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117"/>
  </p:notesMasterIdLst>
  <p:sldIdLst>
    <p:sldId id="336" r:id="rId2"/>
    <p:sldId id="528" r:id="rId3"/>
    <p:sldId id="613" r:id="rId4"/>
    <p:sldId id="530" r:id="rId5"/>
    <p:sldId id="614" r:id="rId6"/>
    <p:sldId id="532" r:id="rId7"/>
    <p:sldId id="622" r:id="rId8"/>
    <p:sldId id="623" r:id="rId9"/>
    <p:sldId id="626" r:id="rId10"/>
    <p:sldId id="617" r:id="rId11"/>
    <p:sldId id="649" r:id="rId12"/>
    <p:sldId id="627" r:id="rId13"/>
    <p:sldId id="624" r:id="rId14"/>
    <p:sldId id="628" r:id="rId15"/>
    <p:sldId id="618" r:id="rId16"/>
    <p:sldId id="616" r:id="rId17"/>
    <p:sldId id="620" r:id="rId18"/>
    <p:sldId id="632" r:id="rId19"/>
    <p:sldId id="533" r:id="rId20"/>
    <p:sldId id="615" r:id="rId21"/>
    <p:sldId id="535" r:id="rId22"/>
    <p:sldId id="536" r:id="rId23"/>
    <p:sldId id="537" r:id="rId24"/>
    <p:sldId id="633" r:id="rId25"/>
    <p:sldId id="634" r:id="rId26"/>
    <p:sldId id="635" r:id="rId27"/>
    <p:sldId id="636" r:id="rId28"/>
    <p:sldId id="637" r:id="rId29"/>
    <p:sldId id="638" r:id="rId30"/>
    <p:sldId id="639" r:id="rId31"/>
    <p:sldId id="640" r:id="rId32"/>
    <p:sldId id="641" r:id="rId33"/>
    <p:sldId id="642" r:id="rId34"/>
    <p:sldId id="538" r:id="rId35"/>
    <p:sldId id="539" r:id="rId36"/>
    <p:sldId id="540" r:id="rId37"/>
    <p:sldId id="541" r:id="rId38"/>
    <p:sldId id="542" r:id="rId39"/>
    <p:sldId id="543" r:id="rId40"/>
    <p:sldId id="545" r:id="rId41"/>
    <p:sldId id="643" r:id="rId42"/>
    <p:sldId id="546" r:id="rId43"/>
    <p:sldId id="547" r:id="rId44"/>
    <p:sldId id="644" r:id="rId45"/>
    <p:sldId id="548" r:id="rId46"/>
    <p:sldId id="645" r:id="rId47"/>
    <p:sldId id="549" r:id="rId48"/>
    <p:sldId id="550" r:id="rId49"/>
    <p:sldId id="551" r:id="rId50"/>
    <p:sldId id="552" r:id="rId51"/>
    <p:sldId id="553" r:id="rId52"/>
    <p:sldId id="554" r:id="rId53"/>
    <p:sldId id="555" r:id="rId54"/>
    <p:sldId id="556" r:id="rId55"/>
    <p:sldId id="557" r:id="rId56"/>
    <p:sldId id="558" r:id="rId57"/>
    <p:sldId id="559" r:id="rId58"/>
    <p:sldId id="560" r:id="rId59"/>
    <p:sldId id="561" r:id="rId60"/>
    <p:sldId id="562" r:id="rId61"/>
    <p:sldId id="563" r:id="rId62"/>
    <p:sldId id="654" r:id="rId63"/>
    <p:sldId id="564" r:id="rId64"/>
    <p:sldId id="565" r:id="rId65"/>
    <p:sldId id="566" r:id="rId66"/>
    <p:sldId id="567" r:id="rId67"/>
    <p:sldId id="651" r:id="rId68"/>
    <p:sldId id="568" r:id="rId69"/>
    <p:sldId id="652" r:id="rId70"/>
    <p:sldId id="569" r:id="rId71"/>
    <p:sldId id="570" r:id="rId72"/>
    <p:sldId id="571" r:id="rId73"/>
    <p:sldId id="653" r:id="rId74"/>
    <p:sldId id="572" r:id="rId75"/>
    <p:sldId id="573" r:id="rId76"/>
    <p:sldId id="574" r:id="rId77"/>
    <p:sldId id="575" r:id="rId78"/>
    <p:sldId id="576" r:id="rId79"/>
    <p:sldId id="577" r:id="rId80"/>
    <p:sldId id="578" r:id="rId81"/>
    <p:sldId id="579" r:id="rId82"/>
    <p:sldId id="580" r:id="rId83"/>
    <p:sldId id="581" r:id="rId84"/>
    <p:sldId id="582" r:id="rId85"/>
    <p:sldId id="583" r:id="rId86"/>
    <p:sldId id="584" r:id="rId87"/>
    <p:sldId id="585" r:id="rId88"/>
    <p:sldId id="586" r:id="rId89"/>
    <p:sldId id="587" r:id="rId90"/>
    <p:sldId id="588" r:id="rId91"/>
    <p:sldId id="589" r:id="rId92"/>
    <p:sldId id="590" r:id="rId93"/>
    <p:sldId id="591" r:id="rId94"/>
    <p:sldId id="592" r:id="rId95"/>
    <p:sldId id="593" r:id="rId96"/>
    <p:sldId id="594" r:id="rId97"/>
    <p:sldId id="650" r:id="rId98"/>
    <p:sldId id="595" r:id="rId99"/>
    <p:sldId id="596" r:id="rId100"/>
    <p:sldId id="597" r:id="rId101"/>
    <p:sldId id="598" r:id="rId102"/>
    <p:sldId id="599" r:id="rId103"/>
    <p:sldId id="600" r:id="rId104"/>
    <p:sldId id="601" r:id="rId105"/>
    <p:sldId id="602" r:id="rId106"/>
    <p:sldId id="603" r:id="rId107"/>
    <p:sldId id="604" r:id="rId108"/>
    <p:sldId id="605" r:id="rId109"/>
    <p:sldId id="606" r:id="rId110"/>
    <p:sldId id="607" r:id="rId111"/>
    <p:sldId id="608" r:id="rId112"/>
    <p:sldId id="609" r:id="rId113"/>
    <p:sldId id="610" r:id="rId114"/>
    <p:sldId id="611" r:id="rId115"/>
    <p:sldId id="646" r:id="rId116"/>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8B21"/>
    <a:srgbClr val="EAB200"/>
    <a:srgbClr val="E07CC6"/>
    <a:srgbClr val="FFFF00"/>
    <a:srgbClr val="FF6600"/>
    <a:srgbClr val="99CC00"/>
    <a:srgbClr val="CC0066"/>
    <a:srgbClr val="FFCC00"/>
    <a:srgbClr val="00FF00"/>
    <a:srgbClr val="94C3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382" autoAdjust="0"/>
    <p:restoredTop sz="93606" autoAdjust="0"/>
  </p:normalViewPr>
  <p:slideViewPr>
    <p:cSldViewPr>
      <p:cViewPr>
        <p:scale>
          <a:sx n="69" d="100"/>
          <a:sy n="69" d="100"/>
        </p:scale>
        <p:origin x="-72" y="-78"/>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23106F9-EF4D-4980-8BFC-3F4A1C03366D}" type="datetimeFigureOut">
              <a:rPr lang="en-US"/>
              <a:pPr>
                <a:defRPr/>
              </a:pPr>
              <a:t>4/2/2018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B08833A-4298-42EB-83BE-55D04A8FCF49}" type="slidenum">
              <a:rPr lang="en-US"/>
              <a:pPr>
                <a:defRPr/>
              </a:pPr>
              <a:t>‹#›</a:t>
            </a:fld>
            <a:endParaRPr lang="en-US" dirty="0"/>
          </a:p>
        </p:txBody>
      </p:sp>
    </p:spTree>
    <p:extLst>
      <p:ext uri="{BB962C8B-B14F-4D97-AF65-F5344CB8AC3E}">
        <p14:creationId xmlns:p14="http://schemas.microsoft.com/office/powerpoint/2010/main" val="15689068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29BB39D-BC73-4ABF-B39F-CA35DF5E8154}" type="slidenum">
              <a:rPr lang="en-AU" altLang="en-US"/>
              <a:pPr fontAlgn="base">
                <a:spcBef>
                  <a:spcPct val="0"/>
                </a:spcBef>
                <a:spcAft>
                  <a:spcPct val="0"/>
                </a:spcAft>
              </a:pPr>
              <a:t>2</a:t>
            </a:fld>
            <a:endParaRPr lang="en-AU" altLang="en-US"/>
          </a:p>
        </p:txBody>
      </p:sp>
      <p:sp>
        <p:nvSpPr>
          <p:cNvPr id="174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29BB39D-BC73-4ABF-B39F-CA35DF5E8154}" type="slidenum">
              <a:rPr lang="en-AU" altLang="en-US"/>
              <a:pPr fontAlgn="base">
                <a:spcBef>
                  <a:spcPct val="0"/>
                </a:spcBef>
                <a:spcAft>
                  <a:spcPct val="0"/>
                </a:spcAft>
              </a:pPr>
              <a:t>3</a:t>
            </a:fld>
            <a:endParaRPr lang="en-AU" altLang="en-US"/>
          </a:p>
        </p:txBody>
      </p:sp>
      <p:sp>
        <p:nvSpPr>
          <p:cNvPr id="174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B41EFE8-EEA3-4029-84A5-CDD21295ED71}" type="slidenum">
              <a:rPr lang="en-AU" altLang="en-US"/>
              <a:pPr fontAlgn="base">
                <a:spcBef>
                  <a:spcPct val="0"/>
                </a:spcBef>
                <a:spcAft>
                  <a:spcPct val="0"/>
                </a:spcAft>
              </a:pPr>
              <a:t>4</a:t>
            </a:fld>
            <a:endParaRPr lang="en-AU" altLang="en-US"/>
          </a:p>
        </p:txBody>
      </p:sp>
      <p:sp>
        <p:nvSpPr>
          <p:cNvPr id="215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B41EFE8-EEA3-4029-84A5-CDD21295ED71}" type="slidenum">
              <a:rPr lang="en-AU" altLang="en-US"/>
              <a:pPr fontAlgn="base">
                <a:spcBef>
                  <a:spcPct val="0"/>
                </a:spcBef>
                <a:spcAft>
                  <a:spcPct val="0"/>
                </a:spcAft>
              </a:pPr>
              <a:t>5</a:t>
            </a:fld>
            <a:endParaRPr lang="en-AU" altLang="en-US"/>
          </a:p>
        </p:txBody>
      </p:sp>
      <p:sp>
        <p:nvSpPr>
          <p:cNvPr id="215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E165F30-4163-41BE-B7FF-43DC43AE6117}" type="slidenum">
              <a:rPr lang="en-AU" altLang="en-US"/>
              <a:pPr fontAlgn="base">
                <a:spcBef>
                  <a:spcPct val="0"/>
                </a:spcBef>
                <a:spcAft>
                  <a:spcPct val="0"/>
                </a:spcAft>
              </a:pPr>
              <a:t>6</a:t>
            </a:fld>
            <a:endParaRPr lang="en-AU" altLang="en-US"/>
          </a:p>
        </p:txBody>
      </p:sp>
      <p:sp>
        <p:nvSpPr>
          <p:cNvPr id="256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AA567A6-0019-4494-96A7-5E30852DBBB6}" type="slidenum">
              <a:rPr lang="en-AU" altLang="en-US"/>
              <a:pPr fontAlgn="base">
                <a:spcBef>
                  <a:spcPct val="0"/>
                </a:spcBef>
                <a:spcAft>
                  <a:spcPct val="0"/>
                </a:spcAft>
              </a:pPr>
              <a:t>19</a:t>
            </a:fld>
            <a:endParaRPr lang="en-AU" altLang="en-US"/>
          </a:p>
        </p:txBody>
      </p:sp>
      <p:sp>
        <p:nvSpPr>
          <p:cNvPr id="276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AA567A6-0019-4494-96A7-5E30852DBBB6}" type="slidenum">
              <a:rPr lang="en-AU" altLang="en-US"/>
              <a:pPr fontAlgn="base">
                <a:spcBef>
                  <a:spcPct val="0"/>
                </a:spcBef>
                <a:spcAft>
                  <a:spcPct val="0"/>
                </a:spcAft>
              </a:pPr>
              <a:t>20</a:t>
            </a:fld>
            <a:endParaRPr lang="en-AU" altLang="en-US"/>
          </a:p>
        </p:txBody>
      </p:sp>
      <p:sp>
        <p:nvSpPr>
          <p:cNvPr id="276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F70E880-E2FE-471B-8493-878BA4203DBD}" type="slidenum">
              <a:rPr lang="en-AU" altLang="en-US"/>
              <a:pPr fontAlgn="base">
                <a:spcBef>
                  <a:spcPct val="0"/>
                </a:spcBef>
                <a:spcAft>
                  <a:spcPct val="0"/>
                </a:spcAft>
              </a:pPr>
              <a:t>21</a:t>
            </a:fld>
            <a:endParaRPr lang="en-AU" altLang="en-US"/>
          </a:p>
        </p:txBody>
      </p:sp>
      <p:sp>
        <p:nvSpPr>
          <p:cNvPr id="317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F009C7C-4B6E-4DCD-9A3F-EA9D9385107C}" type="slidenum">
              <a:rPr lang="en-AU" altLang="en-US"/>
              <a:pPr fontAlgn="base">
                <a:spcBef>
                  <a:spcPct val="0"/>
                </a:spcBef>
                <a:spcAft>
                  <a:spcPct val="0"/>
                </a:spcAft>
              </a:pPr>
              <a:t>22</a:t>
            </a:fld>
            <a:endParaRPr lang="en-AU" altLang="en-US"/>
          </a:p>
        </p:txBody>
      </p:sp>
      <p:sp>
        <p:nvSpPr>
          <p:cNvPr id="337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09F036F-67D9-440F-97EF-F7423CF04F68}" type="slidenum">
              <a:rPr lang="en-AU" altLang="en-US"/>
              <a:pPr fontAlgn="base">
                <a:spcBef>
                  <a:spcPct val="0"/>
                </a:spcBef>
                <a:spcAft>
                  <a:spcPct val="0"/>
                </a:spcAft>
              </a:pPr>
              <a:t>23</a:t>
            </a:fld>
            <a:endParaRPr lang="en-AU" altLang="en-US"/>
          </a:p>
        </p:txBody>
      </p:sp>
      <p:sp>
        <p:nvSpPr>
          <p:cNvPr id="358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E345D31-A17C-4E91-AE1F-89A7EF25E350}" type="slidenum">
              <a:rPr lang="en-AU" altLang="en-US"/>
              <a:pPr fontAlgn="base">
                <a:spcBef>
                  <a:spcPct val="0"/>
                </a:spcBef>
                <a:spcAft>
                  <a:spcPct val="0"/>
                </a:spcAft>
              </a:pPr>
              <a:t>34</a:t>
            </a:fld>
            <a:endParaRPr lang="en-AU" altLang="en-US"/>
          </a:p>
        </p:txBody>
      </p:sp>
      <p:sp>
        <p:nvSpPr>
          <p:cNvPr id="378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A12EF24-9E4C-4B7C-989E-4A9F9A5C5F8E}" type="slidenum">
              <a:rPr lang="en-AU" altLang="en-US"/>
              <a:pPr fontAlgn="base">
                <a:spcBef>
                  <a:spcPct val="0"/>
                </a:spcBef>
                <a:spcAft>
                  <a:spcPct val="0"/>
                </a:spcAft>
              </a:pPr>
              <a:t>35</a:t>
            </a:fld>
            <a:endParaRPr lang="en-AU" altLang="en-US"/>
          </a:p>
        </p:txBody>
      </p:sp>
      <p:sp>
        <p:nvSpPr>
          <p:cNvPr id="399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D9A795B-F7F4-4DE0-A4BC-1BECCD67C381}" type="slidenum">
              <a:rPr lang="en-AU" altLang="en-US"/>
              <a:pPr fontAlgn="base">
                <a:spcBef>
                  <a:spcPct val="0"/>
                </a:spcBef>
                <a:spcAft>
                  <a:spcPct val="0"/>
                </a:spcAft>
              </a:pPr>
              <a:t>36</a:t>
            </a:fld>
            <a:endParaRPr lang="en-AU" altLang="en-US"/>
          </a:p>
        </p:txBody>
      </p:sp>
      <p:sp>
        <p:nvSpPr>
          <p:cNvPr id="419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4B0169D-1993-4ECE-81CD-88346E4A52E3}" type="slidenum">
              <a:rPr lang="en-AU" altLang="en-US"/>
              <a:pPr fontAlgn="base">
                <a:spcBef>
                  <a:spcPct val="0"/>
                </a:spcBef>
                <a:spcAft>
                  <a:spcPct val="0"/>
                </a:spcAft>
              </a:pPr>
              <a:t>37</a:t>
            </a:fld>
            <a:endParaRPr lang="en-AU" altLang="en-US"/>
          </a:p>
        </p:txBody>
      </p:sp>
      <p:sp>
        <p:nvSpPr>
          <p:cNvPr id="440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B737172-1302-43BD-93B0-4291C613759F}" type="slidenum">
              <a:rPr lang="en-AU" altLang="en-US"/>
              <a:pPr fontAlgn="base">
                <a:spcBef>
                  <a:spcPct val="0"/>
                </a:spcBef>
                <a:spcAft>
                  <a:spcPct val="0"/>
                </a:spcAft>
              </a:pPr>
              <a:t>38</a:t>
            </a:fld>
            <a:endParaRPr lang="en-AU" altLang="en-US"/>
          </a:p>
        </p:txBody>
      </p:sp>
      <p:sp>
        <p:nvSpPr>
          <p:cNvPr id="460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6A9B91B-8B13-4AC0-8602-E2898BB94922}" type="slidenum">
              <a:rPr lang="en-AU" altLang="en-US"/>
              <a:pPr fontAlgn="base">
                <a:spcBef>
                  <a:spcPct val="0"/>
                </a:spcBef>
                <a:spcAft>
                  <a:spcPct val="0"/>
                </a:spcAft>
              </a:pPr>
              <a:t>39</a:t>
            </a:fld>
            <a:endParaRPr lang="en-AU" altLang="en-US"/>
          </a:p>
        </p:txBody>
      </p:sp>
      <p:sp>
        <p:nvSpPr>
          <p:cNvPr id="481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2393ACC-0259-4E17-BC04-021443453C46}" type="slidenum">
              <a:rPr lang="en-AU" altLang="en-US"/>
              <a:pPr fontAlgn="base">
                <a:spcBef>
                  <a:spcPct val="0"/>
                </a:spcBef>
                <a:spcAft>
                  <a:spcPct val="0"/>
                </a:spcAft>
              </a:pPr>
              <a:t>40</a:t>
            </a:fld>
            <a:endParaRPr lang="en-AU" altLang="en-US"/>
          </a:p>
        </p:txBody>
      </p:sp>
      <p:sp>
        <p:nvSpPr>
          <p:cNvPr id="522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612E857-D9C4-436A-91EB-3870C9DE56D1}" type="slidenum">
              <a:rPr lang="en-AU" altLang="en-US"/>
              <a:pPr fontAlgn="base">
                <a:spcBef>
                  <a:spcPct val="0"/>
                </a:spcBef>
                <a:spcAft>
                  <a:spcPct val="0"/>
                </a:spcAft>
              </a:pPr>
              <a:t>42</a:t>
            </a:fld>
            <a:endParaRPr lang="en-AU" altLang="en-US"/>
          </a:p>
        </p:txBody>
      </p:sp>
      <p:sp>
        <p:nvSpPr>
          <p:cNvPr id="542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BF093CD-D8F3-47FC-9D85-796A0389346D}" type="slidenum">
              <a:rPr lang="en-AU" altLang="en-US"/>
              <a:pPr fontAlgn="base">
                <a:spcBef>
                  <a:spcPct val="0"/>
                </a:spcBef>
                <a:spcAft>
                  <a:spcPct val="0"/>
                </a:spcAft>
              </a:pPr>
              <a:t>43</a:t>
            </a:fld>
            <a:endParaRPr lang="en-AU" altLang="en-US"/>
          </a:p>
        </p:txBody>
      </p:sp>
      <p:sp>
        <p:nvSpPr>
          <p:cNvPr id="563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A144A66-D633-47D6-8B34-3C83699FD133}" type="slidenum">
              <a:rPr lang="en-AU" altLang="en-US"/>
              <a:pPr fontAlgn="base">
                <a:spcBef>
                  <a:spcPct val="0"/>
                </a:spcBef>
                <a:spcAft>
                  <a:spcPct val="0"/>
                </a:spcAft>
              </a:pPr>
              <a:t>45</a:t>
            </a:fld>
            <a:endParaRPr lang="en-AU" altLang="en-US"/>
          </a:p>
        </p:txBody>
      </p:sp>
      <p:sp>
        <p:nvSpPr>
          <p:cNvPr id="583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8C0F7FA-C442-4FF2-BC71-116AF32701AB}" type="slidenum">
              <a:rPr lang="en-AU" altLang="en-US"/>
              <a:pPr fontAlgn="base">
                <a:spcBef>
                  <a:spcPct val="0"/>
                </a:spcBef>
                <a:spcAft>
                  <a:spcPct val="0"/>
                </a:spcAft>
              </a:pPr>
              <a:t>47</a:t>
            </a:fld>
            <a:endParaRPr lang="en-AU" altLang="en-US"/>
          </a:p>
        </p:txBody>
      </p:sp>
      <p:sp>
        <p:nvSpPr>
          <p:cNvPr id="60418" name="Rectangle 2"/>
          <p:cNvSpPr>
            <a:spLocks noChangeArrowheads="1"/>
          </p:cNvSpPr>
          <p:nvPr/>
        </p:nvSpPr>
        <p:spPr bwMode="auto">
          <a:xfrm>
            <a:off x="3884613" y="4763"/>
            <a:ext cx="2973387"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60419" name="Rectangle 3"/>
          <p:cNvSpPr>
            <a:spLocks noChangeArrowheads="1"/>
          </p:cNvSpPr>
          <p:nvPr/>
        </p:nvSpPr>
        <p:spPr bwMode="auto">
          <a:xfrm>
            <a:off x="3884613" y="8709025"/>
            <a:ext cx="2973387"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r"/>
            <a:r>
              <a:rPr lang="en-AU" altLang="en-US" sz="1000" i="1">
                <a:latin typeface="Times New Roman" pitchFamily="18" charset="0"/>
              </a:rPr>
              <a:t>1</a:t>
            </a:r>
          </a:p>
        </p:txBody>
      </p:sp>
      <p:sp>
        <p:nvSpPr>
          <p:cNvPr id="60420" name="Rectangle 4"/>
          <p:cNvSpPr>
            <a:spLocks noChangeArrowheads="1"/>
          </p:cNvSpPr>
          <p:nvPr/>
        </p:nvSpPr>
        <p:spPr bwMode="auto">
          <a:xfrm>
            <a:off x="-1588" y="8709025"/>
            <a:ext cx="2971801"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60421" name="Rectangle 5"/>
          <p:cNvSpPr>
            <a:spLocks noChangeArrowheads="1"/>
          </p:cNvSpPr>
          <p:nvPr/>
        </p:nvSpPr>
        <p:spPr bwMode="auto">
          <a:xfrm>
            <a:off x="-1588" y="4763"/>
            <a:ext cx="2971801"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60422" name="Rectangle 6"/>
          <p:cNvSpPr>
            <a:spLocks noGrp="1" noRot="1" noChangeAspect="1" noChangeArrowheads="1" noTextEdit="1"/>
          </p:cNvSpPr>
          <p:nvPr>
            <p:ph type="sldImg"/>
          </p:nvPr>
        </p:nvSpPr>
        <p:spPr bwMode="auto">
          <a:xfrm>
            <a:off x="384175" y="687388"/>
            <a:ext cx="6089650" cy="3425825"/>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0423" name="Rectangle 7"/>
          <p:cNvSpPr>
            <a:spLocks noGrp="1" noChangeArrowheads="1"/>
          </p:cNvSpPr>
          <p:nvPr>
            <p:ph type="body" idx="1"/>
          </p:nvPr>
        </p:nvSpPr>
        <p:spPr bwMode="auto">
          <a:xfrm>
            <a:off x="912813" y="4356100"/>
            <a:ext cx="5029200" cy="4067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F9D47DD-4F42-41F4-B2DD-00B913ACC441}" type="slidenum">
              <a:rPr lang="en-AU" altLang="en-US"/>
              <a:pPr fontAlgn="base">
                <a:spcBef>
                  <a:spcPct val="0"/>
                </a:spcBef>
                <a:spcAft>
                  <a:spcPct val="0"/>
                </a:spcAft>
              </a:pPr>
              <a:t>48</a:t>
            </a:fld>
            <a:endParaRPr lang="en-AU" altLang="en-US"/>
          </a:p>
        </p:txBody>
      </p:sp>
      <p:sp>
        <p:nvSpPr>
          <p:cNvPr id="624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D417520-AF14-43B7-96D8-0B68C7ED1D26}" type="slidenum">
              <a:rPr lang="en-AU" altLang="en-US"/>
              <a:pPr fontAlgn="base">
                <a:spcBef>
                  <a:spcPct val="0"/>
                </a:spcBef>
                <a:spcAft>
                  <a:spcPct val="0"/>
                </a:spcAft>
              </a:pPr>
              <a:t>49</a:t>
            </a:fld>
            <a:endParaRPr lang="en-AU" altLang="en-US"/>
          </a:p>
        </p:txBody>
      </p:sp>
      <p:sp>
        <p:nvSpPr>
          <p:cNvPr id="645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B44CC67-7366-4B65-85AB-C879E56ED09D}" type="slidenum">
              <a:rPr lang="en-AU" altLang="en-US"/>
              <a:pPr fontAlgn="base">
                <a:spcBef>
                  <a:spcPct val="0"/>
                </a:spcBef>
                <a:spcAft>
                  <a:spcPct val="0"/>
                </a:spcAft>
              </a:pPr>
              <a:t>50</a:t>
            </a:fld>
            <a:endParaRPr lang="en-AU" altLang="en-US"/>
          </a:p>
        </p:txBody>
      </p:sp>
      <p:sp>
        <p:nvSpPr>
          <p:cNvPr id="665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BEE79B1-09AB-4E1C-829E-1DF951F80DBB}" type="slidenum">
              <a:rPr lang="en-AU" altLang="en-US"/>
              <a:pPr fontAlgn="base">
                <a:spcBef>
                  <a:spcPct val="0"/>
                </a:spcBef>
                <a:spcAft>
                  <a:spcPct val="0"/>
                </a:spcAft>
              </a:pPr>
              <a:t>51</a:t>
            </a:fld>
            <a:endParaRPr lang="en-AU" altLang="en-US"/>
          </a:p>
        </p:txBody>
      </p:sp>
      <p:sp>
        <p:nvSpPr>
          <p:cNvPr id="686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5ACA331-F3D5-428E-936A-40BDB3071048}" type="slidenum">
              <a:rPr lang="en-AU" altLang="en-US"/>
              <a:pPr fontAlgn="base">
                <a:spcBef>
                  <a:spcPct val="0"/>
                </a:spcBef>
                <a:spcAft>
                  <a:spcPct val="0"/>
                </a:spcAft>
              </a:pPr>
              <a:t>52</a:t>
            </a:fld>
            <a:endParaRPr lang="en-AU" altLang="en-US"/>
          </a:p>
        </p:txBody>
      </p:sp>
      <p:sp>
        <p:nvSpPr>
          <p:cNvPr id="706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FC74AEA-62D3-469E-8668-D4D790217909}" type="slidenum">
              <a:rPr lang="en-AU" altLang="en-US"/>
              <a:pPr fontAlgn="base">
                <a:spcBef>
                  <a:spcPct val="0"/>
                </a:spcBef>
                <a:spcAft>
                  <a:spcPct val="0"/>
                </a:spcAft>
              </a:pPr>
              <a:t>53</a:t>
            </a:fld>
            <a:endParaRPr lang="en-AU" altLang="en-US"/>
          </a:p>
        </p:txBody>
      </p:sp>
      <p:sp>
        <p:nvSpPr>
          <p:cNvPr id="727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B27CBAF-6FD2-4740-A725-4C177DDB7156}" type="slidenum">
              <a:rPr lang="en-AU" altLang="en-US"/>
              <a:pPr fontAlgn="base">
                <a:spcBef>
                  <a:spcPct val="0"/>
                </a:spcBef>
                <a:spcAft>
                  <a:spcPct val="0"/>
                </a:spcAft>
              </a:pPr>
              <a:t>54</a:t>
            </a:fld>
            <a:endParaRPr lang="en-AU" altLang="en-US"/>
          </a:p>
        </p:txBody>
      </p:sp>
      <p:sp>
        <p:nvSpPr>
          <p:cNvPr id="747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45117C0-DF98-4920-AC06-6669BC989F64}" type="slidenum">
              <a:rPr lang="en-AU" altLang="en-US"/>
              <a:pPr fontAlgn="base">
                <a:spcBef>
                  <a:spcPct val="0"/>
                </a:spcBef>
                <a:spcAft>
                  <a:spcPct val="0"/>
                </a:spcAft>
              </a:pPr>
              <a:t>55</a:t>
            </a:fld>
            <a:endParaRPr lang="en-AU" altLang="en-US"/>
          </a:p>
        </p:txBody>
      </p:sp>
      <p:sp>
        <p:nvSpPr>
          <p:cNvPr id="768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2D3A1AC-0E40-4A1F-A05B-0805053C9DC5}" type="slidenum">
              <a:rPr lang="en-AU" altLang="en-US"/>
              <a:pPr fontAlgn="base">
                <a:spcBef>
                  <a:spcPct val="0"/>
                </a:spcBef>
                <a:spcAft>
                  <a:spcPct val="0"/>
                </a:spcAft>
              </a:pPr>
              <a:t>56</a:t>
            </a:fld>
            <a:endParaRPr lang="en-AU" altLang="en-US"/>
          </a:p>
        </p:txBody>
      </p:sp>
      <p:sp>
        <p:nvSpPr>
          <p:cNvPr id="788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9EFAB8D-AC8C-450C-B557-AB61E533A66A}" type="slidenum">
              <a:rPr lang="en-AU" altLang="en-US"/>
              <a:pPr fontAlgn="base">
                <a:spcBef>
                  <a:spcPct val="0"/>
                </a:spcBef>
                <a:spcAft>
                  <a:spcPct val="0"/>
                </a:spcAft>
              </a:pPr>
              <a:t>57</a:t>
            </a:fld>
            <a:endParaRPr lang="en-AU" altLang="en-US"/>
          </a:p>
        </p:txBody>
      </p:sp>
      <p:sp>
        <p:nvSpPr>
          <p:cNvPr id="808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52B1E7E-229C-4A2D-A1FB-E9D28A2468E4}" type="slidenum">
              <a:rPr lang="en-AU" altLang="en-US"/>
              <a:pPr fontAlgn="base">
                <a:spcBef>
                  <a:spcPct val="0"/>
                </a:spcBef>
                <a:spcAft>
                  <a:spcPct val="0"/>
                </a:spcAft>
              </a:pPr>
              <a:t>58</a:t>
            </a:fld>
            <a:endParaRPr lang="en-AU" altLang="en-US"/>
          </a:p>
        </p:txBody>
      </p:sp>
      <p:sp>
        <p:nvSpPr>
          <p:cNvPr id="829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CB06686-E66D-4D1D-9F0C-6BB934CAB7D5}" type="slidenum">
              <a:rPr lang="en-AU" altLang="en-US"/>
              <a:pPr fontAlgn="base">
                <a:spcBef>
                  <a:spcPct val="0"/>
                </a:spcBef>
                <a:spcAft>
                  <a:spcPct val="0"/>
                </a:spcAft>
              </a:pPr>
              <a:t>59</a:t>
            </a:fld>
            <a:endParaRPr lang="en-AU" altLang="en-US"/>
          </a:p>
        </p:txBody>
      </p:sp>
      <p:sp>
        <p:nvSpPr>
          <p:cNvPr id="849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028753F-104C-4A23-9938-067C6F5CEEEC}" type="slidenum">
              <a:rPr lang="en-AU" altLang="en-US"/>
              <a:pPr fontAlgn="base">
                <a:spcBef>
                  <a:spcPct val="0"/>
                </a:spcBef>
                <a:spcAft>
                  <a:spcPct val="0"/>
                </a:spcAft>
              </a:pPr>
              <a:t>60</a:t>
            </a:fld>
            <a:endParaRPr lang="en-AU" altLang="en-US"/>
          </a:p>
        </p:txBody>
      </p:sp>
      <p:sp>
        <p:nvSpPr>
          <p:cNvPr id="870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E2BC56B-BC20-4049-B113-961392C50EA5}" type="slidenum">
              <a:rPr lang="en-AU" altLang="en-US"/>
              <a:pPr fontAlgn="base">
                <a:spcBef>
                  <a:spcPct val="0"/>
                </a:spcBef>
                <a:spcAft>
                  <a:spcPct val="0"/>
                </a:spcAft>
              </a:pPr>
              <a:t>61</a:t>
            </a:fld>
            <a:endParaRPr lang="en-AU" altLang="en-US"/>
          </a:p>
        </p:txBody>
      </p:sp>
      <p:sp>
        <p:nvSpPr>
          <p:cNvPr id="890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7BF6AF2-229F-4F4C-A827-00F775B2C296}" type="slidenum">
              <a:rPr lang="en-AU" altLang="en-US"/>
              <a:pPr fontAlgn="base">
                <a:spcBef>
                  <a:spcPct val="0"/>
                </a:spcBef>
                <a:spcAft>
                  <a:spcPct val="0"/>
                </a:spcAft>
              </a:pPr>
              <a:t>63</a:t>
            </a:fld>
            <a:endParaRPr lang="en-AU" altLang="en-US"/>
          </a:p>
        </p:txBody>
      </p:sp>
      <p:sp>
        <p:nvSpPr>
          <p:cNvPr id="911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F5EDC17-6B92-4590-9C9E-545D89D2A453}" type="slidenum">
              <a:rPr lang="en-AU" altLang="en-US"/>
              <a:pPr fontAlgn="base">
                <a:spcBef>
                  <a:spcPct val="0"/>
                </a:spcBef>
                <a:spcAft>
                  <a:spcPct val="0"/>
                </a:spcAft>
              </a:pPr>
              <a:t>64</a:t>
            </a:fld>
            <a:endParaRPr lang="en-AU" altLang="en-US"/>
          </a:p>
        </p:txBody>
      </p:sp>
      <p:sp>
        <p:nvSpPr>
          <p:cNvPr id="931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1B7227B-D44A-47FC-A05F-9EAC3EADFC44}" type="slidenum">
              <a:rPr lang="en-AU" altLang="en-US"/>
              <a:pPr fontAlgn="base">
                <a:spcBef>
                  <a:spcPct val="0"/>
                </a:spcBef>
                <a:spcAft>
                  <a:spcPct val="0"/>
                </a:spcAft>
              </a:pPr>
              <a:t>65</a:t>
            </a:fld>
            <a:endParaRPr lang="en-AU" altLang="en-US"/>
          </a:p>
        </p:txBody>
      </p:sp>
      <p:sp>
        <p:nvSpPr>
          <p:cNvPr id="952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8DB58D0-C0EA-46FE-9A8C-1F283F2FCE2A}" type="slidenum">
              <a:rPr lang="en-AU" altLang="en-US"/>
              <a:pPr fontAlgn="base">
                <a:spcBef>
                  <a:spcPct val="0"/>
                </a:spcBef>
                <a:spcAft>
                  <a:spcPct val="0"/>
                </a:spcAft>
              </a:pPr>
              <a:t>66</a:t>
            </a:fld>
            <a:endParaRPr lang="en-AU" altLang="en-US"/>
          </a:p>
        </p:txBody>
      </p:sp>
      <p:sp>
        <p:nvSpPr>
          <p:cNvPr id="972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8DB58D0-C0EA-46FE-9A8C-1F283F2FCE2A}" type="slidenum">
              <a:rPr lang="en-AU" altLang="en-US"/>
              <a:pPr fontAlgn="base">
                <a:spcBef>
                  <a:spcPct val="0"/>
                </a:spcBef>
                <a:spcAft>
                  <a:spcPct val="0"/>
                </a:spcAft>
              </a:pPr>
              <a:t>67</a:t>
            </a:fld>
            <a:endParaRPr lang="en-AU" altLang="en-US"/>
          </a:p>
        </p:txBody>
      </p:sp>
      <p:sp>
        <p:nvSpPr>
          <p:cNvPr id="972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EFDD7C3-7CFB-40CF-A82F-171856108BF3}" type="slidenum">
              <a:rPr lang="en-AU" altLang="en-US"/>
              <a:pPr fontAlgn="base">
                <a:spcBef>
                  <a:spcPct val="0"/>
                </a:spcBef>
                <a:spcAft>
                  <a:spcPct val="0"/>
                </a:spcAft>
              </a:pPr>
              <a:t>68</a:t>
            </a:fld>
            <a:endParaRPr lang="en-AU" altLang="en-US"/>
          </a:p>
        </p:txBody>
      </p:sp>
      <p:sp>
        <p:nvSpPr>
          <p:cNvPr id="993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EFDD7C3-7CFB-40CF-A82F-171856108BF3}" type="slidenum">
              <a:rPr lang="en-AU" altLang="en-US"/>
              <a:pPr fontAlgn="base">
                <a:spcBef>
                  <a:spcPct val="0"/>
                </a:spcBef>
                <a:spcAft>
                  <a:spcPct val="0"/>
                </a:spcAft>
              </a:pPr>
              <a:t>69</a:t>
            </a:fld>
            <a:endParaRPr lang="en-AU" altLang="en-US"/>
          </a:p>
        </p:txBody>
      </p:sp>
      <p:sp>
        <p:nvSpPr>
          <p:cNvPr id="993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778BDC3-5E43-4F05-9BE3-39F10B1EC244}" type="slidenum">
              <a:rPr lang="en-AU" altLang="en-US"/>
              <a:pPr fontAlgn="base">
                <a:spcBef>
                  <a:spcPct val="0"/>
                </a:spcBef>
                <a:spcAft>
                  <a:spcPct val="0"/>
                </a:spcAft>
              </a:pPr>
              <a:t>70</a:t>
            </a:fld>
            <a:endParaRPr lang="en-AU" altLang="en-US"/>
          </a:p>
        </p:txBody>
      </p:sp>
      <p:sp>
        <p:nvSpPr>
          <p:cNvPr id="1013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DC5FD1B-13A6-420E-A078-FB2BD2CAAA3A}" type="slidenum">
              <a:rPr lang="en-AU" altLang="en-US"/>
              <a:pPr fontAlgn="base">
                <a:spcBef>
                  <a:spcPct val="0"/>
                </a:spcBef>
                <a:spcAft>
                  <a:spcPct val="0"/>
                </a:spcAft>
              </a:pPr>
              <a:t>71</a:t>
            </a:fld>
            <a:endParaRPr lang="en-AU" altLang="en-US"/>
          </a:p>
        </p:txBody>
      </p:sp>
      <p:sp>
        <p:nvSpPr>
          <p:cNvPr id="1034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A12FFA3-523B-4FE9-8222-06CB489B69E8}" type="slidenum">
              <a:rPr lang="en-AU" altLang="en-US"/>
              <a:pPr fontAlgn="base">
                <a:spcBef>
                  <a:spcPct val="0"/>
                </a:spcBef>
                <a:spcAft>
                  <a:spcPct val="0"/>
                </a:spcAft>
              </a:pPr>
              <a:t>72</a:t>
            </a:fld>
            <a:endParaRPr lang="en-AU" altLang="en-US"/>
          </a:p>
        </p:txBody>
      </p:sp>
      <p:sp>
        <p:nvSpPr>
          <p:cNvPr id="1054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04D64B6-A530-4A7D-862B-046B33BE76F7}" type="slidenum">
              <a:rPr lang="en-AU" altLang="en-US"/>
              <a:pPr fontAlgn="base">
                <a:spcBef>
                  <a:spcPct val="0"/>
                </a:spcBef>
                <a:spcAft>
                  <a:spcPct val="0"/>
                </a:spcAft>
              </a:pPr>
              <a:t>74</a:t>
            </a:fld>
            <a:endParaRPr lang="en-AU" altLang="en-US"/>
          </a:p>
        </p:txBody>
      </p:sp>
      <p:sp>
        <p:nvSpPr>
          <p:cNvPr id="1075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EEB7383-1E4C-4C73-8302-2FA54D866A1A}" type="slidenum">
              <a:rPr lang="en-AU" altLang="en-US"/>
              <a:pPr fontAlgn="base">
                <a:spcBef>
                  <a:spcPct val="0"/>
                </a:spcBef>
                <a:spcAft>
                  <a:spcPct val="0"/>
                </a:spcAft>
              </a:pPr>
              <a:t>75</a:t>
            </a:fld>
            <a:endParaRPr lang="en-AU" altLang="en-US"/>
          </a:p>
        </p:txBody>
      </p:sp>
      <p:sp>
        <p:nvSpPr>
          <p:cNvPr id="1095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AB613A4-7408-47B8-BFC0-16CCF4DA0B8C}" type="slidenum">
              <a:rPr lang="en-AU" altLang="en-US"/>
              <a:pPr fontAlgn="base">
                <a:spcBef>
                  <a:spcPct val="0"/>
                </a:spcBef>
                <a:spcAft>
                  <a:spcPct val="0"/>
                </a:spcAft>
              </a:pPr>
              <a:t>76</a:t>
            </a:fld>
            <a:endParaRPr lang="en-AU" altLang="en-US"/>
          </a:p>
        </p:txBody>
      </p:sp>
      <p:sp>
        <p:nvSpPr>
          <p:cNvPr id="1116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0755BAF-5F02-4F50-96A0-956BF938FA9D}" type="slidenum">
              <a:rPr lang="en-AU" altLang="en-US"/>
              <a:pPr fontAlgn="base">
                <a:spcBef>
                  <a:spcPct val="0"/>
                </a:spcBef>
                <a:spcAft>
                  <a:spcPct val="0"/>
                </a:spcAft>
              </a:pPr>
              <a:t>77</a:t>
            </a:fld>
            <a:endParaRPr lang="en-AU" altLang="en-US"/>
          </a:p>
        </p:txBody>
      </p:sp>
      <p:sp>
        <p:nvSpPr>
          <p:cNvPr id="1136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251D6C6-859D-4656-80FF-5DD447431563}" type="slidenum">
              <a:rPr lang="en-AU" altLang="en-US"/>
              <a:pPr fontAlgn="base">
                <a:spcBef>
                  <a:spcPct val="0"/>
                </a:spcBef>
                <a:spcAft>
                  <a:spcPct val="0"/>
                </a:spcAft>
              </a:pPr>
              <a:t>78</a:t>
            </a:fld>
            <a:endParaRPr lang="en-AU" altLang="en-US"/>
          </a:p>
        </p:txBody>
      </p:sp>
      <p:sp>
        <p:nvSpPr>
          <p:cNvPr id="1157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E564048-7B56-44B7-9713-8630FD22EF83}" type="slidenum">
              <a:rPr lang="en-AU" altLang="en-US"/>
              <a:pPr fontAlgn="base">
                <a:spcBef>
                  <a:spcPct val="0"/>
                </a:spcBef>
                <a:spcAft>
                  <a:spcPct val="0"/>
                </a:spcAft>
              </a:pPr>
              <a:t>79</a:t>
            </a:fld>
            <a:endParaRPr lang="en-AU" altLang="en-US"/>
          </a:p>
        </p:txBody>
      </p:sp>
      <p:sp>
        <p:nvSpPr>
          <p:cNvPr id="1177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54DD94F-59F6-4DE3-9584-34DFC4D4EA21}" type="slidenum">
              <a:rPr lang="en-AU" altLang="en-US"/>
              <a:pPr fontAlgn="base">
                <a:spcBef>
                  <a:spcPct val="0"/>
                </a:spcBef>
                <a:spcAft>
                  <a:spcPct val="0"/>
                </a:spcAft>
              </a:pPr>
              <a:t>80</a:t>
            </a:fld>
            <a:endParaRPr lang="en-AU" altLang="en-US"/>
          </a:p>
        </p:txBody>
      </p:sp>
      <p:sp>
        <p:nvSpPr>
          <p:cNvPr id="1198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B4D694A-244F-4B2E-B7F8-7712320DFF78}" type="slidenum">
              <a:rPr lang="en-AU" altLang="en-US"/>
              <a:pPr fontAlgn="base">
                <a:spcBef>
                  <a:spcPct val="0"/>
                </a:spcBef>
                <a:spcAft>
                  <a:spcPct val="0"/>
                </a:spcAft>
              </a:pPr>
              <a:t>81</a:t>
            </a:fld>
            <a:endParaRPr lang="en-AU" altLang="en-US"/>
          </a:p>
        </p:txBody>
      </p:sp>
      <p:sp>
        <p:nvSpPr>
          <p:cNvPr id="1218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8EDAD69-3815-489E-A2C4-B5190FD1CCB0}" type="slidenum">
              <a:rPr lang="en-AU" altLang="en-US"/>
              <a:pPr fontAlgn="base">
                <a:spcBef>
                  <a:spcPct val="0"/>
                </a:spcBef>
                <a:spcAft>
                  <a:spcPct val="0"/>
                </a:spcAft>
              </a:pPr>
              <a:t>82</a:t>
            </a:fld>
            <a:endParaRPr lang="en-AU" altLang="en-US"/>
          </a:p>
        </p:txBody>
      </p:sp>
      <p:sp>
        <p:nvSpPr>
          <p:cNvPr id="1239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E7E69E7-FFF5-4379-9E1C-CF5F292D3D73}" type="slidenum">
              <a:rPr lang="en-AU" altLang="en-US"/>
              <a:pPr fontAlgn="base">
                <a:spcBef>
                  <a:spcPct val="0"/>
                </a:spcBef>
                <a:spcAft>
                  <a:spcPct val="0"/>
                </a:spcAft>
              </a:pPr>
              <a:t>83</a:t>
            </a:fld>
            <a:endParaRPr lang="en-AU" altLang="en-US"/>
          </a:p>
        </p:txBody>
      </p:sp>
      <p:sp>
        <p:nvSpPr>
          <p:cNvPr id="1259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DD45262-9032-45A5-A978-899C20B7CEFE}" type="slidenum">
              <a:rPr lang="en-AU" altLang="en-US"/>
              <a:pPr fontAlgn="base">
                <a:spcBef>
                  <a:spcPct val="0"/>
                </a:spcBef>
                <a:spcAft>
                  <a:spcPct val="0"/>
                </a:spcAft>
              </a:pPr>
              <a:t>84</a:t>
            </a:fld>
            <a:endParaRPr lang="en-AU" altLang="en-US"/>
          </a:p>
        </p:txBody>
      </p:sp>
      <p:sp>
        <p:nvSpPr>
          <p:cNvPr id="1280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935CD03-BDF4-44AA-80EC-EEDE0CA07B0A}" type="slidenum">
              <a:rPr lang="en-AU" altLang="en-US"/>
              <a:pPr fontAlgn="base">
                <a:spcBef>
                  <a:spcPct val="0"/>
                </a:spcBef>
                <a:spcAft>
                  <a:spcPct val="0"/>
                </a:spcAft>
              </a:pPr>
              <a:t>85</a:t>
            </a:fld>
            <a:endParaRPr lang="en-AU" altLang="en-US"/>
          </a:p>
        </p:txBody>
      </p:sp>
      <p:sp>
        <p:nvSpPr>
          <p:cNvPr id="1300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F02251D-9368-412A-BA20-FE9551F0C8B4}" type="slidenum">
              <a:rPr lang="en-AU" altLang="en-US"/>
              <a:pPr fontAlgn="base">
                <a:spcBef>
                  <a:spcPct val="0"/>
                </a:spcBef>
                <a:spcAft>
                  <a:spcPct val="0"/>
                </a:spcAft>
              </a:pPr>
              <a:t>86</a:t>
            </a:fld>
            <a:endParaRPr lang="en-AU" altLang="en-US"/>
          </a:p>
        </p:txBody>
      </p:sp>
      <p:sp>
        <p:nvSpPr>
          <p:cNvPr id="1320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DDFFDE1-92FF-4F83-884F-F8895C55BE4E}" type="slidenum">
              <a:rPr lang="en-AU" altLang="en-US"/>
              <a:pPr fontAlgn="base">
                <a:spcBef>
                  <a:spcPct val="0"/>
                </a:spcBef>
                <a:spcAft>
                  <a:spcPct val="0"/>
                </a:spcAft>
              </a:pPr>
              <a:t>87</a:t>
            </a:fld>
            <a:endParaRPr lang="en-AU" altLang="en-US"/>
          </a:p>
        </p:txBody>
      </p:sp>
      <p:sp>
        <p:nvSpPr>
          <p:cNvPr id="1341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685A5AF-722D-4B96-9452-C6E85EE2AE51}" type="slidenum">
              <a:rPr lang="en-AU" altLang="en-US"/>
              <a:pPr fontAlgn="base">
                <a:spcBef>
                  <a:spcPct val="0"/>
                </a:spcBef>
                <a:spcAft>
                  <a:spcPct val="0"/>
                </a:spcAft>
              </a:pPr>
              <a:t>88</a:t>
            </a:fld>
            <a:endParaRPr lang="en-AU" altLang="en-US"/>
          </a:p>
        </p:txBody>
      </p:sp>
      <p:sp>
        <p:nvSpPr>
          <p:cNvPr id="1361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4CCBD34-E7A3-4367-BCDE-8A7341981BF0}" type="slidenum">
              <a:rPr lang="en-AU" altLang="en-US"/>
              <a:pPr fontAlgn="base">
                <a:spcBef>
                  <a:spcPct val="0"/>
                </a:spcBef>
                <a:spcAft>
                  <a:spcPct val="0"/>
                </a:spcAft>
              </a:pPr>
              <a:t>89</a:t>
            </a:fld>
            <a:endParaRPr lang="en-AU" altLang="en-US"/>
          </a:p>
        </p:txBody>
      </p:sp>
      <p:sp>
        <p:nvSpPr>
          <p:cNvPr id="1382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CD5D168-35D6-4288-9FA5-4F29A42F0A5B}" type="slidenum">
              <a:rPr lang="en-AU" altLang="en-US"/>
              <a:pPr fontAlgn="base">
                <a:spcBef>
                  <a:spcPct val="0"/>
                </a:spcBef>
                <a:spcAft>
                  <a:spcPct val="0"/>
                </a:spcAft>
              </a:pPr>
              <a:t>90</a:t>
            </a:fld>
            <a:endParaRPr lang="en-AU" altLang="en-US"/>
          </a:p>
        </p:txBody>
      </p:sp>
      <p:sp>
        <p:nvSpPr>
          <p:cNvPr id="1402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513E774-E5E5-44BD-95F4-0491B7FAB5C5}" type="slidenum">
              <a:rPr lang="en-AU" altLang="en-US"/>
              <a:pPr fontAlgn="base">
                <a:spcBef>
                  <a:spcPct val="0"/>
                </a:spcBef>
                <a:spcAft>
                  <a:spcPct val="0"/>
                </a:spcAft>
              </a:pPr>
              <a:t>91</a:t>
            </a:fld>
            <a:endParaRPr lang="en-AU" altLang="en-US"/>
          </a:p>
        </p:txBody>
      </p:sp>
      <p:sp>
        <p:nvSpPr>
          <p:cNvPr id="1423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A8F4BD8-C220-4A6B-A8FE-C56C82F3A890}" type="slidenum">
              <a:rPr lang="en-AU" altLang="en-US"/>
              <a:pPr fontAlgn="base">
                <a:spcBef>
                  <a:spcPct val="0"/>
                </a:spcBef>
                <a:spcAft>
                  <a:spcPct val="0"/>
                </a:spcAft>
              </a:pPr>
              <a:t>92</a:t>
            </a:fld>
            <a:endParaRPr lang="en-AU" altLang="en-US"/>
          </a:p>
        </p:txBody>
      </p:sp>
      <p:sp>
        <p:nvSpPr>
          <p:cNvPr id="1443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E1660F3-5764-4F44-B4E7-147F7AF6E35A}" type="slidenum">
              <a:rPr lang="en-AU" altLang="en-US"/>
              <a:pPr fontAlgn="base">
                <a:spcBef>
                  <a:spcPct val="0"/>
                </a:spcBef>
                <a:spcAft>
                  <a:spcPct val="0"/>
                </a:spcAft>
              </a:pPr>
              <a:t>93</a:t>
            </a:fld>
            <a:endParaRPr lang="en-AU" altLang="en-US"/>
          </a:p>
        </p:txBody>
      </p:sp>
      <p:sp>
        <p:nvSpPr>
          <p:cNvPr id="1464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F81AE6C-5A93-4451-B7A8-929927AC10E6}" type="slidenum">
              <a:rPr lang="en-AU" altLang="en-US"/>
              <a:pPr fontAlgn="base">
                <a:spcBef>
                  <a:spcPct val="0"/>
                </a:spcBef>
                <a:spcAft>
                  <a:spcPct val="0"/>
                </a:spcAft>
              </a:pPr>
              <a:t>94</a:t>
            </a:fld>
            <a:endParaRPr lang="en-AU" altLang="en-US"/>
          </a:p>
        </p:txBody>
      </p:sp>
      <p:sp>
        <p:nvSpPr>
          <p:cNvPr id="1484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75DFAF0-0F3C-46FC-8629-641B6574AA24}" type="slidenum">
              <a:rPr lang="en-AU" altLang="en-US"/>
              <a:pPr fontAlgn="base">
                <a:spcBef>
                  <a:spcPct val="0"/>
                </a:spcBef>
                <a:spcAft>
                  <a:spcPct val="0"/>
                </a:spcAft>
              </a:pPr>
              <a:t>95</a:t>
            </a:fld>
            <a:endParaRPr lang="en-AU" altLang="en-US"/>
          </a:p>
        </p:txBody>
      </p:sp>
      <p:sp>
        <p:nvSpPr>
          <p:cNvPr id="1505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8EC0763-A502-4C1C-89B7-694083AD1163}" type="slidenum">
              <a:rPr lang="en-AU" altLang="en-US"/>
              <a:pPr fontAlgn="base">
                <a:spcBef>
                  <a:spcPct val="0"/>
                </a:spcBef>
                <a:spcAft>
                  <a:spcPct val="0"/>
                </a:spcAft>
              </a:pPr>
              <a:t>96</a:t>
            </a:fld>
            <a:endParaRPr lang="en-AU" altLang="en-US"/>
          </a:p>
        </p:txBody>
      </p:sp>
      <p:sp>
        <p:nvSpPr>
          <p:cNvPr id="1525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85536BC-4FD7-4A17-892A-BE9B571E0FCD}" type="slidenum">
              <a:rPr lang="en-AU" altLang="en-US"/>
              <a:pPr fontAlgn="base">
                <a:spcBef>
                  <a:spcPct val="0"/>
                </a:spcBef>
                <a:spcAft>
                  <a:spcPct val="0"/>
                </a:spcAft>
              </a:pPr>
              <a:t>98</a:t>
            </a:fld>
            <a:endParaRPr lang="en-AU" altLang="en-US"/>
          </a:p>
        </p:txBody>
      </p:sp>
      <p:sp>
        <p:nvSpPr>
          <p:cNvPr id="1546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2B9B91E-487A-4870-9403-F82E2F8FFC3E}" type="slidenum">
              <a:rPr lang="en-AU" altLang="en-US"/>
              <a:pPr fontAlgn="base">
                <a:spcBef>
                  <a:spcPct val="0"/>
                </a:spcBef>
                <a:spcAft>
                  <a:spcPct val="0"/>
                </a:spcAft>
              </a:pPr>
              <a:t>105</a:t>
            </a:fld>
            <a:endParaRPr lang="en-AU" altLang="en-US"/>
          </a:p>
        </p:txBody>
      </p:sp>
      <p:sp>
        <p:nvSpPr>
          <p:cNvPr id="1628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93C4A10-5E3D-4A0A-B0FE-CA8B3D38EAE5}" type="slidenum">
              <a:rPr lang="en-AU" altLang="en-US"/>
              <a:pPr fontAlgn="base">
                <a:spcBef>
                  <a:spcPct val="0"/>
                </a:spcBef>
                <a:spcAft>
                  <a:spcPct val="0"/>
                </a:spcAft>
              </a:pPr>
              <a:t>106</a:t>
            </a:fld>
            <a:endParaRPr lang="en-AU" altLang="en-US"/>
          </a:p>
        </p:txBody>
      </p:sp>
      <p:sp>
        <p:nvSpPr>
          <p:cNvPr id="164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26400B0-D989-4836-AE62-8EBD6DF1C05F}" type="slidenum">
              <a:rPr lang="en-AU" altLang="en-US"/>
              <a:pPr fontAlgn="base">
                <a:spcBef>
                  <a:spcPct val="0"/>
                </a:spcBef>
                <a:spcAft>
                  <a:spcPct val="0"/>
                </a:spcAft>
              </a:pPr>
              <a:t>107</a:t>
            </a:fld>
            <a:endParaRPr lang="en-AU" altLang="en-US"/>
          </a:p>
        </p:txBody>
      </p:sp>
      <p:sp>
        <p:nvSpPr>
          <p:cNvPr id="1669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BDA68E7-8062-4CB6-9754-925775156A7E}" type="slidenum">
              <a:rPr lang="en-AU" altLang="en-US"/>
              <a:pPr fontAlgn="base">
                <a:spcBef>
                  <a:spcPct val="0"/>
                </a:spcBef>
                <a:spcAft>
                  <a:spcPct val="0"/>
                </a:spcAft>
              </a:pPr>
              <a:t>108</a:t>
            </a:fld>
            <a:endParaRPr lang="en-AU" altLang="en-US"/>
          </a:p>
        </p:txBody>
      </p:sp>
      <p:sp>
        <p:nvSpPr>
          <p:cNvPr id="1689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6D20147-115B-42E7-B154-BE6B351B2630}" type="slidenum">
              <a:rPr lang="en-AU" altLang="en-US"/>
              <a:pPr fontAlgn="base">
                <a:spcBef>
                  <a:spcPct val="0"/>
                </a:spcBef>
                <a:spcAft>
                  <a:spcPct val="0"/>
                </a:spcAft>
              </a:pPr>
              <a:t>109</a:t>
            </a:fld>
            <a:endParaRPr lang="en-AU" altLang="en-US"/>
          </a:p>
        </p:txBody>
      </p:sp>
      <p:sp>
        <p:nvSpPr>
          <p:cNvPr id="17101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F0435A0-D95C-4BB6-871E-AA237E8C7546}" type="slidenum">
              <a:rPr lang="en-AU" altLang="en-US"/>
              <a:pPr fontAlgn="base">
                <a:spcBef>
                  <a:spcPct val="0"/>
                </a:spcBef>
                <a:spcAft>
                  <a:spcPct val="0"/>
                </a:spcAft>
              </a:pPr>
              <a:t>110</a:t>
            </a:fld>
            <a:endParaRPr lang="en-AU" altLang="en-US"/>
          </a:p>
        </p:txBody>
      </p:sp>
      <p:sp>
        <p:nvSpPr>
          <p:cNvPr id="17305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712619B-D0CC-4CC1-B4AD-E053E0C6C545}" type="slidenum">
              <a:rPr lang="en-AU" altLang="en-US"/>
              <a:pPr fontAlgn="base">
                <a:spcBef>
                  <a:spcPct val="0"/>
                </a:spcBef>
                <a:spcAft>
                  <a:spcPct val="0"/>
                </a:spcAft>
              </a:pPr>
              <a:t>111</a:t>
            </a:fld>
            <a:endParaRPr lang="en-AU" altLang="en-US"/>
          </a:p>
        </p:txBody>
      </p:sp>
      <p:sp>
        <p:nvSpPr>
          <p:cNvPr id="17510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9BA0721-EC7F-415C-B6D6-6BF67F9D4209}" type="slidenum">
              <a:rPr lang="en-AU" altLang="en-US"/>
              <a:pPr fontAlgn="base">
                <a:spcBef>
                  <a:spcPct val="0"/>
                </a:spcBef>
                <a:spcAft>
                  <a:spcPct val="0"/>
                </a:spcAft>
              </a:pPr>
              <a:t>112</a:t>
            </a:fld>
            <a:endParaRPr lang="en-AU" altLang="en-US"/>
          </a:p>
        </p:txBody>
      </p:sp>
      <p:sp>
        <p:nvSpPr>
          <p:cNvPr id="1771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1ABADE7-B166-45AC-B8D6-81D0CCF5C9FC}" type="slidenum">
              <a:rPr lang="en-AU" altLang="en-US"/>
              <a:pPr fontAlgn="base">
                <a:spcBef>
                  <a:spcPct val="0"/>
                </a:spcBef>
                <a:spcAft>
                  <a:spcPct val="0"/>
                </a:spcAft>
              </a:pPr>
              <a:t>113</a:t>
            </a:fld>
            <a:endParaRPr lang="en-AU" altLang="en-US"/>
          </a:p>
        </p:txBody>
      </p:sp>
      <p:sp>
        <p:nvSpPr>
          <p:cNvPr id="1792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50E00CD-0AAD-477D-8FC9-0F7890EA1851}" type="slidenum">
              <a:rPr lang="en-AU" altLang="en-US"/>
              <a:pPr fontAlgn="base">
                <a:spcBef>
                  <a:spcPct val="0"/>
                </a:spcBef>
                <a:spcAft>
                  <a:spcPct val="0"/>
                </a:spcAft>
              </a:pPr>
              <a:t>114</a:t>
            </a:fld>
            <a:endParaRPr lang="en-AU" altLang="en-US"/>
          </a:p>
        </p:txBody>
      </p:sp>
      <p:sp>
        <p:nvSpPr>
          <p:cNvPr id="1812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3" y="609601"/>
            <a:ext cx="8676223" cy="3200400"/>
          </a:xfrm>
        </p:spPr>
        <p:txBody>
          <a:bodyPr anchor="b">
            <a:normAutofit/>
          </a:bodyPr>
          <a:lstStyle>
            <a:lvl1pPr algn="ctr">
              <a:defRPr sz="36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3" y="3886200"/>
            <a:ext cx="8676223" cy="1905000"/>
          </a:xfrm>
        </p:spPr>
        <p:txBody>
          <a:bodyPr anchor="t">
            <a:normAutofit/>
          </a:bodyPr>
          <a:lstStyle>
            <a:lvl1pPr marL="0" indent="0" algn="ctr">
              <a:buNone/>
              <a:defRPr sz="1575">
                <a:gradFill flip="none" rotWithShape="1">
                  <a:gsLst>
                    <a:gs pos="0">
                      <a:schemeClr val="tx1"/>
                    </a:gs>
                    <a:gs pos="100000">
                      <a:schemeClr val="tx1">
                        <a:lumMod val="75000"/>
                      </a:schemeClr>
                    </a:gs>
                  </a:gsLst>
                  <a:lin ang="5400000" scaled="0"/>
                  <a:tileRect/>
                </a:gra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0372185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lvl1pPr>
              <a:defRPr sz="4400" b="1" cap="none" spc="0">
                <a:ln/>
                <a:solidFill>
                  <a:srgbClr val="00B0F0"/>
                </a:solidFill>
                <a:effectLst>
                  <a:outerShdw blurRad="114300" dist="114300" dir="2700000" algn="tl" rotWithShape="0">
                    <a:prstClr val="black">
                      <a:alpha val="40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nchor="t">
            <a:normAutofit/>
          </a:bodyPr>
          <a:lstStyle>
            <a:lvl1pPr marL="463550" indent="-463550">
              <a:tabLst/>
              <a:defRPr sz="2400" b="0">
                <a:ln>
                  <a:noFill/>
                </a:ln>
                <a:solidFill>
                  <a:schemeClr val="tx1"/>
                </a:solidFill>
              </a:defRPr>
            </a:lvl1pPr>
            <a:lvl2pPr marL="735013" indent="-214313">
              <a:defRPr sz="2000" b="0">
                <a:ln>
                  <a:noFill/>
                </a:ln>
                <a:solidFill>
                  <a:schemeClr val="tx1"/>
                </a:solidFill>
              </a:defRPr>
            </a:lvl2pPr>
            <a:lvl3pPr marL="1023938" indent="-214313">
              <a:defRPr sz="2000" b="0">
                <a:ln>
                  <a:noFill/>
                </a:ln>
                <a:solidFill>
                  <a:schemeClr val="tx1"/>
                </a:solidFill>
              </a:defRPr>
            </a:lvl3pPr>
            <a:lvl4pPr marL="1198563" indent="-128588">
              <a:defRPr sz="1600" b="0">
                <a:ln>
                  <a:noFill/>
                </a:ln>
                <a:solidFill>
                  <a:schemeClr val="tx1"/>
                </a:solidFill>
              </a:defRPr>
            </a:lvl4pPr>
            <a:lvl5pPr>
              <a:defRPr sz="1600" b="0">
                <a:ln>
                  <a:noFill/>
                </a:ln>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2176895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3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3" y="4777381"/>
            <a:ext cx="8686801" cy="860400"/>
          </a:xfrm>
        </p:spPr>
        <p:txBody>
          <a:bodyPr anchor="t">
            <a:normAutofit/>
          </a:bodyPr>
          <a:lstStyle>
            <a:lvl1pPr marL="0" indent="0" algn="r">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8939343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7001"/>
            <a:ext cx="4876800" cy="312420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872307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1" y="2658533"/>
            <a:ext cx="4588931"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141412" y="3243264"/>
            <a:ext cx="4876800"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0613" y="3243264"/>
            <a:ext cx="4876801"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710889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41414" y="3962400"/>
            <a:ext cx="9905999" cy="1905000"/>
          </a:xfrm>
        </p:spPr>
        <p:txBody>
          <a:bodyPr>
            <a:normAutofit/>
          </a:bodyPr>
          <a:lstStyle>
            <a:lvl1pPr>
              <a:defRPr sz="4800" b="1" cap="none" spc="0">
                <a:ln>
                  <a:noFill/>
                </a:ln>
                <a:solidFill>
                  <a:srgbClr val="00B0F0"/>
                </a:solidFill>
                <a:effectLst>
                  <a:outerShdw blurRad="38100" dist="38100" dir="2700000" algn="tl">
                    <a:srgbClr val="000000">
                      <a:alpha val="43137"/>
                    </a:srgbClr>
                  </a:outerShdw>
                </a:effectLst>
                <a:latin typeface="Berlin Sans FB" panose="020E0602020502020306"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1466960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40482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3549121" cy="1371600"/>
          </a:xfrm>
        </p:spPr>
        <p:txBody>
          <a:bodyPr anchor="b">
            <a:normAutofit/>
          </a:bodyPr>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5103813" y="609601"/>
            <a:ext cx="5943601" cy="51816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3" y="2971800"/>
            <a:ext cx="3549121" cy="1828800"/>
          </a:xfrm>
        </p:spPr>
        <p:txBody>
          <a:bodyPr>
            <a:normAutofit/>
          </a:bodyPr>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2896084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1600200"/>
            <a:ext cx="5334001" cy="1371600"/>
          </a:xfrm>
        </p:spPr>
        <p:txBody>
          <a:bodyPr anchor="b">
            <a:normAutofit/>
          </a:bodyPr>
          <a:lstStyle>
            <a:lvl1pPr algn="l">
              <a:defRPr sz="21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4"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2971800"/>
            <a:ext cx="5334001" cy="1828800"/>
          </a:xfrm>
        </p:spPr>
        <p:txBody>
          <a:bodyP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373474285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17243377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3124199"/>
          </a:xfrm>
        </p:spPr>
        <p:txBody>
          <a:bodyPr anchor="ctr">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5522819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3" cy="38100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Tree>
    <p:extLst>
      <p:ext uri="{BB962C8B-B14F-4D97-AF65-F5344CB8AC3E}">
        <p14:creationId xmlns:p14="http://schemas.microsoft.com/office/powerpoint/2010/main" val="26334023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2" y="4777381"/>
            <a:ext cx="9906001" cy="860400"/>
          </a:xfrm>
        </p:spPr>
        <p:txBody>
          <a:bodyPr vert="horz" lIns="91440" tIns="45720" rIns="91440" bIns="45720" rtlCol="0" anchor="t">
            <a:normAutofit/>
          </a:bodyPr>
          <a:lstStyle>
            <a:lvl1pPr>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Tree>
    <p:extLst>
      <p:ext uri="{BB962C8B-B14F-4D97-AF65-F5344CB8AC3E}">
        <p14:creationId xmlns:p14="http://schemas.microsoft.com/office/powerpoint/2010/main" val="18216617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446214" y="609603"/>
            <a:ext cx="9296399" cy="2743199"/>
          </a:xfrm>
        </p:spPr>
        <p:txBody>
          <a:bodyPr anchor="ctr">
            <a:normAutofit/>
          </a:bodyPr>
          <a:lstStyle>
            <a:lvl1pPr algn="l">
              <a:defRPr sz="24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1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14522653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4" y="609603"/>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1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1777558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4" y="609600"/>
            <a:ext cx="9905999"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002200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7" y="609601"/>
            <a:ext cx="2210515"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970973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showMasterPhAnim="0" type="txAndClipArt">
  <p:cSld name="Title, Text and Clip Art">
    <p:spTree>
      <p:nvGrpSpPr>
        <p:cNvPr id="1" name=""/>
        <p:cNvGrpSpPr/>
        <p:nvPr/>
      </p:nvGrpSpPr>
      <p:grpSpPr>
        <a:xfrm>
          <a:off x="0" y="0"/>
          <a:ext cx="0" cy="0"/>
          <a:chOff x="0" y="0"/>
          <a:chExt cx="0" cy="0"/>
        </a:xfrm>
      </p:grpSpPr>
      <p:sp>
        <p:nvSpPr>
          <p:cNvPr id="5" name="TextBox 4"/>
          <p:cNvSpPr txBox="1"/>
          <p:nvPr userDrawn="1"/>
        </p:nvSpPr>
        <p:spPr>
          <a:xfrm>
            <a:off x="10634135" y="6384926"/>
            <a:ext cx="793380" cy="369332"/>
          </a:xfrm>
          <a:prstGeom prst="rect">
            <a:avLst/>
          </a:prstGeom>
          <a:noFill/>
        </p:spPr>
        <p:txBody>
          <a:bodyPr wrap="none" lIns="121917" tIns="60958" rIns="121917" bIns="60958">
            <a:spAutoFit/>
          </a:bodyPr>
          <a:lstStyle/>
          <a:p>
            <a:pPr fontAlgn="auto">
              <a:spcBef>
                <a:spcPts val="0"/>
              </a:spcBef>
              <a:spcAft>
                <a:spcPts val="0"/>
              </a:spcAft>
              <a:defRPr/>
            </a:pPr>
            <a:r>
              <a:rPr lang="en-US" sz="1600" dirty="0">
                <a:solidFill>
                  <a:srgbClr val="A6A6A6"/>
                </a:solidFill>
                <a:latin typeface="Arial"/>
                <a:cs typeface="Arial"/>
              </a:rPr>
              <a:t>5 - </a:t>
            </a:r>
            <a:fld id="{1A9A1C5A-DBEC-401D-A05F-BD17E107C7BD}" type="slidenum">
              <a:rPr lang="en-US" sz="1600">
                <a:solidFill>
                  <a:srgbClr val="A6A6A6"/>
                </a:solidFill>
                <a:latin typeface="Arial"/>
                <a:cs typeface="Arial"/>
              </a:rPr>
              <a:pPr fontAlgn="auto">
                <a:spcBef>
                  <a:spcPts val="0"/>
                </a:spcBef>
                <a:spcAft>
                  <a:spcPts val="0"/>
                </a:spcAft>
                <a:defRPr/>
              </a:pPr>
              <a:t>‹#›</a:t>
            </a:fld>
            <a:endParaRPr lang="en-US" sz="1600" dirty="0">
              <a:solidFill>
                <a:srgbClr val="A6A6A6"/>
              </a:solidFill>
              <a:latin typeface="Arial"/>
              <a:cs typeface="Arial"/>
            </a:endParaRPr>
          </a:p>
        </p:txBody>
      </p:sp>
      <p:sp>
        <p:nvSpPr>
          <p:cNvPr id="2" name="Title 1"/>
          <p:cNvSpPr>
            <a:spLocks noGrp="1"/>
          </p:cNvSpPr>
          <p:nvPr>
            <p:ph type="title"/>
          </p:nvPr>
        </p:nvSpPr>
        <p:spPr>
          <a:xfrm>
            <a:off x="914400" y="434975"/>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9177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6197600" y="1917700"/>
            <a:ext cx="5080000" cy="4114800"/>
          </a:xfrm>
        </p:spPr>
        <p:txBody>
          <a:bodyPr rtlCol="0">
            <a:normAutofit/>
          </a:bodyPr>
          <a:lstStyle/>
          <a:p>
            <a:pPr lvl="0"/>
            <a:endParaRPr lang="en-US" noProof="0" dirty="0"/>
          </a:p>
        </p:txBody>
      </p:sp>
    </p:spTree>
    <p:extLst>
      <p:ext uri="{BB962C8B-B14F-4D97-AF65-F5344CB8AC3E}">
        <p14:creationId xmlns:p14="http://schemas.microsoft.com/office/powerpoint/2010/main" val="21474578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p:stCondLst>
                              <p:cond delay="1500"/>
                            </p:stCondLst>
                            <p:childTnLst>
                              <p:par>
                                <p:cTn id="9" presetID="18" presetClass="entr" presetSubtype="6" fill="hold" grpId="0" nodeType="afterEffect" nodePh="1">
                                  <p:stCondLst>
                                    <p:cond delay="1000"/>
                                  </p:stCondLst>
                                  <p:endCondLst>
                                    <p:cond evt="begin" delay="0">
                                      <p:tn val="9"/>
                                    </p:cond>
                                  </p:end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4" y="609600"/>
            <a:ext cx="9905999" cy="1905000"/>
          </a:xfrm>
          <a:prstGeom prst="rect">
            <a:avLst/>
          </a:prstGeom>
        </p:spPr>
        <p:txBody>
          <a:bodyPr vert="horz" lIns="91440" tIns="45720" rIns="91440" bIns="45720" rtlCol="0" anchor="ctr">
            <a:normAutofit/>
            <a:scene3d>
              <a:camera prst="orthographicFront"/>
              <a:lightRig rig="threePt" dir="t">
                <a:rot lat="0" lon="0" rev="600000"/>
              </a:lightRig>
            </a:scene3d>
            <a:sp3d>
              <a:bevelT w="63500" h="44450"/>
            </a:sp3d>
          </a:bodyPr>
          <a:lstStyle/>
          <a:p>
            <a:r>
              <a:rPr lang="en-US" smtClean="0"/>
              <a:t>Click to edit Master title style</a:t>
            </a:r>
            <a:endParaRPr lang="en-US" dirty="0"/>
          </a:p>
        </p:txBody>
      </p:sp>
      <p:sp>
        <p:nvSpPr>
          <p:cNvPr id="3" name="Text Placeholder 2"/>
          <p:cNvSpPr>
            <a:spLocks noGrp="1"/>
          </p:cNvSpPr>
          <p:nvPr>
            <p:ph type="body" idx="1"/>
          </p:nvPr>
        </p:nvSpPr>
        <p:spPr>
          <a:xfrm>
            <a:off x="1141414" y="2667001"/>
            <a:ext cx="9905999" cy="3733799"/>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37504990"/>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hf hdr="0" dt="0"/>
  <p:txStyles>
    <p:titleStyle>
      <a:lvl1pPr algn="l" defTabSz="342900" rtl="0" eaLnBrk="1" latinLnBrk="0" hangingPunct="1">
        <a:spcBef>
          <a:spcPct val="0"/>
        </a:spcBef>
        <a:buNone/>
        <a:defRPr sz="4000" b="1" kern="1200" cap="all">
          <a:ln w="3175" cmpd="sng">
            <a:noFill/>
          </a:ln>
          <a:solidFill>
            <a:srgbClr val="00B0F0"/>
          </a:solidFill>
          <a:effectLst>
            <a:glow rad="38100">
              <a:schemeClr val="bg1">
                <a:lumMod val="65000"/>
                <a:lumOff val="35000"/>
                <a:alpha val="40000"/>
              </a:schemeClr>
            </a:glow>
            <a:outerShdw blurRad="88900" dist="76200" dir="2700000" algn="tl" rotWithShape="0">
              <a:prstClr val="black">
                <a:alpha val="83000"/>
              </a:prst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tx1"/>
        </a:buClr>
        <a:buSzPct val="100000"/>
        <a:buFont typeface="Arial"/>
        <a:buChar char="•"/>
        <a:defRPr sz="24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100000"/>
        <a:buFont typeface="Arial"/>
        <a:buChar char="•"/>
        <a:defRPr sz="20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100000"/>
        <a:buFont typeface="Arial"/>
        <a:buChar char="•"/>
        <a:defRPr sz="20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100000"/>
        <a:buFont typeface="Arial"/>
        <a:buChar char="•"/>
        <a:defRPr sz="16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100000"/>
        <a:buFont typeface="Arial"/>
        <a:buChar char="•"/>
        <a:defRPr sz="16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100000"/>
        <a:buFont typeface="Arial"/>
        <a:buChar char="•"/>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shouldice.com/the-shouldice-repair.aspx" TargetMode="External"/><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hyperlink" Target="http://www.shouldice.com/how-do-you-get-a-hernia.aspx"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www.shouldice.com/types-of-hernia.aspx" TargetMode="External"/><Relationship Id="rId2" Type="http://schemas.openxmlformats.org/officeDocument/2006/relationships/hyperlink" Target="http://www.shouldice.com/what-to-expect.aspx" TargetMode="External"/><Relationship Id="rId1" Type="http://schemas.openxmlformats.org/officeDocument/2006/relationships/slideLayout" Target="../slideLayouts/slideLayout2.xml"/><Relationship Id="rId4" Type="http://schemas.openxmlformats.org/officeDocument/2006/relationships/hyperlink" Target="http://www.shouldice.com/health-care-pros.aspx"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6.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98936" y="1250732"/>
            <a:ext cx="4558864" cy="1371600"/>
          </a:xfrm>
          <a:prstGeom prst="roundRect">
            <a:avLst>
              <a:gd name="adj" fmla="val 50000"/>
            </a:avLst>
          </a:prstGeom>
          <a:ln>
            <a:solidFill>
              <a:schemeClr val="tx1">
                <a:lumMod val="75000"/>
              </a:schemeClr>
            </a:solidFill>
          </a:ln>
          <a:effectLst>
            <a:outerShdw blurRad="127000" dist="76200" dir="2700000" algn="tl" rotWithShape="0">
              <a:prstClr val="black">
                <a:alpha val="84000"/>
              </a:prstClr>
            </a:outerShdw>
          </a:effectLst>
          <a:scene3d>
            <a:camera prst="orthographicFront"/>
            <a:lightRig rig="threePt" dir="t"/>
          </a:scene3d>
          <a:sp3d prstMaterial="dkEdge">
            <a:bevelT/>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Subtitle 11"/>
          <p:cNvSpPr>
            <a:spLocks noGrp="1"/>
          </p:cNvSpPr>
          <p:nvPr>
            <p:ph type="subTitle" idx="1"/>
          </p:nvPr>
        </p:nvSpPr>
        <p:spPr>
          <a:xfrm>
            <a:off x="1600200" y="1447800"/>
            <a:ext cx="8142823" cy="121008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sz="54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Bab </a:t>
            </a:r>
            <a:r>
              <a:rPr lang="en-US" sz="5400" b="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05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endParaRPr lang="id-ID"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1" name="Title 10"/>
          <p:cNvSpPr>
            <a:spLocks noGrp="1"/>
          </p:cNvSpPr>
          <p:nvPr>
            <p:ph type="ctrTitle"/>
          </p:nvPr>
        </p:nvSpPr>
        <p:spPr>
          <a:xfrm>
            <a:off x="990600" y="3276600"/>
            <a:ext cx="8676223" cy="1600200"/>
          </a:xfrm>
          <a:scene3d>
            <a:camera prst="orthographicFront"/>
            <a:lightRig rig="flat" dir="t">
              <a:rot lat="0" lon="0" rev="3000000"/>
            </a:lightRig>
          </a:scene3d>
          <a:sp3d prstMaterial="dkEdge">
            <a:bevelT/>
          </a:sp3d>
        </p:spPr>
        <p:txBody>
          <a:bodyPr anchor="t">
            <a:noAutofit/>
            <a:scene3d>
              <a:camera prst="orthographicFront"/>
              <a:lightRig rig="threePt" dir="t">
                <a:rot lat="0" lon="0" rev="3000000"/>
              </a:lightRig>
            </a:scene3d>
            <a:sp3d extrusionH="57150" prstMaterial="flat">
              <a:bevelT w="107950" h="88900"/>
              <a:contourClr>
                <a:schemeClr val="bg1">
                  <a:lumMod val="65000"/>
                </a:schemeClr>
              </a:contourClr>
            </a:sp3d>
          </a:bodyPr>
          <a:lstStyle/>
          <a:p>
            <a:pPr algn="l"/>
            <a:r>
              <a:rPr lang="en-US" sz="8000" b="1" cap="none" smtClean="0">
                <a:ln/>
                <a:solidFill>
                  <a:srgbClr val="FFC000"/>
                </a:solidFill>
                <a:effectLst>
                  <a:outerShdw blurRad="203200" dist="114300" dir="2700000" algn="tl" rotWithShape="0">
                    <a:prstClr val="black">
                      <a:alpha val="85000"/>
                    </a:prstClr>
                  </a:outerShdw>
                </a:effectLst>
                <a:latin typeface="Ubiq Gothic Ultra SSi" pitchFamily="34" charset="0"/>
                <a:ea typeface="Hussar" pitchFamily="50" charset="0"/>
              </a:rPr>
              <a:t>Desain Barang dan Jasa</a:t>
            </a:r>
            <a:br>
              <a:rPr lang="en-US" sz="8000" b="1" cap="none" smtClean="0">
                <a:ln/>
                <a:solidFill>
                  <a:srgbClr val="FFC000"/>
                </a:solidFill>
                <a:effectLst>
                  <a:outerShdw blurRad="203200" dist="114300" dir="2700000" algn="tl" rotWithShape="0">
                    <a:prstClr val="black">
                      <a:alpha val="85000"/>
                    </a:prstClr>
                  </a:outerShdw>
                </a:effectLst>
                <a:latin typeface="Ubiq Gothic Ultra SSi" pitchFamily="34" charset="0"/>
                <a:ea typeface="Hussar" pitchFamily="50" charset="0"/>
              </a:rPr>
            </a:br>
            <a:endParaRPr lang="id-ID" sz="8000" b="1" cap="none" dirty="0">
              <a:ln/>
              <a:solidFill>
                <a:srgbClr val="FFC000"/>
              </a:solidFill>
              <a:effectLst>
                <a:outerShdw blurRad="203200" dist="114300" dir="2700000" algn="tl" rotWithShape="0">
                  <a:prstClr val="black">
                    <a:alpha val="85000"/>
                  </a:prstClr>
                </a:outerShdw>
              </a:effectLst>
              <a:latin typeface="Ubiq Gothic Ultra SSi" pitchFamily="34" charset="0"/>
              <a:ea typeface="Hussar" pitchFamily="50" charset="0"/>
            </a:endParaRPr>
          </a:p>
        </p:txBody>
      </p:sp>
    </p:spTree>
    <p:extLst>
      <p:ext uri="{BB962C8B-B14F-4D97-AF65-F5344CB8AC3E}">
        <p14:creationId xmlns:p14="http://schemas.microsoft.com/office/powerpoint/2010/main" val="19917571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0" fill="hold"/>
                                        <p:tgtEl>
                                          <p:spTgt spid="11"/>
                                        </p:tgtEl>
                                        <p:attrNameLst>
                                          <p:attrName>ppt_w</p:attrName>
                                        </p:attrNameLst>
                                      </p:cBhvr>
                                      <p:tavLst>
                                        <p:tav tm="0">
                                          <p:val>
                                            <p:strVal val="4*#ppt_w"/>
                                          </p:val>
                                        </p:tav>
                                        <p:tav tm="100000">
                                          <p:val>
                                            <p:strVal val="#ppt_w"/>
                                          </p:val>
                                        </p:tav>
                                      </p:tavLst>
                                    </p:anim>
                                    <p:anim calcmode="lin" valueType="num">
                                      <p:cBhvr>
                                        <p:cTn id="8" dur="4000" fill="hold"/>
                                        <p:tgtEl>
                                          <p:spTgt spid="1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1066800" y="2057400"/>
            <a:ext cx="8305799" cy="3477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marL="444500" indent="-444500"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marL="457200" indent="-457200">
              <a:spcBef>
                <a:spcPts val="600"/>
              </a:spcBef>
              <a:spcAft>
                <a:spcPts val="600"/>
              </a:spcAft>
              <a:buClr>
                <a:schemeClr val="tx1"/>
              </a:buClr>
              <a:buSzPct val="60000"/>
              <a:buFont typeface="Wingdings" panose="05000000000000000000" pitchFamily="2" charset="2"/>
              <a:buChar char="v"/>
            </a:pPr>
            <a:r>
              <a:rPr lang="en-US" altLang="en-US" sz="2800">
                <a:latin typeface="Arial" pitchFamily="34" charset="0"/>
              </a:rPr>
              <a:t>Global Company Profile:  </a:t>
            </a:r>
            <a:r>
              <a:rPr lang="en-US" altLang="en-US" sz="2800" b="1">
                <a:solidFill>
                  <a:srgbClr val="FFFF00"/>
                </a:solidFill>
                <a:latin typeface="Arial" pitchFamily="34" charset="0"/>
              </a:rPr>
              <a:t>Regal </a:t>
            </a:r>
            <a:r>
              <a:rPr lang="en-US" altLang="en-US" sz="2800" b="1" smtClean="0">
                <a:solidFill>
                  <a:srgbClr val="FFFF00"/>
                </a:solidFill>
                <a:latin typeface="Arial" pitchFamily="34" charset="0"/>
              </a:rPr>
              <a:t>Marine</a:t>
            </a:r>
            <a:endParaRPr lang="en-US" altLang="en-US" sz="2800" b="1">
              <a:solidFill>
                <a:srgbClr val="FFFF00"/>
              </a:solidFill>
              <a:latin typeface="Arial" pitchFamily="34" charset="0"/>
            </a:endParaRPr>
          </a:p>
          <a:p>
            <a:pPr marL="457200" indent="-457200">
              <a:spcBef>
                <a:spcPts val="600"/>
              </a:spcBef>
              <a:spcAft>
                <a:spcPts val="600"/>
              </a:spcAft>
              <a:buClr>
                <a:schemeClr val="tx1"/>
              </a:buClr>
              <a:buSzPct val="60000"/>
              <a:buFont typeface="Wingdings" panose="05000000000000000000" pitchFamily="2" charset="2"/>
              <a:buChar char="v"/>
            </a:pPr>
            <a:r>
              <a:rPr lang="en-US" altLang="en-US" sz="2800" smtClean="0">
                <a:effectLst>
                  <a:outerShdw blurRad="38100" dist="38100" dir="2700000" algn="tl">
                    <a:srgbClr val="000000">
                      <a:alpha val="43137"/>
                    </a:srgbClr>
                  </a:outerShdw>
                </a:effectLst>
                <a:latin typeface="Arial" pitchFamily="34" charset="0"/>
              </a:rPr>
              <a:t>Goods </a:t>
            </a:r>
            <a:r>
              <a:rPr lang="en-US" altLang="en-US" sz="2800">
                <a:effectLst>
                  <a:outerShdw blurRad="38100" dist="38100" dir="2700000" algn="tl">
                    <a:srgbClr val="000000">
                      <a:alpha val="43137"/>
                    </a:srgbClr>
                  </a:outerShdw>
                </a:effectLst>
                <a:latin typeface="Arial" pitchFamily="34" charset="0"/>
              </a:rPr>
              <a:t>and Services Selection</a:t>
            </a:r>
          </a:p>
          <a:p>
            <a:pPr marL="457200" indent="-457200">
              <a:spcBef>
                <a:spcPts val="600"/>
              </a:spcBef>
              <a:spcAft>
                <a:spcPts val="600"/>
              </a:spcAft>
              <a:buClr>
                <a:schemeClr val="tx1"/>
              </a:buClr>
              <a:buSzPct val="60000"/>
              <a:buFont typeface="Wingdings" panose="05000000000000000000" pitchFamily="2" charset="2"/>
              <a:buChar char="v"/>
            </a:pPr>
            <a:r>
              <a:rPr lang="en-US" altLang="en-US" sz="2800">
                <a:effectLst>
                  <a:outerShdw blurRad="38100" dist="38100" dir="2700000" algn="tl">
                    <a:srgbClr val="000000">
                      <a:alpha val="43137"/>
                    </a:srgbClr>
                  </a:outerShdw>
                </a:effectLst>
                <a:latin typeface="Arial" pitchFamily="34" charset="0"/>
              </a:rPr>
              <a:t>Generating New Products</a:t>
            </a:r>
          </a:p>
          <a:p>
            <a:pPr marL="457200" indent="-457200">
              <a:spcBef>
                <a:spcPts val="600"/>
              </a:spcBef>
              <a:spcAft>
                <a:spcPts val="600"/>
              </a:spcAft>
              <a:buClr>
                <a:schemeClr val="tx1"/>
              </a:buClr>
              <a:buSzPct val="60000"/>
              <a:buFont typeface="Wingdings" panose="05000000000000000000" pitchFamily="2" charset="2"/>
              <a:buChar char="v"/>
            </a:pPr>
            <a:r>
              <a:rPr lang="en-US" altLang="en-US" sz="2800">
                <a:effectLst>
                  <a:outerShdw blurRad="38100" dist="38100" dir="2700000" algn="tl">
                    <a:srgbClr val="000000">
                      <a:alpha val="43137"/>
                    </a:srgbClr>
                  </a:outerShdw>
                </a:effectLst>
                <a:latin typeface="Arial" pitchFamily="34" charset="0"/>
              </a:rPr>
              <a:t>Product Development</a:t>
            </a:r>
          </a:p>
          <a:p>
            <a:pPr marL="457200" indent="-457200">
              <a:spcBef>
                <a:spcPts val="600"/>
              </a:spcBef>
              <a:spcAft>
                <a:spcPts val="600"/>
              </a:spcAft>
              <a:buClr>
                <a:schemeClr val="tx1"/>
              </a:buClr>
              <a:buSzPct val="60000"/>
              <a:buFont typeface="Wingdings" panose="05000000000000000000" pitchFamily="2" charset="2"/>
              <a:buChar char="v"/>
            </a:pPr>
            <a:r>
              <a:rPr lang="en-US" altLang="en-US" sz="2800">
                <a:effectLst>
                  <a:outerShdw blurRad="38100" dist="38100" dir="2700000" algn="tl">
                    <a:srgbClr val="000000">
                      <a:alpha val="43137"/>
                    </a:srgbClr>
                  </a:outerShdw>
                </a:effectLst>
                <a:latin typeface="Arial" pitchFamily="34" charset="0"/>
              </a:rPr>
              <a:t>Issues for Product Design</a:t>
            </a:r>
          </a:p>
          <a:p>
            <a:pPr marL="457200" indent="-457200">
              <a:spcBef>
                <a:spcPts val="600"/>
              </a:spcBef>
              <a:spcAft>
                <a:spcPts val="600"/>
              </a:spcAft>
              <a:buClr>
                <a:schemeClr val="tx1"/>
              </a:buClr>
              <a:buSzPct val="60000"/>
              <a:buFont typeface="Wingdings" panose="05000000000000000000" pitchFamily="2" charset="2"/>
              <a:buChar char="v"/>
            </a:pPr>
            <a:r>
              <a:rPr lang="en-US" altLang="en-US" sz="2800">
                <a:effectLst>
                  <a:outerShdw blurRad="38100" dist="38100" dir="2700000" algn="tl">
                    <a:srgbClr val="000000">
                      <a:alpha val="43137"/>
                    </a:srgbClr>
                  </a:outerShdw>
                </a:effectLst>
                <a:latin typeface="Arial" pitchFamily="34" charset="0"/>
              </a:rPr>
              <a:t>Product Development Continuum</a:t>
            </a:r>
          </a:p>
        </p:txBody>
      </p:sp>
      <p:sp>
        <p:nvSpPr>
          <p:cNvPr id="16385" name="Rectangle 2"/>
          <p:cNvSpPr>
            <a:spLocks noGrp="1" noChangeArrowheads="1"/>
          </p:cNvSpPr>
          <p:nvPr>
            <p:ph type="title"/>
          </p:nvPr>
        </p:nvSpPr>
        <p:spPr>
          <a:xfrm>
            <a:off x="914400" y="434975"/>
            <a:ext cx="10363200" cy="762000"/>
          </a:xfrm>
        </p:spPr>
        <p:txBody>
          <a:bodyPr anchorCtr="1"/>
          <a:lstStyle/>
          <a:p>
            <a:r>
              <a:rPr lang="en-US" altLang="en-US" smtClean="0">
                <a:latin typeface="Arial" pitchFamily="34" charset="0"/>
                <a:cs typeface="Arial" pitchFamily="34" charset="0"/>
              </a:rPr>
              <a:t>Outline</a:t>
            </a:r>
          </a:p>
        </p:txBody>
      </p:sp>
      <p:grpSp>
        <p:nvGrpSpPr>
          <p:cNvPr id="5" name="Group 4"/>
          <p:cNvGrpSpPr/>
          <p:nvPr/>
        </p:nvGrpSpPr>
        <p:grpSpPr>
          <a:xfrm>
            <a:off x="3429000" y="320040"/>
            <a:ext cx="1463040" cy="1463040"/>
            <a:chOff x="3429000" y="320040"/>
            <a:chExt cx="1463040" cy="1463040"/>
          </a:xfrm>
        </p:grpSpPr>
        <p:sp>
          <p:nvSpPr>
            <p:cNvPr id="4" name="Rounded Rectangle 3"/>
            <p:cNvSpPr/>
            <p:nvPr/>
          </p:nvSpPr>
          <p:spPr>
            <a:xfrm>
              <a:off x="3429000" y="320040"/>
              <a:ext cx="1463040" cy="1463040"/>
            </a:xfrm>
            <a:prstGeom prst="roundRect">
              <a:avLst>
                <a:gd name="adj" fmla="val 50000"/>
              </a:avLst>
            </a:prstGeom>
            <a:ln>
              <a:solidFill>
                <a:schemeClr val="tx1">
                  <a:lumMod val="75000"/>
                </a:schemeClr>
              </a:solidFill>
            </a:ln>
            <a:effectLst>
              <a:outerShdw blurRad="127000" dist="76200" dir="2700000" algn="tl" rotWithShape="0">
                <a:prstClr val="black">
                  <a:alpha val="84000"/>
                </a:prstClr>
              </a:outerShdw>
            </a:effectLst>
            <a:scene3d>
              <a:camera prst="orthographicFront"/>
              <a:lightRig rig="threePt" dir="t"/>
            </a:scene3d>
            <a:sp3d prstMaterial="dkEdge">
              <a:bevelT/>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Oval 2"/>
            <p:cNvSpPr/>
            <p:nvPr/>
          </p:nvSpPr>
          <p:spPr>
            <a:xfrm>
              <a:off x="3976640" y="791954"/>
              <a:ext cx="182880" cy="182880"/>
            </a:xfrm>
            <a:prstGeom prst="ellipse">
              <a:avLst/>
            </a:prstGeom>
            <a:scene3d>
              <a:camera prst="orthographicFront"/>
              <a:lightRig rig="threePt" dir="t">
                <a:rot lat="0" lon="0" rev="5400000"/>
              </a:lightRig>
            </a:scene3d>
            <a:sp3d prstMaterial="dkEdge">
              <a:bevelT w="152400" h="4699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158207" y="1145839"/>
              <a:ext cx="182880" cy="182880"/>
            </a:xfrm>
            <a:prstGeom prst="ellipse">
              <a:avLst/>
            </a:prstGeom>
            <a:scene3d>
              <a:camera prst="orthographicFront"/>
              <a:lightRig rig="threePt" dir="t">
                <a:rot lat="0" lon="0" rev="5400000"/>
              </a:lightRig>
            </a:scene3d>
            <a:sp3d prstMaterial="dkEdge">
              <a:bevelT w="152400" h="6985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89271900"/>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914400" y="434975"/>
            <a:ext cx="10363200" cy="762000"/>
          </a:xfrm>
        </p:spPr>
        <p:txBody>
          <a:bodyPr anchorCtr="1"/>
          <a:lstStyle/>
          <a:p>
            <a:r>
              <a:rPr lang="en-US" altLang="en-US" smtClean="0">
                <a:latin typeface="Arial" pitchFamily="34" charset="0"/>
                <a:cs typeface="Arial" pitchFamily="34" charset="0"/>
              </a:rPr>
              <a:t>Outline</a:t>
            </a:r>
          </a:p>
        </p:txBody>
      </p:sp>
      <p:sp>
        <p:nvSpPr>
          <p:cNvPr id="2" name="TextBox 1"/>
          <p:cNvSpPr txBox="1">
            <a:spLocks noChangeArrowheads="1"/>
          </p:cNvSpPr>
          <p:nvPr/>
        </p:nvSpPr>
        <p:spPr bwMode="auto">
          <a:xfrm>
            <a:off x="1066800" y="2057400"/>
            <a:ext cx="9982200" cy="2893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marL="444500" indent="-444500" defTabSz="836613">
              <a:defRPr>
                <a:solidFill>
                  <a:schemeClr val="tx1"/>
                </a:solidFill>
                <a:latin typeface="Calibri" pitchFamily="34" charset="0"/>
                <a:cs typeface="Arial" pitchFamily="34" charset="0"/>
              </a:defRPr>
            </a:lvl1pPr>
            <a:lvl2pPr marL="742950" indent="-285750" defTabSz="836613">
              <a:defRPr>
                <a:solidFill>
                  <a:schemeClr val="tx1"/>
                </a:solidFill>
                <a:latin typeface="Calibri" pitchFamily="34" charset="0"/>
                <a:cs typeface="Arial" pitchFamily="34" charset="0"/>
              </a:defRPr>
            </a:lvl2pPr>
            <a:lvl3pPr marL="1143000" indent="-228600" defTabSz="836613">
              <a:defRPr>
                <a:solidFill>
                  <a:schemeClr val="tx1"/>
                </a:solidFill>
                <a:latin typeface="Calibri" pitchFamily="34" charset="0"/>
                <a:cs typeface="Arial" pitchFamily="34" charset="0"/>
              </a:defRPr>
            </a:lvl3pPr>
            <a:lvl4pPr marL="1600200" indent="-228600" defTabSz="836613">
              <a:defRPr>
                <a:solidFill>
                  <a:schemeClr val="tx1"/>
                </a:solidFill>
                <a:latin typeface="Calibri" pitchFamily="34" charset="0"/>
                <a:cs typeface="Arial" pitchFamily="34" charset="0"/>
              </a:defRPr>
            </a:lvl4pPr>
            <a:lvl5pPr marL="2057400" indent="-228600" defTabSz="836613">
              <a:defRPr>
                <a:solidFill>
                  <a:schemeClr val="tx1"/>
                </a:solidFill>
                <a:latin typeface="Calibri" pitchFamily="34" charset="0"/>
                <a:cs typeface="Arial" pitchFamily="34" charset="0"/>
              </a:defRPr>
            </a:lvl5pPr>
            <a:lvl6pPr marL="2514600" indent="-228600" defTabSz="836613" fontAlgn="base">
              <a:spcBef>
                <a:spcPct val="0"/>
              </a:spcBef>
              <a:spcAft>
                <a:spcPct val="0"/>
              </a:spcAft>
              <a:defRPr>
                <a:solidFill>
                  <a:schemeClr val="tx1"/>
                </a:solidFill>
                <a:latin typeface="Calibri" pitchFamily="34" charset="0"/>
                <a:cs typeface="Arial" pitchFamily="34" charset="0"/>
              </a:defRPr>
            </a:lvl6pPr>
            <a:lvl7pPr marL="2971800" indent="-228600" defTabSz="836613" fontAlgn="base">
              <a:spcBef>
                <a:spcPct val="0"/>
              </a:spcBef>
              <a:spcAft>
                <a:spcPct val="0"/>
              </a:spcAft>
              <a:defRPr>
                <a:solidFill>
                  <a:schemeClr val="tx1"/>
                </a:solidFill>
                <a:latin typeface="Calibri" pitchFamily="34" charset="0"/>
                <a:cs typeface="Arial" pitchFamily="34" charset="0"/>
              </a:defRPr>
            </a:lvl7pPr>
            <a:lvl8pPr marL="3429000" indent="-228600" defTabSz="836613" fontAlgn="base">
              <a:spcBef>
                <a:spcPct val="0"/>
              </a:spcBef>
              <a:spcAft>
                <a:spcPct val="0"/>
              </a:spcAft>
              <a:defRPr>
                <a:solidFill>
                  <a:schemeClr val="tx1"/>
                </a:solidFill>
                <a:latin typeface="Calibri" pitchFamily="34" charset="0"/>
                <a:cs typeface="Arial" pitchFamily="34" charset="0"/>
              </a:defRPr>
            </a:lvl8pPr>
            <a:lvl9pPr marL="3886200" indent="-228600" defTabSz="836613" fontAlgn="base">
              <a:spcBef>
                <a:spcPct val="0"/>
              </a:spcBef>
              <a:spcAft>
                <a:spcPct val="0"/>
              </a:spcAft>
              <a:defRPr>
                <a:solidFill>
                  <a:schemeClr val="tx1"/>
                </a:solidFill>
                <a:latin typeface="Calibri" pitchFamily="34" charset="0"/>
                <a:cs typeface="Arial" pitchFamily="34" charset="0"/>
              </a:defRPr>
            </a:lvl9pPr>
          </a:lstStyle>
          <a:p>
            <a:pPr marL="592652" indent="-592652" defTabSz="1115456">
              <a:spcBef>
                <a:spcPts val="600"/>
              </a:spcBef>
              <a:spcAft>
                <a:spcPts val="600"/>
              </a:spcAft>
              <a:buClr>
                <a:schemeClr val="tx1"/>
              </a:buClr>
              <a:buSzPct val="60000"/>
              <a:buFont typeface="Wingdings" panose="05000000000000000000" pitchFamily="2" charset="2"/>
              <a:buChar char="v"/>
            </a:pPr>
            <a:r>
              <a:rPr lang="en-US" altLang="en-US" sz="2800">
                <a:latin typeface="Arial" pitchFamily="34" charset="0"/>
              </a:rPr>
              <a:t>Defining a Product</a:t>
            </a:r>
          </a:p>
          <a:p>
            <a:pPr marL="592652" indent="-592652" defTabSz="1115456">
              <a:spcBef>
                <a:spcPts val="600"/>
              </a:spcBef>
              <a:spcAft>
                <a:spcPts val="600"/>
              </a:spcAft>
              <a:buClr>
                <a:schemeClr val="tx1"/>
              </a:buClr>
              <a:buSzPct val="60000"/>
              <a:buFont typeface="Wingdings" panose="05000000000000000000" pitchFamily="2" charset="2"/>
              <a:buChar char="v"/>
            </a:pPr>
            <a:r>
              <a:rPr lang="en-US" altLang="en-US" sz="2800">
                <a:latin typeface="Arial" pitchFamily="34" charset="0"/>
              </a:rPr>
              <a:t>Documents for Production</a:t>
            </a:r>
          </a:p>
          <a:p>
            <a:pPr marL="592652" indent="-592652" defTabSz="1115456">
              <a:spcBef>
                <a:spcPts val="600"/>
              </a:spcBef>
              <a:spcAft>
                <a:spcPts val="600"/>
              </a:spcAft>
              <a:buClr>
                <a:schemeClr val="tx1"/>
              </a:buClr>
              <a:buSzPct val="60000"/>
              <a:buFont typeface="Wingdings" panose="05000000000000000000" pitchFamily="2" charset="2"/>
              <a:buChar char="v"/>
            </a:pPr>
            <a:r>
              <a:rPr lang="en-US" altLang="en-US" sz="2800">
                <a:latin typeface="Arial" pitchFamily="34" charset="0"/>
              </a:rPr>
              <a:t>Service Design</a:t>
            </a:r>
          </a:p>
          <a:p>
            <a:pPr marL="592652" indent="-592652" defTabSz="1115456">
              <a:spcBef>
                <a:spcPts val="600"/>
              </a:spcBef>
              <a:spcAft>
                <a:spcPts val="600"/>
              </a:spcAft>
              <a:buClr>
                <a:schemeClr val="tx1"/>
              </a:buClr>
              <a:buSzPct val="60000"/>
              <a:buFont typeface="Wingdings" panose="05000000000000000000" pitchFamily="2" charset="2"/>
              <a:buChar char="v"/>
            </a:pPr>
            <a:r>
              <a:rPr lang="en-US" altLang="en-US" sz="2800">
                <a:latin typeface="Arial" pitchFamily="34" charset="0"/>
              </a:rPr>
              <a:t>Application of Decision Trees to Product Design</a:t>
            </a:r>
          </a:p>
          <a:p>
            <a:pPr marL="592652" indent="-592652" defTabSz="1115456">
              <a:spcBef>
                <a:spcPts val="600"/>
              </a:spcBef>
              <a:spcAft>
                <a:spcPts val="600"/>
              </a:spcAft>
              <a:buClr>
                <a:schemeClr val="tx1"/>
              </a:buClr>
              <a:buSzPct val="60000"/>
              <a:buFont typeface="Wingdings" panose="05000000000000000000" pitchFamily="2" charset="2"/>
              <a:buChar char="v"/>
            </a:pPr>
            <a:r>
              <a:rPr lang="en-US" altLang="en-US" sz="2800">
                <a:latin typeface="Arial" pitchFamily="34" charset="0"/>
              </a:rPr>
              <a:t>Transition to Production</a:t>
            </a:r>
          </a:p>
        </p:txBody>
      </p:sp>
      <p:grpSp>
        <p:nvGrpSpPr>
          <p:cNvPr id="4" name="Group 3"/>
          <p:cNvGrpSpPr/>
          <p:nvPr/>
        </p:nvGrpSpPr>
        <p:grpSpPr>
          <a:xfrm>
            <a:off x="3429000" y="320040"/>
            <a:ext cx="1463040" cy="1463040"/>
            <a:chOff x="3429000" y="320040"/>
            <a:chExt cx="1463040" cy="1463040"/>
          </a:xfrm>
        </p:grpSpPr>
        <p:sp>
          <p:nvSpPr>
            <p:cNvPr id="5" name="Rounded Rectangle 4"/>
            <p:cNvSpPr/>
            <p:nvPr/>
          </p:nvSpPr>
          <p:spPr>
            <a:xfrm>
              <a:off x="3429000" y="320040"/>
              <a:ext cx="1463040" cy="1463040"/>
            </a:xfrm>
            <a:prstGeom prst="roundRect">
              <a:avLst>
                <a:gd name="adj" fmla="val 50000"/>
              </a:avLst>
            </a:prstGeom>
            <a:ln>
              <a:solidFill>
                <a:schemeClr val="tx1">
                  <a:lumMod val="75000"/>
                </a:schemeClr>
              </a:solidFill>
            </a:ln>
            <a:effectLst>
              <a:outerShdw blurRad="127000" dist="76200" dir="2700000" algn="tl" rotWithShape="0">
                <a:prstClr val="black">
                  <a:alpha val="84000"/>
                </a:prstClr>
              </a:outerShdw>
            </a:effectLst>
            <a:scene3d>
              <a:camera prst="orthographicFront"/>
              <a:lightRig rig="threePt" dir="t"/>
            </a:scene3d>
            <a:sp3d prstMaterial="dkEdge">
              <a:bevelT/>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Oval 5"/>
            <p:cNvSpPr/>
            <p:nvPr/>
          </p:nvSpPr>
          <p:spPr>
            <a:xfrm>
              <a:off x="3976640" y="791954"/>
              <a:ext cx="182880" cy="182880"/>
            </a:xfrm>
            <a:prstGeom prst="ellipse">
              <a:avLst/>
            </a:prstGeom>
            <a:scene3d>
              <a:camera prst="orthographicFront"/>
              <a:lightRig rig="threePt" dir="t">
                <a:rot lat="0" lon="0" rev="4200000"/>
              </a:lightRig>
            </a:scene3d>
            <a:sp3d prstMaterial="dkEdge">
              <a:bevelT w="152400" h="4699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158207" y="1145839"/>
              <a:ext cx="182880" cy="182880"/>
            </a:xfrm>
            <a:prstGeom prst="ellipse">
              <a:avLst/>
            </a:prstGeom>
            <a:scene3d>
              <a:camera prst="orthographicFront"/>
              <a:lightRig rig="threePt" dir="t">
                <a:rot lat="0" lon="0" rev="5400000"/>
              </a:lightRig>
            </a:scene3d>
            <a:sp3d prstMaterial="dkEdge">
              <a:bevelT w="152400" h="6985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033169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750"/>
                                        <p:tgtEl>
                                          <p:spTgt spid="2"/>
                                        </p:tgtEl>
                                      </p:cBhvr>
                                    </p:animEffect>
                                    <p:anim calcmode="lin" valueType="num">
                                      <p:cBhvr>
                                        <p:cTn id="8" dur="1750" fill="hold"/>
                                        <p:tgtEl>
                                          <p:spTgt spid="2"/>
                                        </p:tgtEl>
                                        <p:attrNameLst>
                                          <p:attrName>ppt_x</p:attrName>
                                        </p:attrNameLst>
                                      </p:cBhvr>
                                      <p:tavLst>
                                        <p:tav tm="0">
                                          <p:val>
                                            <p:strVal val="#ppt_x"/>
                                          </p:val>
                                        </p:tav>
                                        <p:tav tm="100000">
                                          <p:val>
                                            <p:strVal val="#ppt_x"/>
                                          </p:val>
                                        </p:tav>
                                      </p:tavLst>
                                    </p:anim>
                                    <p:anim calcmode="lin" valueType="num">
                                      <p:cBhvr>
                                        <p:cTn id="9" dur="17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914400" y="533400"/>
            <a:ext cx="10363200" cy="762000"/>
          </a:xfrm>
        </p:spPr>
        <p:txBody>
          <a:bodyPr/>
          <a:lstStyle/>
          <a:p>
            <a:r>
              <a:rPr lang="en-US" altLang="en-US" smtClean="0">
                <a:latin typeface="Arial" pitchFamily="34" charset="0"/>
                <a:cs typeface="Arial" pitchFamily="34" charset="0"/>
              </a:rPr>
              <a:t>Learning Objectives</a:t>
            </a:r>
          </a:p>
        </p:txBody>
      </p:sp>
      <p:sp>
        <p:nvSpPr>
          <p:cNvPr id="26627" name="Rectangle 3"/>
          <p:cNvSpPr>
            <a:spLocks noChangeArrowheads="1"/>
          </p:cNvSpPr>
          <p:nvPr/>
        </p:nvSpPr>
        <p:spPr bwMode="auto">
          <a:xfrm>
            <a:off x="777987" y="3028886"/>
            <a:ext cx="10255249" cy="2677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693738" indent="-693738">
              <a:lnSpc>
                <a:spcPct val="90000"/>
              </a:lnSpc>
              <a:spcAft>
                <a:spcPts val="1600"/>
              </a:spcAft>
              <a:buClr>
                <a:schemeClr val="tx2"/>
              </a:buClr>
              <a:buFont typeface="Arial" pitchFamily="34" charset="0"/>
              <a:buAutoNum type="arabicPeriod"/>
            </a:pPr>
            <a:r>
              <a:rPr lang="en-US" altLang="en-US" sz="2800">
                <a:effectLst>
                  <a:outerShdw blurRad="38100" dist="38100" dir="2700000" algn="tl">
                    <a:srgbClr val="000000">
                      <a:alpha val="43137"/>
                    </a:srgbClr>
                  </a:outerShdw>
                </a:effectLst>
                <a:latin typeface="+mn-lt"/>
              </a:rPr>
              <a:t>Define </a:t>
            </a:r>
            <a:r>
              <a:rPr lang="en-US" altLang="en-US" sz="2800" b="1">
                <a:effectLst>
                  <a:outerShdw blurRad="38100" dist="38100" dir="2700000" algn="tl">
                    <a:srgbClr val="000000">
                      <a:alpha val="43137"/>
                    </a:srgbClr>
                  </a:outerShdw>
                </a:effectLst>
                <a:latin typeface="+mn-lt"/>
              </a:rPr>
              <a:t>product life cycle</a:t>
            </a:r>
          </a:p>
          <a:p>
            <a:pPr marL="693738" indent="-693738">
              <a:lnSpc>
                <a:spcPct val="90000"/>
              </a:lnSpc>
              <a:spcAft>
                <a:spcPts val="1600"/>
              </a:spcAft>
              <a:buClr>
                <a:schemeClr val="tx2"/>
              </a:buClr>
              <a:buFont typeface="Arial" pitchFamily="34" charset="0"/>
              <a:buAutoNum type="arabicPeriod"/>
            </a:pPr>
            <a:r>
              <a:rPr lang="en-US" altLang="en-US" sz="2800">
                <a:effectLst>
                  <a:outerShdw blurRad="38100" dist="38100" dir="2700000" algn="tl">
                    <a:srgbClr val="000000">
                      <a:alpha val="43137"/>
                    </a:srgbClr>
                  </a:outerShdw>
                </a:effectLst>
                <a:latin typeface="+mn-lt"/>
              </a:rPr>
              <a:t>Describe a </a:t>
            </a:r>
            <a:r>
              <a:rPr lang="en-US" altLang="en-US" sz="2800" b="1">
                <a:effectLst>
                  <a:outerShdw blurRad="38100" dist="38100" dir="2700000" algn="tl">
                    <a:srgbClr val="000000">
                      <a:alpha val="43137"/>
                    </a:srgbClr>
                  </a:outerShdw>
                </a:effectLst>
                <a:latin typeface="+mn-lt"/>
              </a:rPr>
              <a:t>product development system</a:t>
            </a:r>
          </a:p>
          <a:p>
            <a:pPr marL="693738" indent="-693738">
              <a:lnSpc>
                <a:spcPct val="90000"/>
              </a:lnSpc>
              <a:spcAft>
                <a:spcPts val="1600"/>
              </a:spcAft>
              <a:buClr>
                <a:schemeClr val="tx2"/>
              </a:buClr>
              <a:buFont typeface="Arial" pitchFamily="34" charset="0"/>
              <a:buAutoNum type="arabicPeriod"/>
            </a:pPr>
            <a:r>
              <a:rPr lang="en-US" altLang="en-US" sz="2800">
                <a:effectLst>
                  <a:outerShdw blurRad="38100" dist="38100" dir="2700000" algn="tl">
                    <a:srgbClr val="000000">
                      <a:alpha val="43137"/>
                    </a:srgbClr>
                  </a:outerShdw>
                </a:effectLst>
                <a:latin typeface="+mn-lt"/>
              </a:rPr>
              <a:t>Build a </a:t>
            </a:r>
            <a:r>
              <a:rPr lang="en-US" altLang="en-US" sz="2800" b="1">
                <a:effectLst>
                  <a:outerShdw blurRad="38100" dist="38100" dir="2700000" algn="tl">
                    <a:srgbClr val="000000">
                      <a:alpha val="43137"/>
                    </a:srgbClr>
                  </a:outerShdw>
                </a:effectLst>
                <a:latin typeface="+mn-lt"/>
              </a:rPr>
              <a:t>house of quality</a:t>
            </a:r>
          </a:p>
          <a:p>
            <a:pPr marL="693738" indent="-693738">
              <a:lnSpc>
                <a:spcPct val="90000"/>
              </a:lnSpc>
              <a:spcAft>
                <a:spcPts val="1600"/>
              </a:spcAft>
              <a:buClr>
                <a:schemeClr val="tx2"/>
              </a:buClr>
              <a:buFont typeface="Arial" pitchFamily="34" charset="0"/>
              <a:buAutoNum type="arabicPeriod"/>
            </a:pPr>
            <a:r>
              <a:rPr lang="en-US" altLang="en-US" sz="2800">
                <a:effectLst>
                  <a:outerShdw blurRad="38100" dist="38100" dir="2700000" algn="tl">
                    <a:srgbClr val="000000">
                      <a:alpha val="43137"/>
                    </a:srgbClr>
                  </a:outerShdw>
                </a:effectLst>
                <a:latin typeface="+mn-lt"/>
              </a:rPr>
              <a:t>Explain how </a:t>
            </a:r>
            <a:r>
              <a:rPr lang="en-US" altLang="en-US" sz="2800" b="1">
                <a:effectLst>
                  <a:outerShdw blurRad="38100" dist="38100" dir="2700000" algn="tl">
                    <a:srgbClr val="000000">
                      <a:alpha val="43137"/>
                    </a:srgbClr>
                  </a:outerShdw>
                </a:effectLst>
                <a:latin typeface="+mn-lt"/>
              </a:rPr>
              <a:t>time-based competition </a:t>
            </a:r>
            <a:r>
              <a:rPr lang="en-US" altLang="en-US" sz="2800">
                <a:effectLst>
                  <a:outerShdw blurRad="38100" dist="38100" dir="2700000" algn="tl">
                    <a:srgbClr val="000000">
                      <a:alpha val="43137"/>
                    </a:srgbClr>
                  </a:outerShdw>
                </a:effectLst>
                <a:latin typeface="+mn-lt"/>
              </a:rPr>
              <a:t>is implemented by OM</a:t>
            </a:r>
          </a:p>
        </p:txBody>
      </p:sp>
      <p:sp>
        <p:nvSpPr>
          <p:cNvPr id="26628" name="Rectangle 4"/>
          <p:cNvSpPr>
            <a:spLocks noChangeArrowheads="1"/>
          </p:cNvSpPr>
          <p:nvPr/>
        </p:nvSpPr>
        <p:spPr bwMode="auto">
          <a:xfrm>
            <a:off x="777987" y="1491222"/>
            <a:ext cx="10604500" cy="130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pPr>
            <a:r>
              <a:rPr lang="en-US" altLang="en-US" sz="43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rPr>
              <a:t>When you complete this chapter you should be able to :</a:t>
            </a:r>
          </a:p>
        </p:txBody>
      </p:sp>
    </p:spTree>
    <p:extLst>
      <p:ext uri="{BB962C8B-B14F-4D97-AF65-F5344CB8AC3E}">
        <p14:creationId xmlns:p14="http://schemas.microsoft.com/office/powerpoint/2010/main" val="2748338221"/>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26628"/>
                                        </p:tgtEl>
                                        <p:attrNameLst>
                                          <p:attrName>style.visibility</p:attrName>
                                        </p:attrNameLst>
                                      </p:cBhvr>
                                      <p:to>
                                        <p:strVal val="visible"/>
                                      </p:to>
                                    </p:set>
                                    <p:animEffect transition="in" filter="fade">
                                      <p:cBhvr>
                                        <p:cTn id="7" dur="1000"/>
                                        <p:tgtEl>
                                          <p:spTgt spid="26628"/>
                                        </p:tgtEl>
                                      </p:cBhvr>
                                    </p:animEffect>
                                    <p:anim calcmode="lin" valueType="num">
                                      <p:cBhvr>
                                        <p:cTn id="8" dur="1000" fill="hold"/>
                                        <p:tgtEl>
                                          <p:spTgt spid="26628"/>
                                        </p:tgtEl>
                                        <p:attrNameLst>
                                          <p:attrName>ppt_x</p:attrName>
                                        </p:attrNameLst>
                                      </p:cBhvr>
                                      <p:tavLst>
                                        <p:tav tm="0">
                                          <p:val>
                                            <p:strVal val="#ppt_x"/>
                                          </p:val>
                                        </p:tav>
                                        <p:tav tm="100000">
                                          <p:val>
                                            <p:strVal val="#ppt_x"/>
                                          </p:val>
                                        </p:tav>
                                      </p:tavLst>
                                    </p:anim>
                                    <p:anim calcmode="lin" valueType="num">
                                      <p:cBhvr>
                                        <p:cTn id="9" dur="1000" fill="hold"/>
                                        <p:tgtEl>
                                          <p:spTgt spid="26628"/>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2" presetClass="entr" presetSubtype="4" fill="hold" grpId="1" nodeType="afterEffect">
                                  <p:stCondLst>
                                    <p:cond delay="0"/>
                                  </p:stCondLst>
                                  <p:childTnLst>
                                    <p:set>
                                      <p:cBhvr>
                                        <p:cTn id="12" dur="1" fill="hold">
                                          <p:stCondLst>
                                            <p:cond delay="0"/>
                                          </p:stCondLst>
                                        </p:cTn>
                                        <p:tgtEl>
                                          <p:spTgt spid="26627"/>
                                        </p:tgtEl>
                                        <p:attrNameLst>
                                          <p:attrName>style.visibility</p:attrName>
                                        </p:attrNameLst>
                                      </p:cBhvr>
                                      <p:to>
                                        <p:strVal val="visible"/>
                                      </p:to>
                                    </p:set>
                                    <p:anim calcmode="lin" valueType="num">
                                      <p:cBhvr additive="base">
                                        <p:cTn id="13" dur="1250" fill="hold"/>
                                        <p:tgtEl>
                                          <p:spTgt spid="26627"/>
                                        </p:tgtEl>
                                        <p:attrNameLst>
                                          <p:attrName>ppt_x</p:attrName>
                                        </p:attrNameLst>
                                      </p:cBhvr>
                                      <p:tavLst>
                                        <p:tav tm="0">
                                          <p:val>
                                            <p:strVal val="#ppt_x"/>
                                          </p:val>
                                        </p:tav>
                                        <p:tav tm="100000">
                                          <p:val>
                                            <p:strVal val="#ppt_x"/>
                                          </p:val>
                                        </p:tav>
                                      </p:tavLst>
                                    </p:anim>
                                    <p:anim calcmode="lin" valueType="num">
                                      <p:cBhvr additive="base">
                                        <p:cTn id="14" dur="1250" fill="hold"/>
                                        <p:tgtEl>
                                          <p:spTgt spid="266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xit" presetSubtype="1" fill="hold" grpId="0" nodeType="clickEffect">
                                  <p:stCondLst>
                                    <p:cond delay="0"/>
                                  </p:stCondLst>
                                  <p:childTnLst>
                                    <p:anim calcmode="lin" valueType="num">
                                      <p:cBhvr additive="base">
                                        <p:cTn id="18" dur="1250"/>
                                        <p:tgtEl>
                                          <p:spTgt spid="26627"/>
                                        </p:tgtEl>
                                        <p:attrNameLst>
                                          <p:attrName>ppt_x</p:attrName>
                                        </p:attrNameLst>
                                      </p:cBhvr>
                                      <p:tavLst>
                                        <p:tav tm="0">
                                          <p:val>
                                            <p:strVal val="ppt_x"/>
                                          </p:val>
                                        </p:tav>
                                        <p:tav tm="100000">
                                          <p:val>
                                            <p:strVal val="ppt_x"/>
                                          </p:val>
                                        </p:tav>
                                      </p:tavLst>
                                    </p:anim>
                                    <p:anim calcmode="lin" valueType="num">
                                      <p:cBhvr additive="base">
                                        <p:cTn id="19" dur="1250"/>
                                        <p:tgtEl>
                                          <p:spTgt spid="26627"/>
                                        </p:tgtEl>
                                        <p:attrNameLst>
                                          <p:attrName>ppt_y</p:attrName>
                                        </p:attrNameLst>
                                      </p:cBhvr>
                                      <p:tavLst>
                                        <p:tav tm="0">
                                          <p:val>
                                            <p:strVal val="ppt_y"/>
                                          </p:val>
                                        </p:tav>
                                        <p:tav tm="100000">
                                          <p:val>
                                            <p:strVal val="0-ppt_h/2"/>
                                          </p:val>
                                        </p:tav>
                                      </p:tavLst>
                                    </p:anim>
                                    <p:set>
                                      <p:cBhvr>
                                        <p:cTn id="20" dur="1" fill="hold">
                                          <p:stCondLst>
                                            <p:cond delay="1249"/>
                                          </p:stCondLst>
                                        </p:cTn>
                                        <p:tgtEl>
                                          <p:spTgt spid="266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p:bldP spid="26627" grpId="1"/>
      <p:bldP spid="26628"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914400" y="533400"/>
            <a:ext cx="10363200" cy="762000"/>
          </a:xfrm>
        </p:spPr>
        <p:txBody>
          <a:bodyPr/>
          <a:lstStyle/>
          <a:p>
            <a:r>
              <a:rPr lang="en-US" altLang="en-US" smtClean="0">
                <a:latin typeface="Arial" pitchFamily="34" charset="0"/>
                <a:cs typeface="Arial" pitchFamily="34" charset="0"/>
              </a:rPr>
              <a:t>Learning Objectives</a:t>
            </a:r>
          </a:p>
        </p:txBody>
      </p:sp>
      <p:sp>
        <p:nvSpPr>
          <p:cNvPr id="26627" name="Rectangle 3"/>
          <p:cNvSpPr>
            <a:spLocks noChangeArrowheads="1"/>
          </p:cNvSpPr>
          <p:nvPr/>
        </p:nvSpPr>
        <p:spPr bwMode="auto">
          <a:xfrm>
            <a:off x="777987" y="3028886"/>
            <a:ext cx="10255249" cy="3658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693738" indent="-693738">
              <a:lnSpc>
                <a:spcPct val="90000"/>
              </a:lnSpc>
              <a:spcAft>
                <a:spcPts val="1600"/>
              </a:spcAft>
              <a:buClr>
                <a:schemeClr val="tx2"/>
              </a:buClr>
              <a:buFont typeface="+mj-lt"/>
              <a:buAutoNum type="arabicPeriod" startAt="5"/>
            </a:pPr>
            <a:r>
              <a:rPr lang="en-US" altLang="en-US" sz="2800" smtClean="0">
                <a:effectLst>
                  <a:outerShdw blurRad="38100" dist="38100" dir="2700000" algn="tl">
                    <a:srgbClr val="000000">
                      <a:alpha val="43137"/>
                    </a:srgbClr>
                  </a:outerShdw>
                </a:effectLst>
                <a:latin typeface="+mn-lt"/>
              </a:rPr>
              <a:t>Describe </a:t>
            </a:r>
            <a:r>
              <a:rPr lang="en-US" altLang="en-US" sz="2800" b="1">
                <a:effectLst>
                  <a:outerShdw blurRad="38100" dist="38100" dir="2700000" algn="tl">
                    <a:srgbClr val="000000">
                      <a:alpha val="43137"/>
                    </a:srgbClr>
                  </a:outerShdw>
                </a:effectLst>
                <a:latin typeface="+mn-lt"/>
              </a:rPr>
              <a:t>how products and services </a:t>
            </a:r>
            <a:r>
              <a:rPr lang="en-US" altLang="en-US" sz="2800">
                <a:effectLst>
                  <a:outerShdw blurRad="38100" dist="38100" dir="2700000" algn="tl">
                    <a:srgbClr val="000000">
                      <a:alpha val="43137"/>
                    </a:srgbClr>
                  </a:outerShdw>
                </a:effectLst>
                <a:latin typeface="+mn-lt"/>
              </a:rPr>
              <a:t>are defined by OM</a:t>
            </a:r>
          </a:p>
          <a:p>
            <a:pPr marL="693738" indent="-693738">
              <a:lnSpc>
                <a:spcPct val="90000"/>
              </a:lnSpc>
              <a:spcAft>
                <a:spcPts val="1600"/>
              </a:spcAft>
              <a:buClr>
                <a:schemeClr val="tx2"/>
              </a:buClr>
              <a:buFont typeface="+mj-lt"/>
              <a:buAutoNum type="arabicPeriod" startAt="5"/>
            </a:pPr>
            <a:r>
              <a:rPr lang="en-US" altLang="en-US" sz="2800">
                <a:effectLst>
                  <a:outerShdw blurRad="38100" dist="38100" dir="2700000" algn="tl">
                    <a:srgbClr val="000000">
                      <a:alpha val="43137"/>
                    </a:srgbClr>
                  </a:outerShdw>
                </a:effectLst>
                <a:latin typeface="+mn-lt"/>
              </a:rPr>
              <a:t>Describe the </a:t>
            </a:r>
            <a:r>
              <a:rPr lang="en-US" altLang="en-US" sz="2800" b="1">
                <a:effectLst>
                  <a:outerShdw blurRad="38100" dist="38100" dir="2700000" algn="tl">
                    <a:srgbClr val="000000">
                      <a:alpha val="43137"/>
                    </a:srgbClr>
                  </a:outerShdw>
                </a:effectLst>
                <a:latin typeface="+mn-lt"/>
              </a:rPr>
              <a:t>documents needed </a:t>
            </a:r>
            <a:r>
              <a:rPr lang="en-US" altLang="en-US" sz="2800">
                <a:effectLst>
                  <a:outerShdw blurRad="38100" dist="38100" dir="2700000" algn="tl">
                    <a:srgbClr val="000000">
                      <a:alpha val="43137"/>
                    </a:srgbClr>
                  </a:outerShdw>
                </a:effectLst>
                <a:latin typeface="+mn-lt"/>
              </a:rPr>
              <a:t>for production</a:t>
            </a:r>
          </a:p>
          <a:p>
            <a:pPr marL="693738" indent="-693738">
              <a:lnSpc>
                <a:spcPct val="90000"/>
              </a:lnSpc>
              <a:spcAft>
                <a:spcPts val="1600"/>
              </a:spcAft>
              <a:buClr>
                <a:schemeClr val="tx2"/>
              </a:buClr>
              <a:buFont typeface="+mj-lt"/>
              <a:buAutoNum type="arabicPeriod" startAt="5"/>
            </a:pPr>
            <a:r>
              <a:rPr lang="en-US" altLang="en-US" sz="2800">
                <a:effectLst>
                  <a:outerShdw blurRad="38100" dist="38100" dir="2700000" algn="tl">
                    <a:srgbClr val="000000">
                      <a:alpha val="43137"/>
                    </a:srgbClr>
                  </a:outerShdw>
                </a:effectLst>
                <a:latin typeface="+mn-lt"/>
              </a:rPr>
              <a:t>Explain</a:t>
            </a:r>
            <a:r>
              <a:rPr lang="en-US" altLang="en-US" sz="2800" b="1">
                <a:effectLst>
                  <a:outerShdw blurRad="38100" dist="38100" dir="2700000" algn="tl">
                    <a:srgbClr val="000000">
                      <a:alpha val="43137"/>
                    </a:srgbClr>
                  </a:outerShdw>
                </a:effectLst>
                <a:latin typeface="+mn-lt"/>
              </a:rPr>
              <a:t> </a:t>
            </a:r>
            <a:r>
              <a:rPr lang="en-US" altLang="en-US" sz="2800">
                <a:effectLst>
                  <a:outerShdw blurRad="38100" dist="38100" dir="2700000" algn="tl">
                    <a:srgbClr val="000000">
                      <a:alpha val="43137"/>
                    </a:srgbClr>
                  </a:outerShdw>
                </a:effectLst>
                <a:latin typeface="+mn-lt"/>
              </a:rPr>
              <a:t>how the </a:t>
            </a:r>
            <a:r>
              <a:rPr lang="en-US" altLang="en-US" sz="2800" b="1">
                <a:effectLst>
                  <a:outerShdw blurRad="38100" dist="38100" dir="2700000" algn="tl">
                    <a:srgbClr val="000000">
                      <a:alpha val="43137"/>
                    </a:srgbClr>
                  </a:outerShdw>
                </a:effectLst>
                <a:latin typeface="+mn-lt"/>
              </a:rPr>
              <a:t>customer participates </a:t>
            </a:r>
            <a:r>
              <a:rPr lang="en-US" altLang="en-US" sz="2800">
                <a:effectLst>
                  <a:outerShdw blurRad="38100" dist="38100" dir="2700000" algn="tl">
                    <a:srgbClr val="000000">
                      <a:alpha val="43137"/>
                    </a:srgbClr>
                  </a:outerShdw>
                </a:effectLst>
                <a:latin typeface="+mn-lt"/>
              </a:rPr>
              <a:t>in the design and delivery of services</a:t>
            </a:r>
          </a:p>
          <a:p>
            <a:pPr marL="693738" indent="-693738">
              <a:lnSpc>
                <a:spcPct val="90000"/>
              </a:lnSpc>
              <a:spcAft>
                <a:spcPts val="1600"/>
              </a:spcAft>
              <a:buClr>
                <a:schemeClr val="tx2"/>
              </a:buClr>
              <a:buFont typeface="+mj-lt"/>
              <a:buAutoNum type="arabicPeriod" startAt="5"/>
            </a:pPr>
            <a:r>
              <a:rPr lang="en-US" altLang="en-US" sz="2800">
                <a:effectLst>
                  <a:outerShdw blurRad="38100" dist="38100" dir="2700000" algn="tl">
                    <a:srgbClr val="000000">
                      <a:alpha val="43137"/>
                    </a:srgbClr>
                  </a:outerShdw>
                </a:effectLst>
                <a:latin typeface="+mn-lt"/>
              </a:rPr>
              <a:t>Apply</a:t>
            </a:r>
            <a:r>
              <a:rPr lang="en-US" altLang="en-US" sz="2800" b="1">
                <a:effectLst>
                  <a:outerShdw blurRad="38100" dist="38100" dir="2700000" algn="tl">
                    <a:srgbClr val="000000">
                      <a:alpha val="43137"/>
                    </a:srgbClr>
                  </a:outerShdw>
                </a:effectLst>
                <a:latin typeface="+mn-lt"/>
              </a:rPr>
              <a:t> decision trees </a:t>
            </a:r>
            <a:r>
              <a:rPr lang="en-US" altLang="en-US" sz="2800">
                <a:effectLst>
                  <a:outerShdw blurRad="38100" dist="38100" dir="2700000" algn="tl">
                    <a:srgbClr val="000000">
                      <a:alpha val="43137"/>
                    </a:srgbClr>
                  </a:outerShdw>
                </a:effectLst>
                <a:latin typeface="+mn-lt"/>
              </a:rPr>
              <a:t>to product issues</a:t>
            </a:r>
          </a:p>
          <a:p>
            <a:pPr marL="693738" indent="-693738">
              <a:lnSpc>
                <a:spcPct val="90000"/>
              </a:lnSpc>
              <a:spcAft>
                <a:spcPts val="1600"/>
              </a:spcAft>
              <a:buClr>
                <a:schemeClr val="tx2"/>
              </a:buClr>
              <a:buFont typeface="Arial" pitchFamily="34" charset="0"/>
              <a:buAutoNum type="arabicPeriod" startAt="5"/>
            </a:pPr>
            <a:endParaRPr lang="en-US" altLang="en-US" sz="2800">
              <a:effectLst>
                <a:outerShdw blurRad="38100" dist="38100" dir="2700000" algn="tl">
                  <a:srgbClr val="000000">
                    <a:alpha val="43137"/>
                  </a:srgbClr>
                </a:outerShdw>
              </a:effectLst>
              <a:latin typeface="+mn-lt"/>
            </a:endParaRPr>
          </a:p>
        </p:txBody>
      </p:sp>
      <p:sp>
        <p:nvSpPr>
          <p:cNvPr id="26628" name="Rectangle 4"/>
          <p:cNvSpPr>
            <a:spLocks noChangeArrowheads="1"/>
          </p:cNvSpPr>
          <p:nvPr/>
        </p:nvSpPr>
        <p:spPr bwMode="auto">
          <a:xfrm>
            <a:off x="777987" y="1491222"/>
            <a:ext cx="10604500" cy="130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40000"/>
              </a:spcBef>
            </a:pPr>
            <a:r>
              <a:rPr lang="en-US" altLang="en-US" sz="43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rPr>
              <a:t>When you complete this chapter you should be able to :</a:t>
            </a:r>
          </a:p>
        </p:txBody>
      </p:sp>
    </p:spTree>
    <p:extLst>
      <p:ext uri="{BB962C8B-B14F-4D97-AF65-F5344CB8AC3E}">
        <p14:creationId xmlns:p14="http://schemas.microsoft.com/office/powerpoint/2010/main" val="40806148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6627"/>
                                        </p:tgtEl>
                                        <p:attrNameLst>
                                          <p:attrName>style.visibility</p:attrName>
                                        </p:attrNameLst>
                                      </p:cBhvr>
                                      <p:to>
                                        <p:strVal val="visible"/>
                                      </p:to>
                                    </p:set>
                                    <p:anim calcmode="lin" valueType="num">
                                      <p:cBhvr additive="base">
                                        <p:cTn id="7" dur="1500" fill="hold"/>
                                        <p:tgtEl>
                                          <p:spTgt spid="26627"/>
                                        </p:tgtEl>
                                        <p:attrNameLst>
                                          <p:attrName>ppt_x</p:attrName>
                                        </p:attrNameLst>
                                      </p:cBhvr>
                                      <p:tavLst>
                                        <p:tav tm="0">
                                          <p:val>
                                            <p:strVal val="#ppt_x"/>
                                          </p:val>
                                        </p:tav>
                                        <p:tav tm="100000">
                                          <p:val>
                                            <p:strVal val="#ppt_x"/>
                                          </p:val>
                                        </p:tav>
                                      </p:tavLst>
                                    </p:anim>
                                    <p:anim calcmode="lin" valueType="num">
                                      <p:cBhvr additive="base">
                                        <p:cTn id="8" dur="1500" fill="hold"/>
                                        <p:tgtEl>
                                          <p:spTgt spid="266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 name="Rounded Rectangle 1"/>
          <p:cNvSpPr/>
          <p:nvPr/>
        </p:nvSpPr>
        <p:spPr>
          <a:xfrm>
            <a:off x="2362200" y="228600"/>
            <a:ext cx="7010400" cy="1676400"/>
          </a:xfrm>
          <a:prstGeom prst="roundRect">
            <a:avLst>
              <a:gd name="adj" fmla="val 50000"/>
            </a:avLst>
          </a:prstGeom>
          <a:solidFill>
            <a:srgbClr val="388B21"/>
          </a:solidFill>
          <a:effectLst>
            <a:outerShdw blurRad="50800" dist="38100" dir="2700000" algn="tl" rotWithShape="0">
              <a:prstClr val="black">
                <a:alpha val="40000"/>
              </a:prstClr>
            </a:outerShdw>
          </a:effectLst>
          <a:scene3d>
            <a:camera prst="orthographicFront"/>
            <a:lightRig rig="threePt" dir="t">
              <a:rot lat="0" lon="0" rev="600000"/>
            </a:lightRig>
          </a:scene3d>
          <a:sp3d prstMaterial="dkEdge">
            <a:bevelT w="698500" h="698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24" name="Rectangle 4"/>
          <p:cNvSpPr>
            <a:spLocks noGrp="1" noChangeArrowheads="1"/>
          </p:cNvSpPr>
          <p:nvPr>
            <p:ph type="body" idx="1"/>
          </p:nvPr>
        </p:nvSpPr>
        <p:spPr>
          <a:xfrm>
            <a:off x="1117602" y="2032000"/>
            <a:ext cx="9954684" cy="4114800"/>
          </a:xfrm>
        </p:spPr>
        <p:txBody>
          <a:bodyPr>
            <a:normAutofit lnSpcReduction="10000"/>
          </a:bodyPr>
          <a:lstStyle/>
          <a:p>
            <a:pPr>
              <a:buSzPct val="60000"/>
              <a:buFont typeface="Courier New" panose="02070309020205020404" pitchFamily="49" charset="0"/>
              <a:buChar char="o"/>
            </a:pPr>
            <a:r>
              <a:rPr lang="en-US" altLang="en-US" sz="2800">
                <a:latin typeface="Arial" pitchFamily="34" charset="0"/>
                <a:cs typeface="Arial" pitchFamily="34" charset="0"/>
              </a:rPr>
              <a:t>Visit: </a:t>
            </a:r>
            <a:r>
              <a:rPr lang="en-US" altLang="en-US" sz="2800" smtClean="0">
                <a:solidFill>
                  <a:srgbClr val="00B0F0"/>
                </a:solidFill>
                <a:latin typeface="Arial" pitchFamily="34" charset="0"/>
                <a:cs typeface="Arial" pitchFamily="34" charset="0"/>
              </a:rPr>
              <a:t>http</a:t>
            </a:r>
            <a:r>
              <a:rPr lang="en-US" altLang="en-US" sz="2800">
                <a:solidFill>
                  <a:srgbClr val="00B0F0"/>
                </a:solidFill>
                <a:latin typeface="Arial" pitchFamily="34" charset="0"/>
                <a:cs typeface="Arial" pitchFamily="34" charset="0"/>
              </a:rPr>
              <a:t>://</a:t>
            </a:r>
            <a:r>
              <a:rPr lang="en-US" altLang="en-US" sz="2800" smtClean="0">
                <a:solidFill>
                  <a:srgbClr val="00B0F0"/>
                </a:solidFill>
                <a:latin typeface="Arial" pitchFamily="34" charset="0"/>
                <a:cs typeface="Arial" pitchFamily="34" charset="0"/>
              </a:rPr>
              <a:t>www.regalmarine.com.au</a:t>
            </a:r>
            <a:endParaRPr lang="en-US" altLang="en-US" sz="2800">
              <a:solidFill>
                <a:srgbClr val="00B0F0"/>
              </a:solidFill>
              <a:latin typeface="Arial" pitchFamily="34" charset="0"/>
              <a:cs typeface="Arial" pitchFamily="34" charset="0"/>
            </a:endParaRPr>
          </a:p>
          <a:p>
            <a:pPr>
              <a:buSzPct val="60000"/>
              <a:buFont typeface="Courier New" panose="02070309020205020404" pitchFamily="49" charset="0"/>
              <a:buChar char="o"/>
            </a:pPr>
            <a:r>
              <a:rPr lang="en-US" altLang="en-US" sz="2800" smtClean="0">
                <a:latin typeface="Arial" pitchFamily="34" charset="0"/>
                <a:cs typeface="Arial" pitchFamily="34" charset="0"/>
              </a:rPr>
              <a:t>Global market</a:t>
            </a:r>
          </a:p>
          <a:p>
            <a:pPr>
              <a:buSzPct val="60000"/>
              <a:buFont typeface="Courier New" panose="02070309020205020404" pitchFamily="49" charset="0"/>
              <a:buChar char="o"/>
            </a:pPr>
            <a:r>
              <a:rPr lang="en-US" altLang="en-US" sz="2800" smtClean="0">
                <a:latin typeface="Arial" pitchFamily="34" charset="0"/>
                <a:cs typeface="Arial" pitchFamily="34" charset="0"/>
              </a:rPr>
              <a:t>3-dimensional CAD system</a:t>
            </a:r>
          </a:p>
          <a:p>
            <a:pPr marL="1557828" lvl="1" indent="-609585">
              <a:buSzPct val="60000"/>
              <a:buFont typeface="Courier New" panose="02070309020205020404" pitchFamily="49" charset="0"/>
              <a:buChar char="o"/>
            </a:pPr>
            <a:r>
              <a:rPr lang="en-US" altLang="en-US" sz="2400" smtClean="0">
                <a:latin typeface="Arial" pitchFamily="34" charset="0"/>
                <a:cs typeface="Arial" pitchFamily="34" charset="0"/>
              </a:rPr>
              <a:t>Reduced product development time</a:t>
            </a:r>
          </a:p>
          <a:p>
            <a:pPr marL="1557828" lvl="1" indent="-609585">
              <a:buSzPct val="60000"/>
              <a:buFont typeface="Courier New" panose="02070309020205020404" pitchFamily="49" charset="0"/>
              <a:buChar char="o"/>
            </a:pPr>
            <a:r>
              <a:rPr lang="en-US" altLang="en-US" sz="2400" smtClean="0">
                <a:latin typeface="Arial" pitchFamily="34" charset="0"/>
                <a:cs typeface="Arial" pitchFamily="34" charset="0"/>
              </a:rPr>
              <a:t>Reduced problems with tooling</a:t>
            </a:r>
          </a:p>
          <a:p>
            <a:pPr marL="1557828" lvl="1" indent="-609585">
              <a:buSzPct val="60000"/>
              <a:buFont typeface="Courier New" panose="02070309020205020404" pitchFamily="49" charset="0"/>
              <a:buChar char="o"/>
            </a:pPr>
            <a:r>
              <a:rPr lang="en-US" altLang="en-US" sz="2400" smtClean="0">
                <a:latin typeface="Arial" pitchFamily="34" charset="0"/>
                <a:cs typeface="Arial" pitchFamily="34" charset="0"/>
              </a:rPr>
              <a:t>Reduced problems in production</a:t>
            </a:r>
          </a:p>
          <a:p>
            <a:pPr>
              <a:buSzPct val="60000"/>
              <a:buFont typeface="Courier New" panose="02070309020205020404" pitchFamily="49" charset="0"/>
              <a:buChar char="o"/>
            </a:pPr>
            <a:r>
              <a:rPr lang="en-US" altLang="en-US" sz="2800" smtClean="0">
                <a:latin typeface="Arial" pitchFamily="34" charset="0"/>
                <a:cs typeface="Arial" pitchFamily="34" charset="0"/>
              </a:rPr>
              <a:t>Assembly line production</a:t>
            </a:r>
          </a:p>
          <a:p>
            <a:pPr>
              <a:buSzPct val="60000"/>
              <a:buFont typeface="Courier New" panose="02070309020205020404" pitchFamily="49" charset="0"/>
              <a:buChar char="o"/>
            </a:pPr>
            <a:r>
              <a:rPr lang="en-US" altLang="en-US" sz="2800" smtClean="0">
                <a:latin typeface="Arial" pitchFamily="34" charset="0"/>
                <a:cs typeface="Arial" pitchFamily="34" charset="0"/>
              </a:rPr>
              <a:t>JIT</a:t>
            </a:r>
          </a:p>
        </p:txBody>
      </p:sp>
      <p:sp>
        <p:nvSpPr>
          <p:cNvPr id="24580" name="Rectangle 3"/>
          <p:cNvSpPr>
            <a:spLocks noGrp="1" noChangeArrowheads="1"/>
          </p:cNvSpPr>
          <p:nvPr>
            <p:ph type="title"/>
          </p:nvPr>
        </p:nvSpPr>
        <p:spPr>
          <a:xfrm>
            <a:off x="914400" y="536575"/>
            <a:ext cx="10363200" cy="838200"/>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en-US" sz="5400" spc="50" smtClean="0">
                <a:ln w="11430"/>
                <a:solidFill>
                  <a:schemeClr val="tx1"/>
                </a:solidFill>
                <a:effectLst>
                  <a:outerShdw blurRad="76200" dist="50800" dir="5400000" algn="tl" rotWithShape="0">
                    <a:srgbClr val="000000">
                      <a:alpha val="65000"/>
                    </a:srgbClr>
                  </a:outerShdw>
                </a:effectLst>
                <a:latin typeface="Arial" pitchFamily="34" charset="0"/>
                <a:cs typeface="Arial" pitchFamily="34" charset="0"/>
              </a:rPr>
              <a:t>Regal Marine</a:t>
            </a:r>
          </a:p>
        </p:txBody>
      </p:sp>
    </p:spTree>
    <p:extLst>
      <p:ext uri="{BB962C8B-B14F-4D97-AF65-F5344CB8AC3E}">
        <p14:creationId xmlns:p14="http://schemas.microsoft.com/office/powerpoint/2010/main" val="1594110905"/>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0724"/>
                                        </p:tgtEl>
                                        <p:attrNameLst>
                                          <p:attrName>style.visibility</p:attrName>
                                        </p:attrNameLst>
                                      </p:cBhvr>
                                      <p:to>
                                        <p:strVal val="visible"/>
                                      </p:to>
                                    </p:set>
                                    <p:animEffect transition="in" filter="strips(downRight)">
                                      <p:cBhvr>
                                        <p:cTn id="7" dur="10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1914938" y="1600200"/>
            <a:ext cx="8991601" cy="4508927"/>
          </a:xfrm>
          <a:prstGeom prst="rect">
            <a:avLst/>
          </a:prstGeom>
        </p:spPr>
        <p:txBody>
          <a:bodyPr wrap="square">
            <a:spAutoFit/>
          </a:bodyPr>
          <a:lstStyle/>
          <a:p>
            <a:pPr indent="576263" algn="just">
              <a:spcAft>
                <a:spcPts val="600"/>
              </a:spcAft>
            </a:pPr>
            <a:r>
              <a:rPr lang="en-US" sz="1600" smtClean="0"/>
              <a:t>Thirty years after its founding by potato farmer Paul Kuck, Regal Marine has become a powerful force on the waters of the world. The world's third-largest boat manufacturer (by global sales), Regal exports to 30 countries, including Russia and China. Almost one-third of its sales are overseas.</a:t>
            </a:r>
          </a:p>
          <a:p>
            <a:pPr indent="576263" algn="just">
              <a:spcAft>
                <a:spcPts val="600"/>
              </a:spcAft>
            </a:pPr>
            <a:r>
              <a:rPr lang="en-US" sz="1600" b="1" smtClean="0">
                <a:solidFill>
                  <a:srgbClr val="00B0F0"/>
                </a:solidFill>
              </a:rPr>
              <a:t>Product design</a:t>
            </a:r>
            <a:r>
              <a:rPr lang="en-US" sz="1600" smtClean="0">
                <a:solidFill>
                  <a:srgbClr val="00B0F0"/>
                </a:solidFill>
              </a:rPr>
              <a:t> </a:t>
            </a:r>
            <a:r>
              <a:rPr lang="en-US" sz="1600" smtClean="0"/>
              <a:t>is critical in the highly competitive pleasure boat business: "We keep in touch with our customers and we respond to the marketplace," says Kuck. "We're introducing six new models this year alone. I'd say we're definitely on the aggressive end of the spectrum."</a:t>
            </a:r>
          </a:p>
          <a:p>
            <a:pPr indent="576263" algn="just">
              <a:spcAft>
                <a:spcPts val="600"/>
              </a:spcAft>
            </a:pPr>
            <a:r>
              <a:rPr lang="en-US" sz="1600" smtClean="0"/>
              <a:t>With </a:t>
            </a:r>
            <a:r>
              <a:rPr lang="en-US" sz="1600"/>
              <a:t>changing consumer tastes, compounded by material changes and ever-improving marine engineering, the design function is under constant pressure. Added to these pressures is the constant issue of cost competitiveness combined with the need to provide good value for customers</a:t>
            </a:r>
            <a:r>
              <a:rPr lang="en-US" sz="1600" smtClean="0"/>
              <a:t>.</a:t>
            </a:r>
          </a:p>
          <a:p>
            <a:pPr indent="576263" algn="just">
              <a:spcAft>
                <a:spcPts val="600"/>
              </a:spcAft>
            </a:pPr>
            <a:r>
              <a:rPr lang="en-US" sz="1600" smtClean="0"/>
              <a:t>Consequently, Regal Marine is a frequent user of Computer-Aided Design (CAD). New designs come to life via Regal's three-dimensional CAD system, borrowed from automotive technology. Regal's naval architects' goal is to continue to reduce </a:t>
            </a:r>
            <a:r>
              <a:rPr lang="en-US" sz="1600" i="1" smtClean="0">
                <a:solidFill>
                  <a:srgbClr val="FFFF00"/>
                </a:solidFill>
              </a:rPr>
              <a:t>the time from concept to prototype to production</a:t>
            </a:r>
            <a:r>
              <a:rPr lang="en-US" sz="1600" smtClean="0"/>
              <a:t>. The sophisticated CAD system not only has </a:t>
            </a:r>
            <a:r>
              <a:rPr lang="en-US" sz="1600" i="1" smtClean="0">
                <a:solidFill>
                  <a:srgbClr val="00B0F0"/>
                </a:solidFill>
              </a:rPr>
              <a:t>reduced product development time</a:t>
            </a:r>
            <a:r>
              <a:rPr lang="en-US" sz="1600" smtClean="0"/>
              <a:t> but also has </a:t>
            </a:r>
            <a:r>
              <a:rPr lang="en-US" sz="1600" i="1" smtClean="0">
                <a:solidFill>
                  <a:srgbClr val="00B0F0"/>
                </a:solidFill>
              </a:rPr>
              <a:t>reduced problems with tooling </a:t>
            </a:r>
            <a:r>
              <a:rPr lang="en-US" sz="1600" smtClean="0"/>
              <a:t>and </a:t>
            </a:r>
            <a:r>
              <a:rPr lang="en-US" sz="1600" i="1" smtClean="0">
                <a:solidFill>
                  <a:srgbClr val="00B0F0"/>
                </a:solidFill>
              </a:rPr>
              <a:t>production</a:t>
            </a:r>
            <a:r>
              <a:rPr lang="en-US" sz="1600" smtClean="0"/>
              <a:t>, resulting in a </a:t>
            </a:r>
            <a:r>
              <a:rPr lang="en-US" sz="1600" i="1" smtClean="0">
                <a:solidFill>
                  <a:srgbClr val="00B0F0"/>
                </a:solidFill>
              </a:rPr>
              <a:t>superior product</a:t>
            </a:r>
            <a:r>
              <a:rPr lang="en-US" sz="1600" smtClean="0"/>
              <a:t>.</a:t>
            </a:r>
            <a:endParaRPr lang="en-US" sz="1600"/>
          </a:p>
        </p:txBody>
      </p:sp>
      <p:sp>
        <p:nvSpPr>
          <p:cNvPr id="3" name="Rounded Rectangle 2"/>
          <p:cNvSpPr/>
          <p:nvPr/>
        </p:nvSpPr>
        <p:spPr>
          <a:xfrm>
            <a:off x="2209800" y="228600"/>
            <a:ext cx="4200938" cy="1143000"/>
          </a:xfrm>
          <a:prstGeom prst="roundRect">
            <a:avLst>
              <a:gd name="adj" fmla="val 50000"/>
            </a:avLst>
          </a:prstGeom>
          <a:scene3d>
            <a:camera prst="orthographicFront"/>
            <a:lightRig rig="threePt" dir="t">
              <a:rot lat="0" lon="0" rev="0"/>
            </a:lightRig>
          </a:scene3d>
          <a:sp3d prstMaterial="dkEdge">
            <a:bevelT w="95250" h="9525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b="1" smtClean="0">
                <a:effectLst>
                  <a:outerShdw blurRad="38100" dist="38100" dir="2700000" algn="tl">
                    <a:srgbClr val="000000">
                      <a:alpha val="43137"/>
                    </a:srgbClr>
                  </a:outerShdw>
                </a:effectLst>
              </a:rPr>
              <a:t>ABOUT REGAL MARINE</a:t>
            </a:r>
            <a:endParaRPr lang="en-US" sz="2400" b="1">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73611855"/>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500"/>
                                        <p:tgtEl>
                                          <p:spTgt spid="2"/>
                                        </p:tgtEl>
                                      </p:cBhvr>
                                    </p:animEffect>
                                    <p:anim calcmode="lin" valueType="num">
                                      <p:cBhvr>
                                        <p:cTn id="7" dur="1500"/>
                                        <p:tgtEl>
                                          <p:spTgt spid="2"/>
                                        </p:tgtEl>
                                        <p:attrNameLst>
                                          <p:attrName>ppt_x</p:attrName>
                                        </p:attrNameLst>
                                      </p:cBhvr>
                                      <p:tavLst>
                                        <p:tav tm="0">
                                          <p:val>
                                            <p:strVal val="ppt_x"/>
                                          </p:val>
                                        </p:tav>
                                        <p:tav tm="100000">
                                          <p:val>
                                            <p:strVal val="ppt_x"/>
                                          </p:val>
                                        </p:tav>
                                      </p:tavLst>
                                    </p:anim>
                                    <p:anim calcmode="lin" valueType="num">
                                      <p:cBhvr>
                                        <p:cTn id="8" dur="1500"/>
                                        <p:tgtEl>
                                          <p:spTgt spid="2"/>
                                        </p:tgtEl>
                                        <p:attrNameLst>
                                          <p:attrName>ppt_y</p:attrName>
                                        </p:attrNameLst>
                                      </p:cBhvr>
                                      <p:tavLst>
                                        <p:tav tm="0">
                                          <p:val>
                                            <p:strVal val="ppt_y"/>
                                          </p:val>
                                        </p:tav>
                                        <p:tav tm="100000">
                                          <p:val>
                                            <p:strVal val="ppt_y-.1"/>
                                          </p:val>
                                        </p:tav>
                                      </p:tavLst>
                                    </p:anim>
                                    <p:set>
                                      <p:cBhvr>
                                        <p:cTn id="9" dur="1" fill="hold">
                                          <p:stCondLst>
                                            <p:cond delay="1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1908314" y="1695033"/>
            <a:ext cx="9144000" cy="2800767"/>
          </a:xfrm>
          <a:prstGeom prst="rect">
            <a:avLst/>
          </a:prstGeom>
        </p:spPr>
        <p:txBody>
          <a:bodyPr wrap="square">
            <a:spAutoFit/>
          </a:bodyPr>
          <a:lstStyle/>
          <a:p>
            <a:pPr indent="576263" algn="just"/>
            <a:r>
              <a:rPr lang="en-US" sz="1600" smtClean="0"/>
              <a:t>All of Regal's products, from its $14,000 19-foot boat to the $500,000 44-foot Commodore Yacht, follow a similar production process. Hulls and decks are separately hand-produced by spraying preformed molds with three to five layers of a fiberglass laminate. The hulls and decks harden and are removed to become the lower and upper structure of the boat. As they move to the assembly line, they are joined and components added at each workstation.</a:t>
            </a:r>
          </a:p>
          <a:p>
            <a:pPr indent="576263" algn="just"/>
            <a:r>
              <a:rPr lang="en-US" sz="1600" smtClean="0"/>
              <a:t>Wooden </a:t>
            </a:r>
            <a:r>
              <a:rPr lang="en-US" sz="1600"/>
              <a:t>components, precut in-house by computer-driven routers, are delivered on a just-in­time basis for installation at one station. Engines—one of the few purchased components—are installed at another. Racks of electrical wiring harnesses, engineered and rigged in-house, are then installed. An in-house upholstery department delivers customized seats, beds, dashboards, or other cushioned components. Finally, chrome fixtures are put in place, and the boat is sent to Regal's test tank for watertight, gauge, and system inspection</a:t>
            </a:r>
            <a:r>
              <a:rPr lang="en-US" sz="1600" smtClean="0"/>
              <a:t>.</a:t>
            </a:r>
          </a:p>
        </p:txBody>
      </p:sp>
      <p:sp>
        <p:nvSpPr>
          <p:cNvPr id="3" name="Rounded Rectangle 2"/>
          <p:cNvSpPr/>
          <p:nvPr/>
        </p:nvSpPr>
        <p:spPr>
          <a:xfrm>
            <a:off x="2209800" y="228600"/>
            <a:ext cx="4200938" cy="1143000"/>
          </a:xfrm>
          <a:prstGeom prst="roundRect">
            <a:avLst>
              <a:gd name="adj" fmla="val 50000"/>
            </a:avLst>
          </a:prstGeom>
          <a:scene3d>
            <a:camera prst="orthographicFront"/>
            <a:lightRig rig="threePt" dir="t">
              <a:rot lat="0" lon="0" rev="0"/>
            </a:lightRig>
          </a:scene3d>
          <a:sp3d prstMaterial="dkEdge">
            <a:bevelT w="95250" h="9525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b="1" smtClean="0">
                <a:effectLst>
                  <a:outerShdw blurRad="38100" dist="38100" dir="2700000" algn="tl">
                    <a:srgbClr val="000000">
                      <a:alpha val="43137"/>
                    </a:srgbClr>
                  </a:outerShdw>
                </a:effectLst>
              </a:rPr>
              <a:t>ABOUT REGAL MARINE</a:t>
            </a:r>
            <a:endParaRPr lang="en-US" sz="2400" b="1">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598871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anim calcmode="lin" valueType="num">
                                      <p:cBhvr>
                                        <p:cTn id="8" dur="1500" fill="hold"/>
                                        <p:tgtEl>
                                          <p:spTgt spid="2"/>
                                        </p:tgtEl>
                                        <p:attrNameLst>
                                          <p:attrName>ppt_x</p:attrName>
                                        </p:attrNameLst>
                                      </p:cBhvr>
                                      <p:tavLst>
                                        <p:tav tm="0">
                                          <p:val>
                                            <p:strVal val="#ppt_x"/>
                                          </p:val>
                                        </p:tav>
                                        <p:tav tm="100000">
                                          <p:val>
                                            <p:strVal val="#ppt_x"/>
                                          </p:val>
                                        </p:tav>
                                      </p:tavLst>
                                    </p:anim>
                                    <p:anim calcmode="lin" valueType="num">
                                      <p:cBhvr>
                                        <p:cTn id="9" dur="1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ttp://brain-images.cdn.dixons.com/8/1/11261918/l_11261918.jpg"/>
          <p:cNvPicPr>
            <a:picLocks noChangeAspect="1" noChangeArrowheads="1"/>
          </p:cNvPicPr>
          <p:nvPr/>
        </p:nvPicPr>
        <p:blipFill rotWithShape="1">
          <a:blip r:embed="rId2">
            <a:extLst>
              <a:ext uri="{28A0092B-C50C-407E-A947-70E740481C1C}">
                <a14:useLocalDpi xmlns:a14="http://schemas.microsoft.com/office/drawing/2010/main" val="0"/>
              </a:ext>
            </a:extLst>
          </a:blip>
          <a:srcRect l="13957" r="13158"/>
          <a:stretch/>
        </p:blipFill>
        <p:spPr bwMode="auto">
          <a:xfrm>
            <a:off x="6057900" y="38099"/>
            <a:ext cx="5600700" cy="681332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hixxysoft.com/Images/TurboCAD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8098"/>
            <a:ext cx="5029200" cy="6772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96977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795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16166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954"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527070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7937"/>
            <a:ext cx="12192000" cy="685006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AutoShape 2" descr="Image result for Regal Marine 3d CAD us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Image result for Regal Marine 3d CAD us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Image result for Regal Marine 3d CAD us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6" name="Picture 10" descr="http://imt.boatwizard.com/images/1/30/18/463018_0_020920051052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9050"/>
            <a:ext cx="9169400" cy="6877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29236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p:cNvSpPr/>
          <p:nvPr/>
        </p:nvSpPr>
        <p:spPr>
          <a:xfrm>
            <a:off x="0" y="7937"/>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AutoShape 2" descr="Image result for Commodore yacht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Image result for Commodore yacht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http://www.boattest.com/images-gallery/photos/absolute_45fly_running3_2014_b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7867"/>
            <a:ext cx="12192000" cy="6265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03199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5122" name="Picture 2" descr="http://assets.bizjournals.com/story_image/552071*750.jpg?v=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0"/>
            <a:ext cx="1036995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8967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954"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9750119"/>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regalboats.com/wp-content/themes/regal-boats-1.0/images/innovations/2100RX_surf_02-1000x6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599" y="0"/>
            <a:ext cx="10291265" cy="6874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1765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regalboats.com/wp-content/themes/regal-boats-1.0/images/innovations/27FasDeck_insets_12_027-1000x667.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028185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www.regalboats.com/wp-content/themes/regal-boats-1.0/images/innovations/2100RX_surf_06-1000x67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8100"/>
            <a:ext cx="10210800" cy="6882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816871"/>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smtClean="0"/>
              <a:t>5.1 Goods and services selection</a:t>
            </a:r>
            <a:endParaRPr lang="en-US" sz="480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751607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xfrm>
            <a:off x="1100667" y="1447801"/>
            <a:ext cx="10092267" cy="4914900"/>
          </a:xfrm>
        </p:spPr>
        <p:txBody>
          <a:bodyPr>
            <a:normAutofit/>
          </a:bodyPr>
          <a:lstStyle/>
          <a:p>
            <a:pPr>
              <a:buClr>
                <a:srgbClr val="BF0922"/>
              </a:buClr>
              <a:buSzPct val="60000"/>
              <a:buFont typeface="Wingdings" panose="05000000000000000000" pitchFamily="2" charset="2"/>
              <a:buChar char="v"/>
            </a:pPr>
            <a:r>
              <a:rPr lang="en-US" altLang="en-US" sz="2800">
                <a:cs typeface="Arial" pitchFamily="34" charset="0"/>
              </a:rPr>
              <a:t>Organizations exist to provide </a:t>
            </a:r>
            <a:r>
              <a:rPr lang="en-US" altLang="en-US" sz="2800" b="1">
                <a:cs typeface="Arial" pitchFamily="34" charset="0"/>
              </a:rPr>
              <a:t>goods</a:t>
            </a:r>
            <a:r>
              <a:rPr lang="en-US" altLang="en-US" sz="2800">
                <a:cs typeface="Arial" pitchFamily="34" charset="0"/>
              </a:rPr>
              <a:t> or </a:t>
            </a:r>
            <a:r>
              <a:rPr lang="en-US" altLang="en-US" sz="2800" b="1">
                <a:cs typeface="Arial" pitchFamily="34" charset="0"/>
              </a:rPr>
              <a:t>services</a:t>
            </a:r>
            <a:r>
              <a:rPr lang="en-US" altLang="en-US" sz="2800">
                <a:cs typeface="Arial" pitchFamily="34" charset="0"/>
              </a:rPr>
              <a:t> to society</a:t>
            </a:r>
          </a:p>
          <a:p>
            <a:pPr>
              <a:buClr>
                <a:srgbClr val="BF0922"/>
              </a:buClr>
              <a:buSzPct val="60000"/>
              <a:buFont typeface="Wingdings" panose="05000000000000000000" pitchFamily="2" charset="2"/>
              <a:buChar char="v"/>
            </a:pPr>
            <a:r>
              <a:rPr lang="en-US" altLang="en-US" sz="2800" b="1">
                <a:cs typeface="Arial" pitchFamily="34" charset="0"/>
              </a:rPr>
              <a:t>Great products </a:t>
            </a:r>
            <a:r>
              <a:rPr lang="en-US" altLang="en-US" sz="2800">
                <a:cs typeface="Arial" pitchFamily="34" charset="0"/>
              </a:rPr>
              <a:t>are the key to success</a:t>
            </a:r>
          </a:p>
          <a:p>
            <a:pPr>
              <a:buClr>
                <a:srgbClr val="BF0922"/>
              </a:buClr>
              <a:buSzPct val="60000"/>
              <a:buFont typeface="Wingdings" panose="05000000000000000000" pitchFamily="2" charset="2"/>
              <a:buChar char="v"/>
            </a:pPr>
            <a:r>
              <a:rPr lang="en-US" altLang="en-US" sz="2800">
                <a:cs typeface="Arial" pitchFamily="34" charset="0"/>
              </a:rPr>
              <a:t>Top organizations typically </a:t>
            </a:r>
            <a:r>
              <a:rPr lang="en-US" altLang="en-US" sz="2800" b="1">
                <a:cs typeface="Arial" pitchFamily="34" charset="0"/>
              </a:rPr>
              <a:t>focus on core products</a:t>
            </a:r>
          </a:p>
          <a:p>
            <a:pPr>
              <a:buClr>
                <a:srgbClr val="BF0922"/>
              </a:buClr>
              <a:buSzPct val="60000"/>
              <a:buFont typeface="Wingdings" panose="05000000000000000000" pitchFamily="2" charset="2"/>
              <a:buChar char="v"/>
            </a:pPr>
            <a:r>
              <a:rPr lang="en-US" altLang="en-US" sz="2800">
                <a:cs typeface="Arial" pitchFamily="34" charset="0"/>
              </a:rPr>
              <a:t>Customers </a:t>
            </a:r>
            <a:r>
              <a:rPr lang="en-US" altLang="en-US" sz="2800" b="1">
                <a:cs typeface="Arial" pitchFamily="34" charset="0"/>
              </a:rPr>
              <a:t>buy satisfaction</a:t>
            </a:r>
            <a:r>
              <a:rPr lang="en-US" altLang="en-US" sz="2800">
                <a:cs typeface="Arial" pitchFamily="34" charset="0"/>
              </a:rPr>
              <a:t>, not just a physical good or particular service</a:t>
            </a:r>
          </a:p>
          <a:p>
            <a:pPr>
              <a:buClr>
                <a:srgbClr val="BF0922"/>
              </a:buClr>
              <a:buSzPct val="60000"/>
              <a:buFont typeface="Wingdings" panose="05000000000000000000" pitchFamily="2" charset="2"/>
              <a:buChar char="v"/>
            </a:pPr>
            <a:r>
              <a:rPr lang="en-US" altLang="en-US" sz="2800">
                <a:cs typeface="Arial" pitchFamily="34" charset="0"/>
              </a:rPr>
              <a:t>Fundamental to an organization's strategy with implications throughout the </a:t>
            </a:r>
            <a:r>
              <a:rPr lang="en-US" altLang="en-US" sz="2800" b="1">
                <a:cs typeface="Arial" pitchFamily="34" charset="0"/>
              </a:rPr>
              <a:t>operations function</a:t>
            </a:r>
          </a:p>
        </p:txBody>
      </p:sp>
      <p:sp>
        <p:nvSpPr>
          <p:cNvPr id="32771" name="Rectangle 3"/>
          <p:cNvSpPr>
            <a:spLocks noGrp="1" noChangeArrowheads="1"/>
          </p:cNvSpPr>
          <p:nvPr>
            <p:ph type="title"/>
          </p:nvPr>
        </p:nvSpPr>
        <p:spPr>
          <a:xfrm>
            <a:off x="914400" y="457200"/>
            <a:ext cx="10363200" cy="838200"/>
          </a:xfrm>
          <a:extLst/>
        </p:spPr>
        <p:txBody>
          <a:bodyPr rtlCol="0">
            <a:normAutofit/>
          </a:bodyPr>
          <a:lstStyle/>
          <a:p>
            <a:pPr>
              <a:defRPr/>
            </a:pPr>
            <a:r>
              <a:rPr lang="en-US" dirty="0" smtClean="0"/>
              <a:t>Goods and Services Selection</a:t>
            </a:r>
            <a:endParaRPr lang="en-US" dirty="0"/>
          </a:p>
        </p:txBody>
      </p:sp>
    </p:spTree>
    <p:extLst>
      <p:ext uri="{BB962C8B-B14F-4D97-AF65-F5344CB8AC3E}">
        <p14:creationId xmlns:p14="http://schemas.microsoft.com/office/powerpoint/2010/main" val="221852154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fade">
                                      <p:cBhvr>
                                        <p:cTn id="7" dur="1000"/>
                                        <p:tgtEl>
                                          <p:spTgt spid="32770"/>
                                        </p:tgtEl>
                                      </p:cBhvr>
                                    </p:animEffect>
                                    <p:anim calcmode="lin" valueType="num">
                                      <p:cBhvr>
                                        <p:cTn id="8" dur="1000" fill="hold"/>
                                        <p:tgtEl>
                                          <p:spTgt spid="32770"/>
                                        </p:tgtEl>
                                        <p:attrNameLst>
                                          <p:attrName>ppt_x</p:attrName>
                                        </p:attrNameLst>
                                      </p:cBhvr>
                                      <p:tavLst>
                                        <p:tav tm="0">
                                          <p:val>
                                            <p:strVal val="#ppt_x"/>
                                          </p:val>
                                        </p:tav>
                                        <p:tav tm="100000">
                                          <p:val>
                                            <p:strVal val="#ppt_x"/>
                                          </p:val>
                                        </p:tav>
                                      </p:tavLst>
                                    </p:anim>
                                    <p:anim calcmode="lin" valueType="num">
                                      <p:cBhvr>
                                        <p:cTn id="9" dur="1000" fill="hold"/>
                                        <p:tgtEl>
                                          <p:spTgt spid="3277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xit" presetSubtype="1" fill="hold" grpId="1" nodeType="clickEffect">
                                  <p:stCondLst>
                                    <p:cond delay="0"/>
                                  </p:stCondLst>
                                  <p:childTnLst>
                                    <p:anim calcmode="lin" valueType="num">
                                      <p:cBhvr additive="base">
                                        <p:cTn id="13" dur="2000"/>
                                        <p:tgtEl>
                                          <p:spTgt spid="32770"/>
                                        </p:tgtEl>
                                        <p:attrNameLst>
                                          <p:attrName>ppt_x</p:attrName>
                                        </p:attrNameLst>
                                      </p:cBhvr>
                                      <p:tavLst>
                                        <p:tav tm="0">
                                          <p:val>
                                            <p:strVal val="ppt_x"/>
                                          </p:val>
                                        </p:tav>
                                        <p:tav tm="100000">
                                          <p:val>
                                            <p:strVal val="ppt_x"/>
                                          </p:val>
                                        </p:tav>
                                      </p:tavLst>
                                    </p:anim>
                                    <p:anim calcmode="lin" valueType="num">
                                      <p:cBhvr additive="base">
                                        <p:cTn id="14" dur="2000"/>
                                        <p:tgtEl>
                                          <p:spTgt spid="32770"/>
                                        </p:tgtEl>
                                        <p:attrNameLst>
                                          <p:attrName>ppt_y</p:attrName>
                                        </p:attrNameLst>
                                      </p:cBhvr>
                                      <p:tavLst>
                                        <p:tav tm="0">
                                          <p:val>
                                            <p:strVal val="ppt_y"/>
                                          </p:val>
                                        </p:tav>
                                        <p:tav tm="100000">
                                          <p:val>
                                            <p:strVal val="0-ppt_h/2"/>
                                          </p:val>
                                        </p:tav>
                                      </p:tavLst>
                                    </p:anim>
                                    <p:set>
                                      <p:cBhvr>
                                        <p:cTn id="15" dur="1" fill="hold">
                                          <p:stCondLst>
                                            <p:cond delay="1999"/>
                                          </p:stCondLst>
                                        </p:cTn>
                                        <p:tgtEl>
                                          <p:spTgt spid="3277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0" grpId="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xfrm>
            <a:off x="1100667" y="1447801"/>
            <a:ext cx="10092267" cy="4914900"/>
          </a:xfrm>
        </p:spPr>
        <p:txBody>
          <a:bodyPr>
            <a:normAutofit/>
          </a:bodyPr>
          <a:lstStyle/>
          <a:p>
            <a:pPr>
              <a:spcBef>
                <a:spcPts val="0"/>
              </a:spcBef>
              <a:buClr>
                <a:srgbClr val="BF0922"/>
              </a:buClr>
              <a:buSzPct val="60000"/>
              <a:buFont typeface="Wingdings" panose="05000000000000000000" pitchFamily="2" charset="2"/>
              <a:buChar char="v"/>
              <a:defRPr/>
            </a:pPr>
            <a:r>
              <a:rPr lang="en-US" sz="2800" b="1" smtClean="0"/>
              <a:t>Goods</a:t>
            </a:r>
            <a:r>
              <a:rPr lang="en-US" sz="2800" smtClean="0"/>
              <a:t> </a:t>
            </a:r>
            <a:r>
              <a:rPr lang="en-US" sz="2800"/>
              <a:t>or </a:t>
            </a:r>
            <a:r>
              <a:rPr lang="en-US" sz="2800" b="1"/>
              <a:t>services</a:t>
            </a:r>
            <a:r>
              <a:rPr lang="en-US" sz="2800"/>
              <a:t> are the basis for an organization's existence</a:t>
            </a:r>
          </a:p>
          <a:p>
            <a:pPr>
              <a:spcBef>
                <a:spcPts val="0"/>
              </a:spcBef>
              <a:buClr>
                <a:srgbClr val="BF0922"/>
              </a:buClr>
              <a:buSzPct val="60000"/>
              <a:buFont typeface="Wingdings" panose="05000000000000000000" pitchFamily="2" charset="2"/>
              <a:buChar char="v"/>
              <a:defRPr/>
            </a:pPr>
            <a:r>
              <a:rPr lang="en-US" sz="2800"/>
              <a:t>Limited and predicable life cycles requires constantly </a:t>
            </a:r>
            <a:r>
              <a:rPr lang="en-US" sz="2800" b="1"/>
              <a:t>looking for</a:t>
            </a:r>
            <a:r>
              <a:rPr lang="en-US" sz="2800"/>
              <a:t>, </a:t>
            </a:r>
            <a:r>
              <a:rPr lang="en-US" sz="2800" b="1"/>
              <a:t>designing</a:t>
            </a:r>
            <a:r>
              <a:rPr lang="en-US" sz="2800"/>
              <a:t>, and </a:t>
            </a:r>
            <a:r>
              <a:rPr lang="en-US" sz="2800" b="1"/>
              <a:t>developing </a:t>
            </a:r>
            <a:r>
              <a:rPr lang="en-US" sz="2800"/>
              <a:t>new products</a:t>
            </a:r>
          </a:p>
          <a:p>
            <a:pPr>
              <a:spcBef>
                <a:spcPts val="0"/>
              </a:spcBef>
              <a:buClr>
                <a:srgbClr val="BF0922"/>
              </a:buClr>
              <a:buSzPct val="60000"/>
              <a:buFont typeface="Wingdings" panose="05000000000000000000" pitchFamily="2" charset="2"/>
              <a:buChar char="v"/>
              <a:defRPr/>
            </a:pPr>
            <a:r>
              <a:rPr lang="en-US" sz="2800"/>
              <a:t>New products </a:t>
            </a:r>
            <a:r>
              <a:rPr lang="en-US" sz="2800" b="1"/>
              <a:t>generate substantial revenue</a:t>
            </a:r>
          </a:p>
          <a:p>
            <a:pPr>
              <a:buClr>
                <a:srgbClr val="BF0922"/>
              </a:buClr>
              <a:buSzPct val="60000"/>
              <a:buFont typeface="Wingdings" panose="05000000000000000000" pitchFamily="2" charset="2"/>
              <a:buChar char="v"/>
            </a:pPr>
            <a:endParaRPr lang="en-US" altLang="en-US" sz="2800">
              <a:latin typeface="Arial" pitchFamily="34" charset="0"/>
              <a:cs typeface="Arial" pitchFamily="34" charset="0"/>
            </a:endParaRPr>
          </a:p>
        </p:txBody>
      </p:sp>
      <p:sp>
        <p:nvSpPr>
          <p:cNvPr id="32771" name="Rectangle 3"/>
          <p:cNvSpPr>
            <a:spLocks noGrp="1" noChangeArrowheads="1"/>
          </p:cNvSpPr>
          <p:nvPr>
            <p:ph type="title"/>
          </p:nvPr>
        </p:nvSpPr>
        <p:spPr>
          <a:xfrm>
            <a:off x="914400" y="457200"/>
            <a:ext cx="10363200" cy="838200"/>
          </a:xfrm>
          <a:extLst/>
        </p:spPr>
        <p:txBody>
          <a:bodyPr rtlCol="0">
            <a:normAutofit/>
          </a:bodyPr>
          <a:lstStyle/>
          <a:p>
            <a:pPr>
              <a:defRPr/>
            </a:pPr>
            <a:r>
              <a:rPr lang="en-US" dirty="0" smtClean="0"/>
              <a:t>Goods and Services Selection</a:t>
            </a:r>
            <a:endParaRPr lang="en-US" dirty="0"/>
          </a:p>
        </p:txBody>
      </p:sp>
    </p:spTree>
    <p:extLst>
      <p:ext uri="{BB962C8B-B14F-4D97-AF65-F5344CB8AC3E}">
        <p14:creationId xmlns:p14="http://schemas.microsoft.com/office/powerpoint/2010/main" val="284790975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1750" fill="hold"/>
                                        <p:tgtEl>
                                          <p:spTgt spid="32770"/>
                                        </p:tgtEl>
                                        <p:attrNameLst>
                                          <p:attrName>ppt_x</p:attrName>
                                        </p:attrNameLst>
                                      </p:cBhvr>
                                      <p:tavLst>
                                        <p:tav tm="0">
                                          <p:val>
                                            <p:strVal val="#ppt_x"/>
                                          </p:val>
                                        </p:tav>
                                        <p:tav tm="100000">
                                          <p:val>
                                            <p:strVal val="#ppt_x"/>
                                          </p:val>
                                        </p:tav>
                                      </p:tavLst>
                                    </p:anim>
                                    <p:anim calcmode="lin" valueType="num">
                                      <p:cBhvr additive="base">
                                        <p:cTn id="8" dur="1750" fill="hold"/>
                                        <p:tgtEl>
                                          <p:spTgt spid="3277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1" fill="hold" grpId="1" nodeType="clickEffect">
                                  <p:stCondLst>
                                    <p:cond delay="0"/>
                                  </p:stCondLst>
                                  <p:childTnLst>
                                    <p:anim calcmode="lin" valueType="num">
                                      <p:cBhvr additive="base">
                                        <p:cTn id="12" dur="2000"/>
                                        <p:tgtEl>
                                          <p:spTgt spid="32770"/>
                                        </p:tgtEl>
                                        <p:attrNameLst>
                                          <p:attrName>ppt_x</p:attrName>
                                        </p:attrNameLst>
                                      </p:cBhvr>
                                      <p:tavLst>
                                        <p:tav tm="0">
                                          <p:val>
                                            <p:strVal val="ppt_x"/>
                                          </p:val>
                                        </p:tav>
                                        <p:tav tm="100000">
                                          <p:val>
                                            <p:strVal val="ppt_x"/>
                                          </p:val>
                                        </p:tav>
                                      </p:tavLst>
                                    </p:anim>
                                    <p:anim calcmode="lin" valueType="num">
                                      <p:cBhvr additive="base">
                                        <p:cTn id="13" dur="2000"/>
                                        <p:tgtEl>
                                          <p:spTgt spid="32770"/>
                                        </p:tgtEl>
                                        <p:attrNameLst>
                                          <p:attrName>ppt_y</p:attrName>
                                        </p:attrNameLst>
                                      </p:cBhvr>
                                      <p:tavLst>
                                        <p:tav tm="0">
                                          <p:val>
                                            <p:strVal val="ppt_y"/>
                                          </p:val>
                                        </p:tav>
                                        <p:tav tm="100000">
                                          <p:val>
                                            <p:strVal val="0-ppt_h/2"/>
                                          </p:val>
                                        </p:tav>
                                      </p:tavLst>
                                    </p:anim>
                                    <p:set>
                                      <p:cBhvr>
                                        <p:cTn id="14" dur="1" fill="hold">
                                          <p:stCondLst>
                                            <p:cond delay="1999"/>
                                          </p:stCondLst>
                                        </p:cTn>
                                        <p:tgtEl>
                                          <p:spTgt spid="3277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0" grpId="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1" name="Rectangle 3"/>
          <p:cNvSpPr>
            <a:spLocks noGrp="1" noChangeArrowheads="1"/>
          </p:cNvSpPr>
          <p:nvPr>
            <p:ph type="title"/>
          </p:nvPr>
        </p:nvSpPr>
        <p:spPr>
          <a:xfrm>
            <a:off x="914400" y="457200"/>
            <a:ext cx="10363200" cy="838200"/>
          </a:xfrm>
          <a:extLst/>
        </p:spPr>
        <p:txBody>
          <a:bodyPr rtlCol="0">
            <a:normAutofit/>
          </a:bodyPr>
          <a:lstStyle/>
          <a:p>
            <a:pPr>
              <a:defRPr/>
            </a:pPr>
            <a:r>
              <a:rPr lang="en-US" dirty="0" smtClean="0"/>
              <a:t>Goods and Services Selection</a:t>
            </a:r>
            <a:endParaRPr lang="en-US" dirty="0"/>
          </a:p>
        </p:txBody>
      </p:sp>
      <p:sp>
        <p:nvSpPr>
          <p:cNvPr id="4" name="TextBox 3"/>
          <p:cNvSpPr txBox="1">
            <a:spLocks noChangeArrowheads="1"/>
          </p:cNvSpPr>
          <p:nvPr/>
        </p:nvSpPr>
        <p:spPr bwMode="auto">
          <a:xfrm>
            <a:off x="9906000" y="5844290"/>
            <a:ext cx="2181040" cy="61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200" b="1">
                <a:solidFill>
                  <a:srgbClr val="FFFF00"/>
                </a:solidFill>
                <a:effectLst>
                  <a:outerShdw blurRad="38100" dist="38100" dir="2700000" algn="tl">
                    <a:srgbClr val="000000">
                      <a:alpha val="43137"/>
                    </a:srgbClr>
                  </a:outerShdw>
                </a:effectLst>
                <a:latin typeface="Arial" pitchFamily="34" charset="0"/>
              </a:rPr>
              <a:t>Figure 5.1</a:t>
            </a:r>
          </a:p>
        </p:txBody>
      </p:sp>
      <p:grpSp>
        <p:nvGrpSpPr>
          <p:cNvPr id="3" name="Group 2"/>
          <p:cNvGrpSpPr/>
          <p:nvPr/>
        </p:nvGrpSpPr>
        <p:grpSpPr>
          <a:xfrm>
            <a:off x="2371664" y="1079500"/>
            <a:ext cx="9284820" cy="4931483"/>
            <a:chOff x="2371664" y="1079500"/>
            <a:chExt cx="9284820" cy="4931483"/>
          </a:xfrm>
        </p:grpSpPr>
        <p:sp>
          <p:nvSpPr>
            <p:cNvPr id="14" name="TextBox 13"/>
            <p:cNvSpPr txBox="1">
              <a:spLocks noChangeArrowheads="1"/>
            </p:cNvSpPr>
            <p:nvPr/>
          </p:nvSpPr>
          <p:spPr bwMode="auto">
            <a:xfrm>
              <a:off x="6989233" y="2457452"/>
              <a:ext cx="4667251" cy="455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1200">
                  <a:latin typeface="Arial" pitchFamily="34" charset="0"/>
                </a:rPr>
                <a:t>The higher the percentage of sales from the last 5 years, the more likely the firm is to be a leader. </a:t>
              </a:r>
            </a:p>
          </p:txBody>
        </p:sp>
        <p:grpSp>
          <p:nvGrpSpPr>
            <p:cNvPr id="2" name="Group 1"/>
            <p:cNvGrpSpPr>
              <a:grpSpLocks/>
            </p:cNvGrpSpPr>
            <p:nvPr/>
          </p:nvGrpSpPr>
          <p:grpSpPr bwMode="auto">
            <a:xfrm>
              <a:off x="2371664" y="1079500"/>
              <a:ext cx="4418605" cy="4931483"/>
              <a:chOff x="1779217" y="1079506"/>
              <a:chExt cx="3313763" cy="4932220"/>
            </a:xfrm>
          </p:grpSpPr>
          <p:sp>
            <p:nvSpPr>
              <p:cNvPr id="30725" name="TextBox 5"/>
              <p:cNvSpPr txBox="1">
                <a:spLocks noChangeArrowheads="1"/>
              </p:cNvSpPr>
              <p:nvPr/>
            </p:nvSpPr>
            <p:spPr bwMode="auto">
              <a:xfrm>
                <a:off x="2234692" y="1079506"/>
                <a:ext cx="574883" cy="439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lnSpc>
                    <a:spcPct val="285000"/>
                  </a:lnSpc>
                </a:pPr>
                <a:r>
                  <a:rPr lang="en-US" altLang="en-US" sz="1600">
                    <a:latin typeface="Arial" pitchFamily="34" charset="0"/>
                  </a:rPr>
                  <a:t>50% –</a:t>
                </a:r>
              </a:p>
              <a:p>
                <a:pPr algn="r">
                  <a:lnSpc>
                    <a:spcPct val="285000"/>
                  </a:lnSpc>
                </a:pPr>
                <a:r>
                  <a:rPr lang="en-US" altLang="en-US" sz="1600">
                    <a:latin typeface="Arial" pitchFamily="34" charset="0"/>
                  </a:rPr>
                  <a:t>40% –</a:t>
                </a:r>
              </a:p>
              <a:p>
                <a:pPr algn="r">
                  <a:lnSpc>
                    <a:spcPct val="285000"/>
                  </a:lnSpc>
                </a:pPr>
                <a:r>
                  <a:rPr lang="en-US" altLang="en-US" sz="1600">
                    <a:latin typeface="Arial" pitchFamily="34" charset="0"/>
                  </a:rPr>
                  <a:t>30% –</a:t>
                </a:r>
              </a:p>
              <a:p>
                <a:pPr algn="r">
                  <a:lnSpc>
                    <a:spcPct val="285000"/>
                  </a:lnSpc>
                </a:pPr>
                <a:r>
                  <a:rPr lang="en-US" altLang="en-US" sz="1600">
                    <a:latin typeface="Arial" pitchFamily="34" charset="0"/>
                  </a:rPr>
                  <a:t>20% –</a:t>
                </a:r>
              </a:p>
              <a:p>
                <a:pPr algn="r">
                  <a:lnSpc>
                    <a:spcPct val="285000"/>
                  </a:lnSpc>
                </a:pPr>
                <a:r>
                  <a:rPr lang="en-US" altLang="en-US" sz="1600">
                    <a:latin typeface="Arial" pitchFamily="34" charset="0"/>
                  </a:rPr>
                  <a:t>10% –</a:t>
                </a:r>
              </a:p>
              <a:p>
                <a:pPr algn="r">
                  <a:lnSpc>
                    <a:spcPct val="285000"/>
                  </a:lnSpc>
                </a:pPr>
                <a:r>
                  <a:rPr lang="en-US" altLang="en-US" sz="1600">
                    <a:latin typeface="Arial" pitchFamily="34" charset="0"/>
                  </a:rPr>
                  <a:t>0% –</a:t>
                </a:r>
              </a:p>
            </p:txBody>
          </p:sp>
          <p:grpSp>
            <p:nvGrpSpPr>
              <p:cNvPr id="30726" name="Group 14"/>
              <p:cNvGrpSpPr>
                <a:grpSpLocks/>
              </p:cNvGrpSpPr>
              <p:nvPr/>
            </p:nvGrpSpPr>
            <p:grpSpPr bwMode="auto">
              <a:xfrm>
                <a:off x="1779217" y="1600284"/>
                <a:ext cx="3313763" cy="4411442"/>
                <a:chOff x="1779217" y="1600284"/>
                <a:chExt cx="3313763" cy="4411442"/>
              </a:xfrm>
            </p:grpSpPr>
            <p:sp>
              <p:nvSpPr>
                <p:cNvPr id="30727" name="TextBox 6"/>
                <p:cNvSpPr txBox="1">
                  <a:spLocks noChangeArrowheads="1"/>
                </p:cNvSpPr>
                <p:nvPr/>
              </p:nvSpPr>
              <p:spPr bwMode="auto">
                <a:xfrm>
                  <a:off x="2650375" y="5136803"/>
                  <a:ext cx="804161" cy="39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100">
                      <a:latin typeface="Arial" pitchFamily="34" charset="0"/>
                    </a:rPr>
                    <a:t>Industry leader</a:t>
                  </a:r>
                </a:p>
              </p:txBody>
            </p:sp>
            <p:sp>
              <p:nvSpPr>
                <p:cNvPr id="30728" name="TextBox 7"/>
                <p:cNvSpPr txBox="1">
                  <a:spLocks noChangeArrowheads="1"/>
                </p:cNvSpPr>
                <p:nvPr/>
              </p:nvSpPr>
              <p:spPr bwMode="auto">
                <a:xfrm>
                  <a:off x="3384091" y="5136803"/>
                  <a:ext cx="549329" cy="39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100">
                      <a:latin typeface="Arial" pitchFamily="34" charset="0"/>
                    </a:rPr>
                    <a:t>Top third</a:t>
                  </a:r>
                </a:p>
              </p:txBody>
            </p:sp>
            <p:sp>
              <p:nvSpPr>
                <p:cNvPr id="30729" name="TextBox 8"/>
                <p:cNvSpPr txBox="1">
                  <a:spLocks noChangeArrowheads="1"/>
                </p:cNvSpPr>
                <p:nvPr/>
              </p:nvSpPr>
              <p:spPr bwMode="auto">
                <a:xfrm>
                  <a:off x="4010597" y="5136803"/>
                  <a:ext cx="458300" cy="39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100">
                      <a:latin typeface="Arial" pitchFamily="34" charset="0"/>
                    </a:rPr>
                    <a:t>Middle third</a:t>
                  </a:r>
                </a:p>
              </p:txBody>
            </p:sp>
            <p:sp>
              <p:nvSpPr>
                <p:cNvPr id="30730" name="TextBox 9"/>
                <p:cNvSpPr txBox="1">
                  <a:spLocks noChangeArrowheads="1"/>
                </p:cNvSpPr>
                <p:nvPr/>
              </p:nvSpPr>
              <p:spPr bwMode="auto">
                <a:xfrm>
                  <a:off x="4515825" y="5136803"/>
                  <a:ext cx="565136" cy="39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100">
                      <a:latin typeface="Arial" pitchFamily="34" charset="0"/>
                    </a:rPr>
                    <a:t>Bottom third</a:t>
                  </a:r>
                </a:p>
              </p:txBody>
            </p:sp>
            <p:sp>
              <p:nvSpPr>
                <p:cNvPr id="30731" name="TextBox 10"/>
                <p:cNvSpPr txBox="1">
                  <a:spLocks noChangeArrowheads="1"/>
                </p:cNvSpPr>
                <p:nvPr/>
              </p:nvSpPr>
              <p:spPr bwMode="auto">
                <a:xfrm>
                  <a:off x="2738607" y="5697747"/>
                  <a:ext cx="2324060" cy="313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600" b="1">
                      <a:latin typeface="Arial" pitchFamily="34" charset="0"/>
                    </a:rPr>
                    <a:t>Position of firm in its industry</a:t>
                  </a:r>
                </a:p>
              </p:txBody>
            </p:sp>
            <p:sp>
              <p:nvSpPr>
                <p:cNvPr id="30732" name="TextBox 11"/>
                <p:cNvSpPr txBox="1">
                  <a:spLocks noChangeArrowheads="1"/>
                </p:cNvSpPr>
                <p:nvPr/>
              </p:nvSpPr>
              <p:spPr bwMode="auto">
                <a:xfrm rot="16200000">
                  <a:off x="734259" y="3155104"/>
                  <a:ext cx="2491542" cy="4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600" b="1">
                      <a:latin typeface="Arial" pitchFamily="34" charset="0"/>
                    </a:rPr>
                    <a:t>Percent of sales from new products</a:t>
                  </a:r>
                </a:p>
              </p:txBody>
            </p:sp>
            <p:sp>
              <p:nvSpPr>
                <p:cNvPr id="13" name="Rectangle 12"/>
                <p:cNvSpPr/>
                <p:nvPr/>
              </p:nvSpPr>
              <p:spPr>
                <a:xfrm>
                  <a:off x="2919818" y="1670144"/>
                  <a:ext cx="338118" cy="342316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200" dirty="0"/>
                </a:p>
              </p:txBody>
            </p:sp>
            <p:sp>
              <p:nvSpPr>
                <p:cNvPr id="16" name="Rectangle 15"/>
                <p:cNvSpPr/>
                <p:nvPr/>
              </p:nvSpPr>
              <p:spPr>
                <a:xfrm>
                  <a:off x="3489697" y="2730753"/>
                  <a:ext cx="338119" cy="2362553"/>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200" dirty="0"/>
                </a:p>
              </p:txBody>
            </p:sp>
            <p:sp>
              <p:nvSpPr>
                <p:cNvPr id="17" name="Rectangle 16"/>
                <p:cNvSpPr/>
                <p:nvPr/>
              </p:nvSpPr>
              <p:spPr>
                <a:xfrm>
                  <a:off x="4070688" y="3213425"/>
                  <a:ext cx="338119" cy="187988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200" dirty="0"/>
                </a:p>
              </p:txBody>
            </p:sp>
            <p:sp>
              <p:nvSpPr>
                <p:cNvPr id="18" name="Rectangle 17"/>
                <p:cNvSpPr/>
                <p:nvPr/>
              </p:nvSpPr>
              <p:spPr>
                <a:xfrm>
                  <a:off x="4642156" y="4337543"/>
                  <a:ext cx="338119" cy="755763"/>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200" dirty="0"/>
                </a:p>
              </p:txBody>
            </p:sp>
            <p:sp>
              <p:nvSpPr>
                <p:cNvPr id="5" name="Freeform 4"/>
                <p:cNvSpPr/>
                <p:nvPr/>
              </p:nvSpPr>
              <p:spPr>
                <a:xfrm>
                  <a:off x="2743615" y="1600284"/>
                  <a:ext cx="2349365" cy="3493022"/>
                </a:xfrm>
                <a:custGeom>
                  <a:avLst/>
                  <a:gdLst>
                    <a:gd name="connsiteX0" fmla="*/ 0 w 2349500"/>
                    <a:gd name="connsiteY0" fmla="*/ 0 h 3492500"/>
                    <a:gd name="connsiteX1" fmla="*/ 0 w 2349500"/>
                    <a:gd name="connsiteY1" fmla="*/ 3492500 h 3492500"/>
                    <a:gd name="connsiteX2" fmla="*/ 2349500 w 2349500"/>
                    <a:gd name="connsiteY2" fmla="*/ 3492500 h 3492500"/>
                  </a:gdLst>
                  <a:ahLst/>
                  <a:cxnLst>
                    <a:cxn ang="0">
                      <a:pos x="connsiteX0" y="connsiteY0"/>
                    </a:cxn>
                    <a:cxn ang="0">
                      <a:pos x="connsiteX1" y="connsiteY1"/>
                    </a:cxn>
                    <a:cxn ang="0">
                      <a:pos x="connsiteX2" y="connsiteY2"/>
                    </a:cxn>
                  </a:cxnLst>
                  <a:rect l="l" t="t" r="r" b="b"/>
                  <a:pathLst>
                    <a:path w="2349500" h="3492500">
                      <a:moveTo>
                        <a:pt x="0" y="0"/>
                      </a:moveTo>
                      <a:lnTo>
                        <a:pt x="0" y="3492500"/>
                      </a:lnTo>
                      <a:lnTo>
                        <a:pt x="2349500" y="3492500"/>
                      </a:lnTo>
                    </a:path>
                  </a:pathLst>
                </a:cu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sz="1200" dirty="0"/>
                </a:p>
              </p:txBody>
            </p:sp>
          </p:grpSp>
        </p:grpSp>
      </p:grpSp>
    </p:spTree>
    <p:extLst>
      <p:ext uri="{BB962C8B-B14F-4D97-AF65-F5344CB8AC3E}">
        <p14:creationId xmlns:p14="http://schemas.microsoft.com/office/powerpoint/2010/main" val="107592889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750" fill="hold"/>
                                        <p:tgtEl>
                                          <p:spTgt spid="3"/>
                                        </p:tgtEl>
                                        <p:attrNameLst>
                                          <p:attrName>ppt_x</p:attrName>
                                        </p:attrNameLst>
                                      </p:cBhvr>
                                      <p:tavLst>
                                        <p:tav tm="0">
                                          <p:val>
                                            <p:strVal val="#ppt_x"/>
                                          </p:val>
                                        </p:tav>
                                        <p:tav tm="100000">
                                          <p:val>
                                            <p:strVal val="#ppt_x"/>
                                          </p:val>
                                        </p:tav>
                                      </p:tavLst>
                                    </p:anim>
                                    <p:anim calcmode="lin" valueType="num">
                                      <p:cBhvr additive="base">
                                        <p:cTn id="8" dur="175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xfrm>
            <a:off x="1100667" y="1955801"/>
            <a:ext cx="10092267" cy="2755900"/>
          </a:xfrm>
        </p:spPr>
        <p:txBody>
          <a:bodyPr>
            <a:normAutofit/>
          </a:bodyPr>
          <a:lstStyle/>
          <a:p>
            <a:pPr marL="0" indent="0">
              <a:buClr>
                <a:srgbClr val="BF0922"/>
              </a:buClr>
              <a:buNone/>
            </a:pPr>
            <a:r>
              <a:rPr lang="en-US" altLang="en-US" sz="4000" i="1" smtClean="0">
                <a:solidFill>
                  <a:schemeClr val="tx2"/>
                </a:solidFill>
                <a:effectLst>
                  <a:glow rad="38100">
                    <a:schemeClr val="bg1">
                      <a:lumMod val="50000"/>
                      <a:lumOff val="50000"/>
                      <a:alpha val="20000"/>
                    </a:schemeClr>
                  </a:glow>
                  <a:outerShdw blurRad="114300" dist="101600" dir="2700000" algn="tl" rotWithShape="0">
                    <a:prstClr val="black">
                      <a:alpha val="80000"/>
                    </a:prstClr>
                  </a:outerShdw>
                </a:effectLst>
                <a:latin typeface="Arial" pitchFamily="34" charset="0"/>
                <a:cs typeface="Arial" pitchFamily="34" charset="0"/>
              </a:rPr>
              <a:t>The objective of the product decision is to develop and implement a product strategy that meets the demands of the marketplace with a competitive advantage</a:t>
            </a:r>
          </a:p>
        </p:txBody>
      </p:sp>
      <p:sp>
        <p:nvSpPr>
          <p:cNvPr id="2" name="Rectangle 3"/>
          <p:cNvSpPr>
            <a:spLocks noGrp="1" noChangeArrowheads="1"/>
          </p:cNvSpPr>
          <p:nvPr>
            <p:ph type="title"/>
          </p:nvPr>
        </p:nvSpPr>
        <p:spPr>
          <a:xfrm>
            <a:off x="914400" y="457200"/>
            <a:ext cx="10363200" cy="838200"/>
          </a:xfrm>
        </p:spPr>
        <p:txBody>
          <a:bodyPr/>
          <a:lstStyle/>
          <a:p>
            <a:r>
              <a:rPr lang="en-US" altLang="en-US" smtClean="0">
                <a:latin typeface="Arial" pitchFamily="34" charset="0"/>
                <a:cs typeface="Arial" pitchFamily="34" charset="0"/>
              </a:rPr>
              <a:t>Product Decision</a:t>
            </a:r>
          </a:p>
        </p:txBody>
      </p:sp>
    </p:spTree>
    <p:extLst>
      <p:ext uri="{BB962C8B-B14F-4D97-AF65-F5344CB8AC3E}">
        <p14:creationId xmlns:p14="http://schemas.microsoft.com/office/powerpoint/2010/main" val="42144435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2770"/>
                                        </p:tgtEl>
                                        <p:attrNameLst>
                                          <p:attrName>style.visibility</p:attrName>
                                        </p:attrNameLst>
                                      </p:cBhvr>
                                      <p:to>
                                        <p:strVal val="visible"/>
                                      </p:to>
                                    </p:set>
                                    <p:animEffect transition="in" filter="strips(downRight)">
                                      <p:cBhvr>
                                        <p:cTn id="7" dur="1000"/>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914400" y="434975"/>
            <a:ext cx="10363200" cy="914400"/>
          </a:xfrm>
        </p:spPr>
        <p:txBody>
          <a:bodyPr/>
          <a:lstStyle/>
          <a:p>
            <a:r>
              <a:rPr lang="en-US" altLang="en-US" smtClean="0">
                <a:latin typeface="Arial" pitchFamily="34" charset="0"/>
                <a:cs typeface="Arial" pitchFamily="34" charset="0"/>
              </a:rPr>
              <a:t>Product Strategy Options</a:t>
            </a:r>
          </a:p>
        </p:txBody>
      </p:sp>
      <p:sp>
        <p:nvSpPr>
          <p:cNvPr id="34819" name="Rectangle 3"/>
          <p:cNvSpPr>
            <a:spLocks noChangeArrowheads="1"/>
          </p:cNvSpPr>
          <p:nvPr/>
        </p:nvSpPr>
        <p:spPr bwMode="auto">
          <a:xfrm>
            <a:off x="2133600" y="1600200"/>
            <a:ext cx="9744008" cy="397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marL="533400" indent="-533400">
              <a:defRPr>
                <a:solidFill>
                  <a:schemeClr val="tx1"/>
                </a:solidFill>
                <a:latin typeface="Calibri" pitchFamily="34" charset="0"/>
                <a:cs typeface="Arial" pitchFamily="34" charset="0"/>
              </a:defRPr>
            </a:lvl1pPr>
            <a:lvl2pPr marL="1168400" indent="-4572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ts val="1600"/>
              </a:spcAft>
              <a:buClr>
                <a:schemeClr val="tx1"/>
              </a:buClr>
              <a:buSzPct val="99000"/>
              <a:buFont typeface="Wingdings" panose="05000000000000000000" pitchFamily="2" charset="2"/>
              <a:buChar char="v"/>
            </a:pPr>
            <a:r>
              <a:rPr lang="en-US" altLang="en-US" sz="3600">
                <a:latin typeface="+mn-lt"/>
              </a:rPr>
              <a:t>Differentiation</a:t>
            </a:r>
          </a:p>
          <a:p>
            <a:pPr marL="1282700" lvl="1" indent="-571500">
              <a:lnSpc>
                <a:spcPct val="90000"/>
              </a:lnSpc>
              <a:spcAft>
                <a:spcPts val="1600"/>
              </a:spcAft>
              <a:buClr>
                <a:schemeClr val="tx1"/>
              </a:buClr>
              <a:buSzPct val="99000"/>
              <a:buFont typeface="Wingdings" panose="05000000000000000000" pitchFamily="2" charset="2"/>
              <a:buChar char="v"/>
            </a:pPr>
            <a:r>
              <a:rPr lang="en-US" altLang="en-US" sz="3200">
                <a:latin typeface="+mn-lt"/>
              </a:rPr>
              <a:t>Shouldice </a:t>
            </a:r>
            <a:r>
              <a:rPr lang="en-US" altLang="en-US" sz="3200" smtClean="0">
                <a:latin typeface="+mn-lt"/>
              </a:rPr>
              <a:t>Hospital  </a:t>
            </a:r>
            <a:r>
              <a:rPr lang="en-US" altLang="en-US" sz="2000" smtClean="0">
                <a:latin typeface="+mn-lt"/>
              </a:rPr>
              <a:t>http://www.shouldice.com</a:t>
            </a:r>
            <a:endParaRPr lang="en-US" altLang="en-US" sz="3600">
              <a:latin typeface="+mn-lt"/>
            </a:endParaRPr>
          </a:p>
          <a:p>
            <a:pPr marL="571500" indent="-571500">
              <a:lnSpc>
                <a:spcPct val="90000"/>
              </a:lnSpc>
              <a:spcAft>
                <a:spcPts val="1600"/>
              </a:spcAft>
              <a:buClr>
                <a:schemeClr val="tx1"/>
              </a:buClr>
              <a:buSzPct val="99000"/>
              <a:buFont typeface="Wingdings" panose="05000000000000000000" pitchFamily="2" charset="2"/>
              <a:buChar char="v"/>
            </a:pPr>
            <a:r>
              <a:rPr lang="en-US" altLang="en-US" sz="3600">
                <a:latin typeface="+mn-lt"/>
              </a:rPr>
              <a:t>Low cost</a:t>
            </a:r>
          </a:p>
          <a:p>
            <a:pPr marL="1282700" lvl="1" indent="-571500">
              <a:lnSpc>
                <a:spcPct val="90000"/>
              </a:lnSpc>
              <a:spcAft>
                <a:spcPts val="1600"/>
              </a:spcAft>
              <a:buClr>
                <a:schemeClr val="tx1"/>
              </a:buClr>
              <a:buSzPct val="99000"/>
              <a:buFont typeface="Wingdings" panose="05000000000000000000" pitchFamily="2" charset="2"/>
              <a:buChar char="v"/>
            </a:pPr>
            <a:r>
              <a:rPr lang="en-US" altLang="en-US" sz="3200">
                <a:latin typeface="+mn-lt"/>
              </a:rPr>
              <a:t>Taco </a:t>
            </a:r>
            <a:r>
              <a:rPr lang="en-US" altLang="en-US" sz="3200" smtClean="0">
                <a:latin typeface="+mn-lt"/>
              </a:rPr>
              <a:t>Bell  </a:t>
            </a:r>
            <a:r>
              <a:rPr lang="en-US" altLang="en-US" sz="2000" smtClean="0">
                <a:latin typeface="+mn-lt"/>
              </a:rPr>
              <a:t>http://www.tacobell.com</a:t>
            </a:r>
            <a:endParaRPr lang="en-US" altLang="en-US" sz="3600">
              <a:latin typeface="+mn-lt"/>
            </a:endParaRPr>
          </a:p>
          <a:p>
            <a:pPr marL="571500" indent="-571500">
              <a:lnSpc>
                <a:spcPct val="90000"/>
              </a:lnSpc>
              <a:spcAft>
                <a:spcPts val="1600"/>
              </a:spcAft>
              <a:buClr>
                <a:schemeClr val="tx1"/>
              </a:buClr>
              <a:buSzPct val="99000"/>
              <a:buFont typeface="Wingdings" panose="05000000000000000000" pitchFamily="2" charset="2"/>
              <a:buChar char="v"/>
            </a:pPr>
            <a:r>
              <a:rPr lang="en-US" altLang="en-US" sz="3600">
                <a:latin typeface="+mn-lt"/>
              </a:rPr>
              <a:t>Rapid response</a:t>
            </a:r>
          </a:p>
          <a:p>
            <a:pPr marL="1282700" lvl="1" indent="-571500">
              <a:lnSpc>
                <a:spcPct val="90000"/>
              </a:lnSpc>
              <a:spcAft>
                <a:spcPts val="1600"/>
              </a:spcAft>
              <a:buClr>
                <a:schemeClr val="tx1"/>
              </a:buClr>
              <a:buSzPct val="99000"/>
              <a:buFont typeface="Wingdings" panose="05000000000000000000" pitchFamily="2" charset="2"/>
              <a:buChar char="v"/>
            </a:pPr>
            <a:r>
              <a:rPr lang="en-US" altLang="en-US" sz="3200">
                <a:latin typeface="+mn-lt"/>
              </a:rPr>
              <a:t>Toyota  </a:t>
            </a:r>
            <a:r>
              <a:rPr lang="en-US" altLang="en-US" sz="1600">
                <a:latin typeface="+mn-lt"/>
              </a:rPr>
              <a:t>http://www.toyota-global.com/innovation/smart_mobility_society/</a:t>
            </a:r>
            <a:endParaRPr lang="en-US" altLang="en-US" sz="3600">
              <a:latin typeface="+mn-lt"/>
            </a:endParaRPr>
          </a:p>
        </p:txBody>
      </p:sp>
    </p:spTree>
    <p:extLst>
      <p:ext uri="{BB962C8B-B14F-4D97-AF65-F5344CB8AC3E}">
        <p14:creationId xmlns:p14="http://schemas.microsoft.com/office/powerpoint/2010/main" val="31800066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4819"/>
                                        </p:tgtEl>
                                        <p:attrNameLst>
                                          <p:attrName>style.visibility</p:attrName>
                                        </p:attrNameLst>
                                      </p:cBhvr>
                                      <p:to>
                                        <p:strVal val="visible"/>
                                      </p:to>
                                    </p:set>
                                    <p:animEffect transition="in" filter="strips(downRight)">
                                      <p:cBhvr>
                                        <p:cTn id="7" dur="1000"/>
                                        <p:tgtEl>
                                          <p:spTgt spid="34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218" name="Picture 2" descr="Hernia Hospital Ontar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479" y="19049"/>
            <a:ext cx="10498535" cy="562421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92479" y="5643265"/>
            <a:ext cx="10498535" cy="923330"/>
          </a:xfrm>
          <a:prstGeom prst="rect">
            <a:avLst/>
          </a:prstGeom>
        </p:spPr>
        <p:txBody>
          <a:bodyPr wrap="square">
            <a:spAutoFit/>
          </a:bodyPr>
          <a:lstStyle/>
          <a:p>
            <a:pPr algn="just"/>
            <a:r>
              <a:rPr lang="en-US"/>
              <a:t>Founded in 1945, Shouldice Hospital is The global leader in </a:t>
            </a:r>
            <a:r>
              <a:rPr lang="en-US" b="1" u="sng">
                <a:hlinkClick r:id="rId3" tooltip="Hernia Repair"/>
              </a:rPr>
              <a:t>hernia repair</a:t>
            </a:r>
            <a:r>
              <a:rPr lang="en-US"/>
              <a:t>. Our 99.5% lifetime success rate for primary inguinal hernias sets the gold standard for medical professionals around the world</a:t>
            </a:r>
            <a:r>
              <a:rPr lang="en-US" smtClean="0"/>
              <a:t>.  Shouldice </a:t>
            </a:r>
            <a:r>
              <a:rPr lang="en-US"/>
              <a:t>specializes in external </a:t>
            </a:r>
            <a:r>
              <a:rPr lang="en-US" b="1" u="sng">
                <a:hlinkClick r:id="rId4" tooltip="How do you get a Hernia"/>
              </a:rPr>
              <a:t>abdominal wall hernias.</a:t>
            </a:r>
            <a:endParaRPr lang="en-US"/>
          </a:p>
        </p:txBody>
      </p:sp>
    </p:spTree>
    <p:extLst>
      <p:ext uri="{BB962C8B-B14F-4D97-AF65-F5344CB8AC3E}">
        <p14:creationId xmlns:p14="http://schemas.microsoft.com/office/powerpoint/2010/main" val="264685260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About Shouldice Hospital</a:t>
            </a:r>
            <a:endParaRPr lang="en-US"/>
          </a:p>
        </p:txBody>
      </p:sp>
      <p:sp>
        <p:nvSpPr>
          <p:cNvPr id="3" name="Content Placeholder 2"/>
          <p:cNvSpPr>
            <a:spLocks noGrp="1"/>
          </p:cNvSpPr>
          <p:nvPr>
            <p:ph idx="1"/>
          </p:nvPr>
        </p:nvSpPr>
        <p:spPr/>
        <p:txBody>
          <a:bodyPr>
            <a:normAutofit fontScale="85000" lnSpcReduction="20000"/>
          </a:bodyPr>
          <a:lstStyle/>
          <a:p>
            <a:pPr algn="just"/>
            <a:r>
              <a:rPr lang="en-US">
                <a:effectLst/>
              </a:rPr>
              <a:t>Over 65 years of clinical evidence clearly demonstrates that the </a:t>
            </a:r>
            <a:r>
              <a:rPr lang="en-US" b="1" u="sng">
                <a:effectLst/>
                <a:hlinkClick r:id="rId2" tooltip="Hernia Treatment Process"/>
              </a:rPr>
              <a:t>Shouldice surgical procedure</a:t>
            </a:r>
            <a:r>
              <a:rPr lang="en-US">
                <a:effectLst/>
              </a:rPr>
              <a:t> is exceptionally safe and the repair is secure and reliable. </a:t>
            </a:r>
            <a:r>
              <a:rPr lang="en-US" smtClean="0">
                <a:effectLst/>
              </a:rPr>
              <a:t>Our </a:t>
            </a:r>
            <a:r>
              <a:rPr lang="en-US">
                <a:effectLst/>
              </a:rPr>
              <a:t>rate of infection, complications and recurrence is less than 0.5% for </a:t>
            </a:r>
            <a:r>
              <a:rPr lang="en-US" smtClean="0">
                <a:effectLst/>
              </a:rPr>
              <a:t>primary </a:t>
            </a:r>
            <a:r>
              <a:rPr lang="en-US" b="1" u="sng" smtClean="0">
                <a:effectLst/>
                <a:hlinkClick r:id="rId3" tooltip="Types of Hernias"/>
              </a:rPr>
              <a:t>inguinal </a:t>
            </a:r>
            <a:r>
              <a:rPr lang="en-US" b="1" u="sng">
                <a:effectLst/>
                <a:hlinkClick r:id="rId3" tooltip="Types of Hernias"/>
              </a:rPr>
              <a:t>hernia repairs</a:t>
            </a:r>
            <a:r>
              <a:rPr lang="en-US">
                <a:effectLst/>
              </a:rPr>
              <a:t>. This is the lowest recorded rate in the world. </a:t>
            </a:r>
            <a:endParaRPr lang="en-US" smtClean="0">
              <a:effectLst/>
            </a:endParaRPr>
          </a:p>
          <a:p>
            <a:pPr algn="just"/>
            <a:r>
              <a:rPr lang="en-US" smtClean="0">
                <a:effectLst/>
              </a:rPr>
              <a:t>If </a:t>
            </a:r>
            <a:r>
              <a:rPr lang="en-US">
                <a:effectLst/>
              </a:rPr>
              <a:t>you think you have a hernia, we offer a walk-in clinic for your convenience. </a:t>
            </a:r>
            <a:r>
              <a:rPr lang="en-US" smtClean="0">
                <a:effectLst/>
              </a:rPr>
              <a:t> We </a:t>
            </a:r>
            <a:r>
              <a:rPr lang="en-US">
                <a:effectLst/>
              </a:rPr>
              <a:t>always recommend that you come to the clinic for an examination, if at all possible. Our surgeons have years of specialized training and experience and are available during clinic hours to provide an expert diagnosis</a:t>
            </a:r>
            <a:r>
              <a:rPr lang="en-US" smtClean="0">
                <a:effectLst/>
              </a:rPr>
              <a:t>.</a:t>
            </a:r>
          </a:p>
          <a:p>
            <a:pPr algn="just"/>
            <a:r>
              <a:rPr lang="en-US">
                <a:effectLst/>
              </a:rPr>
              <a:t>Our walk-in clinic is available at no direct cost to our patients. If you live more than 1 hour (100 km/60 miles) away from Shouldice, you can submit a </a:t>
            </a:r>
            <a:r>
              <a:rPr lang="en-US" b="1" u="sng">
                <a:effectLst/>
                <a:hlinkClick r:id="rId4" tooltip="Health Care Professionals"/>
              </a:rPr>
              <a:t>medical questionnaire</a:t>
            </a:r>
            <a:r>
              <a:rPr lang="en-US">
                <a:effectLst/>
              </a:rPr>
              <a:t> for our surgeons to review.</a:t>
            </a:r>
            <a:endParaRPr lang="en-US"/>
          </a:p>
        </p:txBody>
      </p:sp>
    </p:spTree>
    <p:extLst>
      <p:ext uri="{BB962C8B-B14F-4D97-AF65-F5344CB8AC3E}">
        <p14:creationId xmlns:p14="http://schemas.microsoft.com/office/powerpoint/2010/main" val="25660315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2231836" cy="687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031290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1" y="-19050"/>
            <a:ext cx="12231837" cy="687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407608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795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670425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2164070" cy="6838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8507863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95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033146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95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788187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575" y="-228600"/>
            <a:ext cx="12604552" cy="708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154325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954"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475359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914400" y="434975"/>
            <a:ext cx="10363200" cy="914400"/>
          </a:xfrm>
        </p:spPr>
        <p:txBody>
          <a:bodyPr/>
          <a:lstStyle/>
          <a:p>
            <a:r>
              <a:rPr lang="en-US" altLang="en-US" smtClean="0">
                <a:latin typeface="Arial" pitchFamily="34" charset="0"/>
                <a:cs typeface="Arial" pitchFamily="34" charset="0"/>
              </a:rPr>
              <a:t>Product Life Cycles</a:t>
            </a:r>
          </a:p>
        </p:txBody>
      </p:sp>
      <p:sp>
        <p:nvSpPr>
          <p:cNvPr id="36867" name="Rectangle 3"/>
          <p:cNvSpPr>
            <a:spLocks noChangeArrowheads="1"/>
          </p:cNvSpPr>
          <p:nvPr/>
        </p:nvSpPr>
        <p:spPr bwMode="auto">
          <a:xfrm>
            <a:off x="1513419" y="2362200"/>
            <a:ext cx="9165167" cy="3282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ts val="1600"/>
              </a:spcAft>
              <a:buClr>
                <a:schemeClr val="tx1"/>
              </a:buClr>
              <a:buSzPct val="88000"/>
              <a:buFont typeface="Wingdings" panose="05000000000000000000" pitchFamily="2" charset="2"/>
              <a:buChar char="v"/>
            </a:pPr>
            <a:r>
              <a:rPr lang="en-US" altLang="en-US" sz="4300">
                <a:latin typeface="+mn-lt"/>
              </a:rPr>
              <a:t>May be any length from a few days to decades</a:t>
            </a:r>
          </a:p>
          <a:p>
            <a:pPr marL="571500" indent="-571500">
              <a:lnSpc>
                <a:spcPct val="90000"/>
              </a:lnSpc>
              <a:spcAft>
                <a:spcPts val="1600"/>
              </a:spcAft>
              <a:buClr>
                <a:schemeClr val="tx1"/>
              </a:buClr>
              <a:buSzPct val="88000"/>
              <a:buFont typeface="Wingdings" panose="05000000000000000000" pitchFamily="2" charset="2"/>
              <a:buChar char="v"/>
            </a:pPr>
            <a:r>
              <a:rPr lang="en-US" altLang="en-US" sz="4300">
                <a:latin typeface="+mn-lt"/>
              </a:rPr>
              <a:t>The operations function must be able to introduce new products successfully</a:t>
            </a:r>
          </a:p>
        </p:txBody>
      </p:sp>
    </p:spTree>
    <p:extLst>
      <p:ext uri="{BB962C8B-B14F-4D97-AF65-F5344CB8AC3E}">
        <p14:creationId xmlns:p14="http://schemas.microsoft.com/office/powerpoint/2010/main" val="1825761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1000"/>
                                  </p:stCondLst>
                                  <p:childTnLst>
                                    <p:set>
                                      <p:cBhvr>
                                        <p:cTn id="6" dur="1" fill="hold">
                                          <p:stCondLst>
                                            <p:cond delay="0"/>
                                          </p:stCondLst>
                                        </p:cTn>
                                        <p:tgtEl>
                                          <p:spTgt spid="36867"/>
                                        </p:tgtEl>
                                        <p:attrNameLst>
                                          <p:attrName>style.visibility</p:attrName>
                                        </p:attrNameLst>
                                      </p:cBhvr>
                                      <p:to>
                                        <p:strVal val="visible"/>
                                      </p:to>
                                    </p:set>
                                    <p:anim calcmode="lin" valueType="num">
                                      <p:cBhvr>
                                        <p:cTn id="7" dur="2000" fill="hold"/>
                                        <p:tgtEl>
                                          <p:spTgt spid="36867"/>
                                        </p:tgtEl>
                                        <p:attrNameLst>
                                          <p:attrName>ppt_w</p:attrName>
                                        </p:attrNameLst>
                                      </p:cBhvr>
                                      <p:tavLst>
                                        <p:tav tm="0">
                                          <p:val>
                                            <p:fltVal val="0"/>
                                          </p:val>
                                        </p:tav>
                                        <p:tav tm="100000">
                                          <p:val>
                                            <p:strVal val="#ppt_w"/>
                                          </p:val>
                                        </p:tav>
                                      </p:tavLst>
                                    </p:anim>
                                    <p:anim calcmode="lin" valueType="num">
                                      <p:cBhvr>
                                        <p:cTn id="8" dur="2000" fill="hold"/>
                                        <p:tgtEl>
                                          <p:spTgt spid="36867"/>
                                        </p:tgtEl>
                                        <p:attrNameLst>
                                          <p:attrName>ppt_h</p:attrName>
                                        </p:attrNameLst>
                                      </p:cBhvr>
                                      <p:tavLst>
                                        <p:tav tm="0">
                                          <p:val>
                                            <p:fltVal val="0"/>
                                          </p:val>
                                        </p:tav>
                                        <p:tav tm="100000">
                                          <p:val>
                                            <p:strVal val="#ppt_h"/>
                                          </p:val>
                                        </p:tav>
                                      </p:tavLst>
                                    </p:anim>
                                    <p:animEffect transition="in" filter="fade">
                                      <p:cBhvr>
                                        <p:cTn id="9" dur="2000"/>
                                        <p:tgtEl>
                                          <p:spTgt spid="3686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xit" presetSubtype="1" fill="hold" grpId="1" nodeType="clickEffect">
                                  <p:stCondLst>
                                    <p:cond delay="0"/>
                                  </p:stCondLst>
                                  <p:childTnLst>
                                    <p:anim calcmode="lin" valueType="num">
                                      <p:cBhvr additive="base">
                                        <p:cTn id="13" dur="2000"/>
                                        <p:tgtEl>
                                          <p:spTgt spid="36867"/>
                                        </p:tgtEl>
                                        <p:attrNameLst>
                                          <p:attrName>ppt_x</p:attrName>
                                        </p:attrNameLst>
                                      </p:cBhvr>
                                      <p:tavLst>
                                        <p:tav tm="0">
                                          <p:val>
                                            <p:strVal val="ppt_x"/>
                                          </p:val>
                                        </p:tav>
                                        <p:tav tm="100000">
                                          <p:val>
                                            <p:strVal val="ppt_x"/>
                                          </p:val>
                                        </p:tav>
                                      </p:tavLst>
                                    </p:anim>
                                    <p:anim calcmode="lin" valueType="num">
                                      <p:cBhvr additive="base">
                                        <p:cTn id="14" dur="2000"/>
                                        <p:tgtEl>
                                          <p:spTgt spid="36867"/>
                                        </p:tgtEl>
                                        <p:attrNameLst>
                                          <p:attrName>ppt_y</p:attrName>
                                        </p:attrNameLst>
                                      </p:cBhvr>
                                      <p:tavLst>
                                        <p:tav tm="0">
                                          <p:val>
                                            <p:strVal val="ppt_y"/>
                                          </p:val>
                                        </p:tav>
                                        <p:tav tm="100000">
                                          <p:val>
                                            <p:strVal val="0-ppt_h/2"/>
                                          </p:val>
                                        </p:tav>
                                      </p:tavLst>
                                    </p:anim>
                                    <p:set>
                                      <p:cBhvr>
                                        <p:cTn id="15" dur="1" fill="hold">
                                          <p:stCondLst>
                                            <p:cond delay="1999"/>
                                          </p:stCondLst>
                                        </p:cTn>
                                        <p:tgtEl>
                                          <p:spTgt spid="368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autoUpdateAnimBg="0"/>
      <p:bldP spid="36867"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914400" y="434975"/>
            <a:ext cx="10363200" cy="914400"/>
          </a:xfrm>
        </p:spPr>
        <p:txBody>
          <a:bodyPr/>
          <a:lstStyle/>
          <a:p>
            <a:r>
              <a:rPr lang="en-US" altLang="en-US" smtClean="0">
                <a:latin typeface="Arial" pitchFamily="34" charset="0"/>
                <a:cs typeface="Arial" pitchFamily="34" charset="0"/>
              </a:rPr>
              <a:t>Product Life Cycles</a:t>
            </a:r>
          </a:p>
        </p:txBody>
      </p:sp>
      <p:grpSp>
        <p:nvGrpSpPr>
          <p:cNvPr id="2" name="Group 1"/>
          <p:cNvGrpSpPr/>
          <p:nvPr/>
        </p:nvGrpSpPr>
        <p:grpSpPr>
          <a:xfrm>
            <a:off x="905935" y="1447801"/>
            <a:ext cx="10168467" cy="4330700"/>
            <a:chOff x="905935" y="1447801"/>
            <a:chExt cx="10168467" cy="4330700"/>
          </a:xfrm>
        </p:grpSpPr>
        <p:grpSp>
          <p:nvGrpSpPr>
            <p:cNvPr id="37891" name="Group 3"/>
            <p:cNvGrpSpPr>
              <a:grpSpLocks/>
            </p:cNvGrpSpPr>
            <p:nvPr/>
          </p:nvGrpSpPr>
          <p:grpSpPr bwMode="auto">
            <a:xfrm>
              <a:off x="1524000" y="3289300"/>
              <a:ext cx="9347200" cy="1735139"/>
              <a:chOff x="720" y="2360"/>
              <a:chExt cx="4416" cy="1093"/>
            </a:xfrm>
          </p:grpSpPr>
          <p:sp>
            <p:nvSpPr>
              <p:cNvPr id="37892" name="Freeform 4"/>
              <p:cNvSpPr>
                <a:spLocks/>
              </p:cNvSpPr>
              <p:nvPr/>
            </p:nvSpPr>
            <p:spPr bwMode="auto">
              <a:xfrm>
                <a:off x="2653" y="2360"/>
                <a:ext cx="1887" cy="403"/>
              </a:xfrm>
              <a:custGeom>
                <a:avLst/>
                <a:gdLst>
                  <a:gd name="T0" fmla="*/ 0 w 1887"/>
                  <a:gd name="T1" fmla="*/ 160 h 403"/>
                  <a:gd name="T2" fmla="*/ 158 w 1887"/>
                  <a:gd name="T3" fmla="*/ 91 h 403"/>
                  <a:gd name="T4" fmla="*/ 408 w 1887"/>
                  <a:gd name="T5" fmla="*/ 16 h 403"/>
                  <a:gd name="T6" fmla="*/ 600 w 1887"/>
                  <a:gd name="T7" fmla="*/ 0 h 403"/>
                  <a:gd name="T8" fmla="*/ 920 w 1887"/>
                  <a:gd name="T9" fmla="*/ 64 h 403"/>
                  <a:gd name="T10" fmla="*/ 1328 w 1887"/>
                  <a:gd name="T11" fmla="*/ 227 h 403"/>
                  <a:gd name="T12" fmla="*/ 1622 w 1887"/>
                  <a:gd name="T13" fmla="*/ 349 h 403"/>
                  <a:gd name="T14" fmla="*/ 1792 w 1887"/>
                  <a:gd name="T15" fmla="*/ 403 h 403"/>
                  <a:gd name="T16" fmla="*/ 1051 w 1887"/>
                  <a:gd name="T17" fmla="*/ 386 h 403"/>
                  <a:gd name="T18" fmla="*/ 622 w 1887"/>
                  <a:gd name="T19" fmla="*/ 361 h 403"/>
                  <a:gd name="T20" fmla="*/ 366 w 1887"/>
                  <a:gd name="T21" fmla="*/ 296 h 403"/>
                  <a:gd name="T22" fmla="*/ 144 w 1887"/>
                  <a:gd name="T23" fmla="*/ 227 h 403"/>
                  <a:gd name="T24" fmla="*/ 0 w 1887"/>
                  <a:gd name="T25" fmla="*/ 1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7" h="403">
                    <a:moveTo>
                      <a:pt x="0" y="160"/>
                    </a:moveTo>
                    <a:lnTo>
                      <a:pt x="158" y="91"/>
                    </a:lnTo>
                    <a:lnTo>
                      <a:pt x="408" y="16"/>
                    </a:lnTo>
                    <a:lnTo>
                      <a:pt x="600" y="0"/>
                    </a:lnTo>
                    <a:lnTo>
                      <a:pt x="920" y="64"/>
                    </a:lnTo>
                    <a:lnTo>
                      <a:pt x="1328" y="227"/>
                    </a:lnTo>
                    <a:cubicBezTo>
                      <a:pt x="1448" y="269"/>
                      <a:pt x="1534" y="319"/>
                      <a:pt x="1622" y="349"/>
                    </a:cubicBezTo>
                    <a:cubicBezTo>
                      <a:pt x="1699" y="378"/>
                      <a:pt x="1887" y="397"/>
                      <a:pt x="1792" y="403"/>
                    </a:cubicBezTo>
                    <a:lnTo>
                      <a:pt x="1051" y="386"/>
                    </a:lnTo>
                    <a:lnTo>
                      <a:pt x="622" y="361"/>
                    </a:lnTo>
                    <a:cubicBezTo>
                      <a:pt x="508" y="347"/>
                      <a:pt x="447" y="317"/>
                      <a:pt x="366" y="296"/>
                    </a:cubicBezTo>
                    <a:cubicBezTo>
                      <a:pt x="286" y="274"/>
                      <a:pt x="205" y="250"/>
                      <a:pt x="144" y="227"/>
                    </a:cubicBezTo>
                    <a:lnTo>
                      <a:pt x="0" y="160"/>
                    </a:lnTo>
                    <a:close/>
                  </a:path>
                </a:pathLst>
              </a:custGeom>
              <a:solidFill>
                <a:schemeClr val="accent3">
                  <a:lumMod val="75000"/>
                </a:schemeClr>
              </a:solidFill>
              <a:ln>
                <a:noFill/>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37893" name="Freeform 5"/>
              <p:cNvSpPr>
                <a:spLocks/>
              </p:cNvSpPr>
              <p:nvPr/>
            </p:nvSpPr>
            <p:spPr bwMode="auto">
              <a:xfrm>
                <a:off x="4499" y="2776"/>
                <a:ext cx="632" cy="109"/>
              </a:xfrm>
              <a:custGeom>
                <a:avLst/>
                <a:gdLst>
                  <a:gd name="T0" fmla="*/ 0 w 632"/>
                  <a:gd name="T1" fmla="*/ 0 h 109"/>
                  <a:gd name="T2" fmla="*/ 626 w 632"/>
                  <a:gd name="T3" fmla="*/ 8 h 109"/>
                  <a:gd name="T4" fmla="*/ 629 w 632"/>
                  <a:gd name="T5" fmla="*/ 109 h 109"/>
                  <a:gd name="T6" fmla="*/ 394 w 632"/>
                  <a:gd name="T7" fmla="*/ 96 h 109"/>
                  <a:gd name="T8" fmla="*/ 154 w 632"/>
                  <a:gd name="T9" fmla="*/ 45 h 109"/>
                  <a:gd name="T10" fmla="*/ 21 w 632"/>
                  <a:gd name="T11" fmla="*/ 0 h 109"/>
                </a:gdLst>
                <a:ahLst/>
                <a:cxnLst>
                  <a:cxn ang="0">
                    <a:pos x="T0" y="T1"/>
                  </a:cxn>
                  <a:cxn ang="0">
                    <a:pos x="T2" y="T3"/>
                  </a:cxn>
                  <a:cxn ang="0">
                    <a:pos x="T4" y="T5"/>
                  </a:cxn>
                  <a:cxn ang="0">
                    <a:pos x="T6" y="T7"/>
                  </a:cxn>
                  <a:cxn ang="0">
                    <a:pos x="T8" y="T9"/>
                  </a:cxn>
                  <a:cxn ang="0">
                    <a:pos x="T10" y="T11"/>
                  </a:cxn>
                </a:cxnLst>
                <a:rect l="0" t="0" r="r" b="b"/>
                <a:pathLst>
                  <a:path w="632" h="109">
                    <a:moveTo>
                      <a:pt x="0" y="0"/>
                    </a:moveTo>
                    <a:cubicBezTo>
                      <a:pt x="61" y="10"/>
                      <a:pt x="522" y="3"/>
                      <a:pt x="626" y="8"/>
                    </a:cubicBezTo>
                    <a:cubicBezTo>
                      <a:pt x="626" y="77"/>
                      <a:pt x="632" y="77"/>
                      <a:pt x="629" y="109"/>
                    </a:cubicBezTo>
                    <a:cubicBezTo>
                      <a:pt x="511" y="102"/>
                      <a:pt x="394" y="96"/>
                      <a:pt x="394" y="96"/>
                    </a:cubicBezTo>
                    <a:lnTo>
                      <a:pt x="154" y="45"/>
                    </a:lnTo>
                    <a:lnTo>
                      <a:pt x="21" y="0"/>
                    </a:lnTo>
                  </a:path>
                </a:pathLst>
              </a:custGeom>
              <a:solidFill>
                <a:schemeClr val="accent3">
                  <a:lumMod val="75000"/>
                </a:schemeClr>
              </a:solidFill>
              <a:ln>
                <a:noFill/>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38944" name="Freeform 6"/>
              <p:cNvSpPr>
                <a:spLocks/>
              </p:cNvSpPr>
              <p:nvPr/>
            </p:nvSpPr>
            <p:spPr bwMode="auto">
              <a:xfrm>
                <a:off x="725" y="2888"/>
                <a:ext cx="1416" cy="557"/>
              </a:xfrm>
              <a:custGeom>
                <a:avLst/>
                <a:gdLst>
                  <a:gd name="T0" fmla="*/ 0 w 1416"/>
                  <a:gd name="T1" fmla="*/ 0 h 557"/>
                  <a:gd name="T2" fmla="*/ 48 w 1416"/>
                  <a:gd name="T3" fmla="*/ 131 h 557"/>
                  <a:gd name="T4" fmla="*/ 139 w 1416"/>
                  <a:gd name="T5" fmla="*/ 293 h 557"/>
                  <a:gd name="T6" fmla="*/ 256 w 1416"/>
                  <a:gd name="T7" fmla="*/ 403 h 557"/>
                  <a:gd name="T8" fmla="*/ 483 w 1416"/>
                  <a:gd name="T9" fmla="*/ 528 h 557"/>
                  <a:gd name="T10" fmla="*/ 614 w 1416"/>
                  <a:gd name="T11" fmla="*/ 557 h 557"/>
                  <a:gd name="T12" fmla="*/ 782 w 1416"/>
                  <a:gd name="T13" fmla="*/ 523 h 557"/>
                  <a:gd name="T14" fmla="*/ 1016 w 1416"/>
                  <a:gd name="T15" fmla="*/ 395 h 557"/>
                  <a:gd name="T16" fmla="*/ 1182 w 1416"/>
                  <a:gd name="T17" fmla="*/ 229 h 557"/>
                  <a:gd name="T18" fmla="*/ 1368 w 1416"/>
                  <a:gd name="T19" fmla="*/ 69 h 557"/>
                  <a:gd name="T20" fmla="*/ 1416 w 1416"/>
                  <a:gd name="T21" fmla="*/ 5 h 557"/>
                  <a:gd name="T22" fmla="*/ 0 w 1416"/>
                  <a:gd name="T23" fmla="*/ 0 h 5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16"/>
                  <a:gd name="T37" fmla="*/ 0 h 557"/>
                  <a:gd name="T38" fmla="*/ 1416 w 1416"/>
                  <a:gd name="T39" fmla="*/ 557 h 55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16" h="557">
                    <a:moveTo>
                      <a:pt x="0" y="0"/>
                    </a:moveTo>
                    <a:lnTo>
                      <a:pt x="48" y="131"/>
                    </a:lnTo>
                    <a:lnTo>
                      <a:pt x="139" y="293"/>
                    </a:lnTo>
                    <a:lnTo>
                      <a:pt x="256" y="403"/>
                    </a:lnTo>
                    <a:lnTo>
                      <a:pt x="483" y="528"/>
                    </a:lnTo>
                    <a:lnTo>
                      <a:pt x="614" y="557"/>
                    </a:lnTo>
                    <a:lnTo>
                      <a:pt x="782" y="523"/>
                    </a:lnTo>
                    <a:lnTo>
                      <a:pt x="1016" y="395"/>
                    </a:lnTo>
                    <a:lnTo>
                      <a:pt x="1182" y="229"/>
                    </a:lnTo>
                    <a:lnTo>
                      <a:pt x="1368" y="69"/>
                    </a:lnTo>
                    <a:lnTo>
                      <a:pt x="1416" y="5"/>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38945" name="Freeform 7"/>
              <p:cNvSpPr>
                <a:spLocks/>
              </p:cNvSpPr>
              <p:nvPr/>
            </p:nvSpPr>
            <p:spPr bwMode="auto">
              <a:xfrm>
                <a:off x="720" y="2363"/>
                <a:ext cx="4416" cy="1090"/>
              </a:xfrm>
              <a:custGeom>
                <a:avLst/>
                <a:gdLst>
                  <a:gd name="T0" fmla="*/ 0 w 4416"/>
                  <a:gd name="T1" fmla="*/ 529 h 1090"/>
                  <a:gd name="T2" fmla="*/ 144 w 4416"/>
                  <a:gd name="T3" fmla="*/ 817 h 1090"/>
                  <a:gd name="T4" fmla="*/ 336 w 4416"/>
                  <a:gd name="T5" fmla="*/ 985 h 1090"/>
                  <a:gd name="T6" fmla="*/ 616 w 4416"/>
                  <a:gd name="T7" fmla="*/ 1089 h 1090"/>
                  <a:gd name="T8" fmla="*/ 912 w 4416"/>
                  <a:gd name="T9" fmla="*/ 993 h 1090"/>
                  <a:gd name="T10" fmla="*/ 1168 w 4416"/>
                  <a:gd name="T11" fmla="*/ 785 h 1090"/>
                  <a:gd name="T12" fmla="*/ 1424 w 4416"/>
                  <a:gd name="T13" fmla="*/ 545 h 1090"/>
                  <a:gd name="T14" fmla="*/ 1752 w 4416"/>
                  <a:gd name="T15" fmla="*/ 265 h 1090"/>
                  <a:gd name="T16" fmla="*/ 2120 w 4416"/>
                  <a:gd name="T17" fmla="*/ 81 h 1090"/>
                  <a:gd name="T18" fmla="*/ 2496 w 4416"/>
                  <a:gd name="T19" fmla="*/ 1 h 1090"/>
                  <a:gd name="T20" fmla="*/ 2944 w 4416"/>
                  <a:gd name="T21" fmla="*/ 89 h 1090"/>
                  <a:gd name="T22" fmla="*/ 3488 w 4416"/>
                  <a:gd name="T23" fmla="*/ 321 h 1090"/>
                  <a:gd name="T24" fmla="*/ 4024 w 4416"/>
                  <a:gd name="T25" fmla="*/ 481 h 1090"/>
                  <a:gd name="T26" fmla="*/ 4416 w 4416"/>
                  <a:gd name="T27" fmla="*/ 529 h 10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16"/>
                  <a:gd name="T43" fmla="*/ 0 h 1090"/>
                  <a:gd name="T44" fmla="*/ 4416 w 4416"/>
                  <a:gd name="T45" fmla="*/ 1090 h 109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16" h="1090">
                    <a:moveTo>
                      <a:pt x="0" y="529"/>
                    </a:moveTo>
                    <a:cubicBezTo>
                      <a:pt x="36" y="633"/>
                      <a:pt x="88" y="741"/>
                      <a:pt x="144" y="817"/>
                    </a:cubicBezTo>
                    <a:cubicBezTo>
                      <a:pt x="200" y="893"/>
                      <a:pt x="257" y="940"/>
                      <a:pt x="336" y="985"/>
                    </a:cubicBezTo>
                    <a:cubicBezTo>
                      <a:pt x="415" y="1030"/>
                      <a:pt x="520" y="1088"/>
                      <a:pt x="616" y="1089"/>
                    </a:cubicBezTo>
                    <a:cubicBezTo>
                      <a:pt x="712" y="1090"/>
                      <a:pt x="820" y="1044"/>
                      <a:pt x="912" y="993"/>
                    </a:cubicBezTo>
                    <a:cubicBezTo>
                      <a:pt x="1004" y="942"/>
                      <a:pt x="1083" y="860"/>
                      <a:pt x="1168" y="785"/>
                    </a:cubicBezTo>
                    <a:cubicBezTo>
                      <a:pt x="1253" y="710"/>
                      <a:pt x="1327" y="632"/>
                      <a:pt x="1424" y="545"/>
                    </a:cubicBezTo>
                    <a:cubicBezTo>
                      <a:pt x="1521" y="458"/>
                      <a:pt x="1636" y="342"/>
                      <a:pt x="1752" y="265"/>
                    </a:cubicBezTo>
                    <a:cubicBezTo>
                      <a:pt x="1868" y="188"/>
                      <a:pt x="1996" y="125"/>
                      <a:pt x="2120" y="81"/>
                    </a:cubicBezTo>
                    <a:cubicBezTo>
                      <a:pt x="2244" y="37"/>
                      <a:pt x="2359" y="0"/>
                      <a:pt x="2496" y="1"/>
                    </a:cubicBezTo>
                    <a:cubicBezTo>
                      <a:pt x="2633" y="2"/>
                      <a:pt x="2779" y="36"/>
                      <a:pt x="2944" y="89"/>
                    </a:cubicBezTo>
                    <a:cubicBezTo>
                      <a:pt x="3109" y="142"/>
                      <a:pt x="3308" y="256"/>
                      <a:pt x="3488" y="321"/>
                    </a:cubicBezTo>
                    <a:cubicBezTo>
                      <a:pt x="3668" y="386"/>
                      <a:pt x="3869" y="446"/>
                      <a:pt x="4024" y="481"/>
                    </a:cubicBezTo>
                    <a:cubicBezTo>
                      <a:pt x="4179" y="516"/>
                      <a:pt x="4334" y="519"/>
                      <a:pt x="4416" y="529"/>
                    </a:cubicBezTo>
                  </a:path>
                </a:pathLst>
              </a:custGeom>
              <a:noFill/>
              <a:ln w="76200" cmpd="sng">
                <a:solidFill>
                  <a:srgbClr val="24BDB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37896" name="Freeform 8"/>
            <p:cNvSpPr>
              <a:spLocks/>
            </p:cNvSpPr>
            <p:nvPr/>
          </p:nvSpPr>
          <p:spPr bwMode="auto">
            <a:xfrm>
              <a:off x="1490133" y="2686052"/>
              <a:ext cx="9431867" cy="1433513"/>
            </a:xfrm>
            <a:custGeom>
              <a:avLst/>
              <a:gdLst>
                <a:gd name="T0" fmla="*/ 0 w 4456"/>
                <a:gd name="T1" fmla="*/ 1433513 h 903"/>
                <a:gd name="T2" fmla="*/ 538162 w 4456"/>
                <a:gd name="T3" fmla="*/ 1319213 h 903"/>
                <a:gd name="T4" fmla="*/ 1219200 w 4456"/>
                <a:gd name="T5" fmla="*/ 990600 h 903"/>
                <a:gd name="T6" fmla="*/ 1943100 w 4456"/>
                <a:gd name="T7" fmla="*/ 457200 h 903"/>
                <a:gd name="T8" fmla="*/ 2616200 w 4456"/>
                <a:gd name="T9" fmla="*/ 101600 h 903"/>
                <a:gd name="T10" fmla="*/ 3124199 w 4456"/>
                <a:gd name="T11" fmla="*/ 12700 h 903"/>
                <a:gd name="T12" fmla="*/ 3937000 w 4456"/>
                <a:gd name="T13" fmla="*/ 177800 h 903"/>
                <a:gd name="T14" fmla="*/ 5118099 w 4456"/>
                <a:gd name="T15" fmla="*/ 647700 h 903"/>
                <a:gd name="T16" fmla="*/ 6273799 w 4456"/>
                <a:gd name="T17" fmla="*/ 1079500 h 903"/>
                <a:gd name="T18" fmla="*/ 7073900 w 4456"/>
                <a:gd name="T19" fmla="*/ 1168400 h 9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56"/>
                <a:gd name="T31" fmla="*/ 0 h 903"/>
                <a:gd name="T32" fmla="*/ 4456 w 4456"/>
                <a:gd name="T33" fmla="*/ 903 h 9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56" h="903">
                  <a:moveTo>
                    <a:pt x="0" y="903"/>
                  </a:moveTo>
                  <a:cubicBezTo>
                    <a:pt x="56" y="891"/>
                    <a:pt x="211" y="877"/>
                    <a:pt x="339" y="831"/>
                  </a:cubicBezTo>
                  <a:cubicBezTo>
                    <a:pt x="467" y="785"/>
                    <a:pt x="620" y="714"/>
                    <a:pt x="768" y="624"/>
                  </a:cubicBezTo>
                  <a:cubicBezTo>
                    <a:pt x="916" y="534"/>
                    <a:pt x="1077" y="381"/>
                    <a:pt x="1224" y="288"/>
                  </a:cubicBezTo>
                  <a:cubicBezTo>
                    <a:pt x="1371" y="195"/>
                    <a:pt x="1524" y="111"/>
                    <a:pt x="1648" y="64"/>
                  </a:cubicBezTo>
                  <a:cubicBezTo>
                    <a:pt x="1772" y="17"/>
                    <a:pt x="1829" y="0"/>
                    <a:pt x="1968" y="8"/>
                  </a:cubicBezTo>
                  <a:cubicBezTo>
                    <a:pt x="2107" y="16"/>
                    <a:pt x="2271" y="45"/>
                    <a:pt x="2480" y="112"/>
                  </a:cubicBezTo>
                  <a:cubicBezTo>
                    <a:pt x="2689" y="179"/>
                    <a:pt x="2979" y="313"/>
                    <a:pt x="3224" y="408"/>
                  </a:cubicBezTo>
                  <a:cubicBezTo>
                    <a:pt x="3469" y="503"/>
                    <a:pt x="3747" y="625"/>
                    <a:pt x="3952" y="680"/>
                  </a:cubicBezTo>
                  <a:cubicBezTo>
                    <a:pt x="4157" y="735"/>
                    <a:pt x="4294" y="732"/>
                    <a:pt x="4456" y="736"/>
                  </a:cubicBezTo>
                </a:path>
              </a:pathLst>
            </a:custGeom>
            <a:noFill/>
            <a:ln w="76200" cmpd="sng">
              <a:solidFill>
                <a:srgbClr val="3D9A3A"/>
              </a:solidFill>
              <a:round/>
              <a:headEnd/>
              <a:tailEnd/>
            </a:ln>
            <a:extLst>
              <a:ext uri="{909E8E84-426E-40DD-AFC4-6F175D3DCCD1}">
                <a14:hiddenFill xmlns:a14="http://schemas.microsoft.com/office/drawing/2010/main">
                  <a:solidFill>
                    <a:srgbClr val="FFFFFF"/>
                  </a:solidFill>
                </a14:hiddenFill>
              </a:ext>
            </a:extLst>
          </p:spPr>
          <p:txBody>
            <a:bodyPr wrap="none" lIns="121917" tIns="60958" rIns="121917" bIns="60958" anchor="ctr"/>
            <a:lstStyle/>
            <a:p>
              <a:endParaRPr lang="en-US"/>
            </a:p>
          </p:txBody>
        </p:sp>
        <p:sp>
          <p:nvSpPr>
            <p:cNvPr id="37897" name="Rectangle 9"/>
            <p:cNvSpPr>
              <a:spLocks noChangeArrowheads="1"/>
            </p:cNvSpPr>
            <p:nvPr/>
          </p:nvSpPr>
          <p:spPr bwMode="auto">
            <a:xfrm>
              <a:off x="1841500" y="4210051"/>
              <a:ext cx="1955800" cy="59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a:latin typeface="Arial" pitchFamily="34" charset="0"/>
                </a:rPr>
                <a:t>Negative cash flow</a:t>
              </a:r>
            </a:p>
          </p:txBody>
        </p:sp>
        <p:grpSp>
          <p:nvGrpSpPr>
            <p:cNvPr id="37923" name="Group 35"/>
            <p:cNvGrpSpPr>
              <a:grpSpLocks/>
            </p:cNvGrpSpPr>
            <p:nvPr/>
          </p:nvGrpSpPr>
          <p:grpSpPr bwMode="auto">
            <a:xfrm>
              <a:off x="905935" y="1447801"/>
              <a:ext cx="10168467" cy="4330700"/>
              <a:chOff x="428" y="1200"/>
              <a:chExt cx="4804" cy="2728"/>
            </a:xfrm>
          </p:grpSpPr>
          <p:sp>
            <p:nvSpPr>
              <p:cNvPr id="38935" name="Freeform 11"/>
              <p:cNvSpPr>
                <a:spLocks/>
              </p:cNvSpPr>
              <p:nvPr/>
            </p:nvSpPr>
            <p:spPr bwMode="auto">
              <a:xfrm>
                <a:off x="672" y="1200"/>
                <a:ext cx="4560" cy="2448"/>
              </a:xfrm>
              <a:custGeom>
                <a:avLst/>
                <a:gdLst>
                  <a:gd name="T0" fmla="*/ 0 w 4560"/>
                  <a:gd name="T1" fmla="*/ 0 h 2448"/>
                  <a:gd name="T2" fmla="*/ 0 w 4560"/>
                  <a:gd name="T3" fmla="*/ 2448 h 2448"/>
                  <a:gd name="T4" fmla="*/ 4560 w 4560"/>
                  <a:gd name="T5" fmla="*/ 2448 h 2448"/>
                  <a:gd name="T6" fmla="*/ 0 60000 65536"/>
                  <a:gd name="T7" fmla="*/ 0 60000 65536"/>
                  <a:gd name="T8" fmla="*/ 0 60000 65536"/>
                  <a:gd name="T9" fmla="*/ 0 w 4560"/>
                  <a:gd name="T10" fmla="*/ 0 h 2448"/>
                  <a:gd name="T11" fmla="*/ 4560 w 4560"/>
                  <a:gd name="T12" fmla="*/ 2448 h 2448"/>
                </a:gdLst>
                <a:ahLst/>
                <a:cxnLst>
                  <a:cxn ang="T6">
                    <a:pos x="T0" y="T1"/>
                  </a:cxn>
                  <a:cxn ang="T7">
                    <a:pos x="T2" y="T3"/>
                  </a:cxn>
                  <a:cxn ang="T8">
                    <a:pos x="T4" y="T5"/>
                  </a:cxn>
                </a:cxnLst>
                <a:rect l="T9" t="T10" r="T11" b="T12"/>
                <a:pathLst>
                  <a:path w="4560" h="2448">
                    <a:moveTo>
                      <a:pt x="0" y="0"/>
                    </a:moveTo>
                    <a:lnTo>
                      <a:pt x="0" y="2448"/>
                    </a:lnTo>
                    <a:lnTo>
                      <a:pt x="4560" y="2448"/>
                    </a:ln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8936" name="Rectangle 12"/>
              <p:cNvSpPr>
                <a:spLocks noChangeArrowheads="1"/>
              </p:cNvSpPr>
              <p:nvPr/>
            </p:nvSpPr>
            <p:spPr bwMode="auto">
              <a:xfrm>
                <a:off x="654" y="3679"/>
                <a:ext cx="263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2095500" algn="ctr"/>
                    <a:tab pos="3429000" algn="ctr"/>
                    <a:tab pos="4953000" algn="ctr"/>
                  </a:tabLst>
                  <a:defRPr>
                    <a:solidFill>
                      <a:schemeClr val="tx1"/>
                    </a:solidFill>
                    <a:latin typeface="Calibri" pitchFamily="34" charset="0"/>
                    <a:cs typeface="Arial" pitchFamily="34" charset="0"/>
                  </a:defRPr>
                </a:lvl1pPr>
                <a:lvl2pPr marL="742950" indent="-285750">
                  <a:tabLst>
                    <a:tab pos="2095500" algn="ctr"/>
                    <a:tab pos="3429000" algn="ctr"/>
                    <a:tab pos="4953000" algn="ctr"/>
                  </a:tabLst>
                  <a:defRPr>
                    <a:solidFill>
                      <a:schemeClr val="tx1"/>
                    </a:solidFill>
                    <a:latin typeface="Calibri" pitchFamily="34" charset="0"/>
                    <a:cs typeface="Arial" pitchFamily="34" charset="0"/>
                  </a:defRPr>
                </a:lvl2pPr>
                <a:lvl3pPr marL="1143000" indent="-228600">
                  <a:tabLst>
                    <a:tab pos="2095500" algn="ctr"/>
                    <a:tab pos="3429000" algn="ctr"/>
                    <a:tab pos="4953000" algn="ctr"/>
                  </a:tabLst>
                  <a:defRPr>
                    <a:solidFill>
                      <a:schemeClr val="tx1"/>
                    </a:solidFill>
                    <a:latin typeface="Calibri" pitchFamily="34" charset="0"/>
                    <a:cs typeface="Arial" pitchFamily="34" charset="0"/>
                  </a:defRPr>
                </a:lvl3pPr>
                <a:lvl4pPr marL="1600200" indent="-228600">
                  <a:tabLst>
                    <a:tab pos="2095500" algn="ctr"/>
                    <a:tab pos="3429000" algn="ctr"/>
                    <a:tab pos="4953000" algn="ctr"/>
                  </a:tabLst>
                  <a:defRPr>
                    <a:solidFill>
                      <a:schemeClr val="tx1"/>
                    </a:solidFill>
                    <a:latin typeface="Calibri" pitchFamily="34" charset="0"/>
                    <a:cs typeface="Arial" pitchFamily="34" charset="0"/>
                  </a:defRPr>
                </a:lvl4pPr>
                <a:lvl5pPr marL="2057400" indent="-228600">
                  <a:tabLst>
                    <a:tab pos="2095500" algn="ctr"/>
                    <a:tab pos="3429000" algn="ctr"/>
                    <a:tab pos="4953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2095500" algn="ctr"/>
                    <a:tab pos="3429000" algn="ctr"/>
                    <a:tab pos="4953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2095500" algn="ctr"/>
                    <a:tab pos="3429000" algn="ctr"/>
                    <a:tab pos="4953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2095500" algn="ctr"/>
                    <a:tab pos="3429000" algn="ctr"/>
                    <a:tab pos="4953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2095500" algn="ctr"/>
                    <a:tab pos="3429000" algn="ctr"/>
                    <a:tab pos="4953000" algn="ctr"/>
                  </a:tabLst>
                  <a:defRPr>
                    <a:solidFill>
                      <a:schemeClr val="tx1"/>
                    </a:solidFill>
                    <a:latin typeface="Calibri" pitchFamily="34" charset="0"/>
                    <a:cs typeface="Arial" pitchFamily="34" charset="0"/>
                  </a:defRPr>
                </a:lvl9pPr>
              </a:lstStyle>
              <a:p>
                <a:r>
                  <a:rPr lang="en-US" altLang="en-US">
                    <a:latin typeface="Arial" pitchFamily="34" charset="0"/>
                  </a:rPr>
                  <a:t>Introduction	Growth	Maturity	Decline</a:t>
                </a:r>
              </a:p>
            </p:txBody>
          </p:sp>
          <p:sp>
            <p:nvSpPr>
              <p:cNvPr id="38937" name="Rectangle 13"/>
              <p:cNvSpPr>
                <a:spLocks noChangeArrowheads="1"/>
              </p:cNvSpPr>
              <p:nvPr/>
            </p:nvSpPr>
            <p:spPr bwMode="auto">
              <a:xfrm rot="16200000">
                <a:off x="-384" y="2326"/>
                <a:ext cx="1797"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a:latin typeface="Arial" pitchFamily="34" charset="0"/>
                  </a:rPr>
                  <a:t>Sales, cost, and cash flow</a:t>
                </a:r>
              </a:p>
            </p:txBody>
          </p:sp>
          <p:sp>
            <p:nvSpPr>
              <p:cNvPr id="38938" name="Line 14"/>
              <p:cNvSpPr>
                <a:spLocks noChangeShapeType="1"/>
              </p:cNvSpPr>
              <p:nvPr/>
            </p:nvSpPr>
            <p:spPr bwMode="auto">
              <a:xfrm>
                <a:off x="1616" y="1880"/>
                <a:ext cx="0" cy="2048"/>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39" name="Line 15"/>
              <p:cNvSpPr>
                <a:spLocks noChangeShapeType="1"/>
              </p:cNvSpPr>
              <p:nvPr/>
            </p:nvSpPr>
            <p:spPr bwMode="auto">
              <a:xfrm>
                <a:off x="2456" y="1880"/>
                <a:ext cx="0" cy="2048"/>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40" name="Line 16"/>
              <p:cNvSpPr>
                <a:spLocks noChangeShapeType="1"/>
              </p:cNvSpPr>
              <p:nvPr/>
            </p:nvSpPr>
            <p:spPr bwMode="auto">
              <a:xfrm>
                <a:off x="3312" y="1880"/>
                <a:ext cx="0" cy="2048"/>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41" name="Line 17"/>
              <p:cNvSpPr>
                <a:spLocks noChangeShapeType="1"/>
              </p:cNvSpPr>
              <p:nvPr/>
            </p:nvSpPr>
            <p:spPr bwMode="auto">
              <a:xfrm>
                <a:off x="672" y="2896"/>
                <a:ext cx="444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7906" name="Freeform 18"/>
            <p:cNvSpPr>
              <a:spLocks/>
            </p:cNvSpPr>
            <p:nvPr/>
          </p:nvSpPr>
          <p:spPr bwMode="auto">
            <a:xfrm>
              <a:off x="1483784" y="2857501"/>
              <a:ext cx="9387416" cy="1249363"/>
            </a:xfrm>
            <a:custGeom>
              <a:avLst/>
              <a:gdLst>
                <a:gd name="T0" fmla="*/ 0 w 4435"/>
                <a:gd name="T1" fmla="*/ 1249363 h 787"/>
                <a:gd name="T2" fmla="*/ 576262 w 4435"/>
                <a:gd name="T3" fmla="*/ 525463 h 787"/>
                <a:gd name="T4" fmla="*/ 1135062 w 4435"/>
                <a:gd name="T5" fmla="*/ 68263 h 787"/>
                <a:gd name="T6" fmla="*/ 1782762 w 4435"/>
                <a:gd name="T7" fmla="*/ 119063 h 787"/>
                <a:gd name="T8" fmla="*/ 3001962 w 4435"/>
                <a:gd name="T9" fmla="*/ 652463 h 787"/>
                <a:gd name="T10" fmla="*/ 3929062 w 4435"/>
                <a:gd name="T11" fmla="*/ 969963 h 787"/>
                <a:gd name="T12" fmla="*/ 4906962 w 4435"/>
                <a:gd name="T13" fmla="*/ 1046163 h 787"/>
                <a:gd name="T14" fmla="*/ 7040562 w 4435"/>
                <a:gd name="T15" fmla="*/ 1109663 h 787"/>
                <a:gd name="T16" fmla="*/ 0 60000 65536"/>
                <a:gd name="T17" fmla="*/ 0 60000 65536"/>
                <a:gd name="T18" fmla="*/ 0 60000 65536"/>
                <a:gd name="T19" fmla="*/ 0 60000 65536"/>
                <a:gd name="T20" fmla="*/ 0 60000 65536"/>
                <a:gd name="T21" fmla="*/ 0 60000 65536"/>
                <a:gd name="T22" fmla="*/ 0 60000 65536"/>
                <a:gd name="T23" fmla="*/ 0 60000 65536"/>
                <a:gd name="T24" fmla="*/ 0 w 4435"/>
                <a:gd name="T25" fmla="*/ 0 h 787"/>
                <a:gd name="T26" fmla="*/ 4435 w 4435"/>
                <a:gd name="T27" fmla="*/ 787 h 7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35" h="787">
                  <a:moveTo>
                    <a:pt x="0" y="787"/>
                  </a:moveTo>
                  <a:cubicBezTo>
                    <a:pt x="60" y="712"/>
                    <a:pt x="244" y="455"/>
                    <a:pt x="363" y="331"/>
                  </a:cubicBezTo>
                  <a:cubicBezTo>
                    <a:pt x="482" y="207"/>
                    <a:pt x="588" y="86"/>
                    <a:pt x="715" y="43"/>
                  </a:cubicBezTo>
                  <a:cubicBezTo>
                    <a:pt x="842" y="0"/>
                    <a:pt x="927" y="14"/>
                    <a:pt x="1123" y="75"/>
                  </a:cubicBezTo>
                  <a:cubicBezTo>
                    <a:pt x="1319" y="136"/>
                    <a:pt x="1666" y="322"/>
                    <a:pt x="1891" y="411"/>
                  </a:cubicBezTo>
                  <a:cubicBezTo>
                    <a:pt x="2116" y="500"/>
                    <a:pt x="2275" y="570"/>
                    <a:pt x="2475" y="611"/>
                  </a:cubicBezTo>
                  <a:cubicBezTo>
                    <a:pt x="2675" y="652"/>
                    <a:pt x="2764" y="644"/>
                    <a:pt x="3091" y="659"/>
                  </a:cubicBezTo>
                  <a:cubicBezTo>
                    <a:pt x="3418" y="674"/>
                    <a:pt x="4155" y="691"/>
                    <a:pt x="4435" y="699"/>
                  </a:cubicBezTo>
                </a:path>
              </a:pathLst>
            </a:custGeom>
            <a:noFill/>
            <a:ln w="76200" cmpd="sng">
              <a:solidFill>
                <a:srgbClr val="175097"/>
              </a:solidFill>
              <a:round/>
              <a:headEnd/>
              <a:tailEnd/>
            </a:ln>
            <a:extLst>
              <a:ext uri="{909E8E84-426E-40DD-AFC4-6F175D3DCCD1}">
                <a14:hiddenFill xmlns:a14="http://schemas.microsoft.com/office/drawing/2010/main">
                  <a:solidFill>
                    <a:srgbClr val="FFFFFF"/>
                  </a:solidFill>
                </a14:hiddenFill>
              </a:ext>
            </a:extLst>
          </p:spPr>
          <p:txBody>
            <a:bodyPr wrap="none" lIns="121917" tIns="60958" rIns="121917" bIns="60958" anchor="ctr"/>
            <a:lstStyle/>
            <a:p>
              <a:endParaRPr lang="en-US"/>
            </a:p>
          </p:txBody>
        </p:sp>
        <p:grpSp>
          <p:nvGrpSpPr>
            <p:cNvPr id="37907" name="Group 19"/>
            <p:cNvGrpSpPr>
              <a:grpSpLocks/>
            </p:cNvGrpSpPr>
            <p:nvPr/>
          </p:nvGrpSpPr>
          <p:grpSpPr bwMode="auto">
            <a:xfrm>
              <a:off x="1706034" y="1865313"/>
              <a:ext cx="3890434" cy="1017587"/>
              <a:chOff x="806" y="1463"/>
              <a:chExt cx="1838" cy="641"/>
            </a:xfrm>
          </p:grpSpPr>
          <p:sp>
            <p:nvSpPr>
              <p:cNvPr id="38933" name="Rectangle 20"/>
              <p:cNvSpPr>
                <a:spLocks noChangeArrowheads="1"/>
              </p:cNvSpPr>
              <p:nvPr/>
            </p:nvSpPr>
            <p:spPr bwMode="auto">
              <a:xfrm>
                <a:off x="806" y="1463"/>
                <a:ext cx="183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a:latin typeface="Arial" pitchFamily="34" charset="0"/>
                  </a:rPr>
                  <a:t>Cost of development and production</a:t>
                </a:r>
              </a:p>
            </p:txBody>
          </p:sp>
          <p:sp>
            <p:nvSpPr>
              <p:cNvPr id="38934" name="Line 21"/>
              <p:cNvSpPr>
                <a:spLocks noChangeShapeType="1"/>
              </p:cNvSpPr>
              <p:nvPr/>
            </p:nvSpPr>
            <p:spPr bwMode="auto">
              <a:xfrm flipH="1">
                <a:off x="1888" y="1688"/>
                <a:ext cx="176" cy="41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7910" name="Group 22"/>
            <p:cNvGrpSpPr>
              <a:grpSpLocks/>
            </p:cNvGrpSpPr>
            <p:nvPr/>
          </p:nvGrpSpPr>
          <p:grpSpPr bwMode="auto">
            <a:xfrm>
              <a:off x="3280835" y="3416294"/>
              <a:ext cx="1511300" cy="431800"/>
              <a:chOff x="1550" y="2440"/>
              <a:chExt cx="714" cy="272"/>
            </a:xfrm>
          </p:grpSpPr>
          <p:sp>
            <p:nvSpPr>
              <p:cNvPr id="38931" name="Rectangle 23"/>
              <p:cNvSpPr>
                <a:spLocks noChangeArrowheads="1"/>
              </p:cNvSpPr>
              <p:nvPr/>
            </p:nvSpPr>
            <p:spPr bwMode="auto">
              <a:xfrm>
                <a:off x="1550" y="2440"/>
                <a:ext cx="620"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a:latin typeface="Arial" pitchFamily="34" charset="0"/>
                  </a:rPr>
                  <a:t>Cash flow</a:t>
                </a:r>
              </a:p>
            </p:txBody>
          </p:sp>
          <p:sp>
            <p:nvSpPr>
              <p:cNvPr id="38932" name="Line 24"/>
              <p:cNvSpPr>
                <a:spLocks noChangeShapeType="1"/>
              </p:cNvSpPr>
              <p:nvPr/>
            </p:nvSpPr>
            <p:spPr bwMode="auto">
              <a:xfrm>
                <a:off x="2016" y="2616"/>
                <a:ext cx="248" cy="9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7913" name="Group 25"/>
            <p:cNvGrpSpPr>
              <a:grpSpLocks/>
            </p:cNvGrpSpPr>
            <p:nvPr/>
          </p:nvGrpSpPr>
          <p:grpSpPr bwMode="auto">
            <a:xfrm>
              <a:off x="7975602" y="2584450"/>
              <a:ext cx="2827867" cy="1123951"/>
              <a:chOff x="3768" y="1916"/>
              <a:chExt cx="1336" cy="708"/>
            </a:xfrm>
          </p:grpSpPr>
          <p:sp>
            <p:nvSpPr>
              <p:cNvPr id="38929" name="Rectangle 26"/>
              <p:cNvSpPr>
                <a:spLocks noChangeArrowheads="1"/>
              </p:cNvSpPr>
              <p:nvPr/>
            </p:nvSpPr>
            <p:spPr bwMode="auto">
              <a:xfrm>
                <a:off x="4078" y="1916"/>
                <a:ext cx="1026"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a:latin typeface="Arial" pitchFamily="34" charset="0"/>
                  </a:rPr>
                  <a:t>Net revenue (profit)</a:t>
                </a:r>
              </a:p>
            </p:txBody>
          </p:sp>
          <p:sp>
            <p:nvSpPr>
              <p:cNvPr id="38930" name="Line 27"/>
              <p:cNvSpPr>
                <a:spLocks noChangeShapeType="1"/>
              </p:cNvSpPr>
              <p:nvPr/>
            </p:nvSpPr>
            <p:spPr bwMode="auto">
              <a:xfrm flipH="1">
                <a:off x="3768" y="2160"/>
                <a:ext cx="520" cy="464"/>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7916" name="Group 28"/>
            <p:cNvGrpSpPr>
              <a:grpSpLocks/>
            </p:cNvGrpSpPr>
            <p:nvPr/>
          </p:nvGrpSpPr>
          <p:grpSpPr bwMode="auto">
            <a:xfrm>
              <a:off x="7006167" y="2144714"/>
              <a:ext cx="1659467" cy="903287"/>
              <a:chOff x="3310" y="1639"/>
              <a:chExt cx="784" cy="569"/>
            </a:xfrm>
          </p:grpSpPr>
          <p:sp>
            <p:nvSpPr>
              <p:cNvPr id="38927" name="Rectangle 29"/>
              <p:cNvSpPr>
                <a:spLocks noChangeArrowheads="1"/>
              </p:cNvSpPr>
              <p:nvPr/>
            </p:nvSpPr>
            <p:spPr bwMode="auto">
              <a:xfrm>
                <a:off x="3310" y="1639"/>
                <a:ext cx="78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a:latin typeface="Arial" pitchFamily="34" charset="0"/>
                  </a:rPr>
                  <a:t>Sales revenue</a:t>
                </a:r>
              </a:p>
            </p:txBody>
          </p:sp>
          <p:sp>
            <p:nvSpPr>
              <p:cNvPr id="38928" name="Line 30"/>
              <p:cNvSpPr>
                <a:spLocks noChangeShapeType="1"/>
              </p:cNvSpPr>
              <p:nvPr/>
            </p:nvSpPr>
            <p:spPr bwMode="auto">
              <a:xfrm flipH="1">
                <a:off x="3608" y="1848"/>
                <a:ext cx="160" cy="36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7919" name="Group 31"/>
            <p:cNvGrpSpPr>
              <a:grpSpLocks/>
            </p:cNvGrpSpPr>
            <p:nvPr/>
          </p:nvGrpSpPr>
          <p:grpSpPr bwMode="auto">
            <a:xfrm>
              <a:off x="8970435" y="4051302"/>
              <a:ext cx="1257300" cy="736600"/>
              <a:chOff x="4238" y="2840"/>
              <a:chExt cx="594" cy="464"/>
            </a:xfrm>
          </p:grpSpPr>
          <p:sp>
            <p:nvSpPr>
              <p:cNvPr id="38925" name="Rectangle 32"/>
              <p:cNvSpPr>
                <a:spLocks noChangeArrowheads="1"/>
              </p:cNvSpPr>
              <p:nvPr/>
            </p:nvSpPr>
            <p:spPr bwMode="auto">
              <a:xfrm>
                <a:off x="4238" y="3071"/>
                <a:ext cx="31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a:latin typeface="Arial" pitchFamily="34" charset="0"/>
                  </a:rPr>
                  <a:t>Loss</a:t>
                </a:r>
              </a:p>
            </p:txBody>
          </p:sp>
          <p:sp>
            <p:nvSpPr>
              <p:cNvPr id="38926" name="Line 33"/>
              <p:cNvSpPr>
                <a:spLocks noChangeShapeType="1"/>
              </p:cNvSpPr>
              <p:nvPr/>
            </p:nvSpPr>
            <p:spPr bwMode="auto">
              <a:xfrm flipV="1">
                <a:off x="4536" y="2840"/>
                <a:ext cx="296" cy="27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sp>
        <p:nvSpPr>
          <p:cNvPr id="37922" name="Rectangle 34"/>
          <p:cNvSpPr>
            <a:spLocks noChangeArrowheads="1"/>
          </p:cNvSpPr>
          <p:nvPr/>
        </p:nvSpPr>
        <p:spPr bwMode="auto">
          <a:xfrm>
            <a:off x="9918701" y="5927726"/>
            <a:ext cx="1698536"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400" b="1">
                <a:solidFill>
                  <a:srgbClr val="FFFF00"/>
                </a:solidFill>
                <a:effectLst>
                  <a:outerShdw blurRad="38100" dist="38100" dir="2700000" algn="tl">
                    <a:srgbClr val="000000">
                      <a:alpha val="43137"/>
                    </a:srgbClr>
                  </a:outerShdw>
                </a:effectLst>
                <a:latin typeface="Arial" pitchFamily="34" charset="0"/>
              </a:rPr>
              <a:t>Figure 5.2</a:t>
            </a:r>
          </a:p>
        </p:txBody>
      </p:sp>
    </p:spTree>
    <p:extLst>
      <p:ext uri="{BB962C8B-B14F-4D97-AF65-F5344CB8AC3E}">
        <p14:creationId xmlns:p14="http://schemas.microsoft.com/office/powerpoint/2010/main" val="702961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250" fill="hold"/>
                                        <p:tgtEl>
                                          <p:spTgt spid="2"/>
                                        </p:tgtEl>
                                        <p:attrNameLst>
                                          <p:attrName>ppt_x</p:attrName>
                                        </p:attrNameLst>
                                      </p:cBhvr>
                                      <p:tavLst>
                                        <p:tav tm="0">
                                          <p:val>
                                            <p:strVal val="#ppt_x"/>
                                          </p:val>
                                        </p:tav>
                                        <p:tav tm="100000">
                                          <p:val>
                                            <p:strVal val="#ppt_x"/>
                                          </p:val>
                                        </p:tav>
                                      </p:tavLst>
                                    </p:anim>
                                    <p:anim calcmode="lin" valueType="num">
                                      <p:cBhvr additive="base">
                                        <p:cTn id="8" dur="22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914400" y="434975"/>
            <a:ext cx="10363200" cy="952500"/>
          </a:xfrm>
        </p:spPr>
        <p:txBody>
          <a:bodyPr/>
          <a:lstStyle/>
          <a:p>
            <a:pPr>
              <a:lnSpc>
                <a:spcPct val="80000"/>
              </a:lnSpc>
            </a:pPr>
            <a:r>
              <a:rPr lang="en-US" altLang="en-US" smtClean="0">
                <a:latin typeface="Arial" pitchFamily="34" charset="0"/>
                <a:cs typeface="Arial" pitchFamily="34" charset="0"/>
              </a:rPr>
              <a:t>Life Cycle and Strategy</a:t>
            </a:r>
          </a:p>
        </p:txBody>
      </p:sp>
      <p:grpSp>
        <p:nvGrpSpPr>
          <p:cNvPr id="2" name="Group 1"/>
          <p:cNvGrpSpPr/>
          <p:nvPr/>
        </p:nvGrpSpPr>
        <p:grpSpPr>
          <a:xfrm>
            <a:off x="1062567" y="1552575"/>
            <a:ext cx="9495368" cy="4461547"/>
            <a:chOff x="1062567" y="1552575"/>
            <a:chExt cx="9495368" cy="4461547"/>
          </a:xfrm>
        </p:grpSpPr>
        <p:sp>
          <p:nvSpPr>
            <p:cNvPr id="38915" name="Rectangle 3"/>
            <p:cNvSpPr>
              <a:spLocks noChangeArrowheads="1"/>
            </p:cNvSpPr>
            <p:nvPr/>
          </p:nvSpPr>
          <p:spPr bwMode="auto">
            <a:xfrm>
              <a:off x="1062567" y="1552575"/>
              <a:ext cx="4452495" cy="677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3600" b="1">
                  <a:solidFill>
                    <a:srgbClr val="FFFF00"/>
                  </a:solidFill>
                  <a:latin typeface="Arial" pitchFamily="34" charset="0"/>
                </a:rPr>
                <a:t>Introductory Phase</a:t>
              </a:r>
            </a:p>
          </p:txBody>
        </p:sp>
        <p:sp>
          <p:nvSpPr>
            <p:cNvPr id="38916" name="Rectangle 4"/>
            <p:cNvSpPr>
              <a:spLocks noChangeArrowheads="1"/>
            </p:cNvSpPr>
            <p:nvPr/>
          </p:nvSpPr>
          <p:spPr bwMode="auto">
            <a:xfrm>
              <a:off x="1841502" y="2300289"/>
              <a:ext cx="8716433" cy="3713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1169988" indent="-4572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ts val="1600"/>
                </a:spcAft>
                <a:buClr>
                  <a:schemeClr val="tx1"/>
                </a:buClr>
                <a:buSzPct val="60000"/>
                <a:buFont typeface="Wingdings" panose="05000000000000000000" pitchFamily="2" charset="2"/>
                <a:buChar char="v"/>
              </a:pPr>
              <a:r>
                <a:rPr lang="en-US" altLang="en-US" sz="3600">
                  <a:latin typeface="Arial" pitchFamily="34" charset="0"/>
                </a:rPr>
                <a:t>Fine tuning may warrant unusual expenses for</a:t>
              </a:r>
            </a:p>
            <a:p>
              <a:pPr lvl="1">
                <a:lnSpc>
                  <a:spcPct val="90000"/>
                </a:lnSpc>
                <a:spcAft>
                  <a:spcPts val="1600"/>
                </a:spcAft>
                <a:buClr>
                  <a:schemeClr val="tx1"/>
                </a:buClr>
                <a:buFont typeface="Arial" pitchFamily="34" charset="0"/>
                <a:buAutoNum type="arabicPeriod"/>
              </a:pPr>
              <a:r>
                <a:rPr lang="en-US" altLang="en-US" sz="3200">
                  <a:latin typeface="Arial" pitchFamily="34" charset="0"/>
                </a:rPr>
                <a:t>Research</a:t>
              </a:r>
            </a:p>
            <a:p>
              <a:pPr lvl="1">
                <a:lnSpc>
                  <a:spcPct val="90000"/>
                </a:lnSpc>
                <a:spcAft>
                  <a:spcPts val="1600"/>
                </a:spcAft>
                <a:buClr>
                  <a:schemeClr val="tx1"/>
                </a:buClr>
                <a:buFont typeface="Arial" pitchFamily="34" charset="0"/>
                <a:buAutoNum type="arabicPeriod"/>
              </a:pPr>
              <a:r>
                <a:rPr lang="en-US" altLang="en-US" sz="3200">
                  <a:latin typeface="Arial" pitchFamily="34" charset="0"/>
                </a:rPr>
                <a:t>Product development</a:t>
              </a:r>
            </a:p>
            <a:p>
              <a:pPr lvl="1">
                <a:lnSpc>
                  <a:spcPct val="90000"/>
                </a:lnSpc>
                <a:spcAft>
                  <a:spcPts val="1600"/>
                </a:spcAft>
                <a:buClr>
                  <a:schemeClr val="tx1"/>
                </a:buClr>
                <a:buFont typeface="Arial" pitchFamily="34" charset="0"/>
                <a:buAutoNum type="arabicPeriod"/>
              </a:pPr>
              <a:r>
                <a:rPr lang="en-US" altLang="en-US" sz="3200">
                  <a:latin typeface="Arial" pitchFamily="34" charset="0"/>
                </a:rPr>
                <a:t>Process modification and enhancement</a:t>
              </a:r>
            </a:p>
            <a:p>
              <a:pPr lvl="1">
                <a:lnSpc>
                  <a:spcPct val="90000"/>
                </a:lnSpc>
                <a:spcAft>
                  <a:spcPts val="1600"/>
                </a:spcAft>
                <a:buClr>
                  <a:schemeClr val="tx1"/>
                </a:buClr>
                <a:buFont typeface="Arial" pitchFamily="34" charset="0"/>
                <a:buAutoNum type="arabicPeriod"/>
              </a:pPr>
              <a:r>
                <a:rPr lang="en-US" altLang="en-US" sz="3200">
                  <a:latin typeface="Arial" pitchFamily="34" charset="0"/>
                </a:rPr>
                <a:t>Supplier development</a:t>
              </a:r>
            </a:p>
          </p:txBody>
        </p:sp>
      </p:grpSp>
    </p:spTree>
    <p:extLst>
      <p:ext uri="{BB962C8B-B14F-4D97-AF65-F5344CB8AC3E}">
        <p14:creationId xmlns:p14="http://schemas.microsoft.com/office/powerpoint/2010/main" val="18782701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914400" y="434975"/>
            <a:ext cx="10363200" cy="952500"/>
          </a:xfrm>
        </p:spPr>
        <p:txBody>
          <a:bodyPr/>
          <a:lstStyle/>
          <a:p>
            <a:pPr>
              <a:lnSpc>
                <a:spcPct val="80000"/>
              </a:lnSpc>
            </a:pPr>
            <a:r>
              <a:rPr lang="en-US" altLang="en-US">
                <a:latin typeface="Arial" pitchFamily="34" charset="0"/>
                <a:cs typeface="Arial" pitchFamily="34" charset="0"/>
              </a:rPr>
              <a:t>Life Cycle and Strategy</a:t>
            </a:r>
            <a:endParaRPr lang="en-US" altLang="en-US" smtClean="0">
              <a:latin typeface="Arial" pitchFamily="34" charset="0"/>
              <a:cs typeface="Arial" pitchFamily="34" charset="0"/>
            </a:endParaRPr>
          </a:p>
        </p:txBody>
      </p:sp>
      <p:grpSp>
        <p:nvGrpSpPr>
          <p:cNvPr id="2" name="Group 1"/>
          <p:cNvGrpSpPr/>
          <p:nvPr/>
        </p:nvGrpSpPr>
        <p:grpSpPr>
          <a:xfrm>
            <a:off x="1147233" y="1781175"/>
            <a:ext cx="9476320" cy="3904354"/>
            <a:chOff x="1147233" y="1781175"/>
            <a:chExt cx="9476320" cy="3904354"/>
          </a:xfrm>
        </p:grpSpPr>
        <p:sp>
          <p:nvSpPr>
            <p:cNvPr id="40963" name="Rectangle 3"/>
            <p:cNvSpPr>
              <a:spLocks noChangeArrowheads="1"/>
            </p:cNvSpPr>
            <p:nvPr/>
          </p:nvSpPr>
          <p:spPr bwMode="auto">
            <a:xfrm>
              <a:off x="1147233" y="1781175"/>
              <a:ext cx="3694275"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4000" b="1">
                  <a:solidFill>
                    <a:srgbClr val="FFFF00"/>
                  </a:solidFill>
                  <a:effectLst>
                    <a:outerShdw blurRad="38100" dist="38100" dir="2700000" algn="tl">
                      <a:srgbClr val="000000">
                        <a:alpha val="43137"/>
                      </a:srgbClr>
                    </a:outerShdw>
                  </a:effectLst>
                  <a:latin typeface="Arial" pitchFamily="34" charset="0"/>
                </a:rPr>
                <a:t>Growth Phase</a:t>
              </a:r>
            </a:p>
          </p:txBody>
        </p:sp>
        <p:sp>
          <p:nvSpPr>
            <p:cNvPr id="40964" name="Rectangle 4"/>
            <p:cNvSpPr>
              <a:spLocks noChangeArrowheads="1"/>
            </p:cNvSpPr>
            <p:nvPr/>
          </p:nvSpPr>
          <p:spPr bwMode="auto">
            <a:xfrm>
              <a:off x="1907120" y="2659064"/>
              <a:ext cx="8716433" cy="3026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742950" indent="-742950">
                <a:lnSpc>
                  <a:spcPct val="90000"/>
                </a:lnSpc>
                <a:spcAft>
                  <a:spcPts val="1600"/>
                </a:spcAft>
                <a:buClr>
                  <a:schemeClr val="tx1"/>
                </a:buClr>
                <a:buSzPct val="99000"/>
                <a:buFont typeface="+mj-lt"/>
                <a:buAutoNum type="arabicPeriod"/>
              </a:pPr>
              <a:r>
                <a:rPr lang="en-US" altLang="en-US" sz="3600">
                  <a:effectLst>
                    <a:outerShdw blurRad="38100" dist="38100" dir="2700000" algn="tl">
                      <a:srgbClr val="000000">
                        <a:alpha val="43137"/>
                      </a:srgbClr>
                    </a:outerShdw>
                  </a:effectLst>
                  <a:latin typeface="Arial" pitchFamily="34" charset="0"/>
                </a:rPr>
                <a:t>Product design begins to stabilize</a:t>
              </a:r>
            </a:p>
            <a:p>
              <a:pPr marL="742950" indent="-742950">
                <a:lnSpc>
                  <a:spcPct val="90000"/>
                </a:lnSpc>
                <a:spcAft>
                  <a:spcPts val="1600"/>
                </a:spcAft>
                <a:buClr>
                  <a:schemeClr val="tx1"/>
                </a:buClr>
                <a:buSzPct val="99000"/>
                <a:buFont typeface="+mj-lt"/>
                <a:buAutoNum type="arabicPeriod"/>
              </a:pPr>
              <a:r>
                <a:rPr lang="en-US" altLang="en-US" sz="3600">
                  <a:effectLst>
                    <a:outerShdw blurRad="38100" dist="38100" dir="2700000" algn="tl">
                      <a:srgbClr val="000000">
                        <a:alpha val="43137"/>
                      </a:srgbClr>
                    </a:outerShdw>
                  </a:effectLst>
                  <a:latin typeface="Arial" pitchFamily="34" charset="0"/>
                </a:rPr>
                <a:t>Effective forecasting of capacity becomes necessary</a:t>
              </a:r>
            </a:p>
            <a:p>
              <a:pPr marL="742950" indent="-742950">
                <a:lnSpc>
                  <a:spcPct val="90000"/>
                </a:lnSpc>
                <a:spcAft>
                  <a:spcPts val="1600"/>
                </a:spcAft>
                <a:buClr>
                  <a:schemeClr val="tx1"/>
                </a:buClr>
                <a:buSzPct val="99000"/>
                <a:buFont typeface="+mj-lt"/>
                <a:buAutoNum type="arabicPeriod"/>
              </a:pPr>
              <a:r>
                <a:rPr lang="en-US" altLang="en-US" sz="3600">
                  <a:effectLst>
                    <a:outerShdw blurRad="38100" dist="38100" dir="2700000" algn="tl">
                      <a:srgbClr val="000000">
                        <a:alpha val="43137"/>
                      </a:srgbClr>
                    </a:outerShdw>
                  </a:effectLst>
                  <a:latin typeface="Arial" pitchFamily="34" charset="0"/>
                </a:rPr>
                <a:t>Adding or enhancing capacity may be necessary</a:t>
              </a:r>
            </a:p>
          </p:txBody>
        </p:sp>
      </p:grpSp>
    </p:spTree>
    <p:extLst>
      <p:ext uri="{BB962C8B-B14F-4D97-AF65-F5344CB8AC3E}">
        <p14:creationId xmlns:p14="http://schemas.microsoft.com/office/powerpoint/2010/main" val="1724610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nodeType="clickEffect">
                                  <p:stCondLst>
                                    <p:cond delay="0"/>
                                  </p:stCondLst>
                                  <p:childTnLst>
                                    <p:animEffect transition="out" filter="fade">
                                      <p:cBhvr>
                                        <p:cTn id="13" dur="1000"/>
                                        <p:tgtEl>
                                          <p:spTgt spid="2"/>
                                        </p:tgtEl>
                                      </p:cBhvr>
                                    </p:animEffect>
                                    <p:anim calcmode="lin" valueType="num">
                                      <p:cBhvr>
                                        <p:cTn id="14" dur="1000"/>
                                        <p:tgtEl>
                                          <p:spTgt spid="2"/>
                                        </p:tgtEl>
                                        <p:attrNameLst>
                                          <p:attrName>ppt_x</p:attrName>
                                        </p:attrNameLst>
                                      </p:cBhvr>
                                      <p:tavLst>
                                        <p:tav tm="0">
                                          <p:val>
                                            <p:strVal val="ppt_x"/>
                                          </p:val>
                                        </p:tav>
                                        <p:tav tm="100000">
                                          <p:val>
                                            <p:strVal val="ppt_x"/>
                                          </p:val>
                                        </p:tav>
                                      </p:tavLst>
                                    </p:anim>
                                    <p:anim calcmode="lin" valueType="num">
                                      <p:cBhvr>
                                        <p:cTn id="15" dur="1000"/>
                                        <p:tgtEl>
                                          <p:spTgt spid="2"/>
                                        </p:tgtEl>
                                        <p:attrNameLst>
                                          <p:attrName>ppt_y</p:attrName>
                                        </p:attrNameLst>
                                      </p:cBhvr>
                                      <p:tavLst>
                                        <p:tav tm="0">
                                          <p:val>
                                            <p:strVal val="ppt_y"/>
                                          </p:val>
                                        </p:tav>
                                        <p:tav tm="100000">
                                          <p:val>
                                            <p:strVal val="ppt_y-.1"/>
                                          </p:val>
                                        </p:tav>
                                      </p:tavLst>
                                    </p:anim>
                                    <p:set>
                                      <p:cBhvr>
                                        <p:cTn id="1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914400" y="434975"/>
            <a:ext cx="10363200" cy="952500"/>
          </a:xfrm>
        </p:spPr>
        <p:txBody>
          <a:bodyPr/>
          <a:lstStyle/>
          <a:p>
            <a:pPr>
              <a:lnSpc>
                <a:spcPct val="80000"/>
              </a:lnSpc>
            </a:pPr>
            <a:r>
              <a:rPr lang="en-US" altLang="en-US">
                <a:latin typeface="Arial" pitchFamily="34" charset="0"/>
                <a:cs typeface="Arial" pitchFamily="34" charset="0"/>
              </a:rPr>
              <a:t>Life Cycle and Strategy</a:t>
            </a:r>
            <a:endParaRPr lang="en-US" altLang="en-US" smtClean="0">
              <a:latin typeface="Arial" pitchFamily="34" charset="0"/>
              <a:cs typeface="Arial" pitchFamily="34" charset="0"/>
            </a:endParaRPr>
          </a:p>
        </p:txBody>
      </p:sp>
      <p:grpSp>
        <p:nvGrpSpPr>
          <p:cNvPr id="2" name="Group 1"/>
          <p:cNvGrpSpPr/>
          <p:nvPr/>
        </p:nvGrpSpPr>
        <p:grpSpPr>
          <a:xfrm>
            <a:off x="1079502" y="1704975"/>
            <a:ext cx="9476317" cy="3904354"/>
            <a:chOff x="1079502" y="1704975"/>
            <a:chExt cx="9476317" cy="3904354"/>
          </a:xfrm>
        </p:grpSpPr>
        <p:sp>
          <p:nvSpPr>
            <p:cNvPr id="43011" name="Rectangle 3"/>
            <p:cNvSpPr>
              <a:spLocks noChangeArrowheads="1"/>
            </p:cNvSpPr>
            <p:nvPr/>
          </p:nvSpPr>
          <p:spPr bwMode="auto">
            <a:xfrm>
              <a:off x="1079502" y="1704975"/>
              <a:ext cx="4131900" cy="7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4300" b="1">
                  <a:solidFill>
                    <a:srgbClr val="FFFF00"/>
                  </a:solidFill>
                  <a:effectLst>
                    <a:outerShdw blurRad="38100" dist="38100" dir="2700000" algn="tl">
                      <a:srgbClr val="000000">
                        <a:alpha val="43137"/>
                      </a:srgbClr>
                    </a:outerShdw>
                  </a:effectLst>
                  <a:latin typeface="Arial" pitchFamily="34" charset="0"/>
                </a:rPr>
                <a:t>Maturity Phase</a:t>
              </a:r>
            </a:p>
          </p:txBody>
        </p:sp>
        <p:sp>
          <p:nvSpPr>
            <p:cNvPr id="43012" name="Rectangle 4"/>
            <p:cNvSpPr>
              <a:spLocks noChangeArrowheads="1"/>
            </p:cNvSpPr>
            <p:nvPr/>
          </p:nvSpPr>
          <p:spPr bwMode="auto">
            <a:xfrm>
              <a:off x="1839386" y="2582864"/>
              <a:ext cx="8716433" cy="3026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742950" indent="-742950">
                <a:lnSpc>
                  <a:spcPct val="90000"/>
                </a:lnSpc>
                <a:spcAft>
                  <a:spcPts val="1600"/>
                </a:spcAft>
                <a:buClr>
                  <a:schemeClr val="tx1"/>
                </a:buClr>
                <a:buSzPct val="99000"/>
                <a:buFont typeface="+mj-lt"/>
                <a:buAutoNum type="arabicPeriod"/>
              </a:pPr>
              <a:r>
                <a:rPr lang="en-US" altLang="en-US" sz="3600">
                  <a:effectLst>
                    <a:outerShdw blurRad="38100" dist="38100" dir="2700000" algn="tl">
                      <a:srgbClr val="000000">
                        <a:alpha val="43137"/>
                      </a:srgbClr>
                    </a:outerShdw>
                  </a:effectLst>
                  <a:latin typeface="Arial" pitchFamily="34" charset="0"/>
                </a:rPr>
                <a:t>Competitors now established</a:t>
              </a:r>
            </a:p>
            <a:p>
              <a:pPr marL="742950" indent="-742950">
                <a:lnSpc>
                  <a:spcPct val="90000"/>
                </a:lnSpc>
                <a:spcAft>
                  <a:spcPts val="1600"/>
                </a:spcAft>
                <a:buClr>
                  <a:schemeClr val="tx1"/>
                </a:buClr>
                <a:buSzPct val="99000"/>
                <a:buFont typeface="+mj-lt"/>
                <a:buAutoNum type="arabicPeriod"/>
              </a:pPr>
              <a:r>
                <a:rPr lang="en-US" altLang="en-US" sz="3600">
                  <a:effectLst>
                    <a:outerShdw blurRad="38100" dist="38100" dir="2700000" algn="tl">
                      <a:srgbClr val="000000">
                        <a:alpha val="43137"/>
                      </a:srgbClr>
                    </a:outerShdw>
                  </a:effectLst>
                  <a:latin typeface="Arial" pitchFamily="34" charset="0"/>
                </a:rPr>
                <a:t>High volume, innovative production may be needed</a:t>
              </a:r>
            </a:p>
            <a:p>
              <a:pPr marL="742950" indent="-742950">
                <a:lnSpc>
                  <a:spcPct val="90000"/>
                </a:lnSpc>
                <a:spcAft>
                  <a:spcPts val="1600"/>
                </a:spcAft>
                <a:buClr>
                  <a:schemeClr val="tx1"/>
                </a:buClr>
                <a:buSzPct val="99000"/>
                <a:buFont typeface="+mj-lt"/>
                <a:buAutoNum type="arabicPeriod"/>
              </a:pPr>
              <a:r>
                <a:rPr lang="en-US" altLang="en-US" sz="3600">
                  <a:effectLst>
                    <a:outerShdw blurRad="38100" dist="38100" dir="2700000" algn="tl">
                      <a:srgbClr val="000000">
                        <a:alpha val="43137"/>
                      </a:srgbClr>
                    </a:outerShdw>
                  </a:effectLst>
                  <a:latin typeface="Arial" pitchFamily="34" charset="0"/>
                </a:rPr>
                <a:t>Improved cost control, reduction in options, paring down of product line</a:t>
              </a:r>
            </a:p>
          </p:txBody>
        </p:sp>
      </p:grpSp>
    </p:spTree>
    <p:extLst>
      <p:ext uri="{BB962C8B-B14F-4D97-AF65-F5344CB8AC3E}">
        <p14:creationId xmlns:p14="http://schemas.microsoft.com/office/powerpoint/2010/main" val="399183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nodeType="clickEffect">
                                  <p:stCondLst>
                                    <p:cond delay="0"/>
                                  </p:stCondLst>
                                  <p:childTnLst>
                                    <p:animEffect transition="out" filter="fade">
                                      <p:cBhvr>
                                        <p:cTn id="13" dur="1000"/>
                                        <p:tgtEl>
                                          <p:spTgt spid="2"/>
                                        </p:tgtEl>
                                      </p:cBhvr>
                                    </p:animEffect>
                                    <p:anim calcmode="lin" valueType="num">
                                      <p:cBhvr>
                                        <p:cTn id="14" dur="1000"/>
                                        <p:tgtEl>
                                          <p:spTgt spid="2"/>
                                        </p:tgtEl>
                                        <p:attrNameLst>
                                          <p:attrName>ppt_x</p:attrName>
                                        </p:attrNameLst>
                                      </p:cBhvr>
                                      <p:tavLst>
                                        <p:tav tm="0">
                                          <p:val>
                                            <p:strVal val="ppt_x"/>
                                          </p:val>
                                        </p:tav>
                                        <p:tav tm="100000">
                                          <p:val>
                                            <p:strVal val="ppt_x"/>
                                          </p:val>
                                        </p:tav>
                                      </p:tavLst>
                                    </p:anim>
                                    <p:anim calcmode="lin" valueType="num">
                                      <p:cBhvr>
                                        <p:cTn id="15" dur="1000"/>
                                        <p:tgtEl>
                                          <p:spTgt spid="2"/>
                                        </p:tgtEl>
                                        <p:attrNameLst>
                                          <p:attrName>ppt_y</p:attrName>
                                        </p:attrNameLst>
                                      </p:cBhvr>
                                      <p:tavLst>
                                        <p:tav tm="0">
                                          <p:val>
                                            <p:strVal val="ppt_y"/>
                                          </p:val>
                                        </p:tav>
                                        <p:tav tm="100000">
                                          <p:val>
                                            <p:strVal val="ppt_y-.1"/>
                                          </p:val>
                                        </p:tav>
                                      </p:tavLst>
                                    </p:anim>
                                    <p:set>
                                      <p:cBhvr>
                                        <p:cTn id="1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914400" y="434975"/>
            <a:ext cx="10363200" cy="952500"/>
          </a:xfrm>
        </p:spPr>
        <p:txBody>
          <a:bodyPr/>
          <a:lstStyle/>
          <a:p>
            <a:pPr>
              <a:lnSpc>
                <a:spcPct val="80000"/>
              </a:lnSpc>
            </a:pPr>
            <a:r>
              <a:rPr lang="en-US" altLang="en-US">
                <a:latin typeface="Arial" pitchFamily="34" charset="0"/>
                <a:cs typeface="Arial" pitchFamily="34" charset="0"/>
              </a:rPr>
              <a:t>Life Cycle and Strategy</a:t>
            </a:r>
            <a:endParaRPr lang="en-US" altLang="en-US" smtClean="0">
              <a:latin typeface="Arial" pitchFamily="34" charset="0"/>
              <a:cs typeface="Arial" pitchFamily="34" charset="0"/>
            </a:endParaRPr>
          </a:p>
        </p:txBody>
      </p:sp>
      <p:grpSp>
        <p:nvGrpSpPr>
          <p:cNvPr id="2" name="Group 1"/>
          <p:cNvGrpSpPr/>
          <p:nvPr/>
        </p:nvGrpSpPr>
        <p:grpSpPr>
          <a:xfrm>
            <a:off x="1164167" y="1870075"/>
            <a:ext cx="9476319" cy="2773793"/>
            <a:chOff x="1164167" y="1870075"/>
            <a:chExt cx="9476319" cy="2773793"/>
          </a:xfrm>
        </p:grpSpPr>
        <p:sp>
          <p:nvSpPr>
            <p:cNvPr id="45059" name="Rectangle 3"/>
            <p:cNvSpPr>
              <a:spLocks noChangeArrowheads="1"/>
            </p:cNvSpPr>
            <p:nvPr/>
          </p:nvSpPr>
          <p:spPr bwMode="auto">
            <a:xfrm>
              <a:off x="1164167" y="1870075"/>
              <a:ext cx="3950228" cy="7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4300" b="1">
                  <a:solidFill>
                    <a:srgbClr val="FFFF00"/>
                  </a:solidFill>
                  <a:effectLst>
                    <a:outerShdw blurRad="38100" dist="38100" dir="2700000" algn="tl">
                      <a:srgbClr val="000000">
                        <a:alpha val="43137"/>
                      </a:srgbClr>
                    </a:outerShdw>
                  </a:effectLst>
                  <a:latin typeface="Arial" pitchFamily="34" charset="0"/>
                </a:rPr>
                <a:t>Decline Phase</a:t>
              </a:r>
            </a:p>
          </p:txBody>
        </p:sp>
        <p:sp>
          <p:nvSpPr>
            <p:cNvPr id="45060" name="Rectangle 4"/>
            <p:cNvSpPr>
              <a:spLocks noChangeArrowheads="1"/>
            </p:cNvSpPr>
            <p:nvPr/>
          </p:nvSpPr>
          <p:spPr bwMode="auto">
            <a:xfrm>
              <a:off x="1924053" y="2747964"/>
              <a:ext cx="8716433" cy="1895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buClr>
                  <a:schemeClr val="tx1"/>
                </a:buClr>
                <a:buSzPct val="99000"/>
                <a:buFont typeface="Wingdings" panose="05000000000000000000" pitchFamily="2" charset="2"/>
                <a:buChar char="v"/>
              </a:pPr>
              <a:r>
                <a:rPr lang="en-US" altLang="en-US" sz="4300">
                  <a:effectLst>
                    <a:outerShdw blurRad="38100" dist="38100" dir="2700000" algn="tl">
                      <a:srgbClr val="000000">
                        <a:alpha val="43137"/>
                      </a:srgbClr>
                    </a:outerShdw>
                  </a:effectLst>
                  <a:latin typeface="Arial" pitchFamily="34" charset="0"/>
                </a:rPr>
                <a:t>Unless product makes a special contribution to the organization, must plan to terminate offering</a:t>
              </a:r>
            </a:p>
          </p:txBody>
        </p:sp>
      </p:grpSp>
    </p:spTree>
    <p:extLst>
      <p:ext uri="{BB962C8B-B14F-4D97-AF65-F5344CB8AC3E}">
        <p14:creationId xmlns:p14="http://schemas.microsoft.com/office/powerpoint/2010/main" val="165836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914400" y="434975"/>
            <a:ext cx="10363200" cy="901700"/>
          </a:xfrm>
        </p:spPr>
        <p:txBody>
          <a:bodyPr/>
          <a:lstStyle/>
          <a:p>
            <a:r>
              <a:rPr lang="en-US" altLang="en-US" smtClean="0">
                <a:latin typeface="Arial" pitchFamily="34" charset="0"/>
                <a:cs typeface="Arial" pitchFamily="34" charset="0"/>
              </a:rPr>
              <a:t>Product-by-Value Analysis</a:t>
            </a:r>
          </a:p>
        </p:txBody>
      </p:sp>
      <p:sp>
        <p:nvSpPr>
          <p:cNvPr id="49155" name="Rectangle 3"/>
          <p:cNvSpPr>
            <a:spLocks noGrp="1" noChangeArrowheads="1"/>
          </p:cNvSpPr>
          <p:nvPr>
            <p:ph type="body" idx="1"/>
          </p:nvPr>
        </p:nvSpPr>
        <p:spPr>
          <a:xfrm>
            <a:off x="1524000" y="1917701"/>
            <a:ext cx="9144000" cy="3848100"/>
          </a:xfrm>
        </p:spPr>
        <p:txBody>
          <a:bodyPr>
            <a:normAutofit/>
          </a:bodyPr>
          <a:lstStyle/>
          <a:p>
            <a:pPr marL="800100" indent="-800100">
              <a:buSzPct val="99000"/>
              <a:buFont typeface="Wingdings" panose="05000000000000000000" pitchFamily="2" charset="2"/>
              <a:buChar char="v"/>
            </a:pPr>
            <a:r>
              <a:rPr lang="en-US" altLang="en-US" sz="3200" smtClean="0">
                <a:latin typeface="Arial" pitchFamily="34" charset="0"/>
                <a:cs typeface="Arial" pitchFamily="34" charset="0"/>
              </a:rPr>
              <a:t>Lists products in descending order of their individual dollar contribution to the firm</a:t>
            </a:r>
          </a:p>
          <a:p>
            <a:pPr marL="800100" indent="-800100">
              <a:buSzPct val="99000"/>
              <a:buFont typeface="Wingdings" panose="05000000000000000000" pitchFamily="2" charset="2"/>
              <a:buChar char="v"/>
            </a:pPr>
            <a:r>
              <a:rPr lang="en-US" altLang="en-US" sz="3200" smtClean="0">
                <a:latin typeface="Arial" pitchFamily="34" charset="0"/>
                <a:cs typeface="Arial" pitchFamily="34" charset="0"/>
              </a:rPr>
              <a:t>Lists the total annual dollar contribution of the product</a:t>
            </a:r>
          </a:p>
          <a:p>
            <a:pPr marL="800100" indent="-800100">
              <a:buSzPct val="99000"/>
              <a:buFont typeface="Wingdings" panose="05000000000000000000" pitchFamily="2" charset="2"/>
              <a:buChar char="v"/>
            </a:pPr>
            <a:r>
              <a:rPr lang="en-US" altLang="en-US" sz="3200" smtClean="0">
                <a:latin typeface="Arial" pitchFamily="34" charset="0"/>
                <a:cs typeface="Arial" pitchFamily="34" charset="0"/>
              </a:rPr>
              <a:t>Helps management evaluate alternative strategies</a:t>
            </a:r>
          </a:p>
        </p:txBody>
      </p:sp>
    </p:spTree>
    <p:extLst>
      <p:ext uri="{BB962C8B-B14F-4D97-AF65-F5344CB8AC3E}">
        <p14:creationId xmlns:p14="http://schemas.microsoft.com/office/powerpoint/2010/main" val="20662896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9155"/>
                                        </p:tgtEl>
                                        <p:attrNameLst>
                                          <p:attrName>style.visibility</p:attrName>
                                        </p:attrNameLst>
                                      </p:cBhvr>
                                      <p:to>
                                        <p:strVal val="visible"/>
                                      </p:to>
                                    </p:set>
                                    <p:animEffect transition="in" filter="strips(downRight)">
                                      <p:cBhvr>
                                        <p:cTn id="7" dur="1000"/>
                                        <p:tgtEl>
                                          <p:spTgt spid="49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050"/>
            <a:ext cx="12192000" cy="68389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8434" name="Picture 2" descr="http://image.slidesharecdn.com/productdesign-100410144152-phpapp02/95/product-design-12-728.jpg?cb=127091148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199" y="19050"/>
            <a:ext cx="9524999" cy="714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85365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914400" y="434975"/>
            <a:ext cx="10363200" cy="952500"/>
          </a:xfrm>
        </p:spPr>
        <p:txBody>
          <a:bodyPr/>
          <a:lstStyle/>
          <a:p>
            <a:r>
              <a:rPr lang="en-US" altLang="en-US" smtClean="0">
                <a:latin typeface="Arial" pitchFamily="34" charset="0"/>
                <a:cs typeface="Arial" pitchFamily="34" charset="0"/>
              </a:rPr>
              <a:t>Generating New Products</a:t>
            </a:r>
          </a:p>
        </p:txBody>
      </p:sp>
      <p:sp>
        <p:nvSpPr>
          <p:cNvPr id="53251" name="Rectangle 3"/>
          <p:cNvSpPr>
            <a:spLocks noChangeArrowheads="1"/>
          </p:cNvSpPr>
          <p:nvPr/>
        </p:nvSpPr>
        <p:spPr bwMode="auto">
          <a:xfrm>
            <a:off x="1748369" y="1714501"/>
            <a:ext cx="8693151" cy="3699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82600" indent="-4826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857250" indent="-857250">
              <a:lnSpc>
                <a:spcPct val="90000"/>
              </a:lnSpc>
              <a:spcAft>
                <a:spcPct val="40000"/>
              </a:spcAft>
              <a:buClr>
                <a:schemeClr val="tx1"/>
              </a:buClr>
              <a:buFont typeface="Times" pitchFamily="18" charset="0"/>
              <a:buAutoNum type="arabicPeriod"/>
            </a:pPr>
            <a:r>
              <a:rPr lang="en-US" altLang="en-US" sz="2800">
                <a:effectLst>
                  <a:outerShdw blurRad="38100" dist="38100" dir="2700000" algn="tl">
                    <a:srgbClr val="000000">
                      <a:alpha val="43137"/>
                    </a:srgbClr>
                  </a:outerShdw>
                </a:effectLst>
                <a:latin typeface="Arial" pitchFamily="34" charset="0"/>
              </a:rPr>
              <a:t>Understanding the customer</a:t>
            </a:r>
          </a:p>
          <a:p>
            <a:pPr marL="857250" indent="-857250">
              <a:lnSpc>
                <a:spcPct val="90000"/>
              </a:lnSpc>
              <a:spcAft>
                <a:spcPct val="40000"/>
              </a:spcAft>
              <a:buClr>
                <a:schemeClr val="tx1"/>
              </a:buClr>
              <a:buFont typeface="Times" pitchFamily="18" charset="0"/>
              <a:buAutoNum type="arabicPeriod"/>
            </a:pPr>
            <a:r>
              <a:rPr lang="en-US" altLang="en-US" sz="2800">
                <a:effectLst>
                  <a:outerShdw blurRad="38100" dist="38100" dir="2700000" algn="tl">
                    <a:srgbClr val="000000">
                      <a:alpha val="43137"/>
                    </a:srgbClr>
                  </a:outerShdw>
                </a:effectLst>
                <a:latin typeface="Arial" pitchFamily="34" charset="0"/>
              </a:rPr>
              <a:t>Economic change</a:t>
            </a:r>
          </a:p>
          <a:p>
            <a:pPr marL="857250" indent="-857250">
              <a:lnSpc>
                <a:spcPct val="90000"/>
              </a:lnSpc>
              <a:spcAft>
                <a:spcPct val="40000"/>
              </a:spcAft>
              <a:buClr>
                <a:schemeClr val="tx1"/>
              </a:buClr>
              <a:buFont typeface="Times" pitchFamily="18" charset="0"/>
              <a:buAutoNum type="arabicPeriod"/>
            </a:pPr>
            <a:r>
              <a:rPr lang="en-US" altLang="en-US" sz="2800">
                <a:effectLst>
                  <a:outerShdw blurRad="38100" dist="38100" dir="2700000" algn="tl">
                    <a:srgbClr val="000000">
                      <a:alpha val="43137"/>
                    </a:srgbClr>
                  </a:outerShdw>
                </a:effectLst>
                <a:latin typeface="Arial" pitchFamily="34" charset="0"/>
              </a:rPr>
              <a:t>Sociological and demographic change</a:t>
            </a:r>
          </a:p>
          <a:p>
            <a:pPr marL="857250" indent="-857250">
              <a:lnSpc>
                <a:spcPct val="90000"/>
              </a:lnSpc>
              <a:spcAft>
                <a:spcPct val="40000"/>
              </a:spcAft>
              <a:buClr>
                <a:schemeClr val="tx1"/>
              </a:buClr>
              <a:buFont typeface="Times" pitchFamily="18" charset="0"/>
              <a:buAutoNum type="arabicPeriod"/>
            </a:pPr>
            <a:r>
              <a:rPr lang="en-US" altLang="en-US" sz="2800">
                <a:effectLst>
                  <a:outerShdw blurRad="38100" dist="38100" dir="2700000" algn="tl">
                    <a:srgbClr val="000000">
                      <a:alpha val="43137"/>
                    </a:srgbClr>
                  </a:outerShdw>
                </a:effectLst>
                <a:latin typeface="Arial" pitchFamily="34" charset="0"/>
              </a:rPr>
              <a:t>Technological change</a:t>
            </a:r>
          </a:p>
          <a:p>
            <a:pPr marL="857250" indent="-857250">
              <a:lnSpc>
                <a:spcPct val="90000"/>
              </a:lnSpc>
              <a:spcAft>
                <a:spcPct val="40000"/>
              </a:spcAft>
              <a:buClr>
                <a:schemeClr val="tx1"/>
              </a:buClr>
              <a:buFont typeface="Times" pitchFamily="18" charset="0"/>
              <a:buAutoNum type="arabicPeriod"/>
            </a:pPr>
            <a:r>
              <a:rPr lang="en-US" altLang="en-US" sz="2800">
                <a:effectLst>
                  <a:outerShdw blurRad="38100" dist="38100" dir="2700000" algn="tl">
                    <a:srgbClr val="000000">
                      <a:alpha val="43137"/>
                    </a:srgbClr>
                  </a:outerShdw>
                </a:effectLst>
                <a:latin typeface="Arial" pitchFamily="34" charset="0"/>
              </a:rPr>
              <a:t>Political and legal change</a:t>
            </a:r>
          </a:p>
          <a:p>
            <a:pPr marL="857250" indent="-857250">
              <a:lnSpc>
                <a:spcPct val="90000"/>
              </a:lnSpc>
              <a:spcAft>
                <a:spcPct val="40000"/>
              </a:spcAft>
              <a:buClr>
                <a:schemeClr val="tx1"/>
              </a:buClr>
              <a:buFont typeface="Times" pitchFamily="18" charset="0"/>
              <a:buAutoNum type="arabicPeriod"/>
            </a:pPr>
            <a:r>
              <a:rPr lang="en-US" altLang="en-US" sz="2800">
                <a:effectLst>
                  <a:outerShdw blurRad="38100" dist="38100" dir="2700000" algn="tl">
                    <a:srgbClr val="000000">
                      <a:alpha val="43137"/>
                    </a:srgbClr>
                  </a:outerShdw>
                </a:effectLst>
                <a:latin typeface="Arial" pitchFamily="34" charset="0"/>
              </a:rPr>
              <a:t>Market practice, professional standards, suppliers, distributors</a:t>
            </a:r>
          </a:p>
        </p:txBody>
      </p:sp>
    </p:spTree>
    <p:extLst>
      <p:ext uri="{BB962C8B-B14F-4D97-AF65-F5344CB8AC3E}">
        <p14:creationId xmlns:p14="http://schemas.microsoft.com/office/powerpoint/2010/main" val="36007328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53251"/>
                                        </p:tgtEl>
                                        <p:attrNameLst>
                                          <p:attrName>style.visibility</p:attrName>
                                        </p:attrNameLst>
                                      </p:cBhvr>
                                      <p:to>
                                        <p:strVal val="visible"/>
                                      </p:to>
                                    </p:set>
                                    <p:animEffect transition="in" filter="strips(downRight)">
                                      <p:cBhvr>
                                        <p:cTn id="7" dur="1000"/>
                                        <p:tgtEl>
                                          <p:spTgt spid="53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346" name="Group 2"/>
          <p:cNvGrpSpPr>
            <a:grpSpLocks/>
          </p:cNvGrpSpPr>
          <p:nvPr/>
        </p:nvGrpSpPr>
        <p:grpSpPr bwMode="auto">
          <a:xfrm>
            <a:off x="878419" y="2146301"/>
            <a:ext cx="10932581" cy="4279900"/>
            <a:chOff x="415" y="1768"/>
            <a:chExt cx="4985" cy="2336"/>
          </a:xfrm>
          <a:solidFill>
            <a:schemeClr val="accent3"/>
          </a:solidFill>
        </p:grpSpPr>
        <p:grpSp>
          <p:nvGrpSpPr>
            <p:cNvPr id="57347" name="Group 3"/>
            <p:cNvGrpSpPr>
              <a:grpSpLocks/>
            </p:cNvGrpSpPr>
            <p:nvPr/>
          </p:nvGrpSpPr>
          <p:grpSpPr bwMode="auto">
            <a:xfrm>
              <a:off x="415" y="1768"/>
              <a:ext cx="4985" cy="2336"/>
              <a:chOff x="415" y="1768"/>
              <a:chExt cx="4985" cy="2336"/>
            </a:xfrm>
            <a:grpFill/>
          </p:grpSpPr>
          <p:sp>
            <p:nvSpPr>
              <p:cNvPr id="57348" name="Rectangle 4"/>
              <p:cNvSpPr>
                <a:spLocks noChangeArrowheads="1"/>
              </p:cNvSpPr>
              <p:nvPr/>
            </p:nvSpPr>
            <p:spPr bwMode="auto">
              <a:xfrm>
                <a:off x="448" y="1768"/>
                <a:ext cx="4952" cy="2336"/>
              </a:xfrm>
              <a:prstGeom prst="rect">
                <a:avLst/>
              </a:prstGeom>
              <a:grpFill/>
              <a:ln w="9525">
                <a:solidFill>
                  <a:schemeClr val="tx1"/>
                </a:solidFill>
                <a:miter lim="800000"/>
                <a:headEnd/>
                <a:tailEnd/>
              </a:ln>
              <a:effectLst/>
              <a:extLst/>
            </p:spPr>
            <p:txBody>
              <a:bodyPr wrap="none" anchor="ctr"/>
              <a:lstStyle/>
              <a:p>
                <a:pPr fontAlgn="auto">
                  <a:spcBef>
                    <a:spcPts val="0"/>
                  </a:spcBef>
                  <a:spcAft>
                    <a:spcPts val="0"/>
                  </a:spcAft>
                  <a:defRPr/>
                </a:pPr>
                <a:endParaRPr lang="en-US" sz="1400" dirty="0">
                  <a:solidFill>
                    <a:schemeClr val="bg1"/>
                  </a:solidFill>
                  <a:latin typeface="Arial"/>
                  <a:cs typeface="Arial"/>
                </a:endParaRPr>
              </a:p>
            </p:txBody>
          </p:sp>
          <p:sp>
            <p:nvSpPr>
              <p:cNvPr id="57349" name="Text Box 5"/>
              <p:cNvSpPr txBox="1">
                <a:spLocks noChangeArrowheads="1"/>
              </p:cNvSpPr>
              <p:nvPr/>
            </p:nvSpPr>
            <p:spPr bwMode="auto">
              <a:xfrm>
                <a:off x="415" y="2544"/>
                <a:ext cx="1177" cy="391"/>
              </a:xfrm>
              <a:prstGeom prst="rect">
                <a:avLst/>
              </a:prstGeom>
              <a:noFill/>
              <a:ln>
                <a:noFill/>
              </a:ln>
              <a:effectLst/>
              <a:extLst/>
            </p:spPr>
            <p:txBody>
              <a:bodyPr lIns="100008" tIns="50004" rIns="100008" bIns="50004">
                <a:spAutoFit/>
              </a:bodyPr>
              <a:lstStyle>
                <a:lvl1pPr defTabSz="1000125">
                  <a:defRPr sz="2400">
                    <a:solidFill>
                      <a:schemeClr val="tx1"/>
                    </a:solidFill>
                    <a:latin typeface="Arial" charset="0"/>
                    <a:ea typeface="ＭＳ Ｐゴシック" charset="0"/>
                    <a:cs typeface="ＭＳ Ｐゴシック" charset="0"/>
                  </a:defRPr>
                </a:lvl1pPr>
                <a:lvl2pPr marL="500063" defTabSz="1000125">
                  <a:defRPr sz="2400">
                    <a:solidFill>
                      <a:schemeClr val="tx1"/>
                    </a:solidFill>
                    <a:latin typeface="Arial" charset="0"/>
                    <a:ea typeface="ＭＳ Ｐゴシック" charset="0"/>
                  </a:defRPr>
                </a:lvl2pPr>
                <a:lvl3pPr marL="1000125" defTabSz="1000125">
                  <a:defRPr sz="2400">
                    <a:solidFill>
                      <a:schemeClr val="tx1"/>
                    </a:solidFill>
                    <a:latin typeface="Arial" charset="0"/>
                    <a:ea typeface="ＭＳ Ｐゴシック" charset="0"/>
                  </a:defRPr>
                </a:lvl3pPr>
                <a:lvl4pPr marL="1500188" defTabSz="1000125">
                  <a:defRPr sz="2400">
                    <a:solidFill>
                      <a:schemeClr val="tx1"/>
                    </a:solidFill>
                    <a:latin typeface="Arial" charset="0"/>
                    <a:ea typeface="ＭＳ Ｐゴシック" charset="0"/>
                  </a:defRPr>
                </a:lvl4pPr>
                <a:lvl5pPr marL="2000250" defTabSz="1000125">
                  <a:defRPr sz="2400">
                    <a:solidFill>
                      <a:schemeClr val="tx1"/>
                    </a:solidFill>
                    <a:latin typeface="Arial" charset="0"/>
                    <a:ea typeface="ＭＳ Ｐゴシック" charset="0"/>
                  </a:defRPr>
                </a:lvl5pPr>
                <a:lvl6pPr marL="2457450" defTabSz="1000125" eaLnBrk="0" fontAlgn="base" hangingPunct="0">
                  <a:spcBef>
                    <a:spcPct val="0"/>
                  </a:spcBef>
                  <a:spcAft>
                    <a:spcPct val="0"/>
                  </a:spcAft>
                  <a:defRPr sz="2400">
                    <a:solidFill>
                      <a:schemeClr val="tx1"/>
                    </a:solidFill>
                    <a:latin typeface="Arial" charset="0"/>
                    <a:ea typeface="ＭＳ Ｐゴシック" charset="0"/>
                  </a:defRPr>
                </a:lvl6pPr>
                <a:lvl7pPr marL="2914650" defTabSz="1000125" eaLnBrk="0" fontAlgn="base" hangingPunct="0">
                  <a:spcBef>
                    <a:spcPct val="0"/>
                  </a:spcBef>
                  <a:spcAft>
                    <a:spcPct val="0"/>
                  </a:spcAft>
                  <a:defRPr sz="2400">
                    <a:solidFill>
                      <a:schemeClr val="tx1"/>
                    </a:solidFill>
                    <a:latin typeface="Arial" charset="0"/>
                    <a:ea typeface="ＭＳ Ｐゴシック" charset="0"/>
                  </a:defRPr>
                </a:lvl7pPr>
                <a:lvl8pPr marL="3371850" defTabSz="1000125" eaLnBrk="0" fontAlgn="base" hangingPunct="0">
                  <a:spcBef>
                    <a:spcPct val="0"/>
                  </a:spcBef>
                  <a:spcAft>
                    <a:spcPct val="0"/>
                  </a:spcAft>
                  <a:defRPr sz="2400">
                    <a:solidFill>
                      <a:schemeClr val="tx1"/>
                    </a:solidFill>
                    <a:latin typeface="Arial" charset="0"/>
                    <a:ea typeface="ＭＳ Ｐゴシック" charset="0"/>
                  </a:defRPr>
                </a:lvl8pPr>
                <a:lvl9pPr marL="3829050" defTabSz="1000125"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spcBef>
                    <a:spcPct val="50000"/>
                  </a:spcBef>
                  <a:spcAft>
                    <a:spcPts val="0"/>
                  </a:spcAft>
                  <a:buClr>
                    <a:srgbClr val="FFFF00"/>
                  </a:buClr>
                  <a:defRPr/>
                </a:pPr>
                <a:r>
                  <a:rPr lang="en-US" sz="2000" dirty="0">
                    <a:solidFill>
                      <a:schemeClr val="bg1"/>
                    </a:solidFill>
                    <a:latin typeface="Arial"/>
                    <a:cs typeface="Arial"/>
                  </a:rPr>
                  <a:t>Scope of product development team</a:t>
                </a:r>
              </a:p>
            </p:txBody>
          </p:sp>
        </p:grpSp>
        <p:grpSp>
          <p:nvGrpSpPr>
            <p:cNvPr id="57350" name="Group 6"/>
            <p:cNvGrpSpPr>
              <a:grpSpLocks/>
            </p:cNvGrpSpPr>
            <p:nvPr/>
          </p:nvGrpSpPr>
          <p:grpSpPr bwMode="auto">
            <a:xfrm>
              <a:off x="980" y="1776"/>
              <a:ext cx="0" cy="2244"/>
              <a:chOff x="980" y="1776"/>
              <a:chExt cx="0" cy="2244"/>
            </a:xfrm>
            <a:grpFill/>
          </p:grpSpPr>
          <p:sp>
            <p:nvSpPr>
              <p:cNvPr id="57351" name="Line 7"/>
              <p:cNvSpPr>
                <a:spLocks noChangeShapeType="1"/>
              </p:cNvSpPr>
              <p:nvPr/>
            </p:nvSpPr>
            <p:spPr bwMode="auto">
              <a:xfrm>
                <a:off x="980" y="1776"/>
                <a:ext cx="0" cy="792"/>
              </a:xfrm>
              <a:prstGeom prst="line">
                <a:avLst/>
              </a:prstGeom>
              <a:grpFill/>
              <a:ln w="76200">
                <a:solidFill>
                  <a:schemeClr val="accent1"/>
                </a:solidFill>
                <a:round/>
                <a:headEnd type="triangle" w="sm" len="sm"/>
                <a:tailEnd/>
              </a:ln>
              <a:effectLst/>
              <a:extLst/>
            </p:spPr>
            <p:txBody>
              <a:bodyPr wrap="none" anchor="ctr"/>
              <a:lstStyle/>
              <a:p>
                <a:pPr fontAlgn="auto">
                  <a:spcBef>
                    <a:spcPts val="0"/>
                  </a:spcBef>
                  <a:spcAft>
                    <a:spcPts val="0"/>
                  </a:spcAft>
                  <a:defRPr/>
                </a:pPr>
                <a:endParaRPr lang="en-US" sz="1400" dirty="0">
                  <a:solidFill>
                    <a:schemeClr val="bg1"/>
                  </a:solidFill>
                  <a:latin typeface="Arial"/>
                  <a:cs typeface="Arial"/>
                </a:endParaRPr>
              </a:p>
            </p:txBody>
          </p:sp>
          <p:sp>
            <p:nvSpPr>
              <p:cNvPr id="57352" name="Line 8"/>
              <p:cNvSpPr>
                <a:spLocks noChangeShapeType="1"/>
              </p:cNvSpPr>
              <p:nvPr/>
            </p:nvSpPr>
            <p:spPr bwMode="auto">
              <a:xfrm flipV="1">
                <a:off x="980" y="3300"/>
                <a:ext cx="0" cy="720"/>
              </a:xfrm>
              <a:prstGeom prst="line">
                <a:avLst/>
              </a:prstGeom>
              <a:grpFill/>
              <a:ln w="76200">
                <a:solidFill>
                  <a:schemeClr val="accent1"/>
                </a:solidFill>
                <a:round/>
                <a:headEnd type="triangle" w="sm" len="sm"/>
                <a:tailEnd/>
              </a:ln>
              <a:effectLst/>
              <a:extLst/>
            </p:spPr>
            <p:txBody>
              <a:bodyPr wrap="none" anchor="ctr"/>
              <a:lstStyle/>
              <a:p>
                <a:pPr fontAlgn="auto">
                  <a:spcBef>
                    <a:spcPts val="0"/>
                  </a:spcBef>
                  <a:spcAft>
                    <a:spcPts val="0"/>
                  </a:spcAft>
                  <a:defRPr/>
                </a:pPr>
                <a:endParaRPr lang="en-US" sz="1400" dirty="0">
                  <a:solidFill>
                    <a:schemeClr val="bg1"/>
                  </a:solidFill>
                  <a:latin typeface="Arial"/>
                  <a:cs typeface="Arial"/>
                </a:endParaRPr>
              </a:p>
            </p:txBody>
          </p:sp>
        </p:grpSp>
      </p:grpSp>
      <p:sp>
        <p:nvSpPr>
          <p:cNvPr id="57353" name="Rectangle 9"/>
          <p:cNvSpPr>
            <a:spLocks noGrp="1" noChangeArrowheads="1"/>
          </p:cNvSpPr>
          <p:nvPr>
            <p:ph type="title"/>
          </p:nvPr>
        </p:nvSpPr>
        <p:spPr>
          <a:xfrm>
            <a:off x="900642" y="283731"/>
            <a:ext cx="10363200" cy="686976"/>
          </a:xfrm>
          <a:extLst/>
        </p:spPr>
        <p:txBody>
          <a:bodyPr rtlCol="0">
            <a:normAutofit fontScale="90000"/>
          </a:bodyPr>
          <a:lstStyle/>
          <a:p>
            <a:pPr>
              <a:defRPr/>
            </a:pPr>
            <a:r>
              <a:rPr lang="en-US" dirty="0"/>
              <a:t>Product Development </a:t>
            </a:r>
            <a:r>
              <a:rPr lang="en-US" dirty="0" smtClean="0"/>
              <a:t>Stages</a:t>
            </a:r>
            <a:endParaRPr lang="en-US" dirty="0"/>
          </a:p>
        </p:txBody>
      </p:sp>
      <p:grpSp>
        <p:nvGrpSpPr>
          <p:cNvPr id="57354" name="Group 10"/>
          <p:cNvGrpSpPr>
            <a:grpSpLocks/>
          </p:cNvGrpSpPr>
          <p:nvPr/>
        </p:nvGrpSpPr>
        <p:grpSpPr bwMode="auto">
          <a:xfrm>
            <a:off x="2624667" y="2702322"/>
            <a:ext cx="8576733" cy="2326878"/>
            <a:chOff x="1240" y="2079"/>
            <a:chExt cx="4376" cy="1353"/>
          </a:xfrm>
        </p:grpSpPr>
        <p:sp>
          <p:nvSpPr>
            <p:cNvPr id="55338" name="AutoShape 11"/>
            <p:cNvSpPr>
              <a:spLocks noChangeArrowheads="1"/>
            </p:cNvSpPr>
            <p:nvPr/>
          </p:nvSpPr>
          <p:spPr bwMode="auto">
            <a:xfrm flipH="1">
              <a:off x="1240" y="2088"/>
              <a:ext cx="4376" cy="1344"/>
            </a:xfrm>
            <a:prstGeom prst="parallelogram">
              <a:avLst>
                <a:gd name="adj" fmla="val 97829"/>
              </a:avLst>
            </a:prstGeom>
            <a:solidFill>
              <a:schemeClr val="accent2"/>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39" name="Text Box 12"/>
            <p:cNvSpPr txBox="1">
              <a:spLocks noChangeArrowheads="1"/>
            </p:cNvSpPr>
            <p:nvPr/>
          </p:nvSpPr>
          <p:spPr bwMode="auto">
            <a:xfrm>
              <a:off x="3892" y="2668"/>
              <a:ext cx="1114" cy="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50000"/>
                </a:spcBef>
              </a:pPr>
              <a:r>
                <a:rPr lang="en-US" altLang="en-US" sz="2000">
                  <a:solidFill>
                    <a:schemeClr val="bg1"/>
                  </a:solidFill>
                  <a:latin typeface="Arial" pitchFamily="34" charset="0"/>
                  <a:ea typeface="MS PGothic" pitchFamily="34" charset="-128"/>
                </a:rPr>
                <a:t>Scope for design and engineering teams</a:t>
              </a:r>
            </a:p>
          </p:txBody>
        </p:sp>
        <p:sp>
          <p:nvSpPr>
            <p:cNvPr id="55340" name="Line 13"/>
            <p:cNvSpPr>
              <a:spLocks noChangeShapeType="1"/>
            </p:cNvSpPr>
            <p:nvPr/>
          </p:nvSpPr>
          <p:spPr bwMode="auto">
            <a:xfrm flipV="1">
              <a:off x="4372" y="2079"/>
              <a:ext cx="0" cy="440"/>
            </a:xfrm>
            <a:prstGeom prst="line">
              <a:avLst/>
            </a:prstGeom>
            <a:noFill/>
            <a:ln w="57150">
              <a:solidFill>
                <a:schemeClr val="accent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ndParaRPr>
            </a:p>
          </p:txBody>
        </p:sp>
        <p:sp>
          <p:nvSpPr>
            <p:cNvPr id="55341" name="Line 14"/>
            <p:cNvSpPr>
              <a:spLocks noChangeShapeType="1"/>
            </p:cNvSpPr>
            <p:nvPr/>
          </p:nvSpPr>
          <p:spPr bwMode="auto">
            <a:xfrm>
              <a:off x="4372" y="3216"/>
              <a:ext cx="0" cy="208"/>
            </a:xfrm>
            <a:prstGeom prst="line">
              <a:avLst/>
            </a:prstGeom>
            <a:noFill/>
            <a:ln w="57150">
              <a:solidFill>
                <a:schemeClr val="accent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ndParaRPr>
            </a:p>
          </p:txBody>
        </p:sp>
      </p:grpSp>
      <p:grpSp>
        <p:nvGrpSpPr>
          <p:cNvPr id="57359" name="Group 15"/>
          <p:cNvGrpSpPr>
            <a:grpSpLocks/>
          </p:cNvGrpSpPr>
          <p:nvPr/>
        </p:nvGrpSpPr>
        <p:grpSpPr bwMode="auto">
          <a:xfrm>
            <a:off x="1388533" y="1077914"/>
            <a:ext cx="8060267" cy="4992686"/>
            <a:chOff x="656" y="1143"/>
            <a:chExt cx="3808" cy="2906"/>
          </a:xfrm>
        </p:grpSpPr>
        <p:grpSp>
          <p:nvGrpSpPr>
            <p:cNvPr id="55302" name="Group 16"/>
            <p:cNvGrpSpPr>
              <a:grpSpLocks/>
            </p:cNvGrpSpPr>
            <p:nvPr/>
          </p:nvGrpSpPr>
          <p:grpSpPr bwMode="auto">
            <a:xfrm>
              <a:off x="656" y="1143"/>
              <a:ext cx="3808" cy="2906"/>
              <a:chOff x="656" y="1143"/>
              <a:chExt cx="3808" cy="2906"/>
            </a:xfrm>
          </p:grpSpPr>
          <p:grpSp>
            <p:nvGrpSpPr>
              <p:cNvPr id="55311" name="Group 17"/>
              <p:cNvGrpSpPr>
                <a:grpSpLocks/>
              </p:cNvGrpSpPr>
              <p:nvPr/>
            </p:nvGrpSpPr>
            <p:grpSpPr bwMode="auto">
              <a:xfrm>
                <a:off x="3464" y="3808"/>
                <a:ext cx="1000" cy="241"/>
                <a:chOff x="3464" y="3808"/>
                <a:chExt cx="1000" cy="241"/>
              </a:xfrm>
            </p:grpSpPr>
            <p:sp>
              <p:nvSpPr>
                <p:cNvPr id="55336" name="AutoShape 18"/>
                <p:cNvSpPr>
                  <a:spLocks noChangeArrowheads="1"/>
                </p:cNvSpPr>
                <p:nvPr/>
              </p:nvSpPr>
              <p:spPr bwMode="auto">
                <a:xfrm>
                  <a:off x="3464" y="3817"/>
                  <a:ext cx="1000" cy="232"/>
                </a:xfrm>
                <a:prstGeom prst="roundRect">
                  <a:avLst>
                    <a:gd name="adj" fmla="val 50000"/>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37" name="Rectangle 19"/>
                <p:cNvSpPr>
                  <a:spLocks noChangeArrowheads="1"/>
                </p:cNvSpPr>
                <p:nvPr/>
              </p:nvSpPr>
              <p:spPr bwMode="auto">
                <a:xfrm>
                  <a:off x="3501" y="3808"/>
                  <a:ext cx="92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solidFill>
                        <a:schemeClr val="bg1"/>
                      </a:solidFill>
                      <a:latin typeface="Arial" pitchFamily="34" charset="0"/>
                    </a:rPr>
                    <a:t>Evaluation</a:t>
                  </a:r>
                </a:p>
              </p:txBody>
            </p:sp>
          </p:grpSp>
          <p:grpSp>
            <p:nvGrpSpPr>
              <p:cNvPr id="55312" name="Group 20"/>
              <p:cNvGrpSpPr>
                <a:grpSpLocks/>
              </p:cNvGrpSpPr>
              <p:nvPr/>
            </p:nvGrpSpPr>
            <p:grpSpPr bwMode="auto">
              <a:xfrm>
                <a:off x="3104" y="3474"/>
                <a:ext cx="1120" cy="241"/>
                <a:chOff x="3104" y="3474"/>
                <a:chExt cx="1120" cy="241"/>
              </a:xfrm>
            </p:grpSpPr>
            <p:sp>
              <p:nvSpPr>
                <p:cNvPr id="55334" name="AutoShape 21"/>
                <p:cNvSpPr>
                  <a:spLocks noChangeArrowheads="1"/>
                </p:cNvSpPr>
                <p:nvPr/>
              </p:nvSpPr>
              <p:spPr bwMode="auto">
                <a:xfrm>
                  <a:off x="3104" y="3483"/>
                  <a:ext cx="1120" cy="232"/>
                </a:xfrm>
                <a:prstGeom prst="roundRect">
                  <a:avLst>
                    <a:gd name="adj" fmla="val 50000"/>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35" name="Rectangle 22"/>
                <p:cNvSpPr>
                  <a:spLocks noChangeArrowheads="1"/>
                </p:cNvSpPr>
                <p:nvPr/>
              </p:nvSpPr>
              <p:spPr bwMode="auto">
                <a:xfrm>
                  <a:off x="3139" y="3474"/>
                  <a:ext cx="72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solidFill>
                        <a:schemeClr val="bg1"/>
                      </a:solidFill>
                      <a:latin typeface="Arial" pitchFamily="34" charset="0"/>
                    </a:rPr>
                    <a:t>Introduction</a:t>
                  </a:r>
                </a:p>
              </p:txBody>
            </p:sp>
          </p:grpSp>
          <p:grpSp>
            <p:nvGrpSpPr>
              <p:cNvPr id="55313" name="Group 23"/>
              <p:cNvGrpSpPr>
                <a:grpSpLocks/>
              </p:cNvGrpSpPr>
              <p:nvPr/>
            </p:nvGrpSpPr>
            <p:grpSpPr bwMode="auto">
              <a:xfrm>
                <a:off x="2752" y="3141"/>
                <a:ext cx="1088" cy="241"/>
                <a:chOff x="2752" y="3141"/>
                <a:chExt cx="1088" cy="241"/>
              </a:xfrm>
            </p:grpSpPr>
            <p:sp>
              <p:nvSpPr>
                <p:cNvPr id="55332" name="AutoShape 24"/>
                <p:cNvSpPr>
                  <a:spLocks noChangeArrowheads="1"/>
                </p:cNvSpPr>
                <p:nvPr/>
              </p:nvSpPr>
              <p:spPr bwMode="auto">
                <a:xfrm>
                  <a:off x="2752" y="3150"/>
                  <a:ext cx="1088" cy="232"/>
                </a:xfrm>
                <a:prstGeom prst="roundRect">
                  <a:avLst>
                    <a:gd name="adj" fmla="val 50000"/>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33" name="Rectangle 25"/>
                <p:cNvSpPr>
                  <a:spLocks noChangeArrowheads="1"/>
                </p:cNvSpPr>
                <p:nvPr/>
              </p:nvSpPr>
              <p:spPr bwMode="auto">
                <a:xfrm>
                  <a:off x="2793" y="3141"/>
                  <a:ext cx="71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solidFill>
                        <a:schemeClr val="bg1"/>
                      </a:solidFill>
                      <a:latin typeface="Arial" pitchFamily="34" charset="0"/>
                    </a:rPr>
                    <a:t>Test Market</a:t>
                  </a:r>
                </a:p>
              </p:txBody>
            </p:sp>
          </p:grpSp>
          <p:grpSp>
            <p:nvGrpSpPr>
              <p:cNvPr id="55314" name="Group 26"/>
              <p:cNvGrpSpPr>
                <a:grpSpLocks/>
              </p:cNvGrpSpPr>
              <p:nvPr/>
            </p:nvGrpSpPr>
            <p:grpSpPr bwMode="auto">
              <a:xfrm>
                <a:off x="1712" y="2142"/>
                <a:ext cx="2080" cy="241"/>
                <a:chOff x="1712" y="2142"/>
                <a:chExt cx="2080" cy="241"/>
              </a:xfrm>
            </p:grpSpPr>
            <p:sp>
              <p:nvSpPr>
                <p:cNvPr id="55330" name="AutoShape 27"/>
                <p:cNvSpPr>
                  <a:spLocks noChangeArrowheads="1"/>
                </p:cNvSpPr>
                <p:nvPr/>
              </p:nvSpPr>
              <p:spPr bwMode="auto">
                <a:xfrm>
                  <a:off x="1712" y="2151"/>
                  <a:ext cx="2080" cy="232"/>
                </a:xfrm>
                <a:prstGeom prst="roundRect">
                  <a:avLst>
                    <a:gd name="adj" fmla="val 50000"/>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31" name="Rectangle 28"/>
                <p:cNvSpPr>
                  <a:spLocks noChangeArrowheads="1"/>
                </p:cNvSpPr>
                <p:nvPr/>
              </p:nvSpPr>
              <p:spPr bwMode="auto">
                <a:xfrm>
                  <a:off x="1725" y="2142"/>
                  <a:ext cx="14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solidFill>
                        <a:schemeClr val="bg1"/>
                      </a:solidFill>
                      <a:latin typeface="Arial" pitchFamily="34" charset="0"/>
                    </a:rPr>
                    <a:t>Functional Specifications</a:t>
                  </a:r>
                </a:p>
              </p:txBody>
            </p:sp>
          </p:grpSp>
          <p:grpSp>
            <p:nvGrpSpPr>
              <p:cNvPr id="55315" name="Group 29"/>
              <p:cNvGrpSpPr>
                <a:grpSpLocks/>
              </p:cNvGrpSpPr>
              <p:nvPr/>
            </p:nvGrpSpPr>
            <p:grpSpPr bwMode="auto">
              <a:xfrm>
                <a:off x="2400" y="2808"/>
                <a:ext cx="1296" cy="241"/>
                <a:chOff x="2400" y="2808"/>
                <a:chExt cx="1296" cy="241"/>
              </a:xfrm>
            </p:grpSpPr>
            <p:sp>
              <p:nvSpPr>
                <p:cNvPr id="55328" name="AutoShape 30"/>
                <p:cNvSpPr>
                  <a:spLocks noChangeArrowheads="1"/>
                </p:cNvSpPr>
                <p:nvPr/>
              </p:nvSpPr>
              <p:spPr bwMode="auto">
                <a:xfrm>
                  <a:off x="2400" y="2817"/>
                  <a:ext cx="1296" cy="232"/>
                </a:xfrm>
                <a:prstGeom prst="roundRect">
                  <a:avLst>
                    <a:gd name="adj" fmla="val 50000"/>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29" name="Rectangle 31"/>
                <p:cNvSpPr>
                  <a:spLocks noChangeArrowheads="1"/>
                </p:cNvSpPr>
                <p:nvPr/>
              </p:nvSpPr>
              <p:spPr bwMode="auto">
                <a:xfrm>
                  <a:off x="2425" y="2808"/>
                  <a:ext cx="89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solidFill>
                        <a:schemeClr val="bg1"/>
                      </a:solidFill>
                      <a:latin typeface="Arial" pitchFamily="34" charset="0"/>
                    </a:rPr>
                    <a:t>Design Review</a:t>
                  </a:r>
                </a:p>
              </p:txBody>
            </p:sp>
          </p:grpSp>
          <p:grpSp>
            <p:nvGrpSpPr>
              <p:cNvPr id="55316" name="Group 32"/>
              <p:cNvGrpSpPr>
                <a:grpSpLocks/>
              </p:cNvGrpSpPr>
              <p:nvPr/>
            </p:nvGrpSpPr>
            <p:grpSpPr bwMode="auto">
              <a:xfrm>
                <a:off x="2064" y="2475"/>
                <a:ext cx="1904" cy="241"/>
                <a:chOff x="2064" y="2475"/>
                <a:chExt cx="1904" cy="241"/>
              </a:xfrm>
            </p:grpSpPr>
            <p:sp>
              <p:nvSpPr>
                <p:cNvPr id="55326" name="AutoShape 33"/>
                <p:cNvSpPr>
                  <a:spLocks noChangeArrowheads="1"/>
                </p:cNvSpPr>
                <p:nvPr/>
              </p:nvSpPr>
              <p:spPr bwMode="auto">
                <a:xfrm>
                  <a:off x="2064" y="2484"/>
                  <a:ext cx="1904" cy="232"/>
                </a:xfrm>
                <a:prstGeom prst="roundRect">
                  <a:avLst>
                    <a:gd name="adj" fmla="val 50000"/>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27" name="Rectangle 34"/>
                <p:cNvSpPr>
                  <a:spLocks noChangeArrowheads="1"/>
                </p:cNvSpPr>
                <p:nvPr/>
              </p:nvSpPr>
              <p:spPr bwMode="auto">
                <a:xfrm>
                  <a:off x="2091" y="2475"/>
                  <a:ext cx="128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solidFill>
                        <a:schemeClr val="bg1"/>
                      </a:solidFill>
                      <a:latin typeface="Arial" pitchFamily="34" charset="0"/>
                    </a:rPr>
                    <a:t>Product Specifications</a:t>
                  </a:r>
                </a:p>
              </p:txBody>
            </p:sp>
          </p:grpSp>
          <p:grpSp>
            <p:nvGrpSpPr>
              <p:cNvPr id="55317" name="Group 35"/>
              <p:cNvGrpSpPr>
                <a:grpSpLocks/>
              </p:cNvGrpSpPr>
              <p:nvPr/>
            </p:nvGrpSpPr>
            <p:grpSpPr bwMode="auto">
              <a:xfrm>
                <a:off x="1360" y="1809"/>
                <a:ext cx="2000" cy="241"/>
                <a:chOff x="1360" y="1809"/>
                <a:chExt cx="2000" cy="241"/>
              </a:xfrm>
            </p:grpSpPr>
            <p:sp>
              <p:nvSpPr>
                <p:cNvPr id="55324" name="AutoShape 36"/>
                <p:cNvSpPr>
                  <a:spLocks noChangeArrowheads="1"/>
                </p:cNvSpPr>
                <p:nvPr/>
              </p:nvSpPr>
              <p:spPr bwMode="auto">
                <a:xfrm>
                  <a:off x="1360" y="1818"/>
                  <a:ext cx="2000" cy="232"/>
                </a:xfrm>
                <a:prstGeom prst="roundRect">
                  <a:avLst>
                    <a:gd name="adj" fmla="val 50000"/>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25" name="Rectangle 37"/>
                <p:cNvSpPr>
                  <a:spLocks noChangeArrowheads="1"/>
                </p:cNvSpPr>
                <p:nvPr/>
              </p:nvSpPr>
              <p:spPr bwMode="auto">
                <a:xfrm>
                  <a:off x="1373" y="1809"/>
                  <a:ext cx="140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solidFill>
                        <a:schemeClr val="bg1"/>
                      </a:solidFill>
                      <a:latin typeface="Arial" pitchFamily="34" charset="0"/>
                    </a:rPr>
                    <a:t>Customer Requirements</a:t>
                  </a:r>
                </a:p>
              </p:txBody>
            </p:sp>
          </p:grpSp>
          <p:grpSp>
            <p:nvGrpSpPr>
              <p:cNvPr id="55318" name="Group 38"/>
              <p:cNvGrpSpPr>
                <a:grpSpLocks/>
              </p:cNvGrpSpPr>
              <p:nvPr/>
            </p:nvGrpSpPr>
            <p:grpSpPr bwMode="auto">
              <a:xfrm>
                <a:off x="1008" y="1476"/>
                <a:ext cx="960" cy="241"/>
                <a:chOff x="1008" y="1476"/>
                <a:chExt cx="960" cy="241"/>
              </a:xfrm>
            </p:grpSpPr>
            <p:sp>
              <p:nvSpPr>
                <p:cNvPr id="55322" name="AutoShape 39"/>
                <p:cNvSpPr>
                  <a:spLocks noChangeArrowheads="1"/>
                </p:cNvSpPr>
                <p:nvPr/>
              </p:nvSpPr>
              <p:spPr bwMode="auto">
                <a:xfrm>
                  <a:off x="1008" y="1485"/>
                  <a:ext cx="960" cy="232"/>
                </a:xfrm>
                <a:prstGeom prst="roundRect">
                  <a:avLst>
                    <a:gd name="adj" fmla="val 50000"/>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23" name="Rectangle 40"/>
                <p:cNvSpPr>
                  <a:spLocks noChangeArrowheads="1"/>
                </p:cNvSpPr>
                <p:nvPr/>
              </p:nvSpPr>
              <p:spPr bwMode="auto">
                <a:xfrm>
                  <a:off x="1069" y="1476"/>
                  <a:ext cx="62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solidFill>
                        <a:schemeClr val="bg1"/>
                      </a:solidFill>
                      <a:latin typeface="Arial" pitchFamily="34" charset="0"/>
                    </a:rPr>
                    <a:t>Feasibility</a:t>
                  </a:r>
                </a:p>
              </p:txBody>
            </p:sp>
          </p:grpSp>
          <p:grpSp>
            <p:nvGrpSpPr>
              <p:cNvPr id="55319" name="Group 41"/>
              <p:cNvGrpSpPr>
                <a:grpSpLocks/>
              </p:cNvGrpSpPr>
              <p:nvPr/>
            </p:nvGrpSpPr>
            <p:grpSpPr bwMode="auto">
              <a:xfrm>
                <a:off x="656" y="1143"/>
                <a:ext cx="864" cy="241"/>
                <a:chOff x="656" y="1143"/>
                <a:chExt cx="864" cy="241"/>
              </a:xfrm>
            </p:grpSpPr>
            <p:sp>
              <p:nvSpPr>
                <p:cNvPr id="55320" name="AutoShape 42"/>
                <p:cNvSpPr>
                  <a:spLocks noChangeArrowheads="1"/>
                </p:cNvSpPr>
                <p:nvPr/>
              </p:nvSpPr>
              <p:spPr bwMode="auto">
                <a:xfrm>
                  <a:off x="656" y="1152"/>
                  <a:ext cx="864" cy="232"/>
                </a:xfrm>
                <a:prstGeom prst="roundRect">
                  <a:avLst>
                    <a:gd name="adj" fmla="val 50000"/>
                  </a:avLst>
                </a:prstGeom>
                <a:solidFill>
                  <a:srgbClr val="92D2CA"/>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55321" name="Rectangle 43"/>
                <p:cNvSpPr>
                  <a:spLocks noChangeArrowheads="1"/>
                </p:cNvSpPr>
                <p:nvPr/>
              </p:nvSpPr>
              <p:spPr bwMode="auto">
                <a:xfrm>
                  <a:off x="729" y="1143"/>
                  <a:ext cx="53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000">
                      <a:solidFill>
                        <a:schemeClr val="bg1"/>
                      </a:solidFill>
                      <a:latin typeface="Arial" pitchFamily="34" charset="0"/>
                    </a:rPr>
                    <a:t>Concept</a:t>
                  </a:r>
                </a:p>
              </p:txBody>
            </p:sp>
          </p:grpSp>
        </p:grpSp>
        <p:sp>
          <p:nvSpPr>
            <p:cNvPr id="55303" name="Freeform 44"/>
            <p:cNvSpPr>
              <a:spLocks/>
            </p:cNvSpPr>
            <p:nvPr/>
          </p:nvSpPr>
          <p:spPr bwMode="auto">
            <a:xfrm>
              <a:off x="812" y="1384"/>
              <a:ext cx="193" cy="222"/>
            </a:xfrm>
            <a:custGeom>
              <a:avLst/>
              <a:gdLst>
                <a:gd name="T0" fmla="*/ 4 w 193"/>
                <a:gd name="T1" fmla="*/ 0 h 222"/>
                <a:gd name="T2" fmla="*/ 31 w 193"/>
                <a:gd name="T3" fmla="*/ 187 h 222"/>
                <a:gd name="T4" fmla="*/ 193 w 193"/>
                <a:gd name="T5" fmla="*/ 213 h 222"/>
                <a:gd name="T6" fmla="*/ 0 60000 65536"/>
                <a:gd name="T7" fmla="*/ 0 60000 65536"/>
                <a:gd name="T8" fmla="*/ 0 60000 65536"/>
                <a:gd name="T9" fmla="*/ 0 w 193"/>
                <a:gd name="T10" fmla="*/ 0 h 222"/>
                <a:gd name="T11" fmla="*/ 193 w 193"/>
                <a:gd name="T12" fmla="*/ 222 h 222"/>
              </a:gdLst>
              <a:ahLst/>
              <a:cxnLst>
                <a:cxn ang="T6">
                  <a:pos x="T0" y="T1"/>
                </a:cxn>
                <a:cxn ang="T7">
                  <a:pos x="T2" y="T3"/>
                </a:cxn>
                <a:cxn ang="T8">
                  <a:pos x="T4" y="T5"/>
                </a:cxn>
              </a:cxnLst>
              <a:rect l="T9" t="T10" r="T11" b="T12"/>
              <a:pathLst>
                <a:path w="193" h="222">
                  <a:moveTo>
                    <a:pt x="4" y="0"/>
                  </a:moveTo>
                  <a:cubicBezTo>
                    <a:pt x="8" y="31"/>
                    <a:pt x="0" y="152"/>
                    <a:pt x="31" y="187"/>
                  </a:cubicBezTo>
                  <a:cubicBezTo>
                    <a:pt x="62" y="222"/>
                    <a:pt x="159" y="208"/>
                    <a:pt x="193" y="213"/>
                  </a:cubicBezTo>
                </a:path>
              </a:pathLst>
            </a:custGeom>
            <a:noFill/>
            <a:ln w="3810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400">
                <a:solidFill>
                  <a:schemeClr val="bg1"/>
                </a:solidFill>
              </a:endParaRPr>
            </a:p>
          </p:txBody>
        </p:sp>
        <p:sp>
          <p:nvSpPr>
            <p:cNvPr id="55304" name="Freeform 45"/>
            <p:cNvSpPr>
              <a:spLocks/>
            </p:cNvSpPr>
            <p:nvPr/>
          </p:nvSpPr>
          <p:spPr bwMode="auto">
            <a:xfrm>
              <a:off x="1163" y="1721"/>
              <a:ext cx="193" cy="222"/>
            </a:xfrm>
            <a:custGeom>
              <a:avLst/>
              <a:gdLst>
                <a:gd name="T0" fmla="*/ 4 w 193"/>
                <a:gd name="T1" fmla="*/ 0 h 222"/>
                <a:gd name="T2" fmla="*/ 31 w 193"/>
                <a:gd name="T3" fmla="*/ 187 h 222"/>
                <a:gd name="T4" fmla="*/ 193 w 193"/>
                <a:gd name="T5" fmla="*/ 213 h 222"/>
                <a:gd name="T6" fmla="*/ 0 60000 65536"/>
                <a:gd name="T7" fmla="*/ 0 60000 65536"/>
                <a:gd name="T8" fmla="*/ 0 60000 65536"/>
                <a:gd name="T9" fmla="*/ 0 w 193"/>
                <a:gd name="T10" fmla="*/ 0 h 222"/>
                <a:gd name="T11" fmla="*/ 193 w 193"/>
                <a:gd name="T12" fmla="*/ 222 h 222"/>
              </a:gdLst>
              <a:ahLst/>
              <a:cxnLst>
                <a:cxn ang="T6">
                  <a:pos x="T0" y="T1"/>
                </a:cxn>
                <a:cxn ang="T7">
                  <a:pos x="T2" y="T3"/>
                </a:cxn>
                <a:cxn ang="T8">
                  <a:pos x="T4" y="T5"/>
                </a:cxn>
              </a:cxnLst>
              <a:rect l="T9" t="T10" r="T11" b="T12"/>
              <a:pathLst>
                <a:path w="193" h="222">
                  <a:moveTo>
                    <a:pt x="4" y="0"/>
                  </a:moveTo>
                  <a:cubicBezTo>
                    <a:pt x="8" y="31"/>
                    <a:pt x="0" y="152"/>
                    <a:pt x="31" y="187"/>
                  </a:cubicBezTo>
                  <a:cubicBezTo>
                    <a:pt x="62" y="222"/>
                    <a:pt x="159" y="208"/>
                    <a:pt x="193" y="213"/>
                  </a:cubicBezTo>
                </a:path>
              </a:pathLst>
            </a:custGeom>
            <a:noFill/>
            <a:ln w="3810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400">
                <a:solidFill>
                  <a:schemeClr val="bg1"/>
                </a:solidFill>
              </a:endParaRPr>
            </a:p>
          </p:txBody>
        </p:sp>
        <p:sp>
          <p:nvSpPr>
            <p:cNvPr id="55305" name="Freeform 46"/>
            <p:cNvSpPr>
              <a:spLocks/>
            </p:cNvSpPr>
            <p:nvPr/>
          </p:nvSpPr>
          <p:spPr bwMode="auto">
            <a:xfrm>
              <a:off x="1520" y="2049"/>
              <a:ext cx="193" cy="222"/>
            </a:xfrm>
            <a:custGeom>
              <a:avLst/>
              <a:gdLst>
                <a:gd name="T0" fmla="*/ 4 w 193"/>
                <a:gd name="T1" fmla="*/ 0 h 222"/>
                <a:gd name="T2" fmla="*/ 31 w 193"/>
                <a:gd name="T3" fmla="*/ 187 h 222"/>
                <a:gd name="T4" fmla="*/ 193 w 193"/>
                <a:gd name="T5" fmla="*/ 213 h 222"/>
                <a:gd name="T6" fmla="*/ 0 60000 65536"/>
                <a:gd name="T7" fmla="*/ 0 60000 65536"/>
                <a:gd name="T8" fmla="*/ 0 60000 65536"/>
                <a:gd name="T9" fmla="*/ 0 w 193"/>
                <a:gd name="T10" fmla="*/ 0 h 222"/>
                <a:gd name="T11" fmla="*/ 193 w 193"/>
                <a:gd name="T12" fmla="*/ 222 h 222"/>
              </a:gdLst>
              <a:ahLst/>
              <a:cxnLst>
                <a:cxn ang="T6">
                  <a:pos x="T0" y="T1"/>
                </a:cxn>
                <a:cxn ang="T7">
                  <a:pos x="T2" y="T3"/>
                </a:cxn>
                <a:cxn ang="T8">
                  <a:pos x="T4" y="T5"/>
                </a:cxn>
              </a:cxnLst>
              <a:rect l="T9" t="T10" r="T11" b="T12"/>
              <a:pathLst>
                <a:path w="193" h="222">
                  <a:moveTo>
                    <a:pt x="4" y="0"/>
                  </a:moveTo>
                  <a:cubicBezTo>
                    <a:pt x="8" y="31"/>
                    <a:pt x="0" y="152"/>
                    <a:pt x="31" y="187"/>
                  </a:cubicBezTo>
                  <a:cubicBezTo>
                    <a:pt x="62" y="222"/>
                    <a:pt x="159" y="208"/>
                    <a:pt x="193" y="213"/>
                  </a:cubicBezTo>
                </a:path>
              </a:pathLst>
            </a:custGeom>
            <a:noFill/>
            <a:ln w="3810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400">
                <a:solidFill>
                  <a:schemeClr val="bg1"/>
                </a:solidFill>
              </a:endParaRPr>
            </a:p>
          </p:txBody>
        </p:sp>
        <p:sp>
          <p:nvSpPr>
            <p:cNvPr id="55306" name="Freeform 47"/>
            <p:cNvSpPr>
              <a:spLocks/>
            </p:cNvSpPr>
            <p:nvPr/>
          </p:nvSpPr>
          <p:spPr bwMode="auto">
            <a:xfrm>
              <a:off x="1868" y="2383"/>
              <a:ext cx="193" cy="222"/>
            </a:xfrm>
            <a:custGeom>
              <a:avLst/>
              <a:gdLst>
                <a:gd name="T0" fmla="*/ 4 w 193"/>
                <a:gd name="T1" fmla="*/ 0 h 222"/>
                <a:gd name="T2" fmla="*/ 31 w 193"/>
                <a:gd name="T3" fmla="*/ 187 h 222"/>
                <a:gd name="T4" fmla="*/ 193 w 193"/>
                <a:gd name="T5" fmla="*/ 213 h 222"/>
                <a:gd name="T6" fmla="*/ 0 60000 65536"/>
                <a:gd name="T7" fmla="*/ 0 60000 65536"/>
                <a:gd name="T8" fmla="*/ 0 60000 65536"/>
                <a:gd name="T9" fmla="*/ 0 w 193"/>
                <a:gd name="T10" fmla="*/ 0 h 222"/>
                <a:gd name="T11" fmla="*/ 193 w 193"/>
                <a:gd name="T12" fmla="*/ 222 h 222"/>
              </a:gdLst>
              <a:ahLst/>
              <a:cxnLst>
                <a:cxn ang="T6">
                  <a:pos x="T0" y="T1"/>
                </a:cxn>
                <a:cxn ang="T7">
                  <a:pos x="T2" y="T3"/>
                </a:cxn>
                <a:cxn ang="T8">
                  <a:pos x="T4" y="T5"/>
                </a:cxn>
              </a:cxnLst>
              <a:rect l="T9" t="T10" r="T11" b="T12"/>
              <a:pathLst>
                <a:path w="193" h="222">
                  <a:moveTo>
                    <a:pt x="4" y="0"/>
                  </a:moveTo>
                  <a:cubicBezTo>
                    <a:pt x="8" y="31"/>
                    <a:pt x="0" y="152"/>
                    <a:pt x="31" y="187"/>
                  </a:cubicBezTo>
                  <a:cubicBezTo>
                    <a:pt x="62" y="222"/>
                    <a:pt x="159" y="208"/>
                    <a:pt x="193" y="213"/>
                  </a:cubicBezTo>
                </a:path>
              </a:pathLst>
            </a:custGeom>
            <a:noFill/>
            <a:ln w="3810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400">
                <a:solidFill>
                  <a:schemeClr val="bg1"/>
                </a:solidFill>
              </a:endParaRPr>
            </a:p>
          </p:txBody>
        </p:sp>
        <p:sp>
          <p:nvSpPr>
            <p:cNvPr id="55307" name="Freeform 48"/>
            <p:cNvSpPr>
              <a:spLocks/>
            </p:cNvSpPr>
            <p:nvPr/>
          </p:nvSpPr>
          <p:spPr bwMode="auto">
            <a:xfrm>
              <a:off x="2204" y="2714"/>
              <a:ext cx="193" cy="222"/>
            </a:xfrm>
            <a:custGeom>
              <a:avLst/>
              <a:gdLst>
                <a:gd name="T0" fmla="*/ 4 w 193"/>
                <a:gd name="T1" fmla="*/ 0 h 222"/>
                <a:gd name="T2" fmla="*/ 31 w 193"/>
                <a:gd name="T3" fmla="*/ 187 h 222"/>
                <a:gd name="T4" fmla="*/ 193 w 193"/>
                <a:gd name="T5" fmla="*/ 213 h 222"/>
                <a:gd name="T6" fmla="*/ 0 60000 65536"/>
                <a:gd name="T7" fmla="*/ 0 60000 65536"/>
                <a:gd name="T8" fmla="*/ 0 60000 65536"/>
                <a:gd name="T9" fmla="*/ 0 w 193"/>
                <a:gd name="T10" fmla="*/ 0 h 222"/>
                <a:gd name="T11" fmla="*/ 193 w 193"/>
                <a:gd name="T12" fmla="*/ 222 h 222"/>
              </a:gdLst>
              <a:ahLst/>
              <a:cxnLst>
                <a:cxn ang="T6">
                  <a:pos x="T0" y="T1"/>
                </a:cxn>
                <a:cxn ang="T7">
                  <a:pos x="T2" y="T3"/>
                </a:cxn>
                <a:cxn ang="T8">
                  <a:pos x="T4" y="T5"/>
                </a:cxn>
              </a:cxnLst>
              <a:rect l="T9" t="T10" r="T11" b="T12"/>
              <a:pathLst>
                <a:path w="193" h="222">
                  <a:moveTo>
                    <a:pt x="4" y="0"/>
                  </a:moveTo>
                  <a:cubicBezTo>
                    <a:pt x="8" y="31"/>
                    <a:pt x="0" y="152"/>
                    <a:pt x="31" y="187"/>
                  </a:cubicBezTo>
                  <a:cubicBezTo>
                    <a:pt x="62" y="222"/>
                    <a:pt x="159" y="208"/>
                    <a:pt x="193" y="213"/>
                  </a:cubicBezTo>
                </a:path>
              </a:pathLst>
            </a:custGeom>
            <a:noFill/>
            <a:ln w="3810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400">
                <a:solidFill>
                  <a:schemeClr val="bg1"/>
                </a:solidFill>
              </a:endParaRPr>
            </a:p>
          </p:txBody>
        </p:sp>
        <p:sp>
          <p:nvSpPr>
            <p:cNvPr id="55308" name="Freeform 49"/>
            <p:cNvSpPr>
              <a:spLocks/>
            </p:cNvSpPr>
            <p:nvPr/>
          </p:nvSpPr>
          <p:spPr bwMode="auto">
            <a:xfrm>
              <a:off x="2555" y="3045"/>
              <a:ext cx="193" cy="222"/>
            </a:xfrm>
            <a:custGeom>
              <a:avLst/>
              <a:gdLst>
                <a:gd name="T0" fmla="*/ 4 w 193"/>
                <a:gd name="T1" fmla="*/ 0 h 222"/>
                <a:gd name="T2" fmla="*/ 31 w 193"/>
                <a:gd name="T3" fmla="*/ 187 h 222"/>
                <a:gd name="T4" fmla="*/ 193 w 193"/>
                <a:gd name="T5" fmla="*/ 213 h 222"/>
                <a:gd name="T6" fmla="*/ 0 60000 65536"/>
                <a:gd name="T7" fmla="*/ 0 60000 65536"/>
                <a:gd name="T8" fmla="*/ 0 60000 65536"/>
                <a:gd name="T9" fmla="*/ 0 w 193"/>
                <a:gd name="T10" fmla="*/ 0 h 222"/>
                <a:gd name="T11" fmla="*/ 193 w 193"/>
                <a:gd name="T12" fmla="*/ 222 h 222"/>
              </a:gdLst>
              <a:ahLst/>
              <a:cxnLst>
                <a:cxn ang="T6">
                  <a:pos x="T0" y="T1"/>
                </a:cxn>
                <a:cxn ang="T7">
                  <a:pos x="T2" y="T3"/>
                </a:cxn>
                <a:cxn ang="T8">
                  <a:pos x="T4" y="T5"/>
                </a:cxn>
              </a:cxnLst>
              <a:rect l="T9" t="T10" r="T11" b="T12"/>
              <a:pathLst>
                <a:path w="193" h="222">
                  <a:moveTo>
                    <a:pt x="4" y="0"/>
                  </a:moveTo>
                  <a:cubicBezTo>
                    <a:pt x="8" y="31"/>
                    <a:pt x="0" y="152"/>
                    <a:pt x="31" y="187"/>
                  </a:cubicBezTo>
                  <a:cubicBezTo>
                    <a:pt x="62" y="222"/>
                    <a:pt x="159" y="208"/>
                    <a:pt x="193" y="213"/>
                  </a:cubicBezTo>
                </a:path>
              </a:pathLst>
            </a:custGeom>
            <a:noFill/>
            <a:ln w="3810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400">
                <a:solidFill>
                  <a:schemeClr val="bg1"/>
                </a:solidFill>
              </a:endParaRPr>
            </a:p>
          </p:txBody>
        </p:sp>
        <p:sp>
          <p:nvSpPr>
            <p:cNvPr id="55309" name="Freeform 50"/>
            <p:cNvSpPr>
              <a:spLocks/>
            </p:cNvSpPr>
            <p:nvPr/>
          </p:nvSpPr>
          <p:spPr bwMode="auto">
            <a:xfrm>
              <a:off x="2912" y="3382"/>
              <a:ext cx="193" cy="222"/>
            </a:xfrm>
            <a:custGeom>
              <a:avLst/>
              <a:gdLst>
                <a:gd name="T0" fmla="*/ 4 w 193"/>
                <a:gd name="T1" fmla="*/ 0 h 222"/>
                <a:gd name="T2" fmla="*/ 31 w 193"/>
                <a:gd name="T3" fmla="*/ 187 h 222"/>
                <a:gd name="T4" fmla="*/ 193 w 193"/>
                <a:gd name="T5" fmla="*/ 213 h 222"/>
                <a:gd name="T6" fmla="*/ 0 60000 65536"/>
                <a:gd name="T7" fmla="*/ 0 60000 65536"/>
                <a:gd name="T8" fmla="*/ 0 60000 65536"/>
                <a:gd name="T9" fmla="*/ 0 w 193"/>
                <a:gd name="T10" fmla="*/ 0 h 222"/>
                <a:gd name="T11" fmla="*/ 193 w 193"/>
                <a:gd name="T12" fmla="*/ 222 h 222"/>
              </a:gdLst>
              <a:ahLst/>
              <a:cxnLst>
                <a:cxn ang="T6">
                  <a:pos x="T0" y="T1"/>
                </a:cxn>
                <a:cxn ang="T7">
                  <a:pos x="T2" y="T3"/>
                </a:cxn>
                <a:cxn ang="T8">
                  <a:pos x="T4" y="T5"/>
                </a:cxn>
              </a:cxnLst>
              <a:rect l="T9" t="T10" r="T11" b="T12"/>
              <a:pathLst>
                <a:path w="193" h="222">
                  <a:moveTo>
                    <a:pt x="4" y="0"/>
                  </a:moveTo>
                  <a:cubicBezTo>
                    <a:pt x="8" y="31"/>
                    <a:pt x="0" y="152"/>
                    <a:pt x="31" y="187"/>
                  </a:cubicBezTo>
                  <a:cubicBezTo>
                    <a:pt x="62" y="222"/>
                    <a:pt x="159" y="208"/>
                    <a:pt x="193" y="213"/>
                  </a:cubicBezTo>
                </a:path>
              </a:pathLst>
            </a:custGeom>
            <a:noFill/>
            <a:ln w="3810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400">
                <a:solidFill>
                  <a:schemeClr val="bg1"/>
                </a:solidFill>
              </a:endParaRPr>
            </a:p>
          </p:txBody>
        </p:sp>
        <p:sp>
          <p:nvSpPr>
            <p:cNvPr id="55310" name="Freeform 51"/>
            <p:cNvSpPr>
              <a:spLocks/>
            </p:cNvSpPr>
            <p:nvPr/>
          </p:nvSpPr>
          <p:spPr bwMode="auto">
            <a:xfrm>
              <a:off x="3267" y="3714"/>
              <a:ext cx="193" cy="222"/>
            </a:xfrm>
            <a:custGeom>
              <a:avLst/>
              <a:gdLst>
                <a:gd name="T0" fmla="*/ 4 w 193"/>
                <a:gd name="T1" fmla="*/ 0 h 222"/>
                <a:gd name="T2" fmla="*/ 31 w 193"/>
                <a:gd name="T3" fmla="*/ 187 h 222"/>
                <a:gd name="T4" fmla="*/ 193 w 193"/>
                <a:gd name="T5" fmla="*/ 213 h 222"/>
                <a:gd name="T6" fmla="*/ 0 60000 65536"/>
                <a:gd name="T7" fmla="*/ 0 60000 65536"/>
                <a:gd name="T8" fmla="*/ 0 60000 65536"/>
                <a:gd name="T9" fmla="*/ 0 w 193"/>
                <a:gd name="T10" fmla="*/ 0 h 222"/>
                <a:gd name="T11" fmla="*/ 193 w 193"/>
                <a:gd name="T12" fmla="*/ 222 h 222"/>
              </a:gdLst>
              <a:ahLst/>
              <a:cxnLst>
                <a:cxn ang="T6">
                  <a:pos x="T0" y="T1"/>
                </a:cxn>
                <a:cxn ang="T7">
                  <a:pos x="T2" y="T3"/>
                </a:cxn>
                <a:cxn ang="T8">
                  <a:pos x="T4" y="T5"/>
                </a:cxn>
              </a:cxnLst>
              <a:rect l="T9" t="T10" r="T11" b="T12"/>
              <a:pathLst>
                <a:path w="193" h="222">
                  <a:moveTo>
                    <a:pt x="4" y="0"/>
                  </a:moveTo>
                  <a:cubicBezTo>
                    <a:pt x="8" y="31"/>
                    <a:pt x="0" y="152"/>
                    <a:pt x="31" y="187"/>
                  </a:cubicBezTo>
                  <a:cubicBezTo>
                    <a:pt x="62" y="222"/>
                    <a:pt x="159" y="208"/>
                    <a:pt x="193" y="213"/>
                  </a:cubicBezTo>
                </a:path>
              </a:pathLst>
            </a:custGeom>
            <a:noFill/>
            <a:ln w="38100" cmpd="sng">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400">
                <a:solidFill>
                  <a:schemeClr val="bg1"/>
                </a:solidFill>
              </a:endParaRPr>
            </a:p>
          </p:txBody>
        </p:sp>
      </p:grpSp>
      <p:sp>
        <p:nvSpPr>
          <p:cNvPr id="57396" name="Rectangle 52"/>
          <p:cNvSpPr>
            <a:spLocks noChangeArrowheads="1"/>
          </p:cNvSpPr>
          <p:nvPr/>
        </p:nvSpPr>
        <p:spPr bwMode="auto">
          <a:xfrm>
            <a:off x="9889120" y="381000"/>
            <a:ext cx="1698536"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400" b="1">
                <a:solidFill>
                  <a:srgbClr val="FFFF00"/>
                </a:solidFill>
                <a:latin typeface="Arial" pitchFamily="34" charset="0"/>
              </a:rPr>
              <a:t>Figure 5.3</a:t>
            </a:r>
          </a:p>
        </p:txBody>
      </p:sp>
    </p:spTree>
    <p:extLst>
      <p:ext uri="{BB962C8B-B14F-4D97-AF65-F5344CB8AC3E}">
        <p14:creationId xmlns:p14="http://schemas.microsoft.com/office/powerpoint/2010/main" val="389595090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57359"/>
                                        </p:tgtEl>
                                        <p:attrNameLst>
                                          <p:attrName>style.visibility</p:attrName>
                                        </p:attrNameLst>
                                      </p:cBhvr>
                                      <p:to>
                                        <p:strVal val="visible"/>
                                      </p:to>
                                    </p:set>
                                    <p:animEffect transition="in" filter="strips(downRight)">
                                      <p:cBhvr>
                                        <p:cTn id="7" dur="1000"/>
                                        <p:tgtEl>
                                          <p:spTgt spid="57359"/>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57346"/>
                                        </p:tgtEl>
                                        <p:attrNameLst>
                                          <p:attrName>style.visibility</p:attrName>
                                        </p:attrNameLst>
                                      </p:cBhvr>
                                      <p:to>
                                        <p:strVal val="visible"/>
                                      </p:to>
                                    </p:set>
                                    <p:animEffect transition="in" filter="strips(downRight)">
                                      <p:cBhvr>
                                        <p:cTn id="11" dur="1000"/>
                                        <p:tgtEl>
                                          <p:spTgt spid="57346"/>
                                        </p:tgtEl>
                                      </p:cBhvr>
                                    </p:animEffect>
                                  </p:childTnLst>
                                </p:cTn>
                              </p:par>
                            </p:childTnLst>
                          </p:cTn>
                        </p:par>
                        <p:par>
                          <p:cTn id="12" fill="hold" nodeType="afterGroup">
                            <p:stCondLst>
                              <p:cond delay="4000"/>
                            </p:stCondLst>
                            <p:childTnLst>
                              <p:par>
                                <p:cTn id="13" presetID="18" presetClass="entr" presetSubtype="6" fill="hold" nodeType="afterEffect">
                                  <p:stCondLst>
                                    <p:cond delay="1000"/>
                                  </p:stCondLst>
                                  <p:childTnLst>
                                    <p:set>
                                      <p:cBhvr>
                                        <p:cTn id="14" dur="1" fill="hold">
                                          <p:stCondLst>
                                            <p:cond delay="0"/>
                                          </p:stCondLst>
                                        </p:cTn>
                                        <p:tgtEl>
                                          <p:spTgt spid="57354"/>
                                        </p:tgtEl>
                                        <p:attrNameLst>
                                          <p:attrName>style.visibility</p:attrName>
                                        </p:attrNameLst>
                                      </p:cBhvr>
                                      <p:to>
                                        <p:strVal val="visible"/>
                                      </p:to>
                                    </p:set>
                                    <p:animEffect transition="in" filter="strips(downRight)">
                                      <p:cBhvr>
                                        <p:cTn id="15" dur="1000"/>
                                        <p:tgtEl>
                                          <p:spTgt spid="57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Quality Function Deployment (QFD)</a:t>
            </a:r>
          </a:p>
        </p:txBody>
      </p:sp>
      <p:sp>
        <p:nvSpPr>
          <p:cNvPr id="3" name="Content Placeholder 2"/>
          <p:cNvSpPr>
            <a:spLocks noGrp="1"/>
          </p:cNvSpPr>
          <p:nvPr>
            <p:ph idx="1"/>
          </p:nvPr>
        </p:nvSpPr>
        <p:spPr/>
        <p:txBody>
          <a:bodyPr>
            <a:normAutofit/>
          </a:bodyPr>
          <a:lstStyle/>
          <a:p>
            <a:r>
              <a:rPr lang="en-US" sz="3200" smtClean="0"/>
              <a:t>QFD is a process for determining customer requirements (customer ‘wants’) and translating them into the attributes (the ‘hows’) that each functional area can understand and act on.</a:t>
            </a:r>
            <a:endParaRPr lang="en-US" sz="3200"/>
          </a:p>
        </p:txBody>
      </p:sp>
    </p:spTree>
    <p:extLst>
      <p:ext uri="{BB962C8B-B14F-4D97-AF65-F5344CB8AC3E}">
        <p14:creationId xmlns:p14="http://schemas.microsoft.com/office/powerpoint/2010/main" val="13987135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914400" y="355601"/>
            <a:ext cx="10363200" cy="1333500"/>
          </a:xfrm>
          <a:extLst/>
        </p:spPr>
        <p:txBody>
          <a:bodyPr rtlCol="0">
            <a:normAutofit/>
          </a:bodyPr>
          <a:lstStyle/>
          <a:p>
            <a:pPr>
              <a:defRPr/>
            </a:pPr>
            <a:r>
              <a:rPr lang="en-US" dirty="0"/>
              <a:t>Quality </a:t>
            </a:r>
            <a:r>
              <a:rPr lang="en-US"/>
              <a:t>Function </a:t>
            </a:r>
            <a:r>
              <a:rPr lang="en-US" smtClean="0"/>
              <a:t>Deployment (QFD)</a:t>
            </a:r>
            <a:endParaRPr lang="en-US" dirty="0"/>
          </a:p>
        </p:txBody>
      </p:sp>
      <p:sp>
        <p:nvSpPr>
          <p:cNvPr id="57346" name="Rectangle 3"/>
          <p:cNvSpPr>
            <a:spLocks noGrp="1" noChangeArrowheads="1"/>
          </p:cNvSpPr>
          <p:nvPr>
            <p:ph type="body" idx="1"/>
          </p:nvPr>
        </p:nvSpPr>
        <p:spPr>
          <a:xfrm>
            <a:off x="857253" y="1689101"/>
            <a:ext cx="10807700" cy="4659313"/>
          </a:xfrm>
        </p:spPr>
        <p:txBody>
          <a:bodyPr>
            <a:normAutofit/>
          </a:bodyPr>
          <a:lstStyle/>
          <a:p>
            <a:pPr marL="711182" indent="-711182">
              <a:buFont typeface="Arial" pitchFamily="34" charset="0"/>
              <a:buAutoNum type="arabicPeriod"/>
            </a:pPr>
            <a:r>
              <a:rPr lang="en-US" altLang="en-US">
                <a:latin typeface="Arial" pitchFamily="34" charset="0"/>
                <a:cs typeface="Arial" pitchFamily="34" charset="0"/>
              </a:rPr>
              <a:t>Identify customer </a:t>
            </a:r>
            <a:r>
              <a:rPr lang="en-US" altLang="en-US" i="1">
                <a:latin typeface="Arial" pitchFamily="34" charset="0"/>
                <a:cs typeface="Arial" pitchFamily="34" charset="0"/>
              </a:rPr>
              <a:t>wants</a:t>
            </a:r>
          </a:p>
          <a:p>
            <a:pPr marL="711182" indent="-711182">
              <a:buFont typeface="Arial" pitchFamily="34" charset="0"/>
              <a:buAutoNum type="arabicPeriod"/>
            </a:pPr>
            <a:r>
              <a:rPr lang="en-US" altLang="en-US">
                <a:latin typeface="Arial" pitchFamily="34" charset="0"/>
                <a:cs typeface="Arial" pitchFamily="34" charset="0"/>
              </a:rPr>
              <a:t>Identify </a:t>
            </a:r>
            <a:r>
              <a:rPr lang="en-US" altLang="en-US" i="1">
                <a:latin typeface="Arial" pitchFamily="34" charset="0"/>
                <a:cs typeface="Arial" pitchFamily="34" charset="0"/>
              </a:rPr>
              <a:t>how</a:t>
            </a:r>
            <a:r>
              <a:rPr lang="en-US" altLang="en-US">
                <a:latin typeface="Arial" pitchFamily="34" charset="0"/>
                <a:cs typeface="Arial" pitchFamily="34" charset="0"/>
              </a:rPr>
              <a:t> the good/service will satisfy customer wants</a:t>
            </a:r>
          </a:p>
          <a:p>
            <a:pPr marL="711182" indent="-711182">
              <a:buFont typeface="Arial" pitchFamily="34" charset="0"/>
              <a:buAutoNum type="arabicPeriod"/>
            </a:pPr>
            <a:r>
              <a:rPr lang="en-US" altLang="en-US">
                <a:latin typeface="Arial" pitchFamily="34" charset="0"/>
                <a:cs typeface="Arial" pitchFamily="34" charset="0"/>
              </a:rPr>
              <a:t>Relate customer wants to product </a:t>
            </a:r>
            <a:r>
              <a:rPr lang="en-US" altLang="en-US" i="1">
                <a:latin typeface="Arial" pitchFamily="34" charset="0"/>
                <a:cs typeface="Arial" pitchFamily="34" charset="0"/>
              </a:rPr>
              <a:t>hows</a:t>
            </a:r>
          </a:p>
          <a:p>
            <a:pPr marL="711182" indent="-711182">
              <a:buFont typeface="Arial" pitchFamily="34" charset="0"/>
              <a:buAutoNum type="arabicPeriod"/>
            </a:pPr>
            <a:r>
              <a:rPr lang="en-US" altLang="en-US">
                <a:latin typeface="Arial" pitchFamily="34" charset="0"/>
                <a:cs typeface="Arial" pitchFamily="34" charset="0"/>
              </a:rPr>
              <a:t>Identify relationships between the firm’s </a:t>
            </a:r>
            <a:r>
              <a:rPr lang="en-US" altLang="en-US" i="1">
                <a:latin typeface="Arial" pitchFamily="34" charset="0"/>
                <a:cs typeface="Arial" pitchFamily="34" charset="0"/>
              </a:rPr>
              <a:t>hows</a:t>
            </a:r>
          </a:p>
          <a:p>
            <a:pPr marL="711182" indent="-711182">
              <a:buFont typeface="Arial" pitchFamily="34" charset="0"/>
              <a:buAutoNum type="arabicPeriod"/>
            </a:pPr>
            <a:r>
              <a:rPr lang="en-US" altLang="en-US">
                <a:latin typeface="Arial" pitchFamily="34" charset="0"/>
                <a:cs typeface="Arial" pitchFamily="34" charset="0"/>
              </a:rPr>
              <a:t>Develop </a:t>
            </a:r>
            <a:r>
              <a:rPr lang="en-US" altLang="en-US" i="1">
                <a:latin typeface="Arial" pitchFamily="34" charset="0"/>
                <a:cs typeface="Arial" pitchFamily="34" charset="0"/>
              </a:rPr>
              <a:t>customer</a:t>
            </a:r>
            <a:r>
              <a:rPr lang="en-US" altLang="en-US">
                <a:latin typeface="Arial" pitchFamily="34" charset="0"/>
                <a:cs typeface="Arial" pitchFamily="34" charset="0"/>
              </a:rPr>
              <a:t> importance ratings</a:t>
            </a:r>
          </a:p>
          <a:p>
            <a:pPr marL="711182" indent="-711182">
              <a:buFont typeface="Arial" pitchFamily="34" charset="0"/>
              <a:buAutoNum type="arabicPeriod"/>
            </a:pPr>
            <a:r>
              <a:rPr lang="en-US" altLang="en-US">
                <a:latin typeface="Arial" pitchFamily="34" charset="0"/>
                <a:cs typeface="Arial" pitchFamily="34" charset="0"/>
              </a:rPr>
              <a:t>Evaluate competing products</a:t>
            </a:r>
          </a:p>
          <a:p>
            <a:pPr marL="711182" indent="-711182">
              <a:buFont typeface="Arial" pitchFamily="34" charset="0"/>
              <a:buAutoNum type="arabicPeriod"/>
            </a:pPr>
            <a:r>
              <a:rPr lang="en-US" altLang="en-US">
                <a:latin typeface="Arial" pitchFamily="34" charset="0"/>
                <a:cs typeface="Arial" pitchFamily="34" charset="0"/>
              </a:rPr>
              <a:t>Compare performance to desirable technical attributes</a:t>
            </a:r>
          </a:p>
        </p:txBody>
      </p:sp>
    </p:spTree>
    <p:extLst>
      <p:ext uri="{BB962C8B-B14F-4D97-AF65-F5344CB8AC3E}">
        <p14:creationId xmlns:p14="http://schemas.microsoft.com/office/powerpoint/2010/main" val="75671642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House of Quality</a:t>
            </a:r>
            <a:endParaRPr lang="en-US"/>
          </a:p>
        </p:txBody>
      </p:sp>
      <p:sp>
        <p:nvSpPr>
          <p:cNvPr id="3" name="Content Placeholder 2"/>
          <p:cNvSpPr>
            <a:spLocks noGrp="1"/>
          </p:cNvSpPr>
          <p:nvPr>
            <p:ph idx="1"/>
          </p:nvPr>
        </p:nvSpPr>
        <p:spPr/>
        <p:txBody>
          <a:bodyPr>
            <a:normAutofit/>
          </a:bodyPr>
          <a:lstStyle/>
          <a:p>
            <a:r>
              <a:rPr lang="en-US" sz="3200" smtClean="0"/>
              <a:t>House of quality is a part of the Quality Function Deployment process that utilizes a planning matrix to relate customer “wants” to “how” the firm is going to meet those “wants.”</a:t>
            </a:r>
            <a:endParaRPr lang="en-US" sz="3200"/>
          </a:p>
        </p:txBody>
      </p:sp>
    </p:spTree>
    <p:extLst>
      <p:ext uri="{BB962C8B-B14F-4D97-AF65-F5344CB8AC3E}">
        <p14:creationId xmlns:p14="http://schemas.microsoft.com/office/powerpoint/2010/main" val="404896402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ctrTitle"/>
          </p:nvPr>
        </p:nvSpPr>
        <p:spPr>
          <a:xfrm>
            <a:off x="664636" y="254000"/>
            <a:ext cx="10850033" cy="852488"/>
          </a:xfrm>
        </p:spPr>
        <p:txBody>
          <a:bodyPr lIns="120648" tIns="59265" rIns="120648" bIns="59265"/>
          <a:lstStyle/>
          <a:p>
            <a:r>
              <a:rPr lang="en-AU" altLang="en-US" smtClean="0">
                <a:latin typeface="Arial" pitchFamily="34" charset="0"/>
                <a:cs typeface="Arial" pitchFamily="34" charset="0"/>
              </a:rPr>
              <a:t>QFD House of Quality</a:t>
            </a:r>
          </a:p>
        </p:txBody>
      </p:sp>
      <p:grpSp>
        <p:nvGrpSpPr>
          <p:cNvPr id="61443" name="Group 3"/>
          <p:cNvGrpSpPr>
            <a:grpSpLocks/>
          </p:cNvGrpSpPr>
          <p:nvPr/>
        </p:nvGrpSpPr>
        <p:grpSpPr bwMode="auto">
          <a:xfrm>
            <a:off x="5228169" y="2851151"/>
            <a:ext cx="4265084" cy="1638300"/>
            <a:chOff x="2470" y="1892"/>
            <a:chExt cx="2015" cy="1032"/>
          </a:xfrm>
        </p:grpSpPr>
        <p:sp>
          <p:nvSpPr>
            <p:cNvPr id="59422" name="Freeform 4"/>
            <p:cNvSpPr>
              <a:spLocks/>
            </p:cNvSpPr>
            <p:nvPr/>
          </p:nvSpPr>
          <p:spPr bwMode="auto">
            <a:xfrm>
              <a:off x="2470" y="1892"/>
              <a:ext cx="2015" cy="1032"/>
            </a:xfrm>
            <a:custGeom>
              <a:avLst/>
              <a:gdLst>
                <a:gd name="T0" fmla="*/ 2014 w 1738"/>
                <a:gd name="T1" fmla="*/ 1031 h 976"/>
                <a:gd name="T2" fmla="*/ 2014 w 1738"/>
                <a:gd name="T3" fmla="*/ 0 h 976"/>
                <a:gd name="T4" fmla="*/ 0 w 1738"/>
                <a:gd name="T5" fmla="*/ 0 h 976"/>
                <a:gd name="T6" fmla="*/ 0 w 1738"/>
                <a:gd name="T7" fmla="*/ 1031 h 976"/>
                <a:gd name="T8" fmla="*/ 2014 w 1738"/>
                <a:gd name="T9" fmla="*/ 1031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59423" name="Text Box 5"/>
            <p:cNvSpPr txBox="1">
              <a:spLocks noChangeArrowheads="1"/>
            </p:cNvSpPr>
            <p:nvPr/>
          </p:nvSpPr>
          <p:spPr bwMode="auto">
            <a:xfrm>
              <a:off x="3125" y="2211"/>
              <a:ext cx="687"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a:solidFill>
                    <a:schemeClr val="bg1"/>
                  </a:solidFill>
                  <a:latin typeface="Arial" pitchFamily="34" charset="0"/>
                  <a:ea typeface="MS PGothic" pitchFamily="34" charset="-128"/>
                </a:rPr>
                <a:t>Relationship</a:t>
              </a:r>
            </a:p>
            <a:p>
              <a:pPr algn="ctr">
                <a:lnSpc>
                  <a:spcPct val="90000"/>
                </a:lnSpc>
              </a:pPr>
              <a:r>
                <a:rPr lang="en-AU" altLang="en-US">
                  <a:solidFill>
                    <a:schemeClr val="bg1"/>
                  </a:solidFill>
                  <a:latin typeface="Arial" pitchFamily="34" charset="0"/>
                  <a:ea typeface="MS PGothic" pitchFamily="34" charset="-128"/>
                </a:rPr>
                <a:t>matrix</a:t>
              </a:r>
            </a:p>
          </p:txBody>
        </p:sp>
      </p:grpSp>
      <p:grpSp>
        <p:nvGrpSpPr>
          <p:cNvPr id="61446" name="Group 6"/>
          <p:cNvGrpSpPr>
            <a:grpSpLocks/>
          </p:cNvGrpSpPr>
          <p:nvPr/>
        </p:nvGrpSpPr>
        <p:grpSpPr bwMode="auto">
          <a:xfrm>
            <a:off x="5232402" y="1087440"/>
            <a:ext cx="4256617" cy="1760537"/>
            <a:chOff x="2472" y="781"/>
            <a:chExt cx="2011" cy="1109"/>
          </a:xfrm>
        </p:grpSpPr>
        <p:sp>
          <p:nvSpPr>
            <p:cNvPr id="61447" name="Rectangle 7"/>
            <p:cNvSpPr>
              <a:spLocks noChangeArrowheads="1"/>
            </p:cNvSpPr>
            <p:nvPr/>
          </p:nvSpPr>
          <p:spPr bwMode="auto">
            <a:xfrm>
              <a:off x="2472" y="1254"/>
              <a:ext cx="2011" cy="636"/>
            </a:xfrm>
            <a:prstGeom prst="rect">
              <a:avLst/>
            </a:prstGeom>
            <a:solidFill>
              <a:schemeClr val="accent3"/>
            </a:solidFill>
            <a:ln w="19050">
              <a:solidFill>
                <a:schemeClr val="tx1"/>
              </a:solidFill>
              <a:miter lim="800000"/>
              <a:headEnd/>
              <a:tailEnd/>
            </a:ln>
            <a:effectLst/>
            <a:extLst/>
          </p:spPr>
          <p:txBody>
            <a:bodyPr wrap="none" anchor="ctr"/>
            <a:lstStyle/>
            <a:p>
              <a:pPr fontAlgn="auto">
                <a:lnSpc>
                  <a:spcPct val="90000"/>
                </a:lnSpc>
                <a:spcBef>
                  <a:spcPts val="0"/>
                </a:spcBef>
                <a:spcAft>
                  <a:spcPts val="0"/>
                </a:spcAft>
                <a:defRPr/>
              </a:pPr>
              <a:endParaRPr lang="en-US" dirty="0">
                <a:latin typeface="Arial"/>
                <a:cs typeface="Arial"/>
              </a:endParaRPr>
            </a:p>
          </p:txBody>
        </p:sp>
        <p:sp>
          <p:nvSpPr>
            <p:cNvPr id="59419" name="Text Box 8"/>
            <p:cNvSpPr txBox="1">
              <a:spLocks noChangeArrowheads="1"/>
            </p:cNvSpPr>
            <p:nvPr/>
          </p:nvSpPr>
          <p:spPr bwMode="auto">
            <a:xfrm>
              <a:off x="2708" y="1385"/>
              <a:ext cx="1532"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a:solidFill>
                    <a:srgbClr val="000000"/>
                  </a:solidFill>
                  <a:latin typeface="Arial" pitchFamily="34" charset="0"/>
                  <a:ea typeface="MS PGothic" pitchFamily="34" charset="-128"/>
                </a:rPr>
                <a:t>How to satisfy</a:t>
              </a:r>
            </a:p>
            <a:p>
              <a:pPr algn="ctr">
                <a:lnSpc>
                  <a:spcPct val="90000"/>
                </a:lnSpc>
              </a:pPr>
              <a:r>
                <a:rPr lang="en-AU" altLang="en-US">
                  <a:solidFill>
                    <a:srgbClr val="000000"/>
                  </a:solidFill>
                  <a:latin typeface="Arial" pitchFamily="34" charset="0"/>
                  <a:ea typeface="MS PGothic" pitchFamily="34" charset="-128"/>
                </a:rPr>
                <a:t>customer wants</a:t>
              </a:r>
            </a:p>
          </p:txBody>
        </p:sp>
        <p:sp>
          <p:nvSpPr>
            <p:cNvPr id="59420" name="Freeform 9"/>
            <p:cNvSpPr>
              <a:spLocks/>
            </p:cNvSpPr>
            <p:nvPr/>
          </p:nvSpPr>
          <p:spPr bwMode="auto">
            <a:xfrm>
              <a:off x="2474" y="781"/>
              <a:ext cx="2008" cy="475"/>
            </a:xfrm>
            <a:custGeom>
              <a:avLst/>
              <a:gdLst>
                <a:gd name="T0" fmla="*/ 2007 w 1745"/>
                <a:gd name="T1" fmla="*/ 474 h 672"/>
                <a:gd name="T2" fmla="*/ 1002 w 1745"/>
                <a:gd name="T3" fmla="*/ 0 h 672"/>
                <a:gd name="T4" fmla="*/ 0 w 1745"/>
                <a:gd name="T5" fmla="*/ 474 h 672"/>
                <a:gd name="T6" fmla="*/ 2007 w 1745"/>
                <a:gd name="T7" fmla="*/ 474 h 672"/>
                <a:gd name="T8" fmla="*/ 0 60000 65536"/>
                <a:gd name="T9" fmla="*/ 0 60000 65536"/>
                <a:gd name="T10" fmla="*/ 0 60000 65536"/>
                <a:gd name="T11" fmla="*/ 0 60000 65536"/>
                <a:gd name="T12" fmla="*/ 0 w 1745"/>
                <a:gd name="T13" fmla="*/ 0 h 672"/>
                <a:gd name="T14" fmla="*/ 1745 w 1745"/>
                <a:gd name="T15" fmla="*/ 672 h 672"/>
              </a:gdLst>
              <a:ahLst/>
              <a:cxnLst>
                <a:cxn ang="T8">
                  <a:pos x="T0" y="T1"/>
                </a:cxn>
                <a:cxn ang="T9">
                  <a:pos x="T2" y="T3"/>
                </a:cxn>
                <a:cxn ang="T10">
                  <a:pos x="T4" y="T5"/>
                </a:cxn>
                <a:cxn ang="T11">
                  <a:pos x="T6" y="T7"/>
                </a:cxn>
              </a:cxnLst>
              <a:rect l="T12" t="T13" r="T14" b="T15"/>
              <a:pathLst>
                <a:path w="1745" h="672">
                  <a:moveTo>
                    <a:pt x="1744" y="671"/>
                  </a:moveTo>
                  <a:lnTo>
                    <a:pt x="871" y="0"/>
                  </a:lnTo>
                  <a:lnTo>
                    <a:pt x="0" y="671"/>
                  </a:lnTo>
                  <a:lnTo>
                    <a:pt x="1744" y="671"/>
                  </a:lnTo>
                </a:path>
              </a:pathLst>
            </a:custGeom>
            <a:solidFill>
              <a:srgbClr val="F7D7AC"/>
            </a:solidFill>
            <a:ln w="19050" cap="rnd" cmpd="sng">
              <a:solidFill>
                <a:schemeClr val="tx1"/>
              </a:solidFill>
              <a:prstDash val="solid"/>
              <a:round/>
              <a:headEnd type="none" w="med" len="med"/>
              <a:tailEnd type="none" w="med" len="med"/>
            </a:ln>
          </p:spPr>
          <p:txBody>
            <a:bodyPr/>
            <a:lstStyle/>
            <a:p>
              <a:endParaRPr lang="en-US"/>
            </a:p>
          </p:txBody>
        </p:sp>
        <p:sp>
          <p:nvSpPr>
            <p:cNvPr id="59421" name="Text Box 10"/>
            <p:cNvSpPr txBox="1">
              <a:spLocks noChangeArrowheads="1"/>
            </p:cNvSpPr>
            <p:nvPr/>
          </p:nvSpPr>
          <p:spPr bwMode="auto">
            <a:xfrm>
              <a:off x="2871" y="1015"/>
              <a:ext cx="91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AU" altLang="en-US">
                  <a:solidFill>
                    <a:srgbClr val="000000"/>
                  </a:solidFill>
                  <a:latin typeface="Arial" pitchFamily="34" charset="0"/>
                  <a:ea typeface="MS PGothic" pitchFamily="34" charset="-128"/>
                </a:rPr>
                <a:t>Interrelationships</a:t>
              </a:r>
            </a:p>
          </p:txBody>
        </p:sp>
      </p:grpSp>
      <p:grpSp>
        <p:nvGrpSpPr>
          <p:cNvPr id="61451" name="Group 11"/>
          <p:cNvGrpSpPr>
            <a:grpSpLocks/>
          </p:cNvGrpSpPr>
          <p:nvPr/>
        </p:nvGrpSpPr>
        <p:grpSpPr bwMode="auto">
          <a:xfrm>
            <a:off x="9486902" y="2395539"/>
            <a:ext cx="1536700" cy="2238375"/>
            <a:chOff x="4482" y="1605"/>
            <a:chExt cx="726" cy="1410"/>
          </a:xfrm>
          <a:solidFill>
            <a:srgbClr val="F7D7AC"/>
          </a:solidFill>
        </p:grpSpPr>
        <p:sp>
          <p:nvSpPr>
            <p:cNvPr id="61452" name="Freeform 12"/>
            <p:cNvSpPr>
              <a:spLocks/>
            </p:cNvSpPr>
            <p:nvPr/>
          </p:nvSpPr>
          <p:spPr bwMode="auto">
            <a:xfrm>
              <a:off x="4484" y="1889"/>
              <a:ext cx="724" cy="1037"/>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lnSpc>
                  <a:spcPct val="90000"/>
                </a:lnSpc>
                <a:spcBef>
                  <a:spcPts val="0"/>
                </a:spcBef>
                <a:spcAft>
                  <a:spcPts val="0"/>
                </a:spcAft>
                <a:defRPr/>
              </a:pPr>
              <a:endParaRPr lang="en-US" dirty="0">
                <a:latin typeface="Arial"/>
                <a:cs typeface="Arial"/>
              </a:endParaRPr>
            </a:p>
          </p:txBody>
        </p:sp>
        <p:sp>
          <p:nvSpPr>
            <p:cNvPr id="61453" name="Text Box 13"/>
            <p:cNvSpPr txBox="1">
              <a:spLocks noChangeArrowheads="1"/>
            </p:cNvSpPr>
            <p:nvPr/>
          </p:nvSpPr>
          <p:spPr bwMode="auto">
            <a:xfrm rot="16200000">
              <a:off x="4230" y="2268"/>
              <a:ext cx="1214" cy="279"/>
            </a:xfrm>
            <a:prstGeom prst="rect">
              <a:avLst/>
            </a:prstGeom>
            <a:noFill/>
            <a:ln>
              <a:noFill/>
            </a:ln>
            <a:effectLst/>
            <a:extLst/>
          </p:spPr>
          <p:txBody>
            <a:bodyPr>
              <a:spAutoFit/>
            </a:bodyPr>
            <a:lstStyle/>
            <a:p>
              <a:pPr algn="ctr" fontAlgn="auto">
                <a:lnSpc>
                  <a:spcPct val="90000"/>
                </a:lnSpc>
                <a:spcBef>
                  <a:spcPts val="0"/>
                </a:spcBef>
                <a:spcAft>
                  <a:spcPts val="0"/>
                </a:spcAft>
                <a:defRPr/>
              </a:pPr>
              <a:r>
                <a:rPr lang="en-US" dirty="0">
                  <a:solidFill>
                    <a:srgbClr val="000000"/>
                  </a:solidFill>
                  <a:latin typeface="Arial"/>
                  <a:cs typeface="Arial"/>
                </a:rPr>
                <a:t>Competitive assessment</a:t>
              </a:r>
            </a:p>
          </p:txBody>
        </p:sp>
        <p:sp>
          <p:nvSpPr>
            <p:cNvPr id="61454" name="Rectangle 14"/>
            <p:cNvSpPr>
              <a:spLocks noChangeArrowheads="1"/>
            </p:cNvSpPr>
            <p:nvPr/>
          </p:nvSpPr>
          <p:spPr bwMode="auto">
            <a:xfrm>
              <a:off x="4482" y="1605"/>
              <a:ext cx="725" cy="283"/>
            </a:xfrm>
            <a:prstGeom prst="rect">
              <a:avLst/>
            </a:prstGeom>
            <a:grpFill/>
            <a:ln w="19050">
              <a:solidFill>
                <a:schemeClr val="tx1"/>
              </a:solidFill>
              <a:miter lim="800000"/>
              <a:headEnd/>
              <a:tailEnd/>
            </a:ln>
            <a:effectLst/>
            <a:extLst/>
          </p:spPr>
          <p:txBody>
            <a:bodyPr wrap="none" anchor="ctr"/>
            <a:lstStyle/>
            <a:p>
              <a:pPr fontAlgn="auto">
                <a:lnSpc>
                  <a:spcPct val="90000"/>
                </a:lnSpc>
                <a:spcBef>
                  <a:spcPts val="0"/>
                </a:spcBef>
                <a:spcAft>
                  <a:spcPts val="0"/>
                </a:spcAft>
                <a:defRPr/>
              </a:pPr>
              <a:endParaRPr lang="en-US" dirty="0">
                <a:latin typeface="Arial"/>
                <a:cs typeface="Arial"/>
              </a:endParaRPr>
            </a:p>
          </p:txBody>
        </p:sp>
      </p:grpSp>
      <p:grpSp>
        <p:nvGrpSpPr>
          <p:cNvPr id="61455" name="Group 15"/>
          <p:cNvGrpSpPr>
            <a:grpSpLocks/>
          </p:cNvGrpSpPr>
          <p:nvPr/>
        </p:nvGrpSpPr>
        <p:grpSpPr bwMode="auto">
          <a:xfrm>
            <a:off x="2144184" y="4783139"/>
            <a:ext cx="7346949" cy="1550987"/>
            <a:chOff x="1013" y="3109"/>
            <a:chExt cx="3471" cy="977"/>
          </a:xfrm>
        </p:grpSpPr>
        <p:sp>
          <p:nvSpPr>
            <p:cNvPr id="61456" name="Freeform 16"/>
            <p:cNvSpPr>
              <a:spLocks/>
            </p:cNvSpPr>
            <p:nvPr/>
          </p:nvSpPr>
          <p:spPr bwMode="auto">
            <a:xfrm>
              <a:off x="1013" y="3109"/>
              <a:ext cx="3471" cy="490"/>
            </a:xfrm>
            <a:custGeom>
              <a:avLst/>
              <a:gdLst>
                <a:gd name="T0" fmla="*/ 3172 w 3173"/>
                <a:gd name="T1" fmla="*/ 993 h 994"/>
                <a:gd name="T2" fmla="*/ 3172 w 3173"/>
                <a:gd name="T3" fmla="*/ 0 h 994"/>
                <a:gd name="T4" fmla="*/ 0 w 3173"/>
                <a:gd name="T5" fmla="*/ 0 h 994"/>
                <a:gd name="T6" fmla="*/ 0 w 3173"/>
                <a:gd name="T7" fmla="*/ 993 h 994"/>
                <a:gd name="T8" fmla="*/ 3172 w 3173"/>
                <a:gd name="T9" fmla="*/ 993 h 994"/>
              </a:gdLst>
              <a:ahLst/>
              <a:cxnLst>
                <a:cxn ang="0">
                  <a:pos x="T0" y="T1"/>
                </a:cxn>
                <a:cxn ang="0">
                  <a:pos x="T2" y="T3"/>
                </a:cxn>
                <a:cxn ang="0">
                  <a:pos x="T4" y="T5"/>
                </a:cxn>
                <a:cxn ang="0">
                  <a:pos x="T6" y="T7"/>
                </a:cxn>
                <a:cxn ang="0">
                  <a:pos x="T8" y="T9"/>
                </a:cxn>
              </a:cxnLst>
              <a:rect l="0" t="0" r="r" b="b"/>
              <a:pathLst>
                <a:path w="3173" h="994">
                  <a:moveTo>
                    <a:pt x="3172" y="993"/>
                  </a:moveTo>
                  <a:lnTo>
                    <a:pt x="3172" y="0"/>
                  </a:lnTo>
                  <a:lnTo>
                    <a:pt x="0" y="0"/>
                  </a:lnTo>
                  <a:lnTo>
                    <a:pt x="0" y="993"/>
                  </a:lnTo>
                  <a:lnTo>
                    <a:pt x="3172" y="993"/>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lnSpc>
                  <a:spcPct val="90000"/>
                </a:lnSpc>
                <a:spcBef>
                  <a:spcPts val="0"/>
                </a:spcBef>
                <a:spcAft>
                  <a:spcPts val="0"/>
                </a:spcAft>
                <a:defRPr/>
              </a:pPr>
              <a:endParaRPr lang="en-US" dirty="0">
                <a:latin typeface="Arial"/>
                <a:cs typeface="Arial"/>
              </a:endParaRPr>
            </a:p>
          </p:txBody>
        </p:sp>
        <p:sp>
          <p:nvSpPr>
            <p:cNvPr id="59414" name="Freeform 17"/>
            <p:cNvSpPr>
              <a:spLocks/>
            </p:cNvSpPr>
            <p:nvPr/>
          </p:nvSpPr>
          <p:spPr bwMode="auto">
            <a:xfrm>
              <a:off x="1014" y="3596"/>
              <a:ext cx="3468" cy="490"/>
            </a:xfrm>
            <a:custGeom>
              <a:avLst/>
              <a:gdLst>
                <a:gd name="T0" fmla="*/ 3467 w 3173"/>
                <a:gd name="T1" fmla="*/ 490 h 994"/>
                <a:gd name="T2" fmla="*/ 3467 w 3173"/>
                <a:gd name="T3" fmla="*/ 0 h 994"/>
                <a:gd name="T4" fmla="*/ 0 w 3173"/>
                <a:gd name="T5" fmla="*/ 0 h 994"/>
                <a:gd name="T6" fmla="*/ 0 w 3173"/>
                <a:gd name="T7" fmla="*/ 490 h 994"/>
                <a:gd name="T8" fmla="*/ 3467 w 3173"/>
                <a:gd name="T9" fmla="*/ 490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59415" name="Text Box 18"/>
            <p:cNvSpPr txBox="1">
              <a:spLocks noChangeArrowheads="1"/>
            </p:cNvSpPr>
            <p:nvPr/>
          </p:nvSpPr>
          <p:spPr bwMode="auto">
            <a:xfrm>
              <a:off x="1287" y="3646"/>
              <a:ext cx="906"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a:solidFill>
                    <a:srgbClr val="000000"/>
                  </a:solidFill>
                  <a:latin typeface="Arial" pitchFamily="34" charset="0"/>
                  <a:ea typeface="MS PGothic" pitchFamily="34" charset="-128"/>
                </a:rPr>
                <a:t>Technical</a:t>
              </a:r>
            </a:p>
            <a:p>
              <a:pPr algn="ctr">
                <a:lnSpc>
                  <a:spcPct val="90000"/>
                </a:lnSpc>
              </a:pPr>
              <a:r>
                <a:rPr lang="en-AU" altLang="en-US">
                  <a:solidFill>
                    <a:srgbClr val="000000"/>
                  </a:solidFill>
                  <a:latin typeface="Arial" pitchFamily="34" charset="0"/>
                  <a:ea typeface="MS PGothic" pitchFamily="34" charset="-128"/>
                </a:rPr>
                <a:t>evaluation</a:t>
              </a:r>
            </a:p>
          </p:txBody>
        </p:sp>
        <p:sp>
          <p:nvSpPr>
            <p:cNvPr id="59416" name="Text Box 19"/>
            <p:cNvSpPr txBox="1">
              <a:spLocks noChangeArrowheads="1"/>
            </p:cNvSpPr>
            <p:nvPr/>
          </p:nvSpPr>
          <p:spPr bwMode="auto">
            <a:xfrm>
              <a:off x="1087" y="3236"/>
              <a:ext cx="1296"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a:solidFill>
                    <a:srgbClr val="000000"/>
                  </a:solidFill>
                  <a:latin typeface="Arial" pitchFamily="34" charset="0"/>
                  <a:ea typeface="MS PGothic" pitchFamily="34" charset="-128"/>
                </a:rPr>
                <a:t>Target values</a:t>
              </a:r>
            </a:p>
          </p:txBody>
        </p:sp>
        <p:sp>
          <p:nvSpPr>
            <p:cNvPr id="59417" name="Line 20"/>
            <p:cNvSpPr>
              <a:spLocks noChangeShapeType="1"/>
            </p:cNvSpPr>
            <p:nvPr/>
          </p:nvSpPr>
          <p:spPr bwMode="auto">
            <a:xfrm>
              <a:off x="2469" y="3111"/>
              <a:ext cx="0" cy="9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61461" name="Group 21"/>
          <p:cNvGrpSpPr>
            <a:grpSpLocks/>
          </p:cNvGrpSpPr>
          <p:nvPr/>
        </p:nvGrpSpPr>
        <p:grpSpPr bwMode="auto">
          <a:xfrm>
            <a:off x="2146300" y="1682751"/>
            <a:ext cx="3079751" cy="2809875"/>
            <a:chOff x="1014" y="1156"/>
            <a:chExt cx="1455" cy="1770"/>
          </a:xfrm>
        </p:grpSpPr>
        <p:grpSp>
          <p:nvGrpSpPr>
            <p:cNvPr id="59407" name="Group 22"/>
            <p:cNvGrpSpPr>
              <a:grpSpLocks/>
            </p:cNvGrpSpPr>
            <p:nvPr/>
          </p:nvGrpSpPr>
          <p:grpSpPr bwMode="auto">
            <a:xfrm>
              <a:off x="1014" y="1156"/>
              <a:ext cx="1455" cy="1770"/>
              <a:chOff x="1014" y="1156"/>
              <a:chExt cx="1455" cy="1770"/>
            </a:xfrm>
          </p:grpSpPr>
          <p:sp>
            <p:nvSpPr>
              <p:cNvPr id="59409" name="Freeform 23"/>
              <p:cNvSpPr>
                <a:spLocks/>
              </p:cNvSpPr>
              <p:nvPr/>
            </p:nvSpPr>
            <p:spPr bwMode="auto">
              <a:xfrm>
                <a:off x="1014" y="1892"/>
                <a:ext cx="1241" cy="1034"/>
              </a:xfrm>
              <a:custGeom>
                <a:avLst/>
                <a:gdLst>
                  <a:gd name="T0" fmla="*/ 1240 w 1436"/>
                  <a:gd name="T1" fmla="*/ 1033 h 976"/>
                  <a:gd name="T2" fmla="*/ 1240 w 1436"/>
                  <a:gd name="T3" fmla="*/ 0 h 976"/>
                  <a:gd name="T4" fmla="*/ 0 w 1436"/>
                  <a:gd name="T5" fmla="*/ 0 h 976"/>
                  <a:gd name="T6" fmla="*/ 0 w 1436"/>
                  <a:gd name="T7" fmla="*/ 1033 h 976"/>
                  <a:gd name="T8" fmla="*/ 1240 w 1436"/>
                  <a:gd name="T9" fmla="*/ 1033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59410" name="Text Box 24"/>
              <p:cNvSpPr txBox="1">
                <a:spLocks noChangeArrowheads="1"/>
              </p:cNvSpPr>
              <p:nvPr/>
            </p:nvSpPr>
            <p:spPr bwMode="auto">
              <a:xfrm>
                <a:off x="1062" y="2158"/>
                <a:ext cx="1145"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AU" altLang="en-US">
                    <a:solidFill>
                      <a:srgbClr val="000000"/>
                    </a:solidFill>
                    <a:latin typeface="Arial" pitchFamily="34" charset="0"/>
                    <a:ea typeface="MS PGothic" pitchFamily="34" charset="-128"/>
                  </a:rPr>
                  <a:t>What the customer</a:t>
                </a:r>
              </a:p>
              <a:p>
                <a:pPr algn="ctr">
                  <a:lnSpc>
                    <a:spcPct val="90000"/>
                  </a:lnSpc>
                </a:pPr>
                <a:r>
                  <a:rPr lang="en-AU" altLang="en-US">
                    <a:solidFill>
                      <a:srgbClr val="000000"/>
                    </a:solidFill>
                    <a:latin typeface="Arial" pitchFamily="34" charset="0"/>
                    <a:ea typeface="MS PGothic" pitchFamily="34" charset="-128"/>
                  </a:rPr>
                  <a:t>wants</a:t>
                </a:r>
              </a:p>
            </p:txBody>
          </p:sp>
          <p:sp>
            <p:nvSpPr>
              <p:cNvPr id="59411" name="Rectangle 25"/>
              <p:cNvSpPr>
                <a:spLocks noChangeArrowheads="1"/>
              </p:cNvSpPr>
              <p:nvPr/>
            </p:nvSpPr>
            <p:spPr bwMode="auto">
              <a:xfrm>
                <a:off x="2249" y="1892"/>
                <a:ext cx="220" cy="1031"/>
              </a:xfrm>
              <a:prstGeom prst="rect">
                <a:avLst/>
              </a:prstGeom>
              <a:solidFill>
                <a:srgbClr val="D9F7FF"/>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endParaRPr lang="en-US" altLang="en-US">
                  <a:latin typeface="Arial" pitchFamily="34" charset="0"/>
                </a:endParaRPr>
              </a:p>
            </p:txBody>
          </p:sp>
          <p:sp>
            <p:nvSpPr>
              <p:cNvPr id="59412" name="Text Box 26"/>
              <p:cNvSpPr txBox="1">
                <a:spLocks noChangeArrowheads="1"/>
              </p:cNvSpPr>
              <p:nvPr/>
            </p:nvSpPr>
            <p:spPr bwMode="auto">
              <a:xfrm>
                <a:off x="1149" y="1156"/>
                <a:ext cx="938" cy="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lnSpc>
                    <a:spcPct val="90000"/>
                  </a:lnSpc>
                </a:pPr>
                <a:r>
                  <a:rPr lang="en-US" altLang="en-US">
                    <a:latin typeface="Arial" pitchFamily="34" charset="0"/>
                  </a:rPr>
                  <a:t>Customer importance ratings</a:t>
                </a:r>
              </a:p>
            </p:txBody>
          </p:sp>
        </p:grpSp>
        <p:sp>
          <p:nvSpPr>
            <p:cNvPr id="59408" name="Freeform 27"/>
            <p:cNvSpPr>
              <a:spLocks/>
            </p:cNvSpPr>
            <p:nvPr/>
          </p:nvSpPr>
          <p:spPr bwMode="auto">
            <a:xfrm>
              <a:off x="2103" y="1426"/>
              <a:ext cx="228" cy="448"/>
            </a:xfrm>
            <a:custGeom>
              <a:avLst/>
              <a:gdLst>
                <a:gd name="T0" fmla="*/ 0 w 228"/>
                <a:gd name="T1" fmla="*/ 0 h 448"/>
                <a:gd name="T2" fmla="*/ 228 w 228"/>
                <a:gd name="T3" fmla="*/ 119 h 448"/>
                <a:gd name="T4" fmla="*/ 228 w 228"/>
                <a:gd name="T5" fmla="*/ 448 h 448"/>
                <a:gd name="T6" fmla="*/ 0 60000 65536"/>
                <a:gd name="T7" fmla="*/ 0 60000 65536"/>
                <a:gd name="T8" fmla="*/ 0 60000 65536"/>
                <a:gd name="T9" fmla="*/ 0 w 228"/>
                <a:gd name="T10" fmla="*/ 0 h 448"/>
                <a:gd name="T11" fmla="*/ 228 w 228"/>
                <a:gd name="T12" fmla="*/ 448 h 448"/>
              </a:gdLst>
              <a:ahLst/>
              <a:cxnLst>
                <a:cxn ang="T6">
                  <a:pos x="T0" y="T1"/>
                </a:cxn>
                <a:cxn ang="T7">
                  <a:pos x="T2" y="T3"/>
                </a:cxn>
                <a:cxn ang="T8">
                  <a:pos x="T4" y="T5"/>
                </a:cxn>
              </a:cxnLst>
              <a:rect l="T9" t="T10" r="T11" b="T12"/>
              <a:pathLst>
                <a:path w="228" h="448">
                  <a:moveTo>
                    <a:pt x="0" y="0"/>
                  </a:moveTo>
                  <a:lnTo>
                    <a:pt x="228" y="119"/>
                  </a:lnTo>
                  <a:lnTo>
                    <a:pt x="228" y="448"/>
                  </a:lnTo>
                </a:path>
              </a:pathLst>
            </a:custGeom>
            <a:noFill/>
            <a:ln w="28575" cmpd="sng">
              <a:solidFill>
                <a:schemeClr val="tx1"/>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61468" name="Group 28"/>
          <p:cNvGrpSpPr>
            <a:grpSpLocks/>
          </p:cNvGrpSpPr>
          <p:nvPr/>
        </p:nvGrpSpPr>
        <p:grpSpPr bwMode="auto">
          <a:xfrm>
            <a:off x="2146302" y="4491037"/>
            <a:ext cx="9563100" cy="1271588"/>
            <a:chOff x="1014" y="2925"/>
            <a:chExt cx="4518" cy="801"/>
          </a:xfrm>
        </p:grpSpPr>
        <p:grpSp>
          <p:nvGrpSpPr>
            <p:cNvPr id="59400" name="Group 29"/>
            <p:cNvGrpSpPr>
              <a:grpSpLocks/>
            </p:cNvGrpSpPr>
            <p:nvPr/>
          </p:nvGrpSpPr>
          <p:grpSpPr bwMode="auto">
            <a:xfrm>
              <a:off x="1014" y="2925"/>
              <a:ext cx="4518" cy="801"/>
              <a:chOff x="1014" y="2925"/>
              <a:chExt cx="4518" cy="801"/>
            </a:xfrm>
          </p:grpSpPr>
          <p:grpSp>
            <p:nvGrpSpPr>
              <p:cNvPr id="59402" name="Group 30"/>
              <p:cNvGrpSpPr>
                <a:grpSpLocks/>
              </p:cNvGrpSpPr>
              <p:nvPr/>
            </p:nvGrpSpPr>
            <p:grpSpPr bwMode="auto">
              <a:xfrm>
                <a:off x="1014" y="2925"/>
                <a:ext cx="4194" cy="186"/>
                <a:chOff x="1014" y="3090"/>
                <a:chExt cx="4194" cy="186"/>
              </a:xfrm>
            </p:grpSpPr>
            <p:sp>
              <p:nvSpPr>
                <p:cNvPr id="59404" name="Rectangle 31"/>
                <p:cNvSpPr>
                  <a:spLocks noChangeArrowheads="1"/>
                </p:cNvSpPr>
                <p:nvPr/>
              </p:nvSpPr>
              <p:spPr bwMode="auto">
                <a:xfrm>
                  <a:off x="1014" y="3090"/>
                  <a:ext cx="4194" cy="186"/>
                </a:xfrm>
                <a:prstGeom prst="rect">
                  <a:avLst/>
                </a:prstGeom>
                <a:solidFill>
                  <a:srgbClr val="BDD6AE"/>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endParaRPr lang="en-US" altLang="en-US">
                    <a:latin typeface="Arial" pitchFamily="34" charset="0"/>
                  </a:endParaRPr>
                </a:p>
              </p:txBody>
            </p:sp>
            <p:sp>
              <p:nvSpPr>
                <p:cNvPr id="59405" name="Line 32"/>
                <p:cNvSpPr>
                  <a:spLocks noChangeShapeType="1"/>
                </p:cNvSpPr>
                <p:nvPr/>
              </p:nvSpPr>
              <p:spPr bwMode="auto">
                <a:xfrm>
                  <a:off x="2469" y="3090"/>
                  <a:ext cx="0" cy="1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6" name="Line 33"/>
                <p:cNvSpPr>
                  <a:spLocks noChangeShapeType="1"/>
                </p:cNvSpPr>
                <p:nvPr/>
              </p:nvSpPr>
              <p:spPr bwMode="auto">
                <a:xfrm>
                  <a:off x="4483" y="3091"/>
                  <a:ext cx="0" cy="1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9403" name="Text Box 34"/>
              <p:cNvSpPr txBox="1">
                <a:spLocks noChangeArrowheads="1"/>
              </p:cNvSpPr>
              <p:nvPr/>
            </p:nvSpPr>
            <p:spPr bwMode="auto">
              <a:xfrm>
                <a:off x="4731" y="3301"/>
                <a:ext cx="801"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2100">
                    <a:latin typeface="Arial" pitchFamily="34" charset="0"/>
                  </a:rPr>
                  <a:t>Weighted rating</a:t>
                </a:r>
              </a:p>
            </p:txBody>
          </p:sp>
        </p:grpSp>
        <p:sp>
          <p:nvSpPr>
            <p:cNvPr id="59401" name="Line 35"/>
            <p:cNvSpPr>
              <a:spLocks noChangeShapeType="1"/>
            </p:cNvSpPr>
            <p:nvPr/>
          </p:nvSpPr>
          <p:spPr bwMode="auto">
            <a:xfrm flipH="1" flipV="1">
              <a:off x="4343" y="3054"/>
              <a:ext cx="411" cy="32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2" name="Oval 1"/>
          <p:cNvSpPr/>
          <p:nvPr/>
        </p:nvSpPr>
        <p:spPr>
          <a:xfrm>
            <a:off x="1066800" y="838200"/>
            <a:ext cx="1079502" cy="12080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044990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61461"/>
                                        </p:tgtEl>
                                        <p:attrNameLst>
                                          <p:attrName>style.visibility</p:attrName>
                                        </p:attrNameLst>
                                      </p:cBhvr>
                                      <p:to>
                                        <p:strVal val="visible"/>
                                      </p:to>
                                    </p:set>
                                    <p:animEffect transition="in" filter="wipe(left)">
                                      <p:cBhvr>
                                        <p:cTn id="7" dur="1000"/>
                                        <p:tgtEl>
                                          <p:spTgt spid="61461"/>
                                        </p:tgtEl>
                                      </p:cBhvr>
                                    </p:animEffect>
                                  </p:childTnLst>
                                </p:cTn>
                              </p:par>
                            </p:childTnLst>
                          </p:cTn>
                        </p:par>
                        <p:par>
                          <p:cTn id="8" fill="hold" nodeType="afterGroup">
                            <p:stCondLst>
                              <p:cond delay="2000"/>
                            </p:stCondLst>
                            <p:childTnLst>
                              <p:par>
                                <p:cTn id="9" presetID="22" presetClass="entr" presetSubtype="4" fill="hold" nodeType="afterEffect">
                                  <p:stCondLst>
                                    <p:cond delay="1000"/>
                                  </p:stCondLst>
                                  <p:childTnLst>
                                    <p:set>
                                      <p:cBhvr>
                                        <p:cTn id="10" dur="1" fill="hold">
                                          <p:stCondLst>
                                            <p:cond delay="0"/>
                                          </p:stCondLst>
                                        </p:cTn>
                                        <p:tgtEl>
                                          <p:spTgt spid="61446"/>
                                        </p:tgtEl>
                                        <p:attrNameLst>
                                          <p:attrName>style.visibility</p:attrName>
                                        </p:attrNameLst>
                                      </p:cBhvr>
                                      <p:to>
                                        <p:strVal val="visible"/>
                                      </p:to>
                                    </p:set>
                                    <p:animEffect transition="in" filter="wipe(down)">
                                      <p:cBhvr>
                                        <p:cTn id="11" dur="1000"/>
                                        <p:tgtEl>
                                          <p:spTgt spid="61446"/>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61443"/>
                                        </p:tgtEl>
                                        <p:attrNameLst>
                                          <p:attrName>style.visibility</p:attrName>
                                        </p:attrNameLst>
                                      </p:cBhvr>
                                      <p:to>
                                        <p:strVal val="visible"/>
                                      </p:to>
                                    </p:set>
                                    <p:animEffect transition="in" filter="wipe(left)">
                                      <p:cBhvr>
                                        <p:cTn id="15" dur="1000"/>
                                        <p:tgtEl>
                                          <p:spTgt spid="61443"/>
                                        </p:tgtEl>
                                      </p:cBhvr>
                                    </p:animEffect>
                                  </p:childTnLst>
                                </p:cTn>
                              </p:par>
                            </p:childTnLst>
                          </p:cTn>
                        </p:par>
                        <p:par>
                          <p:cTn id="16" fill="hold" nodeType="afterGroup">
                            <p:stCondLst>
                              <p:cond delay="6000"/>
                            </p:stCondLst>
                            <p:childTnLst>
                              <p:par>
                                <p:cTn id="17" presetID="22" presetClass="entr" presetSubtype="2" fill="hold" nodeType="afterEffect">
                                  <p:stCondLst>
                                    <p:cond delay="1000"/>
                                  </p:stCondLst>
                                  <p:childTnLst>
                                    <p:set>
                                      <p:cBhvr>
                                        <p:cTn id="18" dur="1" fill="hold">
                                          <p:stCondLst>
                                            <p:cond delay="0"/>
                                          </p:stCondLst>
                                        </p:cTn>
                                        <p:tgtEl>
                                          <p:spTgt spid="61451"/>
                                        </p:tgtEl>
                                        <p:attrNameLst>
                                          <p:attrName>style.visibility</p:attrName>
                                        </p:attrNameLst>
                                      </p:cBhvr>
                                      <p:to>
                                        <p:strVal val="visible"/>
                                      </p:to>
                                    </p:set>
                                    <p:animEffect transition="in" filter="wipe(right)">
                                      <p:cBhvr>
                                        <p:cTn id="19" dur="1000"/>
                                        <p:tgtEl>
                                          <p:spTgt spid="61451"/>
                                        </p:tgtEl>
                                      </p:cBhvr>
                                    </p:animEffect>
                                  </p:childTnLst>
                                </p:cTn>
                              </p:par>
                            </p:childTnLst>
                          </p:cTn>
                        </p:par>
                        <p:par>
                          <p:cTn id="20" fill="hold" nodeType="afterGroup">
                            <p:stCondLst>
                              <p:cond delay="8000"/>
                            </p:stCondLst>
                            <p:childTnLst>
                              <p:par>
                                <p:cTn id="21" presetID="22" presetClass="entr" presetSubtype="2" fill="hold" nodeType="afterEffect">
                                  <p:stCondLst>
                                    <p:cond delay="1000"/>
                                  </p:stCondLst>
                                  <p:childTnLst>
                                    <p:set>
                                      <p:cBhvr>
                                        <p:cTn id="22" dur="1" fill="hold">
                                          <p:stCondLst>
                                            <p:cond delay="0"/>
                                          </p:stCondLst>
                                        </p:cTn>
                                        <p:tgtEl>
                                          <p:spTgt spid="61468"/>
                                        </p:tgtEl>
                                        <p:attrNameLst>
                                          <p:attrName>style.visibility</p:attrName>
                                        </p:attrNameLst>
                                      </p:cBhvr>
                                      <p:to>
                                        <p:strVal val="visible"/>
                                      </p:to>
                                    </p:set>
                                    <p:animEffect transition="in" filter="wipe(right)">
                                      <p:cBhvr>
                                        <p:cTn id="23" dur="1000"/>
                                        <p:tgtEl>
                                          <p:spTgt spid="61468"/>
                                        </p:tgtEl>
                                      </p:cBhvr>
                                    </p:animEffect>
                                  </p:childTnLst>
                                </p:cTn>
                              </p:par>
                            </p:childTnLst>
                          </p:cTn>
                        </p:par>
                        <p:par>
                          <p:cTn id="24" fill="hold" nodeType="afterGroup">
                            <p:stCondLst>
                              <p:cond delay="10000"/>
                            </p:stCondLst>
                            <p:childTnLst>
                              <p:par>
                                <p:cTn id="25" presetID="22" presetClass="entr" presetSubtype="8" fill="hold" nodeType="afterEffect">
                                  <p:stCondLst>
                                    <p:cond delay="1000"/>
                                  </p:stCondLst>
                                  <p:childTnLst>
                                    <p:set>
                                      <p:cBhvr>
                                        <p:cTn id="26" dur="1" fill="hold">
                                          <p:stCondLst>
                                            <p:cond delay="0"/>
                                          </p:stCondLst>
                                        </p:cTn>
                                        <p:tgtEl>
                                          <p:spTgt spid="61455"/>
                                        </p:tgtEl>
                                        <p:attrNameLst>
                                          <p:attrName>style.visibility</p:attrName>
                                        </p:attrNameLst>
                                      </p:cBhvr>
                                      <p:to>
                                        <p:strVal val="visible"/>
                                      </p:to>
                                    </p:set>
                                    <p:animEffect transition="in" filter="wipe(left)">
                                      <p:cBhvr>
                                        <p:cTn id="27" dur="1000"/>
                                        <p:tgtEl>
                                          <p:spTgt spid="614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914400" y="434975"/>
            <a:ext cx="10363200" cy="901700"/>
          </a:xfrm>
        </p:spPr>
        <p:txBody>
          <a:bodyPr/>
          <a:lstStyle/>
          <a:p>
            <a:r>
              <a:rPr lang="en-US" altLang="en-US" smtClean="0">
                <a:latin typeface="Arial" pitchFamily="34" charset="0"/>
                <a:cs typeface="Arial" pitchFamily="34" charset="0"/>
              </a:rPr>
              <a:t>House of Quality Example</a:t>
            </a:r>
          </a:p>
        </p:txBody>
      </p:sp>
      <p:sp>
        <p:nvSpPr>
          <p:cNvPr id="63491" name="Rectangle 3"/>
          <p:cNvSpPr>
            <a:spLocks noChangeArrowheads="1"/>
          </p:cNvSpPr>
          <p:nvPr/>
        </p:nvSpPr>
        <p:spPr bwMode="auto">
          <a:xfrm>
            <a:off x="1333502" y="1855789"/>
            <a:ext cx="10121900" cy="331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pPr>
            <a:r>
              <a:rPr lang="en-US" altLang="en-US" sz="3600">
                <a:latin typeface="+mn-lt"/>
              </a:rPr>
              <a:t>Your team has been charged with designing a new camera for Great Cameras, Inc.</a:t>
            </a:r>
          </a:p>
          <a:p>
            <a:pPr>
              <a:lnSpc>
                <a:spcPct val="90000"/>
              </a:lnSpc>
              <a:spcAft>
                <a:spcPts val="1600"/>
              </a:spcAft>
            </a:pPr>
            <a:r>
              <a:rPr lang="en-US" altLang="en-US" sz="3600">
                <a:latin typeface="+mn-lt"/>
              </a:rPr>
              <a:t>The first action is </a:t>
            </a:r>
            <a:br>
              <a:rPr lang="en-US" altLang="en-US" sz="3600">
                <a:latin typeface="+mn-lt"/>
              </a:rPr>
            </a:br>
            <a:r>
              <a:rPr lang="en-US" altLang="en-US" sz="3600">
                <a:latin typeface="+mn-lt"/>
              </a:rPr>
              <a:t>to construct a </a:t>
            </a:r>
            <a:br>
              <a:rPr lang="en-US" altLang="en-US" sz="3600">
                <a:latin typeface="+mn-lt"/>
              </a:rPr>
            </a:br>
            <a:r>
              <a:rPr lang="en-US" altLang="en-US" sz="3600">
                <a:latin typeface="+mn-lt"/>
              </a:rPr>
              <a:t>House of Quality</a:t>
            </a:r>
          </a:p>
        </p:txBody>
      </p:sp>
      <p:grpSp>
        <p:nvGrpSpPr>
          <p:cNvPr id="63492" name="Group 4"/>
          <p:cNvGrpSpPr>
            <a:grpSpLocks/>
          </p:cNvGrpSpPr>
          <p:nvPr/>
        </p:nvGrpSpPr>
        <p:grpSpPr bwMode="auto">
          <a:xfrm rot="912492">
            <a:off x="6813551" y="3246439"/>
            <a:ext cx="4089400" cy="2568575"/>
            <a:chOff x="3283" y="2276"/>
            <a:chExt cx="1701" cy="1398"/>
          </a:xfrm>
        </p:grpSpPr>
        <p:sp>
          <p:nvSpPr>
            <p:cNvPr id="63493" name="Freeform 5"/>
            <p:cNvSpPr>
              <a:spLocks/>
            </p:cNvSpPr>
            <p:nvPr/>
          </p:nvSpPr>
          <p:spPr bwMode="auto">
            <a:xfrm>
              <a:off x="3312" y="2707"/>
              <a:ext cx="1671" cy="683"/>
            </a:xfrm>
            <a:custGeom>
              <a:avLst/>
              <a:gdLst>
                <a:gd name="T0" fmla="*/ 0 w 1671"/>
                <a:gd name="T1" fmla="*/ 32 h 684"/>
                <a:gd name="T2" fmla="*/ 1671 w 1671"/>
                <a:gd name="T3" fmla="*/ 0 h 684"/>
                <a:gd name="T4" fmla="*/ 1660 w 1671"/>
                <a:gd name="T5" fmla="*/ 642 h 684"/>
                <a:gd name="T6" fmla="*/ 0 w 1671"/>
                <a:gd name="T7" fmla="*/ 684 h 684"/>
                <a:gd name="T8" fmla="*/ 0 w 1671"/>
                <a:gd name="T9" fmla="*/ 32 h 684"/>
              </a:gdLst>
              <a:ahLst/>
              <a:cxnLst>
                <a:cxn ang="0">
                  <a:pos x="T0" y="T1"/>
                </a:cxn>
                <a:cxn ang="0">
                  <a:pos x="T2" y="T3"/>
                </a:cxn>
                <a:cxn ang="0">
                  <a:pos x="T4" y="T5"/>
                </a:cxn>
                <a:cxn ang="0">
                  <a:pos x="T6" y="T7"/>
                </a:cxn>
                <a:cxn ang="0">
                  <a:pos x="T8" y="T9"/>
                </a:cxn>
              </a:cxnLst>
              <a:rect l="0" t="0" r="r" b="b"/>
              <a:pathLst>
                <a:path w="1671" h="684">
                  <a:moveTo>
                    <a:pt x="0" y="32"/>
                  </a:moveTo>
                  <a:lnTo>
                    <a:pt x="1671" y="0"/>
                  </a:lnTo>
                  <a:lnTo>
                    <a:pt x="1660" y="642"/>
                  </a:lnTo>
                  <a:lnTo>
                    <a:pt x="0" y="684"/>
                  </a:lnTo>
                  <a:lnTo>
                    <a:pt x="0" y="32"/>
                  </a:lnTo>
                  <a:close/>
                </a:path>
              </a:pathLst>
            </a:custGeom>
            <a:solidFill>
              <a:schemeClr val="accent4">
                <a:lumMod val="50000"/>
              </a:schemeClr>
            </a:solidFill>
            <a:ln>
              <a:noFill/>
            </a:ln>
            <a:extLst/>
          </p:spPr>
          <p:txBody>
            <a:bodyPr/>
            <a:lstStyle/>
            <a:p>
              <a:pPr fontAlgn="auto">
                <a:spcBef>
                  <a:spcPts val="0"/>
                </a:spcBef>
                <a:spcAft>
                  <a:spcPts val="0"/>
                </a:spcAft>
                <a:defRPr/>
              </a:pPr>
              <a:endParaRPr lang="en-US" dirty="0">
                <a:latin typeface="+mn-lt"/>
                <a:cs typeface="+mn-cs"/>
              </a:endParaRPr>
            </a:p>
          </p:txBody>
        </p:sp>
        <p:sp>
          <p:nvSpPr>
            <p:cNvPr id="63494" name="Freeform 6"/>
            <p:cNvSpPr>
              <a:spLocks/>
            </p:cNvSpPr>
            <p:nvPr/>
          </p:nvSpPr>
          <p:spPr bwMode="auto">
            <a:xfrm>
              <a:off x="3312" y="2287"/>
              <a:ext cx="1671" cy="524"/>
            </a:xfrm>
            <a:custGeom>
              <a:avLst/>
              <a:gdLst>
                <a:gd name="T0" fmla="*/ 0 w 1671"/>
                <a:gd name="T1" fmla="*/ 452 h 525"/>
                <a:gd name="T2" fmla="*/ 0 w 1671"/>
                <a:gd name="T3" fmla="*/ 378 h 525"/>
                <a:gd name="T4" fmla="*/ 0 w 1671"/>
                <a:gd name="T5" fmla="*/ 347 h 525"/>
                <a:gd name="T6" fmla="*/ 10 w 1671"/>
                <a:gd name="T7" fmla="*/ 325 h 525"/>
                <a:gd name="T8" fmla="*/ 21 w 1671"/>
                <a:gd name="T9" fmla="*/ 304 h 525"/>
                <a:gd name="T10" fmla="*/ 42 w 1671"/>
                <a:gd name="T11" fmla="*/ 283 h 525"/>
                <a:gd name="T12" fmla="*/ 73 w 1671"/>
                <a:gd name="T13" fmla="*/ 273 h 525"/>
                <a:gd name="T14" fmla="*/ 115 w 1671"/>
                <a:gd name="T15" fmla="*/ 273 h 525"/>
                <a:gd name="T16" fmla="*/ 115 w 1671"/>
                <a:gd name="T17" fmla="*/ 189 h 525"/>
                <a:gd name="T18" fmla="*/ 325 w 1671"/>
                <a:gd name="T19" fmla="*/ 168 h 525"/>
                <a:gd name="T20" fmla="*/ 325 w 1671"/>
                <a:gd name="T21" fmla="*/ 231 h 525"/>
                <a:gd name="T22" fmla="*/ 367 w 1671"/>
                <a:gd name="T23" fmla="*/ 241 h 525"/>
                <a:gd name="T24" fmla="*/ 399 w 1671"/>
                <a:gd name="T25" fmla="*/ 241 h 525"/>
                <a:gd name="T26" fmla="*/ 410 w 1671"/>
                <a:gd name="T27" fmla="*/ 231 h 525"/>
                <a:gd name="T28" fmla="*/ 420 w 1671"/>
                <a:gd name="T29" fmla="*/ 231 h 525"/>
                <a:gd name="T30" fmla="*/ 452 w 1671"/>
                <a:gd name="T31" fmla="*/ 189 h 525"/>
                <a:gd name="T32" fmla="*/ 504 w 1671"/>
                <a:gd name="T33" fmla="*/ 115 h 525"/>
                <a:gd name="T34" fmla="*/ 546 w 1671"/>
                <a:gd name="T35" fmla="*/ 31 h 525"/>
                <a:gd name="T36" fmla="*/ 567 w 1671"/>
                <a:gd name="T37" fmla="*/ 10 h 525"/>
                <a:gd name="T38" fmla="*/ 588 w 1671"/>
                <a:gd name="T39" fmla="*/ 0 h 525"/>
                <a:gd name="T40" fmla="*/ 767 w 1671"/>
                <a:gd name="T41" fmla="*/ 0 h 525"/>
                <a:gd name="T42" fmla="*/ 862 w 1671"/>
                <a:gd name="T43" fmla="*/ 0 h 525"/>
                <a:gd name="T44" fmla="*/ 904 w 1671"/>
                <a:gd name="T45" fmla="*/ 10 h 525"/>
                <a:gd name="T46" fmla="*/ 925 w 1671"/>
                <a:gd name="T47" fmla="*/ 21 h 525"/>
                <a:gd name="T48" fmla="*/ 977 w 1671"/>
                <a:gd name="T49" fmla="*/ 63 h 525"/>
                <a:gd name="T50" fmla="*/ 1040 w 1671"/>
                <a:gd name="T51" fmla="*/ 147 h 525"/>
                <a:gd name="T52" fmla="*/ 1124 w 1671"/>
                <a:gd name="T53" fmla="*/ 262 h 525"/>
                <a:gd name="T54" fmla="*/ 1229 w 1671"/>
                <a:gd name="T55" fmla="*/ 262 h 525"/>
                <a:gd name="T56" fmla="*/ 1229 w 1671"/>
                <a:gd name="T57" fmla="*/ 147 h 525"/>
                <a:gd name="T58" fmla="*/ 1450 w 1671"/>
                <a:gd name="T59" fmla="*/ 147 h 525"/>
                <a:gd name="T60" fmla="*/ 1471 w 1671"/>
                <a:gd name="T61" fmla="*/ 147 h 525"/>
                <a:gd name="T62" fmla="*/ 1482 w 1671"/>
                <a:gd name="T63" fmla="*/ 157 h 525"/>
                <a:gd name="T64" fmla="*/ 1492 w 1671"/>
                <a:gd name="T65" fmla="*/ 168 h 525"/>
                <a:gd name="T66" fmla="*/ 1503 w 1671"/>
                <a:gd name="T67" fmla="*/ 189 h 525"/>
                <a:gd name="T68" fmla="*/ 1503 w 1671"/>
                <a:gd name="T69" fmla="*/ 231 h 525"/>
                <a:gd name="T70" fmla="*/ 1503 w 1671"/>
                <a:gd name="T71" fmla="*/ 262 h 525"/>
                <a:gd name="T72" fmla="*/ 1534 w 1671"/>
                <a:gd name="T73" fmla="*/ 252 h 525"/>
                <a:gd name="T74" fmla="*/ 1555 w 1671"/>
                <a:gd name="T75" fmla="*/ 252 h 525"/>
                <a:gd name="T76" fmla="*/ 1587 w 1671"/>
                <a:gd name="T77" fmla="*/ 262 h 525"/>
                <a:gd name="T78" fmla="*/ 1618 w 1671"/>
                <a:gd name="T79" fmla="*/ 283 h 525"/>
                <a:gd name="T80" fmla="*/ 1650 w 1671"/>
                <a:gd name="T81" fmla="*/ 304 h 525"/>
                <a:gd name="T82" fmla="*/ 1660 w 1671"/>
                <a:gd name="T83" fmla="*/ 357 h 525"/>
                <a:gd name="T84" fmla="*/ 1671 w 1671"/>
                <a:gd name="T85" fmla="*/ 420 h 525"/>
                <a:gd name="T86" fmla="*/ 1650 w 1671"/>
                <a:gd name="T87" fmla="*/ 504 h 525"/>
                <a:gd name="T88" fmla="*/ 21 w 1671"/>
                <a:gd name="T89" fmla="*/ 525 h 525"/>
                <a:gd name="T90" fmla="*/ 0 w 1671"/>
                <a:gd name="T91" fmla="*/ 452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71" h="525">
                  <a:moveTo>
                    <a:pt x="0" y="452"/>
                  </a:moveTo>
                  <a:lnTo>
                    <a:pt x="0" y="378"/>
                  </a:lnTo>
                  <a:lnTo>
                    <a:pt x="0" y="347"/>
                  </a:lnTo>
                  <a:lnTo>
                    <a:pt x="10" y="325"/>
                  </a:lnTo>
                  <a:lnTo>
                    <a:pt x="21" y="304"/>
                  </a:lnTo>
                  <a:lnTo>
                    <a:pt x="42" y="283"/>
                  </a:lnTo>
                  <a:lnTo>
                    <a:pt x="73" y="273"/>
                  </a:lnTo>
                  <a:lnTo>
                    <a:pt x="115" y="273"/>
                  </a:lnTo>
                  <a:lnTo>
                    <a:pt x="115" y="189"/>
                  </a:lnTo>
                  <a:lnTo>
                    <a:pt x="325" y="168"/>
                  </a:lnTo>
                  <a:lnTo>
                    <a:pt x="325" y="231"/>
                  </a:lnTo>
                  <a:lnTo>
                    <a:pt x="367" y="241"/>
                  </a:lnTo>
                  <a:lnTo>
                    <a:pt x="399" y="241"/>
                  </a:lnTo>
                  <a:lnTo>
                    <a:pt x="410" y="231"/>
                  </a:lnTo>
                  <a:lnTo>
                    <a:pt x="420" y="231"/>
                  </a:lnTo>
                  <a:lnTo>
                    <a:pt x="452" y="189"/>
                  </a:lnTo>
                  <a:lnTo>
                    <a:pt x="504" y="115"/>
                  </a:lnTo>
                  <a:lnTo>
                    <a:pt x="546" y="31"/>
                  </a:lnTo>
                  <a:lnTo>
                    <a:pt x="567" y="10"/>
                  </a:lnTo>
                  <a:lnTo>
                    <a:pt x="588" y="0"/>
                  </a:lnTo>
                  <a:lnTo>
                    <a:pt x="767" y="0"/>
                  </a:lnTo>
                  <a:lnTo>
                    <a:pt x="862" y="0"/>
                  </a:lnTo>
                  <a:lnTo>
                    <a:pt x="904" y="10"/>
                  </a:lnTo>
                  <a:lnTo>
                    <a:pt x="925" y="21"/>
                  </a:lnTo>
                  <a:lnTo>
                    <a:pt x="977" y="63"/>
                  </a:lnTo>
                  <a:lnTo>
                    <a:pt x="1040" y="147"/>
                  </a:lnTo>
                  <a:lnTo>
                    <a:pt x="1124" y="262"/>
                  </a:lnTo>
                  <a:lnTo>
                    <a:pt x="1229" y="262"/>
                  </a:lnTo>
                  <a:lnTo>
                    <a:pt x="1229" y="147"/>
                  </a:lnTo>
                  <a:lnTo>
                    <a:pt x="1450" y="147"/>
                  </a:lnTo>
                  <a:lnTo>
                    <a:pt x="1471" y="147"/>
                  </a:lnTo>
                  <a:lnTo>
                    <a:pt x="1482" y="157"/>
                  </a:lnTo>
                  <a:lnTo>
                    <a:pt x="1492" y="168"/>
                  </a:lnTo>
                  <a:lnTo>
                    <a:pt x="1503" y="189"/>
                  </a:lnTo>
                  <a:lnTo>
                    <a:pt x="1503" y="231"/>
                  </a:lnTo>
                  <a:lnTo>
                    <a:pt x="1503" y="262"/>
                  </a:lnTo>
                  <a:lnTo>
                    <a:pt x="1534" y="252"/>
                  </a:lnTo>
                  <a:lnTo>
                    <a:pt x="1555" y="252"/>
                  </a:lnTo>
                  <a:lnTo>
                    <a:pt x="1587" y="262"/>
                  </a:lnTo>
                  <a:lnTo>
                    <a:pt x="1618" y="283"/>
                  </a:lnTo>
                  <a:lnTo>
                    <a:pt x="1650" y="304"/>
                  </a:lnTo>
                  <a:lnTo>
                    <a:pt x="1660" y="357"/>
                  </a:lnTo>
                  <a:lnTo>
                    <a:pt x="1671" y="420"/>
                  </a:lnTo>
                  <a:lnTo>
                    <a:pt x="1650" y="504"/>
                  </a:lnTo>
                  <a:lnTo>
                    <a:pt x="21" y="525"/>
                  </a:lnTo>
                  <a:lnTo>
                    <a:pt x="0" y="452"/>
                  </a:lnTo>
                  <a:close/>
                </a:path>
              </a:pathLst>
            </a:custGeom>
            <a:solidFill>
              <a:schemeClr val="accent4">
                <a:lumMod val="20000"/>
                <a:lumOff val="80000"/>
              </a:schemeClr>
            </a:solidFill>
            <a:ln>
              <a:noFill/>
            </a:ln>
            <a:extLst/>
          </p:spPr>
          <p:txBody>
            <a:bodyPr/>
            <a:lstStyle/>
            <a:p>
              <a:pPr fontAlgn="auto">
                <a:spcBef>
                  <a:spcPts val="0"/>
                </a:spcBef>
                <a:spcAft>
                  <a:spcPts val="0"/>
                </a:spcAft>
                <a:defRPr/>
              </a:pPr>
              <a:endParaRPr lang="en-US" dirty="0">
                <a:latin typeface="+mn-lt"/>
                <a:cs typeface="+mn-cs"/>
              </a:endParaRPr>
            </a:p>
          </p:txBody>
        </p:sp>
        <p:sp>
          <p:nvSpPr>
            <p:cNvPr id="61446" name="Freeform 7"/>
            <p:cNvSpPr>
              <a:spLocks/>
            </p:cNvSpPr>
            <p:nvPr/>
          </p:nvSpPr>
          <p:spPr bwMode="auto">
            <a:xfrm>
              <a:off x="3302" y="2276"/>
              <a:ext cx="1671" cy="526"/>
            </a:xfrm>
            <a:custGeom>
              <a:avLst/>
              <a:gdLst>
                <a:gd name="T0" fmla="*/ 0 w 1671"/>
                <a:gd name="T1" fmla="*/ 452 h 526"/>
                <a:gd name="T2" fmla="*/ 0 w 1671"/>
                <a:gd name="T3" fmla="*/ 379 h 526"/>
                <a:gd name="T4" fmla="*/ 0 w 1671"/>
                <a:gd name="T5" fmla="*/ 347 h 526"/>
                <a:gd name="T6" fmla="*/ 11 w 1671"/>
                <a:gd name="T7" fmla="*/ 326 h 526"/>
                <a:gd name="T8" fmla="*/ 21 w 1671"/>
                <a:gd name="T9" fmla="*/ 305 h 526"/>
                <a:gd name="T10" fmla="*/ 42 w 1671"/>
                <a:gd name="T11" fmla="*/ 284 h 526"/>
                <a:gd name="T12" fmla="*/ 74 w 1671"/>
                <a:gd name="T13" fmla="*/ 273 h 526"/>
                <a:gd name="T14" fmla="*/ 116 w 1671"/>
                <a:gd name="T15" fmla="*/ 273 h 526"/>
                <a:gd name="T16" fmla="*/ 116 w 1671"/>
                <a:gd name="T17" fmla="*/ 189 h 526"/>
                <a:gd name="T18" fmla="*/ 326 w 1671"/>
                <a:gd name="T19" fmla="*/ 168 h 526"/>
                <a:gd name="T20" fmla="*/ 326 w 1671"/>
                <a:gd name="T21" fmla="*/ 231 h 526"/>
                <a:gd name="T22" fmla="*/ 368 w 1671"/>
                <a:gd name="T23" fmla="*/ 242 h 526"/>
                <a:gd name="T24" fmla="*/ 399 w 1671"/>
                <a:gd name="T25" fmla="*/ 242 h 526"/>
                <a:gd name="T26" fmla="*/ 410 w 1671"/>
                <a:gd name="T27" fmla="*/ 231 h 526"/>
                <a:gd name="T28" fmla="*/ 421 w 1671"/>
                <a:gd name="T29" fmla="*/ 231 h 526"/>
                <a:gd name="T30" fmla="*/ 452 w 1671"/>
                <a:gd name="T31" fmla="*/ 189 h 526"/>
                <a:gd name="T32" fmla="*/ 505 w 1671"/>
                <a:gd name="T33" fmla="*/ 116 h 526"/>
                <a:gd name="T34" fmla="*/ 547 w 1671"/>
                <a:gd name="T35" fmla="*/ 32 h 526"/>
                <a:gd name="T36" fmla="*/ 568 w 1671"/>
                <a:gd name="T37" fmla="*/ 11 h 526"/>
                <a:gd name="T38" fmla="*/ 589 w 1671"/>
                <a:gd name="T39" fmla="*/ 0 h 526"/>
                <a:gd name="T40" fmla="*/ 767 w 1671"/>
                <a:gd name="T41" fmla="*/ 0 h 526"/>
                <a:gd name="T42" fmla="*/ 862 w 1671"/>
                <a:gd name="T43" fmla="*/ 0 h 526"/>
                <a:gd name="T44" fmla="*/ 904 w 1671"/>
                <a:gd name="T45" fmla="*/ 11 h 526"/>
                <a:gd name="T46" fmla="*/ 925 w 1671"/>
                <a:gd name="T47" fmla="*/ 21 h 526"/>
                <a:gd name="T48" fmla="*/ 978 w 1671"/>
                <a:gd name="T49" fmla="*/ 63 h 526"/>
                <a:gd name="T50" fmla="*/ 1041 w 1671"/>
                <a:gd name="T51" fmla="*/ 147 h 526"/>
                <a:gd name="T52" fmla="*/ 1125 w 1671"/>
                <a:gd name="T53" fmla="*/ 263 h 526"/>
                <a:gd name="T54" fmla="*/ 1230 w 1671"/>
                <a:gd name="T55" fmla="*/ 263 h 526"/>
                <a:gd name="T56" fmla="*/ 1230 w 1671"/>
                <a:gd name="T57" fmla="*/ 147 h 526"/>
                <a:gd name="T58" fmla="*/ 1451 w 1671"/>
                <a:gd name="T59" fmla="*/ 147 h 526"/>
                <a:gd name="T60" fmla="*/ 1472 w 1671"/>
                <a:gd name="T61" fmla="*/ 147 h 526"/>
                <a:gd name="T62" fmla="*/ 1482 w 1671"/>
                <a:gd name="T63" fmla="*/ 158 h 526"/>
                <a:gd name="T64" fmla="*/ 1493 w 1671"/>
                <a:gd name="T65" fmla="*/ 168 h 526"/>
                <a:gd name="T66" fmla="*/ 1503 w 1671"/>
                <a:gd name="T67" fmla="*/ 189 h 526"/>
                <a:gd name="T68" fmla="*/ 1503 w 1671"/>
                <a:gd name="T69" fmla="*/ 231 h 526"/>
                <a:gd name="T70" fmla="*/ 1503 w 1671"/>
                <a:gd name="T71" fmla="*/ 263 h 526"/>
                <a:gd name="T72" fmla="*/ 1535 w 1671"/>
                <a:gd name="T73" fmla="*/ 252 h 526"/>
                <a:gd name="T74" fmla="*/ 1556 w 1671"/>
                <a:gd name="T75" fmla="*/ 252 h 526"/>
                <a:gd name="T76" fmla="*/ 1587 w 1671"/>
                <a:gd name="T77" fmla="*/ 263 h 526"/>
                <a:gd name="T78" fmla="*/ 1619 w 1671"/>
                <a:gd name="T79" fmla="*/ 284 h 526"/>
                <a:gd name="T80" fmla="*/ 1650 w 1671"/>
                <a:gd name="T81" fmla="*/ 305 h 526"/>
                <a:gd name="T82" fmla="*/ 1661 w 1671"/>
                <a:gd name="T83" fmla="*/ 358 h 526"/>
                <a:gd name="T84" fmla="*/ 1671 w 1671"/>
                <a:gd name="T85" fmla="*/ 421 h 526"/>
                <a:gd name="T86" fmla="*/ 1650 w 1671"/>
                <a:gd name="T87" fmla="*/ 505 h 526"/>
                <a:gd name="T88" fmla="*/ 21 w 1671"/>
                <a:gd name="T89" fmla="*/ 526 h 526"/>
                <a:gd name="T90" fmla="*/ 0 w 1671"/>
                <a:gd name="T91" fmla="*/ 452 h 52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71"/>
                <a:gd name="T139" fmla="*/ 0 h 526"/>
                <a:gd name="T140" fmla="*/ 1671 w 1671"/>
                <a:gd name="T141" fmla="*/ 526 h 52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71" h="526">
                  <a:moveTo>
                    <a:pt x="0" y="452"/>
                  </a:moveTo>
                  <a:lnTo>
                    <a:pt x="0" y="379"/>
                  </a:lnTo>
                  <a:lnTo>
                    <a:pt x="0" y="347"/>
                  </a:lnTo>
                  <a:lnTo>
                    <a:pt x="11" y="326"/>
                  </a:lnTo>
                  <a:lnTo>
                    <a:pt x="21" y="305"/>
                  </a:lnTo>
                  <a:lnTo>
                    <a:pt x="42" y="284"/>
                  </a:lnTo>
                  <a:lnTo>
                    <a:pt x="74" y="273"/>
                  </a:lnTo>
                  <a:lnTo>
                    <a:pt x="116" y="273"/>
                  </a:lnTo>
                  <a:lnTo>
                    <a:pt x="116" y="189"/>
                  </a:lnTo>
                  <a:lnTo>
                    <a:pt x="326" y="168"/>
                  </a:lnTo>
                  <a:lnTo>
                    <a:pt x="326" y="231"/>
                  </a:lnTo>
                  <a:lnTo>
                    <a:pt x="368" y="242"/>
                  </a:lnTo>
                  <a:lnTo>
                    <a:pt x="399" y="242"/>
                  </a:lnTo>
                  <a:lnTo>
                    <a:pt x="410" y="231"/>
                  </a:lnTo>
                  <a:lnTo>
                    <a:pt x="421" y="231"/>
                  </a:lnTo>
                  <a:lnTo>
                    <a:pt x="452" y="189"/>
                  </a:lnTo>
                  <a:lnTo>
                    <a:pt x="505" y="116"/>
                  </a:lnTo>
                  <a:lnTo>
                    <a:pt x="547" y="32"/>
                  </a:lnTo>
                  <a:lnTo>
                    <a:pt x="568" y="11"/>
                  </a:lnTo>
                  <a:lnTo>
                    <a:pt x="589" y="0"/>
                  </a:lnTo>
                  <a:lnTo>
                    <a:pt x="767" y="0"/>
                  </a:lnTo>
                  <a:lnTo>
                    <a:pt x="862" y="0"/>
                  </a:lnTo>
                  <a:lnTo>
                    <a:pt x="904" y="11"/>
                  </a:lnTo>
                  <a:lnTo>
                    <a:pt x="925" y="21"/>
                  </a:lnTo>
                  <a:lnTo>
                    <a:pt x="978" y="63"/>
                  </a:lnTo>
                  <a:lnTo>
                    <a:pt x="1041" y="147"/>
                  </a:lnTo>
                  <a:lnTo>
                    <a:pt x="1125" y="263"/>
                  </a:lnTo>
                  <a:lnTo>
                    <a:pt x="1230" y="263"/>
                  </a:lnTo>
                  <a:lnTo>
                    <a:pt x="1230" y="147"/>
                  </a:lnTo>
                  <a:lnTo>
                    <a:pt x="1451" y="147"/>
                  </a:lnTo>
                  <a:lnTo>
                    <a:pt x="1472" y="147"/>
                  </a:lnTo>
                  <a:lnTo>
                    <a:pt x="1482" y="158"/>
                  </a:lnTo>
                  <a:lnTo>
                    <a:pt x="1493" y="168"/>
                  </a:lnTo>
                  <a:lnTo>
                    <a:pt x="1503" y="189"/>
                  </a:lnTo>
                  <a:lnTo>
                    <a:pt x="1503" y="231"/>
                  </a:lnTo>
                  <a:lnTo>
                    <a:pt x="1503" y="263"/>
                  </a:lnTo>
                  <a:lnTo>
                    <a:pt x="1535" y="252"/>
                  </a:lnTo>
                  <a:lnTo>
                    <a:pt x="1556" y="252"/>
                  </a:lnTo>
                  <a:lnTo>
                    <a:pt x="1587" y="263"/>
                  </a:lnTo>
                  <a:lnTo>
                    <a:pt x="1619" y="284"/>
                  </a:lnTo>
                  <a:lnTo>
                    <a:pt x="1650" y="305"/>
                  </a:lnTo>
                  <a:lnTo>
                    <a:pt x="1661" y="358"/>
                  </a:lnTo>
                  <a:lnTo>
                    <a:pt x="1671" y="421"/>
                  </a:lnTo>
                  <a:lnTo>
                    <a:pt x="1650" y="505"/>
                  </a:lnTo>
                  <a:lnTo>
                    <a:pt x="21" y="526"/>
                  </a:lnTo>
                  <a:lnTo>
                    <a:pt x="0" y="452"/>
                  </a:lnTo>
                  <a:close/>
                </a:path>
              </a:pathLst>
            </a:custGeom>
            <a:noFill/>
            <a:ln w="508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1447" name="Freeform 8"/>
            <p:cNvSpPr>
              <a:spLocks/>
            </p:cNvSpPr>
            <p:nvPr/>
          </p:nvSpPr>
          <p:spPr bwMode="auto">
            <a:xfrm>
              <a:off x="3996" y="2423"/>
              <a:ext cx="168" cy="179"/>
            </a:xfrm>
            <a:custGeom>
              <a:avLst/>
              <a:gdLst>
                <a:gd name="T0" fmla="*/ 0 w 168"/>
                <a:gd name="T1" fmla="*/ 0 h 179"/>
                <a:gd name="T2" fmla="*/ 84 w 168"/>
                <a:gd name="T3" fmla="*/ 0 h 179"/>
                <a:gd name="T4" fmla="*/ 126 w 168"/>
                <a:gd name="T5" fmla="*/ 0 h 179"/>
                <a:gd name="T6" fmla="*/ 168 w 168"/>
                <a:gd name="T7" fmla="*/ 0 h 179"/>
                <a:gd name="T8" fmla="*/ 158 w 168"/>
                <a:gd name="T9" fmla="*/ 84 h 179"/>
                <a:gd name="T10" fmla="*/ 158 w 168"/>
                <a:gd name="T11" fmla="*/ 137 h 179"/>
                <a:gd name="T12" fmla="*/ 168 w 168"/>
                <a:gd name="T13" fmla="*/ 179 h 179"/>
                <a:gd name="T14" fmla="*/ 0 w 168"/>
                <a:gd name="T15" fmla="*/ 179 h 179"/>
                <a:gd name="T16" fmla="*/ 10 w 168"/>
                <a:gd name="T17" fmla="*/ 95 h 179"/>
                <a:gd name="T18" fmla="*/ 10 w 168"/>
                <a:gd name="T19" fmla="*/ 42 h 179"/>
                <a:gd name="T20" fmla="*/ 10 w 168"/>
                <a:gd name="T21" fmla="*/ 11 h 179"/>
                <a:gd name="T22" fmla="*/ 0 w 168"/>
                <a:gd name="T23" fmla="*/ 0 h 1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8"/>
                <a:gd name="T37" fmla="*/ 0 h 179"/>
                <a:gd name="T38" fmla="*/ 168 w 168"/>
                <a:gd name="T39" fmla="*/ 179 h 17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8" h="179">
                  <a:moveTo>
                    <a:pt x="0" y="0"/>
                  </a:moveTo>
                  <a:lnTo>
                    <a:pt x="84" y="0"/>
                  </a:lnTo>
                  <a:lnTo>
                    <a:pt x="126" y="0"/>
                  </a:lnTo>
                  <a:lnTo>
                    <a:pt x="168" y="0"/>
                  </a:lnTo>
                  <a:lnTo>
                    <a:pt x="158" y="84"/>
                  </a:lnTo>
                  <a:lnTo>
                    <a:pt x="158" y="137"/>
                  </a:lnTo>
                  <a:lnTo>
                    <a:pt x="168" y="179"/>
                  </a:lnTo>
                  <a:lnTo>
                    <a:pt x="0" y="179"/>
                  </a:lnTo>
                  <a:lnTo>
                    <a:pt x="10" y="95"/>
                  </a:lnTo>
                  <a:lnTo>
                    <a:pt x="10" y="42"/>
                  </a:lnTo>
                  <a:lnTo>
                    <a:pt x="10" y="1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48" name="Freeform 9"/>
            <p:cNvSpPr>
              <a:spLocks/>
            </p:cNvSpPr>
            <p:nvPr/>
          </p:nvSpPr>
          <p:spPr bwMode="auto">
            <a:xfrm>
              <a:off x="3985" y="2413"/>
              <a:ext cx="169" cy="178"/>
            </a:xfrm>
            <a:custGeom>
              <a:avLst/>
              <a:gdLst>
                <a:gd name="T0" fmla="*/ 0 w 169"/>
                <a:gd name="T1" fmla="*/ 0 h 178"/>
                <a:gd name="T2" fmla="*/ 84 w 169"/>
                <a:gd name="T3" fmla="*/ 0 h 178"/>
                <a:gd name="T4" fmla="*/ 126 w 169"/>
                <a:gd name="T5" fmla="*/ 0 h 178"/>
                <a:gd name="T6" fmla="*/ 169 w 169"/>
                <a:gd name="T7" fmla="*/ 0 h 178"/>
                <a:gd name="T8" fmla="*/ 158 w 169"/>
                <a:gd name="T9" fmla="*/ 84 h 178"/>
                <a:gd name="T10" fmla="*/ 158 w 169"/>
                <a:gd name="T11" fmla="*/ 136 h 178"/>
                <a:gd name="T12" fmla="*/ 169 w 169"/>
                <a:gd name="T13" fmla="*/ 178 h 178"/>
                <a:gd name="T14" fmla="*/ 0 w 169"/>
                <a:gd name="T15" fmla="*/ 178 h 178"/>
                <a:gd name="T16" fmla="*/ 11 w 169"/>
                <a:gd name="T17" fmla="*/ 94 h 178"/>
                <a:gd name="T18" fmla="*/ 11 w 169"/>
                <a:gd name="T19" fmla="*/ 42 h 178"/>
                <a:gd name="T20" fmla="*/ 11 w 169"/>
                <a:gd name="T21" fmla="*/ 10 h 178"/>
                <a:gd name="T22" fmla="*/ 0 w 169"/>
                <a:gd name="T23" fmla="*/ 0 h 17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9"/>
                <a:gd name="T37" fmla="*/ 0 h 178"/>
                <a:gd name="T38" fmla="*/ 169 w 169"/>
                <a:gd name="T39" fmla="*/ 178 h 17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9" h="178">
                  <a:moveTo>
                    <a:pt x="0" y="0"/>
                  </a:moveTo>
                  <a:lnTo>
                    <a:pt x="84" y="0"/>
                  </a:lnTo>
                  <a:lnTo>
                    <a:pt x="126" y="0"/>
                  </a:lnTo>
                  <a:lnTo>
                    <a:pt x="169" y="0"/>
                  </a:lnTo>
                  <a:lnTo>
                    <a:pt x="158" y="84"/>
                  </a:lnTo>
                  <a:lnTo>
                    <a:pt x="158" y="136"/>
                  </a:lnTo>
                  <a:lnTo>
                    <a:pt x="169" y="178"/>
                  </a:lnTo>
                  <a:lnTo>
                    <a:pt x="0" y="178"/>
                  </a:lnTo>
                  <a:lnTo>
                    <a:pt x="11" y="94"/>
                  </a:lnTo>
                  <a:lnTo>
                    <a:pt x="11" y="42"/>
                  </a:lnTo>
                  <a:lnTo>
                    <a:pt x="11" y="10"/>
                  </a:lnTo>
                  <a:lnTo>
                    <a:pt x="0" y="0"/>
                  </a:lnTo>
                  <a:close/>
                </a:path>
              </a:pathLst>
            </a:custGeom>
            <a:noFill/>
            <a:ln w="508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8" name="Freeform 10"/>
            <p:cNvSpPr>
              <a:spLocks/>
            </p:cNvSpPr>
            <p:nvPr/>
          </p:nvSpPr>
          <p:spPr bwMode="auto">
            <a:xfrm>
              <a:off x="3312" y="3349"/>
              <a:ext cx="1671" cy="325"/>
            </a:xfrm>
            <a:custGeom>
              <a:avLst/>
              <a:gdLst>
                <a:gd name="T0" fmla="*/ 0 w 1671"/>
                <a:gd name="T1" fmla="*/ 42 h 325"/>
                <a:gd name="T2" fmla="*/ 0 w 1671"/>
                <a:gd name="T3" fmla="*/ 231 h 325"/>
                <a:gd name="T4" fmla="*/ 10 w 1671"/>
                <a:gd name="T5" fmla="*/ 262 h 325"/>
                <a:gd name="T6" fmla="*/ 31 w 1671"/>
                <a:gd name="T7" fmla="*/ 283 h 325"/>
                <a:gd name="T8" fmla="*/ 52 w 1671"/>
                <a:gd name="T9" fmla="*/ 304 h 325"/>
                <a:gd name="T10" fmla="*/ 73 w 1671"/>
                <a:gd name="T11" fmla="*/ 315 h 325"/>
                <a:gd name="T12" fmla="*/ 147 w 1671"/>
                <a:gd name="T13" fmla="*/ 325 h 325"/>
                <a:gd name="T14" fmla="*/ 231 w 1671"/>
                <a:gd name="T15" fmla="*/ 325 h 325"/>
                <a:gd name="T16" fmla="*/ 1450 w 1671"/>
                <a:gd name="T17" fmla="*/ 315 h 325"/>
                <a:gd name="T18" fmla="*/ 1566 w 1671"/>
                <a:gd name="T19" fmla="*/ 304 h 325"/>
                <a:gd name="T20" fmla="*/ 1608 w 1671"/>
                <a:gd name="T21" fmla="*/ 294 h 325"/>
                <a:gd name="T22" fmla="*/ 1629 w 1671"/>
                <a:gd name="T23" fmla="*/ 283 h 325"/>
                <a:gd name="T24" fmla="*/ 1650 w 1671"/>
                <a:gd name="T25" fmla="*/ 262 h 325"/>
                <a:gd name="T26" fmla="*/ 1660 w 1671"/>
                <a:gd name="T27" fmla="*/ 241 h 325"/>
                <a:gd name="T28" fmla="*/ 1671 w 1671"/>
                <a:gd name="T29" fmla="*/ 220 h 325"/>
                <a:gd name="T30" fmla="*/ 1671 w 1671"/>
                <a:gd name="T31" fmla="*/ 189 h 325"/>
                <a:gd name="T32" fmla="*/ 1660 w 1671"/>
                <a:gd name="T33" fmla="*/ 10 h 325"/>
                <a:gd name="T34" fmla="*/ 1660 w 1671"/>
                <a:gd name="T35" fmla="*/ 0 h 325"/>
                <a:gd name="T36" fmla="*/ 0 w 1671"/>
                <a:gd name="T37" fmla="*/ 42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71" h="325">
                  <a:moveTo>
                    <a:pt x="0" y="42"/>
                  </a:moveTo>
                  <a:lnTo>
                    <a:pt x="0" y="231"/>
                  </a:lnTo>
                  <a:lnTo>
                    <a:pt x="10" y="262"/>
                  </a:lnTo>
                  <a:lnTo>
                    <a:pt x="31" y="283"/>
                  </a:lnTo>
                  <a:lnTo>
                    <a:pt x="52" y="304"/>
                  </a:lnTo>
                  <a:lnTo>
                    <a:pt x="73" y="315"/>
                  </a:lnTo>
                  <a:lnTo>
                    <a:pt x="147" y="325"/>
                  </a:lnTo>
                  <a:lnTo>
                    <a:pt x="231" y="325"/>
                  </a:lnTo>
                  <a:lnTo>
                    <a:pt x="1450" y="315"/>
                  </a:lnTo>
                  <a:lnTo>
                    <a:pt x="1566" y="304"/>
                  </a:lnTo>
                  <a:lnTo>
                    <a:pt x="1608" y="294"/>
                  </a:lnTo>
                  <a:lnTo>
                    <a:pt x="1629" y="283"/>
                  </a:lnTo>
                  <a:lnTo>
                    <a:pt x="1650" y="262"/>
                  </a:lnTo>
                  <a:lnTo>
                    <a:pt x="1660" y="241"/>
                  </a:lnTo>
                  <a:lnTo>
                    <a:pt x="1671" y="220"/>
                  </a:lnTo>
                  <a:lnTo>
                    <a:pt x="1671" y="189"/>
                  </a:lnTo>
                  <a:lnTo>
                    <a:pt x="1660" y="10"/>
                  </a:lnTo>
                  <a:lnTo>
                    <a:pt x="1660" y="0"/>
                  </a:lnTo>
                  <a:lnTo>
                    <a:pt x="0" y="42"/>
                  </a:lnTo>
                  <a:close/>
                </a:path>
              </a:pathLst>
            </a:custGeom>
            <a:solidFill>
              <a:schemeClr val="accent4">
                <a:lumMod val="20000"/>
                <a:lumOff val="80000"/>
              </a:schemeClr>
            </a:solidFill>
            <a:ln>
              <a:noFill/>
            </a:ln>
            <a:extLst/>
          </p:spPr>
          <p:txBody>
            <a:bodyPr/>
            <a:lstStyle/>
            <a:p>
              <a:pPr fontAlgn="auto">
                <a:spcBef>
                  <a:spcPts val="0"/>
                </a:spcBef>
                <a:spcAft>
                  <a:spcPts val="0"/>
                </a:spcAft>
                <a:defRPr/>
              </a:pPr>
              <a:endParaRPr lang="en-US" dirty="0">
                <a:latin typeface="+mn-lt"/>
                <a:cs typeface="+mn-cs"/>
              </a:endParaRPr>
            </a:p>
          </p:txBody>
        </p:sp>
        <p:sp>
          <p:nvSpPr>
            <p:cNvPr id="61450" name="Freeform 11"/>
            <p:cNvSpPr>
              <a:spLocks/>
            </p:cNvSpPr>
            <p:nvPr/>
          </p:nvSpPr>
          <p:spPr bwMode="auto">
            <a:xfrm>
              <a:off x="3302" y="3338"/>
              <a:ext cx="1671" cy="326"/>
            </a:xfrm>
            <a:custGeom>
              <a:avLst/>
              <a:gdLst>
                <a:gd name="T0" fmla="*/ 0 w 1671"/>
                <a:gd name="T1" fmla="*/ 42 h 326"/>
                <a:gd name="T2" fmla="*/ 0 w 1671"/>
                <a:gd name="T3" fmla="*/ 231 h 326"/>
                <a:gd name="T4" fmla="*/ 11 w 1671"/>
                <a:gd name="T5" fmla="*/ 263 h 326"/>
                <a:gd name="T6" fmla="*/ 32 w 1671"/>
                <a:gd name="T7" fmla="*/ 284 h 326"/>
                <a:gd name="T8" fmla="*/ 53 w 1671"/>
                <a:gd name="T9" fmla="*/ 305 h 326"/>
                <a:gd name="T10" fmla="*/ 74 w 1671"/>
                <a:gd name="T11" fmla="*/ 315 h 326"/>
                <a:gd name="T12" fmla="*/ 147 w 1671"/>
                <a:gd name="T13" fmla="*/ 326 h 326"/>
                <a:gd name="T14" fmla="*/ 231 w 1671"/>
                <a:gd name="T15" fmla="*/ 326 h 326"/>
                <a:gd name="T16" fmla="*/ 1451 w 1671"/>
                <a:gd name="T17" fmla="*/ 315 h 326"/>
                <a:gd name="T18" fmla="*/ 1566 w 1671"/>
                <a:gd name="T19" fmla="*/ 305 h 326"/>
                <a:gd name="T20" fmla="*/ 1608 w 1671"/>
                <a:gd name="T21" fmla="*/ 294 h 326"/>
                <a:gd name="T22" fmla="*/ 1629 w 1671"/>
                <a:gd name="T23" fmla="*/ 284 h 326"/>
                <a:gd name="T24" fmla="*/ 1650 w 1671"/>
                <a:gd name="T25" fmla="*/ 263 h 326"/>
                <a:gd name="T26" fmla="*/ 1661 w 1671"/>
                <a:gd name="T27" fmla="*/ 242 h 326"/>
                <a:gd name="T28" fmla="*/ 1671 w 1671"/>
                <a:gd name="T29" fmla="*/ 221 h 326"/>
                <a:gd name="T30" fmla="*/ 1671 w 1671"/>
                <a:gd name="T31" fmla="*/ 189 h 326"/>
                <a:gd name="T32" fmla="*/ 1661 w 1671"/>
                <a:gd name="T33" fmla="*/ 11 h 326"/>
                <a:gd name="T34" fmla="*/ 1661 w 1671"/>
                <a:gd name="T35" fmla="*/ 0 h 326"/>
                <a:gd name="T36" fmla="*/ 0 w 1671"/>
                <a:gd name="T37" fmla="*/ 42 h 3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71"/>
                <a:gd name="T58" fmla="*/ 0 h 326"/>
                <a:gd name="T59" fmla="*/ 1671 w 1671"/>
                <a:gd name="T60" fmla="*/ 326 h 3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71" h="326">
                  <a:moveTo>
                    <a:pt x="0" y="42"/>
                  </a:moveTo>
                  <a:lnTo>
                    <a:pt x="0" y="231"/>
                  </a:lnTo>
                  <a:lnTo>
                    <a:pt x="11" y="263"/>
                  </a:lnTo>
                  <a:lnTo>
                    <a:pt x="32" y="284"/>
                  </a:lnTo>
                  <a:lnTo>
                    <a:pt x="53" y="305"/>
                  </a:lnTo>
                  <a:lnTo>
                    <a:pt x="74" y="315"/>
                  </a:lnTo>
                  <a:lnTo>
                    <a:pt x="147" y="326"/>
                  </a:lnTo>
                  <a:lnTo>
                    <a:pt x="231" y="326"/>
                  </a:lnTo>
                  <a:lnTo>
                    <a:pt x="1451" y="315"/>
                  </a:lnTo>
                  <a:lnTo>
                    <a:pt x="1566" y="305"/>
                  </a:lnTo>
                  <a:lnTo>
                    <a:pt x="1608" y="294"/>
                  </a:lnTo>
                  <a:lnTo>
                    <a:pt x="1629" y="284"/>
                  </a:lnTo>
                  <a:lnTo>
                    <a:pt x="1650" y="263"/>
                  </a:lnTo>
                  <a:lnTo>
                    <a:pt x="1661" y="242"/>
                  </a:lnTo>
                  <a:lnTo>
                    <a:pt x="1671" y="221"/>
                  </a:lnTo>
                  <a:lnTo>
                    <a:pt x="1671" y="189"/>
                  </a:lnTo>
                  <a:lnTo>
                    <a:pt x="1661" y="11"/>
                  </a:lnTo>
                  <a:lnTo>
                    <a:pt x="1661" y="0"/>
                  </a:lnTo>
                  <a:lnTo>
                    <a:pt x="0" y="42"/>
                  </a:lnTo>
                  <a:close/>
                </a:path>
              </a:pathLst>
            </a:custGeom>
            <a:noFill/>
            <a:ln w="508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1451" name="Freeform 12"/>
            <p:cNvSpPr>
              <a:spLocks/>
            </p:cNvSpPr>
            <p:nvPr/>
          </p:nvSpPr>
          <p:spPr bwMode="auto">
            <a:xfrm>
              <a:off x="3786" y="2697"/>
              <a:ext cx="693" cy="694"/>
            </a:xfrm>
            <a:custGeom>
              <a:avLst/>
              <a:gdLst>
                <a:gd name="T0" fmla="*/ 346 w 693"/>
                <a:gd name="T1" fmla="*/ 694 h 694"/>
                <a:gd name="T2" fmla="*/ 420 w 693"/>
                <a:gd name="T3" fmla="*/ 683 h 694"/>
                <a:gd name="T4" fmla="*/ 483 w 693"/>
                <a:gd name="T5" fmla="*/ 662 h 694"/>
                <a:gd name="T6" fmla="*/ 546 w 693"/>
                <a:gd name="T7" fmla="*/ 630 h 694"/>
                <a:gd name="T8" fmla="*/ 599 w 693"/>
                <a:gd name="T9" fmla="*/ 588 h 694"/>
                <a:gd name="T10" fmla="*/ 641 w 693"/>
                <a:gd name="T11" fmla="*/ 546 h 694"/>
                <a:gd name="T12" fmla="*/ 672 w 693"/>
                <a:gd name="T13" fmla="*/ 483 h 694"/>
                <a:gd name="T14" fmla="*/ 693 w 693"/>
                <a:gd name="T15" fmla="*/ 420 h 694"/>
                <a:gd name="T16" fmla="*/ 693 w 693"/>
                <a:gd name="T17" fmla="*/ 347 h 694"/>
                <a:gd name="T18" fmla="*/ 693 w 693"/>
                <a:gd name="T19" fmla="*/ 273 h 694"/>
                <a:gd name="T20" fmla="*/ 672 w 693"/>
                <a:gd name="T21" fmla="*/ 210 h 694"/>
                <a:gd name="T22" fmla="*/ 641 w 693"/>
                <a:gd name="T23" fmla="*/ 157 h 694"/>
                <a:gd name="T24" fmla="*/ 599 w 693"/>
                <a:gd name="T25" fmla="*/ 105 h 694"/>
                <a:gd name="T26" fmla="*/ 546 w 693"/>
                <a:gd name="T27" fmla="*/ 63 h 694"/>
                <a:gd name="T28" fmla="*/ 483 w 693"/>
                <a:gd name="T29" fmla="*/ 31 h 694"/>
                <a:gd name="T30" fmla="*/ 420 w 693"/>
                <a:gd name="T31" fmla="*/ 10 h 694"/>
                <a:gd name="T32" fmla="*/ 346 w 693"/>
                <a:gd name="T33" fmla="*/ 0 h 694"/>
                <a:gd name="T34" fmla="*/ 283 w 693"/>
                <a:gd name="T35" fmla="*/ 10 h 694"/>
                <a:gd name="T36" fmla="*/ 210 w 693"/>
                <a:gd name="T37" fmla="*/ 31 h 694"/>
                <a:gd name="T38" fmla="*/ 157 w 693"/>
                <a:gd name="T39" fmla="*/ 63 h 694"/>
                <a:gd name="T40" fmla="*/ 105 w 693"/>
                <a:gd name="T41" fmla="*/ 105 h 694"/>
                <a:gd name="T42" fmla="*/ 63 w 693"/>
                <a:gd name="T43" fmla="*/ 157 h 694"/>
                <a:gd name="T44" fmla="*/ 31 w 693"/>
                <a:gd name="T45" fmla="*/ 210 h 694"/>
                <a:gd name="T46" fmla="*/ 10 w 693"/>
                <a:gd name="T47" fmla="*/ 273 h 694"/>
                <a:gd name="T48" fmla="*/ 0 w 693"/>
                <a:gd name="T49" fmla="*/ 347 h 694"/>
                <a:gd name="T50" fmla="*/ 10 w 693"/>
                <a:gd name="T51" fmla="*/ 420 h 694"/>
                <a:gd name="T52" fmla="*/ 31 w 693"/>
                <a:gd name="T53" fmla="*/ 483 h 694"/>
                <a:gd name="T54" fmla="*/ 63 w 693"/>
                <a:gd name="T55" fmla="*/ 546 h 694"/>
                <a:gd name="T56" fmla="*/ 105 w 693"/>
                <a:gd name="T57" fmla="*/ 588 h 694"/>
                <a:gd name="T58" fmla="*/ 157 w 693"/>
                <a:gd name="T59" fmla="*/ 630 h 694"/>
                <a:gd name="T60" fmla="*/ 210 w 693"/>
                <a:gd name="T61" fmla="*/ 662 h 694"/>
                <a:gd name="T62" fmla="*/ 283 w 693"/>
                <a:gd name="T63" fmla="*/ 683 h 694"/>
                <a:gd name="T64" fmla="*/ 346 w 693"/>
                <a:gd name="T65" fmla="*/ 694 h 69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93"/>
                <a:gd name="T100" fmla="*/ 0 h 694"/>
                <a:gd name="T101" fmla="*/ 693 w 693"/>
                <a:gd name="T102" fmla="*/ 694 h 69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93" h="694">
                  <a:moveTo>
                    <a:pt x="346" y="694"/>
                  </a:moveTo>
                  <a:lnTo>
                    <a:pt x="420" y="683"/>
                  </a:lnTo>
                  <a:lnTo>
                    <a:pt x="483" y="662"/>
                  </a:lnTo>
                  <a:lnTo>
                    <a:pt x="546" y="630"/>
                  </a:lnTo>
                  <a:lnTo>
                    <a:pt x="599" y="588"/>
                  </a:lnTo>
                  <a:lnTo>
                    <a:pt x="641" y="546"/>
                  </a:lnTo>
                  <a:lnTo>
                    <a:pt x="672" y="483"/>
                  </a:lnTo>
                  <a:lnTo>
                    <a:pt x="693" y="420"/>
                  </a:lnTo>
                  <a:lnTo>
                    <a:pt x="693" y="347"/>
                  </a:lnTo>
                  <a:lnTo>
                    <a:pt x="693" y="273"/>
                  </a:lnTo>
                  <a:lnTo>
                    <a:pt x="672" y="210"/>
                  </a:lnTo>
                  <a:lnTo>
                    <a:pt x="641" y="157"/>
                  </a:lnTo>
                  <a:lnTo>
                    <a:pt x="599" y="105"/>
                  </a:lnTo>
                  <a:lnTo>
                    <a:pt x="546" y="63"/>
                  </a:lnTo>
                  <a:lnTo>
                    <a:pt x="483" y="31"/>
                  </a:lnTo>
                  <a:lnTo>
                    <a:pt x="420" y="10"/>
                  </a:lnTo>
                  <a:lnTo>
                    <a:pt x="346" y="0"/>
                  </a:lnTo>
                  <a:lnTo>
                    <a:pt x="283" y="10"/>
                  </a:lnTo>
                  <a:lnTo>
                    <a:pt x="210" y="31"/>
                  </a:lnTo>
                  <a:lnTo>
                    <a:pt x="157" y="63"/>
                  </a:lnTo>
                  <a:lnTo>
                    <a:pt x="105" y="105"/>
                  </a:lnTo>
                  <a:lnTo>
                    <a:pt x="63" y="157"/>
                  </a:lnTo>
                  <a:lnTo>
                    <a:pt x="31" y="210"/>
                  </a:lnTo>
                  <a:lnTo>
                    <a:pt x="10" y="273"/>
                  </a:lnTo>
                  <a:lnTo>
                    <a:pt x="0" y="347"/>
                  </a:lnTo>
                  <a:lnTo>
                    <a:pt x="10" y="420"/>
                  </a:lnTo>
                  <a:lnTo>
                    <a:pt x="31" y="483"/>
                  </a:lnTo>
                  <a:lnTo>
                    <a:pt x="63" y="546"/>
                  </a:lnTo>
                  <a:lnTo>
                    <a:pt x="105" y="588"/>
                  </a:lnTo>
                  <a:lnTo>
                    <a:pt x="157" y="630"/>
                  </a:lnTo>
                  <a:lnTo>
                    <a:pt x="210" y="662"/>
                  </a:lnTo>
                  <a:lnTo>
                    <a:pt x="283" y="683"/>
                  </a:lnTo>
                  <a:lnTo>
                    <a:pt x="346" y="6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52" name="Freeform 13"/>
            <p:cNvSpPr>
              <a:spLocks/>
            </p:cNvSpPr>
            <p:nvPr/>
          </p:nvSpPr>
          <p:spPr bwMode="auto">
            <a:xfrm>
              <a:off x="3775" y="2686"/>
              <a:ext cx="694" cy="694"/>
            </a:xfrm>
            <a:custGeom>
              <a:avLst/>
              <a:gdLst>
                <a:gd name="T0" fmla="*/ 347 w 694"/>
                <a:gd name="T1" fmla="*/ 694 h 694"/>
                <a:gd name="T2" fmla="*/ 421 w 694"/>
                <a:gd name="T3" fmla="*/ 684 h 694"/>
                <a:gd name="T4" fmla="*/ 484 w 694"/>
                <a:gd name="T5" fmla="*/ 663 h 694"/>
                <a:gd name="T6" fmla="*/ 547 w 694"/>
                <a:gd name="T7" fmla="*/ 631 h 694"/>
                <a:gd name="T8" fmla="*/ 599 w 694"/>
                <a:gd name="T9" fmla="*/ 589 h 694"/>
                <a:gd name="T10" fmla="*/ 641 w 694"/>
                <a:gd name="T11" fmla="*/ 547 h 694"/>
                <a:gd name="T12" fmla="*/ 673 w 694"/>
                <a:gd name="T13" fmla="*/ 484 h 694"/>
                <a:gd name="T14" fmla="*/ 694 w 694"/>
                <a:gd name="T15" fmla="*/ 421 h 694"/>
                <a:gd name="T16" fmla="*/ 694 w 694"/>
                <a:gd name="T17" fmla="*/ 347 h 694"/>
                <a:gd name="T18" fmla="*/ 694 w 694"/>
                <a:gd name="T19" fmla="*/ 273 h 694"/>
                <a:gd name="T20" fmla="*/ 673 w 694"/>
                <a:gd name="T21" fmla="*/ 210 h 694"/>
                <a:gd name="T22" fmla="*/ 641 w 694"/>
                <a:gd name="T23" fmla="*/ 158 h 694"/>
                <a:gd name="T24" fmla="*/ 599 w 694"/>
                <a:gd name="T25" fmla="*/ 105 h 694"/>
                <a:gd name="T26" fmla="*/ 547 w 694"/>
                <a:gd name="T27" fmla="*/ 63 h 694"/>
                <a:gd name="T28" fmla="*/ 484 w 694"/>
                <a:gd name="T29" fmla="*/ 32 h 694"/>
                <a:gd name="T30" fmla="*/ 421 w 694"/>
                <a:gd name="T31" fmla="*/ 11 h 694"/>
                <a:gd name="T32" fmla="*/ 347 w 694"/>
                <a:gd name="T33" fmla="*/ 0 h 694"/>
                <a:gd name="T34" fmla="*/ 284 w 694"/>
                <a:gd name="T35" fmla="*/ 11 h 694"/>
                <a:gd name="T36" fmla="*/ 210 w 694"/>
                <a:gd name="T37" fmla="*/ 32 h 694"/>
                <a:gd name="T38" fmla="*/ 158 w 694"/>
                <a:gd name="T39" fmla="*/ 63 h 694"/>
                <a:gd name="T40" fmla="*/ 105 w 694"/>
                <a:gd name="T41" fmla="*/ 105 h 694"/>
                <a:gd name="T42" fmla="*/ 63 w 694"/>
                <a:gd name="T43" fmla="*/ 158 h 694"/>
                <a:gd name="T44" fmla="*/ 32 w 694"/>
                <a:gd name="T45" fmla="*/ 210 h 694"/>
                <a:gd name="T46" fmla="*/ 11 w 694"/>
                <a:gd name="T47" fmla="*/ 273 h 694"/>
                <a:gd name="T48" fmla="*/ 0 w 694"/>
                <a:gd name="T49" fmla="*/ 347 h 694"/>
                <a:gd name="T50" fmla="*/ 11 w 694"/>
                <a:gd name="T51" fmla="*/ 421 h 694"/>
                <a:gd name="T52" fmla="*/ 32 w 694"/>
                <a:gd name="T53" fmla="*/ 484 h 694"/>
                <a:gd name="T54" fmla="*/ 63 w 694"/>
                <a:gd name="T55" fmla="*/ 547 h 694"/>
                <a:gd name="T56" fmla="*/ 105 w 694"/>
                <a:gd name="T57" fmla="*/ 589 h 694"/>
                <a:gd name="T58" fmla="*/ 158 w 694"/>
                <a:gd name="T59" fmla="*/ 631 h 694"/>
                <a:gd name="T60" fmla="*/ 210 w 694"/>
                <a:gd name="T61" fmla="*/ 663 h 694"/>
                <a:gd name="T62" fmla="*/ 284 w 694"/>
                <a:gd name="T63" fmla="*/ 684 h 694"/>
                <a:gd name="T64" fmla="*/ 347 w 694"/>
                <a:gd name="T65" fmla="*/ 694 h 69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94"/>
                <a:gd name="T100" fmla="*/ 0 h 694"/>
                <a:gd name="T101" fmla="*/ 694 w 694"/>
                <a:gd name="T102" fmla="*/ 694 h 69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94" h="694">
                  <a:moveTo>
                    <a:pt x="347" y="694"/>
                  </a:moveTo>
                  <a:lnTo>
                    <a:pt x="421" y="684"/>
                  </a:lnTo>
                  <a:lnTo>
                    <a:pt x="484" y="663"/>
                  </a:lnTo>
                  <a:lnTo>
                    <a:pt x="547" y="631"/>
                  </a:lnTo>
                  <a:lnTo>
                    <a:pt x="599" y="589"/>
                  </a:lnTo>
                  <a:lnTo>
                    <a:pt x="641" y="547"/>
                  </a:lnTo>
                  <a:lnTo>
                    <a:pt x="673" y="484"/>
                  </a:lnTo>
                  <a:lnTo>
                    <a:pt x="694" y="421"/>
                  </a:lnTo>
                  <a:lnTo>
                    <a:pt x="694" y="347"/>
                  </a:lnTo>
                  <a:lnTo>
                    <a:pt x="694" y="273"/>
                  </a:lnTo>
                  <a:lnTo>
                    <a:pt x="673" y="210"/>
                  </a:lnTo>
                  <a:lnTo>
                    <a:pt x="641" y="158"/>
                  </a:lnTo>
                  <a:lnTo>
                    <a:pt x="599" y="105"/>
                  </a:lnTo>
                  <a:lnTo>
                    <a:pt x="547" y="63"/>
                  </a:lnTo>
                  <a:lnTo>
                    <a:pt x="484" y="32"/>
                  </a:lnTo>
                  <a:lnTo>
                    <a:pt x="421" y="11"/>
                  </a:lnTo>
                  <a:lnTo>
                    <a:pt x="347" y="0"/>
                  </a:lnTo>
                  <a:lnTo>
                    <a:pt x="284" y="11"/>
                  </a:lnTo>
                  <a:lnTo>
                    <a:pt x="210" y="32"/>
                  </a:lnTo>
                  <a:lnTo>
                    <a:pt x="158" y="63"/>
                  </a:lnTo>
                  <a:lnTo>
                    <a:pt x="105" y="105"/>
                  </a:lnTo>
                  <a:lnTo>
                    <a:pt x="63" y="158"/>
                  </a:lnTo>
                  <a:lnTo>
                    <a:pt x="32" y="210"/>
                  </a:lnTo>
                  <a:lnTo>
                    <a:pt x="11" y="273"/>
                  </a:lnTo>
                  <a:lnTo>
                    <a:pt x="0" y="347"/>
                  </a:lnTo>
                  <a:lnTo>
                    <a:pt x="11" y="421"/>
                  </a:lnTo>
                  <a:lnTo>
                    <a:pt x="32" y="484"/>
                  </a:lnTo>
                  <a:lnTo>
                    <a:pt x="63" y="547"/>
                  </a:lnTo>
                  <a:lnTo>
                    <a:pt x="105" y="589"/>
                  </a:lnTo>
                  <a:lnTo>
                    <a:pt x="158" y="631"/>
                  </a:lnTo>
                  <a:lnTo>
                    <a:pt x="210" y="663"/>
                  </a:lnTo>
                  <a:lnTo>
                    <a:pt x="284" y="684"/>
                  </a:lnTo>
                  <a:lnTo>
                    <a:pt x="347" y="694"/>
                  </a:lnTo>
                  <a:close/>
                </a:path>
              </a:pathLst>
            </a:custGeom>
            <a:noFill/>
            <a:ln w="508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1453" name="Freeform 14"/>
            <p:cNvSpPr>
              <a:spLocks/>
            </p:cNvSpPr>
            <p:nvPr/>
          </p:nvSpPr>
          <p:spPr bwMode="auto">
            <a:xfrm>
              <a:off x="3922" y="2844"/>
              <a:ext cx="421" cy="410"/>
            </a:xfrm>
            <a:custGeom>
              <a:avLst/>
              <a:gdLst>
                <a:gd name="T0" fmla="*/ 210 w 421"/>
                <a:gd name="T1" fmla="*/ 410 h 410"/>
                <a:gd name="T2" fmla="*/ 253 w 421"/>
                <a:gd name="T3" fmla="*/ 399 h 410"/>
                <a:gd name="T4" fmla="*/ 295 w 421"/>
                <a:gd name="T5" fmla="*/ 389 h 410"/>
                <a:gd name="T6" fmla="*/ 326 w 421"/>
                <a:gd name="T7" fmla="*/ 378 h 410"/>
                <a:gd name="T8" fmla="*/ 358 w 421"/>
                <a:gd name="T9" fmla="*/ 347 h 410"/>
                <a:gd name="T10" fmla="*/ 389 w 421"/>
                <a:gd name="T11" fmla="*/ 315 h 410"/>
                <a:gd name="T12" fmla="*/ 410 w 421"/>
                <a:gd name="T13" fmla="*/ 284 h 410"/>
                <a:gd name="T14" fmla="*/ 421 w 421"/>
                <a:gd name="T15" fmla="*/ 242 h 410"/>
                <a:gd name="T16" fmla="*/ 421 w 421"/>
                <a:gd name="T17" fmla="*/ 200 h 410"/>
                <a:gd name="T18" fmla="*/ 421 w 421"/>
                <a:gd name="T19" fmla="*/ 158 h 410"/>
                <a:gd name="T20" fmla="*/ 410 w 421"/>
                <a:gd name="T21" fmla="*/ 115 h 410"/>
                <a:gd name="T22" fmla="*/ 389 w 421"/>
                <a:gd name="T23" fmla="*/ 84 h 410"/>
                <a:gd name="T24" fmla="*/ 358 w 421"/>
                <a:gd name="T25" fmla="*/ 52 h 410"/>
                <a:gd name="T26" fmla="*/ 326 w 421"/>
                <a:gd name="T27" fmla="*/ 31 h 410"/>
                <a:gd name="T28" fmla="*/ 295 w 421"/>
                <a:gd name="T29" fmla="*/ 10 h 410"/>
                <a:gd name="T30" fmla="*/ 253 w 421"/>
                <a:gd name="T31" fmla="*/ 0 h 410"/>
                <a:gd name="T32" fmla="*/ 210 w 421"/>
                <a:gd name="T33" fmla="*/ 0 h 410"/>
                <a:gd name="T34" fmla="*/ 168 w 421"/>
                <a:gd name="T35" fmla="*/ 0 h 410"/>
                <a:gd name="T36" fmla="*/ 137 w 421"/>
                <a:gd name="T37" fmla="*/ 10 h 410"/>
                <a:gd name="T38" fmla="*/ 95 w 421"/>
                <a:gd name="T39" fmla="*/ 31 h 410"/>
                <a:gd name="T40" fmla="*/ 63 w 421"/>
                <a:gd name="T41" fmla="*/ 52 h 410"/>
                <a:gd name="T42" fmla="*/ 42 w 421"/>
                <a:gd name="T43" fmla="*/ 84 h 410"/>
                <a:gd name="T44" fmla="*/ 21 w 421"/>
                <a:gd name="T45" fmla="*/ 115 h 410"/>
                <a:gd name="T46" fmla="*/ 11 w 421"/>
                <a:gd name="T47" fmla="*/ 158 h 410"/>
                <a:gd name="T48" fmla="*/ 0 w 421"/>
                <a:gd name="T49" fmla="*/ 200 h 410"/>
                <a:gd name="T50" fmla="*/ 11 w 421"/>
                <a:gd name="T51" fmla="*/ 242 h 410"/>
                <a:gd name="T52" fmla="*/ 21 w 421"/>
                <a:gd name="T53" fmla="*/ 284 h 410"/>
                <a:gd name="T54" fmla="*/ 42 w 421"/>
                <a:gd name="T55" fmla="*/ 315 h 410"/>
                <a:gd name="T56" fmla="*/ 63 w 421"/>
                <a:gd name="T57" fmla="*/ 347 h 410"/>
                <a:gd name="T58" fmla="*/ 95 w 421"/>
                <a:gd name="T59" fmla="*/ 378 h 410"/>
                <a:gd name="T60" fmla="*/ 137 w 421"/>
                <a:gd name="T61" fmla="*/ 389 h 410"/>
                <a:gd name="T62" fmla="*/ 168 w 421"/>
                <a:gd name="T63" fmla="*/ 399 h 410"/>
                <a:gd name="T64" fmla="*/ 210 w 421"/>
                <a:gd name="T65" fmla="*/ 410 h 4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21"/>
                <a:gd name="T100" fmla="*/ 0 h 410"/>
                <a:gd name="T101" fmla="*/ 421 w 421"/>
                <a:gd name="T102" fmla="*/ 410 h 41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21" h="410">
                  <a:moveTo>
                    <a:pt x="210" y="410"/>
                  </a:moveTo>
                  <a:lnTo>
                    <a:pt x="253" y="399"/>
                  </a:lnTo>
                  <a:lnTo>
                    <a:pt x="295" y="389"/>
                  </a:lnTo>
                  <a:lnTo>
                    <a:pt x="326" y="378"/>
                  </a:lnTo>
                  <a:lnTo>
                    <a:pt x="358" y="347"/>
                  </a:lnTo>
                  <a:lnTo>
                    <a:pt x="389" y="315"/>
                  </a:lnTo>
                  <a:lnTo>
                    <a:pt x="410" y="284"/>
                  </a:lnTo>
                  <a:lnTo>
                    <a:pt x="421" y="242"/>
                  </a:lnTo>
                  <a:lnTo>
                    <a:pt x="421" y="200"/>
                  </a:lnTo>
                  <a:lnTo>
                    <a:pt x="421" y="158"/>
                  </a:lnTo>
                  <a:lnTo>
                    <a:pt x="410" y="115"/>
                  </a:lnTo>
                  <a:lnTo>
                    <a:pt x="389" y="84"/>
                  </a:lnTo>
                  <a:lnTo>
                    <a:pt x="358" y="52"/>
                  </a:lnTo>
                  <a:lnTo>
                    <a:pt x="326" y="31"/>
                  </a:lnTo>
                  <a:lnTo>
                    <a:pt x="295" y="10"/>
                  </a:lnTo>
                  <a:lnTo>
                    <a:pt x="253" y="0"/>
                  </a:lnTo>
                  <a:lnTo>
                    <a:pt x="210" y="0"/>
                  </a:lnTo>
                  <a:lnTo>
                    <a:pt x="168" y="0"/>
                  </a:lnTo>
                  <a:lnTo>
                    <a:pt x="137" y="10"/>
                  </a:lnTo>
                  <a:lnTo>
                    <a:pt x="95" y="31"/>
                  </a:lnTo>
                  <a:lnTo>
                    <a:pt x="63" y="52"/>
                  </a:lnTo>
                  <a:lnTo>
                    <a:pt x="42" y="84"/>
                  </a:lnTo>
                  <a:lnTo>
                    <a:pt x="21" y="115"/>
                  </a:lnTo>
                  <a:lnTo>
                    <a:pt x="11" y="158"/>
                  </a:lnTo>
                  <a:lnTo>
                    <a:pt x="0" y="200"/>
                  </a:lnTo>
                  <a:lnTo>
                    <a:pt x="11" y="242"/>
                  </a:lnTo>
                  <a:lnTo>
                    <a:pt x="21" y="284"/>
                  </a:lnTo>
                  <a:lnTo>
                    <a:pt x="42" y="315"/>
                  </a:lnTo>
                  <a:lnTo>
                    <a:pt x="63" y="347"/>
                  </a:lnTo>
                  <a:lnTo>
                    <a:pt x="95" y="378"/>
                  </a:lnTo>
                  <a:lnTo>
                    <a:pt x="137" y="389"/>
                  </a:lnTo>
                  <a:lnTo>
                    <a:pt x="168" y="399"/>
                  </a:lnTo>
                  <a:lnTo>
                    <a:pt x="210" y="4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54" name="Freeform 15"/>
            <p:cNvSpPr>
              <a:spLocks/>
            </p:cNvSpPr>
            <p:nvPr/>
          </p:nvSpPr>
          <p:spPr bwMode="auto">
            <a:xfrm>
              <a:off x="3283" y="2784"/>
              <a:ext cx="29" cy="608"/>
            </a:xfrm>
            <a:custGeom>
              <a:avLst/>
              <a:gdLst>
                <a:gd name="T0" fmla="*/ 29 w 29"/>
                <a:gd name="T1" fmla="*/ 0 h 608"/>
                <a:gd name="T2" fmla="*/ 15 w 29"/>
                <a:gd name="T3" fmla="*/ 274 h 608"/>
                <a:gd name="T4" fmla="*/ 13 w 29"/>
                <a:gd name="T5" fmla="*/ 608 h 608"/>
                <a:gd name="T6" fmla="*/ 0 60000 65536"/>
                <a:gd name="T7" fmla="*/ 0 60000 65536"/>
                <a:gd name="T8" fmla="*/ 0 60000 65536"/>
                <a:gd name="T9" fmla="*/ 0 w 29"/>
                <a:gd name="T10" fmla="*/ 0 h 608"/>
                <a:gd name="T11" fmla="*/ 29 w 29"/>
                <a:gd name="T12" fmla="*/ 608 h 608"/>
              </a:gdLst>
              <a:ahLst/>
              <a:cxnLst>
                <a:cxn ang="T6">
                  <a:pos x="T0" y="T1"/>
                </a:cxn>
                <a:cxn ang="T7">
                  <a:pos x="T2" y="T3"/>
                </a:cxn>
                <a:cxn ang="T8">
                  <a:pos x="T4" y="T5"/>
                </a:cxn>
              </a:cxnLst>
              <a:rect l="T9" t="T10" r="T11" b="T12"/>
              <a:pathLst>
                <a:path w="29" h="608">
                  <a:moveTo>
                    <a:pt x="29" y="0"/>
                  </a:moveTo>
                  <a:cubicBezTo>
                    <a:pt x="0" y="86"/>
                    <a:pt x="27" y="183"/>
                    <a:pt x="15" y="274"/>
                  </a:cubicBezTo>
                  <a:cubicBezTo>
                    <a:pt x="23" y="593"/>
                    <a:pt x="13" y="479"/>
                    <a:pt x="13" y="608"/>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455" name="Freeform 16"/>
            <p:cNvSpPr>
              <a:spLocks/>
            </p:cNvSpPr>
            <p:nvPr/>
          </p:nvSpPr>
          <p:spPr bwMode="auto">
            <a:xfrm>
              <a:off x="4936" y="2736"/>
              <a:ext cx="38" cy="616"/>
            </a:xfrm>
            <a:custGeom>
              <a:avLst/>
              <a:gdLst>
                <a:gd name="T0" fmla="*/ 28 w 38"/>
                <a:gd name="T1" fmla="*/ 0 h 616"/>
                <a:gd name="T2" fmla="*/ 34 w 38"/>
                <a:gd name="T3" fmla="*/ 108 h 616"/>
                <a:gd name="T4" fmla="*/ 38 w 38"/>
                <a:gd name="T5" fmla="*/ 312 h 616"/>
                <a:gd name="T6" fmla="*/ 32 w 38"/>
                <a:gd name="T7" fmla="*/ 512 h 616"/>
                <a:gd name="T8" fmla="*/ 22 w 38"/>
                <a:gd name="T9" fmla="*/ 588 h 616"/>
                <a:gd name="T10" fmla="*/ 0 w 38"/>
                <a:gd name="T11" fmla="*/ 616 h 616"/>
                <a:gd name="T12" fmla="*/ 0 60000 65536"/>
                <a:gd name="T13" fmla="*/ 0 60000 65536"/>
                <a:gd name="T14" fmla="*/ 0 60000 65536"/>
                <a:gd name="T15" fmla="*/ 0 60000 65536"/>
                <a:gd name="T16" fmla="*/ 0 60000 65536"/>
                <a:gd name="T17" fmla="*/ 0 60000 65536"/>
                <a:gd name="T18" fmla="*/ 0 w 38"/>
                <a:gd name="T19" fmla="*/ 0 h 616"/>
                <a:gd name="T20" fmla="*/ 38 w 38"/>
                <a:gd name="T21" fmla="*/ 616 h 616"/>
              </a:gdLst>
              <a:ahLst/>
              <a:cxnLst>
                <a:cxn ang="T12">
                  <a:pos x="T0" y="T1"/>
                </a:cxn>
                <a:cxn ang="T13">
                  <a:pos x="T2" y="T3"/>
                </a:cxn>
                <a:cxn ang="T14">
                  <a:pos x="T4" y="T5"/>
                </a:cxn>
                <a:cxn ang="T15">
                  <a:pos x="T6" y="T7"/>
                </a:cxn>
                <a:cxn ang="T16">
                  <a:pos x="T8" y="T9"/>
                </a:cxn>
                <a:cxn ang="T17">
                  <a:pos x="T10" y="T11"/>
                </a:cxn>
              </a:cxnLst>
              <a:rect l="T18" t="T19" r="T20" b="T21"/>
              <a:pathLst>
                <a:path w="38" h="616">
                  <a:moveTo>
                    <a:pt x="28" y="0"/>
                  </a:moveTo>
                  <a:cubicBezTo>
                    <a:pt x="28" y="14"/>
                    <a:pt x="33" y="23"/>
                    <a:pt x="34" y="108"/>
                  </a:cubicBezTo>
                  <a:cubicBezTo>
                    <a:pt x="36" y="160"/>
                    <a:pt x="38" y="245"/>
                    <a:pt x="38" y="312"/>
                  </a:cubicBezTo>
                  <a:cubicBezTo>
                    <a:pt x="38" y="379"/>
                    <a:pt x="35" y="466"/>
                    <a:pt x="32" y="512"/>
                  </a:cubicBezTo>
                  <a:cubicBezTo>
                    <a:pt x="31" y="525"/>
                    <a:pt x="23" y="583"/>
                    <a:pt x="22" y="588"/>
                  </a:cubicBezTo>
                  <a:cubicBezTo>
                    <a:pt x="19" y="596"/>
                    <a:pt x="0" y="616"/>
                    <a:pt x="0" y="616"/>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Tree>
    <p:extLst>
      <p:ext uri="{BB962C8B-B14F-4D97-AF65-F5344CB8AC3E}">
        <p14:creationId xmlns:p14="http://schemas.microsoft.com/office/powerpoint/2010/main" val="423771089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3491"/>
                                        </p:tgtEl>
                                        <p:attrNameLst>
                                          <p:attrName>style.visibility</p:attrName>
                                        </p:attrNameLst>
                                      </p:cBhvr>
                                      <p:to>
                                        <p:strVal val="visible"/>
                                      </p:to>
                                    </p:set>
                                    <p:animEffect transition="in" filter="strips(downRight)">
                                      <p:cBhvr>
                                        <p:cTn id="7" dur="1000"/>
                                        <p:tgtEl>
                                          <p:spTgt spid="63491"/>
                                        </p:tgtEl>
                                      </p:cBhvr>
                                    </p:animEffect>
                                  </p:childTnLst>
                                </p:cTn>
                              </p:par>
                              <p:par>
                                <p:cTn id="8" presetID="9" presetClass="entr" presetSubtype="0" fill="hold" nodeType="withEffect">
                                  <p:stCondLst>
                                    <p:cond delay="1000"/>
                                  </p:stCondLst>
                                  <p:childTnLst>
                                    <p:set>
                                      <p:cBhvr>
                                        <p:cTn id="9" dur="1" fill="hold">
                                          <p:stCondLst>
                                            <p:cond delay="0"/>
                                          </p:stCondLst>
                                        </p:cTn>
                                        <p:tgtEl>
                                          <p:spTgt spid="63492"/>
                                        </p:tgtEl>
                                        <p:attrNameLst>
                                          <p:attrName>style.visibility</p:attrName>
                                        </p:attrNameLst>
                                      </p:cBhvr>
                                      <p:to>
                                        <p:strVal val="visible"/>
                                      </p:to>
                                    </p:set>
                                    <p:animEffect transition="in" filter="dissolve">
                                      <p:cBhvr>
                                        <p:cTn id="10" dur="1000"/>
                                        <p:tgtEl>
                                          <p:spTgt spid="63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914400" y="434975"/>
            <a:ext cx="10363200" cy="901700"/>
          </a:xfrm>
        </p:spPr>
        <p:txBody>
          <a:bodyPr/>
          <a:lstStyle/>
          <a:p>
            <a:r>
              <a:rPr lang="en-US" altLang="en-US" smtClean="0">
                <a:latin typeface="Arial" pitchFamily="34" charset="0"/>
                <a:cs typeface="Arial" pitchFamily="34" charset="0"/>
              </a:rPr>
              <a:t>House of Quality Example</a:t>
            </a:r>
          </a:p>
        </p:txBody>
      </p:sp>
      <p:grpSp>
        <p:nvGrpSpPr>
          <p:cNvPr id="65539" name="Group 3"/>
          <p:cNvGrpSpPr>
            <a:grpSpLocks/>
          </p:cNvGrpSpPr>
          <p:nvPr/>
        </p:nvGrpSpPr>
        <p:grpSpPr bwMode="auto">
          <a:xfrm>
            <a:off x="8458202" y="2671766"/>
            <a:ext cx="2876550" cy="2173288"/>
            <a:chOff x="3996" y="1683"/>
            <a:chExt cx="1359" cy="1369"/>
          </a:xfrm>
        </p:grpSpPr>
        <p:sp>
          <p:nvSpPr>
            <p:cNvPr id="63519" name="Rectangle 4"/>
            <p:cNvSpPr>
              <a:spLocks noChangeArrowheads="1"/>
            </p:cNvSpPr>
            <p:nvPr/>
          </p:nvSpPr>
          <p:spPr bwMode="auto">
            <a:xfrm>
              <a:off x="4158" y="1683"/>
              <a:ext cx="1197" cy="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a:latin typeface="Arial" pitchFamily="34" charset="0"/>
                </a:rPr>
                <a:t>Customer</a:t>
              </a:r>
            </a:p>
            <a:p>
              <a:pPr algn="ctr">
                <a:lnSpc>
                  <a:spcPct val="90000"/>
                </a:lnSpc>
              </a:pPr>
              <a:r>
                <a:rPr lang="en-US" altLang="en-US">
                  <a:latin typeface="Arial" pitchFamily="34" charset="0"/>
                </a:rPr>
                <a:t>importance</a:t>
              </a:r>
            </a:p>
            <a:p>
              <a:pPr algn="ctr">
                <a:lnSpc>
                  <a:spcPct val="90000"/>
                </a:lnSpc>
              </a:pPr>
              <a:r>
                <a:rPr lang="en-US" altLang="en-US">
                  <a:latin typeface="Arial" pitchFamily="34" charset="0"/>
                </a:rPr>
                <a:t>rating</a:t>
              </a:r>
            </a:p>
            <a:p>
              <a:pPr algn="ctr">
                <a:lnSpc>
                  <a:spcPct val="90000"/>
                </a:lnSpc>
              </a:pPr>
              <a:r>
                <a:rPr lang="en-US" altLang="en-US">
                  <a:latin typeface="Arial" pitchFamily="34" charset="0"/>
                </a:rPr>
                <a:t>(5 = highest)</a:t>
              </a:r>
            </a:p>
          </p:txBody>
        </p:sp>
        <p:sp>
          <p:nvSpPr>
            <p:cNvPr id="63520" name="Line 5"/>
            <p:cNvSpPr>
              <a:spLocks noChangeShapeType="1"/>
            </p:cNvSpPr>
            <p:nvPr/>
          </p:nvSpPr>
          <p:spPr bwMode="auto">
            <a:xfrm flipH="1">
              <a:off x="3996" y="2315"/>
              <a:ext cx="554" cy="737"/>
            </a:xfrm>
            <a:prstGeom prst="line">
              <a:avLst/>
            </a:prstGeom>
            <a:noFill/>
            <a:ln w="57150">
              <a:solidFill>
                <a:srgbClr val="FFFF00"/>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5542" name="Group 6"/>
          <p:cNvGrpSpPr>
            <a:grpSpLocks/>
          </p:cNvGrpSpPr>
          <p:nvPr/>
        </p:nvGrpSpPr>
        <p:grpSpPr bwMode="auto">
          <a:xfrm>
            <a:off x="3028953" y="3760788"/>
            <a:ext cx="5937249" cy="2195512"/>
            <a:chOff x="455" y="2377"/>
            <a:chExt cx="2805" cy="1383"/>
          </a:xfrm>
        </p:grpSpPr>
        <p:sp>
          <p:nvSpPr>
            <p:cNvPr id="63510" name="Rectangle 7"/>
            <p:cNvSpPr>
              <a:spLocks noChangeArrowheads="1"/>
            </p:cNvSpPr>
            <p:nvPr/>
          </p:nvSpPr>
          <p:spPr bwMode="auto">
            <a:xfrm>
              <a:off x="456" y="2432"/>
              <a:ext cx="2504" cy="1328"/>
            </a:xfrm>
            <a:prstGeom prst="rect">
              <a:avLst/>
            </a:prstGeom>
            <a:solidFill>
              <a:srgbClr val="D9F7FF"/>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solidFill>
                  <a:schemeClr val="bg1"/>
                </a:solidFill>
                <a:latin typeface="Arial" pitchFamily="34" charset="0"/>
              </a:endParaRPr>
            </a:p>
          </p:txBody>
        </p:sp>
        <p:grpSp>
          <p:nvGrpSpPr>
            <p:cNvPr id="63511" name="Group 8"/>
            <p:cNvGrpSpPr>
              <a:grpSpLocks/>
            </p:cNvGrpSpPr>
            <p:nvPr/>
          </p:nvGrpSpPr>
          <p:grpSpPr bwMode="auto">
            <a:xfrm>
              <a:off x="455" y="2701"/>
              <a:ext cx="2497" cy="770"/>
              <a:chOff x="479" y="2701"/>
              <a:chExt cx="4816" cy="770"/>
            </a:xfrm>
          </p:grpSpPr>
          <p:sp>
            <p:nvSpPr>
              <p:cNvPr id="63515" name="Line 9"/>
              <p:cNvSpPr>
                <a:spLocks noChangeShapeType="1"/>
              </p:cNvSpPr>
              <p:nvPr/>
            </p:nvSpPr>
            <p:spPr bwMode="auto">
              <a:xfrm>
                <a:off x="479" y="2701"/>
                <a:ext cx="481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chemeClr val="bg1"/>
                  </a:solidFill>
                </a:endParaRPr>
              </a:p>
            </p:txBody>
          </p:sp>
          <p:sp>
            <p:nvSpPr>
              <p:cNvPr id="63516" name="Line 10"/>
              <p:cNvSpPr>
                <a:spLocks noChangeShapeType="1"/>
              </p:cNvSpPr>
              <p:nvPr/>
            </p:nvSpPr>
            <p:spPr bwMode="auto">
              <a:xfrm>
                <a:off x="479" y="2971"/>
                <a:ext cx="481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chemeClr val="bg1"/>
                  </a:solidFill>
                </a:endParaRPr>
              </a:p>
            </p:txBody>
          </p:sp>
          <p:sp>
            <p:nvSpPr>
              <p:cNvPr id="63517" name="Line 11"/>
              <p:cNvSpPr>
                <a:spLocks noChangeShapeType="1"/>
              </p:cNvSpPr>
              <p:nvPr/>
            </p:nvSpPr>
            <p:spPr bwMode="auto">
              <a:xfrm>
                <a:off x="479" y="3211"/>
                <a:ext cx="481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chemeClr val="bg1"/>
                  </a:solidFill>
                </a:endParaRPr>
              </a:p>
            </p:txBody>
          </p:sp>
          <p:sp>
            <p:nvSpPr>
              <p:cNvPr id="63518" name="Line 12"/>
              <p:cNvSpPr>
                <a:spLocks noChangeShapeType="1"/>
              </p:cNvSpPr>
              <p:nvPr/>
            </p:nvSpPr>
            <p:spPr bwMode="auto">
              <a:xfrm>
                <a:off x="479" y="3471"/>
                <a:ext cx="481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chemeClr val="bg1"/>
                  </a:solidFill>
                </a:endParaRPr>
              </a:p>
            </p:txBody>
          </p:sp>
        </p:grpSp>
        <p:sp>
          <p:nvSpPr>
            <p:cNvPr id="63512" name="Line 13"/>
            <p:cNvSpPr>
              <a:spLocks noChangeShapeType="1"/>
            </p:cNvSpPr>
            <p:nvPr/>
          </p:nvSpPr>
          <p:spPr bwMode="auto">
            <a:xfrm>
              <a:off x="2603" y="2432"/>
              <a:ext cx="0" cy="13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chemeClr val="bg1"/>
                </a:solidFill>
              </a:endParaRPr>
            </a:p>
          </p:txBody>
        </p:sp>
        <p:sp>
          <p:nvSpPr>
            <p:cNvPr id="63513" name="Line 14"/>
            <p:cNvSpPr>
              <a:spLocks noChangeShapeType="1"/>
            </p:cNvSpPr>
            <p:nvPr/>
          </p:nvSpPr>
          <p:spPr bwMode="auto">
            <a:xfrm>
              <a:off x="2958" y="2432"/>
              <a:ext cx="0" cy="131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chemeClr val="bg1"/>
                </a:solidFill>
              </a:endParaRPr>
            </a:p>
          </p:txBody>
        </p:sp>
        <p:sp>
          <p:nvSpPr>
            <p:cNvPr id="63514" name="Rectangle 15"/>
            <p:cNvSpPr>
              <a:spLocks noChangeArrowheads="1"/>
            </p:cNvSpPr>
            <p:nvPr/>
          </p:nvSpPr>
          <p:spPr bwMode="auto">
            <a:xfrm>
              <a:off x="534" y="2377"/>
              <a:ext cx="2726" cy="1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429000" algn="ctr"/>
                </a:tabLst>
                <a:defRPr>
                  <a:solidFill>
                    <a:schemeClr val="tx1"/>
                  </a:solidFill>
                  <a:latin typeface="Calibri" pitchFamily="34" charset="0"/>
                  <a:cs typeface="Arial" pitchFamily="34" charset="0"/>
                </a:defRPr>
              </a:lvl1pPr>
              <a:lvl2pPr marL="742950" indent="-285750">
                <a:tabLst>
                  <a:tab pos="3429000" algn="ctr"/>
                </a:tabLst>
                <a:defRPr>
                  <a:solidFill>
                    <a:schemeClr val="tx1"/>
                  </a:solidFill>
                  <a:latin typeface="Calibri" pitchFamily="34" charset="0"/>
                  <a:cs typeface="Arial" pitchFamily="34" charset="0"/>
                </a:defRPr>
              </a:lvl2pPr>
              <a:lvl3pPr marL="1143000" indent="-228600">
                <a:tabLst>
                  <a:tab pos="3429000" algn="ctr"/>
                </a:tabLst>
                <a:defRPr>
                  <a:solidFill>
                    <a:schemeClr val="tx1"/>
                  </a:solidFill>
                  <a:latin typeface="Calibri" pitchFamily="34" charset="0"/>
                  <a:cs typeface="Arial" pitchFamily="34" charset="0"/>
                </a:defRPr>
              </a:lvl3pPr>
              <a:lvl4pPr marL="1600200" indent="-228600">
                <a:tabLst>
                  <a:tab pos="3429000" algn="ctr"/>
                </a:tabLst>
                <a:defRPr>
                  <a:solidFill>
                    <a:schemeClr val="tx1"/>
                  </a:solidFill>
                  <a:latin typeface="Calibri" pitchFamily="34" charset="0"/>
                  <a:cs typeface="Arial" pitchFamily="34" charset="0"/>
                </a:defRPr>
              </a:lvl4pPr>
              <a:lvl5pPr marL="2057400" indent="-228600">
                <a:tabLst>
                  <a:tab pos="3429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9pPr>
            </a:lstStyle>
            <a:p>
              <a:pPr>
                <a:lnSpc>
                  <a:spcPct val="150000"/>
                </a:lnSpc>
                <a:tabLst>
                  <a:tab pos="4629150" algn="ctr"/>
                </a:tabLst>
              </a:pPr>
              <a:r>
                <a:rPr lang="en-US" altLang="en-US">
                  <a:solidFill>
                    <a:schemeClr val="bg1"/>
                  </a:solidFill>
                  <a:latin typeface="Arial" pitchFamily="34" charset="0"/>
                </a:rPr>
                <a:t>Lightweight 	3	</a:t>
              </a:r>
            </a:p>
            <a:p>
              <a:pPr>
                <a:lnSpc>
                  <a:spcPct val="150000"/>
                </a:lnSpc>
                <a:tabLst>
                  <a:tab pos="4629150" algn="ctr"/>
                </a:tabLst>
              </a:pPr>
              <a:r>
                <a:rPr lang="en-US" altLang="en-US">
                  <a:solidFill>
                    <a:schemeClr val="bg1"/>
                  </a:solidFill>
                  <a:latin typeface="Arial" pitchFamily="34" charset="0"/>
                </a:rPr>
                <a:t>Easy to use 	4	</a:t>
              </a:r>
            </a:p>
            <a:p>
              <a:pPr>
                <a:lnSpc>
                  <a:spcPct val="150000"/>
                </a:lnSpc>
                <a:tabLst>
                  <a:tab pos="4629150" algn="ctr"/>
                </a:tabLst>
              </a:pPr>
              <a:r>
                <a:rPr lang="en-US" altLang="en-US">
                  <a:solidFill>
                    <a:schemeClr val="bg1"/>
                  </a:solidFill>
                  <a:latin typeface="Arial" pitchFamily="34" charset="0"/>
                </a:rPr>
                <a:t>Reliable	5</a:t>
              </a:r>
            </a:p>
            <a:p>
              <a:pPr>
                <a:lnSpc>
                  <a:spcPct val="150000"/>
                </a:lnSpc>
                <a:tabLst>
                  <a:tab pos="4629150" algn="ctr"/>
                </a:tabLst>
              </a:pPr>
              <a:r>
                <a:rPr lang="en-US" altLang="en-US">
                  <a:solidFill>
                    <a:schemeClr val="bg1"/>
                  </a:solidFill>
                  <a:latin typeface="Arial" pitchFamily="34" charset="0"/>
                </a:rPr>
                <a:t>Easy to hold steady 	2	</a:t>
              </a:r>
            </a:p>
            <a:p>
              <a:pPr>
                <a:lnSpc>
                  <a:spcPct val="150000"/>
                </a:lnSpc>
                <a:tabLst>
                  <a:tab pos="4629150" algn="ctr"/>
                </a:tabLst>
              </a:pPr>
              <a:r>
                <a:rPr lang="en-US" altLang="en-US">
                  <a:solidFill>
                    <a:schemeClr val="bg1"/>
                  </a:solidFill>
                  <a:latin typeface="Arial" pitchFamily="34" charset="0"/>
                </a:rPr>
                <a:t>High resolution	1	</a:t>
              </a:r>
            </a:p>
          </p:txBody>
        </p:sp>
      </p:grpSp>
      <p:grpSp>
        <p:nvGrpSpPr>
          <p:cNvPr id="65552" name="Group 16"/>
          <p:cNvGrpSpPr>
            <a:grpSpLocks/>
          </p:cNvGrpSpPr>
          <p:nvPr/>
        </p:nvGrpSpPr>
        <p:grpSpPr bwMode="auto">
          <a:xfrm>
            <a:off x="2027767" y="2325688"/>
            <a:ext cx="2457451" cy="1408112"/>
            <a:chOff x="390" y="1633"/>
            <a:chExt cx="1161" cy="887"/>
          </a:xfrm>
        </p:grpSpPr>
        <p:sp>
          <p:nvSpPr>
            <p:cNvPr id="63508" name="Rectangle 17"/>
            <p:cNvSpPr>
              <a:spLocks noChangeArrowheads="1"/>
            </p:cNvSpPr>
            <p:nvPr/>
          </p:nvSpPr>
          <p:spPr bwMode="auto">
            <a:xfrm>
              <a:off x="390" y="1633"/>
              <a:ext cx="1161"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a:latin typeface="Arial" pitchFamily="34" charset="0"/>
                </a:rPr>
                <a:t>What the customer wants</a:t>
              </a:r>
            </a:p>
          </p:txBody>
        </p:sp>
        <p:sp>
          <p:nvSpPr>
            <p:cNvPr id="63509" name="Line 18"/>
            <p:cNvSpPr>
              <a:spLocks noChangeShapeType="1"/>
            </p:cNvSpPr>
            <p:nvPr/>
          </p:nvSpPr>
          <p:spPr bwMode="auto">
            <a:xfrm>
              <a:off x="1120" y="2048"/>
              <a:ext cx="192" cy="472"/>
            </a:xfrm>
            <a:prstGeom prst="line">
              <a:avLst/>
            </a:prstGeom>
            <a:noFill/>
            <a:ln w="57150">
              <a:solidFill>
                <a:srgbClr val="FFFF00"/>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5555" name="Group 19"/>
          <p:cNvGrpSpPr>
            <a:grpSpLocks/>
          </p:cNvGrpSpPr>
          <p:nvPr/>
        </p:nvGrpSpPr>
        <p:grpSpPr bwMode="auto">
          <a:xfrm>
            <a:off x="8743948" y="454026"/>
            <a:ext cx="2935815" cy="1987550"/>
            <a:chOff x="4171" y="302"/>
            <a:chExt cx="1387" cy="1252"/>
          </a:xfrm>
        </p:grpSpPr>
        <p:sp>
          <p:nvSpPr>
            <p:cNvPr id="63495"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63496" name="Text Box 21"/>
            <p:cNvSpPr txBox="1">
              <a:spLocks noChangeArrowheads="1"/>
            </p:cNvSpPr>
            <p:nvPr/>
          </p:nvSpPr>
          <p:spPr bwMode="auto">
            <a:xfrm>
              <a:off x="4171" y="808"/>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What the Customer</a:t>
              </a:r>
            </a:p>
            <a:p>
              <a:pPr algn="ctr"/>
              <a:r>
                <a:rPr lang="en-AU" altLang="en-US" sz="900" b="1">
                  <a:solidFill>
                    <a:srgbClr val="000000"/>
                  </a:solidFill>
                  <a:latin typeface="Arial" pitchFamily="34" charset="0"/>
                  <a:ea typeface="MS PGothic" pitchFamily="34" charset="-128"/>
                </a:rPr>
                <a:t>Wants</a:t>
              </a:r>
            </a:p>
          </p:txBody>
        </p:sp>
        <p:sp>
          <p:nvSpPr>
            <p:cNvPr id="63497"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63498" name="Text Box 23"/>
            <p:cNvSpPr txBox="1">
              <a:spLocks noChangeArrowheads="1"/>
            </p:cNvSpPr>
            <p:nvPr/>
          </p:nvSpPr>
          <p:spPr bwMode="auto">
            <a:xfrm>
              <a:off x="4737" y="848"/>
              <a:ext cx="41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Relationship</a:t>
              </a:r>
            </a:p>
            <a:p>
              <a:pPr algn="ctr"/>
              <a:r>
                <a:rPr lang="en-AU" altLang="en-US" sz="900" b="1">
                  <a:solidFill>
                    <a:srgbClr val="000000"/>
                  </a:solidFill>
                  <a:latin typeface="Arial" pitchFamily="34" charset="0"/>
                  <a:ea typeface="MS PGothic" pitchFamily="34" charset="-128"/>
                </a:rPr>
                <a:t>Matrix</a:t>
              </a:r>
            </a:p>
          </p:txBody>
        </p:sp>
        <p:sp>
          <p:nvSpPr>
            <p:cNvPr id="63499"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63500" name="Text Box 25"/>
            <p:cNvSpPr txBox="1">
              <a:spLocks noChangeArrowheads="1"/>
            </p:cNvSpPr>
            <p:nvPr/>
          </p:nvSpPr>
          <p:spPr bwMode="auto">
            <a:xfrm>
              <a:off x="4605" y="1220"/>
              <a:ext cx="669"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Technical</a:t>
              </a:r>
            </a:p>
            <a:p>
              <a:pPr algn="ctr"/>
              <a:r>
                <a:rPr lang="en-AU" altLang="en-US" sz="900" b="1">
                  <a:solidFill>
                    <a:srgbClr val="000000"/>
                  </a:solidFill>
                  <a:latin typeface="Arial" pitchFamily="34" charset="0"/>
                  <a:ea typeface="MS PGothic" pitchFamily="34" charset="-128"/>
                </a:rPr>
                <a:t>Attributes and</a:t>
              </a:r>
            </a:p>
            <a:p>
              <a:pPr algn="ctr"/>
              <a:r>
                <a:rPr lang="en-AU" altLang="en-US" sz="900" b="1">
                  <a:solidFill>
                    <a:srgbClr val="000000"/>
                  </a:solidFill>
                  <a:latin typeface="Arial" pitchFamily="34" charset="0"/>
                  <a:ea typeface="MS PGothic" pitchFamily="34" charset="-128"/>
                </a:rPr>
                <a:t>Evaluation</a:t>
              </a:r>
            </a:p>
          </p:txBody>
        </p:sp>
        <p:sp>
          <p:nvSpPr>
            <p:cNvPr id="63501"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3502"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How to Satisfy</a:t>
              </a:r>
            </a:p>
            <a:p>
              <a:pPr algn="ctr"/>
              <a:r>
                <a:rPr lang="en-AU" altLang="en-US" sz="900" b="1">
                  <a:solidFill>
                    <a:srgbClr val="000000"/>
                  </a:solidFill>
                  <a:latin typeface="Arial" pitchFamily="34" charset="0"/>
                  <a:ea typeface="MS PGothic" pitchFamily="34" charset="-128"/>
                </a:rPr>
                <a:t>Customer Wants</a:t>
              </a:r>
            </a:p>
          </p:txBody>
        </p:sp>
        <p:sp>
          <p:nvSpPr>
            <p:cNvPr id="65564"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63504"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a:solidFill>
                    <a:srgbClr val="000000"/>
                  </a:solidFill>
                  <a:latin typeface="Arial" pitchFamily="34" charset="0"/>
                  <a:ea typeface="MS PGothic" pitchFamily="34" charset="-128"/>
                </a:rPr>
                <a:t>Interrelationships</a:t>
              </a:r>
            </a:p>
          </p:txBody>
        </p:sp>
        <p:sp>
          <p:nvSpPr>
            <p:cNvPr id="65566"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63506" name="Text Box 31"/>
            <p:cNvSpPr txBox="1">
              <a:spLocks noChangeArrowheads="1"/>
            </p:cNvSpPr>
            <p:nvPr/>
          </p:nvSpPr>
          <p:spPr bwMode="auto">
            <a:xfrm rot="16200000">
              <a:off x="5178" y="870"/>
              <a:ext cx="49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800" b="1">
                  <a:solidFill>
                    <a:srgbClr val="000000"/>
                  </a:solidFill>
                  <a:latin typeface="Arial" pitchFamily="34" charset="0"/>
                </a:rPr>
                <a:t>Analysis of</a:t>
              </a:r>
            </a:p>
            <a:p>
              <a:pPr algn="ctr"/>
              <a:r>
                <a:rPr lang="en-US" altLang="en-US" sz="800" b="1">
                  <a:solidFill>
                    <a:srgbClr val="000000"/>
                  </a:solidFill>
                  <a:latin typeface="Arial" pitchFamily="34" charset="0"/>
                </a:rPr>
                <a:t>Competitors</a:t>
              </a:r>
            </a:p>
          </p:txBody>
        </p:sp>
        <p:sp>
          <p:nvSpPr>
            <p:cNvPr id="63507"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65569" name="Line 33"/>
          <p:cNvSpPr>
            <a:spLocks noChangeShapeType="1"/>
          </p:cNvSpPr>
          <p:nvPr/>
        </p:nvSpPr>
        <p:spPr bwMode="auto">
          <a:xfrm flipH="1">
            <a:off x="6383866" y="1690689"/>
            <a:ext cx="2582335" cy="2005011"/>
          </a:xfrm>
          <a:prstGeom prst="line">
            <a:avLst/>
          </a:prstGeom>
          <a:noFill/>
          <a:ln w="57150">
            <a:solidFill>
              <a:srgbClr val="FFFF00"/>
            </a:solidFill>
            <a:round/>
            <a:headEnd/>
            <a:tailEnd type="triangle" w="sm" len="sm"/>
          </a:ln>
          <a:extLst>
            <a:ext uri="{909E8E84-426E-40DD-AFC4-6F175D3DCCD1}">
              <a14:hiddenFill xmlns:a14="http://schemas.microsoft.com/office/drawing/2010/main">
                <a:noFill/>
              </a14:hiddenFill>
            </a:ext>
          </a:extLst>
        </p:spPr>
        <p:txBody>
          <a:bodyPr wrap="none" lIns="121917" tIns="60958" rIns="121917" bIns="60958" anchor="ctr"/>
          <a:lstStyle/>
          <a:p>
            <a:endParaRPr lang="en-US"/>
          </a:p>
        </p:txBody>
      </p:sp>
    </p:spTree>
    <p:extLst>
      <p:ext uri="{BB962C8B-B14F-4D97-AF65-F5344CB8AC3E}">
        <p14:creationId xmlns:p14="http://schemas.microsoft.com/office/powerpoint/2010/main" val="2487302027"/>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65555"/>
                                        </p:tgtEl>
                                        <p:attrNameLst>
                                          <p:attrName>style.visibility</p:attrName>
                                        </p:attrNameLst>
                                      </p:cBhvr>
                                      <p:to>
                                        <p:strVal val="visible"/>
                                      </p:to>
                                    </p:set>
                                    <p:animEffect transition="in" filter="dissolve">
                                      <p:cBhvr>
                                        <p:cTn id="7" dur="1000"/>
                                        <p:tgtEl>
                                          <p:spTgt spid="65555"/>
                                        </p:tgtEl>
                                      </p:cBhvr>
                                    </p:animEffect>
                                  </p:childTnLst>
                                </p:cTn>
                              </p:par>
                            </p:childTnLst>
                          </p:cTn>
                        </p:par>
                        <p:par>
                          <p:cTn id="8" fill="hold" nodeType="afterGroup">
                            <p:stCondLst>
                              <p:cond delay="2000"/>
                            </p:stCondLst>
                            <p:childTnLst>
                              <p:par>
                                <p:cTn id="9" presetID="22" presetClass="entr" presetSubtype="1" fill="hold" grpId="0" nodeType="afterEffect">
                                  <p:stCondLst>
                                    <p:cond delay="1000"/>
                                  </p:stCondLst>
                                  <p:childTnLst>
                                    <p:set>
                                      <p:cBhvr>
                                        <p:cTn id="10" dur="1" fill="hold">
                                          <p:stCondLst>
                                            <p:cond delay="0"/>
                                          </p:stCondLst>
                                        </p:cTn>
                                        <p:tgtEl>
                                          <p:spTgt spid="65569"/>
                                        </p:tgtEl>
                                        <p:attrNameLst>
                                          <p:attrName>style.visibility</p:attrName>
                                        </p:attrNameLst>
                                      </p:cBhvr>
                                      <p:to>
                                        <p:strVal val="visible"/>
                                      </p:to>
                                    </p:set>
                                    <p:animEffect transition="in" filter="wipe(up)">
                                      <p:cBhvr>
                                        <p:cTn id="11" dur="1000"/>
                                        <p:tgtEl>
                                          <p:spTgt spid="65569"/>
                                        </p:tgtEl>
                                      </p:cBhvr>
                                    </p:animEffect>
                                  </p:childTnLst>
                                </p:cTn>
                              </p:par>
                            </p:childTnLst>
                          </p:cTn>
                        </p:par>
                        <p:par>
                          <p:cTn id="12" fill="hold" nodeType="afterGroup">
                            <p:stCondLst>
                              <p:cond delay="4000"/>
                            </p:stCondLst>
                            <p:childTnLst>
                              <p:par>
                                <p:cTn id="13" presetID="22" presetClass="entr" presetSubtype="8" fill="hold" nodeType="afterEffect">
                                  <p:stCondLst>
                                    <p:cond delay="0"/>
                                  </p:stCondLst>
                                  <p:childTnLst>
                                    <p:set>
                                      <p:cBhvr>
                                        <p:cTn id="14" dur="1" fill="hold">
                                          <p:stCondLst>
                                            <p:cond delay="0"/>
                                          </p:stCondLst>
                                        </p:cTn>
                                        <p:tgtEl>
                                          <p:spTgt spid="65542"/>
                                        </p:tgtEl>
                                        <p:attrNameLst>
                                          <p:attrName>style.visibility</p:attrName>
                                        </p:attrNameLst>
                                      </p:cBhvr>
                                      <p:to>
                                        <p:strVal val="visible"/>
                                      </p:to>
                                    </p:set>
                                    <p:animEffect transition="in" filter="wipe(left)">
                                      <p:cBhvr>
                                        <p:cTn id="15" dur="1000"/>
                                        <p:tgtEl>
                                          <p:spTgt spid="65542"/>
                                        </p:tgtEl>
                                      </p:cBhvr>
                                    </p:animEffect>
                                  </p:childTnLst>
                                </p:cTn>
                              </p:par>
                            </p:childTnLst>
                          </p:cTn>
                        </p:par>
                        <p:par>
                          <p:cTn id="16" fill="hold" nodeType="afterGroup">
                            <p:stCondLst>
                              <p:cond delay="5000"/>
                            </p:stCondLst>
                            <p:childTnLst>
                              <p:par>
                                <p:cTn id="17" presetID="22" presetClass="entr" presetSubtype="1" fill="hold" nodeType="afterEffect">
                                  <p:stCondLst>
                                    <p:cond delay="1000"/>
                                  </p:stCondLst>
                                  <p:childTnLst>
                                    <p:set>
                                      <p:cBhvr>
                                        <p:cTn id="18" dur="1" fill="hold">
                                          <p:stCondLst>
                                            <p:cond delay="0"/>
                                          </p:stCondLst>
                                        </p:cTn>
                                        <p:tgtEl>
                                          <p:spTgt spid="65552"/>
                                        </p:tgtEl>
                                        <p:attrNameLst>
                                          <p:attrName>style.visibility</p:attrName>
                                        </p:attrNameLst>
                                      </p:cBhvr>
                                      <p:to>
                                        <p:strVal val="visible"/>
                                      </p:to>
                                    </p:set>
                                    <p:animEffect transition="in" filter="wipe(up)">
                                      <p:cBhvr>
                                        <p:cTn id="19" dur="1000"/>
                                        <p:tgtEl>
                                          <p:spTgt spid="65552"/>
                                        </p:tgtEl>
                                      </p:cBhvr>
                                    </p:animEffect>
                                  </p:childTnLst>
                                </p:cTn>
                              </p:par>
                            </p:childTnLst>
                          </p:cTn>
                        </p:par>
                        <p:par>
                          <p:cTn id="20" fill="hold" nodeType="afterGroup">
                            <p:stCondLst>
                              <p:cond delay="7000"/>
                            </p:stCondLst>
                            <p:childTnLst>
                              <p:par>
                                <p:cTn id="21" presetID="22" presetClass="entr" presetSubtype="1" fill="hold" nodeType="afterEffect">
                                  <p:stCondLst>
                                    <p:cond delay="1000"/>
                                  </p:stCondLst>
                                  <p:childTnLst>
                                    <p:set>
                                      <p:cBhvr>
                                        <p:cTn id="22" dur="1" fill="hold">
                                          <p:stCondLst>
                                            <p:cond delay="0"/>
                                          </p:stCondLst>
                                        </p:cTn>
                                        <p:tgtEl>
                                          <p:spTgt spid="65539"/>
                                        </p:tgtEl>
                                        <p:attrNameLst>
                                          <p:attrName>style.visibility</p:attrName>
                                        </p:attrNameLst>
                                      </p:cBhvr>
                                      <p:to>
                                        <p:strVal val="visible"/>
                                      </p:to>
                                    </p:set>
                                    <p:animEffect transition="in" filter="wipe(up)">
                                      <p:cBhvr>
                                        <p:cTn id="23" dur="1000"/>
                                        <p:tgtEl>
                                          <p:spTgt spid="65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6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914400" y="434975"/>
            <a:ext cx="10363200" cy="901700"/>
          </a:xfrm>
        </p:spPr>
        <p:txBody>
          <a:bodyPr/>
          <a:lstStyle/>
          <a:p>
            <a:r>
              <a:rPr lang="en-US" altLang="en-US" smtClean="0">
                <a:latin typeface="Arial" pitchFamily="34" charset="0"/>
                <a:cs typeface="Arial" pitchFamily="34" charset="0"/>
              </a:rPr>
              <a:t>House of Quality Example</a:t>
            </a:r>
          </a:p>
        </p:txBody>
      </p:sp>
      <p:grpSp>
        <p:nvGrpSpPr>
          <p:cNvPr id="65538" name="Group 19"/>
          <p:cNvGrpSpPr>
            <a:grpSpLocks/>
          </p:cNvGrpSpPr>
          <p:nvPr/>
        </p:nvGrpSpPr>
        <p:grpSpPr bwMode="auto">
          <a:xfrm>
            <a:off x="8743948" y="454026"/>
            <a:ext cx="2935815" cy="1987550"/>
            <a:chOff x="4171" y="302"/>
            <a:chExt cx="1387" cy="1252"/>
          </a:xfrm>
        </p:grpSpPr>
        <p:sp>
          <p:nvSpPr>
            <p:cNvPr id="65552"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65553" name="Text Box 21"/>
            <p:cNvSpPr txBox="1">
              <a:spLocks noChangeArrowheads="1"/>
            </p:cNvSpPr>
            <p:nvPr/>
          </p:nvSpPr>
          <p:spPr bwMode="auto">
            <a:xfrm>
              <a:off x="4171" y="790"/>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What the Customer</a:t>
              </a:r>
            </a:p>
            <a:p>
              <a:pPr algn="ctr"/>
              <a:r>
                <a:rPr lang="en-AU" altLang="en-US" sz="900" b="1">
                  <a:solidFill>
                    <a:srgbClr val="000000"/>
                  </a:solidFill>
                  <a:latin typeface="Arial" pitchFamily="34" charset="0"/>
                  <a:ea typeface="MS PGothic" pitchFamily="34" charset="-128"/>
                </a:rPr>
                <a:t>Wants</a:t>
              </a:r>
            </a:p>
          </p:txBody>
        </p:sp>
        <p:sp>
          <p:nvSpPr>
            <p:cNvPr id="65554"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65555" name="Text Box 23"/>
            <p:cNvSpPr txBox="1">
              <a:spLocks noChangeArrowheads="1"/>
            </p:cNvSpPr>
            <p:nvPr/>
          </p:nvSpPr>
          <p:spPr bwMode="auto">
            <a:xfrm>
              <a:off x="4737" y="830"/>
              <a:ext cx="41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Relationship</a:t>
              </a:r>
            </a:p>
            <a:p>
              <a:pPr algn="ctr"/>
              <a:r>
                <a:rPr lang="en-AU" altLang="en-US" sz="900" b="1">
                  <a:solidFill>
                    <a:srgbClr val="000000"/>
                  </a:solidFill>
                  <a:latin typeface="Arial" pitchFamily="34" charset="0"/>
                  <a:ea typeface="MS PGothic" pitchFamily="34" charset="-128"/>
                </a:rPr>
                <a:t>Matrix</a:t>
              </a:r>
            </a:p>
          </p:txBody>
        </p:sp>
        <p:sp>
          <p:nvSpPr>
            <p:cNvPr id="65556"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65557" name="Text Box 25"/>
            <p:cNvSpPr txBox="1">
              <a:spLocks noChangeArrowheads="1"/>
            </p:cNvSpPr>
            <p:nvPr/>
          </p:nvSpPr>
          <p:spPr bwMode="auto">
            <a:xfrm>
              <a:off x="4605" y="1211"/>
              <a:ext cx="669"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Technical</a:t>
              </a:r>
            </a:p>
            <a:p>
              <a:pPr algn="ctr"/>
              <a:r>
                <a:rPr lang="en-AU" altLang="en-US" sz="900" b="1">
                  <a:solidFill>
                    <a:srgbClr val="000000"/>
                  </a:solidFill>
                  <a:latin typeface="Arial" pitchFamily="34" charset="0"/>
                  <a:ea typeface="MS PGothic" pitchFamily="34" charset="-128"/>
                </a:rPr>
                <a:t>Attributes and</a:t>
              </a:r>
            </a:p>
            <a:p>
              <a:pPr algn="ctr"/>
              <a:r>
                <a:rPr lang="en-AU" altLang="en-US" sz="900" b="1">
                  <a:solidFill>
                    <a:srgbClr val="000000"/>
                  </a:solidFill>
                  <a:latin typeface="Arial" pitchFamily="34" charset="0"/>
                  <a:ea typeface="MS PGothic" pitchFamily="34" charset="-128"/>
                </a:rPr>
                <a:t>Evaluation</a:t>
              </a:r>
            </a:p>
          </p:txBody>
        </p:sp>
        <p:sp>
          <p:nvSpPr>
            <p:cNvPr id="65558"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5559"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How to Satisfy</a:t>
              </a:r>
            </a:p>
            <a:p>
              <a:pPr algn="ctr"/>
              <a:r>
                <a:rPr lang="en-AU" altLang="en-US" sz="900" b="1">
                  <a:solidFill>
                    <a:srgbClr val="000000"/>
                  </a:solidFill>
                  <a:latin typeface="Arial" pitchFamily="34" charset="0"/>
                  <a:ea typeface="MS PGothic" pitchFamily="34" charset="-128"/>
                </a:rPr>
                <a:t>Customer Wants</a:t>
              </a:r>
            </a:p>
          </p:txBody>
        </p:sp>
        <p:sp>
          <p:nvSpPr>
            <p:cNvPr id="39"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65561"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a:solidFill>
                    <a:srgbClr val="000000"/>
                  </a:solidFill>
                  <a:latin typeface="Arial" pitchFamily="34" charset="0"/>
                  <a:ea typeface="MS PGothic" pitchFamily="34" charset="-128"/>
                </a:rPr>
                <a:t>Interrelationships</a:t>
              </a:r>
            </a:p>
          </p:txBody>
        </p:sp>
        <p:sp>
          <p:nvSpPr>
            <p:cNvPr id="41"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65563" name="Text Box 31"/>
            <p:cNvSpPr txBox="1">
              <a:spLocks noChangeArrowheads="1"/>
            </p:cNvSpPr>
            <p:nvPr/>
          </p:nvSpPr>
          <p:spPr bwMode="auto">
            <a:xfrm rot="16200000">
              <a:off x="5178" y="870"/>
              <a:ext cx="49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800" b="1">
                  <a:solidFill>
                    <a:srgbClr val="000000"/>
                  </a:solidFill>
                  <a:latin typeface="Arial" pitchFamily="34" charset="0"/>
                </a:rPr>
                <a:t>Analysis of</a:t>
              </a:r>
            </a:p>
            <a:p>
              <a:pPr algn="ctr"/>
              <a:r>
                <a:rPr lang="en-US" altLang="en-US" sz="800" b="1">
                  <a:solidFill>
                    <a:srgbClr val="000000"/>
                  </a:solidFill>
                  <a:latin typeface="Arial" pitchFamily="34" charset="0"/>
                </a:rPr>
                <a:t>Competitors</a:t>
              </a:r>
            </a:p>
          </p:txBody>
        </p:sp>
        <p:sp>
          <p:nvSpPr>
            <p:cNvPr id="65564"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67601" name="Group 17"/>
          <p:cNvGrpSpPr>
            <a:grpSpLocks/>
          </p:cNvGrpSpPr>
          <p:nvPr/>
        </p:nvGrpSpPr>
        <p:grpSpPr bwMode="auto">
          <a:xfrm>
            <a:off x="1794935" y="1649414"/>
            <a:ext cx="5300134" cy="4738688"/>
            <a:chOff x="1096" y="1039"/>
            <a:chExt cx="2504" cy="2985"/>
          </a:xfrm>
        </p:grpSpPr>
        <p:sp>
          <p:nvSpPr>
            <p:cNvPr id="65544" name="Line 18"/>
            <p:cNvSpPr>
              <a:spLocks noChangeShapeType="1"/>
            </p:cNvSpPr>
            <p:nvPr/>
          </p:nvSpPr>
          <p:spPr bwMode="auto">
            <a:xfrm flipH="1">
              <a:off x="1424" y="2096"/>
              <a:ext cx="1232" cy="108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03" name="Rectangle 19"/>
            <p:cNvSpPr>
              <a:spLocks noChangeArrowheads="1"/>
            </p:cNvSpPr>
            <p:nvPr/>
          </p:nvSpPr>
          <p:spPr bwMode="auto">
            <a:xfrm>
              <a:off x="1184" y="1080"/>
              <a:ext cx="2416" cy="2944"/>
            </a:xfrm>
            <a:prstGeom prst="rect">
              <a:avLst/>
            </a:prstGeom>
            <a:solidFill>
              <a:schemeClr val="accent3"/>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65546" name="Rectangle 20"/>
            <p:cNvSpPr>
              <a:spLocks noChangeArrowheads="1"/>
            </p:cNvSpPr>
            <p:nvPr/>
          </p:nvSpPr>
          <p:spPr bwMode="auto">
            <a:xfrm rot="16200000">
              <a:off x="806" y="1329"/>
              <a:ext cx="2955" cy="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62000" tIns="46800" rIns="162000" bIns="46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229000"/>
                </a:lnSpc>
              </a:pPr>
              <a:r>
                <a:rPr lang="en-US" altLang="en-US" sz="2400">
                  <a:solidFill>
                    <a:srgbClr val="7030A0"/>
                  </a:solidFill>
                  <a:latin typeface="Arial" pitchFamily="34" charset="0"/>
                </a:rPr>
                <a:t>Low electricity requirements</a:t>
              </a:r>
            </a:p>
            <a:p>
              <a:pPr>
                <a:lnSpc>
                  <a:spcPct val="229000"/>
                </a:lnSpc>
              </a:pPr>
              <a:r>
                <a:rPr lang="en-US" altLang="en-US" sz="2400">
                  <a:solidFill>
                    <a:srgbClr val="7030A0"/>
                  </a:solidFill>
                  <a:latin typeface="Arial" pitchFamily="34" charset="0"/>
                </a:rPr>
                <a:t>Aluminum components</a:t>
              </a:r>
            </a:p>
            <a:p>
              <a:pPr>
                <a:lnSpc>
                  <a:spcPct val="229000"/>
                </a:lnSpc>
              </a:pPr>
              <a:r>
                <a:rPr lang="en-US" altLang="en-US" sz="2400">
                  <a:solidFill>
                    <a:srgbClr val="7030A0"/>
                  </a:solidFill>
                  <a:latin typeface="Arial" pitchFamily="34" charset="0"/>
                </a:rPr>
                <a:t>Auto focus</a:t>
              </a:r>
            </a:p>
            <a:p>
              <a:pPr>
                <a:lnSpc>
                  <a:spcPct val="229000"/>
                </a:lnSpc>
              </a:pPr>
              <a:r>
                <a:rPr lang="en-US" altLang="en-US" sz="2400">
                  <a:solidFill>
                    <a:srgbClr val="7030A0"/>
                  </a:solidFill>
                  <a:latin typeface="Arial" pitchFamily="34" charset="0"/>
                </a:rPr>
                <a:t>Auto exposure</a:t>
              </a:r>
            </a:p>
            <a:p>
              <a:pPr>
                <a:lnSpc>
                  <a:spcPct val="229000"/>
                </a:lnSpc>
              </a:pPr>
              <a:r>
                <a:rPr lang="en-US" altLang="en-US" sz="2400">
                  <a:solidFill>
                    <a:srgbClr val="7030A0"/>
                  </a:solidFill>
                  <a:latin typeface="Arial" pitchFamily="34" charset="0"/>
                </a:rPr>
                <a:t>High number of pixels</a:t>
              </a:r>
            </a:p>
            <a:p>
              <a:pPr>
                <a:lnSpc>
                  <a:spcPct val="229000"/>
                </a:lnSpc>
              </a:pPr>
              <a:r>
                <a:rPr lang="en-US" altLang="en-US" sz="2400">
                  <a:solidFill>
                    <a:srgbClr val="7030A0"/>
                  </a:solidFill>
                  <a:latin typeface="Arial" pitchFamily="34" charset="0"/>
                </a:rPr>
                <a:t>Ergonomic design</a:t>
              </a:r>
            </a:p>
          </p:txBody>
        </p:sp>
        <p:sp>
          <p:nvSpPr>
            <p:cNvPr id="65547" name="Line 21"/>
            <p:cNvSpPr>
              <a:spLocks noChangeShapeType="1"/>
            </p:cNvSpPr>
            <p:nvPr/>
          </p:nvSpPr>
          <p:spPr bwMode="auto">
            <a:xfrm>
              <a:off x="1586"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548" name="Line 22"/>
            <p:cNvSpPr>
              <a:spLocks noChangeShapeType="1"/>
            </p:cNvSpPr>
            <p:nvPr/>
          </p:nvSpPr>
          <p:spPr bwMode="auto">
            <a:xfrm>
              <a:off x="1989"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549" name="Line 23"/>
            <p:cNvSpPr>
              <a:spLocks noChangeShapeType="1"/>
            </p:cNvSpPr>
            <p:nvPr/>
          </p:nvSpPr>
          <p:spPr bwMode="auto">
            <a:xfrm>
              <a:off x="2392"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550" name="Line 24"/>
            <p:cNvSpPr>
              <a:spLocks noChangeShapeType="1"/>
            </p:cNvSpPr>
            <p:nvPr/>
          </p:nvSpPr>
          <p:spPr bwMode="auto">
            <a:xfrm>
              <a:off x="2794"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551" name="Line 25"/>
            <p:cNvSpPr>
              <a:spLocks noChangeShapeType="1"/>
            </p:cNvSpPr>
            <p:nvPr/>
          </p:nvSpPr>
          <p:spPr bwMode="auto">
            <a:xfrm>
              <a:off x="3197"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610" name="Line 26"/>
          <p:cNvSpPr>
            <a:spLocks noChangeShapeType="1"/>
          </p:cNvSpPr>
          <p:nvPr/>
        </p:nvSpPr>
        <p:spPr bwMode="auto">
          <a:xfrm flipH="1">
            <a:off x="7298267" y="1003301"/>
            <a:ext cx="2404533" cy="1358900"/>
          </a:xfrm>
          <a:prstGeom prst="line">
            <a:avLst/>
          </a:prstGeom>
          <a:noFill/>
          <a:ln w="57150">
            <a:solidFill>
              <a:srgbClr val="D33320"/>
            </a:solidFill>
            <a:round/>
            <a:headEnd/>
            <a:tailEnd type="triangle" w="sm" len="sm"/>
          </a:ln>
          <a:extLst>
            <a:ext uri="{909E8E84-426E-40DD-AFC4-6F175D3DCCD1}">
              <a14:hiddenFill xmlns:a14="http://schemas.microsoft.com/office/drawing/2010/main">
                <a:noFill/>
              </a14:hiddenFill>
            </a:ext>
          </a:extLst>
        </p:spPr>
        <p:txBody>
          <a:bodyPr wrap="none" lIns="121917" tIns="60958" rIns="121917" bIns="60958" anchor="ctr"/>
          <a:lstStyle/>
          <a:p>
            <a:endParaRPr lang="en-US"/>
          </a:p>
        </p:txBody>
      </p:sp>
      <p:grpSp>
        <p:nvGrpSpPr>
          <p:cNvPr id="67611" name="Group 27"/>
          <p:cNvGrpSpPr>
            <a:grpSpLocks/>
          </p:cNvGrpSpPr>
          <p:nvPr/>
        </p:nvGrpSpPr>
        <p:grpSpPr bwMode="auto">
          <a:xfrm>
            <a:off x="7298270" y="4041775"/>
            <a:ext cx="3306234" cy="646113"/>
            <a:chOff x="3448" y="2546"/>
            <a:chExt cx="1562" cy="407"/>
          </a:xfrm>
        </p:grpSpPr>
        <p:sp>
          <p:nvSpPr>
            <p:cNvPr id="65542" name="Rectangle 28"/>
            <p:cNvSpPr>
              <a:spLocks noChangeArrowheads="1"/>
            </p:cNvSpPr>
            <p:nvPr/>
          </p:nvSpPr>
          <p:spPr bwMode="auto">
            <a:xfrm>
              <a:off x="4115" y="2546"/>
              <a:ext cx="895"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a:latin typeface="Arial" pitchFamily="34" charset="0"/>
                </a:rPr>
                <a:t>How to Satisfy</a:t>
              </a:r>
            </a:p>
            <a:p>
              <a:pPr algn="ctr"/>
              <a:r>
                <a:rPr lang="en-AU" altLang="en-US">
                  <a:latin typeface="Arial" pitchFamily="34" charset="0"/>
                </a:rPr>
                <a:t>Customer Wants</a:t>
              </a:r>
              <a:endParaRPr lang="en-US" altLang="en-US">
                <a:latin typeface="Arial" pitchFamily="34" charset="0"/>
              </a:endParaRPr>
            </a:p>
          </p:txBody>
        </p:sp>
        <p:sp>
          <p:nvSpPr>
            <p:cNvPr id="65543" name="Line 29"/>
            <p:cNvSpPr>
              <a:spLocks noChangeShapeType="1"/>
            </p:cNvSpPr>
            <p:nvPr/>
          </p:nvSpPr>
          <p:spPr bwMode="auto">
            <a:xfrm flipH="1" flipV="1">
              <a:off x="3448" y="2568"/>
              <a:ext cx="520" cy="96"/>
            </a:xfrm>
            <a:prstGeom prst="line">
              <a:avLst/>
            </a:prstGeom>
            <a:noFill/>
            <a:ln w="5715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grpSp>
    </p:spTree>
    <p:extLst>
      <p:ext uri="{BB962C8B-B14F-4D97-AF65-F5344CB8AC3E}">
        <p14:creationId xmlns:p14="http://schemas.microsoft.com/office/powerpoint/2010/main" val="58667049"/>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67610"/>
                                        </p:tgtEl>
                                        <p:attrNameLst>
                                          <p:attrName>style.visibility</p:attrName>
                                        </p:attrNameLst>
                                      </p:cBhvr>
                                      <p:to>
                                        <p:strVal val="visible"/>
                                      </p:to>
                                    </p:set>
                                    <p:animEffect transition="in" filter="wipe(up)">
                                      <p:cBhvr>
                                        <p:cTn id="7" dur="1000"/>
                                        <p:tgtEl>
                                          <p:spTgt spid="67610"/>
                                        </p:tgtEl>
                                      </p:cBhvr>
                                    </p:animEffect>
                                  </p:childTnLst>
                                </p:cTn>
                              </p:par>
                            </p:childTnLst>
                          </p:cTn>
                        </p:par>
                        <p:par>
                          <p:cTn id="8" fill="hold" nodeType="afterGroup">
                            <p:stCondLst>
                              <p:cond delay="2000"/>
                            </p:stCondLst>
                            <p:childTnLst>
                              <p:par>
                                <p:cTn id="9" presetID="22" presetClass="entr" presetSubtype="4" fill="hold" nodeType="afterEffect">
                                  <p:stCondLst>
                                    <p:cond delay="0"/>
                                  </p:stCondLst>
                                  <p:childTnLst>
                                    <p:set>
                                      <p:cBhvr>
                                        <p:cTn id="10" dur="1" fill="hold">
                                          <p:stCondLst>
                                            <p:cond delay="0"/>
                                          </p:stCondLst>
                                        </p:cTn>
                                        <p:tgtEl>
                                          <p:spTgt spid="67601"/>
                                        </p:tgtEl>
                                        <p:attrNameLst>
                                          <p:attrName>style.visibility</p:attrName>
                                        </p:attrNameLst>
                                      </p:cBhvr>
                                      <p:to>
                                        <p:strVal val="visible"/>
                                      </p:to>
                                    </p:set>
                                    <p:animEffect transition="in" filter="wipe(down)">
                                      <p:cBhvr>
                                        <p:cTn id="11" dur="1000"/>
                                        <p:tgtEl>
                                          <p:spTgt spid="67601"/>
                                        </p:tgtEl>
                                      </p:cBhvr>
                                    </p:animEffect>
                                  </p:childTnLst>
                                </p:cTn>
                              </p:par>
                            </p:childTnLst>
                          </p:cTn>
                        </p:par>
                        <p:par>
                          <p:cTn id="12" fill="hold" nodeType="afterGroup">
                            <p:stCondLst>
                              <p:cond delay="3000"/>
                            </p:stCondLst>
                            <p:childTnLst>
                              <p:par>
                                <p:cTn id="13" presetID="22" presetClass="entr" presetSubtype="2" fill="hold" nodeType="afterEffect">
                                  <p:stCondLst>
                                    <p:cond delay="1000"/>
                                  </p:stCondLst>
                                  <p:childTnLst>
                                    <p:set>
                                      <p:cBhvr>
                                        <p:cTn id="14" dur="1" fill="hold">
                                          <p:stCondLst>
                                            <p:cond delay="0"/>
                                          </p:stCondLst>
                                        </p:cTn>
                                        <p:tgtEl>
                                          <p:spTgt spid="67611"/>
                                        </p:tgtEl>
                                        <p:attrNameLst>
                                          <p:attrName>style.visibility</p:attrName>
                                        </p:attrNameLst>
                                      </p:cBhvr>
                                      <p:to>
                                        <p:strVal val="visible"/>
                                      </p:to>
                                    </p:set>
                                    <p:animEffect transition="in" filter="wipe(right)">
                                      <p:cBhvr>
                                        <p:cTn id="15" dur="1000"/>
                                        <p:tgtEl>
                                          <p:spTgt spid="676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61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634" name="Group 2"/>
          <p:cNvGrpSpPr>
            <a:grpSpLocks/>
          </p:cNvGrpSpPr>
          <p:nvPr/>
        </p:nvGrpSpPr>
        <p:grpSpPr bwMode="auto">
          <a:xfrm>
            <a:off x="573619" y="3365500"/>
            <a:ext cx="10195983" cy="2195514"/>
            <a:chOff x="271" y="2120"/>
            <a:chExt cx="4817" cy="1383"/>
          </a:xfrm>
        </p:grpSpPr>
        <p:sp>
          <p:nvSpPr>
            <p:cNvPr id="67631" name="Rectangle 3"/>
            <p:cNvSpPr>
              <a:spLocks noChangeArrowheads="1"/>
            </p:cNvSpPr>
            <p:nvPr/>
          </p:nvSpPr>
          <p:spPr bwMode="auto">
            <a:xfrm>
              <a:off x="272" y="2175"/>
              <a:ext cx="2472" cy="1328"/>
            </a:xfrm>
            <a:prstGeom prst="rect">
              <a:avLst/>
            </a:prstGeom>
            <a:solidFill>
              <a:srgbClr val="D9F7FF"/>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32" name="Rectangle 4"/>
            <p:cNvSpPr>
              <a:spLocks noChangeArrowheads="1"/>
            </p:cNvSpPr>
            <p:nvPr/>
          </p:nvSpPr>
          <p:spPr bwMode="auto">
            <a:xfrm>
              <a:off x="326" y="2120"/>
              <a:ext cx="2679" cy="1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429000" algn="ctr"/>
                </a:tabLst>
                <a:defRPr>
                  <a:solidFill>
                    <a:schemeClr val="tx1"/>
                  </a:solidFill>
                  <a:latin typeface="Calibri" pitchFamily="34" charset="0"/>
                  <a:cs typeface="Arial" pitchFamily="34" charset="0"/>
                </a:defRPr>
              </a:lvl1pPr>
              <a:lvl2pPr marL="742950" indent="-285750">
                <a:tabLst>
                  <a:tab pos="3429000" algn="ctr"/>
                </a:tabLst>
                <a:defRPr>
                  <a:solidFill>
                    <a:schemeClr val="tx1"/>
                  </a:solidFill>
                  <a:latin typeface="Calibri" pitchFamily="34" charset="0"/>
                  <a:cs typeface="Arial" pitchFamily="34" charset="0"/>
                </a:defRPr>
              </a:lvl2pPr>
              <a:lvl3pPr marL="1143000" indent="-228600">
                <a:tabLst>
                  <a:tab pos="3429000" algn="ctr"/>
                </a:tabLst>
                <a:defRPr>
                  <a:solidFill>
                    <a:schemeClr val="tx1"/>
                  </a:solidFill>
                  <a:latin typeface="Calibri" pitchFamily="34" charset="0"/>
                  <a:cs typeface="Arial" pitchFamily="34" charset="0"/>
                </a:defRPr>
              </a:lvl3pPr>
              <a:lvl4pPr marL="1600200" indent="-228600">
                <a:tabLst>
                  <a:tab pos="3429000" algn="ctr"/>
                </a:tabLst>
                <a:defRPr>
                  <a:solidFill>
                    <a:schemeClr val="tx1"/>
                  </a:solidFill>
                  <a:latin typeface="Calibri" pitchFamily="34" charset="0"/>
                  <a:cs typeface="Arial" pitchFamily="34" charset="0"/>
                </a:defRPr>
              </a:lvl4pPr>
              <a:lvl5pPr marL="2057400" indent="-228600">
                <a:tabLst>
                  <a:tab pos="3429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9pPr>
            </a:lstStyle>
            <a:p>
              <a:pPr>
                <a:lnSpc>
                  <a:spcPct val="150000"/>
                </a:lnSpc>
                <a:tabLst>
                  <a:tab pos="4629150" algn="ctr"/>
                </a:tabLst>
              </a:pPr>
              <a:r>
                <a:rPr lang="en-US" altLang="en-US">
                  <a:solidFill>
                    <a:schemeClr val="bg1"/>
                  </a:solidFill>
                  <a:effectLst>
                    <a:outerShdw blurRad="38100" dist="38100" dir="2700000" algn="tl">
                      <a:srgbClr val="000000">
                        <a:alpha val="43137"/>
                      </a:srgbClr>
                    </a:outerShdw>
                  </a:effectLst>
                  <a:latin typeface="Arial" pitchFamily="34" charset="0"/>
                </a:rPr>
                <a:t>Lightweight 	3	</a:t>
              </a:r>
            </a:p>
            <a:p>
              <a:pPr>
                <a:lnSpc>
                  <a:spcPct val="150000"/>
                </a:lnSpc>
                <a:tabLst>
                  <a:tab pos="4629150" algn="ctr"/>
                </a:tabLst>
              </a:pPr>
              <a:r>
                <a:rPr lang="en-US" altLang="en-US">
                  <a:solidFill>
                    <a:schemeClr val="bg1"/>
                  </a:solidFill>
                  <a:effectLst>
                    <a:outerShdw blurRad="38100" dist="38100" dir="2700000" algn="tl">
                      <a:srgbClr val="000000">
                        <a:alpha val="43137"/>
                      </a:srgbClr>
                    </a:outerShdw>
                  </a:effectLst>
                  <a:latin typeface="Arial" pitchFamily="34" charset="0"/>
                </a:rPr>
                <a:t>Easy to use 	4	</a:t>
              </a:r>
            </a:p>
            <a:p>
              <a:pPr>
                <a:lnSpc>
                  <a:spcPct val="150000"/>
                </a:lnSpc>
                <a:tabLst>
                  <a:tab pos="4629150" algn="ctr"/>
                </a:tabLst>
              </a:pPr>
              <a:r>
                <a:rPr lang="en-US" altLang="en-US">
                  <a:solidFill>
                    <a:schemeClr val="bg1"/>
                  </a:solidFill>
                  <a:effectLst>
                    <a:outerShdw blurRad="38100" dist="38100" dir="2700000" algn="tl">
                      <a:srgbClr val="000000">
                        <a:alpha val="43137"/>
                      </a:srgbClr>
                    </a:outerShdw>
                  </a:effectLst>
                  <a:latin typeface="Arial" pitchFamily="34" charset="0"/>
                </a:rPr>
                <a:t>Reliable	5</a:t>
              </a:r>
            </a:p>
            <a:p>
              <a:pPr>
                <a:lnSpc>
                  <a:spcPct val="150000"/>
                </a:lnSpc>
                <a:tabLst>
                  <a:tab pos="4629150" algn="ctr"/>
                </a:tabLst>
              </a:pPr>
              <a:r>
                <a:rPr lang="en-US" altLang="en-US">
                  <a:solidFill>
                    <a:schemeClr val="bg1"/>
                  </a:solidFill>
                  <a:effectLst>
                    <a:outerShdw blurRad="38100" dist="38100" dir="2700000" algn="tl">
                      <a:srgbClr val="000000">
                        <a:alpha val="43137"/>
                      </a:srgbClr>
                    </a:outerShdw>
                  </a:effectLst>
                  <a:latin typeface="Arial" pitchFamily="34" charset="0"/>
                </a:rPr>
                <a:t>Easy to hold steady 	2	</a:t>
              </a:r>
            </a:p>
            <a:p>
              <a:pPr>
                <a:lnSpc>
                  <a:spcPct val="150000"/>
                </a:lnSpc>
                <a:tabLst>
                  <a:tab pos="4629150" algn="ctr"/>
                </a:tabLst>
              </a:pPr>
              <a:r>
                <a:rPr lang="en-US" altLang="en-US">
                  <a:solidFill>
                    <a:schemeClr val="bg1"/>
                  </a:solidFill>
                  <a:effectLst>
                    <a:outerShdw blurRad="38100" dist="38100" dir="2700000" algn="tl">
                      <a:srgbClr val="000000">
                        <a:alpha val="43137"/>
                      </a:srgbClr>
                    </a:outerShdw>
                  </a:effectLst>
                  <a:latin typeface="Arial" pitchFamily="34" charset="0"/>
                </a:rPr>
                <a:t>High resolution	1	</a:t>
              </a:r>
            </a:p>
          </p:txBody>
        </p:sp>
        <p:sp>
          <p:nvSpPr>
            <p:cNvPr id="67633" name="Line 5"/>
            <p:cNvSpPr>
              <a:spLocks noChangeShapeType="1"/>
            </p:cNvSpPr>
            <p:nvPr/>
          </p:nvSpPr>
          <p:spPr bwMode="auto">
            <a:xfrm>
              <a:off x="2395" y="2175"/>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7634" name="Group 6"/>
            <p:cNvGrpSpPr>
              <a:grpSpLocks/>
            </p:cNvGrpSpPr>
            <p:nvPr/>
          </p:nvGrpSpPr>
          <p:grpSpPr bwMode="auto">
            <a:xfrm>
              <a:off x="2744" y="2175"/>
              <a:ext cx="2344" cy="1328"/>
              <a:chOff x="2744" y="2175"/>
              <a:chExt cx="2344" cy="1328"/>
            </a:xfrm>
          </p:grpSpPr>
          <p:sp>
            <p:nvSpPr>
              <p:cNvPr id="67640" name="Rectangle 7"/>
              <p:cNvSpPr>
                <a:spLocks noChangeArrowheads="1"/>
              </p:cNvSpPr>
              <p:nvPr/>
            </p:nvSpPr>
            <p:spPr bwMode="auto">
              <a:xfrm>
                <a:off x="2744" y="2175"/>
                <a:ext cx="2344" cy="1328"/>
              </a:xfrm>
              <a:prstGeom prst="rect">
                <a:avLst/>
              </a:prstGeom>
              <a:solidFill>
                <a:schemeClr val="accent2"/>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41" name="Line 8"/>
              <p:cNvSpPr>
                <a:spLocks noChangeShapeType="1"/>
              </p:cNvSpPr>
              <p:nvPr/>
            </p:nvSpPr>
            <p:spPr bwMode="auto">
              <a:xfrm>
                <a:off x="3132" y="2176"/>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42" name="Line 9"/>
              <p:cNvSpPr>
                <a:spLocks noChangeShapeType="1"/>
              </p:cNvSpPr>
              <p:nvPr/>
            </p:nvSpPr>
            <p:spPr bwMode="auto">
              <a:xfrm>
                <a:off x="3523" y="2176"/>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43" name="Line 10"/>
              <p:cNvSpPr>
                <a:spLocks noChangeShapeType="1"/>
              </p:cNvSpPr>
              <p:nvPr/>
            </p:nvSpPr>
            <p:spPr bwMode="auto">
              <a:xfrm>
                <a:off x="3914" y="2176"/>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44" name="Line 11"/>
              <p:cNvSpPr>
                <a:spLocks noChangeShapeType="1"/>
              </p:cNvSpPr>
              <p:nvPr/>
            </p:nvSpPr>
            <p:spPr bwMode="auto">
              <a:xfrm>
                <a:off x="4304" y="2176"/>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45" name="Line 12"/>
              <p:cNvSpPr>
                <a:spLocks noChangeShapeType="1"/>
              </p:cNvSpPr>
              <p:nvPr/>
            </p:nvSpPr>
            <p:spPr bwMode="auto">
              <a:xfrm>
                <a:off x="4695" y="2176"/>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7635" name="Group 13"/>
            <p:cNvGrpSpPr>
              <a:grpSpLocks/>
            </p:cNvGrpSpPr>
            <p:nvPr/>
          </p:nvGrpSpPr>
          <p:grpSpPr bwMode="auto">
            <a:xfrm>
              <a:off x="271" y="2444"/>
              <a:ext cx="4816" cy="770"/>
              <a:chOff x="271" y="2444"/>
              <a:chExt cx="4816" cy="770"/>
            </a:xfrm>
          </p:grpSpPr>
          <p:sp>
            <p:nvSpPr>
              <p:cNvPr id="67636" name="Line 14"/>
              <p:cNvSpPr>
                <a:spLocks noChangeShapeType="1"/>
              </p:cNvSpPr>
              <p:nvPr/>
            </p:nvSpPr>
            <p:spPr bwMode="auto">
              <a:xfrm>
                <a:off x="271" y="2444"/>
                <a:ext cx="48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37" name="Line 15"/>
              <p:cNvSpPr>
                <a:spLocks noChangeShapeType="1"/>
              </p:cNvSpPr>
              <p:nvPr/>
            </p:nvSpPr>
            <p:spPr bwMode="auto">
              <a:xfrm>
                <a:off x="271" y="2714"/>
                <a:ext cx="48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38" name="Line 16"/>
              <p:cNvSpPr>
                <a:spLocks noChangeShapeType="1"/>
              </p:cNvSpPr>
              <p:nvPr/>
            </p:nvSpPr>
            <p:spPr bwMode="auto">
              <a:xfrm>
                <a:off x="271" y="2954"/>
                <a:ext cx="48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39" name="Line 17"/>
              <p:cNvSpPr>
                <a:spLocks noChangeShapeType="1"/>
              </p:cNvSpPr>
              <p:nvPr/>
            </p:nvSpPr>
            <p:spPr bwMode="auto">
              <a:xfrm>
                <a:off x="271" y="3214"/>
                <a:ext cx="48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sp>
        <p:nvSpPr>
          <p:cNvPr id="67586" name="Rectangle 18"/>
          <p:cNvSpPr>
            <a:spLocks noGrp="1" noChangeArrowheads="1"/>
          </p:cNvSpPr>
          <p:nvPr>
            <p:ph type="title"/>
          </p:nvPr>
        </p:nvSpPr>
        <p:spPr>
          <a:xfrm>
            <a:off x="914400" y="434975"/>
            <a:ext cx="10363200" cy="901700"/>
          </a:xfrm>
        </p:spPr>
        <p:txBody>
          <a:bodyPr/>
          <a:lstStyle/>
          <a:p>
            <a:r>
              <a:rPr lang="en-US" altLang="en-US" smtClean="0">
                <a:latin typeface="Arial" pitchFamily="34" charset="0"/>
                <a:cs typeface="Arial" pitchFamily="34" charset="0"/>
              </a:rPr>
              <a:t>House of Quality Example</a:t>
            </a:r>
          </a:p>
        </p:txBody>
      </p:sp>
      <p:grpSp>
        <p:nvGrpSpPr>
          <p:cNvPr id="67587" name="Group 19"/>
          <p:cNvGrpSpPr>
            <a:grpSpLocks/>
          </p:cNvGrpSpPr>
          <p:nvPr/>
        </p:nvGrpSpPr>
        <p:grpSpPr bwMode="auto">
          <a:xfrm>
            <a:off x="8743948" y="454026"/>
            <a:ext cx="2935815" cy="1987550"/>
            <a:chOff x="4171" y="302"/>
            <a:chExt cx="1387" cy="1252"/>
          </a:xfrm>
        </p:grpSpPr>
        <p:sp>
          <p:nvSpPr>
            <p:cNvPr id="67618"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67619" name="Text Box 21"/>
            <p:cNvSpPr txBox="1">
              <a:spLocks noChangeArrowheads="1"/>
            </p:cNvSpPr>
            <p:nvPr/>
          </p:nvSpPr>
          <p:spPr bwMode="auto">
            <a:xfrm>
              <a:off x="4171" y="808"/>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What the Customer</a:t>
              </a:r>
            </a:p>
            <a:p>
              <a:pPr algn="ctr"/>
              <a:r>
                <a:rPr lang="en-AU" altLang="en-US" sz="900" b="1">
                  <a:solidFill>
                    <a:srgbClr val="000000"/>
                  </a:solidFill>
                  <a:latin typeface="Arial" pitchFamily="34" charset="0"/>
                  <a:ea typeface="MS PGothic" pitchFamily="34" charset="-128"/>
                </a:rPr>
                <a:t>Wants</a:t>
              </a:r>
            </a:p>
          </p:txBody>
        </p:sp>
        <p:sp>
          <p:nvSpPr>
            <p:cNvPr id="67620"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67621" name="Text Box 23"/>
            <p:cNvSpPr txBox="1">
              <a:spLocks noChangeArrowheads="1"/>
            </p:cNvSpPr>
            <p:nvPr/>
          </p:nvSpPr>
          <p:spPr bwMode="auto">
            <a:xfrm>
              <a:off x="4737" y="848"/>
              <a:ext cx="41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Relationship</a:t>
              </a:r>
            </a:p>
            <a:p>
              <a:pPr algn="ctr"/>
              <a:r>
                <a:rPr lang="en-AU" altLang="en-US" sz="900" b="1">
                  <a:solidFill>
                    <a:srgbClr val="000000"/>
                  </a:solidFill>
                  <a:latin typeface="Arial" pitchFamily="34" charset="0"/>
                  <a:ea typeface="MS PGothic" pitchFamily="34" charset="-128"/>
                </a:rPr>
                <a:t>Matrix</a:t>
              </a:r>
            </a:p>
          </p:txBody>
        </p:sp>
        <p:sp>
          <p:nvSpPr>
            <p:cNvPr id="67622"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67623" name="Text Box 25"/>
            <p:cNvSpPr txBox="1">
              <a:spLocks noChangeArrowheads="1"/>
            </p:cNvSpPr>
            <p:nvPr/>
          </p:nvSpPr>
          <p:spPr bwMode="auto">
            <a:xfrm>
              <a:off x="4605" y="1220"/>
              <a:ext cx="669"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Technical</a:t>
              </a:r>
            </a:p>
            <a:p>
              <a:pPr algn="ctr"/>
              <a:r>
                <a:rPr lang="en-AU" altLang="en-US" sz="900" b="1">
                  <a:solidFill>
                    <a:srgbClr val="000000"/>
                  </a:solidFill>
                  <a:latin typeface="Arial" pitchFamily="34" charset="0"/>
                  <a:ea typeface="MS PGothic" pitchFamily="34" charset="-128"/>
                </a:rPr>
                <a:t>Attributes and</a:t>
              </a:r>
            </a:p>
            <a:p>
              <a:pPr algn="ctr"/>
              <a:r>
                <a:rPr lang="en-AU" altLang="en-US" sz="900" b="1">
                  <a:solidFill>
                    <a:srgbClr val="000000"/>
                  </a:solidFill>
                  <a:latin typeface="Arial" pitchFamily="34" charset="0"/>
                  <a:ea typeface="MS PGothic" pitchFamily="34" charset="-128"/>
                </a:rPr>
                <a:t>Evaluation</a:t>
              </a:r>
            </a:p>
          </p:txBody>
        </p:sp>
        <p:sp>
          <p:nvSpPr>
            <p:cNvPr id="67624"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25"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How to Satisfy</a:t>
              </a:r>
            </a:p>
            <a:p>
              <a:pPr algn="ctr"/>
              <a:r>
                <a:rPr lang="en-AU" altLang="en-US" sz="900" b="1">
                  <a:solidFill>
                    <a:srgbClr val="000000"/>
                  </a:solidFill>
                  <a:latin typeface="Arial" pitchFamily="34" charset="0"/>
                  <a:ea typeface="MS PGothic" pitchFamily="34" charset="-128"/>
                </a:rPr>
                <a:t>Customer Wants</a:t>
              </a:r>
            </a:p>
          </p:txBody>
        </p:sp>
        <p:sp>
          <p:nvSpPr>
            <p:cNvPr id="72"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67627"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a:solidFill>
                    <a:srgbClr val="000000"/>
                  </a:solidFill>
                  <a:latin typeface="Arial" pitchFamily="34" charset="0"/>
                  <a:ea typeface="MS PGothic" pitchFamily="34" charset="-128"/>
                </a:rPr>
                <a:t>Interrelationships</a:t>
              </a:r>
            </a:p>
          </p:txBody>
        </p:sp>
        <p:sp>
          <p:nvSpPr>
            <p:cNvPr id="74"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67629" name="Text Box 31"/>
            <p:cNvSpPr txBox="1">
              <a:spLocks noChangeArrowheads="1"/>
            </p:cNvSpPr>
            <p:nvPr/>
          </p:nvSpPr>
          <p:spPr bwMode="auto">
            <a:xfrm rot="16200000">
              <a:off x="5134" y="866"/>
              <a:ext cx="58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900">
                  <a:solidFill>
                    <a:srgbClr val="000000"/>
                  </a:solidFill>
                  <a:latin typeface="Arial" panose="020B0604020202020204" pitchFamily="34" charset="0"/>
                </a:rPr>
                <a:t>Analysis of</a:t>
              </a:r>
            </a:p>
            <a:p>
              <a:pPr algn="ctr"/>
              <a:r>
                <a:rPr lang="en-US" altLang="en-US" sz="900">
                  <a:solidFill>
                    <a:srgbClr val="000000"/>
                  </a:solidFill>
                  <a:latin typeface="Arial" panose="020B0604020202020204" pitchFamily="34" charset="0"/>
                </a:rPr>
                <a:t>Competitors</a:t>
              </a:r>
            </a:p>
          </p:txBody>
        </p:sp>
        <p:sp>
          <p:nvSpPr>
            <p:cNvPr id="67630"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69665" name="Line 33"/>
          <p:cNvSpPr>
            <a:spLocks noChangeShapeType="1"/>
          </p:cNvSpPr>
          <p:nvPr/>
        </p:nvSpPr>
        <p:spPr bwMode="auto">
          <a:xfrm flipH="1">
            <a:off x="8737600" y="1714500"/>
            <a:ext cx="1117600" cy="1549400"/>
          </a:xfrm>
          <a:prstGeom prst="line">
            <a:avLst/>
          </a:prstGeom>
          <a:noFill/>
          <a:ln w="57150">
            <a:solidFill>
              <a:srgbClr val="D33320"/>
            </a:solidFill>
            <a:round/>
            <a:headEnd/>
            <a:tailEnd type="triangle" w="sm" len="sm"/>
          </a:ln>
          <a:extLst>
            <a:ext uri="{909E8E84-426E-40DD-AFC4-6F175D3DCCD1}">
              <a14:hiddenFill xmlns:a14="http://schemas.microsoft.com/office/drawing/2010/main">
                <a:noFill/>
              </a14:hiddenFill>
            </a:ext>
          </a:extLst>
        </p:spPr>
        <p:txBody>
          <a:bodyPr wrap="none" lIns="121917" tIns="60958" rIns="121917" bIns="60958" anchor="ctr"/>
          <a:lstStyle/>
          <a:p>
            <a:endParaRPr lang="en-US"/>
          </a:p>
        </p:txBody>
      </p:sp>
      <p:grpSp>
        <p:nvGrpSpPr>
          <p:cNvPr id="69666" name="Group 34"/>
          <p:cNvGrpSpPr>
            <a:grpSpLocks/>
          </p:cNvGrpSpPr>
          <p:nvPr/>
        </p:nvGrpSpPr>
        <p:grpSpPr bwMode="auto">
          <a:xfrm>
            <a:off x="5994400" y="3492501"/>
            <a:ext cx="4497917" cy="2028825"/>
            <a:chOff x="2832" y="2200"/>
            <a:chExt cx="2125" cy="1278"/>
          </a:xfrm>
        </p:grpSpPr>
        <p:sp>
          <p:nvSpPr>
            <p:cNvPr id="67600" name="Oval 35"/>
            <p:cNvSpPr>
              <a:spLocks noChangeArrowheads="1"/>
            </p:cNvSpPr>
            <p:nvPr/>
          </p:nvSpPr>
          <p:spPr bwMode="auto">
            <a:xfrm>
              <a:off x="3216" y="2200"/>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01" name="Oval 36"/>
            <p:cNvSpPr>
              <a:spLocks noChangeArrowheads="1"/>
            </p:cNvSpPr>
            <p:nvPr/>
          </p:nvSpPr>
          <p:spPr bwMode="auto">
            <a:xfrm>
              <a:off x="2832" y="2716"/>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02" name="Oval 37"/>
            <p:cNvSpPr>
              <a:spLocks noChangeArrowheads="1"/>
            </p:cNvSpPr>
            <p:nvPr/>
          </p:nvSpPr>
          <p:spPr bwMode="auto">
            <a:xfrm>
              <a:off x="3600" y="2476"/>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03" name="Oval 38"/>
            <p:cNvSpPr>
              <a:spLocks noChangeArrowheads="1"/>
            </p:cNvSpPr>
            <p:nvPr/>
          </p:nvSpPr>
          <p:spPr bwMode="auto">
            <a:xfrm>
              <a:off x="3600" y="2716"/>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04" name="Oval 39"/>
            <p:cNvSpPr>
              <a:spLocks noChangeArrowheads="1"/>
            </p:cNvSpPr>
            <p:nvPr/>
          </p:nvSpPr>
          <p:spPr bwMode="auto">
            <a:xfrm>
              <a:off x="4000" y="2716"/>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05" name="Oval 40"/>
            <p:cNvSpPr>
              <a:spLocks noChangeArrowheads="1"/>
            </p:cNvSpPr>
            <p:nvPr/>
          </p:nvSpPr>
          <p:spPr bwMode="auto">
            <a:xfrm>
              <a:off x="4392" y="2716"/>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06" name="Oval 41"/>
            <p:cNvSpPr>
              <a:spLocks noChangeArrowheads="1"/>
            </p:cNvSpPr>
            <p:nvPr/>
          </p:nvSpPr>
          <p:spPr bwMode="auto">
            <a:xfrm>
              <a:off x="4000" y="2476"/>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07" name="Oval 42"/>
            <p:cNvSpPr>
              <a:spLocks noChangeArrowheads="1"/>
            </p:cNvSpPr>
            <p:nvPr/>
          </p:nvSpPr>
          <p:spPr bwMode="auto">
            <a:xfrm>
              <a:off x="4392" y="2476"/>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08" name="Oval 43"/>
            <p:cNvSpPr>
              <a:spLocks noChangeArrowheads="1"/>
            </p:cNvSpPr>
            <p:nvPr/>
          </p:nvSpPr>
          <p:spPr bwMode="auto">
            <a:xfrm>
              <a:off x="4784" y="2476"/>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nvGrpSpPr>
            <p:cNvPr id="67609" name="Group 44"/>
            <p:cNvGrpSpPr>
              <a:grpSpLocks/>
            </p:cNvGrpSpPr>
            <p:nvPr/>
          </p:nvGrpSpPr>
          <p:grpSpPr bwMode="auto">
            <a:xfrm>
              <a:off x="4392" y="3248"/>
              <a:ext cx="173" cy="230"/>
              <a:chOff x="4392" y="3248"/>
              <a:chExt cx="173" cy="230"/>
            </a:xfrm>
          </p:grpSpPr>
          <p:sp>
            <p:nvSpPr>
              <p:cNvPr id="67616" name="Oval 45"/>
              <p:cNvSpPr>
                <a:spLocks noChangeArrowheads="1"/>
              </p:cNvSpPr>
              <p:nvPr/>
            </p:nvSpPr>
            <p:spPr bwMode="auto">
              <a:xfrm>
                <a:off x="4392" y="324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17" name="Oval 46"/>
              <p:cNvSpPr>
                <a:spLocks noChangeArrowheads="1"/>
              </p:cNvSpPr>
              <p:nvPr/>
            </p:nvSpPr>
            <p:spPr bwMode="auto">
              <a:xfrm>
                <a:off x="4442" y="3316"/>
                <a:ext cx="65" cy="86"/>
              </a:xfrm>
              <a:prstGeom prst="ellipse">
                <a:avLst/>
              </a:prstGeom>
              <a:solidFill>
                <a:srgbClr val="FF0000"/>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67610" name="Group 47"/>
            <p:cNvGrpSpPr>
              <a:grpSpLocks/>
            </p:cNvGrpSpPr>
            <p:nvPr/>
          </p:nvGrpSpPr>
          <p:grpSpPr bwMode="auto">
            <a:xfrm>
              <a:off x="4784" y="2968"/>
              <a:ext cx="173" cy="230"/>
              <a:chOff x="4784" y="2968"/>
              <a:chExt cx="173" cy="230"/>
            </a:xfrm>
          </p:grpSpPr>
          <p:sp>
            <p:nvSpPr>
              <p:cNvPr id="67614" name="Oval 48"/>
              <p:cNvSpPr>
                <a:spLocks noChangeArrowheads="1"/>
              </p:cNvSpPr>
              <p:nvPr/>
            </p:nvSpPr>
            <p:spPr bwMode="auto">
              <a:xfrm>
                <a:off x="4784" y="296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15" name="Oval 49"/>
              <p:cNvSpPr>
                <a:spLocks noChangeArrowheads="1"/>
              </p:cNvSpPr>
              <p:nvPr/>
            </p:nvSpPr>
            <p:spPr bwMode="auto">
              <a:xfrm>
                <a:off x="4840" y="3036"/>
                <a:ext cx="65" cy="86"/>
              </a:xfrm>
              <a:prstGeom prst="ellipse">
                <a:avLst/>
              </a:prstGeom>
              <a:solidFill>
                <a:srgbClr val="FF0000"/>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67611" name="Oval 50"/>
            <p:cNvSpPr>
              <a:spLocks noChangeArrowheads="1"/>
            </p:cNvSpPr>
            <p:nvPr/>
          </p:nvSpPr>
          <p:spPr bwMode="auto">
            <a:xfrm>
              <a:off x="2886" y="2532"/>
              <a:ext cx="65" cy="86"/>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12" name="Oval 51"/>
            <p:cNvSpPr>
              <a:spLocks noChangeArrowheads="1"/>
            </p:cNvSpPr>
            <p:nvPr/>
          </p:nvSpPr>
          <p:spPr bwMode="auto">
            <a:xfrm>
              <a:off x="2886" y="2268"/>
              <a:ext cx="65" cy="86"/>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613" name="Oval 52"/>
            <p:cNvSpPr>
              <a:spLocks noChangeArrowheads="1"/>
            </p:cNvSpPr>
            <p:nvPr/>
          </p:nvSpPr>
          <p:spPr bwMode="auto">
            <a:xfrm>
              <a:off x="4836" y="2264"/>
              <a:ext cx="65" cy="86"/>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69685" name="Group 53"/>
          <p:cNvGrpSpPr>
            <a:grpSpLocks/>
          </p:cNvGrpSpPr>
          <p:nvPr/>
        </p:nvGrpSpPr>
        <p:grpSpPr bwMode="auto">
          <a:xfrm>
            <a:off x="1608667" y="1695449"/>
            <a:ext cx="2753784" cy="1338264"/>
            <a:chOff x="984" y="1044"/>
            <a:chExt cx="1301" cy="843"/>
          </a:xfrm>
        </p:grpSpPr>
        <p:sp>
          <p:nvSpPr>
            <p:cNvPr id="67594" name="Rectangle 54"/>
            <p:cNvSpPr>
              <a:spLocks noChangeArrowheads="1"/>
            </p:cNvSpPr>
            <p:nvPr/>
          </p:nvSpPr>
          <p:spPr bwMode="auto">
            <a:xfrm>
              <a:off x="1222" y="1044"/>
              <a:ext cx="1063" cy="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150000"/>
                </a:lnSpc>
              </a:pPr>
              <a:r>
                <a:rPr lang="en-US" altLang="en-US">
                  <a:latin typeface="Arial" pitchFamily="34" charset="0"/>
                </a:rPr>
                <a:t>High relationship</a:t>
              </a:r>
            </a:p>
            <a:p>
              <a:pPr>
                <a:lnSpc>
                  <a:spcPct val="150000"/>
                </a:lnSpc>
              </a:pPr>
              <a:r>
                <a:rPr lang="en-US" altLang="en-US">
                  <a:latin typeface="Arial" pitchFamily="34" charset="0"/>
                </a:rPr>
                <a:t>Medium relationship</a:t>
              </a:r>
            </a:p>
            <a:p>
              <a:pPr>
                <a:lnSpc>
                  <a:spcPct val="150000"/>
                </a:lnSpc>
              </a:pPr>
              <a:r>
                <a:rPr lang="en-US" altLang="en-US">
                  <a:latin typeface="Arial" pitchFamily="34" charset="0"/>
                </a:rPr>
                <a:t>Low relationship</a:t>
              </a:r>
            </a:p>
          </p:txBody>
        </p:sp>
        <p:sp>
          <p:nvSpPr>
            <p:cNvPr id="67595" name="Oval 55"/>
            <p:cNvSpPr>
              <a:spLocks noChangeArrowheads="1"/>
            </p:cNvSpPr>
            <p:nvPr/>
          </p:nvSpPr>
          <p:spPr bwMode="auto">
            <a:xfrm>
              <a:off x="984" y="1416"/>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596" name="Oval 56"/>
            <p:cNvSpPr>
              <a:spLocks noChangeArrowheads="1"/>
            </p:cNvSpPr>
            <p:nvPr/>
          </p:nvSpPr>
          <p:spPr bwMode="auto">
            <a:xfrm>
              <a:off x="1034" y="1733"/>
              <a:ext cx="65" cy="86"/>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nvGrpSpPr>
            <p:cNvPr id="67597" name="Group 57"/>
            <p:cNvGrpSpPr>
              <a:grpSpLocks/>
            </p:cNvGrpSpPr>
            <p:nvPr/>
          </p:nvGrpSpPr>
          <p:grpSpPr bwMode="auto">
            <a:xfrm>
              <a:off x="984" y="1136"/>
              <a:ext cx="173" cy="230"/>
              <a:chOff x="4392" y="3248"/>
              <a:chExt cx="173" cy="230"/>
            </a:xfrm>
          </p:grpSpPr>
          <p:sp>
            <p:nvSpPr>
              <p:cNvPr id="67598" name="Oval 58"/>
              <p:cNvSpPr>
                <a:spLocks noChangeArrowheads="1"/>
              </p:cNvSpPr>
              <p:nvPr/>
            </p:nvSpPr>
            <p:spPr bwMode="auto">
              <a:xfrm>
                <a:off x="4392" y="324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7599" name="Oval 59"/>
              <p:cNvSpPr>
                <a:spLocks noChangeArrowheads="1"/>
              </p:cNvSpPr>
              <p:nvPr/>
            </p:nvSpPr>
            <p:spPr bwMode="auto">
              <a:xfrm>
                <a:off x="4436" y="3323"/>
                <a:ext cx="65" cy="86"/>
              </a:xfrm>
              <a:prstGeom prst="ellipse">
                <a:avLst/>
              </a:prstGeom>
              <a:solidFill>
                <a:srgbClr val="FF0000"/>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grpSp>
        <p:nvGrpSpPr>
          <p:cNvPr id="69692" name="Group 60"/>
          <p:cNvGrpSpPr>
            <a:grpSpLocks/>
          </p:cNvGrpSpPr>
          <p:nvPr/>
        </p:nvGrpSpPr>
        <p:grpSpPr bwMode="auto">
          <a:xfrm>
            <a:off x="4597402" y="5638805"/>
            <a:ext cx="2802467" cy="619125"/>
            <a:chOff x="2172" y="3552"/>
            <a:chExt cx="1324" cy="390"/>
          </a:xfrm>
        </p:grpSpPr>
        <p:sp>
          <p:nvSpPr>
            <p:cNvPr id="67592" name="Rectangle 61"/>
            <p:cNvSpPr>
              <a:spLocks noChangeArrowheads="1"/>
            </p:cNvSpPr>
            <p:nvPr/>
          </p:nvSpPr>
          <p:spPr bwMode="auto">
            <a:xfrm>
              <a:off x="2172" y="3709"/>
              <a:ext cx="101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a:latin typeface="Arial" pitchFamily="34" charset="0"/>
                </a:rPr>
                <a:t>Relationship matrix</a:t>
              </a:r>
            </a:p>
          </p:txBody>
        </p:sp>
        <p:sp>
          <p:nvSpPr>
            <p:cNvPr id="67593" name="Line 62"/>
            <p:cNvSpPr>
              <a:spLocks noChangeShapeType="1"/>
            </p:cNvSpPr>
            <p:nvPr/>
          </p:nvSpPr>
          <p:spPr bwMode="auto">
            <a:xfrm flipV="1">
              <a:off x="3304" y="3552"/>
              <a:ext cx="192" cy="304"/>
            </a:xfrm>
            <a:prstGeom prst="line">
              <a:avLst/>
            </a:prstGeom>
            <a:noFill/>
            <a:ln w="5715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grpSp>
    </p:spTree>
    <p:extLst>
      <p:ext uri="{BB962C8B-B14F-4D97-AF65-F5344CB8AC3E}">
        <p14:creationId xmlns:p14="http://schemas.microsoft.com/office/powerpoint/2010/main" val="3611691740"/>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69665"/>
                                        </p:tgtEl>
                                        <p:attrNameLst>
                                          <p:attrName>style.visibility</p:attrName>
                                        </p:attrNameLst>
                                      </p:cBhvr>
                                      <p:to>
                                        <p:strVal val="visible"/>
                                      </p:to>
                                    </p:set>
                                    <p:animEffect transition="in" filter="wipe(up)">
                                      <p:cBhvr>
                                        <p:cTn id="7" dur="1000"/>
                                        <p:tgtEl>
                                          <p:spTgt spid="69665"/>
                                        </p:tgtEl>
                                      </p:cBhvr>
                                    </p:animEffect>
                                  </p:childTnLst>
                                </p:cTn>
                              </p:par>
                            </p:childTnLst>
                          </p:cTn>
                        </p:par>
                        <p:par>
                          <p:cTn id="8" fill="hold" nodeType="afterGroup">
                            <p:stCondLst>
                              <p:cond delay="2000"/>
                            </p:stCondLst>
                            <p:childTnLst>
                              <p:par>
                                <p:cTn id="9" presetID="22" presetClass="entr" presetSubtype="8" fill="hold" nodeType="afterEffect">
                                  <p:stCondLst>
                                    <p:cond delay="0"/>
                                  </p:stCondLst>
                                  <p:childTnLst>
                                    <p:set>
                                      <p:cBhvr>
                                        <p:cTn id="10" dur="1" fill="hold">
                                          <p:stCondLst>
                                            <p:cond delay="0"/>
                                          </p:stCondLst>
                                        </p:cTn>
                                        <p:tgtEl>
                                          <p:spTgt spid="69634"/>
                                        </p:tgtEl>
                                        <p:attrNameLst>
                                          <p:attrName>style.visibility</p:attrName>
                                        </p:attrNameLst>
                                      </p:cBhvr>
                                      <p:to>
                                        <p:strVal val="visible"/>
                                      </p:to>
                                    </p:set>
                                    <p:animEffect transition="in" filter="wipe(left)">
                                      <p:cBhvr>
                                        <p:cTn id="11" dur="1000"/>
                                        <p:tgtEl>
                                          <p:spTgt spid="69634"/>
                                        </p:tgtEl>
                                      </p:cBhvr>
                                    </p:animEffect>
                                  </p:childTnLst>
                                </p:cTn>
                              </p:par>
                            </p:childTnLst>
                          </p:cTn>
                        </p:par>
                        <p:par>
                          <p:cTn id="12" fill="hold" nodeType="afterGroup">
                            <p:stCondLst>
                              <p:cond delay="3000"/>
                            </p:stCondLst>
                            <p:childTnLst>
                              <p:par>
                                <p:cTn id="13" presetID="22" presetClass="entr" presetSubtype="8" fill="hold" nodeType="afterEffect">
                                  <p:stCondLst>
                                    <p:cond delay="1000"/>
                                  </p:stCondLst>
                                  <p:childTnLst>
                                    <p:set>
                                      <p:cBhvr>
                                        <p:cTn id="14" dur="1" fill="hold">
                                          <p:stCondLst>
                                            <p:cond delay="0"/>
                                          </p:stCondLst>
                                        </p:cTn>
                                        <p:tgtEl>
                                          <p:spTgt spid="69692"/>
                                        </p:tgtEl>
                                        <p:attrNameLst>
                                          <p:attrName>style.visibility</p:attrName>
                                        </p:attrNameLst>
                                      </p:cBhvr>
                                      <p:to>
                                        <p:strVal val="visible"/>
                                      </p:to>
                                    </p:set>
                                    <p:animEffect transition="in" filter="wipe(left)">
                                      <p:cBhvr>
                                        <p:cTn id="15" dur="1000"/>
                                        <p:tgtEl>
                                          <p:spTgt spid="69692"/>
                                        </p:tgtEl>
                                      </p:cBhvr>
                                    </p:animEffect>
                                  </p:childTnLst>
                                </p:cTn>
                              </p:par>
                            </p:childTnLst>
                          </p:cTn>
                        </p:par>
                        <p:par>
                          <p:cTn id="16" fill="hold" nodeType="afterGroup">
                            <p:stCondLst>
                              <p:cond delay="5000"/>
                            </p:stCondLst>
                            <p:childTnLst>
                              <p:par>
                                <p:cTn id="17" presetID="9" presetClass="entr" presetSubtype="0" fill="hold" nodeType="afterEffect">
                                  <p:stCondLst>
                                    <p:cond delay="1000"/>
                                  </p:stCondLst>
                                  <p:childTnLst>
                                    <p:set>
                                      <p:cBhvr>
                                        <p:cTn id="18" dur="1" fill="hold">
                                          <p:stCondLst>
                                            <p:cond delay="0"/>
                                          </p:stCondLst>
                                        </p:cTn>
                                        <p:tgtEl>
                                          <p:spTgt spid="69666"/>
                                        </p:tgtEl>
                                        <p:attrNameLst>
                                          <p:attrName>style.visibility</p:attrName>
                                        </p:attrNameLst>
                                      </p:cBhvr>
                                      <p:to>
                                        <p:strVal val="visible"/>
                                      </p:to>
                                    </p:set>
                                    <p:animEffect transition="in" filter="dissolve">
                                      <p:cBhvr>
                                        <p:cTn id="19" dur="1000"/>
                                        <p:tgtEl>
                                          <p:spTgt spid="69666"/>
                                        </p:tgtEl>
                                      </p:cBhvr>
                                    </p:animEffect>
                                  </p:childTnLst>
                                </p:cTn>
                              </p:par>
                            </p:childTnLst>
                          </p:cTn>
                        </p:par>
                        <p:par>
                          <p:cTn id="20" fill="hold" nodeType="afterGroup">
                            <p:stCondLst>
                              <p:cond delay="7000"/>
                            </p:stCondLst>
                            <p:childTnLst>
                              <p:par>
                                <p:cTn id="21" presetID="22" presetClass="entr" presetSubtype="8" fill="hold" nodeType="afterEffect">
                                  <p:stCondLst>
                                    <p:cond delay="1000"/>
                                  </p:stCondLst>
                                  <p:childTnLst>
                                    <p:set>
                                      <p:cBhvr>
                                        <p:cTn id="22" dur="1" fill="hold">
                                          <p:stCondLst>
                                            <p:cond delay="0"/>
                                          </p:stCondLst>
                                        </p:cTn>
                                        <p:tgtEl>
                                          <p:spTgt spid="69685"/>
                                        </p:tgtEl>
                                        <p:attrNameLst>
                                          <p:attrName>style.visibility</p:attrName>
                                        </p:attrNameLst>
                                      </p:cBhvr>
                                      <p:to>
                                        <p:strVal val="visible"/>
                                      </p:to>
                                    </p:set>
                                    <p:animEffect transition="in" filter="wipe(left)">
                                      <p:cBhvr>
                                        <p:cTn id="23" dur="1000"/>
                                        <p:tgtEl>
                                          <p:spTgt spid="696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6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541865" y="750889"/>
            <a:ext cx="3014136" cy="901700"/>
          </a:xfrm>
        </p:spPr>
        <p:txBody>
          <a:bodyPr>
            <a:normAutofit fontScale="90000"/>
          </a:bodyPr>
          <a:lstStyle/>
          <a:p>
            <a:r>
              <a:rPr lang="en-US" altLang="en-US" smtClean="0">
                <a:latin typeface="Arial" pitchFamily="34" charset="0"/>
                <a:cs typeface="Arial" pitchFamily="34" charset="0"/>
              </a:rPr>
              <a:t>House of Quality Example</a:t>
            </a:r>
          </a:p>
        </p:txBody>
      </p:sp>
      <p:grpSp>
        <p:nvGrpSpPr>
          <p:cNvPr id="71698" name="Group 18"/>
          <p:cNvGrpSpPr>
            <a:grpSpLocks/>
          </p:cNvGrpSpPr>
          <p:nvPr/>
        </p:nvGrpSpPr>
        <p:grpSpPr bwMode="auto">
          <a:xfrm>
            <a:off x="3689353" y="469901"/>
            <a:ext cx="5353050" cy="6235700"/>
            <a:chOff x="823" y="96"/>
            <a:chExt cx="2529" cy="3928"/>
          </a:xfrm>
        </p:grpSpPr>
        <p:grpSp>
          <p:nvGrpSpPr>
            <p:cNvPr id="69672" name="Group 19"/>
            <p:cNvGrpSpPr>
              <a:grpSpLocks/>
            </p:cNvGrpSpPr>
            <p:nvPr/>
          </p:nvGrpSpPr>
          <p:grpSpPr bwMode="auto">
            <a:xfrm>
              <a:off x="823" y="1031"/>
              <a:ext cx="2529" cy="2993"/>
              <a:chOff x="1071" y="1031"/>
              <a:chExt cx="2529" cy="2993"/>
            </a:xfrm>
          </p:grpSpPr>
          <p:sp>
            <p:nvSpPr>
              <p:cNvPr id="69685" name="Line 20"/>
              <p:cNvSpPr>
                <a:spLocks noChangeShapeType="1"/>
              </p:cNvSpPr>
              <p:nvPr/>
            </p:nvSpPr>
            <p:spPr bwMode="auto">
              <a:xfrm flipH="1">
                <a:off x="1424" y="2096"/>
                <a:ext cx="1232" cy="1080"/>
              </a:xfrm>
              <a:prstGeom prst="line">
                <a:avLst/>
              </a:prstGeom>
              <a:noFill/>
              <a:ln w="57150">
                <a:solidFill>
                  <a:schemeClr val="hlink"/>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701" name="Rectangle 21"/>
              <p:cNvSpPr>
                <a:spLocks noChangeArrowheads="1"/>
              </p:cNvSpPr>
              <p:nvPr/>
            </p:nvSpPr>
            <p:spPr bwMode="auto">
              <a:xfrm>
                <a:off x="1184" y="1080"/>
                <a:ext cx="2416" cy="2944"/>
              </a:xfrm>
              <a:prstGeom prst="rect">
                <a:avLst/>
              </a:prstGeom>
              <a:solidFill>
                <a:schemeClr val="accent3"/>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69687" name="Rectangle 22"/>
              <p:cNvSpPr>
                <a:spLocks noChangeArrowheads="1"/>
              </p:cNvSpPr>
              <p:nvPr/>
            </p:nvSpPr>
            <p:spPr bwMode="auto">
              <a:xfrm rot="16200000">
                <a:off x="814" y="1288"/>
                <a:ext cx="2956" cy="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62000" tIns="46800" rIns="162000" bIns="46800">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229000"/>
                  </a:lnSpc>
                </a:pPr>
                <a:r>
                  <a:rPr lang="en-US" altLang="en-US" sz="2400">
                    <a:solidFill>
                      <a:schemeClr val="bg1"/>
                    </a:solidFill>
                    <a:latin typeface="Arial" pitchFamily="34" charset="0"/>
                  </a:rPr>
                  <a:t>Low electricity requirements</a:t>
                </a:r>
              </a:p>
              <a:p>
                <a:pPr>
                  <a:lnSpc>
                    <a:spcPct val="229000"/>
                  </a:lnSpc>
                </a:pPr>
                <a:r>
                  <a:rPr lang="en-US" altLang="en-US" sz="2400">
                    <a:solidFill>
                      <a:schemeClr val="bg1"/>
                    </a:solidFill>
                    <a:latin typeface="Arial" pitchFamily="34" charset="0"/>
                  </a:rPr>
                  <a:t>Aluminum components</a:t>
                </a:r>
              </a:p>
              <a:p>
                <a:pPr>
                  <a:lnSpc>
                    <a:spcPct val="229000"/>
                  </a:lnSpc>
                </a:pPr>
                <a:r>
                  <a:rPr lang="en-US" altLang="en-US" sz="2400">
                    <a:solidFill>
                      <a:schemeClr val="bg1"/>
                    </a:solidFill>
                    <a:latin typeface="Arial" pitchFamily="34" charset="0"/>
                  </a:rPr>
                  <a:t>Auto focus</a:t>
                </a:r>
              </a:p>
              <a:p>
                <a:pPr>
                  <a:lnSpc>
                    <a:spcPct val="229000"/>
                  </a:lnSpc>
                </a:pPr>
                <a:r>
                  <a:rPr lang="en-US" altLang="en-US" sz="2400">
                    <a:solidFill>
                      <a:schemeClr val="bg1"/>
                    </a:solidFill>
                    <a:latin typeface="Arial" pitchFamily="34" charset="0"/>
                  </a:rPr>
                  <a:t>Auto exposure</a:t>
                </a:r>
              </a:p>
              <a:p>
                <a:pPr>
                  <a:lnSpc>
                    <a:spcPct val="229000"/>
                  </a:lnSpc>
                </a:pPr>
                <a:r>
                  <a:rPr lang="en-US" altLang="en-US" sz="2400">
                    <a:solidFill>
                      <a:schemeClr val="bg1"/>
                    </a:solidFill>
                    <a:latin typeface="Arial" pitchFamily="34" charset="0"/>
                  </a:rPr>
                  <a:t>High number of pixels</a:t>
                </a:r>
              </a:p>
              <a:p>
                <a:pPr>
                  <a:lnSpc>
                    <a:spcPct val="229000"/>
                  </a:lnSpc>
                </a:pPr>
                <a:r>
                  <a:rPr lang="en-US" altLang="en-US" sz="2400">
                    <a:solidFill>
                      <a:schemeClr val="bg1"/>
                    </a:solidFill>
                    <a:latin typeface="Arial" pitchFamily="34" charset="0"/>
                  </a:rPr>
                  <a:t>Ergonomic design</a:t>
                </a:r>
              </a:p>
            </p:txBody>
          </p:sp>
          <p:sp>
            <p:nvSpPr>
              <p:cNvPr id="69688" name="Line 23"/>
              <p:cNvSpPr>
                <a:spLocks noChangeShapeType="1"/>
              </p:cNvSpPr>
              <p:nvPr/>
            </p:nvSpPr>
            <p:spPr bwMode="auto">
              <a:xfrm>
                <a:off x="1586"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89" name="Line 24"/>
              <p:cNvSpPr>
                <a:spLocks noChangeShapeType="1"/>
              </p:cNvSpPr>
              <p:nvPr/>
            </p:nvSpPr>
            <p:spPr bwMode="auto">
              <a:xfrm>
                <a:off x="1989"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90" name="Line 25"/>
              <p:cNvSpPr>
                <a:spLocks noChangeShapeType="1"/>
              </p:cNvSpPr>
              <p:nvPr/>
            </p:nvSpPr>
            <p:spPr bwMode="auto">
              <a:xfrm>
                <a:off x="2392"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91" name="Line 26"/>
              <p:cNvSpPr>
                <a:spLocks noChangeShapeType="1"/>
              </p:cNvSpPr>
              <p:nvPr/>
            </p:nvSpPr>
            <p:spPr bwMode="auto">
              <a:xfrm>
                <a:off x="2794"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92" name="Line 27"/>
              <p:cNvSpPr>
                <a:spLocks noChangeShapeType="1"/>
              </p:cNvSpPr>
              <p:nvPr/>
            </p:nvSpPr>
            <p:spPr bwMode="auto">
              <a:xfrm>
                <a:off x="3197" y="1072"/>
                <a:ext cx="0" cy="29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9673" name="Group 28"/>
            <p:cNvGrpSpPr>
              <a:grpSpLocks/>
            </p:cNvGrpSpPr>
            <p:nvPr/>
          </p:nvGrpSpPr>
          <p:grpSpPr bwMode="auto">
            <a:xfrm>
              <a:off x="936" y="96"/>
              <a:ext cx="2408" cy="979"/>
              <a:chOff x="2758" y="80"/>
              <a:chExt cx="1816" cy="755"/>
            </a:xfrm>
          </p:grpSpPr>
          <p:sp>
            <p:nvSpPr>
              <p:cNvPr id="69674" name="AutoShape 29"/>
              <p:cNvSpPr>
                <a:spLocks noChangeArrowheads="1"/>
              </p:cNvSpPr>
              <p:nvPr/>
            </p:nvSpPr>
            <p:spPr bwMode="auto">
              <a:xfrm>
                <a:off x="2758" y="80"/>
                <a:ext cx="1816" cy="752"/>
              </a:xfrm>
              <a:prstGeom prst="triangle">
                <a:avLst>
                  <a:gd name="adj" fmla="val 50000"/>
                </a:avLst>
              </a:prstGeom>
              <a:solidFill>
                <a:srgbClr val="F7D7AC"/>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9675" name="Line 30"/>
              <p:cNvSpPr>
                <a:spLocks noChangeShapeType="1"/>
              </p:cNvSpPr>
              <p:nvPr/>
            </p:nvSpPr>
            <p:spPr bwMode="auto">
              <a:xfrm flipV="1">
                <a:off x="3064" y="208"/>
                <a:ext cx="752" cy="62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76" name="Line 31"/>
              <p:cNvSpPr>
                <a:spLocks noChangeShapeType="1"/>
              </p:cNvSpPr>
              <p:nvPr/>
            </p:nvSpPr>
            <p:spPr bwMode="auto">
              <a:xfrm flipV="1">
                <a:off x="3368" y="330"/>
                <a:ext cx="603" cy="4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77" name="Line 32"/>
              <p:cNvSpPr>
                <a:spLocks noChangeShapeType="1"/>
              </p:cNvSpPr>
              <p:nvPr/>
            </p:nvSpPr>
            <p:spPr bwMode="auto">
              <a:xfrm flipV="1">
                <a:off x="3664" y="456"/>
                <a:ext cx="456" cy="3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78" name="Line 33"/>
              <p:cNvSpPr>
                <a:spLocks noChangeShapeType="1"/>
              </p:cNvSpPr>
              <p:nvPr/>
            </p:nvSpPr>
            <p:spPr bwMode="auto">
              <a:xfrm flipV="1">
                <a:off x="3973" y="581"/>
                <a:ext cx="299" cy="2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79" name="Line 34"/>
              <p:cNvSpPr>
                <a:spLocks noChangeShapeType="1"/>
              </p:cNvSpPr>
              <p:nvPr/>
            </p:nvSpPr>
            <p:spPr bwMode="auto">
              <a:xfrm flipV="1">
                <a:off x="4272" y="703"/>
                <a:ext cx="157" cy="12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80" name="Line 35"/>
              <p:cNvSpPr>
                <a:spLocks noChangeShapeType="1"/>
              </p:cNvSpPr>
              <p:nvPr/>
            </p:nvSpPr>
            <p:spPr bwMode="auto">
              <a:xfrm>
                <a:off x="3517" y="205"/>
                <a:ext cx="754" cy="62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81" name="Line 36"/>
              <p:cNvSpPr>
                <a:spLocks noChangeShapeType="1"/>
              </p:cNvSpPr>
              <p:nvPr/>
            </p:nvSpPr>
            <p:spPr bwMode="auto">
              <a:xfrm>
                <a:off x="3362" y="330"/>
                <a:ext cx="599" cy="4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82" name="Line 37"/>
              <p:cNvSpPr>
                <a:spLocks noChangeShapeType="1"/>
              </p:cNvSpPr>
              <p:nvPr/>
            </p:nvSpPr>
            <p:spPr bwMode="auto">
              <a:xfrm>
                <a:off x="3212" y="457"/>
                <a:ext cx="458" cy="37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83" name="Line 38"/>
              <p:cNvSpPr>
                <a:spLocks noChangeShapeType="1"/>
              </p:cNvSpPr>
              <p:nvPr/>
            </p:nvSpPr>
            <p:spPr bwMode="auto">
              <a:xfrm>
                <a:off x="3062" y="579"/>
                <a:ext cx="309"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84" name="Line 39"/>
              <p:cNvSpPr>
                <a:spLocks noChangeShapeType="1"/>
              </p:cNvSpPr>
              <p:nvPr/>
            </p:nvSpPr>
            <p:spPr bwMode="auto">
              <a:xfrm>
                <a:off x="2909" y="710"/>
                <a:ext cx="149" cy="12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grpSp>
        <p:nvGrpSpPr>
          <p:cNvPr id="71720" name="Group 40"/>
          <p:cNvGrpSpPr>
            <a:grpSpLocks/>
          </p:cNvGrpSpPr>
          <p:nvPr/>
        </p:nvGrpSpPr>
        <p:grpSpPr bwMode="auto">
          <a:xfrm>
            <a:off x="762000" y="1765300"/>
            <a:ext cx="3302000" cy="1120775"/>
            <a:chOff x="360" y="1112"/>
            <a:chExt cx="1560" cy="706"/>
          </a:xfrm>
        </p:grpSpPr>
        <p:sp>
          <p:nvSpPr>
            <p:cNvPr id="69670" name="Rectangle 41"/>
            <p:cNvSpPr>
              <a:spLocks noChangeArrowheads="1"/>
            </p:cNvSpPr>
            <p:nvPr/>
          </p:nvSpPr>
          <p:spPr bwMode="auto">
            <a:xfrm>
              <a:off x="360" y="1481"/>
              <a:ext cx="1296"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1600">
                  <a:latin typeface="Arial" pitchFamily="34" charset="0"/>
                </a:rPr>
                <a:t>Relationships between the things we can do</a:t>
              </a:r>
            </a:p>
          </p:txBody>
        </p:sp>
        <p:sp>
          <p:nvSpPr>
            <p:cNvPr id="69671" name="Freeform 42"/>
            <p:cNvSpPr>
              <a:spLocks/>
            </p:cNvSpPr>
            <p:nvPr/>
          </p:nvSpPr>
          <p:spPr bwMode="auto">
            <a:xfrm>
              <a:off x="1096" y="1112"/>
              <a:ext cx="824" cy="352"/>
            </a:xfrm>
            <a:custGeom>
              <a:avLst/>
              <a:gdLst>
                <a:gd name="T0" fmla="*/ 0 w 824"/>
                <a:gd name="T1" fmla="*/ 352 h 352"/>
                <a:gd name="T2" fmla="*/ 408 w 824"/>
                <a:gd name="T3" fmla="*/ 72 h 352"/>
                <a:gd name="T4" fmla="*/ 824 w 824"/>
                <a:gd name="T5" fmla="*/ 0 h 352"/>
                <a:gd name="T6" fmla="*/ 0 60000 65536"/>
                <a:gd name="T7" fmla="*/ 0 60000 65536"/>
                <a:gd name="T8" fmla="*/ 0 60000 65536"/>
                <a:gd name="T9" fmla="*/ 0 w 824"/>
                <a:gd name="T10" fmla="*/ 0 h 352"/>
                <a:gd name="T11" fmla="*/ 824 w 824"/>
                <a:gd name="T12" fmla="*/ 352 h 352"/>
              </a:gdLst>
              <a:ahLst/>
              <a:cxnLst>
                <a:cxn ang="T6">
                  <a:pos x="T0" y="T1"/>
                </a:cxn>
                <a:cxn ang="T7">
                  <a:pos x="T2" y="T3"/>
                </a:cxn>
                <a:cxn ang="T8">
                  <a:pos x="T4" y="T5"/>
                </a:cxn>
              </a:cxnLst>
              <a:rect l="T9" t="T10" r="T11" b="T12"/>
              <a:pathLst>
                <a:path w="824" h="352">
                  <a:moveTo>
                    <a:pt x="0" y="352"/>
                  </a:moveTo>
                  <a:cubicBezTo>
                    <a:pt x="68" y="305"/>
                    <a:pt x="271" y="131"/>
                    <a:pt x="408" y="72"/>
                  </a:cubicBezTo>
                  <a:cubicBezTo>
                    <a:pt x="545" y="13"/>
                    <a:pt x="737" y="15"/>
                    <a:pt x="824" y="0"/>
                  </a:cubicBezTo>
                </a:path>
              </a:pathLst>
            </a:custGeom>
            <a:noFill/>
            <a:ln w="57150">
              <a:solidFill>
                <a:schemeClr val="tx1"/>
              </a:solidFill>
              <a:round/>
              <a:headEnd type="none" w="med" len="me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71723" name="Group 43"/>
          <p:cNvGrpSpPr>
            <a:grpSpLocks/>
          </p:cNvGrpSpPr>
          <p:nvPr/>
        </p:nvGrpSpPr>
        <p:grpSpPr bwMode="auto">
          <a:xfrm>
            <a:off x="5018618" y="793753"/>
            <a:ext cx="2487084" cy="1141413"/>
            <a:chOff x="2371" y="500"/>
            <a:chExt cx="1175" cy="719"/>
          </a:xfrm>
        </p:grpSpPr>
        <p:grpSp>
          <p:nvGrpSpPr>
            <p:cNvPr id="69652" name="Group 44"/>
            <p:cNvGrpSpPr>
              <a:grpSpLocks/>
            </p:cNvGrpSpPr>
            <p:nvPr/>
          </p:nvGrpSpPr>
          <p:grpSpPr bwMode="auto">
            <a:xfrm>
              <a:off x="2571" y="663"/>
              <a:ext cx="173" cy="230"/>
              <a:chOff x="2571" y="669"/>
              <a:chExt cx="173" cy="230"/>
            </a:xfrm>
          </p:grpSpPr>
          <p:sp>
            <p:nvSpPr>
              <p:cNvPr id="69668" name="Oval 45"/>
              <p:cNvSpPr>
                <a:spLocks noChangeArrowheads="1"/>
              </p:cNvSpPr>
              <p:nvPr/>
            </p:nvSpPr>
            <p:spPr bwMode="auto">
              <a:xfrm>
                <a:off x="2571" y="669"/>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9669" name="Oval 46"/>
              <p:cNvSpPr>
                <a:spLocks noChangeArrowheads="1"/>
              </p:cNvSpPr>
              <p:nvPr/>
            </p:nvSpPr>
            <p:spPr bwMode="auto">
              <a:xfrm>
                <a:off x="2625" y="734"/>
                <a:ext cx="65" cy="86"/>
              </a:xfrm>
              <a:prstGeom prst="ellipse">
                <a:avLst/>
              </a:prstGeom>
              <a:solidFill>
                <a:srgbClr val="BF0922"/>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69653" name="Group 47"/>
            <p:cNvGrpSpPr>
              <a:grpSpLocks/>
            </p:cNvGrpSpPr>
            <p:nvPr/>
          </p:nvGrpSpPr>
          <p:grpSpPr bwMode="auto">
            <a:xfrm>
              <a:off x="2770" y="500"/>
              <a:ext cx="173" cy="230"/>
              <a:chOff x="2571" y="669"/>
              <a:chExt cx="173" cy="230"/>
            </a:xfrm>
          </p:grpSpPr>
          <p:sp>
            <p:nvSpPr>
              <p:cNvPr id="69666" name="Oval 48"/>
              <p:cNvSpPr>
                <a:spLocks noChangeArrowheads="1"/>
              </p:cNvSpPr>
              <p:nvPr/>
            </p:nvSpPr>
            <p:spPr bwMode="auto">
              <a:xfrm>
                <a:off x="2571" y="669"/>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9667" name="Oval 49"/>
              <p:cNvSpPr>
                <a:spLocks noChangeArrowheads="1"/>
              </p:cNvSpPr>
              <p:nvPr/>
            </p:nvSpPr>
            <p:spPr bwMode="auto">
              <a:xfrm>
                <a:off x="2625" y="734"/>
                <a:ext cx="65" cy="86"/>
              </a:xfrm>
              <a:prstGeom prst="ellipse">
                <a:avLst/>
              </a:prstGeom>
              <a:solidFill>
                <a:srgbClr val="BF0922"/>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69654" name="Group 50"/>
            <p:cNvGrpSpPr>
              <a:grpSpLocks/>
            </p:cNvGrpSpPr>
            <p:nvPr/>
          </p:nvGrpSpPr>
          <p:grpSpPr bwMode="auto">
            <a:xfrm>
              <a:off x="2371" y="823"/>
              <a:ext cx="173" cy="230"/>
              <a:chOff x="2571" y="669"/>
              <a:chExt cx="173" cy="230"/>
            </a:xfrm>
          </p:grpSpPr>
          <p:sp>
            <p:nvSpPr>
              <p:cNvPr id="69664" name="Oval 51"/>
              <p:cNvSpPr>
                <a:spLocks noChangeArrowheads="1"/>
              </p:cNvSpPr>
              <p:nvPr/>
            </p:nvSpPr>
            <p:spPr bwMode="auto">
              <a:xfrm>
                <a:off x="2571" y="669"/>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9665" name="Oval 52"/>
              <p:cNvSpPr>
                <a:spLocks noChangeArrowheads="1"/>
              </p:cNvSpPr>
              <p:nvPr/>
            </p:nvSpPr>
            <p:spPr bwMode="auto">
              <a:xfrm>
                <a:off x="2625" y="741"/>
                <a:ext cx="65" cy="86"/>
              </a:xfrm>
              <a:prstGeom prst="ellipse">
                <a:avLst/>
              </a:prstGeom>
              <a:solidFill>
                <a:srgbClr val="BF0922"/>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69655" name="Group 53"/>
            <p:cNvGrpSpPr>
              <a:grpSpLocks/>
            </p:cNvGrpSpPr>
            <p:nvPr/>
          </p:nvGrpSpPr>
          <p:grpSpPr bwMode="auto">
            <a:xfrm>
              <a:off x="3172" y="824"/>
              <a:ext cx="173" cy="230"/>
              <a:chOff x="2571" y="669"/>
              <a:chExt cx="173" cy="230"/>
            </a:xfrm>
          </p:grpSpPr>
          <p:sp>
            <p:nvSpPr>
              <p:cNvPr id="69662" name="Oval 54"/>
              <p:cNvSpPr>
                <a:spLocks noChangeArrowheads="1"/>
              </p:cNvSpPr>
              <p:nvPr/>
            </p:nvSpPr>
            <p:spPr bwMode="auto">
              <a:xfrm>
                <a:off x="2571" y="669"/>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9663" name="Oval 55"/>
              <p:cNvSpPr>
                <a:spLocks noChangeArrowheads="1"/>
              </p:cNvSpPr>
              <p:nvPr/>
            </p:nvSpPr>
            <p:spPr bwMode="auto">
              <a:xfrm>
                <a:off x="2625" y="734"/>
                <a:ext cx="65" cy="86"/>
              </a:xfrm>
              <a:prstGeom prst="ellipse">
                <a:avLst/>
              </a:prstGeom>
              <a:solidFill>
                <a:srgbClr val="BF0922"/>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69656" name="Group 56"/>
            <p:cNvGrpSpPr>
              <a:grpSpLocks/>
            </p:cNvGrpSpPr>
            <p:nvPr/>
          </p:nvGrpSpPr>
          <p:grpSpPr bwMode="auto">
            <a:xfrm>
              <a:off x="2968" y="989"/>
              <a:ext cx="173" cy="230"/>
              <a:chOff x="2571" y="669"/>
              <a:chExt cx="173" cy="230"/>
            </a:xfrm>
          </p:grpSpPr>
          <p:sp>
            <p:nvSpPr>
              <p:cNvPr id="69660" name="Oval 57"/>
              <p:cNvSpPr>
                <a:spLocks noChangeArrowheads="1"/>
              </p:cNvSpPr>
              <p:nvPr/>
            </p:nvSpPr>
            <p:spPr bwMode="auto">
              <a:xfrm>
                <a:off x="2571" y="669"/>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9661" name="Oval 58"/>
              <p:cNvSpPr>
                <a:spLocks noChangeArrowheads="1"/>
              </p:cNvSpPr>
              <p:nvPr/>
            </p:nvSpPr>
            <p:spPr bwMode="auto">
              <a:xfrm>
                <a:off x="2631" y="734"/>
                <a:ext cx="65" cy="86"/>
              </a:xfrm>
              <a:prstGeom prst="ellipse">
                <a:avLst/>
              </a:prstGeom>
              <a:solidFill>
                <a:srgbClr val="BF0922"/>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69657" name="Group 59"/>
            <p:cNvGrpSpPr>
              <a:grpSpLocks/>
            </p:cNvGrpSpPr>
            <p:nvPr/>
          </p:nvGrpSpPr>
          <p:grpSpPr bwMode="auto">
            <a:xfrm>
              <a:off x="3373" y="989"/>
              <a:ext cx="173" cy="230"/>
              <a:chOff x="2571" y="669"/>
              <a:chExt cx="173" cy="230"/>
            </a:xfrm>
          </p:grpSpPr>
          <p:sp>
            <p:nvSpPr>
              <p:cNvPr id="69658" name="Oval 60"/>
              <p:cNvSpPr>
                <a:spLocks noChangeArrowheads="1"/>
              </p:cNvSpPr>
              <p:nvPr/>
            </p:nvSpPr>
            <p:spPr bwMode="auto">
              <a:xfrm>
                <a:off x="2571" y="669"/>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9659" name="Oval 61"/>
              <p:cNvSpPr>
                <a:spLocks noChangeArrowheads="1"/>
              </p:cNvSpPr>
              <p:nvPr/>
            </p:nvSpPr>
            <p:spPr bwMode="auto">
              <a:xfrm>
                <a:off x="2625" y="734"/>
                <a:ext cx="65" cy="86"/>
              </a:xfrm>
              <a:prstGeom prst="ellipse">
                <a:avLst/>
              </a:prstGeom>
              <a:solidFill>
                <a:srgbClr val="BF0922"/>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grpSp>
        <p:nvGrpSpPr>
          <p:cNvPr id="69637" name="Group 19"/>
          <p:cNvGrpSpPr>
            <a:grpSpLocks/>
          </p:cNvGrpSpPr>
          <p:nvPr/>
        </p:nvGrpSpPr>
        <p:grpSpPr bwMode="auto">
          <a:xfrm>
            <a:off x="8743948" y="454026"/>
            <a:ext cx="2935815" cy="1987550"/>
            <a:chOff x="4171" y="302"/>
            <a:chExt cx="1387" cy="1252"/>
          </a:xfrm>
        </p:grpSpPr>
        <p:sp>
          <p:nvSpPr>
            <p:cNvPr id="69639"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69640" name="Text Box 21"/>
            <p:cNvSpPr txBox="1">
              <a:spLocks noChangeArrowheads="1"/>
            </p:cNvSpPr>
            <p:nvPr/>
          </p:nvSpPr>
          <p:spPr bwMode="auto">
            <a:xfrm>
              <a:off x="4171" y="808"/>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What the Customer</a:t>
              </a:r>
            </a:p>
            <a:p>
              <a:pPr algn="ctr"/>
              <a:r>
                <a:rPr lang="en-AU" altLang="en-US" sz="900" b="1">
                  <a:solidFill>
                    <a:srgbClr val="000000"/>
                  </a:solidFill>
                  <a:latin typeface="Arial" pitchFamily="34" charset="0"/>
                  <a:ea typeface="MS PGothic" pitchFamily="34" charset="-128"/>
                </a:rPr>
                <a:t>Wants</a:t>
              </a:r>
            </a:p>
          </p:txBody>
        </p:sp>
        <p:sp>
          <p:nvSpPr>
            <p:cNvPr id="69641"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69642" name="Text Box 23"/>
            <p:cNvSpPr txBox="1">
              <a:spLocks noChangeArrowheads="1"/>
            </p:cNvSpPr>
            <p:nvPr/>
          </p:nvSpPr>
          <p:spPr bwMode="auto">
            <a:xfrm>
              <a:off x="4737" y="848"/>
              <a:ext cx="41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Relationship</a:t>
              </a:r>
            </a:p>
            <a:p>
              <a:pPr algn="ctr"/>
              <a:r>
                <a:rPr lang="en-AU" altLang="en-US" sz="900" b="1">
                  <a:solidFill>
                    <a:srgbClr val="000000"/>
                  </a:solidFill>
                  <a:latin typeface="Arial" pitchFamily="34" charset="0"/>
                  <a:ea typeface="MS PGothic" pitchFamily="34" charset="-128"/>
                </a:rPr>
                <a:t>Matrix</a:t>
              </a:r>
            </a:p>
          </p:txBody>
        </p:sp>
        <p:sp>
          <p:nvSpPr>
            <p:cNvPr id="69643"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69644" name="Text Box 25"/>
            <p:cNvSpPr txBox="1">
              <a:spLocks noChangeArrowheads="1"/>
            </p:cNvSpPr>
            <p:nvPr/>
          </p:nvSpPr>
          <p:spPr bwMode="auto">
            <a:xfrm>
              <a:off x="4605" y="1220"/>
              <a:ext cx="669"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Technical</a:t>
              </a:r>
            </a:p>
            <a:p>
              <a:pPr algn="ctr"/>
              <a:r>
                <a:rPr lang="en-AU" altLang="en-US" sz="900" b="1">
                  <a:solidFill>
                    <a:srgbClr val="000000"/>
                  </a:solidFill>
                  <a:latin typeface="Arial" pitchFamily="34" charset="0"/>
                  <a:ea typeface="MS PGothic" pitchFamily="34" charset="-128"/>
                </a:rPr>
                <a:t>Attributes and</a:t>
              </a:r>
            </a:p>
            <a:p>
              <a:pPr algn="ctr"/>
              <a:r>
                <a:rPr lang="en-AU" altLang="en-US" sz="900" b="1">
                  <a:solidFill>
                    <a:srgbClr val="000000"/>
                  </a:solidFill>
                  <a:latin typeface="Arial" pitchFamily="34" charset="0"/>
                  <a:ea typeface="MS PGothic" pitchFamily="34" charset="-128"/>
                </a:rPr>
                <a:t>Evaluation</a:t>
              </a:r>
            </a:p>
          </p:txBody>
        </p:sp>
        <p:sp>
          <p:nvSpPr>
            <p:cNvPr id="69645"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69646"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How to Satisfy</a:t>
              </a:r>
            </a:p>
            <a:p>
              <a:pPr algn="ctr"/>
              <a:r>
                <a:rPr lang="en-AU" altLang="en-US" sz="900" b="1">
                  <a:solidFill>
                    <a:srgbClr val="000000"/>
                  </a:solidFill>
                  <a:latin typeface="Arial" pitchFamily="34" charset="0"/>
                  <a:ea typeface="MS PGothic" pitchFamily="34" charset="-128"/>
                </a:rPr>
                <a:t>Customer Wants</a:t>
              </a:r>
            </a:p>
          </p:txBody>
        </p:sp>
        <p:sp>
          <p:nvSpPr>
            <p:cNvPr id="71"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69648"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a:solidFill>
                    <a:srgbClr val="000000"/>
                  </a:solidFill>
                  <a:latin typeface="Arial" pitchFamily="34" charset="0"/>
                  <a:ea typeface="MS PGothic" pitchFamily="34" charset="-128"/>
                </a:rPr>
                <a:t>Interrelationships</a:t>
              </a:r>
            </a:p>
          </p:txBody>
        </p:sp>
        <p:sp>
          <p:nvSpPr>
            <p:cNvPr id="73"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69650" name="Text Box 31"/>
            <p:cNvSpPr txBox="1">
              <a:spLocks noChangeArrowheads="1"/>
            </p:cNvSpPr>
            <p:nvPr/>
          </p:nvSpPr>
          <p:spPr bwMode="auto">
            <a:xfrm rot="16200000">
              <a:off x="5143" y="862"/>
              <a:ext cx="567"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900">
                  <a:solidFill>
                    <a:srgbClr val="000000"/>
                  </a:solidFill>
                  <a:latin typeface="Arial" pitchFamily="34" charset="0"/>
                </a:rPr>
                <a:t>Analysis of</a:t>
              </a:r>
            </a:p>
            <a:p>
              <a:pPr algn="ctr"/>
              <a:r>
                <a:rPr lang="en-US" altLang="en-US" sz="900">
                  <a:solidFill>
                    <a:srgbClr val="000000"/>
                  </a:solidFill>
                  <a:latin typeface="Arial" pitchFamily="34" charset="0"/>
                </a:rPr>
                <a:t>Competitors</a:t>
              </a:r>
            </a:p>
          </p:txBody>
        </p:sp>
        <p:sp>
          <p:nvSpPr>
            <p:cNvPr id="69651"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1697" name="Freeform 17"/>
          <p:cNvSpPr>
            <a:spLocks/>
          </p:cNvSpPr>
          <p:nvPr/>
        </p:nvSpPr>
        <p:spPr bwMode="auto">
          <a:xfrm>
            <a:off x="7264400" y="330200"/>
            <a:ext cx="3064933" cy="482600"/>
          </a:xfrm>
          <a:custGeom>
            <a:avLst/>
            <a:gdLst>
              <a:gd name="T0" fmla="*/ 2298700 w 1400"/>
              <a:gd name="T1" fmla="*/ 160337 h 304"/>
              <a:gd name="T2" fmla="*/ 1536845 w 1400"/>
              <a:gd name="T3" fmla="*/ 12700 h 304"/>
              <a:gd name="T4" fmla="*/ 735584 w 1400"/>
              <a:gd name="T5" fmla="*/ 114300 h 304"/>
              <a:gd name="T6" fmla="*/ 0 w 1400"/>
              <a:gd name="T7" fmla="*/ 482600 h 304"/>
              <a:gd name="T8" fmla="*/ 0 60000 65536"/>
              <a:gd name="T9" fmla="*/ 0 60000 65536"/>
              <a:gd name="T10" fmla="*/ 0 60000 65536"/>
              <a:gd name="T11" fmla="*/ 0 60000 65536"/>
              <a:gd name="T12" fmla="*/ 0 w 1400"/>
              <a:gd name="T13" fmla="*/ 0 h 304"/>
              <a:gd name="T14" fmla="*/ 1400 w 1400"/>
              <a:gd name="T15" fmla="*/ 304 h 304"/>
            </a:gdLst>
            <a:ahLst/>
            <a:cxnLst>
              <a:cxn ang="T8">
                <a:pos x="T0" y="T1"/>
              </a:cxn>
              <a:cxn ang="T9">
                <a:pos x="T2" y="T3"/>
              </a:cxn>
              <a:cxn ang="T10">
                <a:pos x="T4" y="T5"/>
              </a:cxn>
              <a:cxn ang="T11">
                <a:pos x="T6" y="T7"/>
              </a:cxn>
            </a:cxnLst>
            <a:rect l="T12" t="T13" r="T14" b="T15"/>
            <a:pathLst>
              <a:path w="1400" h="304">
                <a:moveTo>
                  <a:pt x="1400" y="101"/>
                </a:moveTo>
                <a:cubicBezTo>
                  <a:pt x="1323" y="86"/>
                  <a:pt x="1095" y="13"/>
                  <a:pt x="936" y="8"/>
                </a:cubicBezTo>
                <a:cubicBezTo>
                  <a:pt x="763" y="11"/>
                  <a:pt x="624" y="0"/>
                  <a:pt x="448" y="72"/>
                </a:cubicBezTo>
                <a:cubicBezTo>
                  <a:pt x="272" y="144"/>
                  <a:pt x="97" y="266"/>
                  <a:pt x="0" y="304"/>
                </a:cubicBezTo>
              </a:path>
            </a:pathLst>
          </a:custGeom>
          <a:noFill/>
          <a:ln w="57150">
            <a:solidFill>
              <a:schemeClr val="tx1"/>
            </a:solidFill>
            <a:round/>
            <a:headEnd type="none" w="med" len="med"/>
            <a:tailEnd type="triangle" w="sm" len="sm"/>
          </a:ln>
          <a:extLst>
            <a:ext uri="{909E8E84-426E-40DD-AFC4-6F175D3DCCD1}">
              <a14:hiddenFill xmlns:a14="http://schemas.microsoft.com/office/drawing/2010/main">
                <a:solidFill>
                  <a:srgbClr val="FFFFFF"/>
                </a:solidFill>
              </a14:hiddenFill>
            </a:ext>
          </a:extLst>
        </p:spPr>
        <p:txBody>
          <a:bodyPr wrap="none" lIns="121917" tIns="60958" rIns="121917" bIns="60958" anchor="ctr"/>
          <a:lstStyle/>
          <a:p>
            <a:endParaRPr lang="en-US"/>
          </a:p>
        </p:txBody>
      </p:sp>
    </p:spTree>
    <p:extLst>
      <p:ext uri="{BB962C8B-B14F-4D97-AF65-F5344CB8AC3E}">
        <p14:creationId xmlns:p14="http://schemas.microsoft.com/office/powerpoint/2010/main" val="1167920434"/>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1000"/>
                                  </p:stCondLst>
                                  <p:childTnLst>
                                    <p:set>
                                      <p:cBhvr>
                                        <p:cTn id="6" dur="1" fill="hold">
                                          <p:stCondLst>
                                            <p:cond delay="0"/>
                                          </p:stCondLst>
                                        </p:cTn>
                                        <p:tgtEl>
                                          <p:spTgt spid="71697"/>
                                        </p:tgtEl>
                                        <p:attrNameLst>
                                          <p:attrName>style.visibility</p:attrName>
                                        </p:attrNameLst>
                                      </p:cBhvr>
                                      <p:to>
                                        <p:strVal val="visible"/>
                                      </p:to>
                                    </p:set>
                                    <p:animEffect transition="in" filter="wipe(right)">
                                      <p:cBhvr>
                                        <p:cTn id="7" dur="1000"/>
                                        <p:tgtEl>
                                          <p:spTgt spid="71697"/>
                                        </p:tgtEl>
                                      </p:cBhvr>
                                    </p:animEffect>
                                  </p:childTnLst>
                                </p:cTn>
                              </p:par>
                            </p:childTnLst>
                          </p:cTn>
                        </p:par>
                        <p:par>
                          <p:cTn id="8" fill="hold" nodeType="afterGroup">
                            <p:stCondLst>
                              <p:cond delay="2000"/>
                            </p:stCondLst>
                            <p:childTnLst>
                              <p:par>
                                <p:cTn id="9" presetID="22" presetClass="entr" presetSubtype="4" fill="hold" nodeType="afterEffect">
                                  <p:stCondLst>
                                    <p:cond delay="0"/>
                                  </p:stCondLst>
                                  <p:childTnLst>
                                    <p:set>
                                      <p:cBhvr>
                                        <p:cTn id="10" dur="1" fill="hold">
                                          <p:stCondLst>
                                            <p:cond delay="0"/>
                                          </p:stCondLst>
                                        </p:cTn>
                                        <p:tgtEl>
                                          <p:spTgt spid="71698"/>
                                        </p:tgtEl>
                                        <p:attrNameLst>
                                          <p:attrName>style.visibility</p:attrName>
                                        </p:attrNameLst>
                                      </p:cBhvr>
                                      <p:to>
                                        <p:strVal val="visible"/>
                                      </p:to>
                                    </p:set>
                                    <p:animEffect transition="in" filter="wipe(down)">
                                      <p:cBhvr>
                                        <p:cTn id="11" dur="1000"/>
                                        <p:tgtEl>
                                          <p:spTgt spid="71698"/>
                                        </p:tgtEl>
                                      </p:cBhvr>
                                    </p:animEffect>
                                  </p:childTnLst>
                                </p:cTn>
                              </p:par>
                            </p:childTnLst>
                          </p:cTn>
                        </p:par>
                        <p:par>
                          <p:cTn id="12" fill="hold" nodeType="afterGroup">
                            <p:stCondLst>
                              <p:cond delay="3000"/>
                            </p:stCondLst>
                            <p:childTnLst>
                              <p:par>
                                <p:cTn id="13" presetID="9" presetClass="entr" presetSubtype="0" fill="hold" nodeType="afterEffect">
                                  <p:stCondLst>
                                    <p:cond delay="1000"/>
                                  </p:stCondLst>
                                  <p:childTnLst>
                                    <p:set>
                                      <p:cBhvr>
                                        <p:cTn id="14" dur="1" fill="hold">
                                          <p:stCondLst>
                                            <p:cond delay="0"/>
                                          </p:stCondLst>
                                        </p:cTn>
                                        <p:tgtEl>
                                          <p:spTgt spid="71723"/>
                                        </p:tgtEl>
                                        <p:attrNameLst>
                                          <p:attrName>style.visibility</p:attrName>
                                        </p:attrNameLst>
                                      </p:cBhvr>
                                      <p:to>
                                        <p:strVal val="visible"/>
                                      </p:to>
                                    </p:set>
                                    <p:animEffect transition="in" filter="dissolve">
                                      <p:cBhvr>
                                        <p:cTn id="15" dur="1000"/>
                                        <p:tgtEl>
                                          <p:spTgt spid="71723"/>
                                        </p:tgtEl>
                                      </p:cBhvr>
                                    </p:animEffect>
                                  </p:childTnLst>
                                </p:cTn>
                              </p:par>
                            </p:childTnLst>
                          </p:cTn>
                        </p:par>
                        <p:par>
                          <p:cTn id="16" fill="hold" nodeType="afterGroup">
                            <p:stCondLst>
                              <p:cond delay="5000"/>
                            </p:stCondLst>
                            <p:childTnLst>
                              <p:par>
                                <p:cTn id="17" presetID="22" presetClass="entr" presetSubtype="8" fill="hold" nodeType="afterEffect">
                                  <p:stCondLst>
                                    <p:cond delay="1000"/>
                                  </p:stCondLst>
                                  <p:childTnLst>
                                    <p:set>
                                      <p:cBhvr>
                                        <p:cTn id="18" dur="1" fill="hold">
                                          <p:stCondLst>
                                            <p:cond delay="0"/>
                                          </p:stCondLst>
                                        </p:cTn>
                                        <p:tgtEl>
                                          <p:spTgt spid="71720"/>
                                        </p:tgtEl>
                                        <p:attrNameLst>
                                          <p:attrName>style.visibility</p:attrName>
                                        </p:attrNameLst>
                                      </p:cBhvr>
                                      <p:to>
                                        <p:strVal val="visible"/>
                                      </p:to>
                                    </p:set>
                                    <p:animEffect transition="in" filter="wipe(left)">
                                      <p:cBhvr>
                                        <p:cTn id="19" dur="1000"/>
                                        <p:tgtEl>
                                          <p:spTgt spid="717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914400" y="434975"/>
            <a:ext cx="10363200" cy="901700"/>
          </a:xfrm>
        </p:spPr>
        <p:txBody>
          <a:bodyPr/>
          <a:lstStyle/>
          <a:p>
            <a:r>
              <a:rPr lang="en-US" altLang="en-US" smtClean="0">
                <a:latin typeface="Arial" pitchFamily="34" charset="0"/>
                <a:cs typeface="Arial" pitchFamily="34" charset="0"/>
              </a:rPr>
              <a:t>House of Quality Example</a:t>
            </a:r>
          </a:p>
        </p:txBody>
      </p:sp>
      <p:grpSp>
        <p:nvGrpSpPr>
          <p:cNvPr id="73731" name="Group 3"/>
          <p:cNvGrpSpPr>
            <a:grpSpLocks/>
          </p:cNvGrpSpPr>
          <p:nvPr/>
        </p:nvGrpSpPr>
        <p:grpSpPr bwMode="auto">
          <a:xfrm>
            <a:off x="2671235" y="5283200"/>
            <a:ext cx="3695700" cy="698500"/>
            <a:chOff x="1262" y="3328"/>
            <a:chExt cx="1746" cy="440"/>
          </a:xfrm>
        </p:grpSpPr>
        <p:sp>
          <p:nvSpPr>
            <p:cNvPr id="71734" name="Rectangle 4"/>
            <p:cNvSpPr>
              <a:spLocks noChangeArrowheads="1"/>
            </p:cNvSpPr>
            <p:nvPr/>
          </p:nvSpPr>
          <p:spPr bwMode="auto">
            <a:xfrm>
              <a:off x="1262" y="3553"/>
              <a:ext cx="1161"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a:latin typeface="Arial" pitchFamily="34" charset="0"/>
                </a:rPr>
                <a:t>Weighted rating</a:t>
              </a:r>
            </a:p>
          </p:txBody>
        </p:sp>
        <p:sp>
          <p:nvSpPr>
            <p:cNvPr id="71735" name="Line 5"/>
            <p:cNvSpPr>
              <a:spLocks noChangeShapeType="1"/>
            </p:cNvSpPr>
            <p:nvPr/>
          </p:nvSpPr>
          <p:spPr bwMode="auto">
            <a:xfrm flipV="1">
              <a:off x="2423" y="3328"/>
              <a:ext cx="585" cy="296"/>
            </a:xfrm>
            <a:prstGeom prst="line">
              <a:avLst/>
            </a:prstGeom>
            <a:noFill/>
            <a:ln w="5715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3748" name="Group 20"/>
          <p:cNvGrpSpPr>
            <a:grpSpLocks/>
          </p:cNvGrpSpPr>
          <p:nvPr/>
        </p:nvGrpSpPr>
        <p:grpSpPr bwMode="auto">
          <a:xfrm>
            <a:off x="742953" y="2489201"/>
            <a:ext cx="10390715" cy="2705100"/>
            <a:chOff x="327" y="1792"/>
            <a:chExt cx="4909" cy="1704"/>
          </a:xfrm>
        </p:grpSpPr>
        <p:sp>
          <p:nvSpPr>
            <p:cNvPr id="71699" name="Rectangle 21"/>
            <p:cNvSpPr>
              <a:spLocks noChangeArrowheads="1"/>
            </p:cNvSpPr>
            <p:nvPr/>
          </p:nvSpPr>
          <p:spPr bwMode="auto">
            <a:xfrm>
              <a:off x="328" y="1847"/>
              <a:ext cx="2472" cy="1328"/>
            </a:xfrm>
            <a:prstGeom prst="rect">
              <a:avLst/>
            </a:prstGeom>
            <a:solidFill>
              <a:srgbClr val="D9F7FF"/>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00" name="Rectangle 22"/>
            <p:cNvSpPr>
              <a:spLocks noChangeArrowheads="1"/>
            </p:cNvSpPr>
            <p:nvPr/>
          </p:nvSpPr>
          <p:spPr bwMode="auto">
            <a:xfrm>
              <a:off x="382" y="1792"/>
              <a:ext cx="2762" cy="1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429000" algn="ctr"/>
                </a:tabLst>
                <a:defRPr>
                  <a:solidFill>
                    <a:schemeClr val="tx1"/>
                  </a:solidFill>
                  <a:latin typeface="Calibri" pitchFamily="34" charset="0"/>
                  <a:cs typeface="Arial" pitchFamily="34" charset="0"/>
                </a:defRPr>
              </a:lvl1pPr>
              <a:lvl2pPr marL="742950" indent="-285750">
                <a:tabLst>
                  <a:tab pos="3429000" algn="ctr"/>
                </a:tabLst>
                <a:defRPr>
                  <a:solidFill>
                    <a:schemeClr val="tx1"/>
                  </a:solidFill>
                  <a:latin typeface="Calibri" pitchFamily="34" charset="0"/>
                  <a:cs typeface="Arial" pitchFamily="34" charset="0"/>
                </a:defRPr>
              </a:lvl2pPr>
              <a:lvl3pPr marL="1143000" indent="-228600">
                <a:tabLst>
                  <a:tab pos="3429000" algn="ctr"/>
                </a:tabLst>
                <a:defRPr>
                  <a:solidFill>
                    <a:schemeClr val="tx1"/>
                  </a:solidFill>
                  <a:latin typeface="Calibri" pitchFamily="34" charset="0"/>
                  <a:cs typeface="Arial" pitchFamily="34" charset="0"/>
                </a:defRPr>
              </a:lvl3pPr>
              <a:lvl4pPr marL="1600200" indent="-228600">
                <a:tabLst>
                  <a:tab pos="3429000" algn="ctr"/>
                </a:tabLst>
                <a:defRPr>
                  <a:solidFill>
                    <a:schemeClr val="tx1"/>
                  </a:solidFill>
                  <a:latin typeface="Calibri" pitchFamily="34" charset="0"/>
                  <a:cs typeface="Arial" pitchFamily="34" charset="0"/>
                </a:defRPr>
              </a:lvl4pPr>
              <a:lvl5pPr marL="2057400" indent="-228600">
                <a:tabLst>
                  <a:tab pos="3429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9pPr>
            </a:lstStyle>
            <a:p>
              <a:pPr>
                <a:lnSpc>
                  <a:spcPct val="150000"/>
                </a:lnSpc>
                <a:tabLst>
                  <a:tab pos="4572000" algn="ctr"/>
                </a:tabLst>
              </a:pPr>
              <a:r>
                <a:rPr lang="en-US" altLang="en-US">
                  <a:solidFill>
                    <a:schemeClr val="bg1"/>
                  </a:solidFill>
                  <a:latin typeface="Arial" pitchFamily="34" charset="0"/>
                </a:rPr>
                <a:t>Lightweight 	3	</a:t>
              </a:r>
            </a:p>
            <a:p>
              <a:pPr>
                <a:lnSpc>
                  <a:spcPct val="150000"/>
                </a:lnSpc>
                <a:tabLst>
                  <a:tab pos="4572000" algn="ctr"/>
                </a:tabLst>
              </a:pPr>
              <a:r>
                <a:rPr lang="en-US" altLang="en-US">
                  <a:solidFill>
                    <a:schemeClr val="bg1"/>
                  </a:solidFill>
                  <a:latin typeface="Arial" pitchFamily="34" charset="0"/>
                </a:rPr>
                <a:t>Easy to use 	4	</a:t>
              </a:r>
            </a:p>
            <a:p>
              <a:pPr>
                <a:lnSpc>
                  <a:spcPct val="150000"/>
                </a:lnSpc>
                <a:tabLst>
                  <a:tab pos="4572000" algn="ctr"/>
                </a:tabLst>
              </a:pPr>
              <a:r>
                <a:rPr lang="en-US" altLang="en-US">
                  <a:solidFill>
                    <a:schemeClr val="bg1"/>
                  </a:solidFill>
                  <a:latin typeface="Arial" pitchFamily="34" charset="0"/>
                </a:rPr>
                <a:t>Reliable	5	</a:t>
              </a:r>
            </a:p>
            <a:p>
              <a:pPr>
                <a:lnSpc>
                  <a:spcPct val="150000"/>
                </a:lnSpc>
                <a:tabLst>
                  <a:tab pos="4572000" algn="ctr"/>
                </a:tabLst>
              </a:pPr>
              <a:r>
                <a:rPr lang="en-US" altLang="en-US">
                  <a:solidFill>
                    <a:schemeClr val="bg1"/>
                  </a:solidFill>
                  <a:latin typeface="Arial" pitchFamily="34" charset="0"/>
                </a:rPr>
                <a:t>Easy to hold steady 	2	</a:t>
              </a:r>
            </a:p>
            <a:p>
              <a:pPr>
                <a:lnSpc>
                  <a:spcPct val="150000"/>
                </a:lnSpc>
                <a:tabLst>
                  <a:tab pos="4572000" algn="ctr"/>
                </a:tabLst>
              </a:pPr>
              <a:r>
                <a:rPr lang="en-US" altLang="en-US">
                  <a:solidFill>
                    <a:schemeClr val="bg1"/>
                  </a:solidFill>
                  <a:latin typeface="Arial" pitchFamily="34" charset="0"/>
                </a:rPr>
                <a:t>High resolution	1	</a:t>
              </a:r>
            </a:p>
          </p:txBody>
        </p:sp>
        <p:sp>
          <p:nvSpPr>
            <p:cNvPr id="71701" name="Line 23"/>
            <p:cNvSpPr>
              <a:spLocks noChangeShapeType="1"/>
            </p:cNvSpPr>
            <p:nvPr/>
          </p:nvSpPr>
          <p:spPr bwMode="auto">
            <a:xfrm>
              <a:off x="2451" y="1847"/>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702" name="Rectangle 24"/>
            <p:cNvSpPr>
              <a:spLocks noChangeArrowheads="1"/>
            </p:cNvSpPr>
            <p:nvPr/>
          </p:nvSpPr>
          <p:spPr bwMode="auto">
            <a:xfrm>
              <a:off x="2800" y="1847"/>
              <a:ext cx="2344" cy="1328"/>
            </a:xfrm>
            <a:prstGeom prst="rect">
              <a:avLst/>
            </a:prstGeom>
            <a:solidFill>
              <a:schemeClr val="accent2"/>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03" name="Oval 25"/>
            <p:cNvSpPr>
              <a:spLocks noChangeArrowheads="1"/>
            </p:cNvSpPr>
            <p:nvPr/>
          </p:nvSpPr>
          <p:spPr bwMode="auto">
            <a:xfrm>
              <a:off x="3272" y="1872"/>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04" name="Oval 26"/>
            <p:cNvSpPr>
              <a:spLocks noChangeArrowheads="1"/>
            </p:cNvSpPr>
            <p:nvPr/>
          </p:nvSpPr>
          <p:spPr bwMode="auto">
            <a:xfrm>
              <a:off x="2888" y="238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05" name="Oval 27"/>
            <p:cNvSpPr>
              <a:spLocks noChangeArrowheads="1"/>
            </p:cNvSpPr>
            <p:nvPr/>
          </p:nvSpPr>
          <p:spPr bwMode="auto">
            <a:xfrm>
              <a:off x="3656" y="214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06" name="Oval 28"/>
            <p:cNvSpPr>
              <a:spLocks noChangeArrowheads="1"/>
            </p:cNvSpPr>
            <p:nvPr/>
          </p:nvSpPr>
          <p:spPr bwMode="auto">
            <a:xfrm>
              <a:off x="3656" y="238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07" name="Oval 29"/>
            <p:cNvSpPr>
              <a:spLocks noChangeArrowheads="1"/>
            </p:cNvSpPr>
            <p:nvPr/>
          </p:nvSpPr>
          <p:spPr bwMode="auto">
            <a:xfrm>
              <a:off x="4056" y="238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08" name="Oval 30"/>
            <p:cNvSpPr>
              <a:spLocks noChangeArrowheads="1"/>
            </p:cNvSpPr>
            <p:nvPr/>
          </p:nvSpPr>
          <p:spPr bwMode="auto">
            <a:xfrm>
              <a:off x="4448" y="238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09" name="Oval 31"/>
            <p:cNvSpPr>
              <a:spLocks noChangeArrowheads="1"/>
            </p:cNvSpPr>
            <p:nvPr/>
          </p:nvSpPr>
          <p:spPr bwMode="auto">
            <a:xfrm>
              <a:off x="4056" y="214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10" name="Oval 32"/>
            <p:cNvSpPr>
              <a:spLocks noChangeArrowheads="1"/>
            </p:cNvSpPr>
            <p:nvPr/>
          </p:nvSpPr>
          <p:spPr bwMode="auto">
            <a:xfrm>
              <a:off x="4448" y="214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11" name="Oval 33"/>
            <p:cNvSpPr>
              <a:spLocks noChangeArrowheads="1"/>
            </p:cNvSpPr>
            <p:nvPr/>
          </p:nvSpPr>
          <p:spPr bwMode="auto">
            <a:xfrm>
              <a:off x="4840" y="214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nvGrpSpPr>
            <p:cNvPr id="71712" name="Group 34"/>
            <p:cNvGrpSpPr>
              <a:grpSpLocks/>
            </p:cNvGrpSpPr>
            <p:nvPr/>
          </p:nvGrpSpPr>
          <p:grpSpPr bwMode="auto">
            <a:xfrm>
              <a:off x="4448" y="2920"/>
              <a:ext cx="173" cy="230"/>
              <a:chOff x="4392" y="3248"/>
              <a:chExt cx="173" cy="230"/>
            </a:xfrm>
          </p:grpSpPr>
          <p:sp>
            <p:nvSpPr>
              <p:cNvPr id="71732" name="Oval 35"/>
              <p:cNvSpPr>
                <a:spLocks noChangeArrowheads="1"/>
              </p:cNvSpPr>
              <p:nvPr/>
            </p:nvSpPr>
            <p:spPr bwMode="auto">
              <a:xfrm>
                <a:off x="4392" y="324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33" name="Oval 36"/>
              <p:cNvSpPr>
                <a:spLocks noChangeArrowheads="1"/>
              </p:cNvSpPr>
              <p:nvPr/>
            </p:nvSpPr>
            <p:spPr bwMode="auto">
              <a:xfrm>
                <a:off x="4454" y="3330"/>
                <a:ext cx="56" cy="72"/>
              </a:xfrm>
              <a:prstGeom prst="ellipse">
                <a:avLst/>
              </a:prstGeom>
              <a:solidFill>
                <a:srgbClr val="FF0000"/>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71713" name="Group 37"/>
            <p:cNvGrpSpPr>
              <a:grpSpLocks/>
            </p:cNvGrpSpPr>
            <p:nvPr/>
          </p:nvGrpSpPr>
          <p:grpSpPr bwMode="auto">
            <a:xfrm>
              <a:off x="4840" y="2640"/>
              <a:ext cx="173" cy="230"/>
              <a:chOff x="4784" y="2968"/>
              <a:chExt cx="173" cy="230"/>
            </a:xfrm>
          </p:grpSpPr>
          <p:sp>
            <p:nvSpPr>
              <p:cNvPr id="71730" name="Oval 38"/>
              <p:cNvSpPr>
                <a:spLocks noChangeArrowheads="1"/>
              </p:cNvSpPr>
              <p:nvPr/>
            </p:nvSpPr>
            <p:spPr bwMode="auto">
              <a:xfrm>
                <a:off x="4784" y="296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31" name="Oval 39"/>
              <p:cNvSpPr>
                <a:spLocks noChangeArrowheads="1"/>
              </p:cNvSpPr>
              <p:nvPr/>
            </p:nvSpPr>
            <p:spPr bwMode="auto">
              <a:xfrm>
                <a:off x="4840" y="3043"/>
                <a:ext cx="56" cy="72"/>
              </a:xfrm>
              <a:prstGeom prst="ellipse">
                <a:avLst/>
              </a:prstGeom>
              <a:solidFill>
                <a:srgbClr val="FF0000"/>
              </a:solidFill>
              <a:ln w="9525">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1714" name="Oval 40"/>
            <p:cNvSpPr>
              <a:spLocks noChangeArrowheads="1"/>
            </p:cNvSpPr>
            <p:nvPr/>
          </p:nvSpPr>
          <p:spPr bwMode="auto">
            <a:xfrm>
              <a:off x="2942" y="2204"/>
              <a:ext cx="56" cy="72"/>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15" name="Oval 41"/>
            <p:cNvSpPr>
              <a:spLocks noChangeArrowheads="1"/>
            </p:cNvSpPr>
            <p:nvPr/>
          </p:nvSpPr>
          <p:spPr bwMode="auto">
            <a:xfrm>
              <a:off x="2942" y="1940"/>
              <a:ext cx="56" cy="72"/>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16" name="Oval 42"/>
            <p:cNvSpPr>
              <a:spLocks noChangeArrowheads="1"/>
            </p:cNvSpPr>
            <p:nvPr/>
          </p:nvSpPr>
          <p:spPr bwMode="auto">
            <a:xfrm>
              <a:off x="4892" y="1936"/>
              <a:ext cx="56" cy="72"/>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717" name="Line 43"/>
            <p:cNvSpPr>
              <a:spLocks noChangeShapeType="1"/>
            </p:cNvSpPr>
            <p:nvPr/>
          </p:nvSpPr>
          <p:spPr bwMode="auto">
            <a:xfrm>
              <a:off x="327" y="2116"/>
              <a:ext cx="48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718" name="Line 44"/>
            <p:cNvSpPr>
              <a:spLocks noChangeShapeType="1"/>
            </p:cNvSpPr>
            <p:nvPr/>
          </p:nvSpPr>
          <p:spPr bwMode="auto">
            <a:xfrm>
              <a:off x="327" y="2386"/>
              <a:ext cx="48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719" name="Line 45"/>
            <p:cNvSpPr>
              <a:spLocks noChangeShapeType="1"/>
            </p:cNvSpPr>
            <p:nvPr/>
          </p:nvSpPr>
          <p:spPr bwMode="auto">
            <a:xfrm>
              <a:off x="327" y="2626"/>
              <a:ext cx="48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720" name="Line 46"/>
            <p:cNvSpPr>
              <a:spLocks noChangeShapeType="1"/>
            </p:cNvSpPr>
            <p:nvPr/>
          </p:nvSpPr>
          <p:spPr bwMode="auto">
            <a:xfrm>
              <a:off x="327" y="2886"/>
              <a:ext cx="481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75" name="Rectangle 47"/>
            <p:cNvSpPr>
              <a:spLocks noChangeArrowheads="1"/>
            </p:cNvSpPr>
            <p:nvPr/>
          </p:nvSpPr>
          <p:spPr bwMode="auto">
            <a:xfrm>
              <a:off x="328" y="3168"/>
              <a:ext cx="4816" cy="328"/>
            </a:xfrm>
            <a:prstGeom prst="rect">
              <a:avLst/>
            </a:prstGeom>
            <a:solidFill>
              <a:schemeClr val="accent4"/>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71722" name="Rectangle 48"/>
            <p:cNvSpPr>
              <a:spLocks noChangeArrowheads="1"/>
            </p:cNvSpPr>
            <p:nvPr/>
          </p:nvSpPr>
          <p:spPr bwMode="auto">
            <a:xfrm>
              <a:off x="358" y="3201"/>
              <a:ext cx="4878"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4102100" algn="ctr"/>
                  <a:tab pos="4673600" algn="ctr"/>
                  <a:tab pos="5334000" algn="ctr"/>
                  <a:tab pos="5905500" algn="ctr"/>
                  <a:tab pos="6578600" algn="ctr"/>
                  <a:tab pos="7239000" algn="ctr"/>
                </a:tabLst>
                <a:defRPr>
                  <a:solidFill>
                    <a:schemeClr val="tx1"/>
                  </a:solidFill>
                  <a:latin typeface="Calibri" pitchFamily="34" charset="0"/>
                  <a:cs typeface="Arial" pitchFamily="34" charset="0"/>
                </a:defRPr>
              </a:lvl1pPr>
              <a:lvl2pPr marL="742950" indent="-285750">
                <a:tabLst>
                  <a:tab pos="4102100" algn="ctr"/>
                  <a:tab pos="4673600" algn="ctr"/>
                  <a:tab pos="5334000" algn="ctr"/>
                  <a:tab pos="5905500" algn="ctr"/>
                  <a:tab pos="6578600" algn="ctr"/>
                  <a:tab pos="7239000" algn="ctr"/>
                </a:tabLst>
                <a:defRPr>
                  <a:solidFill>
                    <a:schemeClr val="tx1"/>
                  </a:solidFill>
                  <a:latin typeface="Calibri" pitchFamily="34" charset="0"/>
                  <a:cs typeface="Arial" pitchFamily="34" charset="0"/>
                </a:defRPr>
              </a:lvl2pPr>
              <a:lvl3pPr marL="1143000" indent="-228600">
                <a:tabLst>
                  <a:tab pos="4102100" algn="ctr"/>
                  <a:tab pos="4673600" algn="ctr"/>
                  <a:tab pos="5334000" algn="ctr"/>
                  <a:tab pos="5905500" algn="ctr"/>
                  <a:tab pos="6578600" algn="ctr"/>
                  <a:tab pos="7239000" algn="ctr"/>
                </a:tabLst>
                <a:defRPr>
                  <a:solidFill>
                    <a:schemeClr val="tx1"/>
                  </a:solidFill>
                  <a:latin typeface="Calibri" pitchFamily="34" charset="0"/>
                  <a:cs typeface="Arial" pitchFamily="34" charset="0"/>
                </a:defRPr>
              </a:lvl3pPr>
              <a:lvl4pPr marL="1600200" indent="-228600">
                <a:tabLst>
                  <a:tab pos="4102100" algn="ctr"/>
                  <a:tab pos="4673600" algn="ctr"/>
                  <a:tab pos="5334000" algn="ctr"/>
                  <a:tab pos="5905500" algn="ctr"/>
                  <a:tab pos="6578600" algn="ctr"/>
                  <a:tab pos="7239000" algn="ctr"/>
                </a:tabLst>
                <a:defRPr>
                  <a:solidFill>
                    <a:schemeClr val="tx1"/>
                  </a:solidFill>
                  <a:latin typeface="Calibri" pitchFamily="34" charset="0"/>
                  <a:cs typeface="Arial" pitchFamily="34" charset="0"/>
                </a:defRPr>
              </a:lvl4pPr>
              <a:lvl5pPr marL="2057400" indent="-228600">
                <a:tabLst>
                  <a:tab pos="4102100" algn="ctr"/>
                  <a:tab pos="4673600" algn="ctr"/>
                  <a:tab pos="5334000" algn="ctr"/>
                  <a:tab pos="5905500" algn="ctr"/>
                  <a:tab pos="6578600" algn="ctr"/>
                  <a:tab pos="7239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02100" algn="ctr"/>
                  <a:tab pos="4673600" algn="ctr"/>
                  <a:tab pos="5334000" algn="ctr"/>
                  <a:tab pos="5905500" algn="ctr"/>
                  <a:tab pos="6578600" algn="ctr"/>
                  <a:tab pos="7239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02100" algn="ctr"/>
                  <a:tab pos="4673600" algn="ctr"/>
                  <a:tab pos="5334000" algn="ctr"/>
                  <a:tab pos="5905500" algn="ctr"/>
                  <a:tab pos="6578600" algn="ctr"/>
                  <a:tab pos="7239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02100" algn="ctr"/>
                  <a:tab pos="4673600" algn="ctr"/>
                  <a:tab pos="5334000" algn="ctr"/>
                  <a:tab pos="5905500" algn="ctr"/>
                  <a:tab pos="6578600" algn="ctr"/>
                  <a:tab pos="7239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02100" algn="ctr"/>
                  <a:tab pos="4673600" algn="ctr"/>
                  <a:tab pos="5334000" algn="ctr"/>
                  <a:tab pos="5905500" algn="ctr"/>
                  <a:tab pos="6578600" algn="ctr"/>
                  <a:tab pos="7239000" algn="ctr"/>
                </a:tabLst>
                <a:defRPr>
                  <a:solidFill>
                    <a:schemeClr val="tx1"/>
                  </a:solidFill>
                  <a:latin typeface="Calibri" pitchFamily="34" charset="0"/>
                  <a:cs typeface="Arial" pitchFamily="34" charset="0"/>
                </a:defRPr>
              </a:lvl9pPr>
            </a:lstStyle>
            <a:p>
              <a:pPr>
                <a:tabLst>
                  <a:tab pos="5486400" algn="ctr"/>
                  <a:tab pos="6223000" algn="ctr"/>
                  <a:tab pos="7137400" algn="ctr"/>
                  <a:tab pos="7942263" algn="ctr"/>
                  <a:tab pos="8748713" algn="ctr"/>
                  <a:tab pos="9607550" algn="ctr"/>
                </a:tabLst>
              </a:pPr>
              <a:r>
                <a:rPr lang="en-US" altLang="en-US" sz="2000">
                  <a:solidFill>
                    <a:schemeClr val="bg1"/>
                  </a:solidFill>
                  <a:latin typeface="Arial" pitchFamily="34" charset="0"/>
                </a:rPr>
                <a:t>Our importance ratings	</a:t>
              </a:r>
              <a:r>
                <a:rPr lang="en-US" altLang="en-US" sz="2000" smtClean="0">
                  <a:solidFill>
                    <a:schemeClr val="bg1"/>
                  </a:solidFill>
                  <a:latin typeface="Arial" pitchFamily="34" charset="0"/>
                </a:rPr>
                <a:t>22</a:t>
              </a:r>
              <a:r>
                <a:rPr lang="en-US" altLang="en-US" sz="2000">
                  <a:solidFill>
                    <a:schemeClr val="bg1"/>
                  </a:solidFill>
                  <a:latin typeface="Arial" pitchFamily="34" charset="0"/>
                </a:rPr>
                <a:t>	9	27	27	32	25</a:t>
              </a:r>
            </a:p>
          </p:txBody>
        </p:sp>
        <p:grpSp>
          <p:nvGrpSpPr>
            <p:cNvPr id="71723" name="Group 49"/>
            <p:cNvGrpSpPr>
              <a:grpSpLocks/>
            </p:cNvGrpSpPr>
            <p:nvPr/>
          </p:nvGrpSpPr>
          <p:grpSpPr bwMode="auto">
            <a:xfrm>
              <a:off x="3188" y="1848"/>
              <a:ext cx="1563" cy="1638"/>
              <a:chOff x="3188" y="1848"/>
              <a:chExt cx="1563" cy="1318"/>
            </a:xfrm>
          </p:grpSpPr>
          <p:sp>
            <p:nvSpPr>
              <p:cNvPr id="71725" name="Line 50"/>
              <p:cNvSpPr>
                <a:spLocks noChangeShapeType="1"/>
              </p:cNvSpPr>
              <p:nvPr/>
            </p:nvSpPr>
            <p:spPr bwMode="auto">
              <a:xfrm>
                <a:off x="3188" y="1848"/>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726" name="Line 51"/>
              <p:cNvSpPr>
                <a:spLocks noChangeShapeType="1"/>
              </p:cNvSpPr>
              <p:nvPr/>
            </p:nvSpPr>
            <p:spPr bwMode="auto">
              <a:xfrm>
                <a:off x="3579" y="1848"/>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727" name="Line 52"/>
              <p:cNvSpPr>
                <a:spLocks noChangeShapeType="1"/>
              </p:cNvSpPr>
              <p:nvPr/>
            </p:nvSpPr>
            <p:spPr bwMode="auto">
              <a:xfrm>
                <a:off x="3970" y="1848"/>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728" name="Line 53"/>
              <p:cNvSpPr>
                <a:spLocks noChangeShapeType="1"/>
              </p:cNvSpPr>
              <p:nvPr/>
            </p:nvSpPr>
            <p:spPr bwMode="auto">
              <a:xfrm>
                <a:off x="4360" y="1848"/>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729" name="Line 54"/>
              <p:cNvSpPr>
                <a:spLocks noChangeShapeType="1"/>
              </p:cNvSpPr>
              <p:nvPr/>
            </p:nvSpPr>
            <p:spPr bwMode="auto">
              <a:xfrm>
                <a:off x="4751" y="1848"/>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724" name="Line 55"/>
            <p:cNvSpPr>
              <a:spLocks noChangeShapeType="1"/>
            </p:cNvSpPr>
            <p:nvPr/>
          </p:nvSpPr>
          <p:spPr bwMode="auto">
            <a:xfrm>
              <a:off x="2799" y="3169"/>
              <a:ext cx="0" cy="3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1684" name="Group 19"/>
          <p:cNvGrpSpPr>
            <a:grpSpLocks/>
          </p:cNvGrpSpPr>
          <p:nvPr/>
        </p:nvGrpSpPr>
        <p:grpSpPr bwMode="auto">
          <a:xfrm>
            <a:off x="8743948" y="454026"/>
            <a:ext cx="2935815" cy="1987550"/>
            <a:chOff x="4171" y="302"/>
            <a:chExt cx="1387" cy="1252"/>
          </a:xfrm>
        </p:grpSpPr>
        <p:sp>
          <p:nvSpPr>
            <p:cNvPr id="71686"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71687" name="Text Box 21"/>
            <p:cNvSpPr txBox="1">
              <a:spLocks noChangeArrowheads="1"/>
            </p:cNvSpPr>
            <p:nvPr/>
          </p:nvSpPr>
          <p:spPr bwMode="auto">
            <a:xfrm>
              <a:off x="4171" y="808"/>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What the Customer</a:t>
              </a:r>
            </a:p>
            <a:p>
              <a:pPr algn="ctr"/>
              <a:r>
                <a:rPr lang="en-AU" altLang="en-US" sz="900" b="1">
                  <a:solidFill>
                    <a:srgbClr val="000000"/>
                  </a:solidFill>
                  <a:latin typeface="Arial" pitchFamily="34" charset="0"/>
                  <a:ea typeface="MS PGothic" pitchFamily="34" charset="-128"/>
                </a:rPr>
                <a:t>Wants</a:t>
              </a:r>
            </a:p>
          </p:txBody>
        </p:sp>
        <p:sp>
          <p:nvSpPr>
            <p:cNvPr id="71688"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71689" name="Text Box 23"/>
            <p:cNvSpPr txBox="1">
              <a:spLocks noChangeArrowheads="1"/>
            </p:cNvSpPr>
            <p:nvPr/>
          </p:nvSpPr>
          <p:spPr bwMode="auto">
            <a:xfrm>
              <a:off x="4737" y="848"/>
              <a:ext cx="41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Relationship</a:t>
              </a:r>
            </a:p>
            <a:p>
              <a:pPr algn="ctr"/>
              <a:r>
                <a:rPr lang="en-AU" altLang="en-US" sz="900" b="1">
                  <a:solidFill>
                    <a:srgbClr val="000000"/>
                  </a:solidFill>
                  <a:latin typeface="Arial" pitchFamily="34" charset="0"/>
                  <a:ea typeface="MS PGothic" pitchFamily="34" charset="-128"/>
                </a:rPr>
                <a:t>Matrix</a:t>
              </a:r>
            </a:p>
          </p:txBody>
        </p:sp>
        <p:sp>
          <p:nvSpPr>
            <p:cNvPr id="71690"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71691" name="Text Box 25"/>
            <p:cNvSpPr txBox="1">
              <a:spLocks noChangeArrowheads="1"/>
            </p:cNvSpPr>
            <p:nvPr/>
          </p:nvSpPr>
          <p:spPr bwMode="auto">
            <a:xfrm>
              <a:off x="4605" y="1220"/>
              <a:ext cx="669"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Technical</a:t>
              </a:r>
            </a:p>
            <a:p>
              <a:pPr algn="ctr"/>
              <a:r>
                <a:rPr lang="en-AU" altLang="en-US" sz="900" b="1">
                  <a:solidFill>
                    <a:srgbClr val="000000"/>
                  </a:solidFill>
                  <a:latin typeface="Arial" pitchFamily="34" charset="0"/>
                  <a:ea typeface="MS PGothic" pitchFamily="34" charset="-128"/>
                </a:rPr>
                <a:t>Attributes and</a:t>
              </a:r>
            </a:p>
            <a:p>
              <a:pPr algn="ctr"/>
              <a:r>
                <a:rPr lang="en-AU" altLang="en-US" sz="900" b="1">
                  <a:solidFill>
                    <a:srgbClr val="000000"/>
                  </a:solidFill>
                  <a:latin typeface="Arial" pitchFamily="34" charset="0"/>
                  <a:ea typeface="MS PGothic" pitchFamily="34" charset="-128"/>
                </a:rPr>
                <a:t>Evaluation</a:t>
              </a:r>
            </a:p>
          </p:txBody>
        </p:sp>
        <p:sp>
          <p:nvSpPr>
            <p:cNvPr id="71692"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1693"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How to Satisfy</a:t>
              </a:r>
            </a:p>
            <a:p>
              <a:pPr algn="ctr"/>
              <a:r>
                <a:rPr lang="en-AU" altLang="en-US" sz="900" b="1">
                  <a:solidFill>
                    <a:srgbClr val="000000"/>
                  </a:solidFill>
                  <a:latin typeface="Arial" pitchFamily="34" charset="0"/>
                  <a:ea typeface="MS PGothic" pitchFamily="34" charset="-128"/>
                </a:rPr>
                <a:t>Customer Wants</a:t>
              </a:r>
            </a:p>
          </p:txBody>
        </p:sp>
        <p:sp>
          <p:nvSpPr>
            <p:cNvPr id="66"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1695"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a:solidFill>
                    <a:srgbClr val="000000"/>
                  </a:solidFill>
                  <a:latin typeface="Arial" pitchFamily="34" charset="0"/>
                  <a:ea typeface="MS PGothic" pitchFamily="34" charset="-128"/>
                </a:rPr>
                <a:t>Interrelationships</a:t>
              </a:r>
            </a:p>
          </p:txBody>
        </p:sp>
        <p:sp>
          <p:nvSpPr>
            <p:cNvPr id="68"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1697" name="Text Box 31"/>
            <p:cNvSpPr txBox="1">
              <a:spLocks noChangeArrowheads="1"/>
            </p:cNvSpPr>
            <p:nvPr/>
          </p:nvSpPr>
          <p:spPr bwMode="auto">
            <a:xfrm rot="16200000">
              <a:off x="5178" y="870"/>
              <a:ext cx="49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800" b="1">
                  <a:solidFill>
                    <a:srgbClr val="000000"/>
                  </a:solidFill>
                  <a:latin typeface="Arial" pitchFamily="34" charset="0"/>
                </a:rPr>
                <a:t>Analysis of</a:t>
              </a:r>
            </a:p>
            <a:p>
              <a:pPr algn="ctr"/>
              <a:r>
                <a:rPr lang="en-US" altLang="en-US" sz="800" b="1">
                  <a:solidFill>
                    <a:srgbClr val="000000"/>
                  </a:solidFill>
                  <a:latin typeface="Arial" pitchFamily="34" charset="0"/>
                </a:rPr>
                <a:t>Competitors</a:t>
              </a:r>
            </a:p>
          </p:txBody>
        </p:sp>
        <p:sp>
          <p:nvSpPr>
            <p:cNvPr id="71698"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3784" name="Freeform 56"/>
          <p:cNvSpPr>
            <a:spLocks/>
          </p:cNvSpPr>
          <p:nvPr/>
        </p:nvSpPr>
        <p:spPr bwMode="auto">
          <a:xfrm>
            <a:off x="10701869" y="1739900"/>
            <a:ext cx="844551" cy="3124200"/>
          </a:xfrm>
          <a:custGeom>
            <a:avLst/>
            <a:gdLst>
              <a:gd name="T0" fmla="*/ 0 w 399"/>
              <a:gd name="T1" fmla="*/ 0 h 1968"/>
              <a:gd name="T2" fmla="*/ 457200 w 399"/>
              <a:gd name="T3" fmla="*/ 1092200 h 1968"/>
              <a:gd name="T4" fmla="*/ 584200 w 399"/>
              <a:gd name="T5" fmla="*/ 2552700 h 1968"/>
              <a:gd name="T6" fmla="*/ 254000 w 399"/>
              <a:gd name="T7" fmla="*/ 3124200 h 1968"/>
              <a:gd name="T8" fmla="*/ 0 60000 65536"/>
              <a:gd name="T9" fmla="*/ 0 60000 65536"/>
              <a:gd name="T10" fmla="*/ 0 60000 65536"/>
              <a:gd name="T11" fmla="*/ 0 60000 65536"/>
              <a:gd name="T12" fmla="*/ 0 w 399"/>
              <a:gd name="T13" fmla="*/ 0 h 1968"/>
              <a:gd name="T14" fmla="*/ 399 w 399"/>
              <a:gd name="T15" fmla="*/ 1968 h 1968"/>
            </a:gdLst>
            <a:ahLst/>
            <a:cxnLst>
              <a:cxn ang="T8">
                <a:pos x="T0" y="T1"/>
              </a:cxn>
              <a:cxn ang="T9">
                <a:pos x="T2" y="T3"/>
              </a:cxn>
              <a:cxn ang="T10">
                <a:pos x="T4" y="T5"/>
              </a:cxn>
              <a:cxn ang="T11">
                <a:pos x="T6" y="T7"/>
              </a:cxn>
            </a:cxnLst>
            <a:rect l="T12" t="T13" r="T14" b="T15"/>
            <a:pathLst>
              <a:path w="399" h="1968">
                <a:moveTo>
                  <a:pt x="0" y="0"/>
                </a:moveTo>
                <a:cubicBezTo>
                  <a:pt x="0" y="0"/>
                  <a:pt x="227" y="420"/>
                  <a:pt x="288" y="688"/>
                </a:cubicBezTo>
                <a:cubicBezTo>
                  <a:pt x="349" y="956"/>
                  <a:pt x="399" y="1351"/>
                  <a:pt x="368" y="1608"/>
                </a:cubicBezTo>
                <a:cubicBezTo>
                  <a:pt x="337" y="1865"/>
                  <a:pt x="203" y="1893"/>
                  <a:pt x="160" y="1968"/>
                </a:cubicBezTo>
              </a:path>
            </a:pathLst>
          </a:custGeom>
          <a:noFill/>
          <a:ln w="57150">
            <a:solidFill>
              <a:schemeClr val="accent1"/>
            </a:solidFill>
            <a:round/>
            <a:headEnd type="none" w="med" len="med"/>
            <a:tailEnd type="triangle" w="sm" len="sm"/>
          </a:ln>
          <a:extLst>
            <a:ext uri="{909E8E84-426E-40DD-AFC4-6F175D3DCCD1}">
              <a14:hiddenFill xmlns:a14="http://schemas.microsoft.com/office/drawing/2010/main">
                <a:solidFill>
                  <a:srgbClr val="FFFFFF"/>
                </a:solidFill>
              </a14:hiddenFill>
            </a:ext>
          </a:extLst>
        </p:spPr>
        <p:txBody>
          <a:bodyPr wrap="none" lIns="121917" tIns="60958" rIns="121917" bIns="60958" anchor="ctr"/>
          <a:lstStyle/>
          <a:p>
            <a:endParaRPr lang="en-US"/>
          </a:p>
        </p:txBody>
      </p:sp>
    </p:spTree>
    <p:extLst>
      <p:ext uri="{BB962C8B-B14F-4D97-AF65-F5344CB8AC3E}">
        <p14:creationId xmlns:p14="http://schemas.microsoft.com/office/powerpoint/2010/main" val="3994422420"/>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3784"/>
                                        </p:tgtEl>
                                        <p:attrNameLst>
                                          <p:attrName>style.visibility</p:attrName>
                                        </p:attrNameLst>
                                      </p:cBhvr>
                                      <p:to>
                                        <p:strVal val="visible"/>
                                      </p:to>
                                    </p:set>
                                    <p:animEffect transition="in" filter="wipe(up)">
                                      <p:cBhvr>
                                        <p:cTn id="7" dur="1000"/>
                                        <p:tgtEl>
                                          <p:spTgt spid="73784"/>
                                        </p:tgtEl>
                                      </p:cBhvr>
                                    </p:animEffect>
                                  </p:childTnLst>
                                </p:cTn>
                              </p:par>
                            </p:childTnLst>
                          </p:cTn>
                        </p:par>
                        <p:par>
                          <p:cTn id="8" fill="hold" nodeType="afterGroup">
                            <p:stCondLst>
                              <p:cond delay="2000"/>
                            </p:stCondLst>
                            <p:childTnLst>
                              <p:par>
                                <p:cTn id="9" presetID="22" presetClass="entr" presetSubtype="8" fill="hold" nodeType="afterEffect">
                                  <p:stCondLst>
                                    <p:cond delay="0"/>
                                  </p:stCondLst>
                                  <p:childTnLst>
                                    <p:set>
                                      <p:cBhvr>
                                        <p:cTn id="10" dur="1" fill="hold">
                                          <p:stCondLst>
                                            <p:cond delay="0"/>
                                          </p:stCondLst>
                                        </p:cTn>
                                        <p:tgtEl>
                                          <p:spTgt spid="73748"/>
                                        </p:tgtEl>
                                        <p:attrNameLst>
                                          <p:attrName>style.visibility</p:attrName>
                                        </p:attrNameLst>
                                      </p:cBhvr>
                                      <p:to>
                                        <p:strVal val="visible"/>
                                      </p:to>
                                    </p:set>
                                    <p:animEffect transition="in" filter="wipe(left)">
                                      <p:cBhvr>
                                        <p:cTn id="11" dur="1000"/>
                                        <p:tgtEl>
                                          <p:spTgt spid="73748"/>
                                        </p:tgtEl>
                                      </p:cBhvr>
                                    </p:animEffect>
                                  </p:childTnLst>
                                </p:cTn>
                              </p:par>
                            </p:childTnLst>
                          </p:cTn>
                        </p:par>
                        <p:par>
                          <p:cTn id="12" fill="hold" nodeType="afterGroup">
                            <p:stCondLst>
                              <p:cond delay="3000"/>
                            </p:stCondLst>
                            <p:childTnLst>
                              <p:par>
                                <p:cTn id="13" presetID="22" presetClass="entr" presetSubtype="8" fill="hold" nodeType="afterEffect">
                                  <p:stCondLst>
                                    <p:cond delay="1000"/>
                                  </p:stCondLst>
                                  <p:childTnLst>
                                    <p:set>
                                      <p:cBhvr>
                                        <p:cTn id="14" dur="1" fill="hold">
                                          <p:stCondLst>
                                            <p:cond delay="0"/>
                                          </p:stCondLst>
                                        </p:cTn>
                                        <p:tgtEl>
                                          <p:spTgt spid="73731"/>
                                        </p:tgtEl>
                                        <p:attrNameLst>
                                          <p:attrName>style.visibility</p:attrName>
                                        </p:attrNameLst>
                                      </p:cBhvr>
                                      <p:to>
                                        <p:strVal val="visible"/>
                                      </p:to>
                                    </p:set>
                                    <p:animEffect transition="in" filter="wipe(left)">
                                      <p:cBhvr>
                                        <p:cTn id="15" dur="1000"/>
                                        <p:tgtEl>
                                          <p:spTgt spid="73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8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5515608" y="434975"/>
            <a:ext cx="5761992" cy="901700"/>
          </a:xfrm>
        </p:spPr>
        <p:txBody>
          <a:bodyPr>
            <a:normAutofit fontScale="90000"/>
          </a:bodyPr>
          <a:lstStyle/>
          <a:p>
            <a:r>
              <a:rPr lang="en-US" altLang="en-US" smtClean="0">
                <a:latin typeface="Arial" pitchFamily="34" charset="0"/>
                <a:cs typeface="Arial" pitchFamily="34" charset="0"/>
              </a:rPr>
              <a:t>House of Quality Example</a:t>
            </a:r>
          </a:p>
        </p:txBody>
      </p:sp>
      <p:grpSp>
        <p:nvGrpSpPr>
          <p:cNvPr id="75779" name="Group 3"/>
          <p:cNvGrpSpPr>
            <a:grpSpLocks/>
          </p:cNvGrpSpPr>
          <p:nvPr/>
        </p:nvGrpSpPr>
        <p:grpSpPr bwMode="auto">
          <a:xfrm>
            <a:off x="1928286" y="1663700"/>
            <a:ext cx="9080500" cy="4876800"/>
            <a:chOff x="911" y="1056"/>
            <a:chExt cx="4290" cy="3072"/>
          </a:xfrm>
        </p:grpSpPr>
        <p:sp>
          <p:nvSpPr>
            <p:cNvPr id="73749" name="Freeform 4"/>
            <p:cNvSpPr>
              <a:spLocks/>
            </p:cNvSpPr>
            <p:nvPr/>
          </p:nvSpPr>
          <p:spPr bwMode="auto">
            <a:xfrm>
              <a:off x="3912" y="3656"/>
              <a:ext cx="352" cy="320"/>
            </a:xfrm>
            <a:custGeom>
              <a:avLst/>
              <a:gdLst>
                <a:gd name="T0" fmla="*/ 224 w 352"/>
                <a:gd name="T1" fmla="*/ 0 h 320"/>
                <a:gd name="T2" fmla="*/ 352 w 352"/>
                <a:gd name="T3" fmla="*/ 0 h 320"/>
                <a:gd name="T4" fmla="*/ 352 w 352"/>
                <a:gd name="T5" fmla="*/ 320 h 320"/>
                <a:gd name="T6" fmla="*/ 0 w 352"/>
                <a:gd name="T7" fmla="*/ 317 h 320"/>
                <a:gd name="T8" fmla="*/ 109 w 352"/>
                <a:gd name="T9" fmla="*/ 173 h 320"/>
                <a:gd name="T10" fmla="*/ 203 w 352"/>
                <a:gd name="T11" fmla="*/ 45 h 320"/>
                <a:gd name="T12" fmla="*/ 224 w 352"/>
                <a:gd name="T13" fmla="*/ 0 h 320"/>
                <a:gd name="T14" fmla="*/ 0 60000 65536"/>
                <a:gd name="T15" fmla="*/ 0 60000 65536"/>
                <a:gd name="T16" fmla="*/ 0 60000 65536"/>
                <a:gd name="T17" fmla="*/ 0 60000 65536"/>
                <a:gd name="T18" fmla="*/ 0 60000 65536"/>
                <a:gd name="T19" fmla="*/ 0 60000 65536"/>
                <a:gd name="T20" fmla="*/ 0 60000 65536"/>
                <a:gd name="T21" fmla="*/ 0 w 352"/>
                <a:gd name="T22" fmla="*/ 0 h 320"/>
                <a:gd name="T23" fmla="*/ 352 w 352"/>
                <a:gd name="T24" fmla="*/ 320 h 3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2" h="320">
                  <a:moveTo>
                    <a:pt x="224" y="0"/>
                  </a:moveTo>
                  <a:lnTo>
                    <a:pt x="352" y="0"/>
                  </a:lnTo>
                  <a:lnTo>
                    <a:pt x="352" y="320"/>
                  </a:lnTo>
                  <a:lnTo>
                    <a:pt x="0" y="317"/>
                  </a:lnTo>
                  <a:lnTo>
                    <a:pt x="109" y="173"/>
                  </a:lnTo>
                  <a:lnTo>
                    <a:pt x="203" y="45"/>
                  </a:lnTo>
                  <a:lnTo>
                    <a:pt x="224" y="0"/>
                  </a:ln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73750" name="Freeform 5"/>
            <p:cNvSpPr>
              <a:spLocks/>
            </p:cNvSpPr>
            <p:nvPr/>
          </p:nvSpPr>
          <p:spPr bwMode="auto">
            <a:xfrm>
              <a:off x="3907" y="2325"/>
              <a:ext cx="357" cy="1323"/>
            </a:xfrm>
            <a:custGeom>
              <a:avLst/>
              <a:gdLst>
                <a:gd name="T0" fmla="*/ 109 w 357"/>
                <a:gd name="T1" fmla="*/ 0 h 1323"/>
                <a:gd name="T2" fmla="*/ 357 w 357"/>
                <a:gd name="T3" fmla="*/ 0 h 1323"/>
                <a:gd name="T4" fmla="*/ 357 w 357"/>
                <a:gd name="T5" fmla="*/ 1323 h 1323"/>
                <a:gd name="T6" fmla="*/ 232 w 357"/>
                <a:gd name="T7" fmla="*/ 1323 h 1323"/>
                <a:gd name="T8" fmla="*/ 272 w 357"/>
                <a:gd name="T9" fmla="*/ 1224 h 1323"/>
                <a:gd name="T10" fmla="*/ 293 w 357"/>
                <a:gd name="T11" fmla="*/ 1134 h 1323"/>
                <a:gd name="T12" fmla="*/ 298 w 357"/>
                <a:gd name="T13" fmla="*/ 1043 h 1323"/>
                <a:gd name="T14" fmla="*/ 282 w 357"/>
                <a:gd name="T15" fmla="*/ 947 h 1323"/>
                <a:gd name="T16" fmla="*/ 258 w 357"/>
                <a:gd name="T17" fmla="*/ 872 h 1323"/>
                <a:gd name="T18" fmla="*/ 208 w 357"/>
                <a:gd name="T19" fmla="*/ 790 h 1323"/>
                <a:gd name="T20" fmla="*/ 149 w 357"/>
                <a:gd name="T21" fmla="*/ 712 h 1323"/>
                <a:gd name="T22" fmla="*/ 93 w 357"/>
                <a:gd name="T23" fmla="*/ 640 h 1323"/>
                <a:gd name="T24" fmla="*/ 37 w 357"/>
                <a:gd name="T25" fmla="*/ 512 h 1323"/>
                <a:gd name="T26" fmla="*/ 0 w 357"/>
                <a:gd name="T27" fmla="*/ 371 h 1323"/>
                <a:gd name="T28" fmla="*/ 2 w 357"/>
                <a:gd name="T29" fmla="*/ 243 h 1323"/>
                <a:gd name="T30" fmla="*/ 40 w 357"/>
                <a:gd name="T31" fmla="*/ 118 h 1323"/>
                <a:gd name="T32" fmla="*/ 109 w 357"/>
                <a:gd name="T33" fmla="*/ 0 h 13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7"/>
                <a:gd name="T52" fmla="*/ 0 h 1323"/>
                <a:gd name="T53" fmla="*/ 357 w 357"/>
                <a:gd name="T54" fmla="*/ 1323 h 13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7" h="1323">
                  <a:moveTo>
                    <a:pt x="109" y="0"/>
                  </a:moveTo>
                  <a:lnTo>
                    <a:pt x="357" y="0"/>
                  </a:lnTo>
                  <a:lnTo>
                    <a:pt x="357" y="1323"/>
                  </a:lnTo>
                  <a:lnTo>
                    <a:pt x="232" y="1323"/>
                  </a:lnTo>
                  <a:lnTo>
                    <a:pt x="272" y="1224"/>
                  </a:lnTo>
                  <a:lnTo>
                    <a:pt x="293" y="1134"/>
                  </a:lnTo>
                  <a:lnTo>
                    <a:pt x="298" y="1043"/>
                  </a:lnTo>
                  <a:lnTo>
                    <a:pt x="282" y="947"/>
                  </a:lnTo>
                  <a:cubicBezTo>
                    <a:pt x="257" y="874"/>
                    <a:pt x="258" y="900"/>
                    <a:pt x="258" y="872"/>
                  </a:cubicBezTo>
                  <a:cubicBezTo>
                    <a:pt x="207" y="791"/>
                    <a:pt x="208" y="823"/>
                    <a:pt x="208" y="790"/>
                  </a:cubicBezTo>
                  <a:lnTo>
                    <a:pt x="149" y="712"/>
                  </a:lnTo>
                  <a:lnTo>
                    <a:pt x="93" y="640"/>
                  </a:lnTo>
                  <a:lnTo>
                    <a:pt x="37" y="512"/>
                  </a:lnTo>
                  <a:lnTo>
                    <a:pt x="0" y="371"/>
                  </a:lnTo>
                  <a:lnTo>
                    <a:pt x="2" y="243"/>
                  </a:lnTo>
                  <a:lnTo>
                    <a:pt x="40" y="118"/>
                  </a:lnTo>
                  <a:lnTo>
                    <a:pt x="109" y="0"/>
                  </a:lnTo>
                  <a:close/>
                </a:path>
              </a:pathLst>
            </a:custGeom>
            <a:solidFill>
              <a:srgbClr val="9FACC7"/>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75782" name="Rectangle 6"/>
            <p:cNvSpPr>
              <a:spLocks noChangeArrowheads="1"/>
            </p:cNvSpPr>
            <p:nvPr/>
          </p:nvSpPr>
          <p:spPr bwMode="auto">
            <a:xfrm>
              <a:off x="4264" y="1056"/>
              <a:ext cx="936" cy="1273"/>
            </a:xfrm>
            <a:prstGeom prst="rect">
              <a:avLst/>
            </a:prstGeom>
            <a:solidFill>
              <a:schemeClr val="accent3"/>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75783" name="Rectangle 7"/>
            <p:cNvSpPr>
              <a:spLocks noChangeArrowheads="1"/>
            </p:cNvSpPr>
            <p:nvPr/>
          </p:nvSpPr>
          <p:spPr bwMode="auto">
            <a:xfrm>
              <a:off x="4264" y="2328"/>
              <a:ext cx="936" cy="1649"/>
            </a:xfrm>
            <a:prstGeom prst="rect">
              <a:avLst/>
            </a:prstGeom>
            <a:solidFill>
              <a:schemeClr val="accent4"/>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73753" name="Line 8"/>
            <p:cNvSpPr>
              <a:spLocks noChangeShapeType="1"/>
            </p:cNvSpPr>
            <p:nvPr/>
          </p:nvSpPr>
          <p:spPr bwMode="auto">
            <a:xfrm>
              <a:off x="4263" y="2328"/>
              <a:ext cx="0" cy="16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54" name="Line 9"/>
            <p:cNvSpPr>
              <a:spLocks noChangeShapeType="1"/>
            </p:cNvSpPr>
            <p:nvPr/>
          </p:nvSpPr>
          <p:spPr bwMode="auto">
            <a:xfrm>
              <a:off x="4110" y="3105"/>
              <a:ext cx="109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55" name="Line 10"/>
            <p:cNvSpPr>
              <a:spLocks noChangeShapeType="1"/>
            </p:cNvSpPr>
            <p:nvPr/>
          </p:nvSpPr>
          <p:spPr bwMode="auto">
            <a:xfrm>
              <a:off x="4735" y="1059"/>
              <a:ext cx="0" cy="291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56" name="Line 11"/>
            <p:cNvSpPr>
              <a:spLocks noChangeShapeType="1"/>
            </p:cNvSpPr>
            <p:nvPr/>
          </p:nvSpPr>
          <p:spPr bwMode="auto">
            <a:xfrm>
              <a:off x="4138" y="3657"/>
              <a:ext cx="106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73757" name="Group 12"/>
            <p:cNvGrpSpPr>
              <a:grpSpLocks/>
            </p:cNvGrpSpPr>
            <p:nvPr/>
          </p:nvGrpSpPr>
          <p:grpSpPr bwMode="auto">
            <a:xfrm>
              <a:off x="4198" y="1300"/>
              <a:ext cx="1000" cy="2372"/>
              <a:chOff x="4198" y="1300"/>
              <a:chExt cx="1000" cy="2372"/>
            </a:xfrm>
          </p:grpSpPr>
          <p:sp>
            <p:nvSpPr>
              <p:cNvPr id="73785" name="Line 13"/>
              <p:cNvSpPr>
                <a:spLocks noChangeShapeType="1"/>
              </p:cNvSpPr>
              <p:nvPr/>
            </p:nvSpPr>
            <p:spPr bwMode="auto">
              <a:xfrm>
                <a:off x="4198" y="3366"/>
                <a:ext cx="1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86" name="Rectangle 14"/>
              <p:cNvSpPr>
                <a:spLocks noChangeArrowheads="1"/>
              </p:cNvSpPr>
              <p:nvPr/>
            </p:nvSpPr>
            <p:spPr bwMode="auto">
              <a:xfrm rot="16200000">
                <a:off x="4170" y="1363"/>
                <a:ext cx="876" cy="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270000"/>
                  </a:lnSpc>
                </a:pPr>
                <a:r>
                  <a:rPr lang="en-US" altLang="en-US">
                    <a:solidFill>
                      <a:schemeClr val="bg1"/>
                    </a:solidFill>
                    <a:latin typeface="Arial" pitchFamily="34" charset="0"/>
                  </a:rPr>
                  <a:t>Company A</a:t>
                </a:r>
              </a:p>
              <a:p>
                <a:pPr>
                  <a:lnSpc>
                    <a:spcPct val="270000"/>
                  </a:lnSpc>
                </a:pPr>
                <a:r>
                  <a:rPr lang="en-US" altLang="en-US">
                    <a:solidFill>
                      <a:schemeClr val="bg1"/>
                    </a:solidFill>
                    <a:latin typeface="Arial" pitchFamily="34" charset="0"/>
                  </a:rPr>
                  <a:t>Company B</a:t>
                </a:r>
              </a:p>
            </p:txBody>
          </p:sp>
          <p:sp>
            <p:nvSpPr>
              <p:cNvPr id="73787" name="Rectangle 15"/>
              <p:cNvSpPr>
                <a:spLocks noChangeArrowheads="1"/>
              </p:cNvSpPr>
              <p:nvPr/>
            </p:nvSpPr>
            <p:spPr bwMode="auto">
              <a:xfrm>
                <a:off x="4408" y="2305"/>
                <a:ext cx="542" cy="1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863600" algn="ctr"/>
                  </a:tabLst>
                  <a:defRPr>
                    <a:solidFill>
                      <a:schemeClr val="tx1"/>
                    </a:solidFill>
                    <a:latin typeface="Calibri" pitchFamily="34" charset="0"/>
                    <a:cs typeface="Arial" pitchFamily="34" charset="0"/>
                  </a:defRPr>
                </a:lvl1pPr>
                <a:lvl2pPr marL="742950" indent="-285750">
                  <a:tabLst>
                    <a:tab pos="863600" algn="ctr"/>
                  </a:tabLst>
                  <a:defRPr>
                    <a:solidFill>
                      <a:schemeClr val="tx1"/>
                    </a:solidFill>
                    <a:latin typeface="Calibri" pitchFamily="34" charset="0"/>
                    <a:cs typeface="Arial" pitchFamily="34" charset="0"/>
                  </a:defRPr>
                </a:lvl2pPr>
                <a:lvl3pPr marL="1143000" indent="-228600">
                  <a:tabLst>
                    <a:tab pos="863600" algn="ctr"/>
                  </a:tabLst>
                  <a:defRPr>
                    <a:solidFill>
                      <a:schemeClr val="tx1"/>
                    </a:solidFill>
                    <a:latin typeface="Calibri" pitchFamily="34" charset="0"/>
                    <a:cs typeface="Arial" pitchFamily="34" charset="0"/>
                  </a:defRPr>
                </a:lvl3pPr>
                <a:lvl4pPr marL="1600200" indent="-228600">
                  <a:tabLst>
                    <a:tab pos="863600" algn="ctr"/>
                  </a:tabLst>
                  <a:defRPr>
                    <a:solidFill>
                      <a:schemeClr val="tx1"/>
                    </a:solidFill>
                    <a:latin typeface="Calibri" pitchFamily="34" charset="0"/>
                    <a:cs typeface="Arial" pitchFamily="34" charset="0"/>
                  </a:defRPr>
                </a:lvl4pPr>
                <a:lvl5pPr marL="2057400" indent="-228600">
                  <a:tabLst>
                    <a:tab pos="8636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8636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8636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8636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863600" algn="ctr"/>
                  </a:tabLst>
                  <a:defRPr>
                    <a:solidFill>
                      <a:schemeClr val="tx1"/>
                    </a:solidFill>
                    <a:latin typeface="Calibri" pitchFamily="34" charset="0"/>
                    <a:cs typeface="Arial" pitchFamily="34" charset="0"/>
                  </a:defRPr>
                </a:lvl9pPr>
              </a:lstStyle>
              <a:p>
                <a:pPr>
                  <a:lnSpc>
                    <a:spcPct val="150000"/>
                  </a:lnSpc>
                </a:pPr>
                <a:r>
                  <a:rPr lang="en-US" altLang="en-US">
                    <a:solidFill>
                      <a:schemeClr val="bg1"/>
                    </a:solidFill>
                    <a:latin typeface="Arial" pitchFamily="34" charset="0"/>
                  </a:rPr>
                  <a:t>G	P</a:t>
                </a:r>
              </a:p>
              <a:p>
                <a:pPr>
                  <a:lnSpc>
                    <a:spcPct val="150000"/>
                  </a:lnSpc>
                </a:pPr>
                <a:r>
                  <a:rPr lang="en-US" altLang="en-US">
                    <a:solidFill>
                      <a:schemeClr val="bg1"/>
                    </a:solidFill>
                    <a:latin typeface="Arial" pitchFamily="34" charset="0"/>
                  </a:rPr>
                  <a:t>G	P</a:t>
                </a:r>
              </a:p>
              <a:p>
                <a:pPr>
                  <a:lnSpc>
                    <a:spcPct val="150000"/>
                  </a:lnSpc>
                </a:pPr>
                <a:r>
                  <a:rPr lang="en-US" altLang="en-US">
                    <a:solidFill>
                      <a:schemeClr val="bg1"/>
                    </a:solidFill>
                    <a:latin typeface="Arial" pitchFamily="34" charset="0"/>
                  </a:rPr>
                  <a:t>F	G</a:t>
                </a:r>
              </a:p>
              <a:p>
                <a:pPr>
                  <a:lnSpc>
                    <a:spcPct val="150000"/>
                  </a:lnSpc>
                </a:pPr>
                <a:r>
                  <a:rPr lang="en-US" altLang="en-US">
                    <a:solidFill>
                      <a:schemeClr val="bg1"/>
                    </a:solidFill>
                    <a:latin typeface="Arial" pitchFamily="34" charset="0"/>
                  </a:rPr>
                  <a:t>G	P</a:t>
                </a:r>
              </a:p>
              <a:p>
                <a:pPr>
                  <a:lnSpc>
                    <a:spcPct val="150000"/>
                  </a:lnSpc>
                </a:pPr>
                <a:r>
                  <a:rPr lang="en-US" altLang="en-US">
                    <a:solidFill>
                      <a:schemeClr val="bg1"/>
                    </a:solidFill>
                    <a:latin typeface="Arial" pitchFamily="34" charset="0"/>
                  </a:rPr>
                  <a:t>P	P</a:t>
                </a:r>
              </a:p>
            </p:txBody>
          </p:sp>
        </p:grpSp>
        <p:sp>
          <p:nvSpPr>
            <p:cNvPr id="73758" name="Freeform 16"/>
            <p:cNvSpPr>
              <a:spLocks/>
            </p:cNvSpPr>
            <p:nvPr/>
          </p:nvSpPr>
          <p:spPr bwMode="auto">
            <a:xfrm>
              <a:off x="3773" y="3653"/>
              <a:ext cx="214" cy="307"/>
            </a:xfrm>
            <a:custGeom>
              <a:avLst/>
              <a:gdLst>
                <a:gd name="T0" fmla="*/ 214 w 214"/>
                <a:gd name="T1" fmla="*/ 0 h 307"/>
                <a:gd name="T2" fmla="*/ 0 w 214"/>
                <a:gd name="T3" fmla="*/ 3 h 307"/>
                <a:gd name="T4" fmla="*/ 0 w 214"/>
                <a:gd name="T5" fmla="*/ 307 h 307"/>
                <a:gd name="T6" fmla="*/ 214 w 214"/>
                <a:gd name="T7" fmla="*/ 0 h 307"/>
                <a:gd name="T8" fmla="*/ 0 60000 65536"/>
                <a:gd name="T9" fmla="*/ 0 60000 65536"/>
                <a:gd name="T10" fmla="*/ 0 60000 65536"/>
                <a:gd name="T11" fmla="*/ 0 60000 65536"/>
                <a:gd name="T12" fmla="*/ 0 w 214"/>
                <a:gd name="T13" fmla="*/ 0 h 307"/>
                <a:gd name="T14" fmla="*/ 214 w 214"/>
                <a:gd name="T15" fmla="*/ 307 h 307"/>
              </a:gdLst>
              <a:ahLst/>
              <a:cxnLst>
                <a:cxn ang="T8">
                  <a:pos x="T0" y="T1"/>
                </a:cxn>
                <a:cxn ang="T9">
                  <a:pos x="T2" y="T3"/>
                </a:cxn>
                <a:cxn ang="T10">
                  <a:pos x="T4" y="T5"/>
                </a:cxn>
                <a:cxn ang="T11">
                  <a:pos x="T6" y="T7"/>
                </a:cxn>
              </a:cxnLst>
              <a:rect l="T12" t="T13" r="T14" b="T15"/>
              <a:pathLst>
                <a:path w="214" h="307">
                  <a:moveTo>
                    <a:pt x="214" y="0"/>
                  </a:moveTo>
                  <a:cubicBezTo>
                    <a:pt x="142" y="1"/>
                    <a:pt x="71" y="2"/>
                    <a:pt x="0" y="3"/>
                  </a:cubicBezTo>
                  <a:lnTo>
                    <a:pt x="0" y="307"/>
                  </a:lnTo>
                  <a:lnTo>
                    <a:pt x="214" y="0"/>
                  </a:lnTo>
                  <a:close/>
                </a:path>
              </a:pathLst>
            </a:custGeom>
            <a:solidFill>
              <a:srgbClr val="BDD6AE"/>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73759" name="Freeform 18"/>
            <p:cNvSpPr>
              <a:spLocks/>
            </p:cNvSpPr>
            <p:nvPr/>
          </p:nvSpPr>
          <p:spPr bwMode="auto">
            <a:xfrm>
              <a:off x="3384" y="2325"/>
              <a:ext cx="675" cy="1326"/>
            </a:xfrm>
            <a:custGeom>
              <a:avLst/>
              <a:gdLst>
                <a:gd name="T0" fmla="*/ 488 w 675"/>
                <a:gd name="T1" fmla="*/ 0 h 1326"/>
                <a:gd name="T2" fmla="*/ 0 w 675"/>
                <a:gd name="T3" fmla="*/ 0 h 1326"/>
                <a:gd name="T4" fmla="*/ 0 w 675"/>
                <a:gd name="T5" fmla="*/ 1326 h 1326"/>
                <a:gd name="T6" fmla="*/ 611 w 675"/>
                <a:gd name="T7" fmla="*/ 1326 h 1326"/>
                <a:gd name="T8" fmla="*/ 651 w 675"/>
                <a:gd name="T9" fmla="*/ 1238 h 1326"/>
                <a:gd name="T10" fmla="*/ 672 w 675"/>
                <a:gd name="T11" fmla="*/ 1120 h 1326"/>
                <a:gd name="T12" fmla="*/ 675 w 675"/>
                <a:gd name="T13" fmla="*/ 1011 h 1326"/>
                <a:gd name="T14" fmla="*/ 659 w 675"/>
                <a:gd name="T15" fmla="*/ 907 h 1326"/>
                <a:gd name="T16" fmla="*/ 613 w 675"/>
                <a:gd name="T17" fmla="*/ 830 h 1326"/>
                <a:gd name="T18" fmla="*/ 523 w 675"/>
                <a:gd name="T19" fmla="*/ 710 h 1326"/>
                <a:gd name="T20" fmla="*/ 459 w 675"/>
                <a:gd name="T21" fmla="*/ 630 h 1326"/>
                <a:gd name="T22" fmla="*/ 413 w 675"/>
                <a:gd name="T23" fmla="*/ 502 h 1326"/>
                <a:gd name="T24" fmla="*/ 379 w 675"/>
                <a:gd name="T25" fmla="*/ 371 h 1326"/>
                <a:gd name="T26" fmla="*/ 376 w 675"/>
                <a:gd name="T27" fmla="*/ 256 h 1326"/>
                <a:gd name="T28" fmla="*/ 405 w 675"/>
                <a:gd name="T29" fmla="*/ 155 h 1326"/>
                <a:gd name="T30" fmla="*/ 451 w 675"/>
                <a:gd name="T31" fmla="*/ 64 h 1326"/>
                <a:gd name="T32" fmla="*/ 488 w 675"/>
                <a:gd name="T33" fmla="*/ 0 h 13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75"/>
                <a:gd name="T52" fmla="*/ 0 h 1326"/>
                <a:gd name="T53" fmla="*/ 675 w 675"/>
                <a:gd name="T54" fmla="*/ 1326 h 13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75" h="1326">
                  <a:moveTo>
                    <a:pt x="488" y="0"/>
                  </a:moveTo>
                  <a:lnTo>
                    <a:pt x="0" y="0"/>
                  </a:lnTo>
                  <a:lnTo>
                    <a:pt x="0" y="1326"/>
                  </a:lnTo>
                  <a:lnTo>
                    <a:pt x="611" y="1326"/>
                  </a:lnTo>
                  <a:lnTo>
                    <a:pt x="651" y="1238"/>
                  </a:lnTo>
                  <a:lnTo>
                    <a:pt x="672" y="1120"/>
                  </a:lnTo>
                  <a:lnTo>
                    <a:pt x="675" y="1011"/>
                  </a:lnTo>
                  <a:cubicBezTo>
                    <a:pt x="658" y="909"/>
                    <a:pt x="659" y="944"/>
                    <a:pt x="659" y="907"/>
                  </a:cubicBezTo>
                  <a:lnTo>
                    <a:pt x="613" y="830"/>
                  </a:lnTo>
                  <a:lnTo>
                    <a:pt x="523" y="710"/>
                  </a:lnTo>
                  <a:lnTo>
                    <a:pt x="459" y="630"/>
                  </a:lnTo>
                  <a:lnTo>
                    <a:pt x="413" y="502"/>
                  </a:lnTo>
                  <a:lnTo>
                    <a:pt x="379" y="371"/>
                  </a:lnTo>
                  <a:lnTo>
                    <a:pt x="376" y="256"/>
                  </a:lnTo>
                  <a:lnTo>
                    <a:pt x="405" y="155"/>
                  </a:lnTo>
                  <a:lnTo>
                    <a:pt x="451" y="64"/>
                  </a:lnTo>
                  <a:lnTo>
                    <a:pt x="48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73760" name="Rectangle 19"/>
            <p:cNvSpPr>
              <a:spLocks noChangeArrowheads="1"/>
            </p:cNvSpPr>
            <p:nvPr/>
          </p:nvSpPr>
          <p:spPr bwMode="auto">
            <a:xfrm>
              <a:off x="3384" y="2327"/>
              <a:ext cx="883" cy="1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3761" name="Oval 20"/>
            <p:cNvSpPr>
              <a:spLocks noChangeArrowheads="1"/>
            </p:cNvSpPr>
            <p:nvPr/>
          </p:nvSpPr>
          <p:spPr bwMode="auto">
            <a:xfrm>
              <a:off x="3472" y="286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3762" name="Oval 21"/>
            <p:cNvSpPr>
              <a:spLocks noChangeArrowheads="1"/>
            </p:cNvSpPr>
            <p:nvPr/>
          </p:nvSpPr>
          <p:spPr bwMode="auto">
            <a:xfrm>
              <a:off x="3526" y="2684"/>
              <a:ext cx="56" cy="72"/>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3763" name="Oval 22"/>
            <p:cNvSpPr>
              <a:spLocks noChangeArrowheads="1"/>
            </p:cNvSpPr>
            <p:nvPr/>
          </p:nvSpPr>
          <p:spPr bwMode="auto">
            <a:xfrm>
              <a:off x="3526" y="2420"/>
              <a:ext cx="56" cy="72"/>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3764" name="Oval 23"/>
            <p:cNvSpPr>
              <a:spLocks noChangeArrowheads="1"/>
            </p:cNvSpPr>
            <p:nvPr/>
          </p:nvSpPr>
          <p:spPr bwMode="auto">
            <a:xfrm>
              <a:off x="3944" y="2628"/>
              <a:ext cx="173" cy="230"/>
            </a:xfrm>
            <a:prstGeom prst="ellipse">
              <a:avLst/>
            </a:prstGeom>
            <a:solidFill>
              <a:srgbClr val="92D2CA"/>
            </a:solidFill>
            <a:ln w="2857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3765" name="Oval 24"/>
            <p:cNvSpPr>
              <a:spLocks noChangeArrowheads="1"/>
            </p:cNvSpPr>
            <p:nvPr/>
          </p:nvSpPr>
          <p:spPr bwMode="auto">
            <a:xfrm>
              <a:off x="3996" y="2416"/>
              <a:ext cx="56" cy="72"/>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3766" name="Line 25"/>
            <p:cNvSpPr>
              <a:spLocks noChangeShapeType="1"/>
            </p:cNvSpPr>
            <p:nvPr/>
          </p:nvSpPr>
          <p:spPr bwMode="auto">
            <a:xfrm>
              <a:off x="3772" y="2328"/>
              <a:ext cx="0" cy="132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67" name="Line 26"/>
            <p:cNvSpPr>
              <a:spLocks noChangeShapeType="1"/>
            </p:cNvSpPr>
            <p:nvPr/>
          </p:nvSpPr>
          <p:spPr bwMode="auto">
            <a:xfrm>
              <a:off x="3383" y="3649"/>
              <a:ext cx="0" cy="3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68" name="Freeform 27"/>
            <p:cNvSpPr>
              <a:spLocks/>
            </p:cNvSpPr>
            <p:nvPr/>
          </p:nvSpPr>
          <p:spPr bwMode="auto">
            <a:xfrm>
              <a:off x="3648" y="2160"/>
              <a:ext cx="425" cy="1968"/>
            </a:xfrm>
            <a:custGeom>
              <a:avLst/>
              <a:gdLst>
                <a:gd name="T0" fmla="*/ 320 w 425"/>
                <a:gd name="T1" fmla="*/ 0 h 1968"/>
                <a:gd name="T2" fmla="*/ 120 w 425"/>
                <a:gd name="T3" fmla="*/ 400 h 1968"/>
                <a:gd name="T4" fmla="*/ 184 w 425"/>
                <a:gd name="T5" fmla="*/ 760 h 1968"/>
                <a:gd name="T6" fmla="*/ 392 w 425"/>
                <a:gd name="T7" fmla="*/ 1080 h 1968"/>
                <a:gd name="T8" fmla="*/ 384 w 425"/>
                <a:gd name="T9" fmla="*/ 1408 h 1968"/>
                <a:gd name="T10" fmla="*/ 192 w 425"/>
                <a:gd name="T11" fmla="*/ 1720 h 1968"/>
                <a:gd name="T12" fmla="*/ 0 w 425"/>
                <a:gd name="T13" fmla="*/ 1968 h 1968"/>
                <a:gd name="T14" fmla="*/ 0 60000 65536"/>
                <a:gd name="T15" fmla="*/ 0 60000 65536"/>
                <a:gd name="T16" fmla="*/ 0 60000 65536"/>
                <a:gd name="T17" fmla="*/ 0 60000 65536"/>
                <a:gd name="T18" fmla="*/ 0 60000 65536"/>
                <a:gd name="T19" fmla="*/ 0 60000 65536"/>
                <a:gd name="T20" fmla="*/ 0 60000 65536"/>
                <a:gd name="T21" fmla="*/ 0 w 425"/>
                <a:gd name="T22" fmla="*/ 0 h 1968"/>
                <a:gd name="T23" fmla="*/ 425 w 425"/>
                <a:gd name="T24" fmla="*/ 1968 h 19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5" h="1968">
                  <a:moveTo>
                    <a:pt x="320" y="0"/>
                  </a:moveTo>
                  <a:cubicBezTo>
                    <a:pt x="288" y="67"/>
                    <a:pt x="143" y="273"/>
                    <a:pt x="120" y="400"/>
                  </a:cubicBezTo>
                  <a:cubicBezTo>
                    <a:pt x="97" y="527"/>
                    <a:pt x="139" y="647"/>
                    <a:pt x="184" y="760"/>
                  </a:cubicBezTo>
                  <a:cubicBezTo>
                    <a:pt x="229" y="873"/>
                    <a:pt x="359" y="972"/>
                    <a:pt x="392" y="1080"/>
                  </a:cubicBezTo>
                  <a:cubicBezTo>
                    <a:pt x="425" y="1188"/>
                    <a:pt x="417" y="1301"/>
                    <a:pt x="384" y="1408"/>
                  </a:cubicBezTo>
                  <a:cubicBezTo>
                    <a:pt x="351" y="1515"/>
                    <a:pt x="256" y="1627"/>
                    <a:pt x="192" y="1720"/>
                  </a:cubicBezTo>
                  <a:cubicBezTo>
                    <a:pt x="128" y="1813"/>
                    <a:pt x="40" y="1916"/>
                    <a:pt x="0" y="1968"/>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3769" name="Freeform 28"/>
            <p:cNvSpPr>
              <a:spLocks/>
            </p:cNvSpPr>
            <p:nvPr/>
          </p:nvSpPr>
          <p:spPr bwMode="auto">
            <a:xfrm>
              <a:off x="3792" y="2160"/>
              <a:ext cx="425" cy="1968"/>
            </a:xfrm>
            <a:custGeom>
              <a:avLst/>
              <a:gdLst>
                <a:gd name="T0" fmla="*/ 320 w 425"/>
                <a:gd name="T1" fmla="*/ 0 h 1968"/>
                <a:gd name="T2" fmla="*/ 120 w 425"/>
                <a:gd name="T3" fmla="*/ 400 h 1968"/>
                <a:gd name="T4" fmla="*/ 184 w 425"/>
                <a:gd name="T5" fmla="*/ 760 h 1968"/>
                <a:gd name="T6" fmla="*/ 392 w 425"/>
                <a:gd name="T7" fmla="*/ 1080 h 1968"/>
                <a:gd name="T8" fmla="*/ 384 w 425"/>
                <a:gd name="T9" fmla="*/ 1408 h 1968"/>
                <a:gd name="T10" fmla="*/ 192 w 425"/>
                <a:gd name="T11" fmla="*/ 1720 h 1968"/>
                <a:gd name="T12" fmla="*/ 0 w 425"/>
                <a:gd name="T13" fmla="*/ 1968 h 1968"/>
                <a:gd name="T14" fmla="*/ 0 60000 65536"/>
                <a:gd name="T15" fmla="*/ 0 60000 65536"/>
                <a:gd name="T16" fmla="*/ 0 60000 65536"/>
                <a:gd name="T17" fmla="*/ 0 60000 65536"/>
                <a:gd name="T18" fmla="*/ 0 60000 65536"/>
                <a:gd name="T19" fmla="*/ 0 60000 65536"/>
                <a:gd name="T20" fmla="*/ 0 60000 65536"/>
                <a:gd name="T21" fmla="*/ 0 w 425"/>
                <a:gd name="T22" fmla="*/ 0 h 1968"/>
                <a:gd name="T23" fmla="*/ 425 w 425"/>
                <a:gd name="T24" fmla="*/ 1968 h 19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5" h="1968">
                  <a:moveTo>
                    <a:pt x="320" y="0"/>
                  </a:moveTo>
                  <a:cubicBezTo>
                    <a:pt x="288" y="67"/>
                    <a:pt x="143" y="273"/>
                    <a:pt x="120" y="400"/>
                  </a:cubicBezTo>
                  <a:cubicBezTo>
                    <a:pt x="97" y="527"/>
                    <a:pt x="139" y="647"/>
                    <a:pt x="184" y="760"/>
                  </a:cubicBezTo>
                  <a:cubicBezTo>
                    <a:pt x="229" y="873"/>
                    <a:pt x="359" y="972"/>
                    <a:pt x="392" y="1080"/>
                  </a:cubicBezTo>
                  <a:cubicBezTo>
                    <a:pt x="425" y="1188"/>
                    <a:pt x="417" y="1301"/>
                    <a:pt x="384" y="1408"/>
                  </a:cubicBezTo>
                  <a:cubicBezTo>
                    <a:pt x="351" y="1515"/>
                    <a:pt x="256" y="1627"/>
                    <a:pt x="192" y="1720"/>
                  </a:cubicBezTo>
                  <a:cubicBezTo>
                    <a:pt x="128" y="1813"/>
                    <a:pt x="40" y="1916"/>
                    <a:pt x="0" y="1968"/>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3770" name="Line 29"/>
            <p:cNvSpPr>
              <a:spLocks noChangeShapeType="1"/>
            </p:cNvSpPr>
            <p:nvPr/>
          </p:nvSpPr>
          <p:spPr bwMode="auto">
            <a:xfrm>
              <a:off x="3907" y="2597"/>
              <a:ext cx="128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71" name="Line 30"/>
            <p:cNvSpPr>
              <a:spLocks noChangeShapeType="1"/>
            </p:cNvSpPr>
            <p:nvPr/>
          </p:nvSpPr>
          <p:spPr bwMode="auto">
            <a:xfrm>
              <a:off x="3957" y="2868"/>
              <a:ext cx="124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72" name="Rectangle 31"/>
            <p:cNvSpPr>
              <a:spLocks noChangeArrowheads="1"/>
            </p:cNvSpPr>
            <p:nvPr/>
          </p:nvSpPr>
          <p:spPr bwMode="auto">
            <a:xfrm>
              <a:off x="912" y="2327"/>
              <a:ext cx="2472" cy="1328"/>
            </a:xfrm>
            <a:prstGeom prst="rect">
              <a:avLst/>
            </a:prstGeom>
            <a:solidFill>
              <a:srgbClr val="D9F7FF"/>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3773" name="Rectangle 32"/>
            <p:cNvSpPr>
              <a:spLocks noChangeArrowheads="1"/>
            </p:cNvSpPr>
            <p:nvPr/>
          </p:nvSpPr>
          <p:spPr bwMode="auto">
            <a:xfrm>
              <a:off x="966" y="2272"/>
              <a:ext cx="2478" cy="1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429000" algn="ctr"/>
                </a:tabLst>
                <a:defRPr>
                  <a:solidFill>
                    <a:schemeClr val="tx1"/>
                  </a:solidFill>
                  <a:latin typeface="Calibri" pitchFamily="34" charset="0"/>
                  <a:cs typeface="Arial" pitchFamily="34" charset="0"/>
                </a:defRPr>
              </a:lvl1pPr>
              <a:lvl2pPr marL="742950" indent="-285750">
                <a:tabLst>
                  <a:tab pos="3429000" algn="ctr"/>
                </a:tabLst>
                <a:defRPr>
                  <a:solidFill>
                    <a:schemeClr val="tx1"/>
                  </a:solidFill>
                  <a:latin typeface="Calibri" pitchFamily="34" charset="0"/>
                  <a:cs typeface="Arial" pitchFamily="34" charset="0"/>
                </a:defRPr>
              </a:lvl2pPr>
              <a:lvl3pPr marL="1143000" indent="-228600">
                <a:tabLst>
                  <a:tab pos="3429000" algn="ctr"/>
                </a:tabLst>
                <a:defRPr>
                  <a:solidFill>
                    <a:schemeClr val="tx1"/>
                  </a:solidFill>
                  <a:latin typeface="Calibri" pitchFamily="34" charset="0"/>
                  <a:cs typeface="Arial" pitchFamily="34" charset="0"/>
                </a:defRPr>
              </a:lvl3pPr>
              <a:lvl4pPr marL="1600200" indent="-228600">
                <a:tabLst>
                  <a:tab pos="3429000" algn="ctr"/>
                </a:tabLst>
                <a:defRPr>
                  <a:solidFill>
                    <a:schemeClr val="tx1"/>
                  </a:solidFill>
                  <a:latin typeface="Calibri" pitchFamily="34" charset="0"/>
                  <a:cs typeface="Arial" pitchFamily="34" charset="0"/>
                </a:defRPr>
              </a:lvl4pPr>
              <a:lvl5pPr marL="2057400" indent="-228600">
                <a:tabLst>
                  <a:tab pos="3429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429000" algn="ctr"/>
                </a:tabLst>
                <a:defRPr>
                  <a:solidFill>
                    <a:schemeClr val="tx1"/>
                  </a:solidFill>
                  <a:latin typeface="Calibri" pitchFamily="34" charset="0"/>
                  <a:cs typeface="Arial" pitchFamily="34" charset="0"/>
                </a:defRPr>
              </a:lvl9pPr>
            </a:lstStyle>
            <a:p>
              <a:pPr>
                <a:lnSpc>
                  <a:spcPct val="150000"/>
                </a:lnSpc>
              </a:pPr>
              <a:r>
                <a:rPr lang="en-US" altLang="en-US">
                  <a:solidFill>
                    <a:schemeClr val="bg1"/>
                  </a:solidFill>
                  <a:latin typeface="Arial" pitchFamily="34" charset="0"/>
                </a:rPr>
                <a:t>Lightweight 	3	</a:t>
              </a:r>
            </a:p>
            <a:p>
              <a:pPr>
                <a:lnSpc>
                  <a:spcPct val="150000"/>
                </a:lnSpc>
              </a:pPr>
              <a:r>
                <a:rPr lang="en-US" altLang="en-US">
                  <a:solidFill>
                    <a:schemeClr val="bg1"/>
                  </a:solidFill>
                  <a:latin typeface="Arial" pitchFamily="34" charset="0"/>
                </a:rPr>
                <a:t>Easy to use 	4	</a:t>
              </a:r>
            </a:p>
            <a:p>
              <a:pPr>
                <a:lnSpc>
                  <a:spcPct val="150000"/>
                </a:lnSpc>
              </a:pPr>
              <a:r>
                <a:rPr lang="en-US" altLang="en-US">
                  <a:solidFill>
                    <a:schemeClr val="bg1"/>
                  </a:solidFill>
                  <a:latin typeface="Arial" pitchFamily="34" charset="0"/>
                </a:rPr>
                <a:t>Reliable	5</a:t>
              </a:r>
            </a:p>
            <a:p>
              <a:pPr>
                <a:lnSpc>
                  <a:spcPct val="150000"/>
                </a:lnSpc>
              </a:pPr>
              <a:r>
                <a:rPr lang="en-US" altLang="en-US">
                  <a:solidFill>
                    <a:schemeClr val="bg1"/>
                  </a:solidFill>
                  <a:latin typeface="Arial" pitchFamily="34" charset="0"/>
                </a:rPr>
                <a:t>Easy to hold steady 	2	</a:t>
              </a:r>
            </a:p>
            <a:p>
              <a:pPr>
                <a:lnSpc>
                  <a:spcPct val="150000"/>
                </a:lnSpc>
              </a:pPr>
              <a:r>
                <a:rPr lang="en-US" altLang="en-US">
                  <a:solidFill>
                    <a:schemeClr val="bg1"/>
                  </a:solidFill>
                  <a:latin typeface="Arial" pitchFamily="34" charset="0"/>
                </a:rPr>
                <a:t>High resolution	1	</a:t>
              </a:r>
            </a:p>
          </p:txBody>
        </p:sp>
        <p:sp>
          <p:nvSpPr>
            <p:cNvPr id="73774" name="Line 33"/>
            <p:cNvSpPr>
              <a:spLocks noChangeShapeType="1"/>
            </p:cNvSpPr>
            <p:nvPr/>
          </p:nvSpPr>
          <p:spPr bwMode="auto">
            <a:xfrm>
              <a:off x="3035" y="2327"/>
              <a:ext cx="0" cy="131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75" name="Line 34"/>
            <p:cNvSpPr>
              <a:spLocks noChangeShapeType="1"/>
            </p:cNvSpPr>
            <p:nvPr/>
          </p:nvSpPr>
          <p:spPr bwMode="auto">
            <a:xfrm>
              <a:off x="911" y="2596"/>
              <a:ext cx="284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76" name="Line 35"/>
            <p:cNvSpPr>
              <a:spLocks noChangeShapeType="1"/>
            </p:cNvSpPr>
            <p:nvPr/>
          </p:nvSpPr>
          <p:spPr bwMode="auto">
            <a:xfrm>
              <a:off x="911" y="2866"/>
              <a:ext cx="288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77" name="Line 36"/>
            <p:cNvSpPr>
              <a:spLocks noChangeShapeType="1"/>
            </p:cNvSpPr>
            <p:nvPr/>
          </p:nvSpPr>
          <p:spPr bwMode="auto">
            <a:xfrm>
              <a:off x="911" y="3106"/>
              <a:ext cx="304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78" name="Line 37"/>
            <p:cNvSpPr>
              <a:spLocks noChangeShapeType="1"/>
            </p:cNvSpPr>
            <p:nvPr/>
          </p:nvSpPr>
          <p:spPr bwMode="auto">
            <a:xfrm>
              <a:off x="911" y="3366"/>
              <a:ext cx="31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79" name="Line 39"/>
            <p:cNvSpPr>
              <a:spLocks noChangeShapeType="1"/>
            </p:cNvSpPr>
            <p:nvPr/>
          </p:nvSpPr>
          <p:spPr bwMode="auto">
            <a:xfrm>
              <a:off x="3906" y="3976"/>
              <a:ext cx="35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80" name="Line 40"/>
            <p:cNvSpPr>
              <a:spLocks noChangeShapeType="1"/>
            </p:cNvSpPr>
            <p:nvPr/>
          </p:nvSpPr>
          <p:spPr bwMode="auto">
            <a:xfrm>
              <a:off x="4011" y="2328"/>
              <a:ext cx="26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81" name="Line 41"/>
            <p:cNvSpPr>
              <a:spLocks noChangeShapeType="1"/>
            </p:cNvSpPr>
            <p:nvPr/>
          </p:nvSpPr>
          <p:spPr bwMode="auto">
            <a:xfrm>
              <a:off x="3384" y="2328"/>
              <a:ext cx="48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82" name="Line 42"/>
            <p:cNvSpPr>
              <a:spLocks noChangeShapeType="1"/>
            </p:cNvSpPr>
            <p:nvPr/>
          </p:nvSpPr>
          <p:spPr bwMode="auto">
            <a:xfrm>
              <a:off x="3383" y="3657"/>
              <a:ext cx="59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783" name="Rectangle 17"/>
            <p:cNvSpPr>
              <a:spLocks noChangeArrowheads="1"/>
            </p:cNvSpPr>
            <p:nvPr/>
          </p:nvSpPr>
          <p:spPr bwMode="auto">
            <a:xfrm>
              <a:off x="912" y="3657"/>
              <a:ext cx="2861" cy="319"/>
            </a:xfrm>
            <a:prstGeom prst="rect">
              <a:avLst/>
            </a:prstGeom>
            <a:solidFill>
              <a:srgbClr val="BDD6AE"/>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3784" name="Rectangle 38"/>
            <p:cNvSpPr>
              <a:spLocks noChangeArrowheads="1"/>
            </p:cNvSpPr>
            <p:nvPr/>
          </p:nvSpPr>
          <p:spPr bwMode="auto">
            <a:xfrm>
              <a:off x="942" y="3681"/>
              <a:ext cx="425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4102100" algn="ctr"/>
                  <a:tab pos="4940300" algn="ctr"/>
                  <a:tab pos="5334000" algn="ctr"/>
                  <a:tab pos="5905500" algn="ctr"/>
                  <a:tab pos="6578600" algn="ctr"/>
                  <a:tab pos="7239000" algn="ctr"/>
                </a:tabLst>
                <a:defRPr>
                  <a:solidFill>
                    <a:schemeClr val="tx1"/>
                  </a:solidFill>
                  <a:latin typeface="Calibri" pitchFamily="34" charset="0"/>
                  <a:cs typeface="Arial" pitchFamily="34" charset="0"/>
                </a:defRPr>
              </a:lvl1pPr>
              <a:lvl2pPr marL="742950" indent="-285750">
                <a:tabLst>
                  <a:tab pos="4102100" algn="ctr"/>
                  <a:tab pos="4940300" algn="ctr"/>
                  <a:tab pos="5334000" algn="ctr"/>
                  <a:tab pos="5905500" algn="ctr"/>
                  <a:tab pos="6578600" algn="ctr"/>
                  <a:tab pos="7239000" algn="ctr"/>
                </a:tabLst>
                <a:defRPr>
                  <a:solidFill>
                    <a:schemeClr val="tx1"/>
                  </a:solidFill>
                  <a:latin typeface="Calibri" pitchFamily="34" charset="0"/>
                  <a:cs typeface="Arial" pitchFamily="34" charset="0"/>
                </a:defRPr>
              </a:lvl2pPr>
              <a:lvl3pPr marL="1143000" indent="-228600">
                <a:tabLst>
                  <a:tab pos="4102100" algn="ctr"/>
                  <a:tab pos="4940300" algn="ctr"/>
                  <a:tab pos="5334000" algn="ctr"/>
                  <a:tab pos="5905500" algn="ctr"/>
                  <a:tab pos="6578600" algn="ctr"/>
                  <a:tab pos="7239000" algn="ctr"/>
                </a:tabLst>
                <a:defRPr>
                  <a:solidFill>
                    <a:schemeClr val="tx1"/>
                  </a:solidFill>
                  <a:latin typeface="Calibri" pitchFamily="34" charset="0"/>
                  <a:cs typeface="Arial" pitchFamily="34" charset="0"/>
                </a:defRPr>
              </a:lvl3pPr>
              <a:lvl4pPr marL="1600200" indent="-228600">
                <a:tabLst>
                  <a:tab pos="4102100" algn="ctr"/>
                  <a:tab pos="4940300" algn="ctr"/>
                  <a:tab pos="5334000" algn="ctr"/>
                  <a:tab pos="5905500" algn="ctr"/>
                  <a:tab pos="6578600" algn="ctr"/>
                  <a:tab pos="7239000" algn="ctr"/>
                </a:tabLst>
                <a:defRPr>
                  <a:solidFill>
                    <a:schemeClr val="tx1"/>
                  </a:solidFill>
                  <a:latin typeface="Calibri" pitchFamily="34" charset="0"/>
                  <a:cs typeface="Arial" pitchFamily="34" charset="0"/>
                </a:defRPr>
              </a:lvl4pPr>
              <a:lvl5pPr marL="2057400" indent="-228600">
                <a:tabLst>
                  <a:tab pos="4102100" algn="ctr"/>
                  <a:tab pos="4940300" algn="ctr"/>
                  <a:tab pos="5334000" algn="ctr"/>
                  <a:tab pos="5905500" algn="ctr"/>
                  <a:tab pos="6578600" algn="ctr"/>
                  <a:tab pos="72390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4102100" algn="ctr"/>
                  <a:tab pos="4940300" algn="ctr"/>
                  <a:tab pos="5334000" algn="ctr"/>
                  <a:tab pos="5905500" algn="ctr"/>
                  <a:tab pos="6578600" algn="ctr"/>
                  <a:tab pos="72390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4102100" algn="ctr"/>
                  <a:tab pos="4940300" algn="ctr"/>
                  <a:tab pos="5334000" algn="ctr"/>
                  <a:tab pos="5905500" algn="ctr"/>
                  <a:tab pos="6578600" algn="ctr"/>
                  <a:tab pos="72390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4102100" algn="ctr"/>
                  <a:tab pos="4940300" algn="ctr"/>
                  <a:tab pos="5334000" algn="ctr"/>
                  <a:tab pos="5905500" algn="ctr"/>
                  <a:tab pos="6578600" algn="ctr"/>
                  <a:tab pos="72390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4102100" algn="ctr"/>
                  <a:tab pos="4940300" algn="ctr"/>
                  <a:tab pos="5334000" algn="ctr"/>
                  <a:tab pos="5905500" algn="ctr"/>
                  <a:tab pos="6578600" algn="ctr"/>
                  <a:tab pos="7239000" algn="ctr"/>
                </a:tabLst>
                <a:defRPr>
                  <a:solidFill>
                    <a:schemeClr val="tx1"/>
                  </a:solidFill>
                  <a:latin typeface="Calibri" pitchFamily="34" charset="0"/>
                  <a:cs typeface="Arial" pitchFamily="34" charset="0"/>
                </a:defRPr>
              </a:lvl9pPr>
            </a:lstStyle>
            <a:p>
              <a:pPr>
                <a:tabLst>
                  <a:tab pos="5432425" algn="ctr"/>
                  <a:tab pos="6454775" algn="ctr"/>
                  <a:tab pos="7369175" algn="ctr"/>
                  <a:tab pos="8407400" algn="ctr"/>
                </a:tabLst>
              </a:pPr>
              <a:r>
                <a:rPr lang="en-US" altLang="en-US">
                  <a:solidFill>
                    <a:schemeClr val="bg1"/>
                  </a:solidFill>
                  <a:latin typeface="Arial" pitchFamily="34" charset="0"/>
                </a:rPr>
                <a:t>Our importance ratings	22	5</a:t>
              </a:r>
            </a:p>
          </p:txBody>
        </p:sp>
      </p:grpSp>
      <p:grpSp>
        <p:nvGrpSpPr>
          <p:cNvPr id="75819" name="Group 43"/>
          <p:cNvGrpSpPr>
            <a:grpSpLocks/>
          </p:cNvGrpSpPr>
          <p:nvPr/>
        </p:nvGrpSpPr>
        <p:grpSpPr bwMode="auto">
          <a:xfrm>
            <a:off x="2438666" y="2516188"/>
            <a:ext cx="6447102" cy="493713"/>
            <a:chOff x="718" y="1585"/>
            <a:chExt cx="3474" cy="311"/>
          </a:xfrm>
        </p:grpSpPr>
        <p:sp>
          <p:nvSpPr>
            <p:cNvPr id="73747" name="Rectangle 44"/>
            <p:cNvSpPr>
              <a:spLocks noChangeArrowheads="1"/>
            </p:cNvSpPr>
            <p:nvPr/>
          </p:nvSpPr>
          <p:spPr bwMode="auto">
            <a:xfrm>
              <a:off x="718" y="1585"/>
              <a:ext cx="1601"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r">
                <a:lnSpc>
                  <a:spcPct val="90000"/>
                </a:lnSpc>
              </a:pPr>
              <a:r>
                <a:rPr lang="en-US" altLang="en-US" sz="1400">
                  <a:latin typeface="Arial" pitchFamily="34" charset="0"/>
                </a:rPr>
                <a:t>How well do competing products meet customer wants</a:t>
              </a:r>
            </a:p>
          </p:txBody>
        </p:sp>
        <p:sp>
          <p:nvSpPr>
            <p:cNvPr id="73748" name="Line 45"/>
            <p:cNvSpPr>
              <a:spLocks noChangeShapeType="1"/>
            </p:cNvSpPr>
            <p:nvPr/>
          </p:nvSpPr>
          <p:spPr bwMode="auto">
            <a:xfrm>
              <a:off x="2376" y="1832"/>
              <a:ext cx="1816" cy="64"/>
            </a:xfrm>
            <a:prstGeom prst="line">
              <a:avLst/>
            </a:prstGeom>
            <a:noFill/>
            <a:ln w="5715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sz="1600"/>
            </a:p>
          </p:txBody>
        </p:sp>
      </p:grpSp>
      <p:grpSp>
        <p:nvGrpSpPr>
          <p:cNvPr id="73732" name="Group 19"/>
          <p:cNvGrpSpPr>
            <a:grpSpLocks/>
          </p:cNvGrpSpPr>
          <p:nvPr/>
        </p:nvGrpSpPr>
        <p:grpSpPr bwMode="auto">
          <a:xfrm>
            <a:off x="1852081" y="238126"/>
            <a:ext cx="2935815" cy="1987550"/>
            <a:chOff x="4171" y="302"/>
            <a:chExt cx="1387" cy="1252"/>
          </a:xfrm>
        </p:grpSpPr>
        <p:sp>
          <p:nvSpPr>
            <p:cNvPr id="73734"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73735" name="Text Box 21"/>
            <p:cNvSpPr txBox="1">
              <a:spLocks noChangeArrowheads="1"/>
            </p:cNvSpPr>
            <p:nvPr/>
          </p:nvSpPr>
          <p:spPr bwMode="auto">
            <a:xfrm>
              <a:off x="4171" y="808"/>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What the Customer</a:t>
              </a:r>
            </a:p>
            <a:p>
              <a:pPr algn="ctr"/>
              <a:r>
                <a:rPr lang="en-AU" altLang="en-US" sz="900" b="1">
                  <a:solidFill>
                    <a:srgbClr val="000000"/>
                  </a:solidFill>
                  <a:latin typeface="Arial" pitchFamily="34" charset="0"/>
                  <a:ea typeface="MS PGothic" pitchFamily="34" charset="-128"/>
                </a:rPr>
                <a:t>Wants</a:t>
              </a:r>
            </a:p>
          </p:txBody>
        </p:sp>
        <p:sp>
          <p:nvSpPr>
            <p:cNvPr id="73736"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73737" name="Text Box 23"/>
            <p:cNvSpPr txBox="1">
              <a:spLocks noChangeArrowheads="1"/>
            </p:cNvSpPr>
            <p:nvPr/>
          </p:nvSpPr>
          <p:spPr bwMode="auto">
            <a:xfrm>
              <a:off x="4737" y="848"/>
              <a:ext cx="41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Relationship</a:t>
              </a:r>
            </a:p>
            <a:p>
              <a:pPr algn="ctr"/>
              <a:r>
                <a:rPr lang="en-AU" altLang="en-US" sz="900" b="1">
                  <a:solidFill>
                    <a:srgbClr val="000000"/>
                  </a:solidFill>
                  <a:latin typeface="Arial" pitchFamily="34" charset="0"/>
                  <a:ea typeface="MS PGothic" pitchFamily="34" charset="-128"/>
                </a:rPr>
                <a:t>Matrix</a:t>
              </a:r>
            </a:p>
          </p:txBody>
        </p:sp>
        <p:sp>
          <p:nvSpPr>
            <p:cNvPr id="73738"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73739" name="Text Box 25"/>
            <p:cNvSpPr txBox="1">
              <a:spLocks noChangeArrowheads="1"/>
            </p:cNvSpPr>
            <p:nvPr/>
          </p:nvSpPr>
          <p:spPr bwMode="auto">
            <a:xfrm>
              <a:off x="4605" y="1220"/>
              <a:ext cx="669"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Technical</a:t>
              </a:r>
            </a:p>
            <a:p>
              <a:pPr algn="ctr"/>
              <a:r>
                <a:rPr lang="en-AU" altLang="en-US" sz="900" b="1">
                  <a:solidFill>
                    <a:srgbClr val="000000"/>
                  </a:solidFill>
                  <a:latin typeface="Arial" pitchFamily="34" charset="0"/>
                  <a:ea typeface="MS PGothic" pitchFamily="34" charset="-128"/>
                </a:rPr>
                <a:t>Attributes and</a:t>
              </a:r>
            </a:p>
            <a:p>
              <a:pPr algn="ctr"/>
              <a:r>
                <a:rPr lang="en-AU" altLang="en-US" sz="900" b="1">
                  <a:solidFill>
                    <a:srgbClr val="000000"/>
                  </a:solidFill>
                  <a:latin typeface="Arial" pitchFamily="34" charset="0"/>
                  <a:ea typeface="MS PGothic" pitchFamily="34" charset="-128"/>
                </a:rPr>
                <a:t>Evaluation</a:t>
              </a:r>
            </a:p>
          </p:txBody>
        </p:sp>
        <p:sp>
          <p:nvSpPr>
            <p:cNvPr id="73740"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3741"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How to Satisfy</a:t>
              </a:r>
            </a:p>
            <a:p>
              <a:pPr algn="ctr"/>
              <a:r>
                <a:rPr lang="en-AU" altLang="en-US" sz="900" b="1">
                  <a:solidFill>
                    <a:srgbClr val="000000"/>
                  </a:solidFill>
                  <a:latin typeface="Arial" pitchFamily="34" charset="0"/>
                  <a:ea typeface="MS PGothic" pitchFamily="34" charset="-128"/>
                </a:rPr>
                <a:t>Customer Wants</a:t>
              </a:r>
            </a:p>
          </p:txBody>
        </p:sp>
        <p:sp>
          <p:nvSpPr>
            <p:cNvPr id="70"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3743"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a:solidFill>
                    <a:srgbClr val="000000"/>
                  </a:solidFill>
                  <a:latin typeface="Arial" pitchFamily="34" charset="0"/>
                  <a:ea typeface="MS PGothic" pitchFamily="34" charset="-128"/>
                </a:rPr>
                <a:t>Interrelationships</a:t>
              </a:r>
            </a:p>
          </p:txBody>
        </p:sp>
        <p:sp>
          <p:nvSpPr>
            <p:cNvPr id="72"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3745" name="Text Box 31"/>
            <p:cNvSpPr txBox="1">
              <a:spLocks noChangeArrowheads="1"/>
            </p:cNvSpPr>
            <p:nvPr/>
          </p:nvSpPr>
          <p:spPr bwMode="auto">
            <a:xfrm rot="16200000">
              <a:off x="5178" y="870"/>
              <a:ext cx="49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800" b="1">
                  <a:solidFill>
                    <a:srgbClr val="000000"/>
                  </a:solidFill>
                  <a:latin typeface="Arial" pitchFamily="34" charset="0"/>
                </a:rPr>
                <a:t>Analysis of</a:t>
              </a:r>
            </a:p>
            <a:p>
              <a:pPr algn="ctr"/>
              <a:r>
                <a:rPr lang="en-US" altLang="en-US" sz="800" b="1">
                  <a:solidFill>
                    <a:srgbClr val="000000"/>
                  </a:solidFill>
                  <a:latin typeface="Arial" pitchFamily="34" charset="0"/>
                </a:rPr>
                <a:t>Competitors</a:t>
              </a:r>
            </a:p>
          </p:txBody>
        </p:sp>
        <p:sp>
          <p:nvSpPr>
            <p:cNvPr id="73746"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5836" name="Line 60"/>
          <p:cNvSpPr>
            <a:spLocks noChangeShapeType="1"/>
          </p:cNvSpPr>
          <p:nvPr/>
        </p:nvSpPr>
        <p:spPr bwMode="auto">
          <a:xfrm>
            <a:off x="4555067" y="1333501"/>
            <a:ext cx="4334933" cy="1054100"/>
          </a:xfrm>
          <a:prstGeom prst="line">
            <a:avLst/>
          </a:prstGeom>
          <a:noFill/>
          <a:ln w="57150">
            <a:solidFill>
              <a:schemeClr val="accent1"/>
            </a:solidFill>
            <a:round/>
            <a:headEnd/>
            <a:tailEnd type="triangle" w="sm" len="sm"/>
          </a:ln>
          <a:extLst>
            <a:ext uri="{909E8E84-426E-40DD-AFC4-6F175D3DCCD1}">
              <a14:hiddenFill xmlns:a14="http://schemas.microsoft.com/office/drawing/2010/main">
                <a:noFill/>
              </a14:hiddenFill>
            </a:ext>
          </a:extLst>
        </p:spPr>
        <p:txBody>
          <a:bodyPr wrap="none" lIns="121917" tIns="60958" rIns="121917" bIns="60958" anchor="ctr"/>
          <a:lstStyle/>
          <a:p>
            <a:endParaRPr lang="en-US"/>
          </a:p>
        </p:txBody>
      </p:sp>
    </p:spTree>
    <p:extLst>
      <p:ext uri="{BB962C8B-B14F-4D97-AF65-F5344CB8AC3E}">
        <p14:creationId xmlns:p14="http://schemas.microsoft.com/office/powerpoint/2010/main" val="1278779602"/>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75836"/>
                                        </p:tgtEl>
                                        <p:attrNameLst>
                                          <p:attrName>style.visibility</p:attrName>
                                        </p:attrNameLst>
                                      </p:cBhvr>
                                      <p:to>
                                        <p:strVal val="visible"/>
                                      </p:to>
                                    </p:set>
                                    <p:animEffect transition="in" filter="wipe(left)">
                                      <p:cBhvr>
                                        <p:cTn id="7" dur="1000"/>
                                        <p:tgtEl>
                                          <p:spTgt spid="75836"/>
                                        </p:tgtEl>
                                      </p:cBhvr>
                                    </p:animEffect>
                                  </p:childTnLst>
                                </p:cTn>
                              </p:par>
                            </p:childTnLst>
                          </p:cTn>
                        </p:par>
                        <p:par>
                          <p:cTn id="8" fill="hold" nodeType="afterGroup">
                            <p:stCondLst>
                              <p:cond delay="2000"/>
                            </p:stCondLst>
                            <p:childTnLst>
                              <p:par>
                                <p:cTn id="9" presetID="22" presetClass="entr" presetSubtype="8" fill="hold" nodeType="afterEffect">
                                  <p:stCondLst>
                                    <p:cond delay="0"/>
                                  </p:stCondLst>
                                  <p:childTnLst>
                                    <p:set>
                                      <p:cBhvr>
                                        <p:cTn id="10" dur="1" fill="hold">
                                          <p:stCondLst>
                                            <p:cond delay="0"/>
                                          </p:stCondLst>
                                        </p:cTn>
                                        <p:tgtEl>
                                          <p:spTgt spid="75779"/>
                                        </p:tgtEl>
                                        <p:attrNameLst>
                                          <p:attrName>style.visibility</p:attrName>
                                        </p:attrNameLst>
                                      </p:cBhvr>
                                      <p:to>
                                        <p:strVal val="visible"/>
                                      </p:to>
                                    </p:set>
                                    <p:animEffect transition="in" filter="wipe(left)">
                                      <p:cBhvr>
                                        <p:cTn id="11" dur="1000"/>
                                        <p:tgtEl>
                                          <p:spTgt spid="75779"/>
                                        </p:tgtEl>
                                      </p:cBhvr>
                                    </p:animEffect>
                                  </p:childTnLst>
                                </p:cTn>
                              </p:par>
                            </p:childTnLst>
                          </p:cTn>
                        </p:par>
                        <p:par>
                          <p:cTn id="12" fill="hold" nodeType="afterGroup">
                            <p:stCondLst>
                              <p:cond delay="3000"/>
                            </p:stCondLst>
                            <p:childTnLst>
                              <p:par>
                                <p:cTn id="13" presetID="22" presetClass="entr" presetSubtype="8" fill="hold" nodeType="afterEffect">
                                  <p:stCondLst>
                                    <p:cond delay="1000"/>
                                  </p:stCondLst>
                                  <p:childTnLst>
                                    <p:set>
                                      <p:cBhvr>
                                        <p:cTn id="14" dur="1" fill="hold">
                                          <p:stCondLst>
                                            <p:cond delay="0"/>
                                          </p:stCondLst>
                                        </p:cTn>
                                        <p:tgtEl>
                                          <p:spTgt spid="75819"/>
                                        </p:tgtEl>
                                        <p:attrNameLst>
                                          <p:attrName>style.visibility</p:attrName>
                                        </p:attrNameLst>
                                      </p:cBhvr>
                                      <p:to>
                                        <p:strVal val="visible"/>
                                      </p:to>
                                    </p:set>
                                    <p:animEffect transition="in" filter="wipe(left)">
                                      <p:cBhvr>
                                        <p:cTn id="15" dur="1000"/>
                                        <p:tgtEl>
                                          <p:spTgt spid="75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83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5516259" y="446173"/>
            <a:ext cx="5486400" cy="901700"/>
          </a:xfrm>
        </p:spPr>
        <p:txBody>
          <a:bodyPr>
            <a:normAutofit fontScale="90000"/>
          </a:bodyPr>
          <a:lstStyle/>
          <a:p>
            <a:r>
              <a:rPr lang="en-US" altLang="en-US" smtClean="0">
                <a:latin typeface="Arial" pitchFamily="34" charset="0"/>
                <a:cs typeface="Arial" pitchFamily="34" charset="0"/>
              </a:rPr>
              <a:t>House of Quality Example</a:t>
            </a:r>
          </a:p>
        </p:txBody>
      </p:sp>
      <p:grpSp>
        <p:nvGrpSpPr>
          <p:cNvPr id="75778" name="Group 19"/>
          <p:cNvGrpSpPr>
            <a:grpSpLocks/>
          </p:cNvGrpSpPr>
          <p:nvPr/>
        </p:nvGrpSpPr>
        <p:grpSpPr bwMode="auto">
          <a:xfrm>
            <a:off x="1852081" y="238126"/>
            <a:ext cx="2935815" cy="1987550"/>
            <a:chOff x="4171" y="302"/>
            <a:chExt cx="1387" cy="1252"/>
          </a:xfrm>
        </p:grpSpPr>
        <p:sp>
          <p:nvSpPr>
            <p:cNvPr id="75797" name="Freeform 20"/>
            <p:cNvSpPr>
              <a:spLocks/>
            </p:cNvSpPr>
            <p:nvPr/>
          </p:nvSpPr>
          <p:spPr bwMode="auto">
            <a:xfrm>
              <a:off x="4188" y="718"/>
              <a:ext cx="394" cy="462"/>
            </a:xfrm>
            <a:custGeom>
              <a:avLst/>
              <a:gdLst>
                <a:gd name="T0" fmla="*/ 394 w 1436"/>
                <a:gd name="T1" fmla="*/ 462 h 976"/>
                <a:gd name="T2" fmla="*/ 394 w 1436"/>
                <a:gd name="T3" fmla="*/ 0 h 976"/>
                <a:gd name="T4" fmla="*/ 0 w 1436"/>
                <a:gd name="T5" fmla="*/ 0 h 976"/>
                <a:gd name="T6" fmla="*/ 0 w 1436"/>
                <a:gd name="T7" fmla="*/ 462 h 976"/>
                <a:gd name="T8" fmla="*/ 394 w 1436"/>
                <a:gd name="T9" fmla="*/ 462 h 976"/>
                <a:gd name="T10" fmla="*/ 0 60000 65536"/>
                <a:gd name="T11" fmla="*/ 0 60000 65536"/>
                <a:gd name="T12" fmla="*/ 0 60000 65536"/>
                <a:gd name="T13" fmla="*/ 0 60000 65536"/>
                <a:gd name="T14" fmla="*/ 0 60000 65536"/>
                <a:gd name="T15" fmla="*/ 0 w 1436"/>
                <a:gd name="T16" fmla="*/ 0 h 976"/>
                <a:gd name="T17" fmla="*/ 1436 w 1436"/>
                <a:gd name="T18" fmla="*/ 976 h 976"/>
              </a:gdLst>
              <a:ahLst/>
              <a:cxnLst>
                <a:cxn ang="T10">
                  <a:pos x="T0" y="T1"/>
                </a:cxn>
                <a:cxn ang="T11">
                  <a:pos x="T2" y="T3"/>
                </a:cxn>
                <a:cxn ang="T12">
                  <a:pos x="T4" y="T5"/>
                </a:cxn>
                <a:cxn ang="T13">
                  <a:pos x="T6" y="T7"/>
                </a:cxn>
                <a:cxn ang="T14">
                  <a:pos x="T8" y="T9"/>
                </a:cxn>
              </a:cxnLst>
              <a:rect l="T15" t="T16" r="T17" b="T18"/>
              <a:pathLst>
                <a:path w="1436" h="976">
                  <a:moveTo>
                    <a:pt x="1435" y="975"/>
                  </a:moveTo>
                  <a:lnTo>
                    <a:pt x="1435" y="0"/>
                  </a:lnTo>
                  <a:lnTo>
                    <a:pt x="0" y="0"/>
                  </a:lnTo>
                  <a:lnTo>
                    <a:pt x="0" y="975"/>
                  </a:lnTo>
                  <a:lnTo>
                    <a:pt x="1435" y="975"/>
                  </a:lnTo>
                </a:path>
              </a:pathLst>
            </a:custGeom>
            <a:solidFill>
              <a:srgbClr val="D9F7FF"/>
            </a:solidFill>
            <a:ln w="19050" cap="rnd" cmpd="sng">
              <a:solidFill>
                <a:schemeClr val="tx1"/>
              </a:solidFill>
              <a:prstDash val="solid"/>
              <a:round/>
              <a:headEnd type="none" w="med" len="med"/>
              <a:tailEnd type="none" w="med" len="med"/>
            </a:ln>
          </p:spPr>
          <p:txBody>
            <a:bodyPr/>
            <a:lstStyle/>
            <a:p>
              <a:endParaRPr lang="en-US"/>
            </a:p>
          </p:txBody>
        </p:sp>
        <p:sp>
          <p:nvSpPr>
            <p:cNvPr id="75798" name="Text Box 21"/>
            <p:cNvSpPr txBox="1">
              <a:spLocks noChangeArrowheads="1"/>
            </p:cNvSpPr>
            <p:nvPr/>
          </p:nvSpPr>
          <p:spPr bwMode="auto">
            <a:xfrm>
              <a:off x="4171" y="808"/>
              <a:ext cx="4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What the Customer</a:t>
              </a:r>
            </a:p>
            <a:p>
              <a:pPr algn="ctr"/>
              <a:r>
                <a:rPr lang="en-AU" altLang="en-US" sz="900" b="1">
                  <a:solidFill>
                    <a:srgbClr val="000000"/>
                  </a:solidFill>
                  <a:latin typeface="Arial" pitchFamily="34" charset="0"/>
                  <a:ea typeface="MS PGothic" pitchFamily="34" charset="-128"/>
                </a:rPr>
                <a:t>Wants</a:t>
              </a:r>
            </a:p>
          </p:txBody>
        </p:sp>
        <p:sp>
          <p:nvSpPr>
            <p:cNvPr id="75799" name="Freeform 22"/>
            <p:cNvSpPr>
              <a:spLocks/>
            </p:cNvSpPr>
            <p:nvPr/>
          </p:nvSpPr>
          <p:spPr bwMode="auto">
            <a:xfrm>
              <a:off x="4580" y="718"/>
              <a:ext cx="720" cy="464"/>
            </a:xfrm>
            <a:custGeom>
              <a:avLst/>
              <a:gdLst>
                <a:gd name="T0" fmla="*/ 720 w 1738"/>
                <a:gd name="T1" fmla="*/ 464 h 976"/>
                <a:gd name="T2" fmla="*/ 720 w 1738"/>
                <a:gd name="T3" fmla="*/ 0 h 976"/>
                <a:gd name="T4" fmla="*/ 0 w 1738"/>
                <a:gd name="T5" fmla="*/ 0 h 976"/>
                <a:gd name="T6" fmla="*/ 0 w 1738"/>
                <a:gd name="T7" fmla="*/ 464 h 976"/>
                <a:gd name="T8" fmla="*/ 720 w 1738"/>
                <a:gd name="T9" fmla="*/ 464 h 976"/>
                <a:gd name="T10" fmla="*/ 0 60000 65536"/>
                <a:gd name="T11" fmla="*/ 0 60000 65536"/>
                <a:gd name="T12" fmla="*/ 0 60000 65536"/>
                <a:gd name="T13" fmla="*/ 0 60000 65536"/>
                <a:gd name="T14" fmla="*/ 0 60000 65536"/>
                <a:gd name="T15" fmla="*/ 0 w 1738"/>
                <a:gd name="T16" fmla="*/ 0 h 976"/>
                <a:gd name="T17" fmla="*/ 1738 w 1738"/>
                <a:gd name="T18" fmla="*/ 976 h 976"/>
              </a:gdLst>
              <a:ahLst/>
              <a:cxnLst>
                <a:cxn ang="T10">
                  <a:pos x="T0" y="T1"/>
                </a:cxn>
                <a:cxn ang="T11">
                  <a:pos x="T2" y="T3"/>
                </a:cxn>
                <a:cxn ang="T12">
                  <a:pos x="T4" y="T5"/>
                </a:cxn>
                <a:cxn ang="T13">
                  <a:pos x="T6" y="T7"/>
                </a:cxn>
                <a:cxn ang="T14">
                  <a:pos x="T8" y="T9"/>
                </a:cxn>
              </a:cxnLst>
              <a:rect l="T15" t="T16" r="T17" b="T18"/>
              <a:pathLst>
                <a:path w="1738" h="976">
                  <a:moveTo>
                    <a:pt x="1737" y="975"/>
                  </a:moveTo>
                  <a:lnTo>
                    <a:pt x="1737" y="0"/>
                  </a:lnTo>
                  <a:lnTo>
                    <a:pt x="0" y="0"/>
                  </a:lnTo>
                  <a:lnTo>
                    <a:pt x="0" y="975"/>
                  </a:lnTo>
                  <a:lnTo>
                    <a:pt x="1737" y="975"/>
                  </a:lnTo>
                </a:path>
              </a:pathLst>
            </a:custGeom>
            <a:solidFill>
              <a:schemeClr val="accent2"/>
            </a:solidFill>
            <a:ln w="19050" cap="rnd" cmpd="sng">
              <a:solidFill>
                <a:schemeClr val="tx1"/>
              </a:solidFill>
              <a:prstDash val="solid"/>
              <a:round/>
              <a:headEnd type="none" w="med" len="med"/>
              <a:tailEnd type="none" w="med" len="med"/>
            </a:ln>
          </p:spPr>
          <p:txBody>
            <a:bodyPr/>
            <a:lstStyle/>
            <a:p>
              <a:endParaRPr lang="en-US"/>
            </a:p>
          </p:txBody>
        </p:sp>
        <p:sp>
          <p:nvSpPr>
            <p:cNvPr id="75800" name="Text Box 23"/>
            <p:cNvSpPr txBox="1">
              <a:spLocks noChangeArrowheads="1"/>
            </p:cNvSpPr>
            <p:nvPr/>
          </p:nvSpPr>
          <p:spPr bwMode="auto">
            <a:xfrm>
              <a:off x="4701" y="848"/>
              <a:ext cx="48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1100" b="1">
                  <a:solidFill>
                    <a:srgbClr val="000000"/>
                  </a:solidFill>
                  <a:latin typeface="Arial" pitchFamily="34" charset="0"/>
                  <a:ea typeface="MS PGothic" pitchFamily="34" charset="-128"/>
                </a:rPr>
                <a:t>Relationship</a:t>
              </a:r>
            </a:p>
            <a:p>
              <a:pPr algn="ctr"/>
              <a:r>
                <a:rPr lang="en-AU" altLang="en-US" sz="1100" b="1">
                  <a:solidFill>
                    <a:srgbClr val="000000"/>
                  </a:solidFill>
                  <a:latin typeface="Arial" pitchFamily="34" charset="0"/>
                  <a:ea typeface="MS PGothic" pitchFamily="34" charset="-128"/>
                </a:rPr>
                <a:t>Matrix</a:t>
              </a:r>
            </a:p>
          </p:txBody>
        </p:sp>
        <p:sp>
          <p:nvSpPr>
            <p:cNvPr id="75801" name="Freeform 24"/>
            <p:cNvSpPr>
              <a:spLocks/>
            </p:cNvSpPr>
            <p:nvPr/>
          </p:nvSpPr>
          <p:spPr bwMode="auto">
            <a:xfrm>
              <a:off x="4580" y="1179"/>
              <a:ext cx="719" cy="375"/>
            </a:xfrm>
            <a:custGeom>
              <a:avLst/>
              <a:gdLst>
                <a:gd name="T0" fmla="*/ 719 w 3173"/>
                <a:gd name="T1" fmla="*/ 375 h 994"/>
                <a:gd name="T2" fmla="*/ 719 w 3173"/>
                <a:gd name="T3" fmla="*/ 0 h 994"/>
                <a:gd name="T4" fmla="*/ 0 w 3173"/>
                <a:gd name="T5" fmla="*/ 0 h 994"/>
                <a:gd name="T6" fmla="*/ 0 w 3173"/>
                <a:gd name="T7" fmla="*/ 375 h 994"/>
                <a:gd name="T8" fmla="*/ 719 w 3173"/>
                <a:gd name="T9" fmla="*/ 375 h 994"/>
                <a:gd name="T10" fmla="*/ 0 60000 65536"/>
                <a:gd name="T11" fmla="*/ 0 60000 65536"/>
                <a:gd name="T12" fmla="*/ 0 60000 65536"/>
                <a:gd name="T13" fmla="*/ 0 60000 65536"/>
                <a:gd name="T14" fmla="*/ 0 60000 65536"/>
                <a:gd name="T15" fmla="*/ 0 w 3173"/>
                <a:gd name="T16" fmla="*/ 0 h 994"/>
                <a:gd name="T17" fmla="*/ 3173 w 3173"/>
                <a:gd name="T18" fmla="*/ 994 h 994"/>
              </a:gdLst>
              <a:ahLst/>
              <a:cxnLst>
                <a:cxn ang="T10">
                  <a:pos x="T0" y="T1"/>
                </a:cxn>
                <a:cxn ang="T11">
                  <a:pos x="T2" y="T3"/>
                </a:cxn>
                <a:cxn ang="T12">
                  <a:pos x="T4" y="T5"/>
                </a:cxn>
                <a:cxn ang="T13">
                  <a:pos x="T6" y="T7"/>
                </a:cxn>
                <a:cxn ang="T14">
                  <a:pos x="T8" y="T9"/>
                </a:cxn>
              </a:cxnLst>
              <a:rect l="T15" t="T16" r="T17" b="T18"/>
              <a:pathLst>
                <a:path w="3173" h="994">
                  <a:moveTo>
                    <a:pt x="3172" y="993"/>
                  </a:moveTo>
                  <a:lnTo>
                    <a:pt x="3172" y="0"/>
                  </a:lnTo>
                  <a:lnTo>
                    <a:pt x="0" y="0"/>
                  </a:lnTo>
                  <a:lnTo>
                    <a:pt x="0" y="993"/>
                  </a:lnTo>
                  <a:lnTo>
                    <a:pt x="3172" y="993"/>
                  </a:lnTo>
                </a:path>
              </a:pathLst>
            </a:custGeom>
            <a:solidFill>
              <a:srgbClr val="BDD6AE"/>
            </a:solidFill>
            <a:ln w="19050" cap="rnd" cmpd="sng">
              <a:solidFill>
                <a:schemeClr val="tx1"/>
              </a:solidFill>
              <a:prstDash val="solid"/>
              <a:round/>
              <a:headEnd type="none" w="med" len="med"/>
              <a:tailEnd type="none" w="med" len="med"/>
            </a:ln>
          </p:spPr>
          <p:txBody>
            <a:bodyPr/>
            <a:lstStyle/>
            <a:p>
              <a:endParaRPr lang="en-US"/>
            </a:p>
          </p:txBody>
        </p:sp>
        <p:sp>
          <p:nvSpPr>
            <p:cNvPr id="75802" name="Text Box 25"/>
            <p:cNvSpPr txBox="1">
              <a:spLocks noChangeArrowheads="1"/>
            </p:cNvSpPr>
            <p:nvPr/>
          </p:nvSpPr>
          <p:spPr bwMode="auto">
            <a:xfrm>
              <a:off x="4605" y="1220"/>
              <a:ext cx="669"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Technical</a:t>
              </a:r>
            </a:p>
            <a:p>
              <a:pPr algn="ctr"/>
              <a:r>
                <a:rPr lang="en-AU" altLang="en-US" sz="900" b="1">
                  <a:solidFill>
                    <a:srgbClr val="000000"/>
                  </a:solidFill>
                  <a:latin typeface="Arial" pitchFamily="34" charset="0"/>
                  <a:ea typeface="MS PGothic" pitchFamily="34" charset="-128"/>
                </a:rPr>
                <a:t>Attributes and</a:t>
              </a:r>
            </a:p>
            <a:p>
              <a:pPr algn="ctr"/>
              <a:r>
                <a:rPr lang="en-AU" altLang="en-US" sz="900" b="1">
                  <a:solidFill>
                    <a:srgbClr val="000000"/>
                  </a:solidFill>
                  <a:latin typeface="Arial" pitchFamily="34" charset="0"/>
                  <a:ea typeface="MS PGothic" pitchFamily="34" charset="-128"/>
                </a:rPr>
                <a:t>Evaluation</a:t>
              </a:r>
            </a:p>
          </p:txBody>
        </p:sp>
        <p:sp>
          <p:nvSpPr>
            <p:cNvPr id="75803" name="Rectangle 26"/>
            <p:cNvSpPr>
              <a:spLocks noChangeArrowheads="1"/>
            </p:cNvSpPr>
            <p:nvPr/>
          </p:nvSpPr>
          <p:spPr bwMode="auto">
            <a:xfrm>
              <a:off x="4580" y="479"/>
              <a:ext cx="719" cy="240"/>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5804" name="Text Box 27"/>
            <p:cNvSpPr txBox="1">
              <a:spLocks noChangeArrowheads="1"/>
            </p:cNvSpPr>
            <p:nvPr/>
          </p:nvSpPr>
          <p:spPr bwMode="auto">
            <a:xfrm>
              <a:off x="4626" y="495"/>
              <a:ext cx="6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pPr algn="ctr"/>
              <a:r>
                <a:rPr lang="en-AU" altLang="en-US" sz="900" b="1">
                  <a:solidFill>
                    <a:srgbClr val="000000"/>
                  </a:solidFill>
                  <a:latin typeface="Arial" pitchFamily="34" charset="0"/>
                  <a:ea typeface="MS PGothic" pitchFamily="34" charset="-128"/>
                </a:rPr>
                <a:t>How to Satisfy</a:t>
              </a:r>
            </a:p>
            <a:p>
              <a:pPr algn="ctr"/>
              <a:r>
                <a:rPr lang="en-AU" altLang="en-US" sz="900" b="1">
                  <a:solidFill>
                    <a:srgbClr val="000000"/>
                  </a:solidFill>
                  <a:latin typeface="Arial" pitchFamily="34" charset="0"/>
                  <a:ea typeface="MS PGothic" pitchFamily="34" charset="-128"/>
                </a:rPr>
                <a:t>Customer Wants</a:t>
              </a:r>
            </a:p>
          </p:txBody>
        </p:sp>
        <p:sp>
          <p:nvSpPr>
            <p:cNvPr id="56" name="Freeform 28"/>
            <p:cNvSpPr>
              <a:spLocks/>
            </p:cNvSpPr>
            <p:nvPr/>
          </p:nvSpPr>
          <p:spPr bwMode="auto">
            <a:xfrm>
              <a:off x="4581" y="302"/>
              <a:ext cx="718" cy="178"/>
            </a:xfrm>
            <a:custGeom>
              <a:avLst/>
              <a:gdLst>
                <a:gd name="T0" fmla="*/ 1744 w 1745"/>
                <a:gd name="T1" fmla="*/ 671 h 672"/>
                <a:gd name="T2" fmla="*/ 871 w 1745"/>
                <a:gd name="T3" fmla="*/ 0 h 672"/>
                <a:gd name="T4" fmla="*/ 0 w 1745"/>
                <a:gd name="T5" fmla="*/ 671 h 672"/>
                <a:gd name="T6" fmla="*/ 1744 w 1745"/>
                <a:gd name="T7" fmla="*/ 671 h 672"/>
              </a:gdLst>
              <a:ahLst/>
              <a:cxnLst>
                <a:cxn ang="0">
                  <a:pos x="T0" y="T1"/>
                </a:cxn>
                <a:cxn ang="0">
                  <a:pos x="T2" y="T3"/>
                </a:cxn>
                <a:cxn ang="0">
                  <a:pos x="T4" y="T5"/>
                </a:cxn>
                <a:cxn ang="0">
                  <a:pos x="T6" y="T7"/>
                </a:cxn>
              </a:cxnLst>
              <a:rect l="0" t="0" r="r" b="b"/>
              <a:pathLst>
                <a:path w="1745" h="672">
                  <a:moveTo>
                    <a:pt x="1744" y="671"/>
                  </a:moveTo>
                  <a:lnTo>
                    <a:pt x="871" y="0"/>
                  </a:lnTo>
                  <a:lnTo>
                    <a:pt x="0" y="671"/>
                  </a:lnTo>
                  <a:lnTo>
                    <a:pt x="1744" y="671"/>
                  </a:lnTo>
                </a:path>
              </a:pathLst>
            </a:custGeom>
            <a:solidFill>
              <a:schemeClr val="accent3"/>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5806" name="Text Box 29"/>
            <p:cNvSpPr txBox="1">
              <a:spLocks noChangeArrowheads="1"/>
            </p:cNvSpPr>
            <p:nvPr/>
          </p:nvSpPr>
          <p:spPr bwMode="auto">
            <a:xfrm>
              <a:off x="4685" y="375"/>
              <a:ext cx="4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cs typeface="Arial" pitchFamily="34" charset="0"/>
                </a:defRPr>
              </a:lvl1pPr>
              <a:lvl2pPr marL="742950" indent="-285750" defTabSz="762000">
                <a:defRPr>
                  <a:solidFill>
                    <a:schemeClr val="tx1"/>
                  </a:solidFill>
                  <a:latin typeface="Calibri" pitchFamily="34" charset="0"/>
                  <a:cs typeface="Arial" pitchFamily="34" charset="0"/>
                </a:defRPr>
              </a:lvl2pPr>
              <a:lvl3pPr marL="1143000" indent="-228600" defTabSz="762000">
                <a:defRPr>
                  <a:solidFill>
                    <a:schemeClr val="tx1"/>
                  </a:solidFill>
                  <a:latin typeface="Calibri" pitchFamily="34" charset="0"/>
                  <a:cs typeface="Arial" pitchFamily="34" charset="0"/>
                </a:defRPr>
              </a:lvl3pPr>
              <a:lvl4pPr marL="1600200" indent="-228600" defTabSz="762000">
                <a:defRPr>
                  <a:solidFill>
                    <a:schemeClr val="tx1"/>
                  </a:solidFill>
                  <a:latin typeface="Calibri" pitchFamily="34" charset="0"/>
                  <a:cs typeface="Arial" pitchFamily="34" charset="0"/>
                </a:defRPr>
              </a:lvl4pPr>
              <a:lvl5pPr marL="2057400" indent="-228600" defTabSz="762000">
                <a:defRPr>
                  <a:solidFill>
                    <a:schemeClr val="tx1"/>
                  </a:solidFill>
                  <a:latin typeface="Calibri" pitchFamily="34" charset="0"/>
                  <a:cs typeface="Arial" pitchFamily="34" charset="0"/>
                </a:defRPr>
              </a:lvl5pPr>
              <a:lvl6pPr marL="2514600" indent="-228600" defTabSz="762000" fontAlgn="base">
                <a:spcBef>
                  <a:spcPct val="0"/>
                </a:spcBef>
                <a:spcAft>
                  <a:spcPct val="0"/>
                </a:spcAft>
                <a:defRPr>
                  <a:solidFill>
                    <a:schemeClr val="tx1"/>
                  </a:solidFill>
                  <a:latin typeface="Calibri" pitchFamily="34" charset="0"/>
                  <a:cs typeface="Arial" pitchFamily="34" charset="0"/>
                </a:defRPr>
              </a:lvl6pPr>
              <a:lvl7pPr marL="2971800" indent="-228600" defTabSz="762000" fontAlgn="base">
                <a:spcBef>
                  <a:spcPct val="0"/>
                </a:spcBef>
                <a:spcAft>
                  <a:spcPct val="0"/>
                </a:spcAft>
                <a:defRPr>
                  <a:solidFill>
                    <a:schemeClr val="tx1"/>
                  </a:solidFill>
                  <a:latin typeface="Calibri" pitchFamily="34" charset="0"/>
                  <a:cs typeface="Arial" pitchFamily="34" charset="0"/>
                </a:defRPr>
              </a:lvl7pPr>
              <a:lvl8pPr marL="3429000" indent="-228600" defTabSz="762000" fontAlgn="base">
                <a:spcBef>
                  <a:spcPct val="0"/>
                </a:spcBef>
                <a:spcAft>
                  <a:spcPct val="0"/>
                </a:spcAft>
                <a:defRPr>
                  <a:solidFill>
                    <a:schemeClr val="tx1"/>
                  </a:solidFill>
                  <a:latin typeface="Calibri" pitchFamily="34" charset="0"/>
                  <a:cs typeface="Arial" pitchFamily="34" charset="0"/>
                </a:defRPr>
              </a:lvl8pPr>
              <a:lvl9pPr marL="3886200" indent="-228600" defTabSz="762000" fontAlgn="base">
                <a:spcBef>
                  <a:spcPct val="0"/>
                </a:spcBef>
                <a:spcAft>
                  <a:spcPct val="0"/>
                </a:spcAft>
                <a:defRPr>
                  <a:solidFill>
                    <a:schemeClr val="tx1"/>
                  </a:solidFill>
                  <a:latin typeface="Calibri" pitchFamily="34" charset="0"/>
                  <a:cs typeface="Arial" pitchFamily="34" charset="0"/>
                </a:defRPr>
              </a:lvl9pPr>
            </a:lstStyle>
            <a:p>
              <a:r>
                <a:rPr lang="en-AU" altLang="en-US" sz="800" b="1">
                  <a:solidFill>
                    <a:srgbClr val="000000"/>
                  </a:solidFill>
                  <a:latin typeface="Arial" pitchFamily="34" charset="0"/>
                  <a:ea typeface="MS PGothic" pitchFamily="34" charset="-128"/>
                </a:rPr>
                <a:t>Interrelationships</a:t>
              </a:r>
            </a:p>
          </p:txBody>
        </p:sp>
        <p:sp>
          <p:nvSpPr>
            <p:cNvPr id="58" name="Freeform 30"/>
            <p:cNvSpPr>
              <a:spLocks/>
            </p:cNvSpPr>
            <p:nvPr/>
          </p:nvSpPr>
          <p:spPr bwMode="auto">
            <a:xfrm>
              <a:off x="5297" y="716"/>
              <a:ext cx="261" cy="462"/>
            </a:xfrm>
            <a:custGeom>
              <a:avLst/>
              <a:gdLst>
                <a:gd name="T0" fmla="*/ 791 w 792"/>
                <a:gd name="T1" fmla="*/ 1192 h 1193"/>
                <a:gd name="T2" fmla="*/ 791 w 792"/>
                <a:gd name="T3" fmla="*/ 0 h 1193"/>
                <a:gd name="T4" fmla="*/ 0 w 792"/>
                <a:gd name="T5" fmla="*/ 0 h 1193"/>
                <a:gd name="T6" fmla="*/ 0 w 792"/>
                <a:gd name="T7" fmla="*/ 1192 h 1193"/>
                <a:gd name="T8" fmla="*/ 791 w 792"/>
                <a:gd name="T9" fmla="*/ 1192 h 1193"/>
              </a:gdLst>
              <a:ahLst/>
              <a:cxnLst>
                <a:cxn ang="0">
                  <a:pos x="T0" y="T1"/>
                </a:cxn>
                <a:cxn ang="0">
                  <a:pos x="T2" y="T3"/>
                </a:cxn>
                <a:cxn ang="0">
                  <a:pos x="T4" y="T5"/>
                </a:cxn>
                <a:cxn ang="0">
                  <a:pos x="T6" y="T7"/>
                </a:cxn>
                <a:cxn ang="0">
                  <a:pos x="T8" y="T9"/>
                </a:cxn>
              </a:cxnLst>
              <a:rect l="0" t="0" r="r" b="b"/>
              <a:pathLst>
                <a:path w="792" h="1193">
                  <a:moveTo>
                    <a:pt x="791" y="1192"/>
                  </a:moveTo>
                  <a:lnTo>
                    <a:pt x="791" y="0"/>
                  </a:lnTo>
                  <a:lnTo>
                    <a:pt x="0" y="0"/>
                  </a:lnTo>
                  <a:lnTo>
                    <a:pt x="0" y="1192"/>
                  </a:lnTo>
                  <a:lnTo>
                    <a:pt x="791" y="1192"/>
                  </a:lnTo>
                </a:path>
              </a:pathLst>
            </a:custGeom>
            <a:solidFill>
              <a:schemeClr val="accent4"/>
            </a:solidFill>
            <a:ln w="19050" cap="rnd" cmpd="sng">
              <a:solidFill>
                <a:schemeClr val="tx1"/>
              </a:solidFill>
              <a:prstDash val="solid"/>
              <a:round/>
              <a:headEnd type="none" w="med" len="med"/>
              <a:tailEnd type="none" w="med" len="med"/>
            </a:ln>
            <a:effectLst/>
            <a:extLst/>
          </p:spPr>
          <p:txBody>
            <a:bodyPr/>
            <a:lstStyle/>
            <a:p>
              <a:pPr fontAlgn="auto">
                <a:spcBef>
                  <a:spcPts val="0"/>
                </a:spcBef>
                <a:spcAft>
                  <a:spcPts val="0"/>
                </a:spcAft>
                <a:defRPr/>
              </a:pPr>
              <a:endParaRPr lang="en-US" dirty="0">
                <a:latin typeface="Arial"/>
                <a:cs typeface="Arial"/>
              </a:endParaRPr>
            </a:p>
          </p:txBody>
        </p:sp>
        <p:sp>
          <p:nvSpPr>
            <p:cNvPr id="75808" name="Text Box 31"/>
            <p:cNvSpPr txBox="1">
              <a:spLocks noChangeArrowheads="1"/>
            </p:cNvSpPr>
            <p:nvPr/>
          </p:nvSpPr>
          <p:spPr bwMode="auto">
            <a:xfrm rot="16200000">
              <a:off x="5178" y="870"/>
              <a:ext cx="49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800" b="1">
                  <a:solidFill>
                    <a:srgbClr val="000000"/>
                  </a:solidFill>
                  <a:latin typeface="Arial" pitchFamily="34" charset="0"/>
                </a:rPr>
                <a:t>Analysis of</a:t>
              </a:r>
            </a:p>
            <a:p>
              <a:pPr algn="ctr"/>
              <a:r>
                <a:rPr lang="en-US" altLang="en-US" sz="800" b="1">
                  <a:solidFill>
                    <a:srgbClr val="000000"/>
                  </a:solidFill>
                  <a:latin typeface="Arial" pitchFamily="34" charset="0"/>
                </a:rPr>
                <a:t>Competitors</a:t>
              </a:r>
            </a:p>
          </p:txBody>
        </p:sp>
        <p:sp>
          <p:nvSpPr>
            <p:cNvPr id="75809" name="Rectangle 32"/>
            <p:cNvSpPr>
              <a:spLocks noChangeArrowheads="1"/>
            </p:cNvSpPr>
            <p:nvPr/>
          </p:nvSpPr>
          <p:spPr bwMode="auto">
            <a:xfrm>
              <a:off x="5298" y="613"/>
              <a:ext cx="260" cy="106"/>
            </a:xfrm>
            <a:prstGeom prst="rect">
              <a:avLst/>
            </a:prstGeom>
            <a:solidFill>
              <a:srgbClr val="F7D7AC"/>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2" name="Group 1"/>
          <p:cNvGrpSpPr>
            <a:grpSpLocks/>
          </p:cNvGrpSpPr>
          <p:nvPr/>
        </p:nvGrpSpPr>
        <p:grpSpPr bwMode="auto">
          <a:xfrm>
            <a:off x="1100667" y="2219853"/>
            <a:ext cx="10041467" cy="4546600"/>
            <a:chOff x="825500" y="1892301"/>
            <a:chExt cx="7531100" cy="4546600"/>
          </a:xfrm>
        </p:grpSpPr>
        <p:sp>
          <p:nvSpPr>
            <p:cNvPr id="77842" name="Rectangle 18"/>
            <p:cNvSpPr>
              <a:spLocks noChangeArrowheads="1"/>
            </p:cNvSpPr>
            <p:nvPr/>
          </p:nvSpPr>
          <p:spPr bwMode="auto">
            <a:xfrm>
              <a:off x="838200" y="1905001"/>
              <a:ext cx="7518400" cy="4533900"/>
            </a:xfrm>
            <a:prstGeom prst="rect">
              <a:avLst/>
            </a:prstGeom>
            <a:solidFill>
              <a:schemeClr val="accent4"/>
            </a:solidFill>
            <a:ln w="28575">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75782" name="Rectangle 19"/>
            <p:cNvSpPr>
              <a:spLocks noChangeArrowheads="1"/>
            </p:cNvSpPr>
            <p:nvPr/>
          </p:nvSpPr>
          <p:spPr bwMode="auto">
            <a:xfrm>
              <a:off x="974725" y="3138489"/>
              <a:ext cx="1995488" cy="56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US" altLang="en-US">
                  <a:solidFill>
                    <a:schemeClr val="bg1"/>
                  </a:solidFill>
                  <a:latin typeface="Arial" pitchFamily="34" charset="0"/>
                </a:rPr>
                <a:t>Target values</a:t>
              </a:r>
            </a:p>
            <a:p>
              <a:pPr>
                <a:lnSpc>
                  <a:spcPct val="85000"/>
                </a:lnSpc>
              </a:pPr>
              <a:r>
                <a:rPr lang="en-US" altLang="en-US">
                  <a:solidFill>
                    <a:schemeClr val="bg1"/>
                  </a:solidFill>
                  <a:latin typeface="Arial" pitchFamily="34" charset="0"/>
                </a:rPr>
                <a:t>(Technical attributes)</a:t>
              </a:r>
            </a:p>
          </p:txBody>
        </p:sp>
        <p:sp>
          <p:nvSpPr>
            <p:cNvPr id="75783" name="Rectangle 20"/>
            <p:cNvSpPr>
              <a:spLocks noChangeArrowheads="1"/>
            </p:cNvSpPr>
            <p:nvPr/>
          </p:nvSpPr>
          <p:spPr bwMode="auto">
            <a:xfrm>
              <a:off x="974725" y="5310189"/>
              <a:ext cx="1998663" cy="32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US" altLang="en-US">
                  <a:solidFill>
                    <a:schemeClr val="bg1"/>
                  </a:solidFill>
                  <a:latin typeface="Arial" pitchFamily="34" charset="0"/>
                </a:rPr>
                <a:t>Technical evaluation</a:t>
              </a:r>
            </a:p>
          </p:txBody>
        </p:sp>
        <p:sp>
          <p:nvSpPr>
            <p:cNvPr id="75784" name="Rectangle 21"/>
            <p:cNvSpPr>
              <a:spLocks noChangeArrowheads="1"/>
            </p:cNvSpPr>
            <p:nvPr/>
          </p:nvSpPr>
          <p:spPr bwMode="auto">
            <a:xfrm>
              <a:off x="3370900" y="4885457"/>
              <a:ext cx="4985699" cy="150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095500" algn="ctr"/>
                  <a:tab pos="2768600" algn="ctr"/>
                  <a:tab pos="3530600" algn="ctr"/>
                  <a:tab pos="4102100" algn="ctr"/>
                  <a:tab pos="4673600" algn="ctr"/>
                  <a:tab pos="5143500" algn="ctr"/>
                </a:tabLst>
                <a:defRPr>
                  <a:solidFill>
                    <a:schemeClr val="tx1"/>
                  </a:solidFill>
                  <a:latin typeface="Calibri" pitchFamily="34" charset="0"/>
                  <a:cs typeface="Arial" pitchFamily="34" charset="0"/>
                </a:defRPr>
              </a:lvl1pPr>
              <a:lvl2pPr marL="742950" indent="-285750">
                <a:tabLst>
                  <a:tab pos="2095500" algn="ctr"/>
                  <a:tab pos="2768600" algn="ctr"/>
                  <a:tab pos="3530600" algn="ctr"/>
                  <a:tab pos="4102100" algn="ctr"/>
                  <a:tab pos="4673600" algn="ctr"/>
                  <a:tab pos="5143500" algn="ctr"/>
                </a:tabLst>
                <a:defRPr>
                  <a:solidFill>
                    <a:schemeClr val="tx1"/>
                  </a:solidFill>
                  <a:latin typeface="Calibri" pitchFamily="34" charset="0"/>
                  <a:cs typeface="Arial" pitchFamily="34" charset="0"/>
                </a:defRPr>
              </a:lvl2pPr>
              <a:lvl3pPr marL="1143000" indent="-228600">
                <a:tabLst>
                  <a:tab pos="2095500" algn="ctr"/>
                  <a:tab pos="2768600" algn="ctr"/>
                  <a:tab pos="3530600" algn="ctr"/>
                  <a:tab pos="4102100" algn="ctr"/>
                  <a:tab pos="4673600" algn="ctr"/>
                  <a:tab pos="5143500" algn="ctr"/>
                </a:tabLst>
                <a:defRPr>
                  <a:solidFill>
                    <a:schemeClr val="tx1"/>
                  </a:solidFill>
                  <a:latin typeface="Calibri" pitchFamily="34" charset="0"/>
                  <a:cs typeface="Arial" pitchFamily="34" charset="0"/>
                </a:defRPr>
              </a:lvl3pPr>
              <a:lvl4pPr marL="1600200" indent="-228600">
                <a:tabLst>
                  <a:tab pos="2095500" algn="ctr"/>
                  <a:tab pos="2768600" algn="ctr"/>
                  <a:tab pos="3530600" algn="ctr"/>
                  <a:tab pos="4102100" algn="ctr"/>
                  <a:tab pos="4673600" algn="ctr"/>
                  <a:tab pos="5143500" algn="ctr"/>
                </a:tabLst>
                <a:defRPr>
                  <a:solidFill>
                    <a:schemeClr val="tx1"/>
                  </a:solidFill>
                  <a:latin typeface="Calibri" pitchFamily="34" charset="0"/>
                  <a:cs typeface="Arial" pitchFamily="34" charset="0"/>
                </a:defRPr>
              </a:lvl4pPr>
              <a:lvl5pPr marL="2057400" indent="-228600">
                <a:tabLst>
                  <a:tab pos="2095500" algn="ctr"/>
                  <a:tab pos="2768600" algn="ctr"/>
                  <a:tab pos="3530600" algn="ctr"/>
                  <a:tab pos="4102100" algn="ctr"/>
                  <a:tab pos="4673600" algn="ctr"/>
                  <a:tab pos="51435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2095500" algn="ctr"/>
                  <a:tab pos="2768600" algn="ctr"/>
                  <a:tab pos="3530600" algn="ctr"/>
                  <a:tab pos="4102100" algn="ctr"/>
                  <a:tab pos="4673600" algn="ctr"/>
                  <a:tab pos="51435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2095500" algn="ctr"/>
                  <a:tab pos="2768600" algn="ctr"/>
                  <a:tab pos="3530600" algn="ctr"/>
                  <a:tab pos="4102100" algn="ctr"/>
                  <a:tab pos="4673600" algn="ctr"/>
                  <a:tab pos="51435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2095500" algn="ctr"/>
                  <a:tab pos="2768600" algn="ctr"/>
                  <a:tab pos="3530600" algn="ctr"/>
                  <a:tab pos="4102100" algn="ctr"/>
                  <a:tab pos="4673600" algn="ctr"/>
                  <a:tab pos="51435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2095500" algn="ctr"/>
                  <a:tab pos="2768600" algn="ctr"/>
                  <a:tab pos="3530600" algn="ctr"/>
                  <a:tab pos="4102100" algn="ctr"/>
                  <a:tab pos="4673600" algn="ctr"/>
                  <a:tab pos="5143500" algn="ctr"/>
                </a:tabLst>
                <a:defRPr>
                  <a:solidFill>
                    <a:schemeClr val="tx1"/>
                  </a:solidFill>
                  <a:latin typeface="Calibri" pitchFamily="34" charset="0"/>
                  <a:cs typeface="Arial" pitchFamily="34" charset="0"/>
                </a:defRPr>
              </a:lvl9pPr>
            </a:lstStyle>
            <a:p>
              <a:pPr>
                <a:lnSpc>
                  <a:spcPct val="170000"/>
                </a:lnSpc>
                <a:tabLst>
                  <a:tab pos="2006600" algn="ctr"/>
                  <a:tab pos="2921000" algn="ctr"/>
                  <a:tab pos="3835400" algn="ctr"/>
                  <a:tab pos="4625975" algn="ctr"/>
                  <a:tab pos="5308600" algn="ctr"/>
                  <a:tab pos="6059488" algn="ctr"/>
                </a:tabLst>
              </a:pPr>
              <a:r>
                <a:rPr lang="en-US" altLang="en-US">
                  <a:solidFill>
                    <a:schemeClr val="bg1"/>
                  </a:solidFill>
                  <a:latin typeface="Arial" pitchFamily="34" charset="0"/>
                </a:rPr>
                <a:t>Company A</a:t>
              </a:r>
              <a:r>
                <a:rPr lang="en-US" altLang="en-US">
                  <a:latin typeface="Arial" pitchFamily="34" charset="0"/>
                </a:rPr>
                <a:t>	</a:t>
              </a:r>
              <a:r>
                <a:rPr lang="en-US" altLang="en-US">
                  <a:solidFill>
                    <a:schemeClr val="bg1"/>
                  </a:solidFill>
                  <a:latin typeface="Arial" pitchFamily="34" charset="0"/>
                </a:rPr>
                <a:t>0.7	60%	yes	1	ok	G</a:t>
              </a:r>
            </a:p>
            <a:p>
              <a:pPr>
                <a:lnSpc>
                  <a:spcPct val="170000"/>
                </a:lnSpc>
                <a:tabLst>
                  <a:tab pos="2006600" algn="ctr"/>
                  <a:tab pos="2921000" algn="ctr"/>
                  <a:tab pos="3835400" algn="ctr"/>
                  <a:tab pos="4625975" algn="ctr"/>
                  <a:tab pos="5308600" algn="ctr"/>
                  <a:tab pos="6059488" algn="ctr"/>
                </a:tabLst>
              </a:pPr>
              <a:r>
                <a:rPr lang="en-US" altLang="en-US">
                  <a:solidFill>
                    <a:schemeClr val="bg1"/>
                  </a:solidFill>
                  <a:latin typeface="Arial" pitchFamily="34" charset="0"/>
                </a:rPr>
                <a:t>Company B	0.6	50%	yes	2	ok	F</a:t>
              </a:r>
            </a:p>
            <a:p>
              <a:pPr>
                <a:lnSpc>
                  <a:spcPct val="170000"/>
                </a:lnSpc>
                <a:tabLst>
                  <a:tab pos="2006600" algn="ctr"/>
                  <a:tab pos="2921000" algn="ctr"/>
                  <a:tab pos="3835400" algn="ctr"/>
                  <a:tab pos="4625975" algn="ctr"/>
                  <a:tab pos="5308600" algn="ctr"/>
                  <a:tab pos="6059488" algn="ctr"/>
                </a:tabLst>
              </a:pPr>
              <a:r>
                <a:rPr lang="en-US" altLang="en-US">
                  <a:solidFill>
                    <a:schemeClr val="bg1"/>
                  </a:solidFill>
                  <a:latin typeface="Arial" pitchFamily="34" charset="0"/>
                </a:rPr>
                <a:t>Us	0.5	75%	yes	2	ok	G</a:t>
              </a:r>
            </a:p>
          </p:txBody>
        </p:sp>
        <p:sp>
          <p:nvSpPr>
            <p:cNvPr id="75785" name="Rectangle 22"/>
            <p:cNvSpPr>
              <a:spLocks noChangeArrowheads="1"/>
            </p:cNvSpPr>
            <p:nvPr/>
          </p:nvSpPr>
          <p:spPr bwMode="auto">
            <a:xfrm rot="16200000">
              <a:off x="6260384" y="2716271"/>
              <a:ext cx="2249334" cy="136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200000"/>
                </a:lnSpc>
                <a:spcAft>
                  <a:spcPts val="600"/>
                </a:spcAft>
              </a:pPr>
              <a:r>
                <a:rPr lang="en-US" altLang="en-US">
                  <a:solidFill>
                    <a:schemeClr val="bg1"/>
                  </a:solidFill>
                  <a:latin typeface="Arial" pitchFamily="34" charset="0"/>
                </a:rPr>
                <a:t>2 circuits</a:t>
              </a:r>
            </a:p>
            <a:p>
              <a:pPr>
                <a:lnSpc>
                  <a:spcPct val="200000"/>
                </a:lnSpc>
                <a:spcAft>
                  <a:spcPts val="600"/>
                </a:spcAft>
              </a:pPr>
              <a:r>
                <a:rPr lang="en-US" altLang="en-US">
                  <a:solidFill>
                    <a:schemeClr val="bg1"/>
                  </a:solidFill>
                  <a:latin typeface="Arial" pitchFamily="34" charset="0"/>
                </a:rPr>
                <a:t>Failure 1 per 10,000</a:t>
              </a:r>
            </a:p>
            <a:p>
              <a:pPr>
                <a:lnSpc>
                  <a:spcPct val="200000"/>
                </a:lnSpc>
                <a:spcAft>
                  <a:spcPts val="600"/>
                </a:spcAft>
              </a:pPr>
              <a:r>
                <a:rPr lang="en-US" altLang="en-US">
                  <a:solidFill>
                    <a:schemeClr val="bg1"/>
                  </a:solidFill>
                  <a:latin typeface="Arial" pitchFamily="34" charset="0"/>
                </a:rPr>
                <a:t>Panel ranking</a:t>
              </a:r>
            </a:p>
          </p:txBody>
        </p:sp>
        <p:sp>
          <p:nvSpPr>
            <p:cNvPr id="75786" name="Line 23"/>
            <p:cNvSpPr>
              <a:spLocks noChangeShapeType="1"/>
            </p:cNvSpPr>
            <p:nvPr/>
          </p:nvSpPr>
          <p:spPr bwMode="auto">
            <a:xfrm>
              <a:off x="825500" y="4978401"/>
              <a:ext cx="7518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87" name="Line 24"/>
            <p:cNvSpPr>
              <a:spLocks noChangeShapeType="1"/>
            </p:cNvSpPr>
            <p:nvPr/>
          </p:nvSpPr>
          <p:spPr bwMode="auto">
            <a:xfrm>
              <a:off x="4622800" y="5435601"/>
              <a:ext cx="37211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88" name="Line 25"/>
            <p:cNvSpPr>
              <a:spLocks noChangeShapeType="1"/>
            </p:cNvSpPr>
            <p:nvPr/>
          </p:nvSpPr>
          <p:spPr bwMode="auto">
            <a:xfrm flipV="1">
              <a:off x="4622800" y="1892301"/>
              <a:ext cx="0" cy="4533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89" name="Line 26"/>
            <p:cNvSpPr>
              <a:spLocks noChangeShapeType="1"/>
            </p:cNvSpPr>
            <p:nvPr/>
          </p:nvSpPr>
          <p:spPr bwMode="auto">
            <a:xfrm flipV="1">
              <a:off x="5219700" y="1892301"/>
              <a:ext cx="0" cy="4533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90" name="Line 27"/>
            <p:cNvSpPr>
              <a:spLocks noChangeShapeType="1"/>
            </p:cNvSpPr>
            <p:nvPr/>
          </p:nvSpPr>
          <p:spPr bwMode="auto">
            <a:xfrm flipV="1">
              <a:off x="5981700" y="1892301"/>
              <a:ext cx="0" cy="4533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91" name="Line 28"/>
            <p:cNvSpPr>
              <a:spLocks noChangeShapeType="1"/>
            </p:cNvSpPr>
            <p:nvPr/>
          </p:nvSpPr>
          <p:spPr bwMode="auto">
            <a:xfrm flipV="1">
              <a:off x="6705600" y="1905001"/>
              <a:ext cx="0" cy="4533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92" name="Line 29"/>
            <p:cNvSpPr>
              <a:spLocks noChangeShapeType="1"/>
            </p:cNvSpPr>
            <p:nvPr/>
          </p:nvSpPr>
          <p:spPr bwMode="auto">
            <a:xfrm flipV="1">
              <a:off x="7175500" y="1905001"/>
              <a:ext cx="0" cy="4533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93" name="Line 30"/>
            <p:cNvSpPr>
              <a:spLocks noChangeShapeType="1"/>
            </p:cNvSpPr>
            <p:nvPr/>
          </p:nvSpPr>
          <p:spPr bwMode="auto">
            <a:xfrm flipV="1">
              <a:off x="7772400" y="1892301"/>
              <a:ext cx="0" cy="45339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94" name="Line 31"/>
            <p:cNvSpPr>
              <a:spLocks noChangeShapeType="1"/>
            </p:cNvSpPr>
            <p:nvPr/>
          </p:nvSpPr>
          <p:spPr bwMode="auto">
            <a:xfrm>
              <a:off x="4622800" y="5918201"/>
              <a:ext cx="37211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95" name="Rectangle 22"/>
            <p:cNvSpPr>
              <a:spLocks noChangeArrowheads="1"/>
            </p:cNvSpPr>
            <p:nvPr/>
          </p:nvSpPr>
          <p:spPr bwMode="auto">
            <a:xfrm rot="16200000">
              <a:off x="4425404" y="3886169"/>
              <a:ext cx="710516" cy="451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220000"/>
                </a:lnSpc>
              </a:pPr>
              <a:r>
                <a:rPr lang="en-US" altLang="en-US">
                  <a:solidFill>
                    <a:schemeClr val="bg1"/>
                  </a:solidFill>
                  <a:latin typeface="Arial" pitchFamily="34" charset="0"/>
                </a:rPr>
                <a:t>0.5 A</a:t>
              </a:r>
            </a:p>
          </p:txBody>
        </p:sp>
        <p:sp>
          <p:nvSpPr>
            <p:cNvPr id="75796" name="Rectangle 22"/>
            <p:cNvSpPr>
              <a:spLocks noChangeArrowheads="1"/>
            </p:cNvSpPr>
            <p:nvPr/>
          </p:nvSpPr>
          <p:spPr bwMode="auto">
            <a:xfrm rot="16200000">
              <a:off x="5432687" y="3516358"/>
              <a:ext cx="841321" cy="119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270000"/>
                </a:lnSpc>
              </a:pPr>
              <a:r>
                <a:rPr lang="en-US" altLang="en-US">
                  <a:solidFill>
                    <a:schemeClr val="bg1"/>
                  </a:solidFill>
                  <a:latin typeface="Arial" pitchFamily="34" charset="0"/>
                </a:rPr>
                <a:t>75%</a:t>
              </a:r>
            </a:p>
            <a:p>
              <a:pPr>
                <a:lnSpc>
                  <a:spcPct val="270000"/>
                </a:lnSpc>
              </a:pPr>
              <a:r>
                <a:rPr lang="en-US" altLang="en-US">
                  <a:solidFill>
                    <a:schemeClr val="bg1"/>
                  </a:solidFill>
                  <a:latin typeface="Arial" pitchFamily="34" charset="0"/>
                </a:rPr>
                <a:t>2’ to ∞</a:t>
              </a:r>
            </a:p>
          </p:txBody>
        </p:sp>
      </p:grpSp>
      <p:sp>
        <p:nvSpPr>
          <p:cNvPr id="77856" name="Line 32"/>
          <p:cNvSpPr>
            <a:spLocks noChangeShapeType="1"/>
          </p:cNvSpPr>
          <p:nvPr/>
        </p:nvSpPr>
        <p:spPr bwMode="auto">
          <a:xfrm>
            <a:off x="3877733" y="1765300"/>
            <a:ext cx="711200" cy="685800"/>
          </a:xfrm>
          <a:prstGeom prst="line">
            <a:avLst/>
          </a:prstGeom>
          <a:noFill/>
          <a:ln w="57150">
            <a:solidFill>
              <a:srgbClr val="BF0922"/>
            </a:solidFill>
            <a:round/>
            <a:headEnd/>
            <a:tailEnd type="triangle" w="sm" len="sm"/>
          </a:ln>
          <a:extLst>
            <a:ext uri="{909E8E84-426E-40DD-AFC4-6F175D3DCCD1}">
              <a14:hiddenFill xmlns:a14="http://schemas.microsoft.com/office/drawing/2010/main">
                <a:noFill/>
              </a14:hiddenFill>
            </a:ext>
          </a:extLst>
        </p:spPr>
        <p:txBody>
          <a:bodyPr wrap="none" lIns="121917" tIns="60958" rIns="121917" bIns="60958" anchor="ctr"/>
          <a:lstStyle/>
          <a:p>
            <a:endParaRPr lang="en-US"/>
          </a:p>
        </p:txBody>
      </p:sp>
    </p:spTree>
    <p:extLst>
      <p:ext uri="{BB962C8B-B14F-4D97-AF65-F5344CB8AC3E}">
        <p14:creationId xmlns:p14="http://schemas.microsoft.com/office/powerpoint/2010/main" val="530574845"/>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7856"/>
                                        </p:tgtEl>
                                        <p:attrNameLst>
                                          <p:attrName>style.visibility</p:attrName>
                                        </p:attrNameLst>
                                      </p:cBhvr>
                                      <p:to>
                                        <p:strVal val="visible"/>
                                      </p:to>
                                    </p:set>
                                    <p:animEffect transition="in" filter="wipe(up)">
                                      <p:cBhvr>
                                        <p:cTn id="7" dur="1000"/>
                                        <p:tgtEl>
                                          <p:spTgt spid="77856"/>
                                        </p:tgtEl>
                                      </p:cBhvr>
                                    </p:animEffect>
                                  </p:childTnLst>
                                </p:cTn>
                              </p:par>
                              <p:par>
                                <p:cTn id="8" presetID="18" presetClass="entr" presetSubtype="6"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Effect transition="in" filter="strips(downRight)">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5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762000" y="730251"/>
            <a:ext cx="5572126" cy="901700"/>
          </a:xfrm>
        </p:spPr>
        <p:txBody>
          <a:bodyPr>
            <a:normAutofit fontScale="90000"/>
          </a:bodyPr>
          <a:lstStyle/>
          <a:p>
            <a:r>
              <a:rPr lang="en-US" altLang="en-US" smtClean="0">
                <a:latin typeface="Arial" pitchFamily="34" charset="0"/>
                <a:cs typeface="Arial" pitchFamily="34" charset="0"/>
              </a:rPr>
              <a:t>House of Quality Example</a:t>
            </a:r>
          </a:p>
        </p:txBody>
      </p:sp>
      <p:sp>
        <p:nvSpPr>
          <p:cNvPr id="79875" name="Rectangle 3"/>
          <p:cNvSpPr>
            <a:spLocks noChangeArrowheads="1"/>
          </p:cNvSpPr>
          <p:nvPr/>
        </p:nvSpPr>
        <p:spPr bwMode="auto">
          <a:xfrm>
            <a:off x="762000" y="3003698"/>
            <a:ext cx="3704167" cy="100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32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rPr>
              <a:t>Completed House of Quality</a:t>
            </a:r>
          </a:p>
        </p:txBody>
      </p:sp>
      <p:grpSp>
        <p:nvGrpSpPr>
          <p:cNvPr id="79876" name="Group 4"/>
          <p:cNvGrpSpPr>
            <a:grpSpLocks/>
          </p:cNvGrpSpPr>
          <p:nvPr/>
        </p:nvGrpSpPr>
        <p:grpSpPr bwMode="auto">
          <a:xfrm>
            <a:off x="5839885" y="120651"/>
            <a:ext cx="5302250" cy="6543675"/>
            <a:chOff x="2759" y="-32"/>
            <a:chExt cx="2505" cy="4122"/>
          </a:xfrm>
        </p:grpSpPr>
        <p:sp>
          <p:nvSpPr>
            <p:cNvPr id="77828" name="Rectangle 5"/>
            <p:cNvSpPr>
              <a:spLocks noChangeArrowheads="1"/>
            </p:cNvSpPr>
            <p:nvPr/>
          </p:nvSpPr>
          <p:spPr bwMode="auto">
            <a:xfrm>
              <a:off x="3900" y="1672"/>
              <a:ext cx="984" cy="82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29" name="Rectangle 6"/>
            <p:cNvSpPr>
              <a:spLocks noChangeArrowheads="1"/>
            </p:cNvSpPr>
            <p:nvPr/>
          </p:nvSpPr>
          <p:spPr bwMode="auto">
            <a:xfrm>
              <a:off x="3900" y="512"/>
              <a:ext cx="980" cy="1160"/>
            </a:xfrm>
            <a:prstGeom prst="rect">
              <a:avLst/>
            </a:prstGeom>
            <a:solidFill>
              <a:srgbClr val="F7D7AC"/>
            </a:solidFill>
            <a:ln w="1270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9879" name="AutoShape 7"/>
            <p:cNvSpPr>
              <a:spLocks noChangeArrowheads="1"/>
            </p:cNvSpPr>
            <p:nvPr/>
          </p:nvSpPr>
          <p:spPr bwMode="auto">
            <a:xfrm>
              <a:off x="3900" y="-32"/>
              <a:ext cx="980" cy="544"/>
            </a:xfrm>
            <a:prstGeom prst="triangle">
              <a:avLst>
                <a:gd name="adj" fmla="val 50000"/>
              </a:avLst>
            </a:prstGeom>
            <a:solidFill>
              <a:schemeClr val="accent3"/>
            </a:solidFill>
            <a:ln w="1270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77831" name="Rectangle 8"/>
            <p:cNvSpPr>
              <a:spLocks noChangeArrowheads="1"/>
            </p:cNvSpPr>
            <p:nvPr/>
          </p:nvSpPr>
          <p:spPr bwMode="auto">
            <a:xfrm>
              <a:off x="4880" y="1112"/>
              <a:ext cx="340" cy="560"/>
            </a:xfrm>
            <a:prstGeom prst="rect">
              <a:avLst/>
            </a:prstGeom>
            <a:solidFill>
              <a:srgbClr val="F7D7AC"/>
            </a:solidFill>
            <a:ln w="1270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32" name="Text Box 20"/>
            <p:cNvSpPr txBox="1">
              <a:spLocks noChangeArrowheads="1"/>
            </p:cNvSpPr>
            <p:nvPr/>
          </p:nvSpPr>
          <p:spPr bwMode="auto">
            <a:xfrm rot="16200000">
              <a:off x="3937" y="438"/>
              <a:ext cx="1182" cy="1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169000"/>
                </a:lnSpc>
              </a:pPr>
              <a:r>
                <a:rPr lang="en-US" altLang="en-US" sz="1300">
                  <a:solidFill>
                    <a:schemeClr val="bg1"/>
                  </a:solidFill>
                  <a:latin typeface="Arial Narrow" panose="020B0606020202030204" pitchFamily="34" charset="0"/>
                </a:rPr>
                <a:t>Low electricity requirements</a:t>
              </a:r>
            </a:p>
            <a:p>
              <a:pPr>
                <a:lnSpc>
                  <a:spcPct val="169000"/>
                </a:lnSpc>
              </a:pPr>
              <a:r>
                <a:rPr lang="en-US" altLang="en-US" sz="1300">
                  <a:solidFill>
                    <a:schemeClr val="bg1"/>
                  </a:solidFill>
                  <a:latin typeface="Arial Narrow" panose="020B0606020202030204" pitchFamily="34" charset="0"/>
                </a:rPr>
                <a:t>Aluminum components</a:t>
              </a:r>
            </a:p>
            <a:p>
              <a:pPr>
                <a:lnSpc>
                  <a:spcPct val="169000"/>
                </a:lnSpc>
              </a:pPr>
              <a:r>
                <a:rPr lang="en-US" altLang="en-US" sz="1300">
                  <a:solidFill>
                    <a:schemeClr val="bg1"/>
                  </a:solidFill>
                  <a:latin typeface="Arial Narrow" panose="020B0606020202030204" pitchFamily="34" charset="0"/>
                </a:rPr>
                <a:t>Auto focus</a:t>
              </a:r>
            </a:p>
            <a:p>
              <a:pPr>
                <a:lnSpc>
                  <a:spcPct val="169000"/>
                </a:lnSpc>
              </a:pPr>
              <a:r>
                <a:rPr lang="en-US" altLang="en-US" sz="1300">
                  <a:solidFill>
                    <a:schemeClr val="bg1"/>
                  </a:solidFill>
                  <a:latin typeface="Arial Narrow" panose="020B0606020202030204" pitchFamily="34" charset="0"/>
                </a:rPr>
                <a:t>Auto exposure</a:t>
              </a:r>
            </a:p>
            <a:p>
              <a:pPr>
                <a:lnSpc>
                  <a:spcPct val="169000"/>
                </a:lnSpc>
              </a:pPr>
              <a:r>
                <a:rPr lang="en-US" altLang="en-US" sz="1300">
                  <a:solidFill>
                    <a:schemeClr val="bg1"/>
                  </a:solidFill>
                  <a:latin typeface="Arial Narrow" panose="020B0606020202030204" pitchFamily="34" charset="0"/>
                </a:rPr>
                <a:t>High number of pixels</a:t>
              </a:r>
            </a:p>
            <a:p>
              <a:pPr>
                <a:lnSpc>
                  <a:spcPct val="169000"/>
                </a:lnSpc>
              </a:pPr>
              <a:r>
                <a:rPr lang="en-US" altLang="en-US" sz="1300">
                  <a:solidFill>
                    <a:schemeClr val="bg1"/>
                  </a:solidFill>
                  <a:latin typeface="Arial Narrow" panose="020B0606020202030204" pitchFamily="34" charset="0"/>
                </a:rPr>
                <a:t>Ergonomic design</a:t>
              </a:r>
            </a:p>
            <a:p>
              <a:pPr>
                <a:lnSpc>
                  <a:spcPct val="169000"/>
                </a:lnSpc>
              </a:pPr>
              <a:r>
                <a:rPr lang="en-US" altLang="en-US" sz="1300">
                  <a:solidFill>
                    <a:schemeClr val="bg1"/>
                  </a:solidFill>
                  <a:latin typeface="Arial Narrow" panose="020B0606020202030204" pitchFamily="34" charset="0"/>
                </a:rPr>
                <a:t>Company A</a:t>
              </a:r>
            </a:p>
            <a:p>
              <a:pPr>
                <a:lnSpc>
                  <a:spcPct val="169000"/>
                </a:lnSpc>
              </a:pPr>
              <a:r>
                <a:rPr lang="en-US" altLang="en-US" sz="1300">
                  <a:solidFill>
                    <a:schemeClr val="bg1"/>
                  </a:solidFill>
                  <a:latin typeface="Arial Narrow" panose="020B0606020202030204" pitchFamily="34" charset="0"/>
                </a:rPr>
                <a:t>Company B</a:t>
              </a:r>
            </a:p>
          </p:txBody>
        </p:sp>
        <p:sp>
          <p:nvSpPr>
            <p:cNvPr id="79881" name="Rectangle 9"/>
            <p:cNvSpPr>
              <a:spLocks noChangeArrowheads="1"/>
            </p:cNvSpPr>
            <p:nvPr/>
          </p:nvSpPr>
          <p:spPr bwMode="auto">
            <a:xfrm>
              <a:off x="4880" y="1672"/>
              <a:ext cx="340" cy="988"/>
            </a:xfrm>
            <a:prstGeom prst="rect">
              <a:avLst/>
            </a:prstGeom>
            <a:solidFill>
              <a:schemeClr val="accent4"/>
            </a:solidFill>
            <a:ln w="1270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77834" name="Rectangle 10"/>
            <p:cNvSpPr>
              <a:spLocks noChangeArrowheads="1"/>
            </p:cNvSpPr>
            <p:nvPr/>
          </p:nvSpPr>
          <p:spPr bwMode="auto">
            <a:xfrm>
              <a:off x="2759" y="2494"/>
              <a:ext cx="2118" cy="1596"/>
            </a:xfrm>
            <a:prstGeom prst="rect">
              <a:avLst/>
            </a:prstGeom>
            <a:solidFill>
              <a:srgbClr val="BDD6AE"/>
            </a:solidFill>
            <a:ln w="1270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35" name="Rectangle 11"/>
            <p:cNvSpPr>
              <a:spLocks noChangeArrowheads="1"/>
            </p:cNvSpPr>
            <p:nvPr/>
          </p:nvSpPr>
          <p:spPr bwMode="auto">
            <a:xfrm>
              <a:off x="2760" y="1672"/>
              <a:ext cx="1140" cy="823"/>
            </a:xfrm>
            <a:prstGeom prst="rect">
              <a:avLst/>
            </a:prstGeom>
            <a:solidFill>
              <a:srgbClr val="D9F7FF"/>
            </a:solidFill>
            <a:ln w="1270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36" name="Text Box 12"/>
            <p:cNvSpPr txBox="1">
              <a:spLocks noChangeArrowheads="1"/>
            </p:cNvSpPr>
            <p:nvPr/>
          </p:nvSpPr>
          <p:spPr bwMode="auto">
            <a:xfrm>
              <a:off x="2762" y="1639"/>
              <a:ext cx="1178" cy="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1pPr>
              <a:lvl2pPr marL="742950" indent="-285750">
                <a:tabLst>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2pPr>
              <a:lvl3pPr marL="1143000" indent="-228600">
                <a:tabLst>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3pPr>
              <a:lvl4pPr marL="1600200" indent="-228600">
                <a:tabLst>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4pPr>
              <a:lvl5pPr marL="2057400" indent="-228600">
                <a:tabLst>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9pPr>
            </a:lstStyle>
            <a:p>
              <a:pPr>
                <a:spcAft>
                  <a:spcPts val="200"/>
                </a:spcAft>
                <a:tabLst>
                  <a:tab pos="2116138" algn="l"/>
                  <a:tab pos="2330450" algn="l"/>
                  <a:tab pos="2603500" algn="l"/>
                  <a:tab pos="2870200" algn="l"/>
                  <a:tab pos="3136900" algn="l"/>
                  <a:tab pos="3409950" algn="l"/>
                  <a:tab pos="3676650" algn="l"/>
                </a:tabLst>
              </a:pPr>
              <a:r>
                <a:rPr lang="en-US" altLang="en-US" sz="1600">
                  <a:solidFill>
                    <a:schemeClr val="bg1"/>
                  </a:solidFill>
                  <a:latin typeface="Arial Narrow" panose="020B0606020202030204" pitchFamily="34" charset="0"/>
                  <a:ea typeface="MS PGothic" pitchFamily="34" charset="-128"/>
                </a:rPr>
                <a:t>Lightweight	3</a:t>
              </a:r>
              <a:endParaRPr lang="en-US" altLang="en-US" sz="1600">
                <a:solidFill>
                  <a:schemeClr val="bg1"/>
                </a:solidFill>
                <a:latin typeface="Arial Narrow" panose="020B0606020202030204" pitchFamily="34" charset="0"/>
                <a:ea typeface="MS PGothic" pitchFamily="34" charset="-128"/>
                <a:sym typeface="Wingdings" pitchFamily="2" charset="2"/>
              </a:endParaRPr>
            </a:p>
            <a:p>
              <a:pPr>
                <a:spcAft>
                  <a:spcPts val="200"/>
                </a:spcAft>
                <a:tabLst>
                  <a:tab pos="2116138" algn="l"/>
                  <a:tab pos="2330450" algn="l"/>
                  <a:tab pos="2603500" algn="l"/>
                  <a:tab pos="2870200" algn="l"/>
                  <a:tab pos="3136900" algn="l"/>
                  <a:tab pos="3409950" algn="l"/>
                  <a:tab pos="3676650" algn="l"/>
                </a:tabLst>
              </a:pPr>
              <a:r>
                <a:rPr lang="en-US" altLang="en-US" sz="1600">
                  <a:solidFill>
                    <a:schemeClr val="bg1"/>
                  </a:solidFill>
                  <a:latin typeface="Arial Narrow" panose="020B0606020202030204" pitchFamily="34" charset="0"/>
                  <a:ea typeface="MS PGothic" pitchFamily="34" charset="-128"/>
                </a:rPr>
                <a:t>Easy to use	4</a:t>
              </a:r>
            </a:p>
            <a:p>
              <a:pPr>
                <a:spcAft>
                  <a:spcPts val="200"/>
                </a:spcAft>
                <a:tabLst>
                  <a:tab pos="2116138" algn="l"/>
                  <a:tab pos="2330450" algn="l"/>
                  <a:tab pos="2603500" algn="l"/>
                  <a:tab pos="2870200" algn="l"/>
                  <a:tab pos="3136900" algn="l"/>
                  <a:tab pos="3409950" algn="l"/>
                  <a:tab pos="3676650" algn="l"/>
                </a:tabLst>
              </a:pPr>
              <a:r>
                <a:rPr lang="en-US" altLang="en-US" sz="1600">
                  <a:solidFill>
                    <a:schemeClr val="bg1"/>
                  </a:solidFill>
                  <a:latin typeface="Arial Narrow" panose="020B0606020202030204" pitchFamily="34" charset="0"/>
                  <a:ea typeface="MS PGothic" pitchFamily="34" charset="-128"/>
                </a:rPr>
                <a:t>Reliable	5</a:t>
              </a:r>
            </a:p>
            <a:p>
              <a:pPr>
                <a:spcAft>
                  <a:spcPts val="200"/>
                </a:spcAft>
                <a:tabLst>
                  <a:tab pos="2116138" algn="l"/>
                  <a:tab pos="2330450" algn="l"/>
                  <a:tab pos="2603500" algn="l"/>
                  <a:tab pos="2870200" algn="l"/>
                  <a:tab pos="3136900" algn="l"/>
                  <a:tab pos="3409950" algn="l"/>
                  <a:tab pos="3676650" algn="l"/>
                </a:tabLst>
              </a:pPr>
              <a:r>
                <a:rPr lang="en-US" altLang="en-US" sz="1600">
                  <a:solidFill>
                    <a:schemeClr val="bg1"/>
                  </a:solidFill>
                  <a:latin typeface="Arial Narrow" panose="020B0606020202030204" pitchFamily="34" charset="0"/>
                  <a:ea typeface="MS PGothic" pitchFamily="34" charset="-128"/>
                </a:rPr>
                <a:t>Easy to hold steady	2</a:t>
              </a:r>
            </a:p>
            <a:p>
              <a:pPr>
                <a:spcAft>
                  <a:spcPts val="200"/>
                </a:spcAft>
                <a:tabLst>
                  <a:tab pos="2116138" algn="l"/>
                  <a:tab pos="2330450" algn="l"/>
                  <a:tab pos="2603500" algn="l"/>
                  <a:tab pos="2870200" algn="l"/>
                  <a:tab pos="3136900" algn="l"/>
                  <a:tab pos="3409950" algn="l"/>
                  <a:tab pos="3676650" algn="l"/>
                </a:tabLst>
              </a:pPr>
              <a:r>
                <a:rPr lang="en-US" altLang="en-US" sz="1600">
                  <a:solidFill>
                    <a:schemeClr val="bg1"/>
                  </a:solidFill>
                  <a:latin typeface="Arial Narrow" panose="020B0606020202030204" pitchFamily="34" charset="0"/>
                  <a:ea typeface="MS PGothic" pitchFamily="34" charset="-128"/>
                </a:rPr>
                <a:t>High resolution	1</a:t>
              </a:r>
            </a:p>
            <a:p>
              <a:pPr>
                <a:spcAft>
                  <a:spcPts val="200"/>
                </a:spcAft>
              </a:pPr>
              <a:r>
                <a:rPr lang="en-US" altLang="en-US" sz="1600">
                  <a:solidFill>
                    <a:schemeClr val="bg1"/>
                  </a:solidFill>
                  <a:latin typeface="Arial Narrow" panose="020B0606020202030204" pitchFamily="34" charset="0"/>
                  <a:ea typeface="MS PGothic" pitchFamily="34" charset="-128"/>
                </a:rPr>
                <a:t>Our importance ratings</a:t>
              </a:r>
            </a:p>
          </p:txBody>
        </p:sp>
        <p:grpSp>
          <p:nvGrpSpPr>
            <p:cNvPr id="77837" name="Group 13"/>
            <p:cNvGrpSpPr>
              <a:grpSpLocks/>
            </p:cNvGrpSpPr>
            <p:nvPr/>
          </p:nvGrpSpPr>
          <p:grpSpPr bwMode="auto">
            <a:xfrm>
              <a:off x="2760" y="1836"/>
              <a:ext cx="2460" cy="823"/>
              <a:chOff x="2760" y="1836"/>
              <a:chExt cx="1136" cy="823"/>
            </a:xfrm>
          </p:grpSpPr>
          <p:sp>
            <p:nvSpPr>
              <p:cNvPr id="77902" name="Line 14"/>
              <p:cNvSpPr>
                <a:spLocks noChangeShapeType="1"/>
              </p:cNvSpPr>
              <p:nvPr/>
            </p:nvSpPr>
            <p:spPr bwMode="auto">
              <a:xfrm>
                <a:off x="2760" y="1836"/>
                <a:ext cx="113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903" name="Line 15"/>
              <p:cNvSpPr>
                <a:spLocks noChangeShapeType="1"/>
              </p:cNvSpPr>
              <p:nvPr/>
            </p:nvSpPr>
            <p:spPr bwMode="auto">
              <a:xfrm>
                <a:off x="2760" y="2001"/>
                <a:ext cx="113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904" name="Line 16"/>
              <p:cNvSpPr>
                <a:spLocks noChangeShapeType="1"/>
              </p:cNvSpPr>
              <p:nvPr/>
            </p:nvSpPr>
            <p:spPr bwMode="auto">
              <a:xfrm>
                <a:off x="2760" y="2166"/>
                <a:ext cx="113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905" name="Line 17"/>
              <p:cNvSpPr>
                <a:spLocks noChangeShapeType="1"/>
              </p:cNvSpPr>
              <p:nvPr/>
            </p:nvSpPr>
            <p:spPr bwMode="auto">
              <a:xfrm>
                <a:off x="2760" y="2330"/>
                <a:ext cx="113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906" name="Line 18"/>
              <p:cNvSpPr>
                <a:spLocks noChangeShapeType="1"/>
              </p:cNvSpPr>
              <p:nvPr/>
            </p:nvSpPr>
            <p:spPr bwMode="auto">
              <a:xfrm>
                <a:off x="2760" y="2495"/>
                <a:ext cx="113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907" name="Line 19"/>
              <p:cNvSpPr>
                <a:spLocks noChangeShapeType="1"/>
              </p:cNvSpPr>
              <p:nvPr/>
            </p:nvSpPr>
            <p:spPr bwMode="auto">
              <a:xfrm>
                <a:off x="2760" y="2659"/>
                <a:ext cx="113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a:spcAft>
                    <a:spcPts val="400"/>
                  </a:spcAft>
                </a:pPr>
                <a:endParaRPr lang="en-US" b="1">
                  <a:solidFill>
                    <a:schemeClr val="bg1"/>
                  </a:solidFill>
                </a:endParaRPr>
              </a:p>
            </p:txBody>
          </p:sp>
        </p:grpSp>
        <p:sp>
          <p:nvSpPr>
            <p:cNvPr id="77838" name="Line 21"/>
            <p:cNvSpPr>
              <a:spLocks noChangeShapeType="1"/>
            </p:cNvSpPr>
            <p:nvPr/>
          </p:nvSpPr>
          <p:spPr bwMode="auto">
            <a:xfrm>
              <a:off x="3740" y="1676"/>
              <a:ext cx="0" cy="81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39" name="Text Box 22"/>
            <p:cNvSpPr txBox="1">
              <a:spLocks noChangeArrowheads="1"/>
            </p:cNvSpPr>
            <p:nvPr/>
          </p:nvSpPr>
          <p:spPr bwMode="auto">
            <a:xfrm>
              <a:off x="4908" y="1662"/>
              <a:ext cx="356" cy="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61950" algn="r"/>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1pPr>
              <a:lvl2pPr marL="742950" indent="-285750">
                <a:tabLst>
                  <a:tab pos="361950" algn="r"/>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2pPr>
              <a:lvl3pPr marL="1143000" indent="-228600">
                <a:tabLst>
                  <a:tab pos="361950" algn="r"/>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3pPr>
              <a:lvl4pPr marL="1600200" indent="-228600">
                <a:tabLst>
                  <a:tab pos="361950" algn="r"/>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4pPr>
              <a:lvl5pPr marL="2057400" indent="-228600">
                <a:tabLst>
                  <a:tab pos="361950" algn="r"/>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61950" algn="r"/>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61950" algn="r"/>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61950" algn="r"/>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61950" algn="r"/>
                  <a:tab pos="1612900" algn="r"/>
                  <a:tab pos="1797050" algn="l"/>
                  <a:tab pos="2063750" algn="l"/>
                  <a:tab pos="2330450" algn="l"/>
                  <a:tab pos="2603500" algn="l"/>
                  <a:tab pos="2870200" algn="l"/>
                  <a:tab pos="3136900" algn="l"/>
                  <a:tab pos="3409950" algn="l"/>
                  <a:tab pos="3676650" algn="l"/>
                </a:tabLst>
                <a:defRPr>
                  <a:solidFill>
                    <a:schemeClr val="tx1"/>
                  </a:solidFill>
                  <a:latin typeface="Calibri" pitchFamily="34" charset="0"/>
                  <a:cs typeface="Arial" pitchFamily="34" charset="0"/>
                </a:defRPr>
              </a:lvl9pPr>
            </a:lstStyle>
            <a:p>
              <a:pPr>
                <a:spcAft>
                  <a:spcPts val="400"/>
                </a:spcAft>
              </a:pPr>
              <a:r>
                <a:rPr lang="en-US" altLang="en-US" sz="1400" b="1">
                  <a:solidFill>
                    <a:schemeClr val="bg1"/>
                  </a:solidFill>
                  <a:latin typeface="Arial Narrow" panose="020B0606020202030204" pitchFamily="34" charset="0"/>
                  <a:ea typeface="MS PGothic" pitchFamily="34" charset="-128"/>
                </a:rPr>
                <a:t>G	P</a:t>
              </a:r>
            </a:p>
            <a:p>
              <a:pPr>
                <a:spcAft>
                  <a:spcPts val="400"/>
                </a:spcAft>
              </a:pPr>
              <a:r>
                <a:rPr lang="en-US" altLang="en-US" sz="1400" b="1">
                  <a:solidFill>
                    <a:schemeClr val="bg1"/>
                  </a:solidFill>
                  <a:latin typeface="Arial Narrow" panose="020B0606020202030204" pitchFamily="34" charset="0"/>
                  <a:ea typeface="MS PGothic" pitchFamily="34" charset="-128"/>
                </a:rPr>
                <a:t>G	P</a:t>
              </a:r>
            </a:p>
            <a:p>
              <a:pPr>
                <a:spcAft>
                  <a:spcPts val="400"/>
                </a:spcAft>
              </a:pPr>
              <a:r>
                <a:rPr lang="en-US" altLang="en-US" sz="1400" b="1">
                  <a:solidFill>
                    <a:schemeClr val="bg1"/>
                  </a:solidFill>
                  <a:latin typeface="Arial Narrow" panose="020B0606020202030204" pitchFamily="34" charset="0"/>
                  <a:ea typeface="MS PGothic" pitchFamily="34" charset="-128"/>
                </a:rPr>
                <a:t>F	G</a:t>
              </a:r>
            </a:p>
            <a:p>
              <a:pPr>
                <a:spcAft>
                  <a:spcPts val="400"/>
                </a:spcAft>
              </a:pPr>
              <a:r>
                <a:rPr lang="en-US" altLang="en-US" sz="1400" b="1">
                  <a:solidFill>
                    <a:schemeClr val="bg1"/>
                  </a:solidFill>
                  <a:latin typeface="Arial Narrow" panose="020B0606020202030204" pitchFamily="34" charset="0"/>
                  <a:ea typeface="MS PGothic" pitchFamily="34" charset="-128"/>
                </a:rPr>
                <a:t>G	P</a:t>
              </a:r>
            </a:p>
            <a:p>
              <a:pPr>
                <a:spcAft>
                  <a:spcPts val="400"/>
                </a:spcAft>
              </a:pPr>
              <a:r>
                <a:rPr lang="en-US" altLang="en-US" sz="1400" b="1">
                  <a:solidFill>
                    <a:schemeClr val="bg1"/>
                  </a:solidFill>
                  <a:latin typeface="Arial Narrow" panose="020B0606020202030204" pitchFamily="34" charset="0"/>
                  <a:ea typeface="MS PGothic" pitchFamily="34" charset="-128"/>
                </a:rPr>
                <a:t>P	P</a:t>
              </a:r>
            </a:p>
          </p:txBody>
        </p:sp>
        <p:sp>
          <p:nvSpPr>
            <p:cNvPr id="77840" name="Line 23"/>
            <p:cNvSpPr>
              <a:spLocks noChangeShapeType="1"/>
            </p:cNvSpPr>
            <p:nvPr/>
          </p:nvSpPr>
          <p:spPr bwMode="auto">
            <a:xfrm>
              <a:off x="5048" y="1112"/>
              <a:ext cx="0" cy="15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1" name="Oval 24"/>
            <p:cNvSpPr>
              <a:spLocks noChangeArrowheads="1"/>
            </p:cNvSpPr>
            <p:nvPr/>
          </p:nvSpPr>
          <p:spPr bwMode="auto">
            <a:xfrm>
              <a:off x="4088" y="1693"/>
              <a:ext cx="108" cy="144"/>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42" name="Oval 25"/>
            <p:cNvSpPr>
              <a:spLocks noChangeArrowheads="1"/>
            </p:cNvSpPr>
            <p:nvPr/>
          </p:nvSpPr>
          <p:spPr bwMode="auto">
            <a:xfrm>
              <a:off x="3920" y="2029"/>
              <a:ext cx="108" cy="144"/>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43" name="Oval 26"/>
            <p:cNvSpPr>
              <a:spLocks noChangeArrowheads="1"/>
            </p:cNvSpPr>
            <p:nvPr/>
          </p:nvSpPr>
          <p:spPr bwMode="auto">
            <a:xfrm>
              <a:off x="4265" y="1861"/>
              <a:ext cx="108" cy="144"/>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44" name="Oval 27"/>
            <p:cNvSpPr>
              <a:spLocks noChangeArrowheads="1"/>
            </p:cNvSpPr>
            <p:nvPr/>
          </p:nvSpPr>
          <p:spPr bwMode="auto">
            <a:xfrm>
              <a:off x="4256" y="2029"/>
              <a:ext cx="108" cy="144"/>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45" name="Oval 28"/>
            <p:cNvSpPr>
              <a:spLocks noChangeArrowheads="1"/>
            </p:cNvSpPr>
            <p:nvPr/>
          </p:nvSpPr>
          <p:spPr bwMode="auto">
            <a:xfrm>
              <a:off x="4422" y="2029"/>
              <a:ext cx="108" cy="144"/>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46" name="Oval 29"/>
            <p:cNvSpPr>
              <a:spLocks noChangeArrowheads="1"/>
            </p:cNvSpPr>
            <p:nvPr/>
          </p:nvSpPr>
          <p:spPr bwMode="auto">
            <a:xfrm>
              <a:off x="4580" y="2029"/>
              <a:ext cx="108" cy="144"/>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47" name="Oval 30"/>
            <p:cNvSpPr>
              <a:spLocks noChangeArrowheads="1"/>
            </p:cNvSpPr>
            <p:nvPr/>
          </p:nvSpPr>
          <p:spPr bwMode="auto">
            <a:xfrm>
              <a:off x="4422" y="1861"/>
              <a:ext cx="108" cy="144"/>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48" name="Oval 31"/>
            <p:cNvSpPr>
              <a:spLocks noChangeArrowheads="1"/>
            </p:cNvSpPr>
            <p:nvPr/>
          </p:nvSpPr>
          <p:spPr bwMode="auto">
            <a:xfrm>
              <a:off x="4580" y="1861"/>
              <a:ext cx="108" cy="144"/>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49" name="Oval 32"/>
            <p:cNvSpPr>
              <a:spLocks noChangeArrowheads="1"/>
            </p:cNvSpPr>
            <p:nvPr/>
          </p:nvSpPr>
          <p:spPr bwMode="auto">
            <a:xfrm>
              <a:off x="4747" y="1861"/>
              <a:ext cx="108" cy="144"/>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nvGrpSpPr>
            <p:cNvPr id="77850" name="Group 33"/>
            <p:cNvGrpSpPr>
              <a:grpSpLocks noChangeAspect="1"/>
            </p:cNvGrpSpPr>
            <p:nvPr/>
          </p:nvGrpSpPr>
          <p:grpSpPr bwMode="auto">
            <a:xfrm>
              <a:off x="4592" y="2339"/>
              <a:ext cx="108" cy="144"/>
              <a:chOff x="4381" y="3218"/>
              <a:chExt cx="214" cy="287"/>
            </a:xfrm>
          </p:grpSpPr>
          <p:sp>
            <p:nvSpPr>
              <p:cNvPr id="77900" name="Oval 34"/>
              <p:cNvSpPr>
                <a:spLocks noChangeArrowheads="1"/>
              </p:cNvSpPr>
              <p:nvPr/>
            </p:nvSpPr>
            <p:spPr bwMode="auto">
              <a:xfrm>
                <a:off x="4381" y="3218"/>
                <a:ext cx="214" cy="287"/>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901" name="Oval 35"/>
              <p:cNvSpPr>
                <a:spLocks noChangeAspect="1" noChangeArrowheads="1"/>
              </p:cNvSpPr>
              <p:nvPr/>
            </p:nvSpPr>
            <p:spPr bwMode="auto">
              <a:xfrm>
                <a:off x="4460" y="3316"/>
                <a:ext cx="72" cy="72"/>
              </a:xfrm>
              <a:prstGeom prst="ellipse">
                <a:avLst/>
              </a:prstGeom>
              <a:solidFill>
                <a:srgbClr val="BF0922"/>
              </a:solidFill>
              <a:ln w="12700">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77851" name="Group 36"/>
            <p:cNvGrpSpPr>
              <a:grpSpLocks noChangeAspect="1"/>
            </p:cNvGrpSpPr>
            <p:nvPr/>
          </p:nvGrpSpPr>
          <p:grpSpPr bwMode="auto">
            <a:xfrm>
              <a:off x="4765" y="2180"/>
              <a:ext cx="108" cy="144"/>
              <a:chOff x="4784" y="2938"/>
              <a:chExt cx="214" cy="287"/>
            </a:xfrm>
          </p:grpSpPr>
          <p:sp>
            <p:nvSpPr>
              <p:cNvPr id="77898" name="Oval 37"/>
              <p:cNvSpPr>
                <a:spLocks noChangeArrowheads="1"/>
              </p:cNvSpPr>
              <p:nvPr/>
            </p:nvSpPr>
            <p:spPr bwMode="auto">
              <a:xfrm>
                <a:off x="4784" y="2938"/>
                <a:ext cx="214" cy="287"/>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99" name="Oval 38"/>
              <p:cNvSpPr>
                <a:spLocks noChangeAspect="1" noChangeArrowheads="1"/>
              </p:cNvSpPr>
              <p:nvPr/>
            </p:nvSpPr>
            <p:spPr bwMode="auto">
              <a:xfrm>
                <a:off x="4852" y="3036"/>
                <a:ext cx="72" cy="72"/>
              </a:xfrm>
              <a:prstGeom prst="ellipse">
                <a:avLst/>
              </a:prstGeom>
              <a:solidFill>
                <a:srgbClr val="BF0922"/>
              </a:solidFill>
              <a:ln w="12700">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7852" name="Oval 39"/>
            <p:cNvSpPr>
              <a:spLocks noChangeAspect="1" noChangeArrowheads="1"/>
            </p:cNvSpPr>
            <p:nvPr/>
          </p:nvSpPr>
          <p:spPr bwMode="auto">
            <a:xfrm>
              <a:off x="3960" y="1889"/>
              <a:ext cx="36" cy="36"/>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53" name="Oval 40"/>
            <p:cNvSpPr>
              <a:spLocks noChangeAspect="1" noChangeArrowheads="1"/>
            </p:cNvSpPr>
            <p:nvPr/>
          </p:nvSpPr>
          <p:spPr bwMode="auto">
            <a:xfrm>
              <a:off x="3959" y="1735"/>
              <a:ext cx="36" cy="36"/>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54" name="Oval 41"/>
            <p:cNvSpPr>
              <a:spLocks noChangeAspect="1" noChangeArrowheads="1"/>
            </p:cNvSpPr>
            <p:nvPr/>
          </p:nvSpPr>
          <p:spPr bwMode="auto">
            <a:xfrm>
              <a:off x="4775" y="1731"/>
              <a:ext cx="36" cy="36"/>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nvGrpSpPr>
            <p:cNvPr id="77855" name="Group 42"/>
            <p:cNvGrpSpPr>
              <a:grpSpLocks/>
            </p:cNvGrpSpPr>
            <p:nvPr/>
          </p:nvGrpSpPr>
          <p:grpSpPr bwMode="auto">
            <a:xfrm>
              <a:off x="3902" y="508"/>
              <a:ext cx="815" cy="3582"/>
              <a:chOff x="3902" y="508"/>
              <a:chExt cx="815" cy="3654"/>
            </a:xfrm>
          </p:grpSpPr>
          <p:sp>
            <p:nvSpPr>
              <p:cNvPr id="77892" name="Line 43"/>
              <p:cNvSpPr>
                <a:spLocks noChangeShapeType="1"/>
              </p:cNvSpPr>
              <p:nvPr/>
            </p:nvSpPr>
            <p:spPr bwMode="auto">
              <a:xfrm>
                <a:off x="4226" y="508"/>
                <a:ext cx="0" cy="36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93" name="Line 44"/>
              <p:cNvSpPr>
                <a:spLocks noChangeShapeType="1"/>
              </p:cNvSpPr>
              <p:nvPr/>
            </p:nvSpPr>
            <p:spPr bwMode="auto">
              <a:xfrm>
                <a:off x="4390" y="508"/>
                <a:ext cx="0" cy="36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94" name="Line 45"/>
              <p:cNvSpPr>
                <a:spLocks noChangeShapeType="1"/>
              </p:cNvSpPr>
              <p:nvPr/>
            </p:nvSpPr>
            <p:spPr bwMode="auto">
              <a:xfrm>
                <a:off x="4553" y="508"/>
                <a:ext cx="0" cy="36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95" name="Line 46"/>
              <p:cNvSpPr>
                <a:spLocks noChangeShapeType="1"/>
              </p:cNvSpPr>
              <p:nvPr/>
            </p:nvSpPr>
            <p:spPr bwMode="auto">
              <a:xfrm>
                <a:off x="4716" y="508"/>
                <a:ext cx="1" cy="365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96" name="Line 47"/>
              <p:cNvSpPr>
                <a:spLocks noChangeShapeType="1"/>
              </p:cNvSpPr>
              <p:nvPr/>
            </p:nvSpPr>
            <p:spPr bwMode="auto">
              <a:xfrm>
                <a:off x="4063" y="508"/>
                <a:ext cx="0" cy="36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97" name="Line 48"/>
              <p:cNvSpPr>
                <a:spLocks noChangeShapeType="1"/>
              </p:cNvSpPr>
              <p:nvPr/>
            </p:nvSpPr>
            <p:spPr bwMode="auto">
              <a:xfrm>
                <a:off x="3902" y="509"/>
                <a:ext cx="0" cy="36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7856" name="Line 49"/>
            <p:cNvSpPr>
              <a:spLocks noChangeShapeType="1"/>
            </p:cNvSpPr>
            <p:nvPr/>
          </p:nvSpPr>
          <p:spPr bwMode="auto">
            <a:xfrm flipV="1">
              <a:off x="4065" y="60"/>
              <a:ext cx="408" cy="4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57" name="Line 50"/>
            <p:cNvSpPr>
              <a:spLocks noChangeShapeType="1"/>
            </p:cNvSpPr>
            <p:nvPr/>
          </p:nvSpPr>
          <p:spPr bwMode="auto">
            <a:xfrm flipV="1">
              <a:off x="4225" y="150"/>
              <a:ext cx="328" cy="3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58" name="Line 51"/>
            <p:cNvSpPr>
              <a:spLocks noChangeShapeType="1"/>
            </p:cNvSpPr>
            <p:nvPr/>
          </p:nvSpPr>
          <p:spPr bwMode="auto">
            <a:xfrm flipV="1">
              <a:off x="4391" y="242"/>
              <a:ext cx="244" cy="2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59" name="Line 52"/>
            <p:cNvSpPr>
              <a:spLocks noChangeShapeType="1"/>
            </p:cNvSpPr>
            <p:nvPr/>
          </p:nvSpPr>
          <p:spPr bwMode="auto">
            <a:xfrm flipV="1">
              <a:off x="4551" y="328"/>
              <a:ext cx="164" cy="18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60" name="Line 53"/>
            <p:cNvSpPr>
              <a:spLocks noChangeShapeType="1"/>
            </p:cNvSpPr>
            <p:nvPr/>
          </p:nvSpPr>
          <p:spPr bwMode="auto">
            <a:xfrm flipV="1">
              <a:off x="4717" y="420"/>
              <a:ext cx="80" cy="9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61" name="Line 54"/>
            <p:cNvSpPr>
              <a:spLocks noChangeShapeType="1"/>
            </p:cNvSpPr>
            <p:nvPr/>
          </p:nvSpPr>
          <p:spPr bwMode="auto">
            <a:xfrm>
              <a:off x="3984" y="418"/>
              <a:ext cx="80" cy="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62" name="Line 55"/>
            <p:cNvSpPr>
              <a:spLocks noChangeShapeType="1"/>
            </p:cNvSpPr>
            <p:nvPr/>
          </p:nvSpPr>
          <p:spPr bwMode="auto">
            <a:xfrm>
              <a:off x="4230" y="150"/>
              <a:ext cx="322" cy="35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63" name="Line 56"/>
            <p:cNvSpPr>
              <a:spLocks noChangeShapeType="1"/>
            </p:cNvSpPr>
            <p:nvPr/>
          </p:nvSpPr>
          <p:spPr bwMode="auto">
            <a:xfrm>
              <a:off x="4060" y="330"/>
              <a:ext cx="164" cy="1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64" name="Line 57"/>
            <p:cNvSpPr>
              <a:spLocks noChangeShapeType="1"/>
            </p:cNvSpPr>
            <p:nvPr/>
          </p:nvSpPr>
          <p:spPr bwMode="auto">
            <a:xfrm>
              <a:off x="4144" y="238"/>
              <a:ext cx="246" cy="2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65" name="Line 58"/>
            <p:cNvSpPr>
              <a:spLocks noChangeShapeType="1"/>
            </p:cNvSpPr>
            <p:nvPr/>
          </p:nvSpPr>
          <p:spPr bwMode="auto">
            <a:xfrm>
              <a:off x="4310" y="60"/>
              <a:ext cx="404" cy="4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77866" name="Group 59"/>
            <p:cNvGrpSpPr>
              <a:grpSpLocks noChangeAspect="1"/>
            </p:cNvGrpSpPr>
            <p:nvPr/>
          </p:nvGrpSpPr>
          <p:grpSpPr bwMode="auto">
            <a:xfrm>
              <a:off x="4086" y="282"/>
              <a:ext cx="104" cy="104"/>
              <a:chOff x="4784" y="2968"/>
              <a:chExt cx="208" cy="208"/>
            </a:xfrm>
          </p:grpSpPr>
          <p:sp>
            <p:nvSpPr>
              <p:cNvPr id="77890" name="Oval 60"/>
              <p:cNvSpPr>
                <a:spLocks noChangeAspect="1" noChangeArrowheads="1"/>
              </p:cNvSpPr>
              <p:nvPr/>
            </p:nvSpPr>
            <p:spPr bwMode="auto">
              <a:xfrm>
                <a:off x="4784" y="2968"/>
                <a:ext cx="208" cy="208"/>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91" name="Oval 61"/>
              <p:cNvSpPr>
                <a:spLocks noChangeAspect="1" noChangeArrowheads="1"/>
              </p:cNvSpPr>
              <p:nvPr/>
            </p:nvSpPr>
            <p:spPr bwMode="auto">
              <a:xfrm>
                <a:off x="4852" y="3036"/>
                <a:ext cx="72" cy="72"/>
              </a:xfrm>
              <a:prstGeom prst="ellipse">
                <a:avLst/>
              </a:prstGeom>
              <a:solidFill>
                <a:srgbClr val="BF0922"/>
              </a:solidFill>
              <a:ln w="12700">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77867" name="Group 62"/>
            <p:cNvGrpSpPr>
              <a:grpSpLocks noChangeAspect="1"/>
            </p:cNvGrpSpPr>
            <p:nvPr/>
          </p:nvGrpSpPr>
          <p:grpSpPr bwMode="auto">
            <a:xfrm>
              <a:off x="4254" y="98"/>
              <a:ext cx="104" cy="104"/>
              <a:chOff x="4784" y="2968"/>
              <a:chExt cx="208" cy="208"/>
            </a:xfrm>
          </p:grpSpPr>
          <p:sp>
            <p:nvSpPr>
              <p:cNvPr id="77888" name="Oval 63"/>
              <p:cNvSpPr>
                <a:spLocks noChangeAspect="1" noChangeArrowheads="1"/>
              </p:cNvSpPr>
              <p:nvPr/>
            </p:nvSpPr>
            <p:spPr bwMode="auto">
              <a:xfrm>
                <a:off x="4784" y="2968"/>
                <a:ext cx="208" cy="208"/>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89" name="Oval 64"/>
              <p:cNvSpPr>
                <a:spLocks noChangeAspect="1" noChangeArrowheads="1"/>
              </p:cNvSpPr>
              <p:nvPr/>
            </p:nvSpPr>
            <p:spPr bwMode="auto">
              <a:xfrm>
                <a:off x="4852" y="3036"/>
                <a:ext cx="72" cy="72"/>
              </a:xfrm>
              <a:prstGeom prst="ellipse">
                <a:avLst/>
              </a:prstGeom>
              <a:solidFill>
                <a:srgbClr val="BF0922"/>
              </a:solidFill>
              <a:ln w="12700">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77868" name="Group 65"/>
            <p:cNvGrpSpPr>
              <a:grpSpLocks noChangeAspect="1"/>
            </p:cNvGrpSpPr>
            <p:nvPr/>
          </p:nvGrpSpPr>
          <p:grpSpPr bwMode="auto">
            <a:xfrm>
              <a:off x="4174" y="186"/>
              <a:ext cx="104" cy="104"/>
              <a:chOff x="4784" y="2968"/>
              <a:chExt cx="208" cy="208"/>
            </a:xfrm>
          </p:grpSpPr>
          <p:sp>
            <p:nvSpPr>
              <p:cNvPr id="77886" name="Oval 66"/>
              <p:cNvSpPr>
                <a:spLocks noChangeAspect="1" noChangeArrowheads="1"/>
              </p:cNvSpPr>
              <p:nvPr/>
            </p:nvSpPr>
            <p:spPr bwMode="auto">
              <a:xfrm>
                <a:off x="4784" y="2968"/>
                <a:ext cx="208" cy="208"/>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87" name="Oval 67"/>
              <p:cNvSpPr>
                <a:spLocks noChangeAspect="1" noChangeArrowheads="1"/>
              </p:cNvSpPr>
              <p:nvPr/>
            </p:nvSpPr>
            <p:spPr bwMode="auto">
              <a:xfrm>
                <a:off x="4852" y="3036"/>
                <a:ext cx="72" cy="72"/>
              </a:xfrm>
              <a:prstGeom prst="ellipse">
                <a:avLst/>
              </a:prstGeom>
              <a:solidFill>
                <a:srgbClr val="BF0922"/>
              </a:solidFill>
              <a:ln w="12700">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77869" name="Group 68"/>
            <p:cNvGrpSpPr>
              <a:grpSpLocks noChangeAspect="1"/>
            </p:cNvGrpSpPr>
            <p:nvPr/>
          </p:nvGrpSpPr>
          <p:grpSpPr bwMode="auto">
            <a:xfrm>
              <a:off x="4338" y="370"/>
              <a:ext cx="104" cy="104"/>
              <a:chOff x="4784" y="2968"/>
              <a:chExt cx="208" cy="208"/>
            </a:xfrm>
          </p:grpSpPr>
          <p:sp>
            <p:nvSpPr>
              <p:cNvPr id="77884" name="Oval 69"/>
              <p:cNvSpPr>
                <a:spLocks noChangeAspect="1" noChangeArrowheads="1"/>
              </p:cNvSpPr>
              <p:nvPr/>
            </p:nvSpPr>
            <p:spPr bwMode="auto">
              <a:xfrm>
                <a:off x="4784" y="2968"/>
                <a:ext cx="208" cy="208"/>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85" name="Oval 70"/>
              <p:cNvSpPr>
                <a:spLocks noChangeAspect="1" noChangeArrowheads="1"/>
              </p:cNvSpPr>
              <p:nvPr/>
            </p:nvSpPr>
            <p:spPr bwMode="auto">
              <a:xfrm>
                <a:off x="4852" y="3036"/>
                <a:ext cx="72" cy="72"/>
              </a:xfrm>
              <a:prstGeom prst="ellipse">
                <a:avLst/>
              </a:prstGeom>
              <a:solidFill>
                <a:srgbClr val="BF0922"/>
              </a:solidFill>
              <a:ln w="12700">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77870" name="Group 71"/>
            <p:cNvGrpSpPr>
              <a:grpSpLocks noChangeAspect="1"/>
            </p:cNvGrpSpPr>
            <p:nvPr/>
          </p:nvGrpSpPr>
          <p:grpSpPr bwMode="auto">
            <a:xfrm>
              <a:off x="4418" y="278"/>
              <a:ext cx="104" cy="104"/>
              <a:chOff x="4784" y="2968"/>
              <a:chExt cx="208" cy="208"/>
            </a:xfrm>
          </p:grpSpPr>
          <p:sp>
            <p:nvSpPr>
              <p:cNvPr id="77882" name="Oval 72"/>
              <p:cNvSpPr>
                <a:spLocks noChangeAspect="1" noChangeArrowheads="1"/>
              </p:cNvSpPr>
              <p:nvPr/>
            </p:nvSpPr>
            <p:spPr bwMode="auto">
              <a:xfrm>
                <a:off x="4784" y="2968"/>
                <a:ext cx="208" cy="208"/>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83" name="Oval 73"/>
              <p:cNvSpPr>
                <a:spLocks noChangeAspect="1" noChangeArrowheads="1"/>
              </p:cNvSpPr>
              <p:nvPr/>
            </p:nvSpPr>
            <p:spPr bwMode="auto">
              <a:xfrm>
                <a:off x="4852" y="3036"/>
                <a:ext cx="72" cy="72"/>
              </a:xfrm>
              <a:prstGeom prst="ellipse">
                <a:avLst/>
              </a:prstGeom>
              <a:solidFill>
                <a:srgbClr val="BF0922"/>
              </a:solidFill>
              <a:ln w="12700">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77871" name="Group 74"/>
            <p:cNvGrpSpPr>
              <a:grpSpLocks noChangeAspect="1"/>
            </p:cNvGrpSpPr>
            <p:nvPr/>
          </p:nvGrpSpPr>
          <p:grpSpPr bwMode="auto">
            <a:xfrm>
              <a:off x="4502" y="370"/>
              <a:ext cx="104" cy="104"/>
              <a:chOff x="4784" y="2968"/>
              <a:chExt cx="208" cy="208"/>
            </a:xfrm>
          </p:grpSpPr>
          <p:sp>
            <p:nvSpPr>
              <p:cNvPr id="77880" name="Oval 75"/>
              <p:cNvSpPr>
                <a:spLocks noChangeAspect="1" noChangeArrowheads="1"/>
              </p:cNvSpPr>
              <p:nvPr/>
            </p:nvSpPr>
            <p:spPr bwMode="auto">
              <a:xfrm>
                <a:off x="4784" y="2968"/>
                <a:ext cx="208" cy="208"/>
              </a:xfrm>
              <a:prstGeom prst="ellipse">
                <a:avLst/>
              </a:prstGeom>
              <a:solidFill>
                <a:srgbClr val="92D2CA"/>
              </a:solidFill>
              <a:ln w="12700">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7881" name="Oval 76"/>
              <p:cNvSpPr>
                <a:spLocks noChangeAspect="1" noChangeArrowheads="1"/>
              </p:cNvSpPr>
              <p:nvPr/>
            </p:nvSpPr>
            <p:spPr bwMode="auto">
              <a:xfrm>
                <a:off x="4852" y="3036"/>
                <a:ext cx="72" cy="72"/>
              </a:xfrm>
              <a:prstGeom prst="ellipse">
                <a:avLst/>
              </a:prstGeom>
              <a:solidFill>
                <a:srgbClr val="BF0922"/>
              </a:solidFill>
              <a:ln w="12700">
                <a:solidFill>
                  <a:srgbClr val="BF092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7872" name="Rectangle 77"/>
            <p:cNvSpPr>
              <a:spLocks noChangeArrowheads="1"/>
            </p:cNvSpPr>
            <p:nvPr/>
          </p:nvSpPr>
          <p:spPr bwMode="auto">
            <a:xfrm>
              <a:off x="2759" y="2943"/>
              <a:ext cx="78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US" altLang="en-US" sz="1600">
                  <a:solidFill>
                    <a:schemeClr val="bg1"/>
                  </a:solidFill>
                  <a:latin typeface="Arial" pitchFamily="34" charset="0"/>
                </a:rPr>
                <a:t>Target values</a:t>
              </a:r>
            </a:p>
            <a:p>
              <a:pPr>
                <a:lnSpc>
                  <a:spcPct val="85000"/>
                </a:lnSpc>
              </a:pPr>
              <a:r>
                <a:rPr lang="en-US" altLang="en-US" sz="1600">
                  <a:solidFill>
                    <a:schemeClr val="bg1"/>
                  </a:solidFill>
                  <a:latin typeface="Arial" pitchFamily="34" charset="0"/>
                </a:rPr>
                <a:t>(Technical attributes)</a:t>
              </a:r>
            </a:p>
          </p:txBody>
        </p:sp>
        <p:sp>
          <p:nvSpPr>
            <p:cNvPr id="77873" name="Rectangle 78"/>
            <p:cNvSpPr>
              <a:spLocks noChangeArrowheads="1"/>
            </p:cNvSpPr>
            <p:nvPr/>
          </p:nvSpPr>
          <p:spPr bwMode="auto">
            <a:xfrm>
              <a:off x="2759" y="3729"/>
              <a:ext cx="611"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US" altLang="en-US" sz="1600">
                  <a:solidFill>
                    <a:schemeClr val="bg1"/>
                  </a:solidFill>
                  <a:latin typeface="Arial Narrow" panose="020B0606020202030204" pitchFamily="34" charset="0"/>
                </a:rPr>
                <a:t>Technical evaluation</a:t>
              </a:r>
            </a:p>
          </p:txBody>
        </p:sp>
        <p:sp>
          <p:nvSpPr>
            <p:cNvPr id="77874" name="Rectangle 79"/>
            <p:cNvSpPr>
              <a:spLocks noChangeArrowheads="1"/>
            </p:cNvSpPr>
            <p:nvPr/>
          </p:nvSpPr>
          <p:spPr bwMode="auto">
            <a:xfrm>
              <a:off x="3249" y="3640"/>
              <a:ext cx="1742"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985838" algn="ctr"/>
                  <a:tab pos="1257300" algn="ctr"/>
                  <a:tab pos="1524000" algn="ctr"/>
                  <a:tab pos="1795463" algn="ctr"/>
                  <a:tab pos="2062163" algn="ctr"/>
                  <a:tab pos="2333625" algn="ctr"/>
                </a:tabLst>
                <a:defRPr>
                  <a:solidFill>
                    <a:schemeClr val="tx1"/>
                  </a:solidFill>
                  <a:latin typeface="Calibri" pitchFamily="34" charset="0"/>
                  <a:cs typeface="Arial" pitchFamily="34" charset="0"/>
                </a:defRPr>
              </a:lvl1pPr>
              <a:lvl2pPr marL="742950" indent="-285750">
                <a:tabLst>
                  <a:tab pos="985838" algn="ctr"/>
                  <a:tab pos="1257300" algn="ctr"/>
                  <a:tab pos="1524000" algn="ctr"/>
                  <a:tab pos="1795463" algn="ctr"/>
                  <a:tab pos="2062163" algn="ctr"/>
                  <a:tab pos="2333625" algn="ctr"/>
                </a:tabLst>
                <a:defRPr>
                  <a:solidFill>
                    <a:schemeClr val="tx1"/>
                  </a:solidFill>
                  <a:latin typeface="Calibri" pitchFamily="34" charset="0"/>
                  <a:cs typeface="Arial" pitchFamily="34" charset="0"/>
                </a:defRPr>
              </a:lvl2pPr>
              <a:lvl3pPr marL="1143000" indent="-228600">
                <a:tabLst>
                  <a:tab pos="985838" algn="ctr"/>
                  <a:tab pos="1257300" algn="ctr"/>
                  <a:tab pos="1524000" algn="ctr"/>
                  <a:tab pos="1795463" algn="ctr"/>
                  <a:tab pos="2062163" algn="ctr"/>
                  <a:tab pos="2333625" algn="ctr"/>
                </a:tabLst>
                <a:defRPr>
                  <a:solidFill>
                    <a:schemeClr val="tx1"/>
                  </a:solidFill>
                  <a:latin typeface="Calibri" pitchFamily="34" charset="0"/>
                  <a:cs typeface="Arial" pitchFamily="34" charset="0"/>
                </a:defRPr>
              </a:lvl3pPr>
              <a:lvl4pPr marL="1600200" indent="-228600">
                <a:tabLst>
                  <a:tab pos="985838" algn="ctr"/>
                  <a:tab pos="1257300" algn="ctr"/>
                  <a:tab pos="1524000" algn="ctr"/>
                  <a:tab pos="1795463" algn="ctr"/>
                  <a:tab pos="2062163" algn="ctr"/>
                  <a:tab pos="2333625" algn="ctr"/>
                </a:tabLst>
                <a:defRPr>
                  <a:solidFill>
                    <a:schemeClr val="tx1"/>
                  </a:solidFill>
                  <a:latin typeface="Calibri" pitchFamily="34" charset="0"/>
                  <a:cs typeface="Arial" pitchFamily="34" charset="0"/>
                </a:defRPr>
              </a:lvl4pPr>
              <a:lvl5pPr marL="2057400" indent="-228600">
                <a:tabLst>
                  <a:tab pos="985838" algn="ctr"/>
                  <a:tab pos="1257300" algn="ctr"/>
                  <a:tab pos="1524000" algn="ctr"/>
                  <a:tab pos="1795463" algn="ctr"/>
                  <a:tab pos="2062163" algn="ctr"/>
                  <a:tab pos="2333625"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985838" algn="ctr"/>
                  <a:tab pos="1257300" algn="ctr"/>
                  <a:tab pos="1524000" algn="ctr"/>
                  <a:tab pos="1795463" algn="ctr"/>
                  <a:tab pos="2062163" algn="ctr"/>
                  <a:tab pos="2333625"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985838" algn="ctr"/>
                  <a:tab pos="1257300" algn="ctr"/>
                  <a:tab pos="1524000" algn="ctr"/>
                  <a:tab pos="1795463" algn="ctr"/>
                  <a:tab pos="2062163" algn="ctr"/>
                  <a:tab pos="2333625"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985838" algn="ctr"/>
                  <a:tab pos="1257300" algn="ctr"/>
                  <a:tab pos="1524000" algn="ctr"/>
                  <a:tab pos="1795463" algn="ctr"/>
                  <a:tab pos="2062163" algn="ctr"/>
                  <a:tab pos="2333625"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985838" algn="ctr"/>
                  <a:tab pos="1257300" algn="ctr"/>
                  <a:tab pos="1524000" algn="ctr"/>
                  <a:tab pos="1795463" algn="ctr"/>
                  <a:tab pos="2062163" algn="ctr"/>
                  <a:tab pos="2333625" algn="ctr"/>
                </a:tabLst>
                <a:defRPr>
                  <a:solidFill>
                    <a:schemeClr val="tx1"/>
                  </a:solidFill>
                  <a:latin typeface="Calibri" pitchFamily="34" charset="0"/>
                  <a:cs typeface="Arial" pitchFamily="34" charset="0"/>
                </a:defRPr>
              </a:lvl9pPr>
            </a:lstStyle>
            <a:p>
              <a:pPr>
                <a:tabLst>
                  <a:tab pos="1487488" algn="ctr"/>
                  <a:tab pos="1828800" algn="ctr"/>
                  <a:tab pos="2170113" algn="ctr"/>
                  <a:tab pos="2455863" algn="ctr"/>
                  <a:tab pos="2797175" algn="ctr"/>
                  <a:tab pos="3138488" algn="ctr"/>
                </a:tabLst>
              </a:pPr>
              <a:r>
                <a:rPr lang="en-US" altLang="en-US" sz="1300">
                  <a:solidFill>
                    <a:schemeClr val="bg1"/>
                  </a:solidFill>
                  <a:latin typeface="Arial" pitchFamily="34" charset="0"/>
                </a:rPr>
                <a:t>Company A	0.7	60%	yes	1	ok	G</a:t>
              </a:r>
            </a:p>
            <a:p>
              <a:pPr>
                <a:tabLst>
                  <a:tab pos="1487488" algn="ctr"/>
                  <a:tab pos="1828800" algn="ctr"/>
                  <a:tab pos="2170113" algn="ctr"/>
                  <a:tab pos="2455863" algn="ctr"/>
                  <a:tab pos="2797175" algn="ctr"/>
                  <a:tab pos="3138488" algn="ctr"/>
                </a:tabLst>
              </a:pPr>
              <a:r>
                <a:rPr lang="en-US" altLang="en-US" sz="1300">
                  <a:solidFill>
                    <a:schemeClr val="bg1"/>
                  </a:solidFill>
                  <a:latin typeface="Arial" pitchFamily="34" charset="0"/>
                </a:rPr>
                <a:t>Company B	0.6	50%	yes	2	ok	F</a:t>
              </a:r>
            </a:p>
            <a:p>
              <a:pPr>
                <a:tabLst>
                  <a:tab pos="1487488" algn="ctr"/>
                  <a:tab pos="1828800" algn="ctr"/>
                  <a:tab pos="2170113" algn="ctr"/>
                  <a:tab pos="2455863" algn="ctr"/>
                  <a:tab pos="2797175" algn="ctr"/>
                  <a:tab pos="3138488" algn="ctr"/>
                </a:tabLst>
              </a:pPr>
              <a:r>
                <a:rPr lang="en-US" altLang="en-US" sz="1300">
                  <a:solidFill>
                    <a:schemeClr val="bg1"/>
                  </a:solidFill>
                  <a:latin typeface="Arial" pitchFamily="34" charset="0"/>
                </a:rPr>
                <a:t>Us	0.5	75%	yes	2	ok	G</a:t>
              </a:r>
            </a:p>
          </p:txBody>
        </p:sp>
        <p:sp>
          <p:nvSpPr>
            <p:cNvPr id="77875" name="Rectangle 80"/>
            <p:cNvSpPr>
              <a:spLocks noChangeArrowheads="1"/>
            </p:cNvSpPr>
            <p:nvPr/>
          </p:nvSpPr>
          <p:spPr bwMode="auto">
            <a:xfrm rot="16200000">
              <a:off x="3906" y="2689"/>
              <a:ext cx="947" cy="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spcAft>
                  <a:spcPts val="1000"/>
                </a:spcAft>
              </a:pPr>
              <a:r>
                <a:rPr lang="en-US" altLang="en-US" sz="1400">
                  <a:solidFill>
                    <a:schemeClr val="bg1"/>
                  </a:solidFill>
                  <a:latin typeface="Arial Narrow" panose="020B0606020202030204" pitchFamily="34" charset="0"/>
                </a:rPr>
                <a:t>0.5 A</a:t>
              </a:r>
            </a:p>
            <a:p>
              <a:pPr>
                <a:spcAft>
                  <a:spcPts val="1000"/>
                </a:spcAft>
              </a:pPr>
              <a:r>
                <a:rPr lang="en-US" altLang="en-US" sz="1400">
                  <a:solidFill>
                    <a:schemeClr val="bg1"/>
                  </a:solidFill>
                  <a:latin typeface="Arial Narrow" panose="020B0606020202030204" pitchFamily="34" charset="0"/>
                </a:rPr>
                <a:t>75%</a:t>
              </a:r>
            </a:p>
            <a:p>
              <a:pPr>
                <a:spcAft>
                  <a:spcPts val="1000"/>
                </a:spcAft>
              </a:pPr>
              <a:r>
                <a:rPr lang="en-US" altLang="en-US" sz="1400">
                  <a:solidFill>
                    <a:schemeClr val="bg1"/>
                  </a:solidFill>
                  <a:latin typeface="Arial Narrow" panose="020B0606020202030204" pitchFamily="34" charset="0"/>
                </a:rPr>
                <a:t>2’ to ∞</a:t>
              </a:r>
            </a:p>
            <a:p>
              <a:pPr>
                <a:spcAft>
                  <a:spcPts val="1000"/>
                </a:spcAft>
              </a:pPr>
              <a:r>
                <a:rPr lang="en-US" altLang="en-US" sz="1400">
                  <a:solidFill>
                    <a:schemeClr val="bg1"/>
                  </a:solidFill>
                  <a:latin typeface="Arial Narrow" panose="020B0606020202030204" pitchFamily="34" charset="0"/>
                </a:rPr>
                <a:t>2 circuits</a:t>
              </a:r>
            </a:p>
            <a:p>
              <a:pPr>
                <a:spcAft>
                  <a:spcPts val="1000"/>
                </a:spcAft>
              </a:pPr>
              <a:r>
                <a:rPr lang="en-US" altLang="en-US" sz="1400">
                  <a:solidFill>
                    <a:schemeClr val="bg1"/>
                  </a:solidFill>
                  <a:latin typeface="Arial Narrow" panose="020B0606020202030204" pitchFamily="34" charset="0"/>
                </a:rPr>
                <a:t>Failure 1 per 10,000</a:t>
              </a:r>
            </a:p>
            <a:p>
              <a:pPr>
                <a:spcAft>
                  <a:spcPts val="1000"/>
                </a:spcAft>
              </a:pPr>
              <a:r>
                <a:rPr lang="en-US" altLang="en-US" sz="1400">
                  <a:solidFill>
                    <a:schemeClr val="bg1"/>
                  </a:solidFill>
                  <a:latin typeface="Arial Narrow" panose="020B0606020202030204" pitchFamily="34" charset="0"/>
                </a:rPr>
                <a:t>Panel ranking</a:t>
              </a:r>
            </a:p>
          </p:txBody>
        </p:sp>
        <p:sp>
          <p:nvSpPr>
            <p:cNvPr id="77876" name="Line 81"/>
            <p:cNvSpPr>
              <a:spLocks noChangeShapeType="1"/>
            </p:cNvSpPr>
            <p:nvPr/>
          </p:nvSpPr>
          <p:spPr bwMode="auto">
            <a:xfrm>
              <a:off x="2761" y="3631"/>
              <a:ext cx="211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7877" name="Line 82"/>
            <p:cNvSpPr>
              <a:spLocks noChangeShapeType="1"/>
            </p:cNvSpPr>
            <p:nvPr/>
          </p:nvSpPr>
          <p:spPr bwMode="auto">
            <a:xfrm>
              <a:off x="3907" y="3782"/>
              <a:ext cx="96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7878" name="Line 83"/>
            <p:cNvSpPr>
              <a:spLocks noChangeShapeType="1"/>
            </p:cNvSpPr>
            <p:nvPr/>
          </p:nvSpPr>
          <p:spPr bwMode="auto">
            <a:xfrm>
              <a:off x="3907" y="3934"/>
              <a:ext cx="96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7879" name="Text Box 84"/>
            <p:cNvSpPr txBox="1">
              <a:spLocks noChangeArrowheads="1"/>
            </p:cNvSpPr>
            <p:nvPr/>
          </p:nvSpPr>
          <p:spPr bwMode="auto">
            <a:xfrm>
              <a:off x="3869" y="2483"/>
              <a:ext cx="1033"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solidFill>
                    <a:schemeClr val="bg1"/>
                  </a:solidFill>
                  <a:latin typeface="Arial" pitchFamily="34" charset="0"/>
                </a:rPr>
                <a:t>22   9   27  27   32  25</a:t>
              </a:r>
            </a:p>
          </p:txBody>
        </p:sp>
      </p:grpSp>
    </p:spTree>
    <p:extLst>
      <p:ext uri="{BB962C8B-B14F-4D97-AF65-F5344CB8AC3E}">
        <p14:creationId xmlns:p14="http://schemas.microsoft.com/office/powerpoint/2010/main" val="3969758249"/>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79875"/>
                                        </p:tgtEl>
                                        <p:attrNameLst>
                                          <p:attrName>style.visibility</p:attrName>
                                        </p:attrNameLst>
                                      </p:cBhvr>
                                      <p:to>
                                        <p:strVal val="visible"/>
                                      </p:to>
                                    </p:set>
                                    <p:animEffect transition="in" filter="wipe(left)">
                                      <p:cBhvr>
                                        <p:cTn id="7" dur="1000"/>
                                        <p:tgtEl>
                                          <p:spTgt spid="79875"/>
                                        </p:tgtEl>
                                      </p:cBhvr>
                                    </p:animEffect>
                                  </p:childTnLst>
                                </p:cTn>
                              </p:par>
                            </p:childTnLst>
                          </p:cTn>
                        </p:par>
                        <p:par>
                          <p:cTn id="8" fill="hold" nodeType="afterGroup">
                            <p:stCondLst>
                              <p:cond delay="2000"/>
                            </p:stCondLst>
                            <p:childTnLst>
                              <p:par>
                                <p:cTn id="9" presetID="23" presetClass="entr" presetSubtype="272" fill="hold" nodeType="afterEffect">
                                  <p:stCondLst>
                                    <p:cond delay="1000"/>
                                  </p:stCondLst>
                                  <p:childTnLst>
                                    <p:set>
                                      <p:cBhvr>
                                        <p:cTn id="10" dur="1" fill="hold">
                                          <p:stCondLst>
                                            <p:cond delay="0"/>
                                          </p:stCondLst>
                                        </p:cTn>
                                        <p:tgtEl>
                                          <p:spTgt spid="79876"/>
                                        </p:tgtEl>
                                        <p:attrNameLst>
                                          <p:attrName>style.visibility</p:attrName>
                                        </p:attrNameLst>
                                      </p:cBhvr>
                                      <p:to>
                                        <p:strVal val="visible"/>
                                      </p:to>
                                    </p:set>
                                    <p:anim calcmode="lin" valueType="num">
                                      <p:cBhvr>
                                        <p:cTn id="11" dur="1000" fill="hold"/>
                                        <p:tgtEl>
                                          <p:spTgt spid="79876"/>
                                        </p:tgtEl>
                                        <p:attrNameLst>
                                          <p:attrName>ppt_w</p:attrName>
                                        </p:attrNameLst>
                                      </p:cBhvr>
                                      <p:tavLst>
                                        <p:tav tm="0">
                                          <p:val>
                                            <p:strVal val="2/3*#ppt_w"/>
                                          </p:val>
                                        </p:tav>
                                        <p:tav tm="100000">
                                          <p:val>
                                            <p:strVal val="#ppt_w"/>
                                          </p:val>
                                        </p:tav>
                                      </p:tavLst>
                                    </p:anim>
                                    <p:anim calcmode="lin" valueType="num">
                                      <p:cBhvr>
                                        <p:cTn id="12" dur="1000" fill="hold"/>
                                        <p:tgtEl>
                                          <p:spTgt spid="79876"/>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463553" y="519113"/>
            <a:ext cx="11264900" cy="914400"/>
          </a:xfrm>
        </p:spPr>
        <p:txBody>
          <a:bodyPr/>
          <a:lstStyle/>
          <a:p>
            <a:r>
              <a:rPr lang="en-US" altLang="en-US" smtClean="0">
                <a:latin typeface="Arial" pitchFamily="34" charset="0"/>
                <a:cs typeface="Arial" pitchFamily="34" charset="0"/>
              </a:rPr>
              <a:t>House of Quality Sequence</a:t>
            </a:r>
          </a:p>
        </p:txBody>
      </p:sp>
      <p:sp>
        <p:nvSpPr>
          <p:cNvPr id="81963" name="Rectangle 43"/>
          <p:cNvSpPr>
            <a:spLocks noChangeArrowheads="1"/>
          </p:cNvSpPr>
          <p:nvPr/>
        </p:nvSpPr>
        <p:spPr bwMode="auto">
          <a:xfrm>
            <a:off x="9749367" y="5991226"/>
            <a:ext cx="1477328"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100">
                <a:latin typeface="Arial" pitchFamily="34" charset="0"/>
              </a:rPr>
              <a:t>Figure </a:t>
            </a:r>
            <a:r>
              <a:rPr lang="en-US" altLang="en-US" sz="2100">
                <a:solidFill>
                  <a:schemeClr val="tx2"/>
                </a:solidFill>
                <a:latin typeface="Arial" pitchFamily="34" charset="0"/>
              </a:rPr>
              <a:t>5.4</a:t>
            </a:r>
          </a:p>
        </p:txBody>
      </p:sp>
      <p:sp>
        <p:nvSpPr>
          <p:cNvPr id="81964" name="Rectangle 44"/>
          <p:cNvSpPr>
            <a:spLocks noChangeArrowheads="1"/>
          </p:cNvSpPr>
          <p:nvPr/>
        </p:nvSpPr>
        <p:spPr bwMode="auto">
          <a:xfrm>
            <a:off x="914402" y="1881189"/>
            <a:ext cx="8667751" cy="1452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scene3d>
              <a:camera prst="orthographicFront"/>
              <a:lightRig rig="soft" dir="t">
                <a:rot lat="0" lon="0" rev="10800000"/>
              </a:lightRig>
            </a:scene3d>
            <a:sp3d>
              <a:bevelT w="27940" h="12700"/>
              <a:contourClr>
                <a:srgbClr val="DDDDDD"/>
              </a:contourClr>
            </a:sp3d>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3200" b="1" spc="150">
                <a:ln w="11430"/>
                <a:solidFill>
                  <a:srgbClr val="F8F8F8"/>
                </a:solidFill>
                <a:effectLst>
                  <a:outerShdw blurRad="50800" dist="38100" dir="2700000" algn="tl" rotWithShape="0">
                    <a:prstClr val="black">
                      <a:alpha val="40000"/>
                    </a:prstClr>
                  </a:outerShdw>
                </a:effectLst>
                <a:latin typeface="Arial" pitchFamily="34" charset="0"/>
              </a:rPr>
              <a:t>Deploying resources through the organization in response to customer requirements</a:t>
            </a:r>
          </a:p>
        </p:txBody>
      </p:sp>
      <p:grpSp>
        <p:nvGrpSpPr>
          <p:cNvPr id="81968" name="Group 48"/>
          <p:cNvGrpSpPr>
            <a:grpSpLocks/>
          </p:cNvGrpSpPr>
          <p:nvPr/>
        </p:nvGrpSpPr>
        <p:grpSpPr bwMode="auto">
          <a:xfrm>
            <a:off x="8566153" y="2703514"/>
            <a:ext cx="2772833" cy="2016125"/>
            <a:chOff x="4047" y="1703"/>
            <a:chExt cx="1310" cy="1270"/>
          </a:xfrm>
        </p:grpSpPr>
        <p:sp>
          <p:nvSpPr>
            <p:cNvPr id="79908" name="Rectangle 36"/>
            <p:cNvSpPr>
              <a:spLocks noChangeArrowheads="1"/>
            </p:cNvSpPr>
            <p:nvPr/>
          </p:nvSpPr>
          <p:spPr bwMode="auto">
            <a:xfrm>
              <a:off x="4635" y="2283"/>
              <a:ext cx="722" cy="690"/>
            </a:xfrm>
            <a:prstGeom prst="rect">
              <a:avLst/>
            </a:prstGeom>
            <a:solidFill>
              <a:srgbClr val="9FACC7"/>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9909" name="Rectangle 37"/>
            <p:cNvSpPr>
              <a:spLocks noChangeArrowheads="1"/>
            </p:cNvSpPr>
            <p:nvPr/>
          </p:nvSpPr>
          <p:spPr bwMode="auto">
            <a:xfrm>
              <a:off x="4359" y="2283"/>
              <a:ext cx="276" cy="690"/>
            </a:xfrm>
            <a:prstGeom prst="rect">
              <a:avLst/>
            </a:prstGeom>
            <a:solidFill>
              <a:srgbClr val="3F5B2E"/>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9910" name="Rectangle 38"/>
            <p:cNvSpPr>
              <a:spLocks noChangeArrowheads="1"/>
            </p:cNvSpPr>
            <p:nvPr/>
          </p:nvSpPr>
          <p:spPr bwMode="auto">
            <a:xfrm>
              <a:off x="4635" y="2022"/>
              <a:ext cx="722" cy="260"/>
            </a:xfrm>
            <a:prstGeom prst="rect">
              <a:avLst/>
            </a:prstGeom>
            <a:solidFill>
              <a:schemeClr val="tx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9911" name="AutoShape 39"/>
            <p:cNvSpPr>
              <a:spLocks noChangeArrowheads="1"/>
            </p:cNvSpPr>
            <p:nvPr/>
          </p:nvSpPr>
          <p:spPr bwMode="auto">
            <a:xfrm>
              <a:off x="4637" y="1703"/>
              <a:ext cx="720" cy="318"/>
            </a:xfrm>
            <a:prstGeom prst="triangle">
              <a:avLst>
                <a:gd name="adj" fmla="val 50000"/>
              </a:avLst>
            </a:prstGeom>
            <a:solidFill>
              <a:srgbClr val="92D2CA"/>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9912" name="Rectangle 40"/>
            <p:cNvSpPr>
              <a:spLocks noChangeArrowheads="1"/>
            </p:cNvSpPr>
            <p:nvPr/>
          </p:nvSpPr>
          <p:spPr bwMode="auto">
            <a:xfrm rot="16200000">
              <a:off x="4150" y="2531"/>
              <a:ext cx="6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200" b="1" dirty="0">
                  <a:solidFill>
                    <a:schemeClr val="bg1"/>
                  </a:solidFill>
                  <a:latin typeface="Arial" pitchFamily="34" charset="0"/>
                </a:rPr>
                <a:t>Production process</a:t>
              </a:r>
            </a:p>
          </p:txBody>
        </p:sp>
        <p:sp>
          <p:nvSpPr>
            <p:cNvPr id="79913" name="Rectangle 41"/>
            <p:cNvSpPr>
              <a:spLocks noChangeArrowheads="1"/>
            </p:cNvSpPr>
            <p:nvPr/>
          </p:nvSpPr>
          <p:spPr bwMode="auto">
            <a:xfrm>
              <a:off x="4769" y="2038"/>
              <a:ext cx="457"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300" b="1">
                  <a:solidFill>
                    <a:schemeClr val="bg1"/>
                  </a:solidFill>
                  <a:latin typeface="Arial" pitchFamily="34" charset="0"/>
                </a:rPr>
                <a:t>Quality plan</a:t>
              </a:r>
            </a:p>
          </p:txBody>
        </p:sp>
        <p:sp>
          <p:nvSpPr>
            <p:cNvPr id="79914" name="Rectangle 42"/>
            <p:cNvSpPr>
              <a:spLocks noChangeArrowheads="1"/>
            </p:cNvSpPr>
            <p:nvPr/>
          </p:nvSpPr>
          <p:spPr bwMode="auto">
            <a:xfrm>
              <a:off x="4710" y="2444"/>
              <a:ext cx="5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100">
                  <a:latin typeface="Arial" pitchFamily="34" charset="0"/>
                </a:rPr>
                <a:t>House 4</a:t>
              </a:r>
            </a:p>
          </p:txBody>
        </p:sp>
        <p:sp>
          <p:nvSpPr>
            <p:cNvPr id="79915" name="Freeform 46"/>
            <p:cNvSpPr>
              <a:spLocks/>
            </p:cNvSpPr>
            <p:nvPr/>
          </p:nvSpPr>
          <p:spPr bwMode="auto">
            <a:xfrm>
              <a:off x="4047" y="2318"/>
              <a:ext cx="308" cy="208"/>
            </a:xfrm>
            <a:custGeom>
              <a:avLst/>
              <a:gdLst>
                <a:gd name="T0" fmla="*/ 0 w 308"/>
                <a:gd name="T1" fmla="*/ 4 h 208"/>
                <a:gd name="T2" fmla="*/ 96 w 308"/>
                <a:gd name="T3" fmla="*/ 16 h 208"/>
                <a:gd name="T4" fmla="*/ 130 w 308"/>
                <a:gd name="T5" fmla="*/ 98 h 208"/>
                <a:gd name="T6" fmla="*/ 164 w 308"/>
                <a:gd name="T7" fmla="*/ 176 h 208"/>
                <a:gd name="T8" fmla="*/ 248 w 308"/>
                <a:gd name="T9" fmla="*/ 204 h 208"/>
                <a:gd name="T10" fmla="*/ 308 w 308"/>
                <a:gd name="T11" fmla="*/ 200 h 208"/>
                <a:gd name="T12" fmla="*/ 0 60000 65536"/>
                <a:gd name="T13" fmla="*/ 0 60000 65536"/>
                <a:gd name="T14" fmla="*/ 0 60000 65536"/>
                <a:gd name="T15" fmla="*/ 0 60000 65536"/>
                <a:gd name="T16" fmla="*/ 0 60000 65536"/>
                <a:gd name="T17" fmla="*/ 0 60000 65536"/>
                <a:gd name="T18" fmla="*/ 0 w 308"/>
                <a:gd name="T19" fmla="*/ 0 h 208"/>
                <a:gd name="T20" fmla="*/ 308 w 308"/>
                <a:gd name="T21" fmla="*/ 208 h 208"/>
              </a:gdLst>
              <a:ahLst/>
              <a:cxnLst>
                <a:cxn ang="T12">
                  <a:pos x="T0" y="T1"/>
                </a:cxn>
                <a:cxn ang="T13">
                  <a:pos x="T2" y="T3"/>
                </a:cxn>
                <a:cxn ang="T14">
                  <a:pos x="T4" y="T5"/>
                </a:cxn>
                <a:cxn ang="T15">
                  <a:pos x="T6" y="T7"/>
                </a:cxn>
                <a:cxn ang="T16">
                  <a:pos x="T8" y="T9"/>
                </a:cxn>
                <a:cxn ang="T17">
                  <a:pos x="T10" y="T11"/>
                </a:cxn>
              </a:cxnLst>
              <a:rect l="T18" t="T19" r="T20" b="T21"/>
              <a:pathLst>
                <a:path w="308" h="208">
                  <a:moveTo>
                    <a:pt x="0" y="4"/>
                  </a:moveTo>
                  <a:cubicBezTo>
                    <a:pt x="16" y="6"/>
                    <a:pt x="74" y="0"/>
                    <a:pt x="96" y="16"/>
                  </a:cubicBezTo>
                  <a:cubicBezTo>
                    <a:pt x="118" y="32"/>
                    <a:pt x="119" y="71"/>
                    <a:pt x="130" y="98"/>
                  </a:cubicBezTo>
                  <a:cubicBezTo>
                    <a:pt x="141" y="125"/>
                    <a:pt x="144" y="158"/>
                    <a:pt x="164" y="176"/>
                  </a:cubicBezTo>
                  <a:cubicBezTo>
                    <a:pt x="184" y="194"/>
                    <a:pt x="224" y="200"/>
                    <a:pt x="248" y="204"/>
                  </a:cubicBezTo>
                  <a:cubicBezTo>
                    <a:pt x="272" y="208"/>
                    <a:pt x="296" y="201"/>
                    <a:pt x="308" y="200"/>
                  </a:cubicBezTo>
                </a:path>
              </a:pathLst>
            </a:custGeom>
            <a:noFill/>
            <a:ln w="57150" cmpd="sng">
              <a:solidFill>
                <a:srgbClr val="24BDB2"/>
              </a:solidFill>
              <a:round/>
              <a:headEnd type="none" w="med" len="med"/>
              <a:tailEnd type="triangle" w="sm" len="sm"/>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969" name="Group 49"/>
          <p:cNvGrpSpPr>
            <a:grpSpLocks/>
          </p:cNvGrpSpPr>
          <p:nvPr/>
        </p:nvGrpSpPr>
        <p:grpSpPr bwMode="auto">
          <a:xfrm>
            <a:off x="5763686" y="2982914"/>
            <a:ext cx="2798233" cy="2016125"/>
            <a:chOff x="2723" y="1879"/>
            <a:chExt cx="1322" cy="1270"/>
          </a:xfrm>
        </p:grpSpPr>
        <p:grpSp>
          <p:nvGrpSpPr>
            <p:cNvPr id="79898" name="Group 25"/>
            <p:cNvGrpSpPr>
              <a:grpSpLocks/>
            </p:cNvGrpSpPr>
            <p:nvPr/>
          </p:nvGrpSpPr>
          <p:grpSpPr bwMode="auto">
            <a:xfrm>
              <a:off x="3047" y="1879"/>
              <a:ext cx="998" cy="1270"/>
              <a:chOff x="1719" y="2047"/>
              <a:chExt cx="998" cy="1270"/>
            </a:xfrm>
          </p:grpSpPr>
          <p:grpSp>
            <p:nvGrpSpPr>
              <p:cNvPr id="79900" name="Group 26"/>
              <p:cNvGrpSpPr>
                <a:grpSpLocks/>
              </p:cNvGrpSpPr>
              <p:nvPr/>
            </p:nvGrpSpPr>
            <p:grpSpPr bwMode="auto">
              <a:xfrm>
                <a:off x="1719" y="2047"/>
                <a:ext cx="998" cy="1270"/>
                <a:chOff x="1719" y="2047"/>
                <a:chExt cx="998" cy="1270"/>
              </a:xfrm>
            </p:grpSpPr>
            <p:sp>
              <p:nvSpPr>
                <p:cNvPr id="79904" name="Rectangle 27"/>
                <p:cNvSpPr>
                  <a:spLocks noChangeArrowheads="1"/>
                </p:cNvSpPr>
                <p:nvPr/>
              </p:nvSpPr>
              <p:spPr bwMode="auto">
                <a:xfrm>
                  <a:off x="1995" y="2627"/>
                  <a:ext cx="722" cy="690"/>
                </a:xfrm>
                <a:prstGeom prst="rect">
                  <a:avLst/>
                </a:prstGeom>
                <a:solidFill>
                  <a:srgbClr val="9FACC7"/>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81948" name="Rectangle 28"/>
                <p:cNvSpPr>
                  <a:spLocks noChangeArrowheads="1"/>
                </p:cNvSpPr>
                <p:nvPr/>
              </p:nvSpPr>
              <p:spPr bwMode="auto">
                <a:xfrm>
                  <a:off x="1719" y="2627"/>
                  <a:ext cx="276" cy="690"/>
                </a:xfrm>
                <a:prstGeom prst="rect">
                  <a:avLst/>
                </a:prstGeom>
                <a:solidFill>
                  <a:schemeClr val="accent4">
                    <a:lumMod val="5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81949" name="Rectangle 29"/>
                <p:cNvSpPr>
                  <a:spLocks noChangeArrowheads="1"/>
                </p:cNvSpPr>
                <p:nvPr/>
              </p:nvSpPr>
              <p:spPr bwMode="auto">
                <a:xfrm>
                  <a:off x="1995" y="2366"/>
                  <a:ext cx="722" cy="260"/>
                </a:xfrm>
                <a:prstGeom prst="rect">
                  <a:avLst/>
                </a:prstGeom>
                <a:solidFill>
                  <a:schemeClr val="tx2">
                    <a:lumMod val="60000"/>
                    <a:lumOff val="4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79907" name="AutoShape 30"/>
                <p:cNvSpPr>
                  <a:spLocks noChangeArrowheads="1"/>
                </p:cNvSpPr>
                <p:nvPr/>
              </p:nvSpPr>
              <p:spPr bwMode="auto">
                <a:xfrm>
                  <a:off x="1997" y="2047"/>
                  <a:ext cx="720" cy="318"/>
                </a:xfrm>
                <a:prstGeom prst="triangle">
                  <a:avLst>
                    <a:gd name="adj" fmla="val 50000"/>
                  </a:avLst>
                </a:prstGeom>
                <a:solidFill>
                  <a:srgbClr val="92D2CA"/>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9901" name="Rectangle 31"/>
              <p:cNvSpPr>
                <a:spLocks noChangeArrowheads="1"/>
              </p:cNvSpPr>
              <p:nvPr/>
            </p:nvSpPr>
            <p:spPr bwMode="auto">
              <a:xfrm rot="16200000">
                <a:off x="1510" y="2881"/>
                <a:ext cx="692"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100" b="1" dirty="0">
                    <a:solidFill>
                      <a:srgbClr val="00B0F0"/>
                    </a:solidFill>
                    <a:effectLst>
                      <a:outerShdw blurRad="38100" dist="38100" dir="2700000" algn="tl">
                        <a:srgbClr val="000000">
                          <a:alpha val="43137"/>
                        </a:srgbClr>
                      </a:outerShdw>
                    </a:effectLst>
                    <a:latin typeface="Arial" pitchFamily="34" charset="0"/>
                  </a:rPr>
                  <a:t>Specific components</a:t>
                </a:r>
              </a:p>
            </p:txBody>
          </p:sp>
          <p:sp>
            <p:nvSpPr>
              <p:cNvPr id="79902" name="Rectangle 32"/>
              <p:cNvSpPr>
                <a:spLocks noChangeArrowheads="1"/>
              </p:cNvSpPr>
              <p:nvPr/>
            </p:nvSpPr>
            <p:spPr bwMode="auto">
              <a:xfrm>
                <a:off x="2055" y="2385"/>
                <a:ext cx="593"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300" b="1">
                    <a:solidFill>
                      <a:schemeClr val="bg1"/>
                    </a:solidFill>
                    <a:latin typeface="Arial" pitchFamily="34" charset="0"/>
                  </a:rPr>
                  <a:t>Production process</a:t>
                </a:r>
              </a:p>
            </p:txBody>
          </p:sp>
          <p:sp>
            <p:nvSpPr>
              <p:cNvPr id="79903" name="Rectangle 33"/>
              <p:cNvSpPr>
                <a:spLocks noChangeArrowheads="1"/>
              </p:cNvSpPr>
              <p:nvPr/>
            </p:nvSpPr>
            <p:spPr bwMode="auto">
              <a:xfrm>
                <a:off x="2070" y="2788"/>
                <a:ext cx="5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100">
                    <a:latin typeface="Arial" pitchFamily="34" charset="0"/>
                  </a:rPr>
                  <a:t>House 3</a:t>
                </a:r>
              </a:p>
            </p:txBody>
          </p:sp>
        </p:grpSp>
        <p:sp>
          <p:nvSpPr>
            <p:cNvPr id="79899" name="Freeform 47"/>
            <p:cNvSpPr>
              <a:spLocks/>
            </p:cNvSpPr>
            <p:nvPr/>
          </p:nvSpPr>
          <p:spPr bwMode="auto">
            <a:xfrm>
              <a:off x="2723" y="2553"/>
              <a:ext cx="314" cy="208"/>
            </a:xfrm>
            <a:custGeom>
              <a:avLst/>
              <a:gdLst>
                <a:gd name="T0" fmla="*/ 0 w 308"/>
                <a:gd name="T1" fmla="*/ 4 h 208"/>
                <a:gd name="T2" fmla="*/ 98 w 308"/>
                <a:gd name="T3" fmla="*/ 16 h 208"/>
                <a:gd name="T4" fmla="*/ 133 w 308"/>
                <a:gd name="T5" fmla="*/ 98 h 208"/>
                <a:gd name="T6" fmla="*/ 167 w 308"/>
                <a:gd name="T7" fmla="*/ 176 h 208"/>
                <a:gd name="T8" fmla="*/ 253 w 308"/>
                <a:gd name="T9" fmla="*/ 204 h 208"/>
                <a:gd name="T10" fmla="*/ 314 w 308"/>
                <a:gd name="T11" fmla="*/ 200 h 208"/>
                <a:gd name="T12" fmla="*/ 0 60000 65536"/>
                <a:gd name="T13" fmla="*/ 0 60000 65536"/>
                <a:gd name="T14" fmla="*/ 0 60000 65536"/>
                <a:gd name="T15" fmla="*/ 0 60000 65536"/>
                <a:gd name="T16" fmla="*/ 0 60000 65536"/>
                <a:gd name="T17" fmla="*/ 0 60000 65536"/>
                <a:gd name="T18" fmla="*/ 0 w 308"/>
                <a:gd name="T19" fmla="*/ 0 h 208"/>
                <a:gd name="T20" fmla="*/ 308 w 308"/>
                <a:gd name="T21" fmla="*/ 208 h 208"/>
              </a:gdLst>
              <a:ahLst/>
              <a:cxnLst>
                <a:cxn ang="T12">
                  <a:pos x="T0" y="T1"/>
                </a:cxn>
                <a:cxn ang="T13">
                  <a:pos x="T2" y="T3"/>
                </a:cxn>
                <a:cxn ang="T14">
                  <a:pos x="T4" y="T5"/>
                </a:cxn>
                <a:cxn ang="T15">
                  <a:pos x="T6" y="T7"/>
                </a:cxn>
                <a:cxn ang="T16">
                  <a:pos x="T8" y="T9"/>
                </a:cxn>
                <a:cxn ang="T17">
                  <a:pos x="T10" y="T11"/>
                </a:cxn>
              </a:cxnLst>
              <a:rect l="T18" t="T19" r="T20" b="T21"/>
              <a:pathLst>
                <a:path w="308" h="208">
                  <a:moveTo>
                    <a:pt x="0" y="4"/>
                  </a:moveTo>
                  <a:cubicBezTo>
                    <a:pt x="16" y="6"/>
                    <a:pt x="74" y="0"/>
                    <a:pt x="96" y="16"/>
                  </a:cubicBezTo>
                  <a:cubicBezTo>
                    <a:pt x="118" y="32"/>
                    <a:pt x="119" y="71"/>
                    <a:pt x="130" y="98"/>
                  </a:cubicBezTo>
                  <a:cubicBezTo>
                    <a:pt x="141" y="125"/>
                    <a:pt x="144" y="158"/>
                    <a:pt x="164" y="176"/>
                  </a:cubicBezTo>
                  <a:cubicBezTo>
                    <a:pt x="184" y="194"/>
                    <a:pt x="224" y="200"/>
                    <a:pt x="248" y="204"/>
                  </a:cubicBezTo>
                  <a:cubicBezTo>
                    <a:pt x="272" y="208"/>
                    <a:pt x="296" y="201"/>
                    <a:pt x="308" y="200"/>
                  </a:cubicBezTo>
                </a:path>
              </a:pathLst>
            </a:custGeom>
            <a:noFill/>
            <a:ln w="57150" cmpd="sng">
              <a:solidFill>
                <a:srgbClr val="24BDB2"/>
              </a:solidFill>
              <a:round/>
              <a:headEnd type="none" w="med" len="med"/>
              <a:tailEnd type="triangle" w="sm" len="sm"/>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970" name="Group 50"/>
          <p:cNvGrpSpPr>
            <a:grpSpLocks/>
          </p:cNvGrpSpPr>
          <p:nvPr/>
        </p:nvGrpSpPr>
        <p:grpSpPr bwMode="auto">
          <a:xfrm>
            <a:off x="2969686" y="3325815"/>
            <a:ext cx="2781300" cy="2017713"/>
            <a:chOff x="1403" y="2095"/>
            <a:chExt cx="1314" cy="1271"/>
          </a:xfrm>
        </p:grpSpPr>
        <p:grpSp>
          <p:nvGrpSpPr>
            <p:cNvPr id="79888" name="Group 5"/>
            <p:cNvGrpSpPr>
              <a:grpSpLocks/>
            </p:cNvGrpSpPr>
            <p:nvPr/>
          </p:nvGrpSpPr>
          <p:grpSpPr bwMode="auto">
            <a:xfrm>
              <a:off x="1719" y="2095"/>
              <a:ext cx="998" cy="1271"/>
              <a:chOff x="1719" y="2047"/>
              <a:chExt cx="998" cy="1271"/>
            </a:xfrm>
          </p:grpSpPr>
          <p:grpSp>
            <p:nvGrpSpPr>
              <p:cNvPr id="79890" name="Group 6"/>
              <p:cNvGrpSpPr>
                <a:grpSpLocks/>
              </p:cNvGrpSpPr>
              <p:nvPr/>
            </p:nvGrpSpPr>
            <p:grpSpPr bwMode="auto">
              <a:xfrm>
                <a:off x="1719" y="2047"/>
                <a:ext cx="998" cy="1270"/>
                <a:chOff x="1719" y="2047"/>
                <a:chExt cx="998" cy="1270"/>
              </a:xfrm>
            </p:grpSpPr>
            <p:sp>
              <p:nvSpPr>
                <p:cNvPr id="79894" name="Rectangle 7"/>
                <p:cNvSpPr>
                  <a:spLocks noChangeArrowheads="1"/>
                </p:cNvSpPr>
                <p:nvPr/>
              </p:nvSpPr>
              <p:spPr bwMode="auto">
                <a:xfrm>
                  <a:off x="1995" y="2627"/>
                  <a:ext cx="722" cy="690"/>
                </a:xfrm>
                <a:prstGeom prst="rect">
                  <a:avLst/>
                </a:prstGeom>
                <a:solidFill>
                  <a:srgbClr val="9FACC7"/>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79895" name="Rectangle 8"/>
                <p:cNvSpPr>
                  <a:spLocks noChangeArrowheads="1"/>
                </p:cNvSpPr>
                <p:nvPr/>
              </p:nvSpPr>
              <p:spPr bwMode="auto">
                <a:xfrm>
                  <a:off x="1719" y="2627"/>
                  <a:ext cx="276" cy="690"/>
                </a:xfrm>
                <a:prstGeom prst="rect">
                  <a:avLst/>
                </a:prstGeom>
                <a:solidFill>
                  <a:srgbClr val="89B56E"/>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solidFill>
                      <a:srgbClr val="FF0000"/>
                    </a:solidFill>
                    <a:latin typeface="Arial" pitchFamily="34" charset="0"/>
                  </a:endParaRPr>
                </a:p>
              </p:txBody>
            </p:sp>
            <p:sp>
              <p:nvSpPr>
                <p:cNvPr id="81929" name="Rectangle 9"/>
                <p:cNvSpPr>
                  <a:spLocks noChangeArrowheads="1"/>
                </p:cNvSpPr>
                <p:nvPr/>
              </p:nvSpPr>
              <p:spPr bwMode="auto">
                <a:xfrm>
                  <a:off x="1995" y="2366"/>
                  <a:ext cx="722" cy="260"/>
                </a:xfrm>
                <a:prstGeom prst="rect">
                  <a:avLst/>
                </a:prstGeom>
                <a:solidFill>
                  <a:schemeClr val="tx2">
                    <a:lumMod val="40000"/>
                    <a:lumOff val="6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79897" name="AutoShape 10"/>
                <p:cNvSpPr>
                  <a:spLocks noChangeArrowheads="1"/>
                </p:cNvSpPr>
                <p:nvPr/>
              </p:nvSpPr>
              <p:spPr bwMode="auto">
                <a:xfrm>
                  <a:off x="1997" y="2047"/>
                  <a:ext cx="720" cy="318"/>
                </a:xfrm>
                <a:prstGeom prst="triangle">
                  <a:avLst>
                    <a:gd name="adj" fmla="val 50000"/>
                  </a:avLst>
                </a:prstGeom>
                <a:solidFill>
                  <a:srgbClr val="92D2CA"/>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9891" name="Rectangle 11"/>
              <p:cNvSpPr>
                <a:spLocks noChangeArrowheads="1"/>
              </p:cNvSpPr>
              <p:nvPr/>
            </p:nvSpPr>
            <p:spPr bwMode="auto">
              <a:xfrm rot="16200000">
                <a:off x="1511" y="2882"/>
                <a:ext cx="692"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100" dirty="0">
                    <a:solidFill>
                      <a:srgbClr val="FF0000"/>
                    </a:solidFill>
                    <a:latin typeface="Arial" pitchFamily="34" charset="0"/>
                  </a:rPr>
                  <a:t>Design characteristics</a:t>
                </a:r>
              </a:p>
            </p:txBody>
          </p:sp>
          <p:sp>
            <p:nvSpPr>
              <p:cNvPr id="79892" name="Rectangle 12"/>
              <p:cNvSpPr>
                <a:spLocks noChangeArrowheads="1"/>
              </p:cNvSpPr>
              <p:nvPr/>
            </p:nvSpPr>
            <p:spPr bwMode="auto">
              <a:xfrm>
                <a:off x="2055" y="2385"/>
                <a:ext cx="593"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300" b="1" dirty="0">
                    <a:solidFill>
                      <a:srgbClr val="00B0F0"/>
                    </a:solidFill>
                    <a:latin typeface="Arial" pitchFamily="34" charset="0"/>
                  </a:rPr>
                  <a:t>Specific components</a:t>
                </a:r>
              </a:p>
            </p:txBody>
          </p:sp>
          <p:sp>
            <p:nvSpPr>
              <p:cNvPr id="79893" name="Rectangle 13"/>
              <p:cNvSpPr>
                <a:spLocks noChangeArrowheads="1"/>
              </p:cNvSpPr>
              <p:nvPr/>
            </p:nvSpPr>
            <p:spPr bwMode="auto">
              <a:xfrm>
                <a:off x="2070" y="2788"/>
                <a:ext cx="5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100">
                    <a:latin typeface="Arial" pitchFamily="34" charset="0"/>
                  </a:rPr>
                  <a:t>House 2</a:t>
                </a:r>
              </a:p>
            </p:txBody>
          </p:sp>
        </p:grpSp>
        <p:sp>
          <p:nvSpPr>
            <p:cNvPr id="79889" name="Freeform 45"/>
            <p:cNvSpPr>
              <a:spLocks/>
            </p:cNvSpPr>
            <p:nvPr/>
          </p:nvSpPr>
          <p:spPr bwMode="auto">
            <a:xfrm>
              <a:off x="1403" y="2762"/>
              <a:ext cx="308" cy="208"/>
            </a:xfrm>
            <a:custGeom>
              <a:avLst/>
              <a:gdLst>
                <a:gd name="T0" fmla="*/ 0 w 308"/>
                <a:gd name="T1" fmla="*/ 4 h 208"/>
                <a:gd name="T2" fmla="*/ 96 w 308"/>
                <a:gd name="T3" fmla="*/ 16 h 208"/>
                <a:gd name="T4" fmla="*/ 130 w 308"/>
                <a:gd name="T5" fmla="*/ 98 h 208"/>
                <a:gd name="T6" fmla="*/ 164 w 308"/>
                <a:gd name="T7" fmla="*/ 176 h 208"/>
                <a:gd name="T8" fmla="*/ 248 w 308"/>
                <a:gd name="T9" fmla="*/ 204 h 208"/>
                <a:gd name="T10" fmla="*/ 308 w 308"/>
                <a:gd name="T11" fmla="*/ 200 h 208"/>
                <a:gd name="T12" fmla="*/ 0 60000 65536"/>
                <a:gd name="T13" fmla="*/ 0 60000 65536"/>
                <a:gd name="T14" fmla="*/ 0 60000 65536"/>
                <a:gd name="T15" fmla="*/ 0 60000 65536"/>
                <a:gd name="T16" fmla="*/ 0 60000 65536"/>
                <a:gd name="T17" fmla="*/ 0 60000 65536"/>
                <a:gd name="T18" fmla="*/ 0 w 308"/>
                <a:gd name="T19" fmla="*/ 0 h 208"/>
                <a:gd name="T20" fmla="*/ 308 w 308"/>
                <a:gd name="T21" fmla="*/ 208 h 208"/>
              </a:gdLst>
              <a:ahLst/>
              <a:cxnLst>
                <a:cxn ang="T12">
                  <a:pos x="T0" y="T1"/>
                </a:cxn>
                <a:cxn ang="T13">
                  <a:pos x="T2" y="T3"/>
                </a:cxn>
                <a:cxn ang="T14">
                  <a:pos x="T4" y="T5"/>
                </a:cxn>
                <a:cxn ang="T15">
                  <a:pos x="T6" y="T7"/>
                </a:cxn>
                <a:cxn ang="T16">
                  <a:pos x="T8" y="T9"/>
                </a:cxn>
                <a:cxn ang="T17">
                  <a:pos x="T10" y="T11"/>
                </a:cxn>
              </a:cxnLst>
              <a:rect l="T18" t="T19" r="T20" b="T21"/>
              <a:pathLst>
                <a:path w="308" h="208">
                  <a:moveTo>
                    <a:pt x="0" y="4"/>
                  </a:moveTo>
                  <a:cubicBezTo>
                    <a:pt x="16" y="6"/>
                    <a:pt x="74" y="0"/>
                    <a:pt x="96" y="16"/>
                  </a:cubicBezTo>
                  <a:cubicBezTo>
                    <a:pt x="118" y="32"/>
                    <a:pt x="119" y="71"/>
                    <a:pt x="130" y="98"/>
                  </a:cubicBezTo>
                  <a:cubicBezTo>
                    <a:pt x="141" y="125"/>
                    <a:pt x="144" y="158"/>
                    <a:pt x="164" y="176"/>
                  </a:cubicBezTo>
                  <a:cubicBezTo>
                    <a:pt x="184" y="194"/>
                    <a:pt x="224" y="200"/>
                    <a:pt x="248" y="204"/>
                  </a:cubicBezTo>
                  <a:cubicBezTo>
                    <a:pt x="272" y="208"/>
                    <a:pt x="296" y="201"/>
                    <a:pt x="308" y="200"/>
                  </a:cubicBezTo>
                </a:path>
              </a:pathLst>
            </a:custGeom>
            <a:noFill/>
            <a:ln w="57150" cmpd="sng">
              <a:solidFill>
                <a:srgbClr val="24BDB2"/>
              </a:solidFill>
              <a:round/>
              <a:headEnd type="none" w="med" len="med"/>
              <a:tailEnd type="triangle" w="sm" len="sm"/>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934" name="Group 14"/>
          <p:cNvGrpSpPr>
            <a:grpSpLocks/>
          </p:cNvGrpSpPr>
          <p:nvPr/>
        </p:nvGrpSpPr>
        <p:grpSpPr bwMode="auto">
          <a:xfrm>
            <a:off x="861486" y="3681413"/>
            <a:ext cx="2112433" cy="2017712"/>
            <a:chOff x="407" y="2271"/>
            <a:chExt cx="998" cy="1271"/>
          </a:xfrm>
        </p:grpSpPr>
        <p:grpSp>
          <p:nvGrpSpPr>
            <p:cNvPr id="79880" name="Group 15"/>
            <p:cNvGrpSpPr>
              <a:grpSpLocks/>
            </p:cNvGrpSpPr>
            <p:nvPr/>
          </p:nvGrpSpPr>
          <p:grpSpPr bwMode="auto">
            <a:xfrm>
              <a:off x="407" y="2271"/>
              <a:ext cx="998" cy="1270"/>
              <a:chOff x="1719" y="2047"/>
              <a:chExt cx="998" cy="1270"/>
            </a:xfrm>
          </p:grpSpPr>
          <p:sp>
            <p:nvSpPr>
              <p:cNvPr id="79884" name="Rectangle 16"/>
              <p:cNvSpPr>
                <a:spLocks noChangeArrowheads="1"/>
              </p:cNvSpPr>
              <p:nvPr/>
            </p:nvSpPr>
            <p:spPr bwMode="auto">
              <a:xfrm>
                <a:off x="1995" y="2627"/>
                <a:ext cx="722" cy="690"/>
              </a:xfrm>
              <a:prstGeom prst="rect">
                <a:avLst/>
              </a:prstGeom>
              <a:solidFill>
                <a:schemeClr val="accent2"/>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81937" name="Rectangle 17"/>
              <p:cNvSpPr>
                <a:spLocks noChangeArrowheads="1"/>
              </p:cNvSpPr>
              <p:nvPr/>
            </p:nvSpPr>
            <p:spPr bwMode="auto">
              <a:xfrm>
                <a:off x="1719" y="2627"/>
                <a:ext cx="276" cy="690"/>
              </a:xfrm>
              <a:prstGeom prst="rect">
                <a:avLst/>
              </a:prstGeom>
              <a:solidFill>
                <a:schemeClr val="accent4"/>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600" dirty="0">
                  <a:latin typeface="Arial"/>
                  <a:cs typeface="Arial"/>
                </a:endParaRPr>
              </a:p>
            </p:txBody>
          </p:sp>
          <p:sp>
            <p:nvSpPr>
              <p:cNvPr id="81938" name="Rectangle 18"/>
              <p:cNvSpPr>
                <a:spLocks noChangeArrowheads="1"/>
              </p:cNvSpPr>
              <p:nvPr/>
            </p:nvSpPr>
            <p:spPr bwMode="auto">
              <a:xfrm>
                <a:off x="1995" y="2366"/>
                <a:ext cx="722" cy="260"/>
              </a:xfrm>
              <a:prstGeom prst="rect">
                <a:avLst/>
              </a:prstGeom>
              <a:solidFill>
                <a:schemeClr val="tx2">
                  <a:lumMod val="20000"/>
                  <a:lumOff val="80000"/>
                </a:schemeClr>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79887" name="AutoShape 19"/>
              <p:cNvSpPr>
                <a:spLocks noChangeArrowheads="1"/>
              </p:cNvSpPr>
              <p:nvPr/>
            </p:nvSpPr>
            <p:spPr bwMode="auto">
              <a:xfrm>
                <a:off x="1997" y="2047"/>
                <a:ext cx="720" cy="318"/>
              </a:xfrm>
              <a:prstGeom prst="triangle">
                <a:avLst>
                  <a:gd name="adj" fmla="val 50000"/>
                </a:avLst>
              </a:prstGeom>
              <a:solidFill>
                <a:srgbClr val="92D2CA"/>
              </a:solidFill>
              <a:ln w="19050">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
          <p:nvSpPr>
            <p:cNvPr id="79881" name="Rectangle 20"/>
            <p:cNvSpPr>
              <a:spLocks noChangeArrowheads="1"/>
            </p:cNvSpPr>
            <p:nvPr/>
          </p:nvSpPr>
          <p:spPr bwMode="auto">
            <a:xfrm rot="16200000">
              <a:off x="198" y="3100"/>
              <a:ext cx="6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200">
                  <a:latin typeface="Arial" pitchFamily="34" charset="0"/>
                </a:rPr>
                <a:t>Customer requirements</a:t>
              </a:r>
            </a:p>
          </p:txBody>
        </p:sp>
        <p:sp>
          <p:nvSpPr>
            <p:cNvPr id="79882" name="Rectangle 21"/>
            <p:cNvSpPr>
              <a:spLocks noChangeArrowheads="1"/>
            </p:cNvSpPr>
            <p:nvPr/>
          </p:nvSpPr>
          <p:spPr bwMode="auto">
            <a:xfrm>
              <a:off x="690" y="2609"/>
              <a:ext cx="707"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1300" dirty="0">
                  <a:solidFill>
                    <a:srgbClr val="FF0000"/>
                  </a:solidFill>
                  <a:latin typeface="Arial" pitchFamily="34" charset="0"/>
                </a:rPr>
                <a:t>Design characteristics</a:t>
              </a:r>
            </a:p>
          </p:txBody>
        </p:sp>
        <p:sp>
          <p:nvSpPr>
            <p:cNvPr id="79883" name="Rectangle 22"/>
            <p:cNvSpPr>
              <a:spLocks noChangeArrowheads="1"/>
            </p:cNvSpPr>
            <p:nvPr/>
          </p:nvSpPr>
          <p:spPr bwMode="auto">
            <a:xfrm>
              <a:off x="758" y="3012"/>
              <a:ext cx="5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pPr>
              <a:r>
                <a:rPr lang="en-US" altLang="en-US" sz="2100">
                  <a:latin typeface="Arial" pitchFamily="34" charset="0"/>
                </a:rPr>
                <a:t>House 1</a:t>
              </a:r>
            </a:p>
          </p:txBody>
        </p:sp>
      </p:grpSp>
    </p:spTree>
    <p:extLst>
      <p:ext uri="{BB962C8B-B14F-4D97-AF65-F5344CB8AC3E}">
        <p14:creationId xmlns:p14="http://schemas.microsoft.com/office/powerpoint/2010/main" val="3381393290"/>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81964"/>
                                        </p:tgtEl>
                                        <p:attrNameLst>
                                          <p:attrName>style.visibility</p:attrName>
                                        </p:attrNameLst>
                                      </p:cBhvr>
                                      <p:to>
                                        <p:strVal val="visible"/>
                                      </p:to>
                                    </p:set>
                                    <p:animEffect transition="in" filter="wipe(left)">
                                      <p:cBhvr>
                                        <p:cTn id="7" dur="1000"/>
                                        <p:tgtEl>
                                          <p:spTgt spid="81964"/>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81934"/>
                                        </p:tgtEl>
                                        <p:attrNameLst>
                                          <p:attrName>style.visibility</p:attrName>
                                        </p:attrNameLst>
                                      </p:cBhvr>
                                      <p:to>
                                        <p:strVal val="visible"/>
                                      </p:to>
                                    </p:set>
                                    <p:animEffect transition="in" filter="wipe(left)">
                                      <p:cBhvr>
                                        <p:cTn id="11" dur="1000"/>
                                        <p:tgtEl>
                                          <p:spTgt spid="8193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81970"/>
                                        </p:tgtEl>
                                        <p:attrNameLst>
                                          <p:attrName>style.visibility</p:attrName>
                                        </p:attrNameLst>
                                      </p:cBhvr>
                                      <p:to>
                                        <p:strVal val="visible"/>
                                      </p:to>
                                    </p:set>
                                    <p:animEffect transition="in" filter="wipe(left)">
                                      <p:cBhvr>
                                        <p:cTn id="16" dur="1000"/>
                                        <p:tgtEl>
                                          <p:spTgt spid="8197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81969"/>
                                        </p:tgtEl>
                                        <p:attrNameLst>
                                          <p:attrName>style.visibility</p:attrName>
                                        </p:attrNameLst>
                                      </p:cBhvr>
                                      <p:to>
                                        <p:strVal val="visible"/>
                                      </p:to>
                                    </p:set>
                                    <p:animEffect transition="in" filter="wipe(left)">
                                      <p:cBhvr>
                                        <p:cTn id="21" dur="1000"/>
                                        <p:tgtEl>
                                          <p:spTgt spid="8196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81968"/>
                                        </p:tgtEl>
                                        <p:attrNameLst>
                                          <p:attrName>style.visibility</p:attrName>
                                        </p:attrNameLst>
                                      </p:cBhvr>
                                      <p:to>
                                        <p:strVal val="visible"/>
                                      </p:to>
                                    </p:set>
                                    <p:animEffect transition="in" filter="wipe(left)">
                                      <p:cBhvr>
                                        <p:cTn id="26" dur="1000"/>
                                        <p:tgtEl>
                                          <p:spTgt spid="81968"/>
                                        </p:tgtEl>
                                      </p:cBhvr>
                                    </p:animEffect>
                                  </p:childTnLst>
                                </p:cTn>
                              </p:par>
                            </p:childTnLst>
                          </p:cTn>
                        </p:par>
                        <p:par>
                          <p:cTn id="27" fill="hold" nodeType="afterGroup">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81963"/>
                                        </p:tgtEl>
                                        <p:attrNameLst>
                                          <p:attrName>style.visibility</p:attrName>
                                        </p:attrNameLst>
                                      </p:cBhvr>
                                      <p:to>
                                        <p:strVal val="visible"/>
                                      </p:to>
                                    </p:set>
                                    <p:animEffect transition="in" filter="wipe(left)">
                                      <p:cBhvr>
                                        <p:cTn id="30" dur="1000"/>
                                        <p:tgtEl>
                                          <p:spTgt spid="819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3" grpId="0" autoUpdateAnimBg="0"/>
      <p:bldP spid="81964"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914400" y="482601"/>
            <a:ext cx="10363200" cy="1358900"/>
          </a:xfrm>
          <a:extLst/>
        </p:spPr>
        <p:txBody>
          <a:bodyPr rtlCol="0">
            <a:normAutofit/>
          </a:bodyPr>
          <a:lstStyle/>
          <a:p>
            <a:pPr>
              <a:defRPr/>
            </a:pPr>
            <a:r>
              <a:rPr lang="en-US" dirty="0"/>
              <a:t>Organizing for Product Development</a:t>
            </a:r>
          </a:p>
        </p:txBody>
      </p:sp>
      <p:sp>
        <p:nvSpPr>
          <p:cNvPr id="81922" name="Rectangle 3"/>
          <p:cNvSpPr>
            <a:spLocks noGrp="1" noChangeArrowheads="1"/>
          </p:cNvSpPr>
          <p:nvPr>
            <p:ph type="body" idx="1"/>
          </p:nvPr>
        </p:nvSpPr>
        <p:spPr>
          <a:xfrm>
            <a:off x="933451" y="2170114"/>
            <a:ext cx="10363200" cy="4154487"/>
          </a:xfrm>
        </p:spPr>
        <p:txBody>
          <a:bodyPr/>
          <a:lstStyle/>
          <a:p>
            <a:pPr>
              <a:buClr>
                <a:srgbClr val="BF0922"/>
              </a:buClr>
              <a:buSzPct val="60000"/>
              <a:buFont typeface="Lucida Grande"/>
              <a:buChar char="►"/>
            </a:pPr>
            <a:r>
              <a:rPr lang="en-US" altLang="en-US" smtClean="0">
                <a:latin typeface="Arial" pitchFamily="34" charset="0"/>
                <a:cs typeface="Arial" pitchFamily="34" charset="0"/>
              </a:rPr>
              <a:t>Traditionally – distinct departments</a:t>
            </a:r>
          </a:p>
          <a:p>
            <a:pPr marL="1557828" lvl="1" indent="-609585">
              <a:buClr>
                <a:srgbClr val="BF0922"/>
              </a:buClr>
              <a:buSzPct val="60000"/>
              <a:buFont typeface="Lucida Grande"/>
              <a:buChar char="►"/>
            </a:pPr>
            <a:r>
              <a:rPr lang="en-US" altLang="en-US" smtClean="0">
                <a:latin typeface="Arial" pitchFamily="34" charset="0"/>
                <a:cs typeface="Arial" pitchFamily="34" charset="0"/>
              </a:rPr>
              <a:t>Duties and responsibilities are defined</a:t>
            </a:r>
          </a:p>
          <a:p>
            <a:pPr marL="1557828" lvl="1" indent="-609585">
              <a:buClr>
                <a:srgbClr val="BF0922"/>
              </a:buClr>
              <a:buSzPct val="60000"/>
              <a:buFont typeface="Lucida Grande"/>
              <a:buChar char="►"/>
            </a:pPr>
            <a:r>
              <a:rPr lang="en-US" altLang="en-US" smtClean="0">
                <a:latin typeface="Arial" pitchFamily="34" charset="0"/>
                <a:cs typeface="Arial" pitchFamily="34" charset="0"/>
              </a:rPr>
              <a:t>Difficult to foster forward thinking</a:t>
            </a:r>
          </a:p>
          <a:p>
            <a:pPr>
              <a:buClr>
                <a:srgbClr val="BF0922"/>
              </a:buClr>
              <a:buSzPct val="60000"/>
              <a:buFont typeface="Lucida Grande"/>
              <a:buChar char="►"/>
            </a:pPr>
            <a:r>
              <a:rPr lang="en-US" altLang="en-US" smtClean="0">
                <a:latin typeface="Arial" pitchFamily="34" charset="0"/>
                <a:cs typeface="Arial" pitchFamily="34" charset="0"/>
              </a:rPr>
              <a:t>A Champion</a:t>
            </a:r>
          </a:p>
          <a:p>
            <a:pPr marL="1557828" lvl="1" indent="-609585">
              <a:buClr>
                <a:srgbClr val="BF0922"/>
              </a:buClr>
              <a:buSzPct val="60000"/>
              <a:buFont typeface="Lucida Grande"/>
              <a:buChar char="►"/>
            </a:pPr>
            <a:r>
              <a:rPr lang="en-US" altLang="en-US" smtClean="0">
                <a:latin typeface="Arial" pitchFamily="34" charset="0"/>
                <a:cs typeface="Arial" pitchFamily="34" charset="0"/>
              </a:rPr>
              <a:t>Product manager drives the product through the product development system and related organizations </a:t>
            </a:r>
          </a:p>
        </p:txBody>
      </p:sp>
    </p:spTree>
    <p:extLst>
      <p:ext uri="{BB962C8B-B14F-4D97-AF65-F5344CB8AC3E}">
        <p14:creationId xmlns:p14="http://schemas.microsoft.com/office/powerpoint/2010/main" val="240149763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914400" y="482601"/>
            <a:ext cx="10363200" cy="1358900"/>
          </a:xfrm>
          <a:extLst/>
        </p:spPr>
        <p:txBody>
          <a:bodyPr rtlCol="0">
            <a:normAutofit/>
          </a:bodyPr>
          <a:lstStyle/>
          <a:p>
            <a:pPr>
              <a:defRPr/>
            </a:pPr>
            <a:r>
              <a:rPr lang="en-US" dirty="0"/>
              <a:t>Organizing for Product Development</a:t>
            </a:r>
          </a:p>
        </p:txBody>
      </p:sp>
      <p:sp>
        <p:nvSpPr>
          <p:cNvPr id="83970" name="Rectangle 3"/>
          <p:cNvSpPr>
            <a:spLocks noGrp="1" noChangeArrowheads="1"/>
          </p:cNvSpPr>
          <p:nvPr>
            <p:ph type="body" idx="1"/>
          </p:nvPr>
        </p:nvSpPr>
        <p:spPr>
          <a:xfrm>
            <a:off x="914400" y="1841500"/>
            <a:ext cx="10363200" cy="4546600"/>
          </a:xfrm>
        </p:spPr>
        <p:txBody>
          <a:bodyPr/>
          <a:lstStyle/>
          <a:p>
            <a:pPr>
              <a:buClr>
                <a:srgbClr val="BF0922"/>
              </a:buClr>
              <a:buSzPct val="60000"/>
              <a:buFont typeface="Lucida Grande"/>
              <a:buChar char="►"/>
            </a:pPr>
            <a:r>
              <a:rPr lang="en-US" altLang="en-US" smtClean="0">
                <a:latin typeface="Arial" pitchFamily="34" charset="0"/>
                <a:cs typeface="Arial" pitchFamily="34" charset="0"/>
              </a:rPr>
              <a:t>Team approach</a:t>
            </a:r>
          </a:p>
          <a:p>
            <a:pPr marL="1557828" lvl="1" indent="-609585">
              <a:buClr>
                <a:srgbClr val="BF0922"/>
              </a:buClr>
              <a:buSzPct val="60000"/>
              <a:buFont typeface="Lucida Grande"/>
              <a:buChar char="►"/>
            </a:pPr>
            <a:r>
              <a:rPr lang="en-US" altLang="en-US" smtClean="0">
                <a:latin typeface="Arial" pitchFamily="34" charset="0"/>
                <a:cs typeface="Arial" pitchFamily="34" charset="0"/>
              </a:rPr>
              <a:t>Cross functional – representatives from all disciplines or functions</a:t>
            </a:r>
          </a:p>
          <a:p>
            <a:pPr marL="1557828" lvl="1" indent="-609585">
              <a:buClr>
                <a:srgbClr val="BF0922"/>
              </a:buClr>
              <a:buSzPct val="60000"/>
              <a:buFont typeface="Lucida Grande"/>
              <a:buChar char="►"/>
            </a:pPr>
            <a:r>
              <a:rPr lang="en-US" altLang="en-US" smtClean="0">
                <a:latin typeface="Arial" pitchFamily="34" charset="0"/>
                <a:cs typeface="Arial" pitchFamily="34" charset="0"/>
              </a:rPr>
              <a:t>Product development teams, design for manufacturability teams, value engineering teams</a:t>
            </a:r>
          </a:p>
          <a:p>
            <a:pPr>
              <a:buClr>
                <a:srgbClr val="BF0922"/>
              </a:buClr>
              <a:buSzPct val="60000"/>
              <a:buFont typeface="Lucida Grande"/>
              <a:buChar char="►"/>
            </a:pPr>
            <a:r>
              <a:rPr lang="en-US" altLang="en-US" smtClean="0">
                <a:latin typeface="Arial" pitchFamily="34" charset="0"/>
                <a:cs typeface="Arial" pitchFamily="34" charset="0"/>
              </a:rPr>
              <a:t>Japanese “whole organization” approach</a:t>
            </a:r>
          </a:p>
          <a:p>
            <a:pPr marL="1557828" lvl="1" indent="-609585">
              <a:buClr>
                <a:srgbClr val="BF0922"/>
              </a:buClr>
              <a:buSzPct val="60000"/>
              <a:buFont typeface="Lucida Grande"/>
              <a:buChar char="►"/>
            </a:pPr>
            <a:r>
              <a:rPr lang="en-US" altLang="en-US" smtClean="0">
                <a:latin typeface="Arial" pitchFamily="34" charset="0"/>
                <a:cs typeface="Arial" pitchFamily="34" charset="0"/>
              </a:rPr>
              <a:t>No organizational divisions</a:t>
            </a:r>
          </a:p>
        </p:txBody>
      </p:sp>
    </p:spTree>
    <p:extLst>
      <p:ext uri="{BB962C8B-B14F-4D97-AF65-F5344CB8AC3E}">
        <p14:creationId xmlns:p14="http://schemas.microsoft.com/office/powerpoint/2010/main" val="385919374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914400" y="266700"/>
            <a:ext cx="10363200" cy="1320800"/>
          </a:xfrm>
        </p:spPr>
        <p:txBody>
          <a:bodyPr/>
          <a:lstStyle/>
          <a:p>
            <a:pPr>
              <a:lnSpc>
                <a:spcPct val="80000"/>
              </a:lnSpc>
            </a:pPr>
            <a:r>
              <a:rPr lang="en-US" altLang="en-US" smtClean="0">
                <a:latin typeface="Arial" pitchFamily="34" charset="0"/>
                <a:cs typeface="Arial" pitchFamily="34" charset="0"/>
              </a:rPr>
              <a:t>Manufacturability and</a:t>
            </a:r>
            <a:br>
              <a:rPr lang="en-US" altLang="en-US" smtClean="0">
                <a:latin typeface="Arial" pitchFamily="34" charset="0"/>
                <a:cs typeface="Arial" pitchFamily="34" charset="0"/>
              </a:rPr>
            </a:br>
            <a:r>
              <a:rPr lang="en-US" altLang="en-US" smtClean="0">
                <a:latin typeface="Arial" pitchFamily="34" charset="0"/>
                <a:cs typeface="Arial" pitchFamily="34" charset="0"/>
              </a:rPr>
              <a:t> Value Engineering</a:t>
            </a:r>
          </a:p>
        </p:txBody>
      </p:sp>
      <p:sp>
        <p:nvSpPr>
          <p:cNvPr id="86018" name="Rectangle 3"/>
          <p:cNvSpPr>
            <a:spLocks noGrp="1" noChangeArrowheads="1"/>
          </p:cNvSpPr>
          <p:nvPr>
            <p:ph type="body" idx="1"/>
          </p:nvPr>
        </p:nvSpPr>
        <p:spPr>
          <a:xfrm>
            <a:off x="721784" y="1833563"/>
            <a:ext cx="11233149" cy="4456112"/>
          </a:xfrm>
        </p:spPr>
        <p:txBody>
          <a:bodyPr>
            <a:normAutofit fontScale="92500" lnSpcReduction="20000"/>
          </a:bodyPr>
          <a:lstStyle/>
          <a:p>
            <a:pPr>
              <a:buSzPct val="60000"/>
              <a:buFont typeface="Lucida Grande"/>
              <a:buChar char="►"/>
            </a:pPr>
            <a:r>
              <a:rPr lang="en-US" altLang="en-US" sz="3700">
                <a:latin typeface="Raleway" panose="020B0503030101060003" pitchFamily="34" charset="0"/>
                <a:cs typeface="Arial" pitchFamily="34" charset="0"/>
              </a:rPr>
              <a:t>Benefits:</a:t>
            </a:r>
          </a:p>
          <a:p>
            <a:pPr marL="1678475" lvl="1" indent="-609585">
              <a:buFont typeface="Arial" pitchFamily="34" charset="0"/>
              <a:buAutoNum type="arabicPeriod"/>
            </a:pPr>
            <a:r>
              <a:rPr lang="en-US" altLang="en-US" sz="3200">
                <a:latin typeface="Raleway" panose="020B0503030101060003" pitchFamily="34" charset="0"/>
                <a:cs typeface="Arial" pitchFamily="34" charset="0"/>
              </a:rPr>
              <a:t>Reduced complexity of the product</a:t>
            </a:r>
          </a:p>
          <a:p>
            <a:pPr marL="1678475" lvl="1" indent="-609585">
              <a:buFont typeface="Arial" pitchFamily="34" charset="0"/>
              <a:buAutoNum type="arabicPeriod"/>
            </a:pPr>
            <a:r>
              <a:rPr lang="en-US" altLang="en-US" sz="3200">
                <a:latin typeface="Raleway" panose="020B0503030101060003" pitchFamily="34" charset="0"/>
                <a:cs typeface="Arial" pitchFamily="34" charset="0"/>
              </a:rPr>
              <a:t>Reduction of environmental impact</a:t>
            </a:r>
          </a:p>
          <a:p>
            <a:pPr marL="1678475" lvl="1" indent="-609585">
              <a:buFont typeface="Arial" pitchFamily="34" charset="0"/>
              <a:buAutoNum type="arabicPeriod"/>
            </a:pPr>
            <a:r>
              <a:rPr lang="en-US" altLang="en-US" sz="3200">
                <a:latin typeface="Raleway" panose="020B0503030101060003" pitchFamily="34" charset="0"/>
                <a:cs typeface="Arial" pitchFamily="34" charset="0"/>
              </a:rPr>
              <a:t>Additional standardization of components</a:t>
            </a:r>
          </a:p>
          <a:p>
            <a:pPr marL="1678475" lvl="1" indent="-609585">
              <a:buFont typeface="Arial" pitchFamily="34" charset="0"/>
              <a:buAutoNum type="arabicPeriod"/>
            </a:pPr>
            <a:r>
              <a:rPr lang="en-US" altLang="en-US" sz="3200">
                <a:latin typeface="Raleway" panose="020B0503030101060003" pitchFamily="34" charset="0"/>
                <a:cs typeface="Arial" pitchFamily="34" charset="0"/>
              </a:rPr>
              <a:t>Improvement of functional aspects of the product</a:t>
            </a:r>
          </a:p>
          <a:p>
            <a:pPr marL="1678475" lvl="1" indent="-609585">
              <a:buFont typeface="Arial" pitchFamily="34" charset="0"/>
              <a:buAutoNum type="arabicPeriod"/>
            </a:pPr>
            <a:r>
              <a:rPr lang="en-US" altLang="en-US" sz="3200">
                <a:latin typeface="Raleway" panose="020B0503030101060003" pitchFamily="34" charset="0"/>
                <a:cs typeface="Arial" pitchFamily="34" charset="0"/>
              </a:rPr>
              <a:t>Improved job design and job safety</a:t>
            </a:r>
          </a:p>
          <a:p>
            <a:pPr marL="1678475" lvl="1" indent="-609585">
              <a:buFont typeface="Arial" pitchFamily="34" charset="0"/>
              <a:buAutoNum type="arabicPeriod"/>
            </a:pPr>
            <a:r>
              <a:rPr lang="en-US" altLang="en-US" sz="3200">
                <a:latin typeface="Raleway" panose="020B0503030101060003" pitchFamily="34" charset="0"/>
                <a:cs typeface="Arial" pitchFamily="34" charset="0"/>
              </a:rPr>
              <a:t>Improved maintainability (serviceability) of the product</a:t>
            </a:r>
          </a:p>
          <a:p>
            <a:pPr marL="1678475" lvl="1" indent="-609585">
              <a:buFont typeface="Arial" pitchFamily="34" charset="0"/>
              <a:buAutoNum type="arabicPeriod"/>
            </a:pPr>
            <a:r>
              <a:rPr lang="en-US" altLang="en-US" sz="3200">
                <a:latin typeface="Raleway" panose="020B0503030101060003" pitchFamily="34" charset="0"/>
                <a:cs typeface="Arial" pitchFamily="34" charset="0"/>
              </a:rPr>
              <a:t>Robust design</a:t>
            </a:r>
          </a:p>
        </p:txBody>
      </p:sp>
    </p:spTree>
    <p:extLst>
      <p:ext uri="{BB962C8B-B14F-4D97-AF65-F5344CB8AC3E}">
        <p14:creationId xmlns:p14="http://schemas.microsoft.com/office/powerpoint/2010/main" val="12781841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914400" y="406400"/>
            <a:ext cx="10363200" cy="1270000"/>
          </a:xfrm>
        </p:spPr>
        <p:txBody>
          <a:bodyPr/>
          <a:lstStyle/>
          <a:p>
            <a:pPr>
              <a:lnSpc>
                <a:spcPct val="80000"/>
              </a:lnSpc>
            </a:pPr>
            <a:r>
              <a:rPr lang="en-US" altLang="en-US" smtClean="0">
                <a:latin typeface="Arial" pitchFamily="34" charset="0"/>
                <a:cs typeface="Arial" pitchFamily="34" charset="0"/>
              </a:rPr>
              <a:t>Cost Reduction of a Bracket via Value Engineering</a:t>
            </a:r>
          </a:p>
        </p:txBody>
      </p:sp>
      <p:sp>
        <p:nvSpPr>
          <p:cNvPr id="88067" name="Rectangle 3"/>
          <p:cNvSpPr>
            <a:spLocks noChangeArrowheads="1"/>
          </p:cNvSpPr>
          <p:nvPr/>
        </p:nvSpPr>
        <p:spPr bwMode="auto">
          <a:xfrm>
            <a:off x="9751485" y="5857875"/>
            <a:ext cx="1477328"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100">
                <a:latin typeface="Arial" pitchFamily="34" charset="0"/>
              </a:rPr>
              <a:t>Figure </a:t>
            </a:r>
            <a:r>
              <a:rPr lang="en-US" altLang="en-US" sz="2100">
                <a:solidFill>
                  <a:schemeClr val="tx2"/>
                </a:solidFill>
                <a:latin typeface="Arial" pitchFamily="34" charset="0"/>
              </a:rPr>
              <a:t>5.5</a:t>
            </a:r>
          </a:p>
        </p:txBody>
      </p:sp>
      <p:pic>
        <p:nvPicPr>
          <p:cNvPr id="88068" name="Picture 4"/>
          <p:cNvPicPr>
            <a:picLocks noChangeAspect="1" noChangeArrowheads="1"/>
          </p:cNvPicPr>
          <p:nvPr/>
        </p:nvPicPr>
        <p:blipFill>
          <a:blip r:embed="rId3">
            <a:extLst>
              <a:ext uri="{28A0092B-C50C-407E-A947-70E740481C1C}">
                <a14:useLocalDpi xmlns:a14="http://schemas.microsoft.com/office/drawing/2010/main" val="0"/>
              </a:ext>
            </a:extLst>
          </a:blip>
          <a:srcRect l="69597"/>
          <a:stretch>
            <a:fillRect/>
          </a:stretch>
        </p:blipFill>
        <p:spPr bwMode="auto">
          <a:xfrm>
            <a:off x="7628469" y="2098675"/>
            <a:ext cx="4246033" cy="356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9" name="Picture 5"/>
          <p:cNvPicPr>
            <a:picLocks noChangeAspect="1" noChangeArrowheads="1"/>
          </p:cNvPicPr>
          <p:nvPr/>
        </p:nvPicPr>
        <p:blipFill>
          <a:blip r:embed="rId3">
            <a:extLst>
              <a:ext uri="{28A0092B-C50C-407E-A947-70E740481C1C}">
                <a14:useLocalDpi xmlns:a14="http://schemas.microsoft.com/office/drawing/2010/main" val="0"/>
              </a:ext>
            </a:extLst>
          </a:blip>
          <a:srcRect r="72386"/>
          <a:stretch>
            <a:fillRect/>
          </a:stretch>
        </p:blipFill>
        <p:spPr bwMode="auto">
          <a:xfrm>
            <a:off x="558802" y="2098675"/>
            <a:ext cx="3856567" cy="356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0" name="Picture 6"/>
          <p:cNvPicPr>
            <a:picLocks noChangeAspect="1" noChangeArrowheads="1"/>
          </p:cNvPicPr>
          <p:nvPr/>
        </p:nvPicPr>
        <p:blipFill>
          <a:blip r:embed="rId3">
            <a:extLst>
              <a:ext uri="{28A0092B-C50C-407E-A947-70E740481C1C}">
                <a14:useLocalDpi xmlns:a14="http://schemas.microsoft.com/office/drawing/2010/main" val="0"/>
              </a:ext>
            </a:extLst>
          </a:blip>
          <a:srcRect l="34677" r="37587"/>
          <a:stretch>
            <a:fillRect/>
          </a:stretch>
        </p:blipFill>
        <p:spPr bwMode="auto">
          <a:xfrm>
            <a:off x="4199469" y="2098675"/>
            <a:ext cx="3873500" cy="356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25424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88069"/>
                                        </p:tgtEl>
                                        <p:attrNameLst>
                                          <p:attrName>style.visibility</p:attrName>
                                        </p:attrNameLst>
                                      </p:cBhvr>
                                      <p:to>
                                        <p:strVal val="visible"/>
                                      </p:to>
                                    </p:set>
                                    <p:animEffect transition="in" filter="strips(downRight)">
                                      <p:cBhvr>
                                        <p:cTn id="7" dur="1000"/>
                                        <p:tgtEl>
                                          <p:spTgt spid="88069"/>
                                        </p:tgtEl>
                                      </p:cBhvr>
                                    </p:animEffect>
                                  </p:childTnLst>
                                </p:cTn>
                              </p:par>
                            </p:childTnLst>
                          </p:cTn>
                        </p:par>
                        <p:par>
                          <p:cTn id="8" fill="hold" nodeType="afterGroup">
                            <p:stCondLst>
                              <p:cond delay="2000"/>
                            </p:stCondLst>
                            <p:childTnLst>
                              <p:par>
                                <p:cTn id="9" presetID="18" presetClass="entr" presetSubtype="6" fill="hold" nodeType="afterEffect">
                                  <p:stCondLst>
                                    <p:cond delay="2000"/>
                                  </p:stCondLst>
                                  <p:childTnLst>
                                    <p:set>
                                      <p:cBhvr>
                                        <p:cTn id="10" dur="1" fill="hold">
                                          <p:stCondLst>
                                            <p:cond delay="0"/>
                                          </p:stCondLst>
                                        </p:cTn>
                                        <p:tgtEl>
                                          <p:spTgt spid="88070"/>
                                        </p:tgtEl>
                                        <p:attrNameLst>
                                          <p:attrName>style.visibility</p:attrName>
                                        </p:attrNameLst>
                                      </p:cBhvr>
                                      <p:to>
                                        <p:strVal val="visible"/>
                                      </p:to>
                                    </p:set>
                                    <p:animEffect transition="in" filter="strips(downRight)">
                                      <p:cBhvr>
                                        <p:cTn id="11" dur="1000"/>
                                        <p:tgtEl>
                                          <p:spTgt spid="88070"/>
                                        </p:tgtEl>
                                      </p:cBhvr>
                                    </p:animEffect>
                                  </p:childTnLst>
                                </p:cTn>
                              </p:par>
                            </p:childTnLst>
                          </p:cTn>
                        </p:par>
                        <p:par>
                          <p:cTn id="12" fill="hold" nodeType="afterGroup">
                            <p:stCondLst>
                              <p:cond delay="5000"/>
                            </p:stCondLst>
                            <p:childTnLst>
                              <p:par>
                                <p:cTn id="13" presetID="18" presetClass="entr" presetSubtype="6" fill="hold" nodeType="afterEffect">
                                  <p:stCondLst>
                                    <p:cond delay="2000"/>
                                  </p:stCondLst>
                                  <p:childTnLst>
                                    <p:set>
                                      <p:cBhvr>
                                        <p:cTn id="14" dur="1" fill="hold">
                                          <p:stCondLst>
                                            <p:cond delay="0"/>
                                          </p:stCondLst>
                                        </p:cTn>
                                        <p:tgtEl>
                                          <p:spTgt spid="88068"/>
                                        </p:tgtEl>
                                        <p:attrNameLst>
                                          <p:attrName>style.visibility</p:attrName>
                                        </p:attrNameLst>
                                      </p:cBhvr>
                                      <p:to>
                                        <p:strVal val="visible"/>
                                      </p:to>
                                    </p:set>
                                    <p:animEffect transition="in" filter="strips(downRight)">
                                      <p:cBhvr>
                                        <p:cTn id="15" dur="1000"/>
                                        <p:tgtEl>
                                          <p:spTgt spid="88068"/>
                                        </p:tgtEl>
                                      </p:cBhvr>
                                    </p:animEffect>
                                  </p:childTnLst>
                                </p:cTn>
                              </p:par>
                            </p:childTnLst>
                          </p:cTn>
                        </p:par>
                        <p:par>
                          <p:cTn id="16" fill="hold" nodeType="afterGroup">
                            <p:stCondLst>
                              <p:cond delay="8000"/>
                            </p:stCondLst>
                            <p:childTnLst>
                              <p:par>
                                <p:cTn id="17" presetID="22" presetClass="entr" presetSubtype="8" fill="hold" grpId="0" nodeType="afterEffect">
                                  <p:stCondLst>
                                    <p:cond delay="0"/>
                                  </p:stCondLst>
                                  <p:childTnLst>
                                    <p:set>
                                      <p:cBhvr>
                                        <p:cTn id="18" dur="1" fill="hold">
                                          <p:stCondLst>
                                            <p:cond delay="0"/>
                                          </p:stCondLst>
                                        </p:cTn>
                                        <p:tgtEl>
                                          <p:spTgt spid="88067"/>
                                        </p:tgtEl>
                                        <p:attrNameLst>
                                          <p:attrName>style.visibility</p:attrName>
                                        </p:attrNameLst>
                                      </p:cBhvr>
                                      <p:to>
                                        <p:strVal val="visible"/>
                                      </p:to>
                                    </p:set>
                                    <p:animEffect transition="in" filter="wipe(left)">
                                      <p:cBhvr>
                                        <p:cTn id="19" dur="1000"/>
                                        <p:tgtEl>
                                          <p:spTgt spid="880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0" dirty="0" smtClean="0">
                <a:solidFill>
                  <a:srgbClr val="FFC000"/>
                </a:solidFill>
                <a:latin typeface="Candella Display SSi" pitchFamily="18" charset="0"/>
              </a:rPr>
              <a:t>ISSUE FOR </a:t>
            </a:r>
            <a:br>
              <a:rPr lang="en-US" sz="7200" b="0" dirty="0" smtClean="0">
                <a:solidFill>
                  <a:srgbClr val="FFC000"/>
                </a:solidFill>
                <a:latin typeface="Candella Display SSi" pitchFamily="18" charset="0"/>
              </a:rPr>
            </a:br>
            <a:r>
              <a:rPr lang="en-US" sz="7200" b="0" dirty="0" smtClean="0">
                <a:solidFill>
                  <a:srgbClr val="FFC000"/>
                </a:solidFill>
                <a:latin typeface="Candella Display SSi" pitchFamily="18" charset="0"/>
              </a:rPr>
              <a:t>PRODUCT DESIGN</a:t>
            </a:r>
            <a:endParaRPr lang="en-US" sz="7200" b="0" dirty="0">
              <a:solidFill>
                <a:srgbClr val="FFC000"/>
              </a:solidFill>
              <a:latin typeface="Candella Display SSi" pitchFamily="18" charset="0"/>
            </a:endParaRPr>
          </a:p>
        </p:txBody>
      </p:sp>
    </p:spTree>
    <p:extLst>
      <p:ext uri="{BB962C8B-B14F-4D97-AF65-F5344CB8AC3E}">
        <p14:creationId xmlns:p14="http://schemas.microsoft.com/office/powerpoint/2010/main" val="102780604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914400" y="520700"/>
            <a:ext cx="10363200" cy="1041400"/>
          </a:xfrm>
        </p:spPr>
        <p:txBody>
          <a:bodyPr/>
          <a:lstStyle/>
          <a:p>
            <a:r>
              <a:rPr lang="en-US" altLang="en-US" smtClean="0">
                <a:latin typeface="Arial" pitchFamily="34" charset="0"/>
                <a:cs typeface="Arial" pitchFamily="34" charset="0"/>
              </a:rPr>
              <a:t>Issues for Product Design</a:t>
            </a:r>
          </a:p>
        </p:txBody>
      </p:sp>
      <p:sp>
        <p:nvSpPr>
          <p:cNvPr id="90115" name="Rectangle 3"/>
          <p:cNvSpPr>
            <a:spLocks noGrp="1" noChangeArrowheads="1"/>
          </p:cNvSpPr>
          <p:nvPr>
            <p:ph type="body" idx="1"/>
          </p:nvPr>
        </p:nvSpPr>
        <p:spPr>
          <a:xfrm>
            <a:off x="1236134" y="1701800"/>
            <a:ext cx="9719733" cy="4673600"/>
          </a:xfrm>
        </p:spPr>
        <p:txBody>
          <a:bodyPr>
            <a:noAutofit/>
          </a:bodyPr>
          <a:lstStyle/>
          <a:p>
            <a:pPr marL="685800" indent="-685800">
              <a:buSzPct val="99000"/>
              <a:buFont typeface="Wingdings" panose="05000000000000000000" pitchFamily="2" charset="2"/>
              <a:buChar char="v"/>
            </a:pPr>
            <a:r>
              <a:rPr lang="en-US" altLang="en-US" sz="2800">
                <a:latin typeface="Cardo" panose="02020600000000000000" pitchFamily="18" charset="-79"/>
                <a:ea typeface="Cardo" panose="02020600000000000000" pitchFamily="18" charset="-79"/>
                <a:cs typeface="Cardo" panose="02020600000000000000" pitchFamily="18" charset="-79"/>
              </a:rPr>
              <a:t>Robust design</a:t>
            </a:r>
          </a:p>
          <a:p>
            <a:pPr marL="685800" indent="-685800">
              <a:buSzPct val="99000"/>
              <a:buFont typeface="Wingdings" panose="05000000000000000000" pitchFamily="2" charset="2"/>
              <a:buChar char="v"/>
            </a:pPr>
            <a:r>
              <a:rPr lang="en-US" altLang="en-US" sz="2800">
                <a:latin typeface="Cardo" panose="02020600000000000000" pitchFamily="18" charset="-79"/>
                <a:ea typeface="Cardo" panose="02020600000000000000" pitchFamily="18" charset="-79"/>
                <a:cs typeface="Cardo" panose="02020600000000000000" pitchFamily="18" charset="-79"/>
              </a:rPr>
              <a:t>Modular design</a:t>
            </a:r>
          </a:p>
          <a:p>
            <a:pPr marL="685800" indent="-685800">
              <a:buSzPct val="99000"/>
              <a:buFont typeface="Wingdings" panose="05000000000000000000" pitchFamily="2" charset="2"/>
              <a:buChar char="v"/>
            </a:pPr>
            <a:r>
              <a:rPr lang="en-US" altLang="en-US" sz="2800">
                <a:latin typeface="Cardo" panose="02020600000000000000" pitchFamily="18" charset="-79"/>
                <a:ea typeface="Cardo" panose="02020600000000000000" pitchFamily="18" charset="-79"/>
                <a:cs typeface="Cardo" panose="02020600000000000000" pitchFamily="18" charset="-79"/>
              </a:rPr>
              <a:t>Computer-aided design (CAD)</a:t>
            </a:r>
          </a:p>
          <a:p>
            <a:pPr marL="685800" indent="-685800">
              <a:buSzPct val="99000"/>
              <a:buFont typeface="Wingdings" panose="05000000000000000000" pitchFamily="2" charset="2"/>
              <a:buChar char="v"/>
            </a:pPr>
            <a:r>
              <a:rPr lang="en-US" altLang="en-US" sz="2800">
                <a:latin typeface="Cardo" panose="02020600000000000000" pitchFamily="18" charset="-79"/>
                <a:ea typeface="Cardo" panose="02020600000000000000" pitchFamily="18" charset="-79"/>
                <a:cs typeface="Cardo" panose="02020600000000000000" pitchFamily="18" charset="-79"/>
              </a:rPr>
              <a:t>Computer-aided manufacturing (CAM)</a:t>
            </a:r>
          </a:p>
          <a:p>
            <a:pPr marL="685800" indent="-685800">
              <a:buSzPct val="99000"/>
              <a:buFont typeface="Wingdings" panose="05000000000000000000" pitchFamily="2" charset="2"/>
              <a:buChar char="v"/>
            </a:pPr>
            <a:r>
              <a:rPr lang="en-US" altLang="en-US" sz="2800">
                <a:latin typeface="Cardo" panose="02020600000000000000" pitchFamily="18" charset="-79"/>
                <a:ea typeface="Cardo" panose="02020600000000000000" pitchFamily="18" charset="-79"/>
                <a:cs typeface="Cardo" panose="02020600000000000000" pitchFamily="18" charset="-79"/>
              </a:rPr>
              <a:t>Virtual reality technology</a:t>
            </a:r>
          </a:p>
          <a:p>
            <a:pPr marL="685800" indent="-685800">
              <a:buSzPct val="99000"/>
              <a:buFont typeface="Wingdings" panose="05000000000000000000" pitchFamily="2" charset="2"/>
              <a:buChar char="v"/>
            </a:pPr>
            <a:r>
              <a:rPr lang="en-US" altLang="en-US" sz="2800">
                <a:latin typeface="Cardo" panose="02020600000000000000" pitchFamily="18" charset="-79"/>
                <a:ea typeface="Cardo" panose="02020600000000000000" pitchFamily="18" charset="-79"/>
                <a:cs typeface="Cardo" panose="02020600000000000000" pitchFamily="18" charset="-79"/>
              </a:rPr>
              <a:t>Value analysis</a:t>
            </a:r>
          </a:p>
          <a:p>
            <a:pPr marL="685800" indent="-685800">
              <a:buSzPct val="99000"/>
              <a:buFont typeface="Wingdings" panose="05000000000000000000" pitchFamily="2" charset="2"/>
              <a:buChar char="v"/>
            </a:pPr>
            <a:r>
              <a:rPr lang="en-US" altLang="en-US" sz="2800">
                <a:latin typeface="Cardo" panose="02020600000000000000" pitchFamily="18" charset="-79"/>
                <a:ea typeface="Cardo" panose="02020600000000000000" pitchFamily="18" charset="-79"/>
                <a:cs typeface="Cardo" panose="02020600000000000000" pitchFamily="18" charset="-79"/>
              </a:rPr>
              <a:t>Sustainability and Life Cycle Assessment (LCA)</a:t>
            </a:r>
          </a:p>
        </p:txBody>
      </p:sp>
      <p:sp>
        <p:nvSpPr>
          <p:cNvPr id="2" name="Oval 1"/>
          <p:cNvSpPr/>
          <p:nvPr/>
        </p:nvSpPr>
        <p:spPr>
          <a:xfrm>
            <a:off x="8305800" y="1524000"/>
            <a:ext cx="6858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026073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0115"/>
                                        </p:tgtEl>
                                        <p:attrNameLst>
                                          <p:attrName>style.visibility</p:attrName>
                                        </p:attrNameLst>
                                      </p:cBhvr>
                                      <p:to>
                                        <p:strVal val="visible"/>
                                      </p:to>
                                    </p:set>
                                    <p:animEffect transition="in" filter="strips(downRight)">
                                      <p:cBhvr>
                                        <p:cTn id="7" dur="1000"/>
                                        <p:tgtEl>
                                          <p:spTgt spid="90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914400" y="434975"/>
            <a:ext cx="10363200" cy="1016000"/>
          </a:xfrm>
        </p:spPr>
        <p:txBody>
          <a:bodyPr/>
          <a:lstStyle/>
          <a:p>
            <a:r>
              <a:rPr lang="en-US" altLang="en-US" smtClean="0">
                <a:latin typeface="Arial" pitchFamily="34" charset="0"/>
                <a:cs typeface="Arial" pitchFamily="34" charset="0"/>
              </a:rPr>
              <a:t>Robust Design</a:t>
            </a:r>
          </a:p>
        </p:txBody>
      </p:sp>
      <p:sp>
        <p:nvSpPr>
          <p:cNvPr id="92163" name="Rectangle 3"/>
          <p:cNvSpPr>
            <a:spLocks noChangeArrowheads="1"/>
          </p:cNvSpPr>
          <p:nvPr/>
        </p:nvSpPr>
        <p:spPr bwMode="auto">
          <a:xfrm>
            <a:off x="647701" y="3799897"/>
            <a:ext cx="9736667" cy="211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914400" indent="-914400">
              <a:lnSpc>
                <a:spcPct val="90000"/>
              </a:lnSpc>
              <a:spcAft>
                <a:spcPts val="1600"/>
              </a:spcAft>
              <a:buClr>
                <a:schemeClr val="tx1"/>
              </a:buClr>
              <a:buSzPct val="99000"/>
              <a:buFont typeface="Cardo" panose="02020600000000000000" pitchFamily="18" charset="-79"/>
              <a:buChar char=""/>
            </a:pPr>
            <a:r>
              <a:rPr lang="en-US" altLang="en-US" sz="3200">
                <a:latin typeface="Cardo" panose="02020600000000000000" pitchFamily="18" charset="-79"/>
                <a:ea typeface="Cardo" panose="02020600000000000000" pitchFamily="18" charset="-79"/>
                <a:cs typeface="Cardo" panose="02020600000000000000" pitchFamily="18" charset="-79"/>
              </a:rPr>
              <a:t>Product is designed so that small variations in production or assembly do not adversely affect the </a:t>
            </a:r>
            <a:r>
              <a:rPr lang="en-US" altLang="en-US" sz="3200" smtClean="0">
                <a:latin typeface="Cardo" panose="02020600000000000000" pitchFamily="18" charset="-79"/>
                <a:ea typeface="Cardo" panose="02020600000000000000" pitchFamily="18" charset="-79"/>
                <a:cs typeface="Cardo" panose="02020600000000000000" pitchFamily="18" charset="-79"/>
              </a:rPr>
              <a:t>product.</a:t>
            </a:r>
            <a:endParaRPr lang="en-US" altLang="en-US" sz="3200">
              <a:latin typeface="Cardo" panose="02020600000000000000" pitchFamily="18" charset="-79"/>
              <a:ea typeface="Cardo" panose="02020600000000000000" pitchFamily="18" charset="-79"/>
              <a:cs typeface="Cardo" panose="02020600000000000000" pitchFamily="18" charset="-79"/>
            </a:endParaRPr>
          </a:p>
          <a:p>
            <a:pPr marL="914400" indent="-914400">
              <a:lnSpc>
                <a:spcPct val="90000"/>
              </a:lnSpc>
              <a:spcAft>
                <a:spcPts val="1600"/>
              </a:spcAft>
              <a:buClr>
                <a:schemeClr val="tx1"/>
              </a:buClr>
              <a:buSzPct val="99000"/>
              <a:buFont typeface="Cardo" panose="02020600000000000000" pitchFamily="18" charset="-79"/>
              <a:buChar char=""/>
            </a:pPr>
            <a:r>
              <a:rPr lang="en-US" altLang="en-US" sz="3200">
                <a:latin typeface="Cardo" panose="02020600000000000000" pitchFamily="18" charset="-79"/>
                <a:ea typeface="Cardo" panose="02020600000000000000" pitchFamily="18" charset="-79"/>
                <a:cs typeface="Cardo" panose="02020600000000000000" pitchFamily="18" charset="-79"/>
              </a:rPr>
              <a:t>Typically results in lower cost and higher </a:t>
            </a:r>
            <a:r>
              <a:rPr lang="en-US" altLang="en-US" sz="3200" smtClean="0">
                <a:latin typeface="Cardo" panose="02020600000000000000" pitchFamily="18" charset="-79"/>
                <a:ea typeface="Cardo" panose="02020600000000000000" pitchFamily="18" charset="-79"/>
                <a:cs typeface="Cardo" panose="02020600000000000000" pitchFamily="18" charset="-79"/>
              </a:rPr>
              <a:t>quality.</a:t>
            </a:r>
            <a:endParaRPr lang="en-US" altLang="en-US" sz="3200">
              <a:latin typeface="Cardo" panose="02020600000000000000" pitchFamily="18" charset="-79"/>
              <a:ea typeface="Cardo" panose="02020600000000000000" pitchFamily="18" charset="-79"/>
              <a:cs typeface="Cardo" panose="02020600000000000000" pitchFamily="18" charset="-79"/>
            </a:endParaRPr>
          </a:p>
        </p:txBody>
      </p:sp>
      <p:sp>
        <p:nvSpPr>
          <p:cNvPr id="2" name="TextBox 1"/>
          <p:cNvSpPr txBox="1"/>
          <p:nvPr/>
        </p:nvSpPr>
        <p:spPr>
          <a:xfrm>
            <a:off x="609600" y="1752600"/>
            <a:ext cx="10591799" cy="1754326"/>
          </a:xfrm>
          <a:prstGeom prst="rect">
            <a:avLst/>
          </a:prstGeom>
          <a:noFill/>
        </p:spPr>
        <p:txBody>
          <a:bodyPr wrap="square" rtlCol="0">
            <a:spAutoFit/>
          </a:bodyPr>
          <a:lstStyle/>
          <a:p>
            <a:r>
              <a:rPr lang="en-US" sz="36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Robust design</a:t>
            </a:r>
            <a:r>
              <a:rPr lang="en-US" sz="3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 design that can be produced to requirement even with unfavorable conditions in the production process</a:t>
            </a:r>
            <a:endParaRPr lang="en-US" sz="36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7344369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2163"/>
                                        </p:tgtEl>
                                        <p:attrNameLst>
                                          <p:attrName>style.visibility</p:attrName>
                                        </p:attrNameLst>
                                      </p:cBhvr>
                                      <p:to>
                                        <p:strVal val="visible"/>
                                      </p:to>
                                    </p:set>
                                    <p:animEffect transition="in" filter="strips(downRight)">
                                      <p:cBhvr>
                                        <p:cTn id="7" dur="1000"/>
                                        <p:tgtEl>
                                          <p:spTgt spid="92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914400" y="434975"/>
            <a:ext cx="10363200" cy="1028700"/>
          </a:xfrm>
        </p:spPr>
        <p:txBody>
          <a:bodyPr/>
          <a:lstStyle/>
          <a:p>
            <a:r>
              <a:rPr lang="en-US" altLang="en-US" smtClean="0">
                <a:latin typeface="Arial" pitchFamily="34" charset="0"/>
                <a:cs typeface="Arial" pitchFamily="34" charset="0"/>
              </a:rPr>
              <a:t>Modular Design</a:t>
            </a:r>
          </a:p>
        </p:txBody>
      </p:sp>
      <p:sp>
        <p:nvSpPr>
          <p:cNvPr id="94211" name="Rectangle 3"/>
          <p:cNvSpPr>
            <a:spLocks noGrp="1" noChangeArrowheads="1"/>
          </p:cNvSpPr>
          <p:nvPr>
            <p:ph type="body" idx="1"/>
          </p:nvPr>
        </p:nvSpPr>
        <p:spPr>
          <a:xfrm>
            <a:off x="723899" y="4038600"/>
            <a:ext cx="10363200" cy="2133600"/>
          </a:xfrm>
        </p:spPr>
        <p:txBody>
          <a:bodyPr>
            <a:normAutofit/>
          </a:bodyPr>
          <a:lstStyle/>
          <a:p>
            <a:pPr marL="628650" indent="-628650">
              <a:buSzPct val="99000"/>
              <a:buFont typeface="Cardo" panose="02020600000000000000" pitchFamily="18" charset="-79"/>
              <a:buChar char=""/>
            </a:pPr>
            <a:r>
              <a:rPr lang="en-US" altLang="en-US" sz="3200" smtClean="0">
                <a:latin typeface="Cardo" panose="02020600000000000000" pitchFamily="18" charset="-79"/>
                <a:ea typeface="Cardo" panose="02020600000000000000" pitchFamily="18" charset="-79"/>
                <a:cs typeface="Cardo" panose="02020600000000000000" pitchFamily="18" charset="-79"/>
              </a:rPr>
              <a:t>Products designed in easily segmented components</a:t>
            </a:r>
          </a:p>
          <a:p>
            <a:pPr marL="628650" indent="-628650">
              <a:buSzPct val="99000"/>
              <a:buFont typeface="Cardo" panose="02020600000000000000" pitchFamily="18" charset="-79"/>
              <a:buChar char=""/>
            </a:pPr>
            <a:r>
              <a:rPr lang="en-US" altLang="en-US" sz="3200" smtClean="0">
                <a:latin typeface="Cardo" panose="02020600000000000000" pitchFamily="18" charset="-79"/>
                <a:ea typeface="Cardo" panose="02020600000000000000" pitchFamily="18" charset="-79"/>
                <a:cs typeface="Cardo" panose="02020600000000000000" pitchFamily="18" charset="-79"/>
              </a:rPr>
              <a:t>Adds flexibility to both production and marketing</a:t>
            </a:r>
          </a:p>
          <a:p>
            <a:pPr marL="628650" indent="-628650">
              <a:buSzPct val="99000"/>
              <a:buFont typeface="Cardo" panose="02020600000000000000" pitchFamily="18" charset="-79"/>
              <a:buChar char=""/>
            </a:pPr>
            <a:r>
              <a:rPr lang="en-US" altLang="en-US" sz="3200" smtClean="0">
                <a:latin typeface="Cardo" panose="02020600000000000000" pitchFamily="18" charset="-79"/>
                <a:ea typeface="Cardo" panose="02020600000000000000" pitchFamily="18" charset="-79"/>
                <a:cs typeface="Cardo" panose="02020600000000000000" pitchFamily="18" charset="-79"/>
              </a:rPr>
              <a:t>Improved ability to satisfy customer requirements</a:t>
            </a:r>
          </a:p>
        </p:txBody>
      </p:sp>
      <p:sp>
        <p:nvSpPr>
          <p:cNvPr id="4" name="TextBox 3"/>
          <p:cNvSpPr txBox="1"/>
          <p:nvPr/>
        </p:nvSpPr>
        <p:spPr>
          <a:xfrm>
            <a:off x="609600" y="1752600"/>
            <a:ext cx="10591799" cy="1754326"/>
          </a:xfrm>
          <a:prstGeom prst="rect">
            <a:avLst/>
          </a:prstGeom>
          <a:noFill/>
        </p:spPr>
        <p:txBody>
          <a:bodyPr wrap="square" rtlCol="0">
            <a:spAutoFit/>
          </a:bodyPr>
          <a:lstStyle/>
          <a:p>
            <a:r>
              <a:rPr lang="en-US" sz="36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Modular design</a:t>
            </a:r>
            <a:r>
              <a:rPr lang="en-US" sz="3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 design in which parts or components of a product are subdivided into modules that are easily interchanged or replaced.</a:t>
            </a:r>
            <a:endParaRPr lang="en-US" sz="36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401221029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4211"/>
                                        </p:tgtEl>
                                        <p:attrNameLst>
                                          <p:attrName>style.visibility</p:attrName>
                                        </p:attrNameLst>
                                      </p:cBhvr>
                                      <p:to>
                                        <p:strVal val="visible"/>
                                      </p:to>
                                    </p:set>
                                    <p:animEffect transition="in" filter="strips(downRight)">
                                      <p:cBhvr>
                                        <p:cTn id="7" dur="1000"/>
                                        <p:tgtEl>
                                          <p:spTgt spid="94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body" sz="half" idx="1"/>
          </p:nvPr>
        </p:nvSpPr>
        <p:spPr>
          <a:xfrm>
            <a:off x="710143" y="3200400"/>
            <a:ext cx="10924113" cy="2984502"/>
          </a:xfrm>
        </p:spPr>
        <p:txBody>
          <a:bodyPr lIns="131953" tIns="64818" rIns="131953" bIns="64818">
            <a:noAutofit/>
          </a:bodyPr>
          <a:lstStyle/>
          <a:p>
            <a:pPr marL="628650" indent="-628650">
              <a:buSzPct val="99000"/>
              <a:buFont typeface="Cardo" panose="02020600000000000000" pitchFamily="18" charset="-79"/>
              <a:buChar char=""/>
            </a:pPr>
            <a:r>
              <a:rPr lang="en-US" altLang="en-US" sz="3200">
                <a:latin typeface="Cardo" panose="02020600000000000000" pitchFamily="18" charset="-79"/>
                <a:ea typeface="Cardo" panose="02020600000000000000" pitchFamily="18" charset="-79"/>
                <a:cs typeface="Cardo" panose="02020600000000000000" pitchFamily="18" charset="-79"/>
              </a:rPr>
              <a:t>Using computers to design products and prepare engineering documentation</a:t>
            </a:r>
          </a:p>
          <a:p>
            <a:pPr marL="628650" indent="-628650">
              <a:buSzPct val="99000"/>
              <a:buFont typeface="Cardo" panose="02020600000000000000" pitchFamily="18" charset="-79"/>
              <a:buChar char=""/>
            </a:pPr>
            <a:r>
              <a:rPr lang="en-US" altLang="en-US" sz="3200">
                <a:latin typeface="Cardo" panose="02020600000000000000" pitchFamily="18" charset="-79"/>
                <a:ea typeface="Cardo" panose="02020600000000000000" pitchFamily="18" charset="-79"/>
                <a:cs typeface="Cardo" panose="02020600000000000000" pitchFamily="18" charset="-79"/>
              </a:rPr>
              <a:t>Shorter development cycles, improved accuracy, lower cost</a:t>
            </a:r>
          </a:p>
          <a:p>
            <a:pPr marL="628650" indent="-628650">
              <a:buSzPct val="99000"/>
              <a:buFont typeface="Cardo" panose="02020600000000000000" pitchFamily="18" charset="-79"/>
              <a:buChar char=""/>
            </a:pPr>
            <a:r>
              <a:rPr lang="en-US" altLang="en-US" sz="3200">
                <a:latin typeface="Cardo" panose="02020600000000000000" pitchFamily="18" charset="-79"/>
                <a:ea typeface="Cardo" panose="02020600000000000000" pitchFamily="18" charset="-79"/>
                <a:cs typeface="Cardo" panose="02020600000000000000" pitchFamily="18" charset="-79"/>
              </a:rPr>
              <a:t>Information and designs can be deployed worldwide</a:t>
            </a:r>
          </a:p>
        </p:txBody>
      </p:sp>
      <p:sp>
        <p:nvSpPr>
          <p:cNvPr id="96259" name="Rectangle 3"/>
          <p:cNvSpPr>
            <a:spLocks noGrp="1" noChangeArrowheads="1"/>
          </p:cNvSpPr>
          <p:nvPr>
            <p:ph type="title"/>
          </p:nvPr>
        </p:nvSpPr>
        <p:spPr>
          <a:xfrm>
            <a:off x="914400" y="558800"/>
            <a:ext cx="10363200" cy="1397000"/>
          </a:xfrm>
          <a:extLst/>
        </p:spPr>
        <p:txBody>
          <a:bodyPr rtlCol="0">
            <a:normAutofit/>
          </a:bodyPr>
          <a:lstStyle/>
          <a:p>
            <a:pPr>
              <a:defRPr/>
            </a:pPr>
            <a:r>
              <a:rPr lang="en-US" dirty="0"/>
              <a:t>Computer Aided Design (CAD)</a:t>
            </a:r>
          </a:p>
        </p:txBody>
      </p:sp>
      <p:sp>
        <p:nvSpPr>
          <p:cNvPr id="5" name="TextBox 4"/>
          <p:cNvSpPr txBox="1"/>
          <p:nvPr/>
        </p:nvSpPr>
        <p:spPr>
          <a:xfrm>
            <a:off x="609600" y="1752600"/>
            <a:ext cx="10591799" cy="1200329"/>
          </a:xfrm>
          <a:prstGeom prst="rect">
            <a:avLst/>
          </a:prstGeom>
          <a:noFill/>
        </p:spPr>
        <p:txBody>
          <a:bodyPr wrap="square" rtlCol="0">
            <a:spAutoFit/>
          </a:bodyPr>
          <a:lstStyle/>
          <a:p>
            <a:r>
              <a:rPr lang="en-US" sz="36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CAD</a:t>
            </a:r>
            <a:r>
              <a:rPr lang="en-US" sz="3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Interactive use of a computer to develop and document a product.</a:t>
            </a:r>
            <a:endParaRPr lang="en-US" sz="36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354620304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6258"/>
                                        </p:tgtEl>
                                        <p:attrNameLst>
                                          <p:attrName>style.visibility</p:attrName>
                                        </p:attrNameLst>
                                      </p:cBhvr>
                                      <p:to>
                                        <p:strVal val="visible"/>
                                      </p:to>
                                    </p:set>
                                    <p:animEffect transition="in" filter="strips(downRight)">
                                      <p:cBhvr>
                                        <p:cTn id="7" dur="1000"/>
                                        <p:tgtEl>
                                          <p:spTgt spid="96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animBg="1"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body" sz="half" idx="1"/>
          </p:nvPr>
        </p:nvSpPr>
        <p:spPr>
          <a:xfrm>
            <a:off x="710143" y="3200400"/>
            <a:ext cx="10924113" cy="2984502"/>
          </a:xfrm>
        </p:spPr>
        <p:txBody>
          <a:bodyPr lIns="131953" tIns="64818" rIns="131953" bIns="64818">
            <a:noAutofit/>
          </a:bodyPr>
          <a:lstStyle/>
          <a:p>
            <a:pPr marL="628650" indent="-628650">
              <a:buSzPct val="99000"/>
              <a:buFont typeface="Cardo" panose="02020600000000000000" pitchFamily="18" charset="-79"/>
              <a:buChar char=""/>
            </a:pPr>
            <a:r>
              <a:rPr lang="en-US" altLang="en-US" sz="3200">
                <a:latin typeface="Cardo" panose="02020600000000000000" pitchFamily="18" charset="-79"/>
                <a:ea typeface="Cardo" panose="02020600000000000000" pitchFamily="18" charset="-79"/>
                <a:cs typeface="Cardo" panose="02020600000000000000" pitchFamily="18" charset="-79"/>
              </a:rPr>
              <a:t>Using computers to design products and prepare engineering documentation</a:t>
            </a:r>
          </a:p>
          <a:p>
            <a:pPr marL="628650" indent="-628650">
              <a:buSzPct val="99000"/>
              <a:buFont typeface="Cardo" panose="02020600000000000000" pitchFamily="18" charset="-79"/>
              <a:buChar char=""/>
            </a:pPr>
            <a:r>
              <a:rPr lang="en-US" altLang="en-US" sz="3200">
                <a:latin typeface="Cardo" panose="02020600000000000000" pitchFamily="18" charset="-79"/>
                <a:ea typeface="Cardo" panose="02020600000000000000" pitchFamily="18" charset="-79"/>
                <a:cs typeface="Cardo" panose="02020600000000000000" pitchFamily="18" charset="-79"/>
              </a:rPr>
              <a:t>Shorter development cycles, improved accuracy, lower cost</a:t>
            </a:r>
          </a:p>
          <a:p>
            <a:pPr marL="628650" indent="-628650">
              <a:buSzPct val="99000"/>
              <a:buFont typeface="Cardo" panose="02020600000000000000" pitchFamily="18" charset="-79"/>
              <a:buChar char=""/>
            </a:pPr>
            <a:r>
              <a:rPr lang="en-US" altLang="en-US" sz="3200">
                <a:latin typeface="Cardo" panose="02020600000000000000" pitchFamily="18" charset="-79"/>
                <a:ea typeface="Cardo" panose="02020600000000000000" pitchFamily="18" charset="-79"/>
                <a:cs typeface="Cardo" panose="02020600000000000000" pitchFamily="18" charset="-79"/>
              </a:rPr>
              <a:t>Information and designs can be deployed worldwide</a:t>
            </a:r>
          </a:p>
        </p:txBody>
      </p:sp>
      <p:sp>
        <p:nvSpPr>
          <p:cNvPr id="96259" name="Rectangle 3"/>
          <p:cNvSpPr>
            <a:spLocks noGrp="1" noChangeArrowheads="1"/>
          </p:cNvSpPr>
          <p:nvPr>
            <p:ph type="title"/>
          </p:nvPr>
        </p:nvSpPr>
        <p:spPr>
          <a:xfrm>
            <a:off x="914400" y="558800"/>
            <a:ext cx="10363200" cy="1397000"/>
          </a:xfrm>
          <a:extLst/>
        </p:spPr>
        <p:txBody>
          <a:bodyPr rtlCol="0">
            <a:normAutofit/>
          </a:bodyPr>
          <a:lstStyle/>
          <a:p>
            <a:pPr>
              <a:defRPr/>
            </a:pPr>
            <a:r>
              <a:rPr lang="en-US" dirty="0"/>
              <a:t>Computer Aided Design (CAD)</a:t>
            </a:r>
          </a:p>
        </p:txBody>
      </p:sp>
      <p:sp>
        <p:nvSpPr>
          <p:cNvPr id="5" name="TextBox 4"/>
          <p:cNvSpPr txBox="1"/>
          <p:nvPr/>
        </p:nvSpPr>
        <p:spPr>
          <a:xfrm>
            <a:off x="609600" y="1752600"/>
            <a:ext cx="10591799" cy="1200329"/>
          </a:xfrm>
          <a:prstGeom prst="rect">
            <a:avLst/>
          </a:prstGeom>
          <a:noFill/>
        </p:spPr>
        <p:txBody>
          <a:bodyPr wrap="square" rtlCol="0">
            <a:spAutoFit/>
          </a:bodyPr>
          <a:lstStyle/>
          <a:p>
            <a:r>
              <a:rPr lang="en-US" sz="36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CAD</a:t>
            </a:r>
            <a:r>
              <a:rPr lang="en-US" sz="3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Interactive use of a computer to develop and document a product.</a:t>
            </a:r>
            <a:endParaRPr lang="en-US" sz="36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pic>
        <p:nvPicPr>
          <p:cNvPr id="962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4749" y="0"/>
            <a:ext cx="7467600" cy="636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45270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body" sz="half" idx="1"/>
          </p:nvPr>
        </p:nvSpPr>
        <p:spPr>
          <a:xfrm>
            <a:off x="908053" y="1352551"/>
            <a:ext cx="10238316" cy="5041900"/>
          </a:xfrm>
        </p:spPr>
        <p:txBody>
          <a:bodyPr lIns="131953" tIns="64818" rIns="131953" bIns="64818">
            <a:normAutofit fontScale="77500" lnSpcReduction="20000"/>
          </a:bodyPr>
          <a:lstStyle/>
          <a:p>
            <a:pPr>
              <a:buSzPct val="60000"/>
              <a:buFont typeface="Wingdings" panose="05000000000000000000" pitchFamily="2" charset="2"/>
              <a:buChar char="v"/>
            </a:pPr>
            <a:r>
              <a:rPr lang="en-US" altLang="en-US" sz="3700">
                <a:latin typeface="Cardo" panose="02020600000000000000" pitchFamily="18" charset="-79"/>
                <a:ea typeface="Cardo" panose="02020600000000000000" pitchFamily="18" charset="-79"/>
                <a:cs typeface="Cardo" panose="02020600000000000000" pitchFamily="18" charset="-79"/>
              </a:rPr>
              <a:t>Design for Manufacturing and Assembly (DFMA</a:t>
            </a:r>
            <a:r>
              <a:rPr lang="en-US" altLang="en-US" sz="3700" smtClean="0">
                <a:latin typeface="Cardo" panose="02020600000000000000" pitchFamily="18" charset="-79"/>
                <a:ea typeface="Cardo" panose="02020600000000000000" pitchFamily="18" charset="-79"/>
                <a:cs typeface="Cardo" panose="02020600000000000000" pitchFamily="18" charset="-79"/>
              </a:rPr>
              <a:t>): Software that allows designers to look at the effect of design on manufacturing of the product.</a:t>
            </a:r>
            <a:endParaRPr lang="en-US" altLang="en-US" sz="3700">
              <a:latin typeface="Cardo" panose="02020600000000000000" pitchFamily="18" charset="-79"/>
              <a:ea typeface="Cardo" panose="02020600000000000000" pitchFamily="18" charset="-79"/>
              <a:cs typeface="Cardo" panose="02020600000000000000" pitchFamily="18" charset="-79"/>
            </a:endParaRPr>
          </a:p>
          <a:p>
            <a:pPr marL="1557828" lvl="1" indent="-607469">
              <a:buSzPct val="60000"/>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Solve manufacturing problems during the design stage</a:t>
            </a:r>
          </a:p>
          <a:p>
            <a:pPr>
              <a:buSzPct val="60000"/>
              <a:buFont typeface="Wingdings" panose="05000000000000000000" pitchFamily="2" charset="2"/>
              <a:buChar char="v"/>
            </a:pPr>
            <a:r>
              <a:rPr lang="en-US" altLang="en-US" sz="3700">
                <a:latin typeface="Cardo" panose="02020600000000000000" pitchFamily="18" charset="-79"/>
                <a:ea typeface="Cardo" panose="02020600000000000000" pitchFamily="18" charset="-79"/>
                <a:cs typeface="Cardo" panose="02020600000000000000" pitchFamily="18" charset="-79"/>
              </a:rPr>
              <a:t>3-D Object </a:t>
            </a:r>
            <a:r>
              <a:rPr lang="en-US" altLang="en-US" sz="3700" smtClean="0">
                <a:latin typeface="Cardo" panose="02020600000000000000" pitchFamily="18" charset="-79"/>
                <a:ea typeface="Cardo" panose="02020600000000000000" pitchFamily="18" charset="-79"/>
                <a:cs typeface="Cardo" panose="02020600000000000000" pitchFamily="18" charset="-79"/>
              </a:rPr>
              <a:t>Modeling: An extension of CAD that builds small prototype.</a:t>
            </a:r>
            <a:endParaRPr lang="en-US" altLang="en-US" sz="3700">
              <a:latin typeface="Cardo" panose="02020600000000000000" pitchFamily="18" charset="-79"/>
              <a:ea typeface="Cardo" panose="02020600000000000000" pitchFamily="18" charset="-79"/>
              <a:cs typeface="Cardo" panose="02020600000000000000" pitchFamily="18" charset="-79"/>
            </a:endParaRPr>
          </a:p>
          <a:p>
            <a:pPr marL="1557828" lvl="1" indent="-607469">
              <a:buSzPct val="60000"/>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Small prototype </a:t>
            </a:r>
            <a:br>
              <a:rPr lang="en-US" altLang="en-US" sz="3200">
                <a:latin typeface="Cardo" panose="02020600000000000000" pitchFamily="18" charset="-79"/>
                <a:ea typeface="Cardo" panose="02020600000000000000" pitchFamily="18" charset="-79"/>
                <a:cs typeface="Cardo" panose="02020600000000000000" pitchFamily="18" charset="-79"/>
              </a:rPr>
            </a:br>
            <a:r>
              <a:rPr lang="en-US" altLang="en-US" sz="3200">
                <a:latin typeface="Cardo" panose="02020600000000000000" pitchFamily="18" charset="-79"/>
                <a:ea typeface="Cardo" panose="02020600000000000000" pitchFamily="18" charset="-79"/>
                <a:cs typeface="Cardo" panose="02020600000000000000" pitchFamily="18" charset="-79"/>
              </a:rPr>
              <a:t>development</a:t>
            </a:r>
          </a:p>
          <a:p>
            <a:pPr>
              <a:buSzPct val="60000"/>
              <a:buFont typeface="Wingdings" panose="05000000000000000000" pitchFamily="2" charset="2"/>
              <a:buChar char="v"/>
            </a:pPr>
            <a:r>
              <a:rPr lang="en-US" altLang="en-US" sz="3700">
                <a:latin typeface="Cardo" panose="02020600000000000000" pitchFamily="18" charset="-79"/>
                <a:ea typeface="Cardo" panose="02020600000000000000" pitchFamily="18" charset="-79"/>
                <a:cs typeface="Cardo" panose="02020600000000000000" pitchFamily="18" charset="-79"/>
              </a:rPr>
              <a:t>CAD through the </a:t>
            </a:r>
            <a:br>
              <a:rPr lang="en-US" altLang="en-US" sz="3700">
                <a:latin typeface="Cardo" panose="02020600000000000000" pitchFamily="18" charset="-79"/>
                <a:ea typeface="Cardo" panose="02020600000000000000" pitchFamily="18" charset="-79"/>
                <a:cs typeface="Cardo" panose="02020600000000000000" pitchFamily="18" charset="-79"/>
              </a:rPr>
            </a:br>
            <a:r>
              <a:rPr lang="en-US" altLang="en-US" sz="3700">
                <a:latin typeface="Cardo" panose="02020600000000000000" pitchFamily="18" charset="-79"/>
                <a:ea typeface="Cardo" panose="02020600000000000000" pitchFamily="18" charset="-79"/>
                <a:cs typeface="Cardo" panose="02020600000000000000" pitchFamily="18" charset="-79"/>
              </a:rPr>
              <a:t>internet</a:t>
            </a:r>
          </a:p>
          <a:p>
            <a:pPr>
              <a:buSzPct val="60000"/>
              <a:buFont typeface="Wingdings" panose="05000000000000000000" pitchFamily="2" charset="2"/>
              <a:buChar char="v"/>
            </a:pPr>
            <a:r>
              <a:rPr lang="en-US" altLang="en-US" sz="3700">
                <a:latin typeface="Cardo" panose="02020600000000000000" pitchFamily="18" charset="-79"/>
                <a:ea typeface="Cardo" panose="02020600000000000000" pitchFamily="18" charset="-79"/>
                <a:cs typeface="Cardo" panose="02020600000000000000" pitchFamily="18" charset="-79"/>
              </a:rPr>
              <a:t>International data </a:t>
            </a:r>
            <a:br>
              <a:rPr lang="en-US" altLang="en-US" sz="3700">
                <a:latin typeface="Cardo" panose="02020600000000000000" pitchFamily="18" charset="-79"/>
                <a:ea typeface="Cardo" panose="02020600000000000000" pitchFamily="18" charset="-79"/>
                <a:cs typeface="Cardo" panose="02020600000000000000" pitchFamily="18" charset="-79"/>
              </a:rPr>
            </a:br>
            <a:r>
              <a:rPr lang="en-US" altLang="en-US" sz="3700">
                <a:latin typeface="Cardo" panose="02020600000000000000" pitchFamily="18" charset="-79"/>
                <a:ea typeface="Cardo" panose="02020600000000000000" pitchFamily="18" charset="-79"/>
                <a:cs typeface="Cardo" panose="02020600000000000000" pitchFamily="18" charset="-79"/>
              </a:rPr>
              <a:t>exchange through STEP</a:t>
            </a:r>
          </a:p>
        </p:txBody>
      </p:sp>
      <p:sp>
        <p:nvSpPr>
          <p:cNvPr id="2" name="Rectangle 3"/>
          <p:cNvSpPr>
            <a:spLocks noGrp="1" noChangeArrowheads="1"/>
          </p:cNvSpPr>
          <p:nvPr>
            <p:ph type="title"/>
          </p:nvPr>
        </p:nvSpPr>
        <p:spPr>
          <a:xfrm>
            <a:off x="914400" y="434975"/>
            <a:ext cx="10363200" cy="939800"/>
          </a:xfrm>
        </p:spPr>
        <p:txBody>
          <a:bodyPr/>
          <a:lstStyle/>
          <a:p>
            <a:r>
              <a:rPr lang="en-US" altLang="en-US" smtClean="0">
                <a:latin typeface="Arial" pitchFamily="34" charset="0"/>
                <a:cs typeface="Arial" pitchFamily="34" charset="0"/>
              </a:rPr>
              <a:t>Extensions of CAD</a:t>
            </a:r>
          </a:p>
        </p:txBody>
      </p:sp>
    </p:spTree>
    <p:extLst>
      <p:ext uri="{BB962C8B-B14F-4D97-AF65-F5344CB8AC3E}">
        <p14:creationId xmlns:p14="http://schemas.microsoft.com/office/powerpoint/2010/main" val="35395429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8306"/>
                                        </p:tgtEl>
                                        <p:attrNameLst>
                                          <p:attrName>style.visibility</p:attrName>
                                        </p:attrNameLst>
                                      </p:cBhvr>
                                      <p:to>
                                        <p:strVal val="visible"/>
                                      </p:to>
                                    </p:set>
                                    <p:animEffect transition="in" filter="strips(downRight)">
                                      <p:cBhvr>
                                        <p:cTn id="7" dur="1000"/>
                                        <p:tgtEl>
                                          <p:spTgt spid="98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6" grpId="0" animBg="1"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body" sz="half" idx="1"/>
          </p:nvPr>
        </p:nvSpPr>
        <p:spPr>
          <a:xfrm>
            <a:off x="908053" y="1352551"/>
            <a:ext cx="10238316" cy="5041900"/>
          </a:xfrm>
        </p:spPr>
        <p:txBody>
          <a:bodyPr lIns="131953" tIns="64818" rIns="131953" bIns="64818">
            <a:normAutofit fontScale="77500" lnSpcReduction="20000"/>
          </a:bodyPr>
          <a:lstStyle/>
          <a:p>
            <a:pPr>
              <a:buSzPct val="60000"/>
              <a:buFont typeface="Wingdings" panose="05000000000000000000" pitchFamily="2" charset="2"/>
              <a:buChar char="v"/>
            </a:pPr>
            <a:r>
              <a:rPr lang="en-US" altLang="en-US" sz="3700">
                <a:latin typeface="Cardo" panose="02020600000000000000" pitchFamily="18" charset="-79"/>
                <a:ea typeface="Cardo" panose="02020600000000000000" pitchFamily="18" charset="-79"/>
                <a:cs typeface="Cardo" panose="02020600000000000000" pitchFamily="18" charset="-79"/>
              </a:rPr>
              <a:t>Design for Manufacturing and Assembly (DFMA</a:t>
            </a:r>
            <a:r>
              <a:rPr lang="en-US" altLang="en-US" sz="3700" smtClean="0">
                <a:latin typeface="Cardo" panose="02020600000000000000" pitchFamily="18" charset="-79"/>
                <a:ea typeface="Cardo" panose="02020600000000000000" pitchFamily="18" charset="-79"/>
                <a:cs typeface="Cardo" panose="02020600000000000000" pitchFamily="18" charset="-79"/>
              </a:rPr>
              <a:t>): Software that allows designers to look at the effect of design on manufacturing of the product.</a:t>
            </a:r>
            <a:endParaRPr lang="en-US" altLang="en-US" sz="3700">
              <a:latin typeface="Cardo" panose="02020600000000000000" pitchFamily="18" charset="-79"/>
              <a:ea typeface="Cardo" panose="02020600000000000000" pitchFamily="18" charset="-79"/>
              <a:cs typeface="Cardo" panose="02020600000000000000" pitchFamily="18" charset="-79"/>
            </a:endParaRPr>
          </a:p>
          <a:p>
            <a:pPr marL="1557828" lvl="1" indent="-607469">
              <a:buSzPct val="60000"/>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Solve manufacturing problems during the design stage</a:t>
            </a:r>
          </a:p>
          <a:p>
            <a:pPr>
              <a:buSzPct val="60000"/>
              <a:buFont typeface="Wingdings" panose="05000000000000000000" pitchFamily="2" charset="2"/>
              <a:buChar char="v"/>
            </a:pPr>
            <a:r>
              <a:rPr lang="en-US" altLang="en-US" sz="3700">
                <a:latin typeface="Cardo" panose="02020600000000000000" pitchFamily="18" charset="-79"/>
                <a:ea typeface="Cardo" panose="02020600000000000000" pitchFamily="18" charset="-79"/>
                <a:cs typeface="Cardo" panose="02020600000000000000" pitchFamily="18" charset="-79"/>
              </a:rPr>
              <a:t>3-D Object </a:t>
            </a:r>
            <a:r>
              <a:rPr lang="en-US" altLang="en-US" sz="3700" smtClean="0">
                <a:latin typeface="Cardo" panose="02020600000000000000" pitchFamily="18" charset="-79"/>
                <a:ea typeface="Cardo" panose="02020600000000000000" pitchFamily="18" charset="-79"/>
                <a:cs typeface="Cardo" panose="02020600000000000000" pitchFamily="18" charset="-79"/>
              </a:rPr>
              <a:t>Modeling: An extension of CAD that builds small prototype.</a:t>
            </a:r>
            <a:endParaRPr lang="en-US" altLang="en-US" sz="3700">
              <a:latin typeface="Cardo" panose="02020600000000000000" pitchFamily="18" charset="-79"/>
              <a:ea typeface="Cardo" panose="02020600000000000000" pitchFamily="18" charset="-79"/>
              <a:cs typeface="Cardo" panose="02020600000000000000" pitchFamily="18" charset="-79"/>
            </a:endParaRPr>
          </a:p>
          <a:p>
            <a:pPr marL="1557828" lvl="1" indent="-607469">
              <a:buSzPct val="60000"/>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Small prototype </a:t>
            </a:r>
            <a:br>
              <a:rPr lang="en-US" altLang="en-US" sz="3200">
                <a:latin typeface="Cardo" panose="02020600000000000000" pitchFamily="18" charset="-79"/>
                <a:ea typeface="Cardo" panose="02020600000000000000" pitchFamily="18" charset="-79"/>
                <a:cs typeface="Cardo" panose="02020600000000000000" pitchFamily="18" charset="-79"/>
              </a:rPr>
            </a:br>
            <a:r>
              <a:rPr lang="en-US" altLang="en-US" sz="3200">
                <a:latin typeface="Cardo" panose="02020600000000000000" pitchFamily="18" charset="-79"/>
                <a:ea typeface="Cardo" panose="02020600000000000000" pitchFamily="18" charset="-79"/>
                <a:cs typeface="Cardo" panose="02020600000000000000" pitchFamily="18" charset="-79"/>
              </a:rPr>
              <a:t>development</a:t>
            </a:r>
          </a:p>
          <a:p>
            <a:pPr>
              <a:buSzPct val="60000"/>
              <a:buFont typeface="Wingdings" panose="05000000000000000000" pitchFamily="2" charset="2"/>
              <a:buChar char="v"/>
            </a:pPr>
            <a:r>
              <a:rPr lang="en-US" altLang="en-US" sz="3700">
                <a:latin typeface="Cardo" panose="02020600000000000000" pitchFamily="18" charset="-79"/>
                <a:ea typeface="Cardo" panose="02020600000000000000" pitchFamily="18" charset="-79"/>
                <a:cs typeface="Cardo" panose="02020600000000000000" pitchFamily="18" charset="-79"/>
              </a:rPr>
              <a:t>CAD through the </a:t>
            </a:r>
            <a:br>
              <a:rPr lang="en-US" altLang="en-US" sz="3700">
                <a:latin typeface="Cardo" panose="02020600000000000000" pitchFamily="18" charset="-79"/>
                <a:ea typeface="Cardo" panose="02020600000000000000" pitchFamily="18" charset="-79"/>
                <a:cs typeface="Cardo" panose="02020600000000000000" pitchFamily="18" charset="-79"/>
              </a:rPr>
            </a:br>
            <a:r>
              <a:rPr lang="en-US" altLang="en-US" sz="3700">
                <a:latin typeface="Cardo" panose="02020600000000000000" pitchFamily="18" charset="-79"/>
                <a:ea typeface="Cardo" panose="02020600000000000000" pitchFamily="18" charset="-79"/>
                <a:cs typeface="Cardo" panose="02020600000000000000" pitchFamily="18" charset="-79"/>
              </a:rPr>
              <a:t>internet</a:t>
            </a:r>
          </a:p>
          <a:p>
            <a:pPr>
              <a:buSzPct val="60000"/>
              <a:buFont typeface="Wingdings" panose="05000000000000000000" pitchFamily="2" charset="2"/>
              <a:buChar char="v"/>
            </a:pPr>
            <a:r>
              <a:rPr lang="en-US" altLang="en-US" sz="3700">
                <a:latin typeface="Cardo" panose="02020600000000000000" pitchFamily="18" charset="-79"/>
                <a:ea typeface="Cardo" panose="02020600000000000000" pitchFamily="18" charset="-79"/>
                <a:cs typeface="Cardo" panose="02020600000000000000" pitchFamily="18" charset="-79"/>
              </a:rPr>
              <a:t>International data </a:t>
            </a:r>
            <a:br>
              <a:rPr lang="en-US" altLang="en-US" sz="3700">
                <a:latin typeface="Cardo" panose="02020600000000000000" pitchFamily="18" charset="-79"/>
                <a:ea typeface="Cardo" panose="02020600000000000000" pitchFamily="18" charset="-79"/>
                <a:cs typeface="Cardo" panose="02020600000000000000" pitchFamily="18" charset="-79"/>
              </a:rPr>
            </a:br>
            <a:r>
              <a:rPr lang="en-US" altLang="en-US" sz="3700">
                <a:latin typeface="Cardo" panose="02020600000000000000" pitchFamily="18" charset="-79"/>
                <a:ea typeface="Cardo" panose="02020600000000000000" pitchFamily="18" charset="-79"/>
                <a:cs typeface="Cardo" panose="02020600000000000000" pitchFamily="18" charset="-79"/>
              </a:rPr>
              <a:t>exchange through STEP</a:t>
            </a:r>
          </a:p>
        </p:txBody>
      </p:sp>
      <p:sp>
        <p:nvSpPr>
          <p:cNvPr id="2" name="Rectangle 3"/>
          <p:cNvSpPr>
            <a:spLocks noGrp="1" noChangeArrowheads="1"/>
          </p:cNvSpPr>
          <p:nvPr>
            <p:ph type="title"/>
          </p:nvPr>
        </p:nvSpPr>
        <p:spPr>
          <a:xfrm>
            <a:off x="914400" y="434975"/>
            <a:ext cx="10363200" cy="939800"/>
          </a:xfrm>
        </p:spPr>
        <p:txBody>
          <a:bodyPr/>
          <a:lstStyle/>
          <a:p>
            <a:r>
              <a:rPr lang="en-US" altLang="en-US" smtClean="0">
                <a:latin typeface="Arial" pitchFamily="34" charset="0"/>
                <a:cs typeface="Arial" pitchFamily="34" charset="0"/>
              </a:rPr>
              <a:t>Extensions of CAD</a:t>
            </a:r>
          </a:p>
        </p:txBody>
      </p:sp>
      <p:pic>
        <p:nvPicPr>
          <p:cNvPr id="98308" name="Picture 4" descr="wheel proto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428750"/>
            <a:ext cx="9829800" cy="528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222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98308"/>
                                        </p:tgtEl>
                                        <p:attrNameLst>
                                          <p:attrName>style.visibility</p:attrName>
                                        </p:attrNameLst>
                                      </p:cBhvr>
                                      <p:to>
                                        <p:strVal val="visible"/>
                                      </p:to>
                                    </p:set>
                                    <p:anim calcmode="lin" valueType="num">
                                      <p:cBhvr>
                                        <p:cTn id="7" dur="2250" fill="hold"/>
                                        <p:tgtEl>
                                          <p:spTgt spid="98308"/>
                                        </p:tgtEl>
                                        <p:attrNameLst>
                                          <p:attrName>ppt_w</p:attrName>
                                        </p:attrNameLst>
                                      </p:cBhvr>
                                      <p:tavLst>
                                        <p:tav tm="0">
                                          <p:val>
                                            <p:fltVal val="0"/>
                                          </p:val>
                                        </p:tav>
                                        <p:tav tm="100000">
                                          <p:val>
                                            <p:strVal val="#ppt_w"/>
                                          </p:val>
                                        </p:tav>
                                      </p:tavLst>
                                    </p:anim>
                                    <p:anim calcmode="lin" valueType="num">
                                      <p:cBhvr>
                                        <p:cTn id="8" dur="2250" fill="hold"/>
                                        <p:tgtEl>
                                          <p:spTgt spid="9830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914400" y="571500"/>
            <a:ext cx="10363200" cy="1371600"/>
          </a:xfrm>
          <a:extLst/>
        </p:spPr>
        <p:txBody>
          <a:bodyPr rtlCol="0">
            <a:normAutofit fontScale="90000"/>
          </a:bodyPr>
          <a:lstStyle/>
          <a:p>
            <a:pPr>
              <a:defRPr/>
            </a:pPr>
            <a:r>
              <a:rPr lang="en-US" dirty="0"/>
              <a:t>Computer-Aided Manufacturing (CAM)</a:t>
            </a:r>
          </a:p>
        </p:txBody>
      </p:sp>
      <p:sp>
        <p:nvSpPr>
          <p:cNvPr id="100355" name="Rectangle 3"/>
          <p:cNvSpPr>
            <a:spLocks noChangeArrowheads="1"/>
          </p:cNvSpPr>
          <p:nvPr/>
        </p:nvSpPr>
        <p:spPr bwMode="auto">
          <a:xfrm>
            <a:off x="990600" y="3810000"/>
            <a:ext cx="9914467" cy="167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ts val="1600"/>
              </a:spcAft>
              <a:buClr>
                <a:schemeClr val="tx1"/>
              </a:buClr>
              <a:buSzPct val="60000"/>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Utilizing specialized computers and program to control manufacturing equipment</a:t>
            </a:r>
          </a:p>
          <a:p>
            <a:pPr marL="571500" indent="-571500">
              <a:lnSpc>
                <a:spcPct val="90000"/>
              </a:lnSpc>
              <a:spcAft>
                <a:spcPts val="1600"/>
              </a:spcAft>
              <a:buClr>
                <a:schemeClr val="tx1"/>
              </a:buClr>
              <a:buSzPct val="60000"/>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Often driven by the CAD system (CAD/CAM)</a:t>
            </a:r>
          </a:p>
        </p:txBody>
      </p:sp>
      <p:sp>
        <p:nvSpPr>
          <p:cNvPr id="4" name="TextBox 3"/>
          <p:cNvSpPr txBox="1"/>
          <p:nvPr/>
        </p:nvSpPr>
        <p:spPr>
          <a:xfrm>
            <a:off x="800100" y="2295793"/>
            <a:ext cx="10591799" cy="1200329"/>
          </a:xfrm>
          <a:prstGeom prst="rect">
            <a:avLst/>
          </a:prstGeom>
          <a:noFill/>
        </p:spPr>
        <p:txBody>
          <a:bodyPr wrap="square" rtlCol="0">
            <a:spAutoFit/>
          </a:bodyPr>
          <a:lstStyle/>
          <a:p>
            <a:r>
              <a:rPr lang="en-US" sz="3600" b="1" dirty="0"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CAM</a:t>
            </a:r>
            <a:r>
              <a:rPr lang="en-US" sz="3600" dirty="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The use of information technology to control machinery.</a:t>
            </a:r>
            <a:endParaRPr lang="en-US" sz="36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16661668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00355"/>
                                        </p:tgtEl>
                                        <p:attrNameLst>
                                          <p:attrName>style.visibility</p:attrName>
                                        </p:attrNameLst>
                                      </p:cBhvr>
                                      <p:to>
                                        <p:strVal val="visible"/>
                                      </p:to>
                                    </p:set>
                                    <p:animEffect transition="in" filter="strips(downRight)">
                                      <p:cBhvr>
                                        <p:cTn id="7" dur="1000"/>
                                        <p:tgtEl>
                                          <p:spTgt spid="100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body" idx="1"/>
          </p:nvPr>
        </p:nvSpPr>
        <p:spPr>
          <a:xfrm>
            <a:off x="990600" y="2082801"/>
            <a:ext cx="9406467" cy="3451225"/>
          </a:xfrm>
        </p:spPr>
        <p:txBody>
          <a:bodyPr lIns="131953" tIns="64818" rIns="131953" bIns="64818">
            <a:noAutofit/>
          </a:bodyPr>
          <a:lstStyle/>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Product quality</a:t>
            </a:r>
          </a:p>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Shorter design time</a:t>
            </a:r>
          </a:p>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Production cost reductions</a:t>
            </a:r>
          </a:p>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Database availability</a:t>
            </a:r>
          </a:p>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New range of capabilities</a:t>
            </a:r>
          </a:p>
        </p:txBody>
      </p:sp>
      <p:sp>
        <p:nvSpPr>
          <p:cNvPr id="102402" name="Rectangle 3"/>
          <p:cNvSpPr>
            <a:spLocks noGrp="1" noChangeArrowheads="1"/>
          </p:cNvSpPr>
          <p:nvPr>
            <p:ph type="title"/>
          </p:nvPr>
        </p:nvSpPr>
        <p:spPr>
          <a:xfrm>
            <a:off x="914400" y="434975"/>
            <a:ext cx="10363200" cy="990600"/>
          </a:xfrm>
        </p:spPr>
        <p:txBody>
          <a:bodyPr/>
          <a:lstStyle/>
          <a:p>
            <a:r>
              <a:rPr lang="en-US" altLang="en-US" smtClean="0">
                <a:latin typeface="Arial" pitchFamily="34" charset="0"/>
                <a:cs typeface="Arial" pitchFamily="34" charset="0"/>
              </a:rPr>
              <a:t>Benefits of CAD/CAM</a:t>
            </a:r>
          </a:p>
        </p:txBody>
      </p:sp>
    </p:spTree>
    <p:extLst>
      <p:ext uri="{BB962C8B-B14F-4D97-AF65-F5344CB8AC3E}">
        <p14:creationId xmlns:p14="http://schemas.microsoft.com/office/powerpoint/2010/main" val="105902120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01378"/>
                                        </p:tgtEl>
                                        <p:attrNameLst>
                                          <p:attrName>style.visibility</p:attrName>
                                        </p:attrNameLst>
                                      </p:cBhvr>
                                      <p:to>
                                        <p:strVal val="visible"/>
                                      </p:to>
                                    </p:set>
                                    <p:animEffect transition="in" filter="strips(downRight)">
                                      <p:cBhvr>
                                        <p:cTn id="7" dur="1000"/>
                                        <p:tgtEl>
                                          <p:spTgt spid="101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8" grpId="0" animBg="1"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a:xfrm>
            <a:off x="914400" y="434975"/>
            <a:ext cx="10363200" cy="1003300"/>
          </a:xfrm>
        </p:spPr>
        <p:txBody>
          <a:bodyPr/>
          <a:lstStyle/>
          <a:p>
            <a:r>
              <a:rPr lang="en-US" altLang="en-US" smtClean="0">
                <a:latin typeface="Arial" pitchFamily="34" charset="0"/>
                <a:cs typeface="Arial" pitchFamily="34" charset="0"/>
              </a:rPr>
              <a:t>Virtual Reality Technology</a:t>
            </a:r>
          </a:p>
        </p:txBody>
      </p:sp>
      <p:sp>
        <p:nvSpPr>
          <p:cNvPr id="104450" name="Rectangle 3"/>
          <p:cNvSpPr>
            <a:spLocks noGrp="1" noChangeArrowheads="1"/>
          </p:cNvSpPr>
          <p:nvPr>
            <p:ph type="body" idx="1"/>
          </p:nvPr>
        </p:nvSpPr>
        <p:spPr>
          <a:xfrm>
            <a:off x="914400" y="3886200"/>
            <a:ext cx="10363200" cy="2019300"/>
          </a:xfrm>
        </p:spPr>
        <p:txBody>
          <a:bodyPr>
            <a:normAutofit/>
          </a:bodyPr>
          <a:lstStyle/>
          <a:p>
            <a:pPr marL="746125" indent="-746125">
              <a:buSzPct val="99000"/>
              <a:buFont typeface="Wingdings" panose="05000000000000000000" pitchFamily="2" charset="2"/>
              <a:buChar char="v"/>
            </a:pPr>
            <a:r>
              <a:rPr lang="en-US" altLang="en-US" smtClean="0">
                <a:latin typeface="Cardo" panose="02020600000000000000" pitchFamily="18" charset="-79"/>
                <a:ea typeface="Cardo" panose="02020600000000000000" pitchFamily="18" charset="-79"/>
                <a:cs typeface="Cardo" panose="02020600000000000000" pitchFamily="18" charset="-79"/>
              </a:rPr>
              <a:t>Computer technology used to develop an interactive, 3-D model of a product from the basic CAD data</a:t>
            </a:r>
          </a:p>
          <a:p>
            <a:pPr marL="746125" indent="-746125">
              <a:buSzPct val="99000"/>
              <a:buFont typeface="Wingdings" panose="05000000000000000000" pitchFamily="2" charset="2"/>
              <a:buChar char="v"/>
            </a:pPr>
            <a:r>
              <a:rPr lang="en-US" altLang="en-US" smtClean="0">
                <a:latin typeface="Cardo" panose="02020600000000000000" pitchFamily="18" charset="-79"/>
                <a:ea typeface="Cardo" panose="02020600000000000000" pitchFamily="18" charset="-79"/>
                <a:cs typeface="Cardo" panose="02020600000000000000" pitchFamily="18" charset="-79"/>
              </a:rPr>
              <a:t>Allows people to ‘see’ the finished design before a physical model is built</a:t>
            </a:r>
          </a:p>
          <a:p>
            <a:pPr marL="746125" indent="-746125">
              <a:buSzPct val="99000"/>
              <a:buFont typeface="Wingdings" panose="05000000000000000000" pitchFamily="2" charset="2"/>
              <a:buChar char="v"/>
            </a:pPr>
            <a:r>
              <a:rPr lang="en-US" altLang="en-US" smtClean="0">
                <a:latin typeface="Cardo" panose="02020600000000000000" pitchFamily="18" charset="-79"/>
                <a:ea typeface="Cardo" panose="02020600000000000000" pitchFamily="18" charset="-79"/>
                <a:cs typeface="Cardo" panose="02020600000000000000" pitchFamily="18" charset="-79"/>
              </a:rPr>
              <a:t>Very effective in large-scale designs such as plant layout</a:t>
            </a:r>
          </a:p>
        </p:txBody>
      </p:sp>
      <p:sp>
        <p:nvSpPr>
          <p:cNvPr id="4" name="TextBox 3"/>
          <p:cNvSpPr txBox="1"/>
          <p:nvPr/>
        </p:nvSpPr>
        <p:spPr>
          <a:xfrm>
            <a:off x="609600" y="1752600"/>
            <a:ext cx="10591799" cy="1754326"/>
          </a:xfrm>
          <a:prstGeom prst="rect">
            <a:avLst/>
          </a:prstGeom>
          <a:noFill/>
        </p:spPr>
        <p:txBody>
          <a:bodyPr wrap="square" rtlCol="0">
            <a:spAutoFit/>
          </a:bodyPr>
          <a:lstStyle/>
          <a:p>
            <a:r>
              <a:rPr lang="en-US" sz="36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Virtual Reality Technology</a:t>
            </a:r>
            <a:r>
              <a:rPr lang="en-US" sz="3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 visual form of communication in which images substitute for reality and typically allow the user to respond interactively.</a:t>
            </a:r>
            <a:endParaRPr lang="en-US" sz="36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368513753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smtClean="0"/>
              <a:t>FORD USING VR DURING THE DESIGN PHASE</a:t>
            </a:r>
            <a:endParaRPr lang="en-US" sz="3600"/>
          </a:p>
        </p:txBody>
      </p:sp>
      <p:sp>
        <p:nvSpPr>
          <p:cNvPr id="3" name="Content Placeholder 2"/>
          <p:cNvSpPr>
            <a:spLocks noGrp="1"/>
          </p:cNvSpPr>
          <p:nvPr>
            <p:ph idx="1"/>
          </p:nvPr>
        </p:nvSpPr>
        <p:spPr/>
        <p:txBody>
          <a:bodyPr/>
          <a:lstStyle/>
          <a:p>
            <a:pPr marL="0" indent="0">
              <a:buNone/>
            </a:pPr>
            <a:r>
              <a:rPr lang="en-US" b="1">
                <a:effectLst/>
              </a:rPr>
              <a:t>Published on Mar 19, 2012</a:t>
            </a:r>
            <a:endParaRPr lang="en-US">
              <a:effectLst/>
            </a:endParaRPr>
          </a:p>
          <a:p>
            <a:pPr marL="0" indent="0">
              <a:buNone/>
            </a:pPr>
            <a:r>
              <a:rPr lang="en-US">
                <a:effectLst/>
              </a:rPr>
              <a:t>Ford has been able to cut the car manufacturing process in half, from six years to three years, using virtual reality during the design phase. SmartPlanet correspondent Sumi Das gets outfitted with the virtual-reality gear and steps inside the machine for a preview.</a:t>
            </a:r>
          </a:p>
          <a:p>
            <a:pPr marL="0" indent="0">
              <a:buNone/>
            </a:pPr>
            <a:endParaRPr lang="en-US"/>
          </a:p>
        </p:txBody>
      </p:sp>
      <p:pic>
        <p:nvPicPr>
          <p:cNvPr id="4" name="At Ford, using virtual reality to tweak car design2.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019800" y="5219701"/>
            <a:ext cx="609600" cy="342900"/>
          </a:xfrm>
          <a:prstGeom prst="rect">
            <a:avLst/>
          </a:prstGeom>
        </p:spPr>
      </p:pic>
    </p:spTree>
    <p:extLst>
      <p:ext uri="{BB962C8B-B14F-4D97-AF65-F5344CB8AC3E}">
        <p14:creationId xmlns:p14="http://schemas.microsoft.com/office/powerpoint/2010/main" val="400321902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239955" fill="hold"/>
                                        <p:tgtEl>
                                          <p:spTgt spid="4"/>
                                        </p:tgtEl>
                                      </p:cBhvr>
                                    </p:cmd>
                                  </p:childTnLst>
                                </p:cTn>
                              </p:par>
                            </p:childTnLst>
                          </p:cTn>
                        </p:par>
                      </p:childTnLst>
                    </p:cTn>
                  </p:par>
                  <p:par>
                    <p:cTn id="14" fill="hold">
                      <p:stCondLst>
                        <p:cond delay="indefinite"/>
                      </p:stCondLst>
                      <p:childTnLst>
                        <p:par>
                          <p:cTn id="15" fill="hold">
                            <p:stCondLst>
                              <p:cond delay="0"/>
                            </p:stCondLst>
                            <p:childTnLst>
                              <p:par>
                                <p:cTn id="16" presetID="3" presetClass="mediacall" presetSubtype="0" fill="hold" nodeType="clickEffect">
                                  <p:stCondLst>
                                    <p:cond delay="0"/>
                                  </p:stCondLst>
                                  <p:childTnLst>
                                    <p:cmd type="call" cmd="stop">
                                      <p:cBhvr>
                                        <p:cTn id="17"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showWhenStopped="0">
                <p:cTn id="18" fill="hold" display="0">
                  <p:stCondLst>
                    <p:cond delay="indefinite"/>
                  </p:stCondLst>
                </p:cTn>
                <p:tgtEl>
                  <p:spTgt spid="4"/>
                </p:tgtEl>
              </p:cMediaNode>
            </p:video>
          </p:childTnLst>
        </p:cTn>
      </p:par>
    </p:tnLst>
    <p:bldLst>
      <p:bldP spid="3" grpId="0"/>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914400" y="434975"/>
            <a:ext cx="10363200" cy="965200"/>
          </a:xfrm>
        </p:spPr>
        <p:txBody>
          <a:bodyPr/>
          <a:lstStyle/>
          <a:p>
            <a:r>
              <a:rPr lang="en-US" altLang="en-US" smtClean="0">
                <a:latin typeface="Arial" pitchFamily="34" charset="0"/>
                <a:cs typeface="Arial" pitchFamily="34" charset="0"/>
              </a:rPr>
              <a:t>Value Analysis</a:t>
            </a:r>
          </a:p>
        </p:txBody>
      </p:sp>
      <p:sp>
        <p:nvSpPr>
          <p:cNvPr id="104451" name="Rectangle 3"/>
          <p:cNvSpPr>
            <a:spLocks noGrp="1" noChangeArrowheads="1"/>
          </p:cNvSpPr>
          <p:nvPr>
            <p:ph type="body" idx="1"/>
          </p:nvPr>
        </p:nvSpPr>
        <p:spPr>
          <a:xfrm>
            <a:off x="948267" y="3429000"/>
            <a:ext cx="10227733" cy="2413000"/>
          </a:xfrm>
        </p:spPr>
        <p:txBody>
          <a:bodyPr>
            <a:normAutofit/>
          </a:bodyPr>
          <a:lstStyle/>
          <a:p>
            <a:pPr marL="628650" indent="-628650">
              <a:buClr>
                <a:srgbClr val="E07CC6"/>
              </a:buClr>
              <a:buSzPct val="99000"/>
              <a:buFont typeface="Cardo" panose="02020600000000000000" pitchFamily="18" charset="-79"/>
              <a:buChar char=""/>
            </a:pPr>
            <a:r>
              <a:rPr lang="en-US" altLang="en-US" sz="3200" smtClean="0">
                <a:latin typeface="Cardo" panose="02020600000000000000" pitchFamily="18" charset="-79"/>
                <a:ea typeface="Cardo" panose="02020600000000000000" pitchFamily="18" charset="-79"/>
                <a:cs typeface="Cardo" panose="02020600000000000000" pitchFamily="18" charset="-79"/>
              </a:rPr>
              <a:t>Focuses on design improvement during production</a:t>
            </a:r>
          </a:p>
          <a:p>
            <a:pPr marL="628650" indent="-628650">
              <a:buClr>
                <a:srgbClr val="E07CC6"/>
              </a:buClr>
              <a:buSzPct val="99000"/>
              <a:buFont typeface="Cardo" panose="02020600000000000000" pitchFamily="18" charset="-79"/>
              <a:buChar char=""/>
            </a:pPr>
            <a:r>
              <a:rPr lang="en-US" altLang="en-US" sz="3200" smtClean="0">
                <a:latin typeface="Cardo" panose="02020600000000000000" pitchFamily="18" charset="-79"/>
                <a:ea typeface="Cardo" panose="02020600000000000000" pitchFamily="18" charset="-79"/>
                <a:cs typeface="Cardo" panose="02020600000000000000" pitchFamily="18" charset="-79"/>
              </a:rPr>
              <a:t>Seeks improvements leading either to a better product or a product which can be produced more economically with less environmental impact</a:t>
            </a:r>
          </a:p>
        </p:txBody>
      </p:sp>
      <p:sp>
        <p:nvSpPr>
          <p:cNvPr id="4" name="TextBox 3"/>
          <p:cNvSpPr txBox="1"/>
          <p:nvPr/>
        </p:nvSpPr>
        <p:spPr>
          <a:xfrm>
            <a:off x="609600" y="1752600"/>
            <a:ext cx="10591799" cy="1200329"/>
          </a:xfrm>
          <a:prstGeom prst="rect">
            <a:avLst/>
          </a:prstGeom>
          <a:noFill/>
        </p:spPr>
        <p:txBody>
          <a:bodyPr wrap="square" rtlCol="0">
            <a:spAutoFit/>
          </a:bodyPr>
          <a:lstStyle/>
          <a:p>
            <a:r>
              <a:rPr lang="en-US" sz="36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Value Analysis</a:t>
            </a:r>
            <a:r>
              <a:rPr lang="en-US" sz="3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 review of successful products that takes place during the production process.</a:t>
            </a:r>
            <a:endParaRPr lang="en-US" sz="36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112867015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04451"/>
                                        </p:tgtEl>
                                        <p:attrNameLst>
                                          <p:attrName>style.visibility</p:attrName>
                                        </p:attrNameLst>
                                      </p:cBhvr>
                                      <p:to>
                                        <p:strVal val="visible"/>
                                      </p:to>
                                    </p:set>
                                    <p:animEffect transition="in" filter="strips(downRight)">
                                      <p:cBhvr>
                                        <p:cTn id="7" dur="1000"/>
                                        <p:tgtEl>
                                          <p:spTgt spid="1044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304800" y="279400"/>
            <a:ext cx="11506200" cy="1397000"/>
          </a:xfrm>
        </p:spPr>
        <p:txBody>
          <a:bodyPr>
            <a:noAutofit/>
          </a:bodyPr>
          <a:lstStyle/>
          <a:p>
            <a:r>
              <a:rPr lang="en-US" altLang="en-US" sz="4800" smtClean="0">
                <a:latin typeface="Arial" pitchFamily="34" charset="0"/>
                <a:cs typeface="Arial" pitchFamily="34" charset="0"/>
              </a:rPr>
              <a:t>Sustainability and Life Cycle Assessment (LCA)</a:t>
            </a:r>
          </a:p>
        </p:txBody>
      </p:sp>
      <p:sp>
        <p:nvSpPr>
          <p:cNvPr id="106499" name="Rectangle 3"/>
          <p:cNvSpPr>
            <a:spLocks noChangeArrowheads="1"/>
          </p:cNvSpPr>
          <p:nvPr/>
        </p:nvSpPr>
        <p:spPr bwMode="auto">
          <a:xfrm>
            <a:off x="533400" y="3595158"/>
            <a:ext cx="10972800" cy="2556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ts val="1600"/>
              </a:spcAft>
              <a:buClr>
                <a:schemeClr val="tx1"/>
              </a:buClr>
              <a:buSzPct val="60000"/>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Sustainability means meeting the needs of the present without compromising the ability of future generations to meet their needs</a:t>
            </a:r>
          </a:p>
          <a:p>
            <a:pPr marL="571500" indent="-571500">
              <a:lnSpc>
                <a:spcPct val="90000"/>
              </a:lnSpc>
              <a:spcAft>
                <a:spcPts val="1600"/>
              </a:spcAft>
              <a:buClr>
                <a:schemeClr val="tx1"/>
              </a:buClr>
              <a:buSzPct val="60000"/>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LCA is a formal evaluation of the environmental impact of a product</a:t>
            </a:r>
          </a:p>
        </p:txBody>
      </p:sp>
      <p:sp>
        <p:nvSpPr>
          <p:cNvPr id="4" name="TextBox 3"/>
          <p:cNvSpPr txBox="1"/>
          <p:nvPr/>
        </p:nvSpPr>
        <p:spPr>
          <a:xfrm>
            <a:off x="335492" y="1828800"/>
            <a:ext cx="11627908" cy="1754326"/>
          </a:xfrm>
          <a:prstGeom prst="rect">
            <a:avLst/>
          </a:prstGeom>
          <a:noFill/>
        </p:spPr>
        <p:txBody>
          <a:bodyPr wrap="square" rtlCol="0">
            <a:spAutoFit/>
          </a:bodyPr>
          <a:lstStyle/>
          <a:p>
            <a:r>
              <a:rPr lang="en-US" sz="36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Life Cycle Assessment (LCA)</a:t>
            </a:r>
            <a:r>
              <a:rPr lang="en-US" sz="36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Part of ISO 14000; assesses the environmental impact of a product, from material and energy inputs to disposal and environmental releases.</a:t>
            </a:r>
            <a:endParaRPr lang="en-US" sz="36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336038851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06499"/>
                                        </p:tgtEl>
                                        <p:attrNameLst>
                                          <p:attrName>style.visibility</p:attrName>
                                        </p:attrNameLst>
                                      </p:cBhvr>
                                      <p:to>
                                        <p:strVal val="visible"/>
                                      </p:to>
                                    </p:set>
                                    <p:animEffect transition="in" filter="strips(downRight)">
                                      <p:cBhvr>
                                        <p:cTn id="7" dur="1000"/>
                                        <p:tgtEl>
                                          <p:spTgt spid="106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xfrm>
            <a:off x="914400" y="180977"/>
            <a:ext cx="10363200" cy="1647825"/>
          </a:xfrm>
        </p:spPr>
        <p:txBody>
          <a:bodyPr/>
          <a:lstStyle/>
          <a:p>
            <a:r>
              <a:rPr lang="en-US" altLang="en-US" smtClean="0">
                <a:latin typeface="Arial" pitchFamily="34" charset="0"/>
                <a:cs typeface="Arial" pitchFamily="34" charset="0"/>
              </a:rPr>
              <a:t>Product Development Continuum</a:t>
            </a:r>
          </a:p>
        </p:txBody>
      </p:sp>
      <p:sp>
        <p:nvSpPr>
          <p:cNvPr id="116739" name="Rectangle 3"/>
          <p:cNvSpPr>
            <a:spLocks noChangeArrowheads="1"/>
          </p:cNvSpPr>
          <p:nvPr/>
        </p:nvSpPr>
        <p:spPr bwMode="auto">
          <a:xfrm>
            <a:off x="1280586" y="2046288"/>
            <a:ext cx="9732433" cy="424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ct val="40000"/>
              </a:spcAft>
              <a:buClr>
                <a:schemeClr val="tx1"/>
              </a:buClr>
              <a:buSzPct val="60000"/>
              <a:buFont typeface="Wingdings" panose="05000000000000000000" pitchFamily="2" charset="2"/>
              <a:buChar char="v"/>
            </a:pPr>
            <a:r>
              <a:rPr lang="en-US" altLang="en-US" sz="4300">
                <a:latin typeface="Cardo" panose="02020600000000000000" pitchFamily="18" charset="-79"/>
                <a:ea typeface="Cardo" panose="02020600000000000000" pitchFamily="18" charset="-79"/>
                <a:cs typeface="Cardo" panose="02020600000000000000" pitchFamily="18" charset="-79"/>
              </a:rPr>
              <a:t>Product life cycles are becoming shorter and the rate of technological change is increasing</a:t>
            </a:r>
          </a:p>
          <a:p>
            <a:pPr marL="571500" indent="-571500">
              <a:lnSpc>
                <a:spcPct val="90000"/>
              </a:lnSpc>
              <a:spcAft>
                <a:spcPct val="40000"/>
              </a:spcAft>
              <a:buClr>
                <a:schemeClr val="tx1"/>
              </a:buClr>
              <a:buSzPct val="60000"/>
              <a:buFont typeface="Wingdings" panose="05000000000000000000" pitchFamily="2" charset="2"/>
              <a:buChar char="v"/>
            </a:pPr>
            <a:r>
              <a:rPr lang="en-US" altLang="en-US" sz="4300">
                <a:latin typeface="Cardo" panose="02020600000000000000" pitchFamily="18" charset="-79"/>
                <a:ea typeface="Cardo" panose="02020600000000000000" pitchFamily="18" charset="-79"/>
                <a:cs typeface="Cardo" panose="02020600000000000000" pitchFamily="18" charset="-79"/>
              </a:rPr>
              <a:t>Developing new products faster can result in a competitive advantage</a:t>
            </a:r>
          </a:p>
          <a:p>
            <a:pPr marL="571500" indent="-571500">
              <a:lnSpc>
                <a:spcPct val="90000"/>
              </a:lnSpc>
              <a:spcAft>
                <a:spcPct val="40000"/>
              </a:spcAft>
              <a:buClr>
                <a:schemeClr val="tx1"/>
              </a:buClr>
              <a:buSzPct val="60000"/>
              <a:buFont typeface="Wingdings" panose="05000000000000000000" pitchFamily="2" charset="2"/>
              <a:buChar char="v"/>
            </a:pPr>
            <a:r>
              <a:rPr lang="en-US" altLang="en-US" sz="4300">
                <a:latin typeface="Cardo" panose="02020600000000000000" pitchFamily="18" charset="-79"/>
                <a:ea typeface="Cardo" panose="02020600000000000000" pitchFamily="18" charset="-79"/>
                <a:cs typeface="Cardo" panose="02020600000000000000" pitchFamily="18" charset="-79"/>
              </a:rPr>
              <a:t>Time-Based Competition</a:t>
            </a:r>
          </a:p>
        </p:txBody>
      </p:sp>
    </p:spTree>
    <p:extLst>
      <p:ext uri="{BB962C8B-B14F-4D97-AF65-F5344CB8AC3E}">
        <p14:creationId xmlns:p14="http://schemas.microsoft.com/office/powerpoint/2010/main" val="12812147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6739"/>
                                        </p:tgtEl>
                                        <p:attrNameLst>
                                          <p:attrName>style.visibility</p:attrName>
                                        </p:attrNameLst>
                                      </p:cBhvr>
                                      <p:to>
                                        <p:strVal val="visible"/>
                                      </p:to>
                                    </p:set>
                                    <p:animEffect transition="in" filter="strips(downRight)">
                                      <p:cBhvr>
                                        <p:cTn id="7" dur="1000"/>
                                        <p:tgtEl>
                                          <p:spTgt spid="1167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914400" y="180977"/>
            <a:ext cx="10363200" cy="1647825"/>
          </a:xfrm>
        </p:spPr>
        <p:txBody>
          <a:bodyPr/>
          <a:lstStyle/>
          <a:p>
            <a:r>
              <a:rPr lang="en-US" altLang="en-US" smtClean="0">
                <a:latin typeface="Arial" pitchFamily="34" charset="0"/>
                <a:cs typeface="Arial" pitchFamily="34" charset="0"/>
              </a:rPr>
              <a:t>Product Development Continuum</a:t>
            </a:r>
          </a:p>
        </p:txBody>
      </p:sp>
      <p:grpSp>
        <p:nvGrpSpPr>
          <p:cNvPr id="4" name="Group 20"/>
          <p:cNvGrpSpPr>
            <a:grpSpLocks/>
          </p:cNvGrpSpPr>
          <p:nvPr/>
        </p:nvGrpSpPr>
        <p:grpSpPr bwMode="auto">
          <a:xfrm>
            <a:off x="220133" y="4851402"/>
            <a:ext cx="11734800" cy="1562100"/>
            <a:chOff x="104" y="3016"/>
            <a:chExt cx="5544" cy="984"/>
          </a:xfrm>
        </p:grpSpPr>
        <p:sp>
          <p:nvSpPr>
            <p:cNvPr id="5" name="Rectangle 19"/>
            <p:cNvSpPr>
              <a:spLocks noChangeArrowheads="1"/>
            </p:cNvSpPr>
            <p:nvPr/>
          </p:nvSpPr>
          <p:spPr bwMode="auto">
            <a:xfrm>
              <a:off x="104" y="3016"/>
              <a:ext cx="5544" cy="984"/>
            </a:xfrm>
            <a:prstGeom prst="rect">
              <a:avLst/>
            </a:prstGeom>
            <a:solidFill>
              <a:schemeClr val="accent3"/>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sz="1400" dirty="0">
                <a:solidFill>
                  <a:schemeClr val="bg1"/>
                </a:solidFill>
                <a:latin typeface="Arial"/>
                <a:cs typeface="Arial"/>
              </a:endParaRPr>
            </a:p>
          </p:txBody>
        </p:sp>
        <p:grpSp>
          <p:nvGrpSpPr>
            <p:cNvPr id="112651" name="Group 5"/>
            <p:cNvGrpSpPr>
              <a:grpSpLocks/>
            </p:cNvGrpSpPr>
            <p:nvPr/>
          </p:nvGrpSpPr>
          <p:grpSpPr bwMode="auto">
            <a:xfrm>
              <a:off x="144" y="3086"/>
              <a:ext cx="5472" cy="839"/>
              <a:chOff x="144" y="3086"/>
              <a:chExt cx="5472" cy="839"/>
            </a:xfrm>
          </p:grpSpPr>
          <p:sp>
            <p:nvSpPr>
              <p:cNvPr id="112652" name="Text Box 6"/>
              <p:cNvSpPr txBox="1">
                <a:spLocks noChangeArrowheads="1"/>
              </p:cNvSpPr>
              <p:nvPr/>
            </p:nvSpPr>
            <p:spPr bwMode="auto">
              <a:xfrm>
                <a:off x="144" y="3086"/>
                <a:ext cx="5472" cy="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tabLst>
                    <a:tab pos="4292600" algn="ctr"/>
                    <a:tab pos="8483600" algn="r"/>
                    <a:tab pos="8864600" algn="r"/>
                  </a:tabLst>
                  <a:defRPr>
                    <a:solidFill>
                      <a:schemeClr val="tx1"/>
                    </a:solidFill>
                    <a:latin typeface="Calibri" pitchFamily="34" charset="0"/>
                    <a:cs typeface="Arial" pitchFamily="34" charset="0"/>
                  </a:defRPr>
                </a:lvl1pPr>
                <a:lvl2pPr marL="742950" indent="-285750" defTabSz="1000125">
                  <a:tabLst>
                    <a:tab pos="4292600" algn="ctr"/>
                    <a:tab pos="8483600" algn="r"/>
                    <a:tab pos="8864600" algn="r"/>
                  </a:tabLst>
                  <a:defRPr>
                    <a:solidFill>
                      <a:schemeClr val="tx1"/>
                    </a:solidFill>
                    <a:latin typeface="Calibri" pitchFamily="34" charset="0"/>
                    <a:cs typeface="Arial" pitchFamily="34" charset="0"/>
                  </a:defRPr>
                </a:lvl2pPr>
                <a:lvl3pPr marL="1143000" indent="-228600" defTabSz="1000125">
                  <a:tabLst>
                    <a:tab pos="4292600" algn="ctr"/>
                    <a:tab pos="8483600" algn="r"/>
                    <a:tab pos="8864600" algn="r"/>
                  </a:tabLst>
                  <a:defRPr>
                    <a:solidFill>
                      <a:schemeClr val="tx1"/>
                    </a:solidFill>
                    <a:latin typeface="Calibri" pitchFamily="34" charset="0"/>
                    <a:cs typeface="Arial" pitchFamily="34" charset="0"/>
                  </a:defRPr>
                </a:lvl3pPr>
                <a:lvl4pPr marL="1600200" indent="-228600" defTabSz="1000125">
                  <a:tabLst>
                    <a:tab pos="4292600" algn="ctr"/>
                    <a:tab pos="8483600" algn="r"/>
                    <a:tab pos="8864600" algn="r"/>
                  </a:tabLst>
                  <a:defRPr>
                    <a:solidFill>
                      <a:schemeClr val="tx1"/>
                    </a:solidFill>
                    <a:latin typeface="Calibri" pitchFamily="34" charset="0"/>
                    <a:cs typeface="Arial" pitchFamily="34" charset="0"/>
                  </a:defRPr>
                </a:lvl4pPr>
                <a:lvl5pPr marL="2057400" indent="-228600" defTabSz="1000125">
                  <a:tabLst>
                    <a:tab pos="4292600" algn="ctr"/>
                    <a:tab pos="8483600" algn="r"/>
                    <a:tab pos="8864600" algn="r"/>
                  </a:tabLst>
                  <a:defRPr>
                    <a:solidFill>
                      <a:schemeClr val="tx1"/>
                    </a:solidFill>
                    <a:latin typeface="Calibri" pitchFamily="34" charset="0"/>
                    <a:cs typeface="Arial" pitchFamily="34" charset="0"/>
                  </a:defRPr>
                </a:lvl5pPr>
                <a:lvl6pPr marL="2514600" indent="-228600" defTabSz="1000125" fontAlgn="base">
                  <a:spcBef>
                    <a:spcPct val="0"/>
                  </a:spcBef>
                  <a:spcAft>
                    <a:spcPct val="0"/>
                  </a:spcAft>
                  <a:tabLst>
                    <a:tab pos="4292600" algn="ctr"/>
                    <a:tab pos="8483600" algn="r"/>
                    <a:tab pos="8864600" algn="r"/>
                  </a:tabLst>
                  <a:defRPr>
                    <a:solidFill>
                      <a:schemeClr val="tx1"/>
                    </a:solidFill>
                    <a:latin typeface="Calibri" pitchFamily="34" charset="0"/>
                    <a:cs typeface="Arial" pitchFamily="34" charset="0"/>
                  </a:defRPr>
                </a:lvl6pPr>
                <a:lvl7pPr marL="2971800" indent="-228600" defTabSz="1000125" fontAlgn="base">
                  <a:spcBef>
                    <a:spcPct val="0"/>
                  </a:spcBef>
                  <a:spcAft>
                    <a:spcPct val="0"/>
                  </a:spcAft>
                  <a:tabLst>
                    <a:tab pos="4292600" algn="ctr"/>
                    <a:tab pos="8483600" algn="r"/>
                    <a:tab pos="8864600" algn="r"/>
                  </a:tabLst>
                  <a:defRPr>
                    <a:solidFill>
                      <a:schemeClr val="tx1"/>
                    </a:solidFill>
                    <a:latin typeface="Calibri" pitchFamily="34" charset="0"/>
                    <a:cs typeface="Arial" pitchFamily="34" charset="0"/>
                  </a:defRPr>
                </a:lvl7pPr>
                <a:lvl8pPr marL="3429000" indent="-228600" defTabSz="1000125" fontAlgn="base">
                  <a:spcBef>
                    <a:spcPct val="0"/>
                  </a:spcBef>
                  <a:spcAft>
                    <a:spcPct val="0"/>
                  </a:spcAft>
                  <a:tabLst>
                    <a:tab pos="4292600" algn="ctr"/>
                    <a:tab pos="8483600" algn="r"/>
                    <a:tab pos="8864600" algn="r"/>
                  </a:tabLst>
                  <a:defRPr>
                    <a:solidFill>
                      <a:schemeClr val="tx1"/>
                    </a:solidFill>
                    <a:latin typeface="Calibri" pitchFamily="34" charset="0"/>
                    <a:cs typeface="Arial" pitchFamily="34" charset="0"/>
                  </a:defRPr>
                </a:lvl8pPr>
                <a:lvl9pPr marL="3886200" indent="-228600" defTabSz="1000125" fontAlgn="base">
                  <a:spcBef>
                    <a:spcPct val="0"/>
                  </a:spcBef>
                  <a:spcAft>
                    <a:spcPct val="0"/>
                  </a:spcAft>
                  <a:tabLst>
                    <a:tab pos="4292600" algn="ctr"/>
                    <a:tab pos="8483600" algn="r"/>
                    <a:tab pos="8864600" algn="r"/>
                  </a:tabLst>
                  <a:defRPr>
                    <a:solidFill>
                      <a:schemeClr val="tx1"/>
                    </a:solidFill>
                    <a:latin typeface="Calibri" pitchFamily="34" charset="0"/>
                    <a:cs typeface="Arial" pitchFamily="34" charset="0"/>
                  </a:defRPr>
                </a:lvl9pPr>
              </a:lstStyle>
              <a:p>
                <a:r>
                  <a:rPr lang="en-US" altLang="en-US" sz="2000" b="1">
                    <a:solidFill>
                      <a:schemeClr val="bg1"/>
                    </a:solidFill>
                    <a:latin typeface="Arial" pitchFamily="34" charset="0"/>
                    <a:ea typeface="MS PGothic" pitchFamily="34" charset="-128"/>
                  </a:rPr>
                  <a:t>Internal</a:t>
                </a:r>
                <a:r>
                  <a:rPr lang="en-US" altLang="en-US" sz="2000">
                    <a:solidFill>
                      <a:schemeClr val="bg1"/>
                    </a:solidFill>
                    <a:latin typeface="Arial" pitchFamily="34" charset="0"/>
                    <a:ea typeface="MS PGothic" pitchFamily="34" charset="-128"/>
                  </a:rPr>
                  <a:t>	</a:t>
                </a:r>
                <a:r>
                  <a:rPr lang="en-US" altLang="en-US" sz="2000" i="1">
                    <a:solidFill>
                      <a:schemeClr val="bg1"/>
                    </a:solidFill>
                    <a:latin typeface="Arial" pitchFamily="34" charset="0"/>
                    <a:ea typeface="MS PGothic" pitchFamily="34" charset="-128"/>
                    <a:sym typeface="Symbol" pitchFamily="18" charset="2"/>
                  </a:rPr>
                  <a:t>C</a:t>
                </a:r>
                <a:r>
                  <a:rPr lang="en-US" altLang="en-US" sz="2000" i="1">
                    <a:solidFill>
                      <a:schemeClr val="bg1"/>
                    </a:solidFill>
                    <a:latin typeface="Arial" pitchFamily="34" charset="0"/>
                    <a:ea typeface="MS PGothic" pitchFamily="34" charset="-128"/>
                    <a:sym typeface="Wingdings" pitchFamily="2" charset="2"/>
                  </a:rPr>
                  <a:t>ost of product development </a:t>
                </a:r>
                <a:r>
                  <a:rPr lang="en-US" altLang="en-US" sz="2000">
                    <a:solidFill>
                      <a:schemeClr val="bg1"/>
                    </a:solidFill>
                    <a:latin typeface="Arial" pitchFamily="34" charset="0"/>
                    <a:ea typeface="MS PGothic" pitchFamily="34" charset="-128"/>
                    <a:sym typeface="Wingdings" pitchFamily="2" charset="2"/>
                  </a:rPr>
                  <a:t>	</a:t>
                </a:r>
                <a:r>
                  <a:rPr lang="en-US" altLang="en-US" sz="2000" b="1">
                    <a:solidFill>
                      <a:schemeClr val="bg1"/>
                    </a:solidFill>
                    <a:latin typeface="Arial" pitchFamily="34" charset="0"/>
                    <a:ea typeface="MS PGothic" pitchFamily="34" charset="-128"/>
                    <a:sym typeface="Wingdings" pitchFamily="2" charset="2"/>
                  </a:rPr>
                  <a:t>Shared</a:t>
                </a:r>
              </a:p>
              <a:p>
                <a:r>
                  <a:rPr lang="en-US" altLang="en-US" sz="2000" b="1">
                    <a:solidFill>
                      <a:schemeClr val="bg1"/>
                    </a:solidFill>
                    <a:latin typeface="Arial" pitchFamily="34" charset="0"/>
                    <a:ea typeface="MS PGothic" pitchFamily="34" charset="-128"/>
                    <a:sym typeface="Wingdings" pitchFamily="2" charset="2"/>
                  </a:rPr>
                  <a:t>Lengthy</a:t>
                </a:r>
                <a:r>
                  <a:rPr lang="en-US" altLang="en-US" sz="2000">
                    <a:solidFill>
                      <a:schemeClr val="bg1"/>
                    </a:solidFill>
                    <a:latin typeface="Arial" pitchFamily="34" charset="0"/>
                    <a:ea typeface="MS PGothic" pitchFamily="34" charset="-128"/>
                    <a:sym typeface="Wingdings" pitchFamily="2" charset="2"/>
                  </a:rPr>
                  <a:t>	</a:t>
                </a:r>
                <a:r>
                  <a:rPr lang="en-US" altLang="en-US" sz="2000" i="1">
                    <a:solidFill>
                      <a:schemeClr val="bg1"/>
                    </a:solidFill>
                    <a:latin typeface="Arial" pitchFamily="34" charset="0"/>
                    <a:ea typeface="MS PGothic" pitchFamily="34" charset="-128"/>
                    <a:sym typeface="Symbol" pitchFamily="18" charset="2"/>
                  </a:rPr>
                  <a:t>Speed of product development</a:t>
                </a:r>
                <a:r>
                  <a:rPr lang="en-US" altLang="en-US" sz="2000">
                    <a:solidFill>
                      <a:schemeClr val="bg1"/>
                    </a:solidFill>
                    <a:latin typeface="Arial" pitchFamily="34" charset="0"/>
                    <a:ea typeface="MS PGothic" pitchFamily="34" charset="-128"/>
                    <a:sym typeface="Symbol" pitchFamily="18" charset="2"/>
                  </a:rPr>
                  <a:t>	</a:t>
                </a:r>
                <a:r>
                  <a:rPr lang="en-US" altLang="en-US" sz="2000" b="1">
                    <a:solidFill>
                      <a:schemeClr val="bg1"/>
                    </a:solidFill>
                    <a:latin typeface="Arial" pitchFamily="34" charset="0"/>
                    <a:ea typeface="MS PGothic" pitchFamily="34" charset="-128"/>
                    <a:sym typeface="Symbol" pitchFamily="18" charset="2"/>
                  </a:rPr>
                  <a:t>Rapid and/</a:t>
                </a:r>
                <a:br>
                  <a:rPr lang="en-US" altLang="en-US" sz="2000" b="1">
                    <a:solidFill>
                      <a:schemeClr val="bg1"/>
                    </a:solidFill>
                    <a:latin typeface="Arial" pitchFamily="34" charset="0"/>
                    <a:ea typeface="MS PGothic" pitchFamily="34" charset="-128"/>
                    <a:sym typeface="Symbol" pitchFamily="18" charset="2"/>
                  </a:rPr>
                </a:br>
                <a:r>
                  <a:rPr lang="en-US" altLang="en-US" sz="2000" b="1">
                    <a:solidFill>
                      <a:schemeClr val="bg1"/>
                    </a:solidFill>
                    <a:latin typeface="Arial" pitchFamily="34" charset="0"/>
                    <a:ea typeface="MS PGothic" pitchFamily="34" charset="-128"/>
                    <a:sym typeface="Symbol" pitchFamily="18" charset="2"/>
                  </a:rPr>
                  <a:t>		or Existing</a:t>
                </a:r>
              </a:p>
              <a:p>
                <a:r>
                  <a:rPr lang="en-US" altLang="en-US" sz="2000" b="1">
                    <a:solidFill>
                      <a:schemeClr val="bg1"/>
                    </a:solidFill>
                    <a:latin typeface="Arial" pitchFamily="34" charset="0"/>
                    <a:ea typeface="MS PGothic" pitchFamily="34" charset="-128"/>
                    <a:sym typeface="Symbol" pitchFamily="18" charset="2"/>
                  </a:rPr>
                  <a:t>High</a:t>
                </a:r>
                <a:r>
                  <a:rPr lang="en-US" altLang="en-US" sz="2000">
                    <a:solidFill>
                      <a:schemeClr val="bg1"/>
                    </a:solidFill>
                    <a:latin typeface="Arial" pitchFamily="34" charset="0"/>
                    <a:ea typeface="MS PGothic" pitchFamily="34" charset="-128"/>
                    <a:sym typeface="Symbol" pitchFamily="18" charset="2"/>
                  </a:rPr>
                  <a:t>	</a:t>
                </a:r>
                <a:r>
                  <a:rPr lang="en-US" altLang="en-US" sz="2000" i="1">
                    <a:solidFill>
                      <a:schemeClr val="bg1"/>
                    </a:solidFill>
                    <a:latin typeface="Arial" pitchFamily="34" charset="0"/>
                    <a:ea typeface="MS PGothic" pitchFamily="34" charset="-128"/>
                    <a:sym typeface="Symbol" pitchFamily="18" charset="2"/>
                  </a:rPr>
                  <a:t>Risk of product development</a:t>
                </a:r>
                <a:r>
                  <a:rPr lang="en-US" altLang="en-US" sz="2000">
                    <a:solidFill>
                      <a:schemeClr val="bg1"/>
                    </a:solidFill>
                    <a:latin typeface="Arial" pitchFamily="34" charset="0"/>
                    <a:ea typeface="MS PGothic" pitchFamily="34" charset="-128"/>
                    <a:sym typeface="Symbol" pitchFamily="18" charset="2"/>
                  </a:rPr>
                  <a:t>	</a:t>
                </a:r>
                <a:r>
                  <a:rPr lang="en-US" altLang="en-US" sz="2000" b="1">
                    <a:solidFill>
                      <a:schemeClr val="bg1"/>
                    </a:solidFill>
                    <a:latin typeface="Arial" pitchFamily="34" charset="0"/>
                    <a:ea typeface="MS PGothic" pitchFamily="34" charset="-128"/>
                    <a:sym typeface="Wingdings" pitchFamily="2" charset="2"/>
                  </a:rPr>
                  <a:t>Shared</a:t>
                </a:r>
                <a:r>
                  <a:rPr lang="en-US" altLang="en-US" sz="2000" b="1">
                    <a:solidFill>
                      <a:schemeClr val="bg1"/>
                    </a:solidFill>
                    <a:latin typeface="Arial" pitchFamily="34" charset="0"/>
                    <a:ea typeface="MS PGothic" pitchFamily="34" charset="-128"/>
                    <a:sym typeface="Symbol" pitchFamily="18" charset="2"/>
                  </a:rPr>
                  <a:t> </a:t>
                </a:r>
              </a:p>
            </p:txBody>
          </p:sp>
          <p:sp>
            <p:nvSpPr>
              <p:cNvPr id="112653" name="Line 7"/>
              <p:cNvSpPr>
                <a:spLocks noChangeShapeType="1"/>
              </p:cNvSpPr>
              <p:nvPr/>
            </p:nvSpPr>
            <p:spPr bwMode="auto">
              <a:xfrm>
                <a:off x="840" y="3216"/>
                <a:ext cx="518" cy="0"/>
              </a:xfrm>
              <a:prstGeom prst="line">
                <a:avLst/>
              </a:prstGeom>
              <a:noFill/>
              <a:ln w="76200">
                <a:solidFill>
                  <a:srgbClr val="24BDB2"/>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ndParaRPr>
              </a:p>
            </p:txBody>
          </p:sp>
          <p:sp>
            <p:nvSpPr>
              <p:cNvPr id="112654" name="Line 8"/>
              <p:cNvSpPr>
                <a:spLocks noChangeShapeType="1"/>
              </p:cNvSpPr>
              <p:nvPr/>
            </p:nvSpPr>
            <p:spPr bwMode="auto">
              <a:xfrm>
                <a:off x="767" y="3400"/>
                <a:ext cx="562" cy="0"/>
              </a:xfrm>
              <a:prstGeom prst="line">
                <a:avLst/>
              </a:prstGeom>
              <a:noFill/>
              <a:ln w="76200">
                <a:solidFill>
                  <a:srgbClr val="24BDB2"/>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ndParaRPr>
              </a:p>
            </p:txBody>
          </p:sp>
          <p:sp>
            <p:nvSpPr>
              <p:cNvPr id="112655" name="Line 9"/>
              <p:cNvSpPr>
                <a:spLocks noChangeShapeType="1"/>
              </p:cNvSpPr>
              <p:nvPr/>
            </p:nvSpPr>
            <p:spPr bwMode="auto">
              <a:xfrm>
                <a:off x="616" y="3776"/>
                <a:ext cx="648" cy="0"/>
              </a:xfrm>
              <a:prstGeom prst="line">
                <a:avLst/>
              </a:prstGeom>
              <a:noFill/>
              <a:ln w="76200">
                <a:solidFill>
                  <a:srgbClr val="24BDB2"/>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ndParaRPr>
              </a:p>
            </p:txBody>
          </p:sp>
          <p:sp>
            <p:nvSpPr>
              <p:cNvPr id="112656" name="Line 10"/>
              <p:cNvSpPr>
                <a:spLocks noChangeShapeType="1"/>
              </p:cNvSpPr>
              <p:nvPr/>
            </p:nvSpPr>
            <p:spPr bwMode="auto">
              <a:xfrm>
                <a:off x="3080" y="3216"/>
                <a:ext cx="648" cy="0"/>
              </a:xfrm>
              <a:prstGeom prst="line">
                <a:avLst/>
              </a:prstGeom>
              <a:noFill/>
              <a:ln w="76200">
                <a:solidFill>
                  <a:srgbClr val="24BDB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ndParaRPr>
              </a:p>
            </p:txBody>
          </p:sp>
          <p:sp>
            <p:nvSpPr>
              <p:cNvPr id="112657" name="Line 11"/>
              <p:cNvSpPr>
                <a:spLocks noChangeShapeType="1"/>
              </p:cNvSpPr>
              <p:nvPr/>
            </p:nvSpPr>
            <p:spPr bwMode="auto">
              <a:xfrm>
                <a:off x="3080" y="3400"/>
                <a:ext cx="389" cy="0"/>
              </a:xfrm>
              <a:prstGeom prst="line">
                <a:avLst/>
              </a:prstGeom>
              <a:noFill/>
              <a:ln w="76200">
                <a:solidFill>
                  <a:srgbClr val="24BDB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ndParaRPr>
              </a:p>
            </p:txBody>
          </p:sp>
          <p:sp>
            <p:nvSpPr>
              <p:cNvPr id="112658" name="Line 12"/>
              <p:cNvSpPr>
                <a:spLocks noChangeShapeType="1"/>
              </p:cNvSpPr>
              <p:nvPr/>
            </p:nvSpPr>
            <p:spPr bwMode="auto">
              <a:xfrm>
                <a:off x="3092" y="3792"/>
                <a:ext cx="605" cy="0"/>
              </a:xfrm>
              <a:prstGeom prst="line">
                <a:avLst/>
              </a:prstGeom>
              <a:noFill/>
              <a:ln w="76200">
                <a:solidFill>
                  <a:srgbClr val="24BDB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solidFill>
                    <a:schemeClr val="bg1"/>
                  </a:solidFill>
                </a:endParaRPr>
              </a:p>
            </p:txBody>
          </p:sp>
        </p:grpSp>
      </p:grpSp>
      <p:grpSp>
        <p:nvGrpSpPr>
          <p:cNvPr id="14" name="Group 17"/>
          <p:cNvGrpSpPr>
            <a:grpSpLocks/>
          </p:cNvGrpSpPr>
          <p:nvPr/>
        </p:nvGrpSpPr>
        <p:grpSpPr bwMode="auto">
          <a:xfrm>
            <a:off x="4047067" y="1473201"/>
            <a:ext cx="7874000" cy="1804988"/>
            <a:chOff x="1912" y="864"/>
            <a:chExt cx="3720" cy="1137"/>
          </a:xfrm>
        </p:grpSpPr>
        <p:sp>
          <p:nvSpPr>
            <p:cNvPr id="112648" name="AutoShape 15"/>
            <p:cNvSpPr>
              <a:spLocks noChangeArrowheads="1"/>
            </p:cNvSpPr>
            <p:nvPr/>
          </p:nvSpPr>
          <p:spPr bwMode="auto">
            <a:xfrm>
              <a:off x="1912" y="864"/>
              <a:ext cx="3720" cy="1136"/>
            </a:xfrm>
            <a:prstGeom prst="roundRect">
              <a:avLst>
                <a:gd name="adj" fmla="val 16667"/>
              </a:avLst>
            </a:prstGeom>
            <a:solidFill>
              <a:schemeClr val="accent2"/>
            </a:solidFill>
            <a:ln w="28575">
              <a:solidFill>
                <a:schemeClr val="tx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112649" name="Text Box 3"/>
            <p:cNvSpPr txBox="1">
              <a:spLocks noChangeArrowheads="1"/>
            </p:cNvSpPr>
            <p:nvPr/>
          </p:nvSpPr>
          <p:spPr bwMode="auto">
            <a:xfrm>
              <a:off x="2039" y="876"/>
              <a:ext cx="3467" cy="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122400" rIns="100008" bIns="1224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25000"/>
                </a:spcBef>
              </a:pPr>
              <a:r>
                <a:rPr lang="en-US" altLang="en-US" sz="2000" b="1" i="1">
                  <a:solidFill>
                    <a:schemeClr val="bg1"/>
                  </a:solidFill>
                  <a:latin typeface="Arial" pitchFamily="34" charset="0"/>
                  <a:ea typeface="MS PGothic" pitchFamily="34" charset="-128"/>
                </a:rPr>
                <a:t>External Development Strategies</a:t>
              </a:r>
            </a:p>
            <a:p>
              <a:pPr algn="r">
                <a:lnSpc>
                  <a:spcPct val="85000"/>
                </a:lnSpc>
                <a:spcBef>
                  <a:spcPct val="25000"/>
                </a:spcBef>
              </a:pPr>
              <a:r>
                <a:rPr lang="en-US" altLang="en-US" sz="2000">
                  <a:solidFill>
                    <a:schemeClr val="bg1"/>
                  </a:solidFill>
                  <a:latin typeface="Arial" pitchFamily="34" charset="0"/>
                  <a:ea typeface="MS PGothic" pitchFamily="34" charset="-128"/>
                </a:rPr>
                <a:t>Alliances</a:t>
              </a:r>
            </a:p>
            <a:p>
              <a:pPr algn="ctr">
                <a:lnSpc>
                  <a:spcPct val="85000"/>
                </a:lnSpc>
                <a:spcBef>
                  <a:spcPct val="25000"/>
                </a:spcBef>
              </a:pPr>
              <a:r>
                <a:rPr lang="en-US" altLang="en-US" sz="2000">
                  <a:solidFill>
                    <a:schemeClr val="bg1"/>
                  </a:solidFill>
                  <a:latin typeface="Arial" pitchFamily="34" charset="0"/>
                  <a:ea typeface="MS PGothic" pitchFamily="34" charset="-128"/>
                </a:rPr>
                <a:t>Joint ventures</a:t>
              </a:r>
            </a:p>
            <a:p>
              <a:pPr>
                <a:lnSpc>
                  <a:spcPct val="85000"/>
                </a:lnSpc>
                <a:spcBef>
                  <a:spcPct val="25000"/>
                </a:spcBef>
              </a:pPr>
              <a:r>
                <a:rPr lang="en-US" altLang="en-US" sz="2000">
                  <a:solidFill>
                    <a:schemeClr val="bg1"/>
                  </a:solidFill>
                  <a:latin typeface="Arial" pitchFamily="34" charset="0"/>
                  <a:ea typeface="MS PGothic" pitchFamily="34" charset="-128"/>
                </a:rPr>
                <a:t>Purchase technology or expertise</a:t>
              </a:r>
              <a:br>
                <a:rPr lang="en-US" altLang="en-US" sz="2000">
                  <a:solidFill>
                    <a:schemeClr val="bg1"/>
                  </a:solidFill>
                  <a:latin typeface="Arial" pitchFamily="34" charset="0"/>
                  <a:ea typeface="MS PGothic" pitchFamily="34" charset="-128"/>
                </a:rPr>
              </a:br>
              <a:r>
                <a:rPr lang="en-US" altLang="en-US" sz="2000">
                  <a:solidFill>
                    <a:schemeClr val="bg1"/>
                  </a:solidFill>
                  <a:latin typeface="Arial" pitchFamily="34" charset="0"/>
                  <a:ea typeface="MS PGothic" pitchFamily="34" charset="-128"/>
                </a:rPr>
                <a:t>by acquiring the developer</a:t>
              </a:r>
            </a:p>
          </p:txBody>
        </p:sp>
      </p:grpSp>
      <p:grpSp>
        <p:nvGrpSpPr>
          <p:cNvPr id="17" name="Group 21"/>
          <p:cNvGrpSpPr>
            <a:grpSpLocks/>
          </p:cNvGrpSpPr>
          <p:nvPr/>
        </p:nvGrpSpPr>
        <p:grpSpPr bwMode="auto">
          <a:xfrm>
            <a:off x="321733" y="3238502"/>
            <a:ext cx="7298267" cy="1625600"/>
            <a:chOff x="152" y="2040"/>
            <a:chExt cx="3448" cy="1024"/>
          </a:xfrm>
        </p:grpSpPr>
        <p:sp>
          <p:nvSpPr>
            <p:cNvPr id="112646" name="AutoShape 16"/>
            <p:cNvSpPr>
              <a:spLocks noChangeArrowheads="1"/>
            </p:cNvSpPr>
            <p:nvPr/>
          </p:nvSpPr>
          <p:spPr bwMode="auto">
            <a:xfrm>
              <a:off x="152" y="2040"/>
              <a:ext cx="3448" cy="1024"/>
            </a:xfrm>
            <a:prstGeom prst="roundRect">
              <a:avLst>
                <a:gd name="adj" fmla="val 16667"/>
              </a:avLst>
            </a:prstGeom>
            <a:solidFill>
              <a:srgbClr val="9FACC7"/>
            </a:solidFill>
            <a:ln w="28575">
              <a:solidFill>
                <a:schemeClr val="tx2"/>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solidFill>
                  <a:schemeClr val="bg1"/>
                </a:solidFill>
                <a:latin typeface="Arial" pitchFamily="34" charset="0"/>
              </a:endParaRPr>
            </a:p>
          </p:txBody>
        </p:sp>
        <p:sp>
          <p:nvSpPr>
            <p:cNvPr id="112647" name="Text Box 4"/>
            <p:cNvSpPr txBox="1">
              <a:spLocks noChangeArrowheads="1"/>
            </p:cNvSpPr>
            <p:nvPr/>
          </p:nvSpPr>
          <p:spPr bwMode="auto">
            <a:xfrm>
              <a:off x="188" y="2077"/>
              <a:ext cx="3352"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122400" rIns="100008" bIns="12240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lnSpc>
                  <a:spcPct val="85000"/>
                </a:lnSpc>
                <a:spcBef>
                  <a:spcPct val="25000"/>
                </a:spcBef>
              </a:pPr>
              <a:r>
                <a:rPr lang="en-US" altLang="en-US" sz="2000" b="1" i="1">
                  <a:solidFill>
                    <a:schemeClr val="bg1"/>
                  </a:solidFill>
                  <a:latin typeface="Arial" pitchFamily="34" charset="0"/>
                  <a:ea typeface="MS PGothic" pitchFamily="34" charset="-128"/>
                </a:rPr>
                <a:t>Internal Development Strategies</a:t>
              </a:r>
            </a:p>
            <a:p>
              <a:pPr algn="r">
                <a:lnSpc>
                  <a:spcPct val="85000"/>
                </a:lnSpc>
                <a:spcBef>
                  <a:spcPct val="25000"/>
                </a:spcBef>
              </a:pPr>
              <a:r>
                <a:rPr lang="en-US" altLang="en-US" sz="2000">
                  <a:solidFill>
                    <a:schemeClr val="bg1"/>
                  </a:solidFill>
                  <a:latin typeface="Arial" pitchFamily="34" charset="0"/>
                  <a:ea typeface="MS PGothic" pitchFamily="34" charset="-128"/>
                </a:rPr>
                <a:t>Migrations of existing products</a:t>
              </a:r>
            </a:p>
            <a:p>
              <a:pPr algn="ctr">
                <a:lnSpc>
                  <a:spcPct val="85000"/>
                </a:lnSpc>
                <a:spcBef>
                  <a:spcPct val="25000"/>
                </a:spcBef>
              </a:pPr>
              <a:r>
                <a:rPr lang="en-US" altLang="en-US" sz="2000">
                  <a:solidFill>
                    <a:schemeClr val="bg1"/>
                  </a:solidFill>
                  <a:latin typeface="Arial" pitchFamily="34" charset="0"/>
                  <a:ea typeface="MS PGothic" pitchFamily="34" charset="-128"/>
                </a:rPr>
                <a:t>Enhancements to existing products</a:t>
              </a:r>
            </a:p>
            <a:p>
              <a:pPr>
                <a:lnSpc>
                  <a:spcPct val="85000"/>
                </a:lnSpc>
                <a:spcBef>
                  <a:spcPct val="25000"/>
                </a:spcBef>
              </a:pPr>
              <a:r>
                <a:rPr lang="en-US" altLang="en-US" sz="2000">
                  <a:solidFill>
                    <a:schemeClr val="bg1"/>
                  </a:solidFill>
                  <a:latin typeface="Arial" pitchFamily="34" charset="0"/>
                  <a:ea typeface="MS PGothic" pitchFamily="34" charset="-128"/>
                </a:rPr>
                <a:t>New internally developed products</a:t>
              </a:r>
            </a:p>
          </p:txBody>
        </p:sp>
      </p:grpSp>
      <p:sp>
        <p:nvSpPr>
          <p:cNvPr id="20" name="Rectangle 13"/>
          <p:cNvSpPr>
            <a:spLocks noChangeArrowheads="1"/>
          </p:cNvSpPr>
          <p:nvPr/>
        </p:nvSpPr>
        <p:spPr bwMode="auto">
          <a:xfrm>
            <a:off x="338666" y="1901826"/>
            <a:ext cx="1698536"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400" b="1">
                <a:solidFill>
                  <a:srgbClr val="FFFF00"/>
                </a:solidFill>
                <a:effectLst>
                  <a:outerShdw blurRad="38100" dist="38100" dir="2700000" algn="tl">
                    <a:srgbClr val="000000">
                      <a:alpha val="43137"/>
                    </a:srgbClr>
                  </a:outerShdw>
                </a:effectLst>
                <a:latin typeface="Arial" pitchFamily="34" charset="0"/>
              </a:rPr>
              <a:t>Figure 5.6</a:t>
            </a:r>
          </a:p>
        </p:txBody>
      </p:sp>
    </p:spTree>
    <p:extLst>
      <p:ext uri="{BB962C8B-B14F-4D97-AF65-F5344CB8AC3E}">
        <p14:creationId xmlns:p14="http://schemas.microsoft.com/office/powerpoint/2010/main" val="3884536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1000"/>
                                        <p:tgtEl>
                                          <p:spTgt spid="4"/>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7"/>
                                        </p:tgtEl>
                                        <p:attrNameLst>
                                          <p:attrName>style.visibility</p:attrName>
                                        </p:attrNameLst>
                                      </p:cBhvr>
                                      <p:to>
                                        <p:strVal val="visible"/>
                                      </p:to>
                                    </p:set>
                                    <p:animEffect transition="in" filter="strips(downRight)">
                                      <p:cBhvr>
                                        <p:cTn id="11" dur="1000"/>
                                        <p:tgtEl>
                                          <p:spTgt spid="17"/>
                                        </p:tgtEl>
                                      </p:cBhvr>
                                    </p:animEffect>
                                  </p:childTnLst>
                                </p:cTn>
                              </p:par>
                            </p:childTnLst>
                          </p:cTn>
                        </p:par>
                        <p:par>
                          <p:cTn id="12" fill="hold" nodeType="afterGroup">
                            <p:stCondLst>
                              <p:cond delay="4000"/>
                            </p:stCondLst>
                            <p:childTnLst>
                              <p:par>
                                <p:cTn id="13" presetID="18" presetClass="entr" presetSubtype="6" fill="hold" nodeType="afterEffect">
                                  <p:stCondLst>
                                    <p:cond delay="1000"/>
                                  </p:stCondLst>
                                  <p:childTnLst>
                                    <p:set>
                                      <p:cBhvr>
                                        <p:cTn id="14" dur="1" fill="hold">
                                          <p:stCondLst>
                                            <p:cond delay="0"/>
                                          </p:stCondLst>
                                        </p:cTn>
                                        <p:tgtEl>
                                          <p:spTgt spid="14"/>
                                        </p:tgtEl>
                                        <p:attrNameLst>
                                          <p:attrName>style.visibility</p:attrName>
                                        </p:attrNameLst>
                                      </p:cBhvr>
                                      <p:to>
                                        <p:strVal val="visible"/>
                                      </p:to>
                                    </p:set>
                                    <p:animEffect transition="in" filter="strips(downRight)">
                                      <p:cBhvr>
                                        <p:cTn id="15"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914400" y="180977"/>
            <a:ext cx="10363200" cy="1647825"/>
          </a:xfrm>
        </p:spPr>
        <p:txBody>
          <a:bodyPr/>
          <a:lstStyle/>
          <a:p>
            <a:r>
              <a:rPr lang="en-US" altLang="en-US" smtClean="0">
                <a:latin typeface="Arial" pitchFamily="34" charset="0"/>
                <a:cs typeface="Arial" pitchFamily="34" charset="0"/>
              </a:rPr>
              <a:t>Product Development Continuum</a:t>
            </a:r>
          </a:p>
        </p:txBody>
      </p:sp>
      <p:sp>
        <p:nvSpPr>
          <p:cNvPr id="116739" name="Rectangle 3"/>
          <p:cNvSpPr>
            <a:spLocks noChangeArrowheads="1"/>
          </p:cNvSpPr>
          <p:nvPr/>
        </p:nvSpPr>
        <p:spPr bwMode="auto">
          <a:xfrm>
            <a:off x="1280586" y="1792290"/>
            <a:ext cx="9732433" cy="397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990600" indent="-5334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chemeClr val="tx1"/>
              </a:buClr>
              <a:buSzPct val="60000"/>
              <a:buFont typeface="Wingdings" panose="05000000000000000000" pitchFamily="2" charset="2"/>
              <a:buChar char="v"/>
            </a:pPr>
            <a:r>
              <a:rPr lang="en-US" altLang="en-US" sz="3200">
                <a:latin typeface="Arial" pitchFamily="34" charset="0"/>
              </a:rPr>
              <a:t>Purchasing technology by acquiring a firm</a:t>
            </a:r>
          </a:p>
          <a:p>
            <a:pPr lvl="1">
              <a:lnSpc>
                <a:spcPct val="90000"/>
              </a:lnSpc>
              <a:spcAft>
                <a:spcPts val="1600"/>
              </a:spcAft>
              <a:buClr>
                <a:schemeClr val="tx1"/>
              </a:buClr>
              <a:buSzPct val="60000"/>
              <a:buFont typeface="Wingdings" panose="05000000000000000000" pitchFamily="2" charset="2"/>
              <a:buChar char="v"/>
            </a:pPr>
            <a:r>
              <a:rPr lang="en-US" altLang="en-US" sz="2800">
                <a:latin typeface="Arial" pitchFamily="34" charset="0"/>
              </a:rPr>
              <a:t>Speeds development</a:t>
            </a:r>
          </a:p>
          <a:p>
            <a:pPr lvl="1">
              <a:lnSpc>
                <a:spcPct val="90000"/>
              </a:lnSpc>
              <a:spcAft>
                <a:spcPts val="1600"/>
              </a:spcAft>
              <a:buClr>
                <a:schemeClr val="tx1"/>
              </a:buClr>
              <a:buSzPct val="60000"/>
              <a:buFont typeface="Wingdings" panose="05000000000000000000" pitchFamily="2" charset="2"/>
              <a:buChar char="v"/>
            </a:pPr>
            <a:r>
              <a:rPr lang="en-US" altLang="en-US" sz="2800">
                <a:latin typeface="Arial" pitchFamily="34" charset="0"/>
              </a:rPr>
              <a:t>Issues concern the fit between the acquired organization and product and the host</a:t>
            </a:r>
          </a:p>
          <a:p>
            <a:pPr>
              <a:lnSpc>
                <a:spcPct val="90000"/>
              </a:lnSpc>
              <a:spcAft>
                <a:spcPts val="1600"/>
              </a:spcAft>
              <a:buClr>
                <a:schemeClr val="tx1"/>
              </a:buClr>
              <a:buSzPct val="60000"/>
              <a:buFont typeface="Wingdings" panose="05000000000000000000" pitchFamily="2" charset="2"/>
              <a:buChar char="v"/>
            </a:pPr>
            <a:r>
              <a:rPr lang="en-US" altLang="en-US" sz="3200">
                <a:latin typeface="Arial" pitchFamily="34" charset="0"/>
              </a:rPr>
              <a:t>Joint Ventures</a:t>
            </a:r>
          </a:p>
          <a:p>
            <a:pPr lvl="1">
              <a:lnSpc>
                <a:spcPct val="90000"/>
              </a:lnSpc>
              <a:spcAft>
                <a:spcPts val="1600"/>
              </a:spcAft>
              <a:buClr>
                <a:schemeClr val="tx1"/>
              </a:buClr>
              <a:buSzPct val="60000"/>
              <a:buFont typeface="Wingdings" panose="05000000000000000000" pitchFamily="2" charset="2"/>
              <a:buChar char="v"/>
            </a:pPr>
            <a:r>
              <a:rPr lang="en-US" altLang="en-US" sz="2800">
                <a:latin typeface="Arial" pitchFamily="34" charset="0"/>
              </a:rPr>
              <a:t>Both organizations learn</a:t>
            </a:r>
          </a:p>
          <a:p>
            <a:pPr lvl="1">
              <a:lnSpc>
                <a:spcPct val="90000"/>
              </a:lnSpc>
              <a:spcAft>
                <a:spcPts val="1600"/>
              </a:spcAft>
              <a:buClr>
                <a:schemeClr val="tx1"/>
              </a:buClr>
              <a:buSzPct val="60000"/>
              <a:buFont typeface="Wingdings" panose="05000000000000000000" pitchFamily="2" charset="2"/>
              <a:buChar char="v"/>
            </a:pPr>
            <a:r>
              <a:rPr lang="en-US" altLang="en-US" sz="2800">
                <a:latin typeface="Arial" pitchFamily="34" charset="0"/>
              </a:rPr>
              <a:t>Risks are shared</a:t>
            </a:r>
          </a:p>
        </p:txBody>
      </p:sp>
    </p:spTree>
    <p:extLst>
      <p:ext uri="{BB962C8B-B14F-4D97-AF65-F5344CB8AC3E}">
        <p14:creationId xmlns:p14="http://schemas.microsoft.com/office/powerpoint/2010/main" val="13917645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6739"/>
                                        </p:tgtEl>
                                        <p:attrNameLst>
                                          <p:attrName>style.visibility</p:attrName>
                                        </p:attrNameLst>
                                      </p:cBhvr>
                                      <p:to>
                                        <p:strVal val="visible"/>
                                      </p:to>
                                    </p:set>
                                    <p:animEffect transition="in" filter="strips(downRight)">
                                      <p:cBhvr>
                                        <p:cTn id="7" dur="1000"/>
                                        <p:tgtEl>
                                          <p:spTgt spid="1167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914400" y="180977"/>
            <a:ext cx="10363200" cy="1647825"/>
          </a:xfrm>
        </p:spPr>
        <p:txBody>
          <a:bodyPr/>
          <a:lstStyle/>
          <a:p>
            <a:r>
              <a:rPr lang="en-US" altLang="en-US" smtClean="0">
                <a:latin typeface="Arial" pitchFamily="34" charset="0"/>
                <a:cs typeface="Arial" pitchFamily="34" charset="0"/>
              </a:rPr>
              <a:t>Product Development Continuum</a:t>
            </a:r>
          </a:p>
        </p:txBody>
      </p:sp>
      <p:sp>
        <p:nvSpPr>
          <p:cNvPr id="116739" name="Rectangle 3"/>
          <p:cNvSpPr>
            <a:spLocks noChangeArrowheads="1"/>
          </p:cNvSpPr>
          <p:nvPr/>
        </p:nvSpPr>
        <p:spPr bwMode="auto">
          <a:xfrm>
            <a:off x="1280584" y="2046288"/>
            <a:ext cx="9997016" cy="3504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990600" indent="-5334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ct val="40000"/>
              </a:spcAft>
              <a:buClr>
                <a:schemeClr val="tx1"/>
              </a:buClr>
              <a:buSzPct val="60000"/>
              <a:buFont typeface="Wingdings" panose="05000000000000000000" pitchFamily="2" charset="2"/>
              <a:buChar char="v"/>
            </a:pPr>
            <a:r>
              <a:rPr lang="en-US" altLang="en-US" sz="4300">
                <a:latin typeface="Arial" pitchFamily="34" charset="0"/>
              </a:rPr>
              <a:t>Through Alliances</a:t>
            </a:r>
          </a:p>
          <a:p>
            <a:pPr marL="1028700" lvl="1" indent="-571500">
              <a:lnSpc>
                <a:spcPct val="90000"/>
              </a:lnSpc>
              <a:spcAft>
                <a:spcPct val="40000"/>
              </a:spcAft>
              <a:buClr>
                <a:schemeClr val="tx1"/>
              </a:buClr>
              <a:buSzPct val="60000"/>
              <a:buFont typeface="Wingdings" panose="05000000000000000000" pitchFamily="2" charset="2"/>
              <a:buChar char="v"/>
            </a:pPr>
            <a:r>
              <a:rPr lang="en-US" altLang="en-US" sz="3700">
                <a:latin typeface="Arial" pitchFamily="34" charset="0"/>
              </a:rPr>
              <a:t>Cooperative agreements between independent organizations</a:t>
            </a:r>
          </a:p>
          <a:p>
            <a:pPr marL="1028700" lvl="1" indent="-571500">
              <a:lnSpc>
                <a:spcPct val="90000"/>
              </a:lnSpc>
              <a:spcAft>
                <a:spcPct val="40000"/>
              </a:spcAft>
              <a:buClr>
                <a:schemeClr val="tx1"/>
              </a:buClr>
              <a:buSzPct val="60000"/>
              <a:buFont typeface="Wingdings" panose="05000000000000000000" pitchFamily="2" charset="2"/>
              <a:buChar char="v"/>
            </a:pPr>
            <a:r>
              <a:rPr lang="en-US" altLang="en-US" sz="3700">
                <a:latin typeface="Arial" pitchFamily="34" charset="0"/>
              </a:rPr>
              <a:t>Useful when technology is developing</a:t>
            </a:r>
          </a:p>
          <a:p>
            <a:pPr marL="1028700" lvl="1" indent="-571500">
              <a:lnSpc>
                <a:spcPct val="90000"/>
              </a:lnSpc>
              <a:spcAft>
                <a:spcPct val="40000"/>
              </a:spcAft>
              <a:buClr>
                <a:schemeClr val="tx1"/>
              </a:buClr>
              <a:buSzPct val="60000"/>
              <a:buFont typeface="Wingdings" panose="05000000000000000000" pitchFamily="2" charset="2"/>
              <a:buChar char="v"/>
            </a:pPr>
            <a:r>
              <a:rPr lang="en-US" altLang="en-US" sz="3700">
                <a:latin typeface="Arial" pitchFamily="34" charset="0"/>
              </a:rPr>
              <a:t>Reduces risks</a:t>
            </a:r>
          </a:p>
        </p:txBody>
      </p:sp>
    </p:spTree>
    <p:extLst>
      <p:ext uri="{BB962C8B-B14F-4D97-AF65-F5344CB8AC3E}">
        <p14:creationId xmlns:p14="http://schemas.microsoft.com/office/powerpoint/2010/main" val="413593252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6739"/>
                                        </p:tgtEl>
                                        <p:attrNameLst>
                                          <p:attrName>style.visibility</p:attrName>
                                        </p:attrNameLst>
                                      </p:cBhvr>
                                      <p:to>
                                        <p:strVal val="visible"/>
                                      </p:to>
                                    </p:set>
                                    <p:animEffect transition="in" filter="strips(downRight)">
                                      <p:cBhvr>
                                        <p:cTn id="7" dur="1000"/>
                                        <p:tgtEl>
                                          <p:spTgt spid="1167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914400" y="434975"/>
            <a:ext cx="10363200" cy="977900"/>
          </a:xfrm>
        </p:spPr>
        <p:txBody>
          <a:bodyPr/>
          <a:lstStyle/>
          <a:p>
            <a:r>
              <a:rPr lang="en-US" altLang="en-US" smtClean="0">
                <a:latin typeface="Arial" pitchFamily="34" charset="0"/>
                <a:cs typeface="Arial" pitchFamily="34" charset="0"/>
              </a:rPr>
              <a:t>Defining a Product</a:t>
            </a:r>
          </a:p>
        </p:txBody>
      </p:sp>
      <p:sp>
        <p:nvSpPr>
          <p:cNvPr id="120835" name="Rectangle 3"/>
          <p:cNvSpPr>
            <a:spLocks noChangeArrowheads="1"/>
          </p:cNvSpPr>
          <p:nvPr/>
        </p:nvSpPr>
        <p:spPr bwMode="auto">
          <a:xfrm>
            <a:off x="1043519" y="1724026"/>
            <a:ext cx="10206567" cy="4228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ts val="1600"/>
              </a:spcAft>
              <a:buClr>
                <a:schemeClr val="tx1"/>
              </a:buClr>
              <a:buSzPct val="60000"/>
              <a:buFont typeface="Wingdings" panose="05000000000000000000" pitchFamily="2" charset="2"/>
              <a:buChar char="v"/>
            </a:pPr>
            <a:r>
              <a:rPr lang="en-US" altLang="en-US" sz="3600">
                <a:latin typeface="Arial" pitchFamily="34" charset="0"/>
              </a:rPr>
              <a:t>First definition is in terms of functions</a:t>
            </a:r>
          </a:p>
          <a:p>
            <a:pPr marL="571500" indent="-571500">
              <a:lnSpc>
                <a:spcPct val="90000"/>
              </a:lnSpc>
              <a:spcAft>
                <a:spcPts val="1600"/>
              </a:spcAft>
              <a:buClr>
                <a:schemeClr val="tx1"/>
              </a:buClr>
              <a:buSzPct val="60000"/>
              <a:buFont typeface="Wingdings" panose="05000000000000000000" pitchFamily="2" charset="2"/>
              <a:buChar char="v"/>
            </a:pPr>
            <a:r>
              <a:rPr lang="en-US" altLang="en-US" sz="3600">
                <a:latin typeface="Arial" pitchFamily="34" charset="0"/>
              </a:rPr>
              <a:t>Rigorous specifications are developed during the design phase</a:t>
            </a:r>
          </a:p>
          <a:p>
            <a:pPr marL="571500" indent="-571500">
              <a:lnSpc>
                <a:spcPct val="90000"/>
              </a:lnSpc>
              <a:spcAft>
                <a:spcPts val="1600"/>
              </a:spcAft>
              <a:buClr>
                <a:schemeClr val="tx1"/>
              </a:buClr>
              <a:buSzPct val="60000"/>
              <a:buFont typeface="Wingdings" panose="05000000000000000000" pitchFamily="2" charset="2"/>
              <a:buChar char="v"/>
            </a:pPr>
            <a:r>
              <a:rPr lang="en-US" altLang="en-US" sz="3600">
                <a:latin typeface="Arial" pitchFamily="34" charset="0"/>
              </a:rPr>
              <a:t>Manufactured products will have an engineering drawing</a:t>
            </a:r>
          </a:p>
          <a:p>
            <a:pPr marL="571500" indent="-571500">
              <a:lnSpc>
                <a:spcPct val="90000"/>
              </a:lnSpc>
              <a:spcAft>
                <a:spcPts val="1600"/>
              </a:spcAft>
              <a:buClr>
                <a:schemeClr val="tx1"/>
              </a:buClr>
              <a:buSzPct val="60000"/>
              <a:buFont typeface="Wingdings" panose="05000000000000000000" pitchFamily="2" charset="2"/>
              <a:buChar char="v"/>
            </a:pPr>
            <a:r>
              <a:rPr lang="en-US" altLang="en-US" sz="3600">
                <a:latin typeface="Arial" pitchFamily="34" charset="0"/>
              </a:rPr>
              <a:t>Bill of material (BOM) lists the components of a product</a:t>
            </a:r>
          </a:p>
        </p:txBody>
      </p:sp>
    </p:spTree>
    <p:extLst>
      <p:ext uri="{BB962C8B-B14F-4D97-AF65-F5344CB8AC3E}">
        <p14:creationId xmlns:p14="http://schemas.microsoft.com/office/powerpoint/2010/main" val="5396068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0835"/>
                                        </p:tgtEl>
                                        <p:attrNameLst>
                                          <p:attrName>style.visibility</p:attrName>
                                        </p:attrNameLst>
                                      </p:cBhvr>
                                      <p:to>
                                        <p:strVal val="visible"/>
                                      </p:to>
                                    </p:set>
                                    <p:animEffect transition="in" filter="strips(downRight)">
                                      <p:cBhvr>
                                        <p:cTn id="7" dur="1000"/>
                                        <p:tgtEl>
                                          <p:spTgt spid="1208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914400" y="482601"/>
            <a:ext cx="10363200" cy="876300"/>
          </a:xfrm>
        </p:spPr>
        <p:txBody>
          <a:bodyPr/>
          <a:lstStyle/>
          <a:p>
            <a:r>
              <a:rPr lang="en-US" altLang="en-US" smtClean="0">
                <a:latin typeface="Arial" pitchFamily="34" charset="0"/>
                <a:cs typeface="Arial" pitchFamily="34" charset="0"/>
              </a:rPr>
              <a:t>Monterey Jack Cheese</a:t>
            </a:r>
          </a:p>
        </p:txBody>
      </p:sp>
      <p:sp>
        <p:nvSpPr>
          <p:cNvPr id="123907" name="Rectangle 3"/>
          <p:cNvSpPr>
            <a:spLocks noChangeArrowheads="1"/>
          </p:cNvSpPr>
          <p:nvPr/>
        </p:nvSpPr>
        <p:spPr bwMode="auto">
          <a:xfrm>
            <a:off x="588436" y="1506540"/>
            <a:ext cx="10962217" cy="3142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355600" indent="-3556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Bef>
                <a:spcPct val="25000"/>
              </a:spcBef>
            </a:pPr>
            <a:r>
              <a:rPr lang="en-US" altLang="en-US">
                <a:latin typeface="Cardo" panose="02020600000000000000" pitchFamily="18" charset="-79"/>
                <a:ea typeface="Cardo" panose="02020600000000000000" pitchFamily="18" charset="-79"/>
                <a:cs typeface="Cardo" panose="02020600000000000000" pitchFamily="18" charset="-79"/>
              </a:rPr>
              <a:t>(a)	</a:t>
            </a:r>
            <a:r>
              <a:rPr lang="en-US" altLang="en-US" i="1">
                <a:latin typeface="Cardo" panose="02020600000000000000" pitchFamily="18" charset="-79"/>
                <a:ea typeface="Cardo" panose="02020600000000000000" pitchFamily="18" charset="-79"/>
                <a:cs typeface="Cardo" panose="02020600000000000000" pitchFamily="18" charset="-79"/>
              </a:rPr>
              <a:t>U.S. grade AA</a:t>
            </a:r>
            <a:r>
              <a:rPr lang="en-US" altLang="en-US">
                <a:latin typeface="Cardo" panose="02020600000000000000" pitchFamily="18" charset="-79"/>
                <a:ea typeface="Cardo" panose="02020600000000000000" pitchFamily="18" charset="-79"/>
                <a:cs typeface="Cardo" panose="02020600000000000000" pitchFamily="18" charset="-79"/>
              </a:rPr>
              <a:t>. Monterey cheese shall conform to the following requirements:</a:t>
            </a:r>
          </a:p>
          <a:p>
            <a:pPr>
              <a:lnSpc>
                <a:spcPct val="90000"/>
              </a:lnSpc>
              <a:spcBef>
                <a:spcPct val="25000"/>
              </a:spcBef>
            </a:pPr>
            <a:r>
              <a:rPr lang="en-US" altLang="en-US">
                <a:latin typeface="Cardo" panose="02020600000000000000" pitchFamily="18" charset="-79"/>
                <a:ea typeface="Cardo" panose="02020600000000000000" pitchFamily="18" charset="-79"/>
                <a:cs typeface="Cardo" panose="02020600000000000000" pitchFamily="18" charset="-79"/>
              </a:rPr>
              <a:t>(1) </a:t>
            </a:r>
            <a:r>
              <a:rPr lang="en-US" altLang="en-US" i="1">
                <a:latin typeface="Cardo" panose="02020600000000000000" pitchFamily="18" charset="-79"/>
                <a:ea typeface="Cardo" panose="02020600000000000000" pitchFamily="18" charset="-79"/>
                <a:cs typeface="Cardo" panose="02020600000000000000" pitchFamily="18" charset="-79"/>
              </a:rPr>
              <a:t>Flavor</a:t>
            </a:r>
            <a:r>
              <a:rPr lang="en-US" altLang="en-US">
                <a:latin typeface="Cardo" panose="02020600000000000000" pitchFamily="18" charset="-79"/>
                <a:ea typeface="Cardo" panose="02020600000000000000" pitchFamily="18" charset="-79"/>
                <a:cs typeface="Cardo" panose="02020600000000000000" pitchFamily="18" charset="-79"/>
              </a:rPr>
              <a:t>.  Is fine and highly pleasing, free from undesirable flavors and odors.  May possess a very slight acid or feed flavor.</a:t>
            </a:r>
          </a:p>
          <a:p>
            <a:pPr>
              <a:lnSpc>
                <a:spcPct val="90000"/>
              </a:lnSpc>
              <a:spcBef>
                <a:spcPct val="25000"/>
              </a:spcBef>
            </a:pPr>
            <a:r>
              <a:rPr lang="en-US" altLang="en-US">
                <a:latin typeface="Cardo" panose="02020600000000000000" pitchFamily="18" charset="-79"/>
                <a:ea typeface="Cardo" panose="02020600000000000000" pitchFamily="18" charset="-79"/>
                <a:cs typeface="Cardo" panose="02020600000000000000" pitchFamily="18" charset="-79"/>
              </a:rPr>
              <a:t>(2) Body and texture.  A plug drawn from the cheese shall be reasonably firm.  It shall have numerous small mechanical openings evenly distributed throughout the plug.  It shall not possess sweet holes, yeast holes, or other gas holes.</a:t>
            </a:r>
          </a:p>
          <a:p>
            <a:pPr>
              <a:lnSpc>
                <a:spcPct val="90000"/>
              </a:lnSpc>
              <a:spcBef>
                <a:spcPct val="25000"/>
              </a:spcBef>
            </a:pPr>
            <a:r>
              <a:rPr lang="en-US" altLang="en-US">
                <a:latin typeface="Cardo" panose="02020600000000000000" pitchFamily="18" charset="-79"/>
                <a:ea typeface="Cardo" panose="02020600000000000000" pitchFamily="18" charset="-79"/>
                <a:cs typeface="Cardo" panose="02020600000000000000" pitchFamily="18" charset="-79"/>
              </a:rPr>
              <a:t>(3) </a:t>
            </a:r>
            <a:r>
              <a:rPr lang="en-US" altLang="en-US" i="1">
                <a:latin typeface="Cardo" panose="02020600000000000000" pitchFamily="18" charset="-79"/>
                <a:ea typeface="Cardo" panose="02020600000000000000" pitchFamily="18" charset="-79"/>
                <a:cs typeface="Cardo" panose="02020600000000000000" pitchFamily="18" charset="-79"/>
              </a:rPr>
              <a:t>Color</a:t>
            </a:r>
            <a:r>
              <a:rPr lang="en-US" altLang="en-US">
                <a:latin typeface="Cardo" panose="02020600000000000000" pitchFamily="18" charset="-79"/>
                <a:ea typeface="Cardo" panose="02020600000000000000" pitchFamily="18" charset="-79"/>
                <a:cs typeface="Cardo" panose="02020600000000000000" pitchFamily="18" charset="-79"/>
              </a:rPr>
              <a:t>.  Shall have a natural, uniform, bright and attractive appearance.</a:t>
            </a:r>
          </a:p>
          <a:p>
            <a:pPr>
              <a:lnSpc>
                <a:spcPct val="90000"/>
              </a:lnSpc>
              <a:spcBef>
                <a:spcPct val="25000"/>
              </a:spcBef>
            </a:pPr>
            <a:r>
              <a:rPr lang="en-US" altLang="en-US">
                <a:latin typeface="Cardo" panose="02020600000000000000" pitchFamily="18" charset="-79"/>
                <a:ea typeface="Cardo" panose="02020600000000000000" pitchFamily="18" charset="-79"/>
                <a:cs typeface="Cardo" panose="02020600000000000000" pitchFamily="18" charset="-79"/>
              </a:rPr>
              <a:t>(4) </a:t>
            </a:r>
            <a:r>
              <a:rPr lang="en-US" altLang="en-US" i="1">
                <a:latin typeface="Cardo" panose="02020600000000000000" pitchFamily="18" charset="-79"/>
                <a:ea typeface="Cardo" panose="02020600000000000000" pitchFamily="18" charset="-79"/>
                <a:cs typeface="Cardo" panose="02020600000000000000" pitchFamily="18" charset="-79"/>
              </a:rPr>
              <a:t>Finish and appearance—bandaged and </a:t>
            </a:r>
            <a:br>
              <a:rPr lang="en-US" altLang="en-US" i="1">
                <a:latin typeface="Cardo" panose="02020600000000000000" pitchFamily="18" charset="-79"/>
                <a:ea typeface="Cardo" panose="02020600000000000000" pitchFamily="18" charset="-79"/>
                <a:cs typeface="Cardo" panose="02020600000000000000" pitchFamily="18" charset="-79"/>
              </a:rPr>
            </a:br>
            <a:r>
              <a:rPr lang="en-US" altLang="en-US" i="1">
                <a:latin typeface="Cardo" panose="02020600000000000000" pitchFamily="18" charset="-79"/>
                <a:ea typeface="Cardo" panose="02020600000000000000" pitchFamily="18" charset="-79"/>
                <a:cs typeface="Cardo" panose="02020600000000000000" pitchFamily="18" charset="-79"/>
              </a:rPr>
              <a:t>paraffin-dipped</a:t>
            </a:r>
            <a:r>
              <a:rPr lang="en-US" altLang="en-US">
                <a:latin typeface="Cardo" panose="02020600000000000000" pitchFamily="18" charset="-79"/>
                <a:ea typeface="Cardo" panose="02020600000000000000" pitchFamily="18" charset="-79"/>
                <a:cs typeface="Cardo" panose="02020600000000000000" pitchFamily="18" charset="-79"/>
              </a:rPr>
              <a:t>.  The rind shall be sound, </a:t>
            </a:r>
            <a:br>
              <a:rPr lang="en-US" altLang="en-US">
                <a:latin typeface="Cardo" panose="02020600000000000000" pitchFamily="18" charset="-79"/>
                <a:ea typeface="Cardo" panose="02020600000000000000" pitchFamily="18" charset="-79"/>
                <a:cs typeface="Cardo" panose="02020600000000000000" pitchFamily="18" charset="-79"/>
              </a:rPr>
            </a:br>
            <a:r>
              <a:rPr lang="en-US" altLang="en-US">
                <a:latin typeface="Cardo" panose="02020600000000000000" pitchFamily="18" charset="-79"/>
                <a:ea typeface="Cardo" panose="02020600000000000000" pitchFamily="18" charset="-79"/>
                <a:cs typeface="Cardo" panose="02020600000000000000" pitchFamily="18" charset="-79"/>
              </a:rPr>
              <a:t>firm, and smooth providing a good </a:t>
            </a:r>
            <a:br>
              <a:rPr lang="en-US" altLang="en-US">
                <a:latin typeface="Cardo" panose="02020600000000000000" pitchFamily="18" charset="-79"/>
                <a:ea typeface="Cardo" panose="02020600000000000000" pitchFamily="18" charset="-79"/>
                <a:cs typeface="Cardo" panose="02020600000000000000" pitchFamily="18" charset="-79"/>
              </a:rPr>
            </a:br>
            <a:r>
              <a:rPr lang="en-US" altLang="en-US">
                <a:latin typeface="Cardo" panose="02020600000000000000" pitchFamily="18" charset="-79"/>
                <a:ea typeface="Cardo" panose="02020600000000000000" pitchFamily="18" charset="-79"/>
                <a:cs typeface="Cardo" panose="02020600000000000000" pitchFamily="18" charset="-79"/>
              </a:rPr>
              <a:t>protection to the cheese.</a:t>
            </a:r>
          </a:p>
        </p:txBody>
      </p:sp>
      <p:sp>
        <p:nvSpPr>
          <p:cNvPr id="123908" name="Rectangle 4"/>
          <p:cNvSpPr>
            <a:spLocks noChangeArrowheads="1"/>
          </p:cNvSpPr>
          <p:nvPr/>
        </p:nvSpPr>
        <p:spPr bwMode="auto">
          <a:xfrm>
            <a:off x="1123953" y="5729289"/>
            <a:ext cx="4694767" cy="54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85000"/>
              </a:lnSpc>
            </a:pPr>
            <a:r>
              <a:rPr lang="en-US" altLang="en-US" sz="1600">
                <a:latin typeface="Arial" pitchFamily="34" charset="0"/>
              </a:rPr>
              <a:t>Code of Federal Regulation, Parts 53 to 109, General Service Administration</a:t>
            </a:r>
          </a:p>
        </p:txBody>
      </p:sp>
      <p:pic>
        <p:nvPicPr>
          <p:cNvPr id="123909" name="Picture 5" descr="chee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14639">
            <a:off x="6986199" y="4008933"/>
            <a:ext cx="3904969" cy="220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24291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3907"/>
                                        </p:tgtEl>
                                        <p:attrNameLst>
                                          <p:attrName>style.visibility</p:attrName>
                                        </p:attrNameLst>
                                      </p:cBhvr>
                                      <p:to>
                                        <p:strVal val="visible"/>
                                      </p:to>
                                    </p:set>
                                    <p:animEffect transition="in" filter="strips(downRight)">
                                      <p:cBhvr>
                                        <p:cTn id="7" dur="1000"/>
                                        <p:tgtEl>
                                          <p:spTgt spid="123907"/>
                                        </p:tgtEl>
                                      </p:cBhvr>
                                    </p:animEffect>
                                  </p:childTnLst>
                                </p:cTn>
                              </p:par>
                            </p:childTnLst>
                          </p:cTn>
                        </p:par>
                        <p:par>
                          <p:cTn id="8" fill="hold" nodeType="afterGroup">
                            <p:stCondLst>
                              <p:cond delay="2000"/>
                            </p:stCondLst>
                            <p:childTnLst>
                              <p:par>
                                <p:cTn id="9" presetID="18" presetClass="entr" presetSubtype="6" fill="hold" grpId="0" nodeType="afterEffect">
                                  <p:stCondLst>
                                    <p:cond delay="0"/>
                                  </p:stCondLst>
                                  <p:childTnLst>
                                    <p:set>
                                      <p:cBhvr>
                                        <p:cTn id="10" dur="1" fill="hold">
                                          <p:stCondLst>
                                            <p:cond delay="0"/>
                                          </p:stCondLst>
                                        </p:cTn>
                                        <p:tgtEl>
                                          <p:spTgt spid="123908"/>
                                        </p:tgtEl>
                                        <p:attrNameLst>
                                          <p:attrName>style.visibility</p:attrName>
                                        </p:attrNameLst>
                                      </p:cBhvr>
                                      <p:to>
                                        <p:strVal val="visible"/>
                                      </p:to>
                                    </p:set>
                                    <p:animEffect transition="in" filter="strips(downRight)">
                                      <p:cBhvr>
                                        <p:cTn id="11" dur="1000"/>
                                        <p:tgtEl>
                                          <p:spTgt spid="123908"/>
                                        </p:tgtEl>
                                      </p:cBhvr>
                                    </p:animEffect>
                                  </p:childTnLst>
                                </p:cTn>
                              </p:par>
                              <p:par>
                                <p:cTn id="12" presetID="23" presetClass="entr" presetSubtype="272" fill="hold" nodeType="withEffect">
                                  <p:stCondLst>
                                    <p:cond delay="1000"/>
                                  </p:stCondLst>
                                  <p:childTnLst>
                                    <p:set>
                                      <p:cBhvr>
                                        <p:cTn id="13" dur="1" fill="hold">
                                          <p:stCondLst>
                                            <p:cond delay="0"/>
                                          </p:stCondLst>
                                        </p:cTn>
                                        <p:tgtEl>
                                          <p:spTgt spid="123909"/>
                                        </p:tgtEl>
                                        <p:attrNameLst>
                                          <p:attrName>style.visibility</p:attrName>
                                        </p:attrNameLst>
                                      </p:cBhvr>
                                      <p:to>
                                        <p:strVal val="visible"/>
                                      </p:to>
                                    </p:set>
                                    <p:anim calcmode="lin" valueType="num">
                                      <p:cBhvr>
                                        <p:cTn id="14" dur="1000" fill="hold"/>
                                        <p:tgtEl>
                                          <p:spTgt spid="123909"/>
                                        </p:tgtEl>
                                        <p:attrNameLst>
                                          <p:attrName>ppt_w</p:attrName>
                                        </p:attrNameLst>
                                      </p:cBhvr>
                                      <p:tavLst>
                                        <p:tav tm="0">
                                          <p:val>
                                            <p:strVal val="2/3*#ppt_w"/>
                                          </p:val>
                                        </p:tav>
                                        <p:tav tm="100000">
                                          <p:val>
                                            <p:strVal val="#ppt_w"/>
                                          </p:val>
                                        </p:tav>
                                      </p:tavLst>
                                    </p:anim>
                                    <p:anim calcmode="lin" valueType="num">
                                      <p:cBhvr>
                                        <p:cTn id="15" dur="1000" fill="hold"/>
                                        <p:tgtEl>
                                          <p:spTgt spid="123909"/>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autoUpdateAnimBg="0"/>
      <p:bldP spid="123908" grpId="0" autoUpdateAnimBg="0"/>
    </p:bld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Grp="1" noChangeArrowheads="1"/>
          </p:cNvSpPr>
          <p:nvPr>
            <p:ph type="body" sz="half" idx="1"/>
          </p:nvPr>
        </p:nvSpPr>
        <p:spPr>
          <a:xfrm>
            <a:off x="977902" y="1612901"/>
            <a:ext cx="10333567" cy="4264025"/>
          </a:xfrm>
        </p:spPr>
        <p:txBody>
          <a:bodyPr lIns="131953" tIns="64818" rIns="131953" bIns="64818">
            <a:normAutofit/>
          </a:bodyPr>
          <a:lstStyle/>
          <a:p>
            <a:pPr>
              <a:buSzPct val="60000"/>
              <a:buFont typeface="Wingdings" panose="05000000000000000000" pitchFamily="2" charset="2"/>
              <a:buChar char="v"/>
            </a:pPr>
            <a:r>
              <a:rPr lang="en-US" altLang="en-US" sz="3200" smtClean="0">
                <a:latin typeface="Cardo" panose="02020600000000000000" pitchFamily="18" charset="-79"/>
                <a:ea typeface="Cardo" panose="02020600000000000000" pitchFamily="18" charset="-79"/>
                <a:cs typeface="Cardo" panose="02020600000000000000" pitchFamily="18" charset="-79"/>
              </a:rPr>
              <a:t>Engineering drawing</a:t>
            </a:r>
          </a:p>
          <a:p>
            <a:pPr marL="1557828" lvl="1" indent="-609585">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Shows dimensions, tolerances, and materials</a:t>
            </a:r>
          </a:p>
          <a:p>
            <a:pPr marL="1557828" lvl="1" indent="-609585">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Shows codes for Group Technology</a:t>
            </a:r>
          </a:p>
          <a:p>
            <a:pPr>
              <a:buSzPct val="60000"/>
              <a:buFont typeface="Wingdings" panose="05000000000000000000" pitchFamily="2" charset="2"/>
              <a:buChar char="v"/>
            </a:pPr>
            <a:r>
              <a:rPr lang="en-US" altLang="en-US" sz="3200" smtClean="0">
                <a:latin typeface="Cardo" panose="02020600000000000000" pitchFamily="18" charset="-79"/>
                <a:ea typeface="Cardo" panose="02020600000000000000" pitchFamily="18" charset="-79"/>
                <a:cs typeface="Cardo" panose="02020600000000000000" pitchFamily="18" charset="-79"/>
              </a:rPr>
              <a:t>Bill of Material </a:t>
            </a:r>
          </a:p>
          <a:p>
            <a:pPr marL="1557828" lvl="1" indent="-609585">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Lists components, quantities and where used</a:t>
            </a:r>
          </a:p>
          <a:p>
            <a:pPr marL="1557828" lvl="1" indent="-609585">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Shows product structure</a:t>
            </a:r>
          </a:p>
        </p:txBody>
      </p:sp>
      <p:sp>
        <p:nvSpPr>
          <p:cNvPr id="122882" name="Rectangle 3"/>
          <p:cNvSpPr>
            <a:spLocks noGrp="1" noChangeArrowheads="1"/>
          </p:cNvSpPr>
          <p:nvPr>
            <p:ph type="title"/>
          </p:nvPr>
        </p:nvSpPr>
        <p:spPr>
          <a:xfrm>
            <a:off x="914400" y="434975"/>
            <a:ext cx="10363200" cy="863600"/>
          </a:xfrm>
        </p:spPr>
        <p:txBody>
          <a:bodyPr/>
          <a:lstStyle/>
          <a:p>
            <a:r>
              <a:rPr lang="en-US" altLang="en-US" smtClean="0">
                <a:latin typeface="Arial" pitchFamily="34" charset="0"/>
                <a:cs typeface="Arial" pitchFamily="34" charset="0"/>
              </a:rPr>
              <a:t>Product Documents</a:t>
            </a:r>
          </a:p>
        </p:txBody>
      </p:sp>
    </p:spTree>
    <p:extLst>
      <p:ext uri="{BB962C8B-B14F-4D97-AF65-F5344CB8AC3E}">
        <p14:creationId xmlns:p14="http://schemas.microsoft.com/office/powerpoint/2010/main" val="220593366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1858"/>
                                        </p:tgtEl>
                                        <p:attrNameLst>
                                          <p:attrName>style.visibility</p:attrName>
                                        </p:attrNameLst>
                                      </p:cBhvr>
                                      <p:to>
                                        <p:strVal val="visible"/>
                                      </p:to>
                                    </p:set>
                                    <p:animEffect transition="in" filter="strips(downRight)">
                                      <p:cBhvr>
                                        <p:cTn id="7" dur="1000"/>
                                        <p:tgtEl>
                                          <p:spTgt spid="1218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animBg="1"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ChangeArrowheads="1"/>
          </p:cNvSpPr>
          <p:nvPr>
            <p:ph type="title"/>
          </p:nvPr>
        </p:nvSpPr>
        <p:spPr>
          <a:xfrm>
            <a:off x="914400" y="355600"/>
            <a:ext cx="10363200" cy="939800"/>
          </a:xfrm>
        </p:spPr>
        <p:txBody>
          <a:bodyPr/>
          <a:lstStyle/>
          <a:p>
            <a:pPr>
              <a:lnSpc>
                <a:spcPct val="80000"/>
              </a:lnSpc>
            </a:pPr>
            <a:r>
              <a:rPr lang="en-US" altLang="en-US" smtClean="0">
                <a:latin typeface="Arial" pitchFamily="34" charset="0"/>
                <a:cs typeface="Arial" pitchFamily="34" charset="0"/>
              </a:rPr>
              <a:t>Engineering Drawings</a:t>
            </a:r>
          </a:p>
        </p:txBody>
      </p:sp>
      <p:sp>
        <p:nvSpPr>
          <p:cNvPr id="125955" name="Rectangle 3"/>
          <p:cNvSpPr>
            <a:spLocks noChangeArrowheads="1"/>
          </p:cNvSpPr>
          <p:nvPr/>
        </p:nvSpPr>
        <p:spPr bwMode="auto">
          <a:xfrm>
            <a:off x="9732433" y="5581650"/>
            <a:ext cx="1698536"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400" b="1">
                <a:solidFill>
                  <a:srgbClr val="FFFF00"/>
                </a:solidFill>
                <a:effectLst>
                  <a:outerShdw blurRad="38100" dist="38100" dir="2700000" algn="tl">
                    <a:srgbClr val="000000">
                      <a:alpha val="43137"/>
                    </a:srgbClr>
                  </a:outerShdw>
                </a:effectLst>
                <a:latin typeface="Arial" pitchFamily="34" charset="0"/>
              </a:rPr>
              <a:t>Figure 5.8</a:t>
            </a:r>
          </a:p>
        </p:txBody>
      </p:sp>
      <p:pic>
        <p:nvPicPr>
          <p:cNvPr id="12595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934" y="1838326"/>
            <a:ext cx="11370733"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89995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125957"/>
                                        </p:tgtEl>
                                        <p:attrNameLst>
                                          <p:attrName>style.visibility</p:attrName>
                                        </p:attrNameLst>
                                      </p:cBhvr>
                                      <p:to>
                                        <p:strVal val="visible"/>
                                      </p:to>
                                    </p:set>
                                    <p:anim calcmode="lin" valueType="num">
                                      <p:cBhvr>
                                        <p:cTn id="7" dur="1000" fill="hold"/>
                                        <p:tgtEl>
                                          <p:spTgt spid="125957"/>
                                        </p:tgtEl>
                                        <p:attrNameLst>
                                          <p:attrName>ppt_w</p:attrName>
                                        </p:attrNameLst>
                                      </p:cBhvr>
                                      <p:tavLst>
                                        <p:tav tm="0">
                                          <p:val>
                                            <p:strVal val="2/3*#ppt_w"/>
                                          </p:val>
                                        </p:tav>
                                        <p:tav tm="100000">
                                          <p:val>
                                            <p:strVal val="#ppt_w"/>
                                          </p:val>
                                        </p:tav>
                                      </p:tavLst>
                                    </p:anim>
                                    <p:anim calcmode="lin" valueType="num">
                                      <p:cBhvr>
                                        <p:cTn id="8" dur="1000" fill="hold"/>
                                        <p:tgtEl>
                                          <p:spTgt spid="125957"/>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ext Box 2"/>
          <p:cNvSpPr txBox="1">
            <a:spLocks noChangeArrowheads="1"/>
          </p:cNvSpPr>
          <p:nvPr/>
        </p:nvSpPr>
        <p:spPr bwMode="auto">
          <a:xfrm>
            <a:off x="1308102" y="312740"/>
            <a:ext cx="9573684" cy="1037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3341" tIns="66670" rIns="133341" bIns="6667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ctr">
              <a:spcBef>
                <a:spcPct val="50000"/>
              </a:spcBef>
            </a:pPr>
            <a:r>
              <a:rPr lang="en-US" altLang="en-US" sz="5900" b="1">
                <a:latin typeface="Cardo" panose="02020600000000000000" pitchFamily="18" charset="-79"/>
                <a:ea typeface="Cardo" panose="02020600000000000000" pitchFamily="18" charset="-79"/>
                <a:cs typeface="Cardo" panose="02020600000000000000" pitchFamily="18" charset="-79"/>
              </a:rPr>
              <a:t>Bills of Material</a:t>
            </a:r>
          </a:p>
        </p:txBody>
      </p:sp>
      <p:sp>
        <p:nvSpPr>
          <p:cNvPr id="128003" name="Rectangle 3"/>
          <p:cNvSpPr>
            <a:spLocks noChangeArrowheads="1"/>
          </p:cNvSpPr>
          <p:nvPr/>
        </p:nvSpPr>
        <p:spPr bwMode="auto">
          <a:xfrm>
            <a:off x="3934886" y="1158875"/>
            <a:ext cx="3239022"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b="1">
                <a:latin typeface="Cardo" panose="02020600000000000000" pitchFamily="18" charset="-79"/>
                <a:ea typeface="Cardo" panose="02020600000000000000" pitchFamily="18" charset="-79"/>
                <a:cs typeface="Cardo" panose="02020600000000000000" pitchFamily="18" charset="-79"/>
              </a:rPr>
              <a:t>BOM for a Panel Weldment</a:t>
            </a:r>
          </a:p>
        </p:txBody>
      </p:sp>
      <p:grpSp>
        <p:nvGrpSpPr>
          <p:cNvPr id="128004" name="Group 4"/>
          <p:cNvGrpSpPr>
            <a:grpSpLocks/>
          </p:cNvGrpSpPr>
          <p:nvPr/>
        </p:nvGrpSpPr>
        <p:grpSpPr bwMode="auto">
          <a:xfrm>
            <a:off x="3276600" y="1679153"/>
            <a:ext cx="7272867" cy="4521200"/>
            <a:chOff x="1164" y="1168"/>
            <a:chExt cx="3436" cy="2848"/>
          </a:xfrm>
        </p:grpSpPr>
        <p:sp>
          <p:nvSpPr>
            <p:cNvPr id="128005" name="Rectangle 5"/>
            <p:cNvSpPr>
              <a:spLocks noChangeArrowheads="1"/>
            </p:cNvSpPr>
            <p:nvPr/>
          </p:nvSpPr>
          <p:spPr bwMode="auto">
            <a:xfrm>
              <a:off x="1176" y="1168"/>
              <a:ext cx="3424" cy="248"/>
            </a:xfrm>
            <a:prstGeom prst="rect">
              <a:avLst/>
            </a:prstGeom>
            <a:solidFill>
              <a:schemeClr val="accent3"/>
            </a:solidFill>
            <a:ln>
              <a:noFill/>
            </a:ln>
            <a:effectLst/>
            <a:extLst/>
          </p:spPr>
          <p:txBody>
            <a:bodyPr wrap="none" anchor="ctr"/>
            <a:lstStyle/>
            <a:p>
              <a:pPr fontAlgn="auto">
                <a:spcBef>
                  <a:spcPts val="0"/>
                </a:spcBef>
                <a:spcAft>
                  <a:spcPts val="0"/>
                </a:spcAft>
                <a:defRPr/>
              </a:pPr>
              <a:endParaRPr lang="en-US" sz="1600" dirty="0">
                <a:latin typeface="Cardo" panose="02020600000000000000" pitchFamily="18" charset="-79"/>
                <a:ea typeface="Cardo" panose="02020600000000000000" pitchFamily="18" charset="-79"/>
                <a:cs typeface="Cardo" panose="02020600000000000000" pitchFamily="18" charset="-79"/>
              </a:endParaRPr>
            </a:p>
          </p:txBody>
        </p:sp>
        <p:grpSp>
          <p:nvGrpSpPr>
            <p:cNvPr id="126982" name="Group 6"/>
            <p:cNvGrpSpPr>
              <a:grpSpLocks/>
            </p:cNvGrpSpPr>
            <p:nvPr/>
          </p:nvGrpSpPr>
          <p:grpSpPr bwMode="auto">
            <a:xfrm>
              <a:off x="1164" y="1176"/>
              <a:ext cx="3436" cy="2840"/>
              <a:chOff x="1164" y="1176"/>
              <a:chExt cx="3436" cy="2840"/>
            </a:xfrm>
          </p:grpSpPr>
          <p:sp>
            <p:nvSpPr>
              <p:cNvPr id="126983" name="Rectangle 7"/>
              <p:cNvSpPr>
                <a:spLocks noChangeArrowheads="1"/>
              </p:cNvSpPr>
              <p:nvPr/>
            </p:nvSpPr>
            <p:spPr bwMode="auto">
              <a:xfrm>
                <a:off x="1164" y="1191"/>
                <a:ext cx="3436" cy="2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1816100" algn="l"/>
                    <a:tab pos="5054600" algn="ctr"/>
                  </a:tabLst>
                  <a:defRPr>
                    <a:solidFill>
                      <a:schemeClr val="tx1"/>
                    </a:solidFill>
                    <a:latin typeface="Calibri" pitchFamily="34" charset="0"/>
                    <a:cs typeface="Arial" pitchFamily="34" charset="0"/>
                  </a:defRPr>
                </a:lvl1pPr>
                <a:lvl2pPr marL="742950" indent="-285750">
                  <a:tabLst>
                    <a:tab pos="1816100" algn="l"/>
                    <a:tab pos="5054600" algn="ctr"/>
                  </a:tabLst>
                  <a:defRPr>
                    <a:solidFill>
                      <a:schemeClr val="tx1"/>
                    </a:solidFill>
                    <a:latin typeface="Calibri" pitchFamily="34" charset="0"/>
                    <a:cs typeface="Arial" pitchFamily="34" charset="0"/>
                  </a:defRPr>
                </a:lvl2pPr>
                <a:lvl3pPr marL="1143000" indent="-228600">
                  <a:tabLst>
                    <a:tab pos="1816100" algn="l"/>
                    <a:tab pos="5054600" algn="ctr"/>
                  </a:tabLst>
                  <a:defRPr>
                    <a:solidFill>
                      <a:schemeClr val="tx1"/>
                    </a:solidFill>
                    <a:latin typeface="Calibri" pitchFamily="34" charset="0"/>
                    <a:cs typeface="Arial" pitchFamily="34" charset="0"/>
                  </a:defRPr>
                </a:lvl3pPr>
                <a:lvl4pPr marL="1600200" indent="-228600">
                  <a:tabLst>
                    <a:tab pos="1816100" algn="l"/>
                    <a:tab pos="5054600" algn="ctr"/>
                  </a:tabLst>
                  <a:defRPr>
                    <a:solidFill>
                      <a:schemeClr val="tx1"/>
                    </a:solidFill>
                    <a:latin typeface="Calibri" pitchFamily="34" charset="0"/>
                    <a:cs typeface="Arial" pitchFamily="34" charset="0"/>
                  </a:defRPr>
                </a:lvl4pPr>
                <a:lvl5pPr marL="2057400" indent="-228600">
                  <a:tabLst>
                    <a:tab pos="1816100" algn="l"/>
                    <a:tab pos="50546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816100" algn="l"/>
                    <a:tab pos="50546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816100" algn="l"/>
                    <a:tab pos="50546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816100" algn="l"/>
                    <a:tab pos="50546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816100" algn="l"/>
                    <a:tab pos="5054600" algn="ctr"/>
                  </a:tabLst>
                  <a:defRPr>
                    <a:solidFill>
                      <a:schemeClr val="tx1"/>
                    </a:solidFill>
                    <a:latin typeface="Calibri" pitchFamily="34" charset="0"/>
                    <a:cs typeface="Arial" pitchFamily="34" charset="0"/>
                  </a:defRPr>
                </a:lvl9pPr>
              </a:lstStyle>
              <a:p>
                <a:pPr indent="228600">
                  <a:tabLst>
                    <a:tab pos="2628900" algn="l"/>
                    <a:tab pos="6800850" algn="ctr"/>
                  </a:tabLst>
                </a:pPr>
                <a:r>
                  <a:rPr lang="en-US" altLang="en-US" sz="1600" b="1">
                    <a:solidFill>
                      <a:schemeClr val="bg1"/>
                    </a:solidFill>
                    <a:latin typeface="Cardo" panose="02020600000000000000" pitchFamily="18" charset="-79"/>
                    <a:ea typeface="Cardo" panose="02020600000000000000" pitchFamily="18" charset="-79"/>
                    <a:cs typeface="Cardo" panose="02020600000000000000" pitchFamily="18" charset="-79"/>
                  </a:rPr>
                  <a:t>NUMBER	DESCRIPTION	QTY</a:t>
                </a:r>
              </a:p>
              <a:p>
                <a:pPr indent="228600">
                  <a:tabLst>
                    <a:tab pos="2628900" algn="l"/>
                    <a:tab pos="6800850" algn="ctr"/>
                  </a:tabLst>
                </a:pPr>
                <a:endParaRPr lang="en-US" altLang="en-US" sz="1050">
                  <a:latin typeface="Cardo" panose="02020600000000000000" pitchFamily="18" charset="-79"/>
                  <a:ea typeface="Cardo" panose="02020600000000000000" pitchFamily="18" charset="-79"/>
                  <a:cs typeface="Cardo" panose="02020600000000000000" pitchFamily="18" charset="-79"/>
                </a:endParaRP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A 60-71	PANEL WELDM’T	1</a:t>
                </a:r>
              </a:p>
              <a:p>
                <a:pPr indent="228600">
                  <a:tabLst>
                    <a:tab pos="2628900" algn="l"/>
                    <a:tab pos="6800850" algn="ctr"/>
                  </a:tabLst>
                </a:pPr>
                <a:endParaRPr lang="en-US" altLang="en-US" sz="1100">
                  <a:latin typeface="Cardo" panose="02020600000000000000" pitchFamily="18" charset="-79"/>
                  <a:ea typeface="Cardo" panose="02020600000000000000" pitchFamily="18" charset="-79"/>
                  <a:cs typeface="Cardo" panose="02020600000000000000" pitchFamily="18" charset="-79"/>
                </a:endParaRP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A 60-7	LOWER ROLLER ASSM.	1</a:t>
                </a: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R 60-17	   ROLLER	1</a:t>
                </a: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R 60-428	   PIN	1</a:t>
                </a: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P 60-2	   LOCKNUT	1</a:t>
                </a:r>
              </a:p>
              <a:p>
                <a:pPr indent="228600">
                  <a:tabLst>
                    <a:tab pos="2628900" algn="l"/>
                    <a:tab pos="6800850" algn="ctr"/>
                  </a:tabLst>
                </a:pPr>
                <a:endParaRPr lang="en-US" altLang="en-US" sz="1050">
                  <a:latin typeface="Cardo" panose="02020600000000000000" pitchFamily="18" charset="-79"/>
                  <a:ea typeface="Cardo" panose="02020600000000000000" pitchFamily="18" charset="-79"/>
                  <a:cs typeface="Cardo" panose="02020600000000000000" pitchFamily="18" charset="-79"/>
                </a:endParaRP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A 60-72	GUIDE ASSM. REAR	1</a:t>
                </a: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R 60-57-1	   SUPPORT ANGLE	1</a:t>
                </a: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A 60-4	   ROLLER ASSM.	1</a:t>
                </a: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02-50-1150	   BOLT	1</a:t>
                </a:r>
              </a:p>
              <a:p>
                <a:pPr indent="228600">
                  <a:tabLst>
                    <a:tab pos="2628900" algn="l"/>
                    <a:tab pos="6800850" algn="ctr"/>
                  </a:tabLst>
                </a:pPr>
                <a:endParaRPr lang="en-US" altLang="en-US" sz="1050">
                  <a:latin typeface="Cardo" panose="02020600000000000000" pitchFamily="18" charset="-79"/>
                  <a:ea typeface="Cardo" panose="02020600000000000000" pitchFamily="18" charset="-79"/>
                  <a:cs typeface="Cardo" panose="02020600000000000000" pitchFamily="18" charset="-79"/>
                </a:endParaRP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A 60-73	GUIDE ASSM. FRONT	1</a:t>
                </a: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A 60-74	   SUPPORT WELDM’T	1</a:t>
                </a: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R 60-99	   WEAR PLATE	1</a:t>
                </a:r>
              </a:p>
              <a:p>
                <a:pPr indent="228600">
                  <a:tabLst>
                    <a:tab pos="2628900" algn="l"/>
                    <a:tab pos="6800850" algn="ctr"/>
                  </a:tabLst>
                </a:pPr>
                <a:r>
                  <a:rPr lang="en-US" altLang="en-US" sz="1600">
                    <a:latin typeface="Cardo" panose="02020600000000000000" pitchFamily="18" charset="-79"/>
                    <a:ea typeface="Cardo" panose="02020600000000000000" pitchFamily="18" charset="-79"/>
                    <a:cs typeface="Cardo" panose="02020600000000000000" pitchFamily="18" charset="-79"/>
                  </a:rPr>
                  <a:t>02-50-1150	   BOLT	1</a:t>
                </a:r>
              </a:p>
            </p:txBody>
          </p:sp>
          <p:sp>
            <p:nvSpPr>
              <p:cNvPr id="126984" name="Line 8"/>
              <p:cNvSpPr>
                <a:spLocks noChangeShapeType="1"/>
              </p:cNvSpPr>
              <p:nvPr/>
            </p:nvSpPr>
            <p:spPr bwMode="auto">
              <a:xfrm>
                <a:off x="1172" y="1176"/>
                <a:ext cx="34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600">
                  <a:latin typeface="Cardo" panose="02020600000000000000" pitchFamily="18" charset="-79"/>
                  <a:ea typeface="Cardo" panose="02020600000000000000" pitchFamily="18" charset="-79"/>
                  <a:cs typeface="Cardo" panose="02020600000000000000" pitchFamily="18" charset="-79"/>
                </a:endParaRPr>
              </a:p>
            </p:txBody>
          </p:sp>
          <p:sp>
            <p:nvSpPr>
              <p:cNvPr id="126985" name="Line 9"/>
              <p:cNvSpPr>
                <a:spLocks noChangeShapeType="1"/>
              </p:cNvSpPr>
              <p:nvPr/>
            </p:nvSpPr>
            <p:spPr bwMode="auto">
              <a:xfrm>
                <a:off x="1172" y="1688"/>
                <a:ext cx="34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600">
                  <a:latin typeface="Cardo" panose="02020600000000000000" pitchFamily="18" charset="-79"/>
                  <a:ea typeface="Cardo" panose="02020600000000000000" pitchFamily="18" charset="-79"/>
                  <a:cs typeface="Cardo" panose="02020600000000000000" pitchFamily="18" charset="-79"/>
                </a:endParaRPr>
              </a:p>
            </p:txBody>
          </p:sp>
          <p:sp>
            <p:nvSpPr>
              <p:cNvPr id="126986" name="Line 10"/>
              <p:cNvSpPr>
                <a:spLocks noChangeShapeType="1"/>
              </p:cNvSpPr>
              <p:nvPr/>
            </p:nvSpPr>
            <p:spPr bwMode="auto">
              <a:xfrm>
                <a:off x="1172" y="2456"/>
                <a:ext cx="34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600">
                  <a:latin typeface="Cardo" panose="02020600000000000000" pitchFamily="18" charset="-79"/>
                  <a:ea typeface="Cardo" panose="02020600000000000000" pitchFamily="18" charset="-79"/>
                  <a:cs typeface="Cardo" panose="02020600000000000000" pitchFamily="18" charset="-79"/>
                </a:endParaRPr>
              </a:p>
            </p:txBody>
          </p:sp>
          <p:sp>
            <p:nvSpPr>
              <p:cNvPr id="126987" name="Line 11"/>
              <p:cNvSpPr>
                <a:spLocks noChangeShapeType="1"/>
              </p:cNvSpPr>
              <p:nvPr/>
            </p:nvSpPr>
            <p:spPr bwMode="auto">
              <a:xfrm>
                <a:off x="1172" y="3224"/>
                <a:ext cx="34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600">
                  <a:latin typeface="Cardo" panose="02020600000000000000" pitchFamily="18" charset="-79"/>
                  <a:ea typeface="Cardo" panose="02020600000000000000" pitchFamily="18" charset="-79"/>
                  <a:cs typeface="Cardo" panose="02020600000000000000" pitchFamily="18" charset="-79"/>
                </a:endParaRPr>
              </a:p>
            </p:txBody>
          </p:sp>
          <p:sp>
            <p:nvSpPr>
              <p:cNvPr id="126988" name="Line 12"/>
              <p:cNvSpPr>
                <a:spLocks noChangeShapeType="1"/>
              </p:cNvSpPr>
              <p:nvPr/>
            </p:nvSpPr>
            <p:spPr bwMode="auto">
              <a:xfrm>
                <a:off x="1172" y="4016"/>
                <a:ext cx="34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600">
                  <a:latin typeface="Cardo" panose="02020600000000000000" pitchFamily="18" charset="-79"/>
                  <a:ea typeface="Cardo" panose="02020600000000000000" pitchFamily="18" charset="-79"/>
                  <a:cs typeface="Cardo" panose="02020600000000000000" pitchFamily="18" charset="-79"/>
                </a:endParaRPr>
              </a:p>
            </p:txBody>
          </p:sp>
          <p:sp>
            <p:nvSpPr>
              <p:cNvPr id="126989" name="Line 13"/>
              <p:cNvSpPr>
                <a:spLocks noChangeShapeType="1"/>
              </p:cNvSpPr>
              <p:nvPr/>
            </p:nvSpPr>
            <p:spPr bwMode="auto">
              <a:xfrm>
                <a:off x="1172" y="1424"/>
                <a:ext cx="34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600">
                  <a:latin typeface="Cardo" panose="02020600000000000000" pitchFamily="18" charset="-79"/>
                  <a:ea typeface="Cardo" panose="02020600000000000000" pitchFamily="18" charset="-79"/>
                  <a:cs typeface="Cardo" panose="02020600000000000000" pitchFamily="18" charset="-79"/>
                </a:endParaRPr>
              </a:p>
            </p:txBody>
          </p:sp>
          <p:sp>
            <p:nvSpPr>
              <p:cNvPr id="126990" name="Line 14"/>
              <p:cNvSpPr>
                <a:spLocks noChangeShapeType="1"/>
              </p:cNvSpPr>
              <p:nvPr/>
            </p:nvSpPr>
            <p:spPr bwMode="auto">
              <a:xfrm>
                <a:off x="2224" y="1176"/>
                <a:ext cx="0" cy="283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600">
                  <a:latin typeface="Cardo" panose="02020600000000000000" pitchFamily="18" charset="-79"/>
                  <a:ea typeface="Cardo" panose="02020600000000000000" pitchFamily="18" charset="-79"/>
                  <a:cs typeface="Cardo" panose="02020600000000000000" pitchFamily="18" charset="-79"/>
                </a:endParaRPr>
              </a:p>
            </p:txBody>
          </p:sp>
          <p:sp>
            <p:nvSpPr>
              <p:cNvPr id="126991" name="Line 15"/>
              <p:cNvSpPr>
                <a:spLocks noChangeShapeType="1"/>
              </p:cNvSpPr>
              <p:nvPr/>
            </p:nvSpPr>
            <p:spPr bwMode="auto">
              <a:xfrm>
                <a:off x="4192" y="1176"/>
                <a:ext cx="0" cy="283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600">
                  <a:latin typeface="Cardo" panose="02020600000000000000" pitchFamily="18" charset="-79"/>
                  <a:ea typeface="Cardo" panose="02020600000000000000" pitchFamily="18" charset="-79"/>
                  <a:cs typeface="Cardo" panose="02020600000000000000" pitchFamily="18" charset="-79"/>
                </a:endParaRPr>
              </a:p>
            </p:txBody>
          </p:sp>
        </p:grpSp>
      </p:grpSp>
      <p:sp>
        <p:nvSpPr>
          <p:cNvPr id="128016" name="Rectangle 16"/>
          <p:cNvSpPr>
            <a:spLocks noChangeArrowheads="1"/>
          </p:cNvSpPr>
          <p:nvPr/>
        </p:nvSpPr>
        <p:spPr bwMode="auto">
          <a:xfrm>
            <a:off x="340785" y="1217614"/>
            <a:ext cx="2160201"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400" b="1">
                <a:solidFill>
                  <a:srgbClr val="FFFF00"/>
                </a:solidFill>
                <a:latin typeface="Cardo" panose="02020600000000000000" pitchFamily="18" charset="-79"/>
                <a:ea typeface="Cardo" panose="02020600000000000000" pitchFamily="18" charset="-79"/>
                <a:cs typeface="Cardo" panose="02020600000000000000" pitchFamily="18" charset="-79"/>
              </a:rPr>
              <a:t>Figure 5.9 (a)</a:t>
            </a:r>
          </a:p>
        </p:txBody>
      </p:sp>
    </p:spTree>
    <p:extLst>
      <p:ext uri="{BB962C8B-B14F-4D97-AF65-F5344CB8AC3E}">
        <p14:creationId xmlns:p14="http://schemas.microsoft.com/office/powerpoint/2010/main" val="14623605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28003"/>
                                        </p:tgtEl>
                                        <p:attrNameLst>
                                          <p:attrName>style.visibility</p:attrName>
                                        </p:attrNameLst>
                                      </p:cBhvr>
                                      <p:to>
                                        <p:strVal val="visible"/>
                                      </p:to>
                                    </p:set>
                                    <p:animEffect transition="in" filter="wipe(left)">
                                      <p:cBhvr>
                                        <p:cTn id="7" dur="1000"/>
                                        <p:tgtEl>
                                          <p:spTgt spid="128003"/>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28004"/>
                                        </p:tgtEl>
                                        <p:attrNameLst>
                                          <p:attrName>style.visibility</p:attrName>
                                        </p:attrNameLst>
                                      </p:cBhvr>
                                      <p:to>
                                        <p:strVal val="visible"/>
                                      </p:to>
                                    </p:set>
                                    <p:animEffect transition="in" filter="strips(downRight)">
                                      <p:cBhvr>
                                        <p:cTn id="11" dur="1000"/>
                                        <p:tgtEl>
                                          <p:spTgt spid="128004"/>
                                        </p:tgtEl>
                                      </p:cBhvr>
                                    </p:animEffect>
                                  </p:childTnLst>
                                </p:cTn>
                              </p:par>
                            </p:childTnLst>
                          </p:cTn>
                        </p:par>
                        <p:par>
                          <p:cTn id="12" fill="hold" nodeType="afterGroup">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128016"/>
                                        </p:tgtEl>
                                        <p:attrNameLst>
                                          <p:attrName>style.visibility</p:attrName>
                                        </p:attrNameLst>
                                      </p:cBhvr>
                                      <p:to>
                                        <p:strVal val="visible"/>
                                      </p:to>
                                    </p:set>
                                    <p:animEffect transition="in" filter="wipe(left)">
                                      <p:cBhvr>
                                        <p:cTn id="15" dur="1000"/>
                                        <p:tgtEl>
                                          <p:spTgt spid="1280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autoUpdateAnimBg="0"/>
      <p:bldP spid="128016" grpId="0"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Text Box 2"/>
          <p:cNvSpPr txBox="1">
            <a:spLocks noChangeArrowheads="1"/>
          </p:cNvSpPr>
          <p:nvPr/>
        </p:nvSpPr>
        <p:spPr bwMode="auto">
          <a:xfrm>
            <a:off x="1308102" y="312740"/>
            <a:ext cx="9573684" cy="1037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3341" tIns="66670" rIns="133341" bIns="6667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gn="r">
              <a:spcBef>
                <a:spcPct val="50000"/>
              </a:spcBef>
            </a:pPr>
            <a:r>
              <a:rPr lang="en-US" altLang="en-US" sz="5900" b="1">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Bills of Material</a:t>
            </a:r>
          </a:p>
        </p:txBody>
      </p:sp>
      <p:sp>
        <p:nvSpPr>
          <p:cNvPr id="129027" name="Rectangle 3"/>
          <p:cNvSpPr>
            <a:spLocks noChangeArrowheads="1"/>
          </p:cNvSpPr>
          <p:nvPr/>
        </p:nvSpPr>
        <p:spPr bwMode="auto">
          <a:xfrm>
            <a:off x="641351" y="1506539"/>
            <a:ext cx="3706283" cy="677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2000" b="1">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Hard Rock Cafe’s Hickory BBQ Bacon Cheeseburger</a:t>
            </a:r>
          </a:p>
        </p:txBody>
      </p:sp>
      <p:grpSp>
        <p:nvGrpSpPr>
          <p:cNvPr id="129028" name="Group 4"/>
          <p:cNvGrpSpPr>
            <a:grpSpLocks/>
          </p:cNvGrpSpPr>
          <p:nvPr/>
        </p:nvGrpSpPr>
        <p:grpSpPr bwMode="auto">
          <a:xfrm>
            <a:off x="4593167" y="1427164"/>
            <a:ext cx="6722533" cy="4724400"/>
            <a:chOff x="1292" y="1120"/>
            <a:chExt cx="3176" cy="2976"/>
          </a:xfrm>
        </p:grpSpPr>
        <p:sp>
          <p:nvSpPr>
            <p:cNvPr id="129029" name="Rectangle 5"/>
            <p:cNvSpPr>
              <a:spLocks noChangeArrowheads="1"/>
            </p:cNvSpPr>
            <p:nvPr/>
          </p:nvSpPr>
          <p:spPr bwMode="auto">
            <a:xfrm>
              <a:off x="1304" y="1120"/>
              <a:ext cx="3152" cy="24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grpSp>
          <p:nvGrpSpPr>
            <p:cNvPr id="129030" name="Group 6"/>
            <p:cNvGrpSpPr>
              <a:grpSpLocks/>
            </p:cNvGrpSpPr>
            <p:nvPr/>
          </p:nvGrpSpPr>
          <p:grpSpPr bwMode="auto">
            <a:xfrm>
              <a:off x="1292" y="1120"/>
              <a:ext cx="3176" cy="2976"/>
              <a:chOff x="1164" y="1176"/>
              <a:chExt cx="3176" cy="2976"/>
            </a:xfrm>
          </p:grpSpPr>
          <p:sp>
            <p:nvSpPr>
              <p:cNvPr id="129031" name="Rectangle 7"/>
              <p:cNvSpPr>
                <a:spLocks noChangeArrowheads="1"/>
              </p:cNvSpPr>
              <p:nvPr/>
            </p:nvSpPr>
            <p:spPr bwMode="auto">
              <a:xfrm>
                <a:off x="1164" y="1191"/>
                <a:ext cx="3176" cy="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911600" algn="l"/>
                  </a:tabLst>
                  <a:defRPr>
                    <a:solidFill>
                      <a:schemeClr val="tx1"/>
                    </a:solidFill>
                    <a:latin typeface="Calibri" pitchFamily="34" charset="0"/>
                    <a:cs typeface="Arial" pitchFamily="34" charset="0"/>
                  </a:defRPr>
                </a:lvl1pPr>
                <a:lvl2pPr marL="742950" indent="-285750">
                  <a:tabLst>
                    <a:tab pos="3911600" algn="l"/>
                  </a:tabLst>
                  <a:defRPr>
                    <a:solidFill>
                      <a:schemeClr val="tx1"/>
                    </a:solidFill>
                    <a:latin typeface="Calibri" pitchFamily="34" charset="0"/>
                    <a:cs typeface="Arial" pitchFamily="34" charset="0"/>
                  </a:defRPr>
                </a:lvl2pPr>
                <a:lvl3pPr marL="1143000" indent="-228600">
                  <a:tabLst>
                    <a:tab pos="3911600" algn="l"/>
                  </a:tabLst>
                  <a:defRPr>
                    <a:solidFill>
                      <a:schemeClr val="tx1"/>
                    </a:solidFill>
                    <a:latin typeface="Calibri" pitchFamily="34" charset="0"/>
                    <a:cs typeface="Arial" pitchFamily="34" charset="0"/>
                  </a:defRPr>
                </a:lvl3pPr>
                <a:lvl4pPr marL="1600200" indent="-228600">
                  <a:tabLst>
                    <a:tab pos="3911600" algn="l"/>
                  </a:tabLst>
                  <a:defRPr>
                    <a:solidFill>
                      <a:schemeClr val="tx1"/>
                    </a:solidFill>
                    <a:latin typeface="Calibri" pitchFamily="34" charset="0"/>
                    <a:cs typeface="Arial" pitchFamily="34" charset="0"/>
                  </a:defRPr>
                </a:lvl4pPr>
                <a:lvl5pPr marL="2057400" indent="-228600">
                  <a:tabLst>
                    <a:tab pos="39116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9116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9116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9116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911600" algn="l"/>
                  </a:tabLst>
                  <a:defRPr>
                    <a:solidFill>
                      <a:schemeClr val="tx1"/>
                    </a:solidFill>
                    <a:latin typeface="Calibri" pitchFamily="34" charset="0"/>
                    <a:cs typeface="Arial" pitchFamily="34" charset="0"/>
                  </a:defRPr>
                </a:lvl9pPr>
              </a:lstStyle>
              <a:p>
                <a:pPr>
                  <a:tabLst>
                    <a:tab pos="400050" algn="l"/>
                    <a:tab pos="5372100" algn="l"/>
                  </a:tabLst>
                </a:pPr>
                <a:r>
                  <a:rPr lang="en-US" altLang="en-US" b="1">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DESCRIPTION	QTY</a:t>
                </a:r>
              </a:p>
              <a:p>
                <a:pPr>
                  <a:tabLst>
                    <a:tab pos="5372100" algn="l"/>
                  </a:tabLst>
                </a:pPr>
                <a:endParaRPr lang="en-US" altLang="en-US" sz="11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Bun	1</a:t>
                </a:r>
                <a:endParaRPr lang="en-US" altLang="en-US" sz="12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Hamburger patty	8 oz.</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Cheddar cheese	2 slices</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Bacon	2 strips</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BBQ onions	1/2 cup</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Hickory BBQ sauce	1 oz.</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Burger set	</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Lettuce	1 leaf</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Tomato	1 slice</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Red onion	4 rings</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Pickle	1 slice</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French fries	5 oz.</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Seasoned salt	1 tsp.</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11-inch plate	1</a:t>
                </a:r>
              </a:p>
              <a:p>
                <a:pPr>
                  <a:tabLst>
                    <a:tab pos="5372100" algn="l"/>
                  </a:tabLst>
                </a:pPr>
                <a:r>
                  <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HRC flag	1</a:t>
                </a:r>
              </a:p>
            </p:txBody>
          </p:sp>
          <p:grpSp>
            <p:nvGrpSpPr>
              <p:cNvPr id="129032" name="Group 8"/>
              <p:cNvGrpSpPr>
                <a:grpSpLocks/>
              </p:cNvGrpSpPr>
              <p:nvPr/>
            </p:nvGrpSpPr>
            <p:grpSpPr bwMode="auto">
              <a:xfrm>
                <a:off x="1172" y="1176"/>
                <a:ext cx="3168" cy="2976"/>
                <a:chOff x="1172" y="1176"/>
                <a:chExt cx="3424" cy="2976"/>
              </a:xfrm>
            </p:grpSpPr>
            <p:sp>
              <p:nvSpPr>
                <p:cNvPr id="129034" name="Line 9"/>
                <p:cNvSpPr>
                  <a:spLocks noChangeShapeType="1"/>
                </p:cNvSpPr>
                <p:nvPr/>
              </p:nvSpPr>
              <p:spPr bwMode="auto">
                <a:xfrm>
                  <a:off x="1172" y="1176"/>
                  <a:ext cx="34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29035" name="Line 10"/>
                <p:cNvSpPr>
                  <a:spLocks noChangeShapeType="1"/>
                </p:cNvSpPr>
                <p:nvPr/>
              </p:nvSpPr>
              <p:spPr bwMode="auto">
                <a:xfrm>
                  <a:off x="1172" y="4152"/>
                  <a:ext cx="34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29036" name="Line 11"/>
                <p:cNvSpPr>
                  <a:spLocks noChangeShapeType="1"/>
                </p:cNvSpPr>
                <p:nvPr/>
              </p:nvSpPr>
              <p:spPr bwMode="auto">
                <a:xfrm>
                  <a:off x="1172" y="1424"/>
                  <a:ext cx="342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grpSp>
          <p:sp>
            <p:nvSpPr>
              <p:cNvPr id="129033" name="Line 12"/>
              <p:cNvSpPr>
                <a:spLocks noChangeShapeType="1"/>
              </p:cNvSpPr>
              <p:nvPr/>
            </p:nvSpPr>
            <p:spPr bwMode="auto">
              <a:xfrm>
                <a:off x="3496" y="1176"/>
                <a:ext cx="0" cy="296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grpSp>
      </p:grpSp>
      <p:sp>
        <p:nvSpPr>
          <p:cNvPr id="129037" name="Rectangle 13"/>
          <p:cNvSpPr>
            <a:spLocks noChangeArrowheads="1"/>
          </p:cNvSpPr>
          <p:nvPr/>
        </p:nvSpPr>
        <p:spPr bwMode="auto">
          <a:xfrm>
            <a:off x="863600" y="5453063"/>
            <a:ext cx="2176231"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400" b="1">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Figure 5.9 (b)</a:t>
            </a:r>
          </a:p>
        </p:txBody>
      </p:sp>
    </p:spTree>
    <p:extLst>
      <p:ext uri="{BB962C8B-B14F-4D97-AF65-F5344CB8AC3E}">
        <p14:creationId xmlns:p14="http://schemas.microsoft.com/office/powerpoint/2010/main" val="32854041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29027"/>
                                        </p:tgtEl>
                                        <p:attrNameLst>
                                          <p:attrName>style.visibility</p:attrName>
                                        </p:attrNameLst>
                                      </p:cBhvr>
                                      <p:to>
                                        <p:strVal val="visible"/>
                                      </p:to>
                                    </p:set>
                                    <p:animEffect transition="in" filter="wipe(left)">
                                      <p:cBhvr>
                                        <p:cTn id="7" dur="1000"/>
                                        <p:tgtEl>
                                          <p:spTgt spid="129027"/>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29028"/>
                                        </p:tgtEl>
                                        <p:attrNameLst>
                                          <p:attrName>style.visibility</p:attrName>
                                        </p:attrNameLst>
                                      </p:cBhvr>
                                      <p:to>
                                        <p:strVal val="visible"/>
                                      </p:to>
                                    </p:set>
                                    <p:animEffect transition="in" filter="strips(downRight)">
                                      <p:cBhvr>
                                        <p:cTn id="11" dur="1000"/>
                                        <p:tgtEl>
                                          <p:spTgt spid="129028"/>
                                        </p:tgtEl>
                                      </p:cBhvr>
                                    </p:animEffect>
                                  </p:childTnLst>
                                </p:cTn>
                              </p:par>
                            </p:childTnLst>
                          </p:cTn>
                        </p:par>
                        <p:par>
                          <p:cTn id="12" fill="hold" nodeType="afterGroup">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129037"/>
                                        </p:tgtEl>
                                        <p:attrNameLst>
                                          <p:attrName>style.visibility</p:attrName>
                                        </p:attrNameLst>
                                      </p:cBhvr>
                                      <p:to>
                                        <p:strVal val="visible"/>
                                      </p:to>
                                    </p:set>
                                    <p:animEffect transition="in" filter="wipe(left)">
                                      <p:cBhvr>
                                        <p:cTn id="15" dur="1000"/>
                                        <p:tgtEl>
                                          <p:spTgt spid="129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autoUpdateAnimBg="0"/>
      <p:bldP spid="129037" grpId="0"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50" name="Rectangle 2"/>
          <p:cNvSpPr>
            <a:spLocks noGrp="1" noChangeArrowheads="1"/>
          </p:cNvSpPr>
          <p:nvPr>
            <p:ph type="body" idx="1"/>
          </p:nvPr>
        </p:nvSpPr>
        <p:spPr>
          <a:xfrm>
            <a:off x="1354667" y="1971677"/>
            <a:ext cx="9482667" cy="4183063"/>
          </a:xfrm>
        </p:spPr>
        <p:txBody>
          <a:bodyPr lIns="131953" tIns="64818" rIns="131953" bIns="64818">
            <a:normAutofit/>
          </a:bodyPr>
          <a:lstStyle/>
          <a:p>
            <a:pPr>
              <a:buSzPct val="60000"/>
              <a:buFont typeface="Wingdings" panose="05000000000000000000" pitchFamily="2" charset="2"/>
              <a:buChar char="v"/>
            </a:pPr>
            <a:r>
              <a:rPr lang="en-US" altLang="en-US" sz="3200" smtClean="0">
                <a:latin typeface="Cardo" panose="02020600000000000000" pitchFamily="18" charset="-79"/>
                <a:ea typeface="Cardo" panose="02020600000000000000" pitchFamily="18" charset="-79"/>
                <a:cs typeface="Cardo" panose="02020600000000000000" pitchFamily="18" charset="-79"/>
              </a:rPr>
              <a:t>Parts grouped into families with similar characteristics</a:t>
            </a:r>
          </a:p>
          <a:p>
            <a:pPr>
              <a:buSzPct val="60000"/>
              <a:buFont typeface="Wingdings" panose="05000000000000000000" pitchFamily="2" charset="2"/>
              <a:buChar char="v"/>
            </a:pPr>
            <a:r>
              <a:rPr lang="en-US" altLang="en-US" sz="3200" smtClean="0">
                <a:latin typeface="Cardo" panose="02020600000000000000" pitchFamily="18" charset="-79"/>
                <a:ea typeface="Cardo" panose="02020600000000000000" pitchFamily="18" charset="-79"/>
                <a:cs typeface="Cardo" panose="02020600000000000000" pitchFamily="18" charset="-79"/>
              </a:rPr>
              <a:t>Coding system describes processing and physical characteristics</a:t>
            </a:r>
          </a:p>
          <a:p>
            <a:pPr>
              <a:buSzPct val="60000"/>
              <a:buFont typeface="Wingdings" panose="05000000000000000000" pitchFamily="2" charset="2"/>
              <a:buChar char="v"/>
            </a:pPr>
            <a:r>
              <a:rPr lang="en-US" altLang="en-US" sz="3200" smtClean="0">
                <a:latin typeface="Cardo" panose="02020600000000000000" pitchFamily="18" charset="-79"/>
                <a:ea typeface="Cardo" panose="02020600000000000000" pitchFamily="18" charset="-79"/>
                <a:cs typeface="Cardo" panose="02020600000000000000" pitchFamily="18" charset="-79"/>
              </a:rPr>
              <a:t>Part families can be produced </a:t>
            </a:r>
            <a:br>
              <a:rPr lang="en-US" altLang="en-US" sz="3200" smtClean="0">
                <a:latin typeface="Cardo" panose="02020600000000000000" pitchFamily="18" charset="-79"/>
                <a:ea typeface="Cardo" panose="02020600000000000000" pitchFamily="18" charset="-79"/>
                <a:cs typeface="Cardo" panose="02020600000000000000" pitchFamily="18" charset="-79"/>
              </a:rPr>
            </a:br>
            <a:r>
              <a:rPr lang="en-US" altLang="en-US" sz="3200" smtClean="0">
                <a:latin typeface="Cardo" panose="02020600000000000000" pitchFamily="18" charset="-79"/>
                <a:ea typeface="Cardo" panose="02020600000000000000" pitchFamily="18" charset="-79"/>
                <a:cs typeface="Cardo" panose="02020600000000000000" pitchFamily="18" charset="-79"/>
              </a:rPr>
              <a:t>in dedicated manufacturing cells</a:t>
            </a:r>
          </a:p>
        </p:txBody>
      </p:sp>
      <p:sp>
        <p:nvSpPr>
          <p:cNvPr id="131074" name="Rectangle 3"/>
          <p:cNvSpPr>
            <a:spLocks noGrp="1" noChangeArrowheads="1"/>
          </p:cNvSpPr>
          <p:nvPr>
            <p:ph type="title"/>
          </p:nvPr>
        </p:nvSpPr>
        <p:spPr>
          <a:xfrm>
            <a:off x="914400" y="600075"/>
            <a:ext cx="10363200" cy="927100"/>
          </a:xfrm>
        </p:spPr>
        <p:txBody>
          <a:bodyPr/>
          <a:lstStyle/>
          <a:p>
            <a:pPr>
              <a:lnSpc>
                <a:spcPct val="80000"/>
              </a:lnSpc>
            </a:pPr>
            <a:r>
              <a:rPr lang="en-US" altLang="en-US" smtClean="0">
                <a:latin typeface="Arial" pitchFamily="34" charset="0"/>
                <a:cs typeface="Arial" pitchFamily="34" charset="0"/>
              </a:rPr>
              <a:t>Group Technology</a:t>
            </a:r>
          </a:p>
        </p:txBody>
      </p:sp>
    </p:spTree>
    <p:extLst>
      <p:ext uri="{BB962C8B-B14F-4D97-AF65-F5344CB8AC3E}">
        <p14:creationId xmlns:p14="http://schemas.microsoft.com/office/powerpoint/2010/main" val="407831233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30050"/>
                                        </p:tgtEl>
                                        <p:attrNameLst>
                                          <p:attrName>style.visibility</p:attrName>
                                        </p:attrNameLst>
                                      </p:cBhvr>
                                      <p:to>
                                        <p:strVal val="visible"/>
                                      </p:to>
                                    </p:set>
                                    <p:animEffect transition="in" filter="strips(downRight)">
                                      <p:cBhvr>
                                        <p:cTn id="7" dur="1000"/>
                                        <p:tgtEl>
                                          <p:spTgt spid="130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0" grpId="0" animBg="1"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33121" name="Rectangle 2"/>
          <p:cNvSpPr>
            <a:spLocks noGrp="1" noChangeArrowheads="1"/>
          </p:cNvSpPr>
          <p:nvPr>
            <p:ph type="title"/>
          </p:nvPr>
        </p:nvSpPr>
        <p:spPr>
          <a:xfrm>
            <a:off x="914400" y="571501"/>
            <a:ext cx="10363200" cy="927100"/>
          </a:xfrm>
        </p:spPr>
        <p:txBody>
          <a:bodyPr/>
          <a:lstStyle/>
          <a:p>
            <a:r>
              <a:rPr lang="en-US" altLang="en-US" smtClean="0">
                <a:latin typeface="Cardo" panose="02020600000000000000" pitchFamily="18" charset="-79"/>
                <a:ea typeface="Cardo" panose="02020600000000000000" pitchFamily="18" charset="-79"/>
                <a:cs typeface="Cardo" panose="02020600000000000000" pitchFamily="18" charset="-79"/>
              </a:rPr>
              <a:t>Group Technology Scheme</a:t>
            </a:r>
          </a:p>
        </p:txBody>
      </p:sp>
      <p:sp>
        <p:nvSpPr>
          <p:cNvPr id="132099" name="Rectangle 3"/>
          <p:cNvSpPr>
            <a:spLocks noChangeArrowheads="1"/>
          </p:cNvSpPr>
          <p:nvPr/>
        </p:nvSpPr>
        <p:spPr bwMode="auto">
          <a:xfrm>
            <a:off x="9766301" y="6067426"/>
            <a:ext cx="1413201"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a:latin typeface="Cardo" panose="02020600000000000000" pitchFamily="18" charset="-79"/>
                <a:ea typeface="Cardo" panose="02020600000000000000" pitchFamily="18" charset="-79"/>
                <a:cs typeface="Cardo" panose="02020600000000000000" pitchFamily="18" charset="-79"/>
              </a:rPr>
              <a:t>Figure </a:t>
            </a:r>
            <a:r>
              <a:rPr lang="en-US" altLang="en-US">
                <a:solidFill>
                  <a:schemeClr val="tx2"/>
                </a:solidFill>
                <a:latin typeface="Cardo" panose="02020600000000000000" pitchFamily="18" charset="-79"/>
                <a:ea typeface="Cardo" panose="02020600000000000000" pitchFamily="18" charset="-79"/>
                <a:cs typeface="Cardo" panose="02020600000000000000" pitchFamily="18" charset="-79"/>
              </a:rPr>
              <a:t>5.10</a:t>
            </a:r>
          </a:p>
        </p:txBody>
      </p:sp>
      <p:grpSp>
        <p:nvGrpSpPr>
          <p:cNvPr id="132113" name="Group 17"/>
          <p:cNvGrpSpPr>
            <a:grpSpLocks/>
          </p:cNvGrpSpPr>
          <p:nvPr/>
        </p:nvGrpSpPr>
        <p:grpSpPr bwMode="auto">
          <a:xfrm>
            <a:off x="914400" y="1651000"/>
            <a:ext cx="10380133" cy="3937000"/>
            <a:chOff x="432" y="1200"/>
            <a:chExt cx="4904" cy="2480"/>
          </a:xfrm>
        </p:grpSpPr>
        <p:sp>
          <p:nvSpPr>
            <p:cNvPr id="132101" name="Rectangle 5"/>
            <p:cNvSpPr>
              <a:spLocks noChangeArrowheads="1"/>
            </p:cNvSpPr>
            <p:nvPr/>
          </p:nvSpPr>
          <p:spPr bwMode="auto">
            <a:xfrm>
              <a:off x="432" y="1200"/>
              <a:ext cx="4904" cy="592"/>
            </a:xfrm>
            <a:prstGeom prst="rect">
              <a:avLst/>
            </a:prstGeom>
            <a:solidFill>
              <a:schemeClr val="accent4">
                <a:lumMod val="75000"/>
              </a:schemeClr>
            </a:solidFill>
            <a:ln>
              <a:noFill/>
            </a:ln>
            <a:effectLst/>
            <a:extLst/>
          </p:spPr>
          <p:txBody>
            <a:bodyPr wrap="none" anchor="ctr"/>
            <a:lstStyle/>
            <a:p>
              <a:pPr fontAlgn="auto">
                <a:spcBef>
                  <a:spcPts val="0"/>
                </a:spcBef>
                <a:spcAft>
                  <a:spcPts val="0"/>
                </a:spcAft>
                <a:defRPr/>
              </a:pPr>
              <a:endParaRPr lang="en-US" sz="1400" dirty="0">
                <a:latin typeface="Cardo" panose="02020600000000000000" pitchFamily="18" charset="-79"/>
                <a:ea typeface="Cardo" panose="02020600000000000000" pitchFamily="18" charset="-79"/>
                <a:cs typeface="Cardo" panose="02020600000000000000" pitchFamily="18" charset="-79"/>
              </a:endParaRPr>
            </a:p>
          </p:txBody>
        </p:sp>
        <p:sp>
          <p:nvSpPr>
            <p:cNvPr id="133125" name="Rectangle 6"/>
            <p:cNvSpPr>
              <a:spLocks noChangeArrowheads="1"/>
            </p:cNvSpPr>
            <p:nvPr/>
          </p:nvSpPr>
          <p:spPr bwMode="auto">
            <a:xfrm>
              <a:off x="550" y="1383"/>
              <a:ext cx="91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solidFill>
                    <a:schemeClr val="bg1"/>
                  </a:solidFill>
                  <a:latin typeface="Cardo" panose="02020600000000000000" pitchFamily="18" charset="-79"/>
                  <a:ea typeface="Cardo" panose="02020600000000000000" pitchFamily="18" charset="-79"/>
                  <a:cs typeface="Cardo" panose="02020600000000000000" pitchFamily="18" charset="-79"/>
                </a:rPr>
                <a:t>(a) Ungrouped Parts</a:t>
              </a:r>
            </a:p>
          </p:txBody>
        </p:sp>
        <p:sp>
          <p:nvSpPr>
            <p:cNvPr id="133126" name="Rectangle 7"/>
            <p:cNvSpPr>
              <a:spLocks noChangeArrowheads="1"/>
            </p:cNvSpPr>
            <p:nvPr/>
          </p:nvSpPr>
          <p:spPr bwMode="auto">
            <a:xfrm>
              <a:off x="2310" y="1263"/>
              <a:ext cx="202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solidFill>
                    <a:schemeClr val="bg1"/>
                  </a:solidFill>
                  <a:latin typeface="Cardo" panose="02020600000000000000" pitchFamily="18" charset="-79"/>
                  <a:ea typeface="Cardo" panose="02020600000000000000" pitchFamily="18" charset="-79"/>
                  <a:cs typeface="Cardo" panose="02020600000000000000" pitchFamily="18" charset="-79"/>
                </a:rPr>
                <a:t>(b) Grouped Cylindrical Parts (families of parts)</a:t>
              </a:r>
            </a:p>
          </p:txBody>
        </p:sp>
        <p:sp>
          <p:nvSpPr>
            <p:cNvPr id="133127" name="Rectangle 8"/>
            <p:cNvSpPr>
              <a:spLocks noChangeArrowheads="1"/>
            </p:cNvSpPr>
            <p:nvPr/>
          </p:nvSpPr>
          <p:spPr bwMode="auto">
            <a:xfrm>
              <a:off x="1894" y="1567"/>
              <a:ext cx="344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1244600" algn="ctr"/>
                  <a:tab pos="2095500" algn="ctr"/>
                  <a:tab pos="3149600" algn="ctr"/>
                  <a:tab pos="4483100" algn="ctr"/>
                </a:tabLst>
                <a:defRPr>
                  <a:solidFill>
                    <a:schemeClr val="tx1"/>
                  </a:solidFill>
                  <a:latin typeface="Calibri" pitchFamily="34" charset="0"/>
                  <a:cs typeface="Arial" pitchFamily="34" charset="0"/>
                </a:defRPr>
              </a:lvl1pPr>
              <a:lvl2pPr marL="742950" indent="-285750">
                <a:tabLst>
                  <a:tab pos="1244600" algn="ctr"/>
                  <a:tab pos="2095500" algn="ctr"/>
                  <a:tab pos="3149600" algn="ctr"/>
                  <a:tab pos="4483100" algn="ctr"/>
                </a:tabLst>
                <a:defRPr>
                  <a:solidFill>
                    <a:schemeClr val="tx1"/>
                  </a:solidFill>
                  <a:latin typeface="Calibri" pitchFamily="34" charset="0"/>
                  <a:cs typeface="Arial" pitchFamily="34" charset="0"/>
                </a:defRPr>
              </a:lvl2pPr>
              <a:lvl3pPr marL="1143000" indent="-228600">
                <a:tabLst>
                  <a:tab pos="1244600" algn="ctr"/>
                  <a:tab pos="2095500" algn="ctr"/>
                  <a:tab pos="3149600" algn="ctr"/>
                  <a:tab pos="4483100" algn="ctr"/>
                </a:tabLst>
                <a:defRPr>
                  <a:solidFill>
                    <a:schemeClr val="tx1"/>
                  </a:solidFill>
                  <a:latin typeface="Calibri" pitchFamily="34" charset="0"/>
                  <a:cs typeface="Arial" pitchFamily="34" charset="0"/>
                </a:defRPr>
              </a:lvl3pPr>
              <a:lvl4pPr marL="1600200" indent="-228600">
                <a:tabLst>
                  <a:tab pos="1244600" algn="ctr"/>
                  <a:tab pos="2095500" algn="ctr"/>
                  <a:tab pos="3149600" algn="ctr"/>
                  <a:tab pos="4483100" algn="ctr"/>
                </a:tabLst>
                <a:defRPr>
                  <a:solidFill>
                    <a:schemeClr val="tx1"/>
                  </a:solidFill>
                  <a:latin typeface="Calibri" pitchFamily="34" charset="0"/>
                  <a:cs typeface="Arial" pitchFamily="34" charset="0"/>
                </a:defRPr>
              </a:lvl4pPr>
              <a:lvl5pPr marL="2057400" indent="-228600">
                <a:tabLst>
                  <a:tab pos="1244600" algn="ctr"/>
                  <a:tab pos="2095500" algn="ctr"/>
                  <a:tab pos="3149600" algn="ctr"/>
                  <a:tab pos="44831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244600" algn="ctr"/>
                  <a:tab pos="2095500" algn="ctr"/>
                  <a:tab pos="3149600" algn="ctr"/>
                  <a:tab pos="44831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244600" algn="ctr"/>
                  <a:tab pos="2095500" algn="ctr"/>
                  <a:tab pos="3149600" algn="ctr"/>
                  <a:tab pos="44831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244600" algn="ctr"/>
                  <a:tab pos="2095500" algn="ctr"/>
                  <a:tab pos="3149600" algn="ctr"/>
                  <a:tab pos="44831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244600" algn="ctr"/>
                  <a:tab pos="2095500" algn="ctr"/>
                  <a:tab pos="3149600" algn="ctr"/>
                  <a:tab pos="4483100" algn="ctr"/>
                </a:tabLst>
                <a:defRPr>
                  <a:solidFill>
                    <a:schemeClr val="tx1"/>
                  </a:solidFill>
                  <a:latin typeface="Calibri" pitchFamily="34" charset="0"/>
                  <a:cs typeface="Arial" pitchFamily="34" charset="0"/>
                </a:defRPr>
              </a:lvl9pPr>
            </a:lstStyle>
            <a:p>
              <a:pPr marL="285750" indent="-285750">
                <a:tabLst>
                  <a:tab pos="1771650" algn="ctr"/>
                  <a:tab pos="2743200" algn="ctr"/>
                  <a:tab pos="4171950" algn="ctr"/>
                  <a:tab pos="6057900" algn="ctr"/>
                </a:tabLst>
              </a:pPr>
              <a:r>
                <a:rPr lang="en-US" altLang="en-US" sz="1600">
                  <a:solidFill>
                    <a:schemeClr val="bg1"/>
                  </a:solidFill>
                  <a:latin typeface="Cardo" panose="02020600000000000000" pitchFamily="18" charset="-79"/>
                  <a:ea typeface="Cardo" panose="02020600000000000000" pitchFamily="18" charset="-79"/>
                  <a:cs typeface="Cardo" panose="02020600000000000000" pitchFamily="18" charset="-79"/>
                </a:rPr>
                <a:t>Grooved	Slotted	  Threaded	Drilled	Machined</a:t>
              </a:r>
            </a:p>
          </p:txBody>
        </p:sp>
        <p:sp>
          <p:nvSpPr>
            <p:cNvPr id="133128" name="Line 9"/>
            <p:cNvSpPr>
              <a:spLocks noChangeShapeType="1"/>
            </p:cNvSpPr>
            <p:nvPr/>
          </p:nvSpPr>
          <p:spPr bwMode="auto">
            <a:xfrm>
              <a:off x="1880" y="1504"/>
              <a:ext cx="344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33129" name="Line 10"/>
            <p:cNvSpPr>
              <a:spLocks noChangeShapeType="1"/>
            </p:cNvSpPr>
            <p:nvPr/>
          </p:nvSpPr>
          <p:spPr bwMode="auto">
            <a:xfrm>
              <a:off x="1880" y="1208"/>
              <a:ext cx="0" cy="247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33130" name="Line 11"/>
            <p:cNvSpPr>
              <a:spLocks noChangeShapeType="1"/>
            </p:cNvSpPr>
            <p:nvPr/>
          </p:nvSpPr>
          <p:spPr bwMode="auto">
            <a:xfrm>
              <a:off x="2472" y="1512"/>
              <a:ext cx="0" cy="216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33131" name="Line 12"/>
            <p:cNvSpPr>
              <a:spLocks noChangeShapeType="1"/>
            </p:cNvSpPr>
            <p:nvPr/>
          </p:nvSpPr>
          <p:spPr bwMode="auto">
            <a:xfrm>
              <a:off x="4328" y="1512"/>
              <a:ext cx="0" cy="216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33132" name="Line 13"/>
            <p:cNvSpPr>
              <a:spLocks noChangeShapeType="1"/>
            </p:cNvSpPr>
            <p:nvPr/>
          </p:nvSpPr>
          <p:spPr bwMode="auto">
            <a:xfrm>
              <a:off x="3592" y="1512"/>
              <a:ext cx="0" cy="216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sp>
          <p:nvSpPr>
            <p:cNvPr id="133133" name="Line 14"/>
            <p:cNvSpPr>
              <a:spLocks noChangeShapeType="1"/>
            </p:cNvSpPr>
            <p:nvPr/>
          </p:nvSpPr>
          <p:spPr bwMode="auto">
            <a:xfrm>
              <a:off x="3016" y="1512"/>
              <a:ext cx="0" cy="216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latin typeface="Cardo" panose="02020600000000000000" pitchFamily="18" charset="-79"/>
                <a:ea typeface="Cardo" panose="02020600000000000000" pitchFamily="18" charset="-79"/>
                <a:cs typeface="Cardo" panose="02020600000000000000" pitchFamily="18" charset="-79"/>
              </a:endParaRPr>
            </a:p>
          </p:txBody>
        </p:sp>
        <p:pic>
          <p:nvPicPr>
            <p:cNvPr id="133134"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 y="1866"/>
              <a:ext cx="4624" cy="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148333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132113"/>
                                        </p:tgtEl>
                                        <p:attrNameLst>
                                          <p:attrName>style.visibility</p:attrName>
                                        </p:attrNameLst>
                                      </p:cBhvr>
                                      <p:to>
                                        <p:strVal val="visible"/>
                                      </p:to>
                                    </p:set>
                                    <p:animEffect transition="in" filter="strips(downRight)">
                                      <p:cBhvr>
                                        <p:cTn id="7" dur="1000"/>
                                        <p:tgtEl>
                                          <p:spTgt spid="132113"/>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132099"/>
                                        </p:tgtEl>
                                        <p:attrNameLst>
                                          <p:attrName>style.visibility</p:attrName>
                                        </p:attrNameLst>
                                      </p:cBhvr>
                                      <p:to>
                                        <p:strVal val="visible"/>
                                      </p:to>
                                    </p:set>
                                    <p:animEffect transition="in" filter="wipe(left)">
                                      <p:cBhvr>
                                        <p:cTn id="11" dur="1000"/>
                                        <p:tgtEl>
                                          <p:spTgt spid="132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6" name="Rectangle 2"/>
          <p:cNvSpPr>
            <a:spLocks noGrp="1" noChangeArrowheads="1"/>
          </p:cNvSpPr>
          <p:nvPr>
            <p:ph type="body" idx="1"/>
          </p:nvPr>
        </p:nvSpPr>
        <p:spPr>
          <a:xfrm>
            <a:off x="795869" y="1511300"/>
            <a:ext cx="10655300" cy="4810125"/>
          </a:xfrm>
        </p:spPr>
        <p:txBody>
          <a:bodyPr lIns="131953" tIns="64818" rIns="131953" bIns="64818">
            <a:normAutofit/>
          </a:bodyPr>
          <a:lstStyle/>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Improved design</a:t>
            </a:r>
          </a:p>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Reduced raw material and purchases</a:t>
            </a:r>
          </a:p>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Simplified production planning and control</a:t>
            </a:r>
          </a:p>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Improved layout, routing, and machine loading</a:t>
            </a:r>
          </a:p>
          <a:p>
            <a:pPr marL="711182" indent="-711182">
              <a:buFontTx/>
              <a:buAutoNum type="arabicPeriod"/>
            </a:pPr>
            <a:r>
              <a:rPr lang="en-US" altLang="en-US" sz="3600" smtClean="0">
                <a:latin typeface="Cardo" panose="02020600000000000000" pitchFamily="18" charset="-79"/>
                <a:ea typeface="Cardo" panose="02020600000000000000" pitchFamily="18" charset="-79"/>
                <a:cs typeface="Cardo" panose="02020600000000000000" pitchFamily="18" charset="-79"/>
              </a:rPr>
              <a:t>Reduced tooling setup time, work-in-process, and production time</a:t>
            </a:r>
          </a:p>
        </p:txBody>
      </p:sp>
      <p:sp>
        <p:nvSpPr>
          <p:cNvPr id="135170" name="Rectangle 3"/>
          <p:cNvSpPr>
            <a:spLocks noGrp="1" noChangeArrowheads="1"/>
          </p:cNvSpPr>
          <p:nvPr>
            <p:ph type="title"/>
          </p:nvPr>
        </p:nvSpPr>
        <p:spPr>
          <a:xfrm>
            <a:off x="914400" y="495301"/>
            <a:ext cx="10363200" cy="876300"/>
          </a:xfrm>
        </p:spPr>
        <p:txBody>
          <a:bodyPr/>
          <a:lstStyle/>
          <a:p>
            <a:r>
              <a:rPr lang="en-US" altLang="en-US" smtClean="0">
                <a:latin typeface="Arial" pitchFamily="34" charset="0"/>
                <a:cs typeface="Arial" pitchFamily="34" charset="0"/>
              </a:rPr>
              <a:t>Group Technology Benefits</a:t>
            </a:r>
          </a:p>
        </p:txBody>
      </p:sp>
    </p:spTree>
    <p:extLst>
      <p:ext uri="{BB962C8B-B14F-4D97-AF65-F5344CB8AC3E}">
        <p14:creationId xmlns:p14="http://schemas.microsoft.com/office/powerpoint/2010/main" val="28701302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34146"/>
                                        </p:tgtEl>
                                        <p:attrNameLst>
                                          <p:attrName>style.visibility</p:attrName>
                                        </p:attrNameLst>
                                      </p:cBhvr>
                                      <p:to>
                                        <p:strVal val="visible"/>
                                      </p:to>
                                    </p:set>
                                    <p:animEffect transition="in" filter="strips(downRight)">
                                      <p:cBhvr>
                                        <p:cTn id="7" dur="1000"/>
                                        <p:tgtEl>
                                          <p:spTgt spid="134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6" grpId="0" animBg="1"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a:xfrm>
            <a:off x="914400" y="434975"/>
            <a:ext cx="10363200" cy="914400"/>
          </a:xfrm>
        </p:spPr>
        <p:txBody>
          <a:bodyPr/>
          <a:lstStyle/>
          <a:p>
            <a:r>
              <a:rPr lang="en-US" altLang="en-US" smtClean="0">
                <a:latin typeface="Arial" pitchFamily="34" charset="0"/>
                <a:cs typeface="Arial" pitchFamily="34" charset="0"/>
              </a:rPr>
              <a:t>Documents for Production</a:t>
            </a:r>
          </a:p>
        </p:txBody>
      </p:sp>
      <p:sp>
        <p:nvSpPr>
          <p:cNvPr id="136195" name="Rectangle 3"/>
          <p:cNvSpPr>
            <a:spLocks noGrp="1" noChangeArrowheads="1"/>
          </p:cNvSpPr>
          <p:nvPr>
            <p:ph type="body" idx="1"/>
          </p:nvPr>
        </p:nvSpPr>
        <p:spPr>
          <a:xfrm>
            <a:off x="1058336" y="2074863"/>
            <a:ext cx="10378017" cy="3340100"/>
          </a:xfrm>
        </p:spPr>
        <p:txBody>
          <a:bodyPr>
            <a:normAutofit/>
          </a:bodyPr>
          <a:lstStyle/>
          <a:p>
            <a:pPr>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Assembly drawing</a:t>
            </a:r>
          </a:p>
          <a:p>
            <a:pPr>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Assembly chart</a:t>
            </a:r>
          </a:p>
          <a:p>
            <a:pPr>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Route sheet</a:t>
            </a:r>
          </a:p>
          <a:p>
            <a:pPr>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Work order</a:t>
            </a:r>
          </a:p>
          <a:p>
            <a:pPr>
              <a:buSzPct val="60000"/>
              <a:buFont typeface="Wingdings" panose="05000000000000000000" pitchFamily="2" charset="2"/>
              <a:buChar char="v"/>
            </a:pPr>
            <a:r>
              <a:rPr lang="en-US" altLang="en-US" sz="2800" smtClean="0">
                <a:latin typeface="Cardo" panose="02020600000000000000" pitchFamily="18" charset="-79"/>
                <a:ea typeface="Cardo" panose="02020600000000000000" pitchFamily="18" charset="-79"/>
                <a:cs typeface="Cardo" panose="02020600000000000000" pitchFamily="18" charset="-79"/>
              </a:rPr>
              <a:t>Engineering change notices (ECNs)</a:t>
            </a:r>
          </a:p>
        </p:txBody>
      </p:sp>
    </p:spTree>
    <p:extLst>
      <p:ext uri="{BB962C8B-B14F-4D97-AF65-F5344CB8AC3E}">
        <p14:creationId xmlns:p14="http://schemas.microsoft.com/office/powerpoint/2010/main" val="4835339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36195"/>
                                        </p:tgtEl>
                                        <p:attrNameLst>
                                          <p:attrName>style.visibility</p:attrName>
                                        </p:attrNameLst>
                                      </p:cBhvr>
                                      <p:to>
                                        <p:strVal val="visible"/>
                                      </p:to>
                                    </p:set>
                                    <p:animEffect transition="in" filter="strips(downRight)">
                                      <p:cBhvr>
                                        <p:cTn id="7" dur="1000"/>
                                        <p:tgtEl>
                                          <p:spTgt spid="136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9265" name="Rectangle 2"/>
          <p:cNvSpPr>
            <a:spLocks noGrp="1" noChangeArrowheads="1"/>
          </p:cNvSpPr>
          <p:nvPr>
            <p:ph type="title"/>
          </p:nvPr>
        </p:nvSpPr>
        <p:spPr>
          <a:xfrm>
            <a:off x="914400" y="393700"/>
            <a:ext cx="10363200" cy="812800"/>
          </a:xfrm>
        </p:spPr>
        <p:txBody>
          <a:bodyPr/>
          <a:lstStyle/>
          <a:p>
            <a:r>
              <a:rPr lang="en-US" altLang="en-US" smtClean="0">
                <a:latin typeface="Arial" pitchFamily="34" charset="0"/>
                <a:cs typeface="Arial" pitchFamily="34" charset="0"/>
              </a:rPr>
              <a:t>Assembly Drawing</a:t>
            </a:r>
          </a:p>
        </p:txBody>
      </p:sp>
      <p:sp>
        <p:nvSpPr>
          <p:cNvPr id="138243" name="Rectangle 3"/>
          <p:cNvSpPr>
            <a:spLocks noChangeArrowheads="1"/>
          </p:cNvSpPr>
          <p:nvPr/>
        </p:nvSpPr>
        <p:spPr bwMode="auto">
          <a:xfrm>
            <a:off x="867835" y="1751014"/>
            <a:ext cx="5228167" cy="3977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ct val="40000"/>
              </a:spcAft>
              <a:buClr>
                <a:srgbClr val="BF0922"/>
              </a:buClr>
              <a:buSzPct val="60000"/>
              <a:buFont typeface="Wingdings" panose="05000000000000000000" pitchFamily="2" charset="2"/>
              <a:buChar char="v"/>
            </a:pPr>
            <a:r>
              <a:rPr lang="en-US" altLang="en-US" sz="4300">
                <a:solidFill>
                  <a:schemeClr val="bg1"/>
                </a:solidFill>
                <a:latin typeface="Cardo" panose="02020600000000000000" pitchFamily="18" charset="-79"/>
                <a:ea typeface="Cardo" panose="02020600000000000000" pitchFamily="18" charset="-79"/>
                <a:cs typeface="Cardo" panose="02020600000000000000" pitchFamily="18" charset="-79"/>
              </a:rPr>
              <a:t>Shows exploded view of product</a:t>
            </a:r>
          </a:p>
          <a:p>
            <a:pPr marL="571500" indent="-571500">
              <a:lnSpc>
                <a:spcPct val="90000"/>
              </a:lnSpc>
              <a:spcAft>
                <a:spcPct val="40000"/>
              </a:spcAft>
              <a:buClr>
                <a:srgbClr val="BF0922"/>
              </a:buClr>
              <a:buSzPct val="60000"/>
              <a:buFont typeface="Wingdings" panose="05000000000000000000" pitchFamily="2" charset="2"/>
              <a:buChar char="v"/>
            </a:pPr>
            <a:r>
              <a:rPr lang="en-US" altLang="en-US" sz="4300">
                <a:solidFill>
                  <a:schemeClr val="bg1"/>
                </a:solidFill>
                <a:latin typeface="Cardo" panose="02020600000000000000" pitchFamily="18" charset="-79"/>
                <a:ea typeface="Cardo" panose="02020600000000000000" pitchFamily="18" charset="-79"/>
                <a:cs typeface="Cardo" panose="02020600000000000000" pitchFamily="18" charset="-79"/>
              </a:rPr>
              <a:t>Details relative locations to show how to assemble the product</a:t>
            </a:r>
          </a:p>
        </p:txBody>
      </p:sp>
      <p:sp>
        <p:nvSpPr>
          <p:cNvPr id="138244" name="Rectangle 4"/>
          <p:cNvSpPr>
            <a:spLocks noChangeArrowheads="1"/>
          </p:cNvSpPr>
          <p:nvPr/>
        </p:nvSpPr>
        <p:spPr bwMode="auto">
          <a:xfrm>
            <a:off x="8229600" y="457200"/>
            <a:ext cx="2664570" cy="553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800" b="1">
                <a:solidFill>
                  <a:schemeClr val="bg1"/>
                </a:solidFill>
                <a:latin typeface="Arial" pitchFamily="34" charset="0"/>
              </a:rPr>
              <a:t>Figure 5.11 (a)</a:t>
            </a:r>
          </a:p>
        </p:txBody>
      </p:sp>
      <p:pic>
        <p:nvPicPr>
          <p:cNvPr id="13824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1067" y="1708151"/>
            <a:ext cx="6053667" cy="410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140693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38243"/>
                                        </p:tgtEl>
                                        <p:attrNameLst>
                                          <p:attrName>style.visibility</p:attrName>
                                        </p:attrNameLst>
                                      </p:cBhvr>
                                      <p:to>
                                        <p:strVal val="visible"/>
                                      </p:to>
                                    </p:set>
                                    <p:animEffect transition="in" filter="strips(downRight)">
                                      <p:cBhvr>
                                        <p:cTn id="7" dur="1000"/>
                                        <p:tgtEl>
                                          <p:spTgt spid="138243"/>
                                        </p:tgtEl>
                                      </p:cBhvr>
                                    </p:animEffect>
                                  </p:childTnLst>
                                </p:cTn>
                              </p:par>
                            </p:childTnLst>
                          </p:cTn>
                        </p:par>
                        <p:par>
                          <p:cTn id="8" fill="hold" nodeType="afterGroup">
                            <p:stCondLst>
                              <p:cond delay="2000"/>
                            </p:stCondLst>
                            <p:childTnLst>
                              <p:par>
                                <p:cTn id="9" presetID="9" presetClass="entr" presetSubtype="0" fill="hold" nodeType="afterEffect">
                                  <p:stCondLst>
                                    <p:cond delay="1000"/>
                                  </p:stCondLst>
                                  <p:childTnLst>
                                    <p:set>
                                      <p:cBhvr>
                                        <p:cTn id="10" dur="1" fill="hold">
                                          <p:stCondLst>
                                            <p:cond delay="0"/>
                                          </p:stCondLst>
                                        </p:cTn>
                                        <p:tgtEl>
                                          <p:spTgt spid="138245"/>
                                        </p:tgtEl>
                                        <p:attrNameLst>
                                          <p:attrName>style.visibility</p:attrName>
                                        </p:attrNameLst>
                                      </p:cBhvr>
                                      <p:to>
                                        <p:strVal val="visible"/>
                                      </p:to>
                                    </p:set>
                                    <p:animEffect transition="in" filter="dissolve">
                                      <p:cBhvr>
                                        <p:cTn id="11" dur="1000"/>
                                        <p:tgtEl>
                                          <p:spTgt spid="138245"/>
                                        </p:tgtEl>
                                      </p:cBhvr>
                                    </p:animEffect>
                                  </p:childTnLst>
                                </p:cTn>
                              </p:par>
                            </p:childTnLst>
                          </p:cTn>
                        </p:par>
                        <p:par>
                          <p:cTn id="12" fill="hold" nodeType="afterGroup">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138244"/>
                                        </p:tgtEl>
                                        <p:attrNameLst>
                                          <p:attrName>style.visibility</p:attrName>
                                        </p:attrNameLst>
                                      </p:cBhvr>
                                      <p:to>
                                        <p:strVal val="visible"/>
                                      </p:to>
                                    </p:set>
                                    <p:animEffect transition="in" filter="wipe(left)">
                                      <p:cBhvr>
                                        <p:cTn id="15" dur="1000"/>
                                        <p:tgtEl>
                                          <p:spTgt spid="138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3" grpId="0" autoUpdateAnimBg="0"/>
      <p:bldP spid="138244" grpId="0"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ChangeArrowheads="1"/>
          </p:cNvSpPr>
          <p:nvPr>
            <p:ph type="title"/>
          </p:nvPr>
        </p:nvSpPr>
        <p:spPr>
          <a:xfrm>
            <a:off x="914400" y="434975"/>
            <a:ext cx="10363200" cy="9017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sz="4400">
                <a:ln/>
                <a:effectLst>
                  <a:outerShdw blurRad="114300" dist="114300" dir="2700000" algn="tl" rotWithShape="0">
                    <a:prstClr val="black">
                      <a:alpha val="40000"/>
                    </a:prstClr>
                  </a:outerShdw>
                </a:effectLst>
                <a:latin typeface="Arial" pitchFamily="34" charset="0"/>
                <a:cs typeface="Arial" pitchFamily="34" charset="0"/>
              </a:rPr>
              <a:t>Assembly Chart</a:t>
            </a:r>
          </a:p>
        </p:txBody>
      </p:sp>
      <p:grpSp>
        <p:nvGrpSpPr>
          <p:cNvPr id="140291" name="Group 3"/>
          <p:cNvGrpSpPr>
            <a:grpSpLocks/>
          </p:cNvGrpSpPr>
          <p:nvPr/>
        </p:nvGrpSpPr>
        <p:grpSpPr bwMode="auto">
          <a:xfrm>
            <a:off x="1255186" y="1450977"/>
            <a:ext cx="6826249" cy="4752975"/>
            <a:chOff x="921" y="1058"/>
            <a:chExt cx="3225" cy="2994"/>
          </a:xfrm>
        </p:grpSpPr>
        <p:sp>
          <p:nvSpPr>
            <p:cNvPr id="141317" name="Line 4"/>
            <p:cNvSpPr>
              <a:spLocks noChangeShapeType="1"/>
            </p:cNvSpPr>
            <p:nvPr/>
          </p:nvSpPr>
          <p:spPr bwMode="auto">
            <a:xfrm>
              <a:off x="2605" y="2301"/>
              <a:ext cx="59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sp>
          <p:nvSpPr>
            <p:cNvPr id="141318" name="Line 5"/>
            <p:cNvSpPr>
              <a:spLocks noChangeShapeType="1"/>
            </p:cNvSpPr>
            <p:nvPr/>
          </p:nvSpPr>
          <p:spPr bwMode="auto">
            <a:xfrm>
              <a:off x="2585" y="1502"/>
              <a:ext cx="59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sp>
          <p:nvSpPr>
            <p:cNvPr id="141319" name="Line 6"/>
            <p:cNvSpPr>
              <a:spLocks noChangeShapeType="1"/>
            </p:cNvSpPr>
            <p:nvPr/>
          </p:nvSpPr>
          <p:spPr bwMode="auto">
            <a:xfrm>
              <a:off x="1136" y="3926"/>
              <a:ext cx="208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sp>
          <p:nvSpPr>
            <p:cNvPr id="141320" name="Line 7"/>
            <p:cNvSpPr>
              <a:spLocks noChangeShapeType="1"/>
            </p:cNvSpPr>
            <p:nvPr/>
          </p:nvSpPr>
          <p:spPr bwMode="auto">
            <a:xfrm>
              <a:off x="1136" y="3619"/>
              <a:ext cx="207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nvGrpSpPr>
            <p:cNvPr id="141321" name="Group 8"/>
            <p:cNvGrpSpPr>
              <a:grpSpLocks/>
            </p:cNvGrpSpPr>
            <p:nvPr/>
          </p:nvGrpSpPr>
          <p:grpSpPr bwMode="auto">
            <a:xfrm>
              <a:off x="1101" y="2828"/>
              <a:ext cx="2056" cy="525"/>
              <a:chOff x="1115" y="1240"/>
              <a:chExt cx="1224" cy="525"/>
            </a:xfrm>
          </p:grpSpPr>
          <p:sp>
            <p:nvSpPr>
              <p:cNvPr id="141398" name="Freeform 9"/>
              <p:cNvSpPr>
                <a:spLocks/>
              </p:cNvSpPr>
              <p:nvPr/>
            </p:nvSpPr>
            <p:spPr bwMode="auto">
              <a:xfrm>
                <a:off x="1115" y="1240"/>
                <a:ext cx="1224" cy="525"/>
              </a:xfrm>
              <a:custGeom>
                <a:avLst/>
                <a:gdLst>
                  <a:gd name="T0" fmla="*/ 0 w 1224"/>
                  <a:gd name="T1" fmla="*/ 0 h 525"/>
                  <a:gd name="T2" fmla="*/ 1061 w 1224"/>
                  <a:gd name="T3" fmla="*/ 0 h 525"/>
                  <a:gd name="T4" fmla="*/ 1224 w 1224"/>
                  <a:gd name="T5" fmla="*/ 264 h 525"/>
                  <a:gd name="T6" fmla="*/ 1086 w 1224"/>
                  <a:gd name="T7" fmla="*/ 525 h 525"/>
                  <a:gd name="T8" fmla="*/ 5 w 1224"/>
                  <a:gd name="T9" fmla="*/ 525 h 525"/>
                  <a:gd name="T10" fmla="*/ 0 60000 65536"/>
                  <a:gd name="T11" fmla="*/ 0 60000 65536"/>
                  <a:gd name="T12" fmla="*/ 0 60000 65536"/>
                  <a:gd name="T13" fmla="*/ 0 60000 65536"/>
                  <a:gd name="T14" fmla="*/ 0 60000 65536"/>
                  <a:gd name="T15" fmla="*/ 0 w 1224"/>
                  <a:gd name="T16" fmla="*/ 0 h 525"/>
                  <a:gd name="T17" fmla="*/ 1224 w 1224"/>
                  <a:gd name="T18" fmla="*/ 525 h 525"/>
                </a:gdLst>
                <a:ahLst/>
                <a:cxnLst>
                  <a:cxn ang="T10">
                    <a:pos x="T0" y="T1"/>
                  </a:cxn>
                  <a:cxn ang="T11">
                    <a:pos x="T2" y="T3"/>
                  </a:cxn>
                  <a:cxn ang="T12">
                    <a:pos x="T4" y="T5"/>
                  </a:cxn>
                  <a:cxn ang="T13">
                    <a:pos x="T6" y="T7"/>
                  </a:cxn>
                  <a:cxn ang="T14">
                    <a:pos x="T8" y="T9"/>
                  </a:cxn>
                </a:cxnLst>
                <a:rect l="T15" t="T16" r="T17" b="T18"/>
                <a:pathLst>
                  <a:path w="1224" h="525">
                    <a:moveTo>
                      <a:pt x="0" y="0"/>
                    </a:moveTo>
                    <a:lnTo>
                      <a:pt x="1061" y="0"/>
                    </a:lnTo>
                    <a:lnTo>
                      <a:pt x="1224" y="264"/>
                    </a:lnTo>
                    <a:lnTo>
                      <a:pt x="1086" y="525"/>
                    </a:lnTo>
                    <a:lnTo>
                      <a:pt x="5" y="525"/>
                    </a:ln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400"/>
              </a:p>
            </p:txBody>
          </p:sp>
          <p:sp>
            <p:nvSpPr>
              <p:cNvPr id="141399" name="Line 10"/>
              <p:cNvSpPr>
                <a:spLocks noChangeShapeType="1"/>
              </p:cNvSpPr>
              <p:nvPr/>
            </p:nvSpPr>
            <p:spPr bwMode="auto">
              <a:xfrm flipH="1">
                <a:off x="1131" y="1505"/>
                <a:ext cx="120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nvGrpSpPr>
            <p:cNvPr id="141322" name="Group 11"/>
            <p:cNvGrpSpPr>
              <a:grpSpLocks/>
            </p:cNvGrpSpPr>
            <p:nvPr/>
          </p:nvGrpSpPr>
          <p:grpSpPr bwMode="auto">
            <a:xfrm>
              <a:off x="1121" y="2028"/>
              <a:ext cx="1224" cy="539"/>
              <a:chOff x="1115" y="1240"/>
              <a:chExt cx="1224" cy="525"/>
            </a:xfrm>
          </p:grpSpPr>
          <p:sp>
            <p:nvSpPr>
              <p:cNvPr id="141396" name="Freeform 12"/>
              <p:cNvSpPr>
                <a:spLocks/>
              </p:cNvSpPr>
              <p:nvPr/>
            </p:nvSpPr>
            <p:spPr bwMode="auto">
              <a:xfrm>
                <a:off x="1115" y="1240"/>
                <a:ext cx="1224" cy="525"/>
              </a:xfrm>
              <a:custGeom>
                <a:avLst/>
                <a:gdLst>
                  <a:gd name="T0" fmla="*/ 0 w 1224"/>
                  <a:gd name="T1" fmla="*/ 0 h 525"/>
                  <a:gd name="T2" fmla="*/ 1061 w 1224"/>
                  <a:gd name="T3" fmla="*/ 0 h 525"/>
                  <a:gd name="T4" fmla="*/ 1224 w 1224"/>
                  <a:gd name="T5" fmla="*/ 264 h 525"/>
                  <a:gd name="T6" fmla="*/ 1086 w 1224"/>
                  <a:gd name="T7" fmla="*/ 525 h 525"/>
                  <a:gd name="T8" fmla="*/ 5 w 1224"/>
                  <a:gd name="T9" fmla="*/ 525 h 525"/>
                  <a:gd name="T10" fmla="*/ 0 60000 65536"/>
                  <a:gd name="T11" fmla="*/ 0 60000 65536"/>
                  <a:gd name="T12" fmla="*/ 0 60000 65536"/>
                  <a:gd name="T13" fmla="*/ 0 60000 65536"/>
                  <a:gd name="T14" fmla="*/ 0 60000 65536"/>
                  <a:gd name="T15" fmla="*/ 0 w 1224"/>
                  <a:gd name="T16" fmla="*/ 0 h 525"/>
                  <a:gd name="T17" fmla="*/ 1224 w 1224"/>
                  <a:gd name="T18" fmla="*/ 525 h 525"/>
                </a:gdLst>
                <a:ahLst/>
                <a:cxnLst>
                  <a:cxn ang="T10">
                    <a:pos x="T0" y="T1"/>
                  </a:cxn>
                  <a:cxn ang="T11">
                    <a:pos x="T2" y="T3"/>
                  </a:cxn>
                  <a:cxn ang="T12">
                    <a:pos x="T4" y="T5"/>
                  </a:cxn>
                  <a:cxn ang="T13">
                    <a:pos x="T6" y="T7"/>
                  </a:cxn>
                  <a:cxn ang="T14">
                    <a:pos x="T8" y="T9"/>
                  </a:cxn>
                </a:cxnLst>
                <a:rect l="T15" t="T16" r="T17" b="T18"/>
                <a:pathLst>
                  <a:path w="1224" h="525">
                    <a:moveTo>
                      <a:pt x="0" y="0"/>
                    </a:moveTo>
                    <a:lnTo>
                      <a:pt x="1061" y="0"/>
                    </a:lnTo>
                    <a:lnTo>
                      <a:pt x="1224" y="264"/>
                    </a:lnTo>
                    <a:lnTo>
                      <a:pt x="1086" y="525"/>
                    </a:lnTo>
                    <a:lnTo>
                      <a:pt x="5" y="525"/>
                    </a:ln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400"/>
              </a:p>
            </p:txBody>
          </p:sp>
          <p:sp>
            <p:nvSpPr>
              <p:cNvPr id="141397" name="Line 13"/>
              <p:cNvSpPr>
                <a:spLocks noChangeShapeType="1"/>
              </p:cNvSpPr>
              <p:nvPr/>
            </p:nvSpPr>
            <p:spPr bwMode="auto">
              <a:xfrm flipH="1">
                <a:off x="1131" y="1505"/>
                <a:ext cx="120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nvGrpSpPr>
            <p:cNvPr id="141323" name="Group 14"/>
            <p:cNvGrpSpPr>
              <a:grpSpLocks/>
            </p:cNvGrpSpPr>
            <p:nvPr/>
          </p:nvGrpSpPr>
          <p:grpSpPr bwMode="auto">
            <a:xfrm>
              <a:off x="1115" y="1240"/>
              <a:ext cx="1224" cy="525"/>
              <a:chOff x="1115" y="1240"/>
              <a:chExt cx="1224" cy="525"/>
            </a:xfrm>
          </p:grpSpPr>
          <p:sp>
            <p:nvSpPr>
              <p:cNvPr id="141394" name="Freeform 15"/>
              <p:cNvSpPr>
                <a:spLocks/>
              </p:cNvSpPr>
              <p:nvPr/>
            </p:nvSpPr>
            <p:spPr bwMode="auto">
              <a:xfrm>
                <a:off x="1115" y="1240"/>
                <a:ext cx="1224" cy="525"/>
              </a:xfrm>
              <a:custGeom>
                <a:avLst/>
                <a:gdLst>
                  <a:gd name="T0" fmla="*/ 0 w 1224"/>
                  <a:gd name="T1" fmla="*/ 0 h 525"/>
                  <a:gd name="T2" fmla="*/ 1061 w 1224"/>
                  <a:gd name="T3" fmla="*/ 0 h 525"/>
                  <a:gd name="T4" fmla="*/ 1224 w 1224"/>
                  <a:gd name="T5" fmla="*/ 264 h 525"/>
                  <a:gd name="T6" fmla="*/ 1086 w 1224"/>
                  <a:gd name="T7" fmla="*/ 525 h 525"/>
                  <a:gd name="T8" fmla="*/ 5 w 1224"/>
                  <a:gd name="T9" fmla="*/ 525 h 525"/>
                  <a:gd name="T10" fmla="*/ 0 60000 65536"/>
                  <a:gd name="T11" fmla="*/ 0 60000 65536"/>
                  <a:gd name="T12" fmla="*/ 0 60000 65536"/>
                  <a:gd name="T13" fmla="*/ 0 60000 65536"/>
                  <a:gd name="T14" fmla="*/ 0 60000 65536"/>
                  <a:gd name="T15" fmla="*/ 0 w 1224"/>
                  <a:gd name="T16" fmla="*/ 0 h 525"/>
                  <a:gd name="T17" fmla="*/ 1224 w 1224"/>
                  <a:gd name="T18" fmla="*/ 525 h 525"/>
                </a:gdLst>
                <a:ahLst/>
                <a:cxnLst>
                  <a:cxn ang="T10">
                    <a:pos x="T0" y="T1"/>
                  </a:cxn>
                  <a:cxn ang="T11">
                    <a:pos x="T2" y="T3"/>
                  </a:cxn>
                  <a:cxn ang="T12">
                    <a:pos x="T4" y="T5"/>
                  </a:cxn>
                  <a:cxn ang="T13">
                    <a:pos x="T6" y="T7"/>
                  </a:cxn>
                  <a:cxn ang="T14">
                    <a:pos x="T8" y="T9"/>
                  </a:cxn>
                </a:cxnLst>
                <a:rect l="T15" t="T16" r="T17" b="T18"/>
                <a:pathLst>
                  <a:path w="1224" h="525">
                    <a:moveTo>
                      <a:pt x="0" y="0"/>
                    </a:moveTo>
                    <a:lnTo>
                      <a:pt x="1061" y="0"/>
                    </a:lnTo>
                    <a:lnTo>
                      <a:pt x="1224" y="264"/>
                    </a:lnTo>
                    <a:lnTo>
                      <a:pt x="1086" y="525"/>
                    </a:lnTo>
                    <a:lnTo>
                      <a:pt x="5" y="525"/>
                    </a:ln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400"/>
              </a:p>
            </p:txBody>
          </p:sp>
          <p:sp>
            <p:nvSpPr>
              <p:cNvPr id="141395" name="Line 16"/>
              <p:cNvSpPr>
                <a:spLocks noChangeShapeType="1"/>
              </p:cNvSpPr>
              <p:nvPr/>
            </p:nvSpPr>
            <p:spPr bwMode="auto">
              <a:xfrm flipH="1">
                <a:off x="1131" y="1505"/>
                <a:ext cx="120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grpSp>
          <p:nvGrpSpPr>
            <p:cNvPr id="141324" name="Group 17"/>
            <p:cNvGrpSpPr>
              <a:grpSpLocks/>
            </p:cNvGrpSpPr>
            <p:nvPr/>
          </p:nvGrpSpPr>
          <p:grpSpPr bwMode="auto">
            <a:xfrm>
              <a:off x="936" y="1135"/>
              <a:ext cx="208" cy="221"/>
              <a:chOff x="4075" y="1321"/>
              <a:chExt cx="208" cy="221"/>
            </a:xfrm>
          </p:grpSpPr>
          <p:sp>
            <p:nvSpPr>
              <p:cNvPr id="140306" name="Oval 18"/>
              <p:cNvSpPr>
                <a:spLocks noChangeArrowheads="1"/>
              </p:cNvSpPr>
              <p:nvPr/>
            </p:nvSpPr>
            <p:spPr bwMode="auto">
              <a:xfrm>
                <a:off x="4075" y="132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latin typeface="Arial"/>
                  <a:cs typeface="Arial"/>
                </a:endParaRPr>
              </a:p>
            </p:txBody>
          </p:sp>
          <p:sp>
            <p:nvSpPr>
              <p:cNvPr id="141393" name="Rectangle 19"/>
              <p:cNvSpPr>
                <a:spLocks noChangeArrowheads="1"/>
              </p:cNvSpPr>
              <p:nvPr/>
            </p:nvSpPr>
            <p:spPr bwMode="auto">
              <a:xfrm>
                <a:off x="4090" y="1329"/>
                <a:ext cx="14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1</a:t>
                </a:r>
              </a:p>
            </p:txBody>
          </p:sp>
        </p:grpSp>
        <p:grpSp>
          <p:nvGrpSpPr>
            <p:cNvPr id="141325" name="Group 20"/>
            <p:cNvGrpSpPr>
              <a:grpSpLocks/>
            </p:cNvGrpSpPr>
            <p:nvPr/>
          </p:nvGrpSpPr>
          <p:grpSpPr bwMode="auto">
            <a:xfrm>
              <a:off x="936" y="1399"/>
              <a:ext cx="208" cy="221"/>
              <a:chOff x="4075" y="1321"/>
              <a:chExt cx="208" cy="221"/>
            </a:xfrm>
          </p:grpSpPr>
          <p:sp>
            <p:nvSpPr>
              <p:cNvPr id="140309" name="Oval 21"/>
              <p:cNvSpPr>
                <a:spLocks noChangeArrowheads="1"/>
              </p:cNvSpPr>
              <p:nvPr/>
            </p:nvSpPr>
            <p:spPr bwMode="auto">
              <a:xfrm>
                <a:off x="4075" y="132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latin typeface="Arial"/>
                  <a:cs typeface="Arial"/>
                </a:endParaRPr>
              </a:p>
            </p:txBody>
          </p:sp>
          <p:sp>
            <p:nvSpPr>
              <p:cNvPr id="141391" name="Rectangle 22"/>
              <p:cNvSpPr>
                <a:spLocks noChangeArrowheads="1"/>
              </p:cNvSpPr>
              <p:nvPr/>
            </p:nvSpPr>
            <p:spPr bwMode="auto">
              <a:xfrm>
                <a:off x="4090" y="1329"/>
                <a:ext cx="14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2</a:t>
                </a:r>
              </a:p>
            </p:txBody>
          </p:sp>
        </p:grpSp>
        <p:grpSp>
          <p:nvGrpSpPr>
            <p:cNvPr id="141326" name="Group 23"/>
            <p:cNvGrpSpPr>
              <a:grpSpLocks/>
            </p:cNvGrpSpPr>
            <p:nvPr/>
          </p:nvGrpSpPr>
          <p:grpSpPr bwMode="auto">
            <a:xfrm>
              <a:off x="936" y="1664"/>
              <a:ext cx="208" cy="221"/>
              <a:chOff x="4075" y="1321"/>
              <a:chExt cx="208" cy="221"/>
            </a:xfrm>
          </p:grpSpPr>
          <p:sp>
            <p:nvSpPr>
              <p:cNvPr id="140312" name="Oval 24"/>
              <p:cNvSpPr>
                <a:spLocks noChangeArrowheads="1"/>
              </p:cNvSpPr>
              <p:nvPr/>
            </p:nvSpPr>
            <p:spPr bwMode="auto">
              <a:xfrm>
                <a:off x="4075" y="132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latin typeface="Arial"/>
                  <a:cs typeface="Arial"/>
                </a:endParaRPr>
              </a:p>
            </p:txBody>
          </p:sp>
          <p:sp>
            <p:nvSpPr>
              <p:cNvPr id="141389" name="Rectangle 25"/>
              <p:cNvSpPr>
                <a:spLocks noChangeArrowheads="1"/>
              </p:cNvSpPr>
              <p:nvPr/>
            </p:nvSpPr>
            <p:spPr bwMode="auto">
              <a:xfrm>
                <a:off x="4090" y="1329"/>
                <a:ext cx="14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3</a:t>
                </a:r>
              </a:p>
            </p:txBody>
          </p:sp>
        </p:grpSp>
        <p:grpSp>
          <p:nvGrpSpPr>
            <p:cNvPr id="141327" name="Group 26"/>
            <p:cNvGrpSpPr>
              <a:grpSpLocks/>
            </p:cNvGrpSpPr>
            <p:nvPr/>
          </p:nvGrpSpPr>
          <p:grpSpPr bwMode="auto">
            <a:xfrm>
              <a:off x="936" y="1928"/>
              <a:ext cx="208" cy="221"/>
              <a:chOff x="4075" y="1321"/>
              <a:chExt cx="208" cy="221"/>
            </a:xfrm>
          </p:grpSpPr>
          <p:sp>
            <p:nvSpPr>
              <p:cNvPr id="140315" name="Oval 27"/>
              <p:cNvSpPr>
                <a:spLocks noChangeArrowheads="1"/>
              </p:cNvSpPr>
              <p:nvPr/>
            </p:nvSpPr>
            <p:spPr bwMode="auto">
              <a:xfrm>
                <a:off x="4075" y="132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latin typeface="Arial"/>
                  <a:cs typeface="Arial"/>
                </a:endParaRPr>
              </a:p>
            </p:txBody>
          </p:sp>
          <p:sp>
            <p:nvSpPr>
              <p:cNvPr id="141387" name="Rectangle 28"/>
              <p:cNvSpPr>
                <a:spLocks noChangeArrowheads="1"/>
              </p:cNvSpPr>
              <p:nvPr/>
            </p:nvSpPr>
            <p:spPr bwMode="auto">
              <a:xfrm>
                <a:off x="4090" y="1329"/>
                <a:ext cx="14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4</a:t>
                </a:r>
              </a:p>
            </p:txBody>
          </p:sp>
        </p:grpSp>
        <p:grpSp>
          <p:nvGrpSpPr>
            <p:cNvPr id="141328" name="Group 29"/>
            <p:cNvGrpSpPr>
              <a:grpSpLocks/>
            </p:cNvGrpSpPr>
            <p:nvPr/>
          </p:nvGrpSpPr>
          <p:grpSpPr bwMode="auto">
            <a:xfrm>
              <a:off x="936" y="2193"/>
              <a:ext cx="208" cy="221"/>
              <a:chOff x="4075" y="1321"/>
              <a:chExt cx="208" cy="221"/>
            </a:xfrm>
          </p:grpSpPr>
          <p:sp>
            <p:nvSpPr>
              <p:cNvPr id="140318" name="Oval 30"/>
              <p:cNvSpPr>
                <a:spLocks noChangeArrowheads="1"/>
              </p:cNvSpPr>
              <p:nvPr/>
            </p:nvSpPr>
            <p:spPr bwMode="auto">
              <a:xfrm>
                <a:off x="4075" y="132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latin typeface="Arial"/>
                  <a:cs typeface="Arial"/>
                </a:endParaRPr>
              </a:p>
            </p:txBody>
          </p:sp>
          <p:sp>
            <p:nvSpPr>
              <p:cNvPr id="141385" name="Rectangle 31"/>
              <p:cNvSpPr>
                <a:spLocks noChangeArrowheads="1"/>
              </p:cNvSpPr>
              <p:nvPr/>
            </p:nvSpPr>
            <p:spPr bwMode="auto">
              <a:xfrm>
                <a:off x="4090" y="1329"/>
                <a:ext cx="14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5</a:t>
                </a:r>
              </a:p>
            </p:txBody>
          </p:sp>
        </p:grpSp>
        <p:grpSp>
          <p:nvGrpSpPr>
            <p:cNvPr id="141329" name="Group 32"/>
            <p:cNvGrpSpPr>
              <a:grpSpLocks/>
            </p:cNvGrpSpPr>
            <p:nvPr/>
          </p:nvGrpSpPr>
          <p:grpSpPr bwMode="auto">
            <a:xfrm>
              <a:off x="936" y="2458"/>
              <a:ext cx="208" cy="221"/>
              <a:chOff x="4075" y="1321"/>
              <a:chExt cx="208" cy="221"/>
            </a:xfrm>
          </p:grpSpPr>
          <p:sp>
            <p:nvSpPr>
              <p:cNvPr id="140321" name="Oval 33"/>
              <p:cNvSpPr>
                <a:spLocks noChangeArrowheads="1"/>
              </p:cNvSpPr>
              <p:nvPr/>
            </p:nvSpPr>
            <p:spPr bwMode="auto">
              <a:xfrm>
                <a:off x="4075" y="132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latin typeface="Arial"/>
                  <a:cs typeface="Arial"/>
                </a:endParaRPr>
              </a:p>
            </p:txBody>
          </p:sp>
          <p:sp>
            <p:nvSpPr>
              <p:cNvPr id="141383" name="Rectangle 34"/>
              <p:cNvSpPr>
                <a:spLocks noChangeArrowheads="1"/>
              </p:cNvSpPr>
              <p:nvPr/>
            </p:nvSpPr>
            <p:spPr bwMode="auto">
              <a:xfrm>
                <a:off x="4090" y="1329"/>
                <a:ext cx="14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6</a:t>
                </a:r>
              </a:p>
            </p:txBody>
          </p:sp>
        </p:grpSp>
        <p:grpSp>
          <p:nvGrpSpPr>
            <p:cNvPr id="141330" name="Group 35"/>
            <p:cNvGrpSpPr>
              <a:grpSpLocks/>
            </p:cNvGrpSpPr>
            <p:nvPr/>
          </p:nvGrpSpPr>
          <p:grpSpPr bwMode="auto">
            <a:xfrm>
              <a:off x="936" y="2722"/>
              <a:ext cx="208" cy="221"/>
              <a:chOff x="4075" y="1321"/>
              <a:chExt cx="208" cy="221"/>
            </a:xfrm>
          </p:grpSpPr>
          <p:sp>
            <p:nvSpPr>
              <p:cNvPr id="140324" name="Oval 36"/>
              <p:cNvSpPr>
                <a:spLocks noChangeArrowheads="1"/>
              </p:cNvSpPr>
              <p:nvPr/>
            </p:nvSpPr>
            <p:spPr bwMode="auto">
              <a:xfrm>
                <a:off x="4075" y="132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latin typeface="Arial"/>
                  <a:cs typeface="Arial"/>
                </a:endParaRPr>
              </a:p>
            </p:txBody>
          </p:sp>
          <p:sp>
            <p:nvSpPr>
              <p:cNvPr id="141381" name="Rectangle 37"/>
              <p:cNvSpPr>
                <a:spLocks noChangeArrowheads="1"/>
              </p:cNvSpPr>
              <p:nvPr/>
            </p:nvSpPr>
            <p:spPr bwMode="auto">
              <a:xfrm>
                <a:off x="4090" y="1329"/>
                <a:ext cx="14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7</a:t>
                </a:r>
              </a:p>
            </p:txBody>
          </p:sp>
        </p:grpSp>
        <p:grpSp>
          <p:nvGrpSpPr>
            <p:cNvPr id="141331" name="Group 38"/>
            <p:cNvGrpSpPr>
              <a:grpSpLocks/>
            </p:cNvGrpSpPr>
            <p:nvPr/>
          </p:nvGrpSpPr>
          <p:grpSpPr bwMode="auto">
            <a:xfrm>
              <a:off x="936" y="2987"/>
              <a:ext cx="208" cy="221"/>
              <a:chOff x="4075" y="1321"/>
              <a:chExt cx="208" cy="221"/>
            </a:xfrm>
          </p:grpSpPr>
          <p:sp>
            <p:nvSpPr>
              <p:cNvPr id="140327" name="Oval 39"/>
              <p:cNvSpPr>
                <a:spLocks noChangeArrowheads="1"/>
              </p:cNvSpPr>
              <p:nvPr/>
            </p:nvSpPr>
            <p:spPr bwMode="auto">
              <a:xfrm>
                <a:off x="4075" y="132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latin typeface="Arial"/>
                  <a:cs typeface="Arial"/>
                </a:endParaRPr>
              </a:p>
            </p:txBody>
          </p:sp>
          <p:sp>
            <p:nvSpPr>
              <p:cNvPr id="141379" name="Rectangle 40"/>
              <p:cNvSpPr>
                <a:spLocks noChangeArrowheads="1"/>
              </p:cNvSpPr>
              <p:nvPr/>
            </p:nvSpPr>
            <p:spPr bwMode="auto">
              <a:xfrm>
                <a:off x="4090" y="1329"/>
                <a:ext cx="14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8</a:t>
                </a:r>
              </a:p>
            </p:txBody>
          </p:sp>
        </p:grpSp>
        <p:grpSp>
          <p:nvGrpSpPr>
            <p:cNvPr id="141332" name="Group 41"/>
            <p:cNvGrpSpPr>
              <a:grpSpLocks/>
            </p:cNvGrpSpPr>
            <p:nvPr/>
          </p:nvGrpSpPr>
          <p:grpSpPr bwMode="auto">
            <a:xfrm>
              <a:off x="936" y="3251"/>
              <a:ext cx="208" cy="221"/>
              <a:chOff x="4075" y="1321"/>
              <a:chExt cx="208" cy="221"/>
            </a:xfrm>
          </p:grpSpPr>
          <p:sp>
            <p:nvSpPr>
              <p:cNvPr id="140330" name="Oval 42"/>
              <p:cNvSpPr>
                <a:spLocks noChangeArrowheads="1"/>
              </p:cNvSpPr>
              <p:nvPr/>
            </p:nvSpPr>
            <p:spPr bwMode="auto">
              <a:xfrm>
                <a:off x="4075" y="132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latin typeface="Arial"/>
                  <a:cs typeface="Arial"/>
                </a:endParaRPr>
              </a:p>
            </p:txBody>
          </p:sp>
          <p:sp>
            <p:nvSpPr>
              <p:cNvPr id="141377" name="Rectangle 43"/>
              <p:cNvSpPr>
                <a:spLocks noChangeArrowheads="1"/>
              </p:cNvSpPr>
              <p:nvPr/>
            </p:nvSpPr>
            <p:spPr bwMode="auto">
              <a:xfrm>
                <a:off x="4090" y="1329"/>
                <a:ext cx="14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9</a:t>
                </a:r>
              </a:p>
            </p:txBody>
          </p:sp>
        </p:grpSp>
        <p:grpSp>
          <p:nvGrpSpPr>
            <p:cNvPr id="141333" name="Group 44"/>
            <p:cNvGrpSpPr>
              <a:grpSpLocks/>
            </p:cNvGrpSpPr>
            <p:nvPr/>
          </p:nvGrpSpPr>
          <p:grpSpPr bwMode="auto">
            <a:xfrm>
              <a:off x="924" y="3516"/>
              <a:ext cx="224" cy="221"/>
              <a:chOff x="4482" y="3001"/>
              <a:chExt cx="224" cy="221"/>
            </a:xfrm>
          </p:grpSpPr>
          <p:sp>
            <p:nvSpPr>
              <p:cNvPr id="140333" name="Oval 45"/>
              <p:cNvSpPr>
                <a:spLocks noChangeArrowheads="1"/>
              </p:cNvSpPr>
              <p:nvPr/>
            </p:nvSpPr>
            <p:spPr bwMode="auto">
              <a:xfrm>
                <a:off x="4498" y="3001"/>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latin typeface="Arial"/>
                  <a:cs typeface="Arial"/>
                </a:endParaRPr>
              </a:p>
            </p:txBody>
          </p:sp>
          <p:sp>
            <p:nvSpPr>
              <p:cNvPr id="141375" name="Rectangle 46"/>
              <p:cNvSpPr>
                <a:spLocks noChangeArrowheads="1"/>
              </p:cNvSpPr>
              <p:nvPr/>
            </p:nvSpPr>
            <p:spPr bwMode="auto">
              <a:xfrm>
                <a:off x="4482" y="3009"/>
                <a:ext cx="19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10</a:t>
                </a:r>
              </a:p>
            </p:txBody>
          </p:sp>
        </p:grpSp>
        <p:grpSp>
          <p:nvGrpSpPr>
            <p:cNvPr id="141334" name="Group 47"/>
            <p:cNvGrpSpPr>
              <a:grpSpLocks/>
            </p:cNvGrpSpPr>
            <p:nvPr/>
          </p:nvGrpSpPr>
          <p:grpSpPr bwMode="auto">
            <a:xfrm>
              <a:off x="921" y="3820"/>
              <a:ext cx="224" cy="221"/>
              <a:chOff x="3764" y="3529"/>
              <a:chExt cx="224" cy="221"/>
            </a:xfrm>
          </p:grpSpPr>
          <p:sp>
            <p:nvSpPr>
              <p:cNvPr id="140336" name="Oval 48"/>
              <p:cNvSpPr>
                <a:spLocks noChangeArrowheads="1"/>
              </p:cNvSpPr>
              <p:nvPr/>
            </p:nvSpPr>
            <p:spPr bwMode="auto">
              <a:xfrm>
                <a:off x="3780" y="3529"/>
                <a:ext cx="208" cy="208"/>
              </a:xfrm>
              <a:prstGeom prst="ellipse">
                <a:avLst/>
              </a:prstGeom>
              <a:solidFill>
                <a:schemeClr val="accent4">
                  <a:lumMod val="75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latin typeface="Arial"/>
                  <a:cs typeface="Arial"/>
                </a:endParaRPr>
              </a:p>
            </p:txBody>
          </p:sp>
          <p:sp>
            <p:nvSpPr>
              <p:cNvPr id="141373" name="Rectangle 49"/>
              <p:cNvSpPr>
                <a:spLocks noChangeArrowheads="1"/>
              </p:cNvSpPr>
              <p:nvPr/>
            </p:nvSpPr>
            <p:spPr bwMode="auto">
              <a:xfrm>
                <a:off x="3764" y="3537"/>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11</a:t>
                </a:r>
              </a:p>
            </p:txBody>
          </p:sp>
        </p:grpSp>
        <p:sp>
          <p:nvSpPr>
            <p:cNvPr id="141335" name="Rectangle 50"/>
            <p:cNvSpPr>
              <a:spLocks noChangeArrowheads="1"/>
            </p:cNvSpPr>
            <p:nvPr/>
          </p:nvSpPr>
          <p:spPr bwMode="auto">
            <a:xfrm>
              <a:off x="1152" y="1058"/>
              <a:ext cx="61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R 209 Angle</a:t>
              </a:r>
            </a:p>
          </p:txBody>
        </p:sp>
        <p:sp>
          <p:nvSpPr>
            <p:cNvPr id="141336" name="Rectangle 51"/>
            <p:cNvSpPr>
              <a:spLocks noChangeArrowheads="1"/>
            </p:cNvSpPr>
            <p:nvPr/>
          </p:nvSpPr>
          <p:spPr bwMode="auto">
            <a:xfrm>
              <a:off x="1152" y="1320"/>
              <a:ext cx="61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R 207 Angle</a:t>
              </a:r>
            </a:p>
          </p:txBody>
        </p:sp>
        <p:sp>
          <p:nvSpPr>
            <p:cNvPr id="141337" name="Rectangle 52"/>
            <p:cNvSpPr>
              <a:spLocks noChangeArrowheads="1"/>
            </p:cNvSpPr>
            <p:nvPr/>
          </p:nvSpPr>
          <p:spPr bwMode="auto">
            <a:xfrm>
              <a:off x="1152" y="1583"/>
              <a:ext cx="75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Bolts w/nuts (2)</a:t>
              </a:r>
            </a:p>
          </p:txBody>
        </p:sp>
        <p:sp>
          <p:nvSpPr>
            <p:cNvPr id="141338" name="Rectangle 53"/>
            <p:cNvSpPr>
              <a:spLocks noChangeArrowheads="1"/>
            </p:cNvSpPr>
            <p:nvPr/>
          </p:nvSpPr>
          <p:spPr bwMode="auto">
            <a:xfrm>
              <a:off x="1152" y="1845"/>
              <a:ext cx="61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R 209 Angle</a:t>
              </a:r>
            </a:p>
          </p:txBody>
        </p:sp>
        <p:sp>
          <p:nvSpPr>
            <p:cNvPr id="141339" name="Rectangle 54"/>
            <p:cNvSpPr>
              <a:spLocks noChangeArrowheads="1"/>
            </p:cNvSpPr>
            <p:nvPr/>
          </p:nvSpPr>
          <p:spPr bwMode="auto">
            <a:xfrm>
              <a:off x="1152" y="2108"/>
              <a:ext cx="61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R 207 Angle</a:t>
              </a:r>
            </a:p>
          </p:txBody>
        </p:sp>
        <p:sp>
          <p:nvSpPr>
            <p:cNvPr id="141340" name="Rectangle 55"/>
            <p:cNvSpPr>
              <a:spLocks noChangeArrowheads="1"/>
            </p:cNvSpPr>
            <p:nvPr/>
          </p:nvSpPr>
          <p:spPr bwMode="auto">
            <a:xfrm>
              <a:off x="1152" y="2633"/>
              <a:ext cx="513"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Bolt w/nut</a:t>
              </a:r>
            </a:p>
          </p:txBody>
        </p:sp>
        <p:sp>
          <p:nvSpPr>
            <p:cNvPr id="141341" name="Rectangle 56"/>
            <p:cNvSpPr>
              <a:spLocks noChangeArrowheads="1"/>
            </p:cNvSpPr>
            <p:nvPr/>
          </p:nvSpPr>
          <p:spPr bwMode="auto">
            <a:xfrm>
              <a:off x="1152" y="2895"/>
              <a:ext cx="62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R 404 Roller</a:t>
              </a:r>
            </a:p>
          </p:txBody>
        </p:sp>
        <p:sp>
          <p:nvSpPr>
            <p:cNvPr id="141342" name="Rectangle 57"/>
            <p:cNvSpPr>
              <a:spLocks noChangeArrowheads="1"/>
            </p:cNvSpPr>
            <p:nvPr/>
          </p:nvSpPr>
          <p:spPr bwMode="auto">
            <a:xfrm>
              <a:off x="1152" y="3158"/>
              <a:ext cx="63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Lock washer</a:t>
              </a:r>
            </a:p>
          </p:txBody>
        </p:sp>
        <p:sp>
          <p:nvSpPr>
            <p:cNvPr id="141343" name="Rectangle 58"/>
            <p:cNvSpPr>
              <a:spLocks noChangeArrowheads="1"/>
            </p:cNvSpPr>
            <p:nvPr/>
          </p:nvSpPr>
          <p:spPr bwMode="auto">
            <a:xfrm>
              <a:off x="1152" y="3420"/>
              <a:ext cx="783"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Part number tag</a:t>
              </a:r>
            </a:p>
          </p:txBody>
        </p:sp>
        <p:sp>
          <p:nvSpPr>
            <p:cNvPr id="141344" name="Rectangle 59"/>
            <p:cNvSpPr>
              <a:spLocks noChangeArrowheads="1"/>
            </p:cNvSpPr>
            <p:nvPr/>
          </p:nvSpPr>
          <p:spPr bwMode="auto">
            <a:xfrm>
              <a:off x="1152" y="3723"/>
              <a:ext cx="1083"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Box w/packing material</a:t>
              </a:r>
            </a:p>
          </p:txBody>
        </p:sp>
        <p:sp>
          <p:nvSpPr>
            <p:cNvPr id="141345" name="Rectangle 60"/>
            <p:cNvSpPr>
              <a:spLocks noChangeArrowheads="1"/>
            </p:cNvSpPr>
            <p:nvPr/>
          </p:nvSpPr>
          <p:spPr bwMode="auto">
            <a:xfrm>
              <a:off x="1152" y="2370"/>
              <a:ext cx="75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Bolts w/nuts (2)</a:t>
              </a:r>
            </a:p>
          </p:txBody>
        </p:sp>
        <p:grpSp>
          <p:nvGrpSpPr>
            <p:cNvPr id="141346" name="Group 61"/>
            <p:cNvGrpSpPr>
              <a:grpSpLocks/>
            </p:cNvGrpSpPr>
            <p:nvPr/>
          </p:nvGrpSpPr>
          <p:grpSpPr bwMode="auto">
            <a:xfrm>
              <a:off x="2351" y="1365"/>
              <a:ext cx="264" cy="305"/>
              <a:chOff x="4468" y="1579"/>
              <a:chExt cx="264" cy="305"/>
            </a:xfrm>
          </p:grpSpPr>
          <p:sp>
            <p:nvSpPr>
              <p:cNvPr id="140350" name="Oval 62"/>
              <p:cNvSpPr>
                <a:spLocks noChangeArrowheads="1"/>
              </p:cNvSpPr>
              <p:nvPr/>
            </p:nvSpPr>
            <p:spPr bwMode="auto">
              <a:xfrm>
                <a:off x="4468" y="1579"/>
                <a:ext cx="264" cy="264"/>
              </a:xfrm>
              <a:prstGeom prst="ellipse">
                <a:avLst/>
              </a:prstGeom>
              <a:solidFill>
                <a:schemeClr val="accent3"/>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latin typeface="Arial"/>
                  <a:cs typeface="Arial"/>
                </a:endParaRPr>
              </a:p>
            </p:txBody>
          </p:sp>
          <p:sp>
            <p:nvSpPr>
              <p:cNvPr id="141371" name="Rectangle 63"/>
              <p:cNvSpPr>
                <a:spLocks noChangeArrowheads="1"/>
              </p:cNvSpPr>
              <p:nvPr/>
            </p:nvSpPr>
            <p:spPr bwMode="auto">
              <a:xfrm>
                <a:off x="4492" y="1593"/>
                <a:ext cx="21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75000"/>
                  </a:lnSpc>
                </a:pPr>
                <a:r>
                  <a:rPr lang="en-US" altLang="en-US" sz="1600">
                    <a:latin typeface="Arial" pitchFamily="34" charset="0"/>
                  </a:rPr>
                  <a:t>SA</a:t>
                </a:r>
                <a:br>
                  <a:rPr lang="en-US" altLang="en-US" sz="1600">
                    <a:latin typeface="Arial" pitchFamily="34" charset="0"/>
                  </a:rPr>
                </a:br>
                <a:r>
                  <a:rPr lang="en-US" altLang="en-US" sz="1600">
                    <a:latin typeface="Arial" pitchFamily="34" charset="0"/>
                  </a:rPr>
                  <a:t>1</a:t>
                </a:r>
              </a:p>
            </p:txBody>
          </p:sp>
        </p:grpSp>
        <p:grpSp>
          <p:nvGrpSpPr>
            <p:cNvPr id="141347" name="Group 64"/>
            <p:cNvGrpSpPr>
              <a:grpSpLocks/>
            </p:cNvGrpSpPr>
            <p:nvPr/>
          </p:nvGrpSpPr>
          <p:grpSpPr bwMode="auto">
            <a:xfrm>
              <a:off x="2360" y="2164"/>
              <a:ext cx="264" cy="305"/>
              <a:chOff x="4516" y="2160"/>
              <a:chExt cx="264" cy="305"/>
            </a:xfrm>
          </p:grpSpPr>
          <p:sp>
            <p:nvSpPr>
              <p:cNvPr id="140353" name="Oval 65"/>
              <p:cNvSpPr>
                <a:spLocks noChangeArrowheads="1"/>
              </p:cNvSpPr>
              <p:nvPr/>
            </p:nvSpPr>
            <p:spPr bwMode="auto">
              <a:xfrm>
                <a:off x="4516" y="2160"/>
                <a:ext cx="264" cy="264"/>
              </a:xfrm>
              <a:prstGeom prst="ellipse">
                <a:avLst/>
              </a:prstGeom>
              <a:solidFill>
                <a:schemeClr val="accent3"/>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latin typeface="Arial"/>
                  <a:cs typeface="Arial"/>
                </a:endParaRPr>
              </a:p>
            </p:txBody>
          </p:sp>
          <p:sp>
            <p:nvSpPr>
              <p:cNvPr id="141369" name="Rectangle 66"/>
              <p:cNvSpPr>
                <a:spLocks noChangeArrowheads="1"/>
              </p:cNvSpPr>
              <p:nvPr/>
            </p:nvSpPr>
            <p:spPr bwMode="auto">
              <a:xfrm>
                <a:off x="4540" y="2174"/>
                <a:ext cx="21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75000"/>
                  </a:lnSpc>
                </a:pPr>
                <a:r>
                  <a:rPr lang="en-US" altLang="en-US" sz="1600">
                    <a:latin typeface="Arial" pitchFamily="34" charset="0"/>
                  </a:rPr>
                  <a:t>SA</a:t>
                </a:r>
                <a:br>
                  <a:rPr lang="en-US" altLang="en-US" sz="1600">
                    <a:latin typeface="Arial" pitchFamily="34" charset="0"/>
                  </a:rPr>
                </a:br>
                <a:r>
                  <a:rPr lang="en-US" altLang="en-US" sz="1600">
                    <a:latin typeface="Arial" pitchFamily="34" charset="0"/>
                  </a:rPr>
                  <a:t>2</a:t>
                </a:r>
              </a:p>
            </p:txBody>
          </p:sp>
        </p:grpSp>
        <p:sp>
          <p:nvSpPr>
            <p:cNvPr id="141348" name="Line 67"/>
            <p:cNvSpPr>
              <a:spLocks noChangeShapeType="1"/>
            </p:cNvSpPr>
            <p:nvPr/>
          </p:nvSpPr>
          <p:spPr bwMode="auto">
            <a:xfrm>
              <a:off x="3304" y="1496"/>
              <a:ext cx="0" cy="24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p>
          </p:txBody>
        </p:sp>
        <p:grpSp>
          <p:nvGrpSpPr>
            <p:cNvPr id="141349" name="Group 68"/>
            <p:cNvGrpSpPr>
              <a:grpSpLocks/>
            </p:cNvGrpSpPr>
            <p:nvPr/>
          </p:nvGrpSpPr>
          <p:grpSpPr bwMode="auto">
            <a:xfrm>
              <a:off x="3179" y="1370"/>
              <a:ext cx="264" cy="264"/>
              <a:chOff x="5088" y="1607"/>
              <a:chExt cx="264" cy="264"/>
            </a:xfrm>
          </p:grpSpPr>
          <p:sp>
            <p:nvSpPr>
              <p:cNvPr id="140357" name="Oval 69"/>
              <p:cNvSpPr>
                <a:spLocks noChangeArrowheads="1"/>
              </p:cNvSpPr>
              <p:nvPr/>
            </p:nvSpPr>
            <p:spPr bwMode="auto">
              <a:xfrm>
                <a:off x="5088" y="1607"/>
                <a:ext cx="264" cy="264"/>
              </a:xfrm>
              <a:prstGeom prst="ellipse">
                <a:avLst/>
              </a:prstGeom>
              <a:solidFill>
                <a:schemeClr val="accent2">
                  <a:lumMod val="60000"/>
                  <a:lumOff val="40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latin typeface="Arial"/>
                  <a:cs typeface="Arial"/>
                </a:endParaRPr>
              </a:p>
            </p:txBody>
          </p:sp>
          <p:sp>
            <p:nvSpPr>
              <p:cNvPr id="141367" name="Rectangle 70"/>
              <p:cNvSpPr>
                <a:spLocks noChangeArrowheads="1"/>
              </p:cNvSpPr>
              <p:nvPr/>
            </p:nvSpPr>
            <p:spPr bwMode="auto">
              <a:xfrm>
                <a:off x="5116" y="1659"/>
                <a:ext cx="20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75000"/>
                  </a:lnSpc>
                </a:pPr>
                <a:r>
                  <a:rPr lang="en-US" altLang="en-US" sz="1600">
                    <a:solidFill>
                      <a:schemeClr val="bg1"/>
                    </a:solidFill>
                    <a:latin typeface="Arial" pitchFamily="34" charset="0"/>
                  </a:rPr>
                  <a:t>A1</a:t>
                </a:r>
              </a:p>
            </p:txBody>
          </p:sp>
        </p:grpSp>
        <p:grpSp>
          <p:nvGrpSpPr>
            <p:cNvPr id="141350" name="Group 71"/>
            <p:cNvGrpSpPr>
              <a:grpSpLocks/>
            </p:cNvGrpSpPr>
            <p:nvPr/>
          </p:nvGrpSpPr>
          <p:grpSpPr bwMode="auto">
            <a:xfrm>
              <a:off x="3179" y="2169"/>
              <a:ext cx="264" cy="264"/>
              <a:chOff x="4764" y="1831"/>
              <a:chExt cx="264" cy="264"/>
            </a:xfrm>
          </p:grpSpPr>
          <p:sp>
            <p:nvSpPr>
              <p:cNvPr id="140360" name="Oval 72"/>
              <p:cNvSpPr>
                <a:spLocks noChangeArrowheads="1"/>
              </p:cNvSpPr>
              <p:nvPr/>
            </p:nvSpPr>
            <p:spPr bwMode="auto">
              <a:xfrm>
                <a:off x="4764" y="1831"/>
                <a:ext cx="264" cy="264"/>
              </a:xfrm>
              <a:prstGeom prst="ellipse">
                <a:avLst/>
              </a:prstGeom>
              <a:solidFill>
                <a:schemeClr val="accent2">
                  <a:lumMod val="60000"/>
                  <a:lumOff val="40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latin typeface="Arial"/>
                  <a:cs typeface="Arial"/>
                </a:endParaRPr>
              </a:p>
            </p:txBody>
          </p:sp>
          <p:sp>
            <p:nvSpPr>
              <p:cNvPr id="141365" name="Rectangle 73"/>
              <p:cNvSpPr>
                <a:spLocks noChangeArrowheads="1"/>
              </p:cNvSpPr>
              <p:nvPr/>
            </p:nvSpPr>
            <p:spPr bwMode="auto">
              <a:xfrm>
                <a:off x="4792" y="1883"/>
                <a:ext cx="20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75000"/>
                  </a:lnSpc>
                </a:pPr>
                <a:r>
                  <a:rPr lang="en-US" altLang="en-US" sz="1600">
                    <a:solidFill>
                      <a:schemeClr val="bg1"/>
                    </a:solidFill>
                    <a:latin typeface="Arial" pitchFamily="34" charset="0"/>
                  </a:rPr>
                  <a:t>A2</a:t>
                </a:r>
              </a:p>
            </p:txBody>
          </p:sp>
        </p:grpSp>
        <p:grpSp>
          <p:nvGrpSpPr>
            <p:cNvPr id="141351" name="Group 74"/>
            <p:cNvGrpSpPr>
              <a:grpSpLocks/>
            </p:cNvGrpSpPr>
            <p:nvPr/>
          </p:nvGrpSpPr>
          <p:grpSpPr bwMode="auto">
            <a:xfrm>
              <a:off x="3179" y="2959"/>
              <a:ext cx="264" cy="264"/>
              <a:chOff x="5332" y="2160"/>
              <a:chExt cx="264" cy="264"/>
            </a:xfrm>
          </p:grpSpPr>
          <p:sp>
            <p:nvSpPr>
              <p:cNvPr id="140363" name="Oval 75"/>
              <p:cNvSpPr>
                <a:spLocks noChangeArrowheads="1"/>
              </p:cNvSpPr>
              <p:nvPr/>
            </p:nvSpPr>
            <p:spPr bwMode="auto">
              <a:xfrm>
                <a:off x="5332" y="2160"/>
                <a:ext cx="264" cy="264"/>
              </a:xfrm>
              <a:prstGeom prst="ellipse">
                <a:avLst/>
              </a:prstGeom>
              <a:solidFill>
                <a:schemeClr val="accent2">
                  <a:lumMod val="60000"/>
                  <a:lumOff val="40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latin typeface="Arial"/>
                  <a:cs typeface="Arial"/>
                </a:endParaRPr>
              </a:p>
            </p:txBody>
          </p:sp>
          <p:sp>
            <p:nvSpPr>
              <p:cNvPr id="141363" name="Rectangle 76"/>
              <p:cNvSpPr>
                <a:spLocks noChangeArrowheads="1"/>
              </p:cNvSpPr>
              <p:nvPr/>
            </p:nvSpPr>
            <p:spPr bwMode="auto">
              <a:xfrm>
                <a:off x="5360" y="2212"/>
                <a:ext cx="20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75000"/>
                  </a:lnSpc>
                </a:pPr>
                <a:r>
                  <a:rPr lang="en-US" altLang="en-US" sz="1600">
                    <a:solidFill>
                      <a:schemeClr val="bg1"/>
                    </a:solidFill>
                    <a:latin typeface="Arial" pitchFamily="34" charset="0"/>
                  </a:rPr>
                  <a:t>A3</a:t>
                </a:r>
              </a:p>
            </p:txBody>
          </p:sp>
        </p:grpSp>
        <p:grpSp>
          <p:nvGrpSpPr>
            <p:cNvPr id="141352" name="Group 77"/>
            <p:cNvGrpSpPr>
              <a:grpSpLocks/>
            </p:cNvGrpSpPr>
            <p:nvPr/>
          </p:nvGrpSpPr>
          <p:grpSpPr bwMode="auto">
            <a:xfrm>
              <a:off x="3179" y="3492"/>
              <a:ext cx="264" cy="264"/>
              <a:chOff x="4988" y="2028"/>
              <a:chExt cx="264" cy="264"/>
            </a:xfrm>
          </p:grpSpPr>
          <p:sp>
            <p:nvSpPr>
              <p:cNvPr id="140366" name="Oval 78"/>
              <p:cNvSpPr>
                <a:spLocks noChangeArrowheads="1"/>
              </p:cNvSpPr>
              <p:nvPr/>
            </p:nvSpPr>
            <p:spPr bwMode="auto">
              <a:xfrm>
                <a:off x="4988" y="2028"/>
                <a:ext cx="264" cy="264"/>
              </a:xfrm>
              <a:prstGeom prst="ellipse">
                <a:avLst/>
              </a:prstGeom>
              <a:solidFill>
                <a:schemeClr val="accent2">
                  <a:lumMod val="60000"/>
                  <a:lumOff val="40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latin typeface="Arial"/>
                  <a:cs typeface="Arial"/>
                </a:endParaRPr>
              </a:p>
            </p:txBody>
          </p:sp>
          <p:sp>
            <p:nvSpPr>
              <p:cNvPr id="141361" name="Rectangle 79"/>
              <p:cNvSpPr>
                <a:spLocks noChangeArrowheads="1"/>
              </p:cNvSpPr>
              <p:nvPr/>
            </p:nvSpPr>
            <p:spPr bwMode="auto">
              <a:xfrm>
                <a:off x="5016" y="2080"/>
                <a:ext cx="20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75000"/>
                  </a:lnSpc>
                </a:pPr>
                <a:r>
                  <a:rPr lang="en-US" altLang="en-US" sz="1600">
                    <a:solidFill>
                      <a:schemeClr val="bg1"/>
                    </a:solidFill>
                    <a:latin typeface="Arial" pitchFamily="34" charset="0"/>
                  </a:rPr>
                  <a:t>A4</a:t>
                </a:r>
              </a:p>
            </p:txBody>
          </p:sp>
        </p:grpSp>
        <p:grpSp>
          <p:nvGrpSpPr>
            <p:cNvPr id="141353" name="Group 80"/>
            <p:cNvGrpSpPr>
              <a:grpSpLocks/>
            </p:cNvGrpSpPr>
            <p:nvPr/>
          </p:nvGrpSpPr>
          <p:grpSpPr bwMode="auto">
            <a:xfrm>
              <a:off x="3179" y="3788"/>
              <a:ext cx="264" cy="264"/>
              <a:chOff x="5084" y="2407"/>
              <a:chExt cx="264" cy="264"/>
            </a:xfrm>
          </p:grpSpPr>
          <p:sp>
            <p:nvSpPr>
              <p:cNvPr id="140369" name="Oval 81"/>
              <p:cNvSpPr>
                <a:spLocks noChangeArrowheads="1"/>
              </p:cNvSpPr>
              <p:nvPr/>
            </p:nvSpPr>
            <p:spPr bwMode="auto">
              <a:xfrm>
                <a:off x="5084" y="2407"/>
                <a:ext cx="264" cy="264"/>
              </a:xfrm>
              <a:prstGeom prst="ellipse">
                <a:avLst/>
              </a:prstGeom>
              <a:solidFill>
                <a:schemeClr val="accent2">
                  <a:lumMod val="60000"/>
                  <a:lumOff val="40000"/>
                </a:schemeClr>
              </a:solidFill>
              <a:ln w="9525">
                <a:solidFill>
                  <a:schemeClr val="tx1"/>
                </a:solidFill>
                <a:round/>
                <a:headEnd/>
                <a:tailEnd/>
              </a:ln>
              <a:effectLst/>
              <a:extLst/>
            </p:spPr>
            <p:txBody>
              <a:bodyPr wrap="none" anchor="ctr"/>
              <a:lstStyle/>
              <a:p>
                <a:pPr fontAlgn="auto">
                  <a:spcBef>
                    <a:spcPts val="0"/>
                  </a:spcBef>
                  <a:spcAft>
                    <a:spcPts val="0"/>
                  </a:spcAft>
                  <a:defRPr/>
                </a:pPr>
                <a:endParaRPr lang="en-US" sz="1400" dirty="0">
                  <a:latin typeface="Arial"/>
                  <a:cs typeface="Arial"/>
                </a:endParaRPr>
              </a:p>
            </p:txBody>
          </p:sp>
          <p:sp>
            <p:nvSpPr>
              <p:cNvPr id="141359" name="Rectangle 82"/>
              <p:cNvSpPr>
                <a:spLocks noChangeArrowheads="1"/>
              </p:cNvSpPr>
              <p:nvPr/>
            </p:nvSpPr>
            <p:spPr bwMode="auto">
              <a:xfrm>
                <a:off x="5112" y="2459"/>
                <a:ext cx="20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75000"/>
                  </a:lnSpc>
                </a:pPr>
                <a:r>
                  <a:rPr lang="en-US" altLang="en-US" sz="1600">
                    <a:solidFill>
                      <a:schemeClr val="bg1"/>
                    </a:solidFill>
                    <a:latin typeface="Arial" pitchFamily="34" charset="0"/>
                  </a:rPr>
                  <a:t>A5</a:t>
                </a:r>
              </a:p>
            </p:txBody>
          </p:sp>
        </p:grpSp>
        <p:sp>
          <p:nvSpPr>
            <p:cNvPr id="141354" name="Rectangle 83"/>
            <p:cNvSpPr>
              <a:spLocks noChangeArrowheads="1"/>
            </p:cNvSpPr>
            <p:nvPr/>
          </p:nvSpPr>
          <p:spPr bwMode="auto">
            <a:xfrm>
              <a:off x="3197" y="3241"/>
              <a:ext cx="228" cy="228"/>
            </a:xfrm>
            <a:prstGeom prst="rect">
              <a:avLst/>
            </a:prstGeom>
            <a:solidFill>
              <a:srgbClr val="F7D7AC"/>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400">
                <a:latin typeface="Arial" pitchFamily="34" charset="0"/>
              </a:endParaRPr>
            </a:p>
          </p:txBody>
        </p:sp>
        <p:sp>
          <p:nvSpPr>
            <p:cNvPr id="141355" name="Rectangle 84"/>
            <p:cNvSpPr>
              <a:spLocks noChangeArrowheads="1"/>
            </p:cNvSpPr>
            <p:nvPr/>
          </p:nvSpPr>
          <p:spPr bwMode="auto">
            <a:xfrm>
              <a:off x="2644" y="1261"/>
              <a:ext cx="496" cy="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75000"/>
                </a:lnSpc>
                <a:spcBef>
                  <a:spcPct val="40000"/>
                </a:spcBef>
              </a:pPr>
              <a:r>
                <a:rPr lang="en-US" altLang="en-US" sz="1600">
                  <a:latin typeface="Arial" pitchFamily="34" charset="0"/>
                </a:rPr>
                <a:t>Left</a:t>
              </a:r>
              <a:br>
                <a:rPr lang="en-US" altLang="en-US" sz="1600">
                  <a:latin typeface="Arial" pitchFamily="34" charset="0"/>
                </a:rPr>
              </a:br>
              <a:r>
                <a:rPr lang="en-US" altLang="en-US" sz="1600">
                  <a:latin typeface="Arial" pitchFamily="34" charset="0"/>
                </a:rPr>
                <a:t>bracket</a:t>
              </a:r>
            </a:p>
            <a:p>
              <a:pPr algn="ctr">
                <a:lnSpc>
                  <a:spcPct val="75000"/>
                </a:lnSpc>
                <a:spcBef>
                  <a:spcPct val="40000"/>
                </a:spcBef>
              </a:pPr>
              <a:r>
                <a:rPr lang="en-US" altLang="en-US" sz="1600">
                  <a:latin typeface="Arial" pitchFamily="34" charset="0"/>
                </a:rPr>
                <a:t>assembly</a:t>
              </a:r>
            </a:p>
          </p:txBody>
        </p:sp>
        <p:sp>
          <p:nvSpPr>
            <p:cNvPr id="141356" name="Rectangle 85"/>
            <p:cNvSpPr>
              <a:spLocks noChangeArrowheads="1"/>
            </p:cNvSpPr>
            <p:nvPr/>
          </p:nvSpPr>
          <p:spPr bwMode="auto">
            <a:xfrm>
              <a:off x="2656" y="2049"/>
              <a:ext cx="496" cy="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75000"/>
                </a:lnSpc>
                <a:spcBef>
                  <a:spcPct val="40000"/>
                </a:spcBef>
              </a:pPr>
              <a:r>
                <a:rPr lang="en-US" altLang="en-US" sz="1600">
                  <a:latin typeface="Arial" pitchFamily="34" charset="0"/>
                </a:rPr>
                <a:t>Right</a:t>
              </a:r>
              <a:br>
                <a:rPr lang="en-US" altLang="en-US" sz="1600">
                  <a:latin typeface="Arial" pitchFamily="34" charset="0"/>
                </a:rPr>
              </a:br>
              <a:r>
                <a:rPr lang="en-US" altLang="en-US" sz="1600">
                  <a:latin typeface="Arial" pitchFamily="34" charset="0"/>
                </a:rPr>
                <a:t>bracket</a:t>
              </a:r>
            </a:p>
            <a:p>
              <a:pPr algn="ctr">
                <a:lnSpc>
                  <a:spcPct val="75000"/>
                </a:lnSpc>
                <a:spcBef>
                  <a:spcPct val="40000"/>
                </a:spcBef>
              </a:pPr>
              <a:r>
                <a:rPr lang="en-US" altLang="en-US" sz="1600">
                  <a:latin typeface="Arial" pitchFamily="34" charset="0"/>
                </a:rPr>
                <a:t>assembly</a:t>
              </a:r>
            </a:p>
          </p:txBody>
        </p:sp>
        <p:sp>
          <p:nvSpPr>
            <p:cNvPr id="141357" name="Rectangle 86"/>
            <p:cNvSpPr>
              <a:spLocks noChangeArrowheads="1"/>
            </p:cNvSpPr>
            <p:nvPr/>
          </p:nvSpPr>
          <p:spPr bwMode="auto">
            <a:xfrm>
              <a:off x="3426" y="3227"/>
              <a:ext cx="72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75000"/>
                </a:lnSpc>
              </a:pPr>
              <a:r>
                <a:rPr lang="en-US" altLang="en-US" sz="1600">
                  <a:latin typeface="Arial" pitchFamily="34" charset="0"/>
                </a:rPr>
                <a:t>Poka-yoke inspection</a:t>
              </a:r>
            </a:p>
          </p:txBody>
        </p:sp>
      </p:grpSp>
      <p:sp>
        <p:nvSpPr>
          <p:cNvPr id="140375" name="Rectangle 87"/>
          <p:cNvSpPr>
            <a:spLocks noChangeArrowheads="1"/>
          </p:cNvSpPr>
          <p:nvPr/>
        </p:nvSpPr>
        <p:spPr bwMode="auto">
          <a:xfrm>
            <a:off x="8947151" y="5661026"/>
            <a:ext cx="2683806" cy="553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800" b="1">
                <a:effectLst>
                  <a:outerShdw blurRad="38100" dist="38100" dir="2700000" algn="tl">
                    <a:srgbClr val="000000">
                      <a:alpha val="43137"/>
                    </a:srgbClr>
                  </a:outerShdw>
                </a:effectLst>
                <a:latin typeface="Arial" pitchFamily="34" charset="0"/>
              </a:rPr>
              <a:t>Figure </a:t>
            </a:r>
            <a:r>
              <a:rPr lang="en-US" altLang="en-US" sz="2800" b="1">
                <a:solidFill>
                  <a:srgbClr val="FFFF00"/>
                </a:solidFill>
                <a:effectLst>
                  <a:outerShdw blurRad="38100" dist="38100" dir="2700000" algn="tl">
                    <a:srgbClr val="000000">
                      <a:alpha val="43137"/>
                    </a:srgbClr>
                  </a:outerShdw>
                </a:effectLst>
                <a:latin typeface="Arial" pitchFamily="34" charset="0"/>
              </a:rPr>
              <a:t>5.11</a:t>
            </a:r>
            <a:r>
              <a:rPr lang="en-US" altLang="en-US" sz="2800" b="1">
                <a:effectLst>
                  <a:outerShdw blurRad="38100" dist="38100" dir="2700000" algn="tl">
                    <a:srgbClr val="000000">
                      <a:alpha val="43137"/>
                    </a:srgbClr>
                  </a:outerShdw>
                </a:effectLst>
                <a:latin typeface="Arial" pitchFamily="34" charset="0"/>
              </a:rPr>
              <a:t> (b)</a:t>
            </a:r>
          </a:p>
        </p:txBody>
      </p:sp>
      <p:sp>
        <p:nvSpPr>
          <p:cNvPr id="140376" name="Rectangle 88"/>
          <p:cNvSpPr>
            <a:spLocks noChangeArrowheads="1"/>
          </p:cNvSpPr>
          <p:nvPr/>
        </p:nvSpPr>
        <p:spPr bwMode="auto">
          <a:xfrm>
            <a:off x="7440086" y="1903414"/>
            <a:ext cx="3956049" cy="704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Font typeface="Wingdings" pitchFamily="2" charset="2"/>
              <a:buNone/>
            </a:pPr>
            <a:r>
              <a:rPr lang="en-US" altLang="en-US" sz="1400">
                <a:latin typeface="Arial" pitchFamily="34" charset="0"/>
              </a:rPr>
              <a:t>Identifies the point of production where components flow into subassemblies and ultimately into the final product</a:t>
            </a:r>
          </a:p>
        </p:txBody>
      </p:sp>
    </p:spTree>
    <p:extLst>
      <p:ext uri="{BB962C8B-B14F-4D97-AF65-F5344CB8AC3E}">
        <p14:creationId xmlns:p14="http://schemas.microsoft.com/office/powerpoint/2010/main" val="5794033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40291"/>
                                        </p:tgtEl>
                                        <p:attrNameLst>
                                          <p:attrName>style.visibility</p:attrName>
                                        </p:attrNameLst>
                                      </p:cBhvr>
                                      <p:to>
                                        <p:strVal val="visible"/>
                                      </p:to>
                                    </p:set>
                                    <p:animEffect transition="in" filter="wipe(left)">
                                      <p:cBhvr>
                                        <p:cTn id="7" dur="1000"/>
                                        <p:tgtEl>
                                          <p:spTgt spid="140291"/>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40376"/>
                                        </p:tgtEl>
                                        <p:attrNameLst>
                                          <p:attrName>style.visibility</p:attrName>
                                        </p:attrNameLst>
                                      </p:cBhvr>
                                      <p:to>
                                        <p:strVal val="visible"/>
                                      </p:to>
                                    </p:set>
                                    <p:animEffect transition="in" filter="strips(downRight)">
                                      <p:cBhvr>
                                        <p:cTn id="11" dur="1000"/>
                                        <p:tgtEl>
                                          <p:spTgt spid="140376"/>
                                        </p:tgtEl>
                                      </p:cBhvr>
                                    </p:animEffect>
                                  </p:childTnLst>
                                </p:cTn>
                              </p:par>
                            </p:childTnLst>
                          </p:cTn>
                        </p:par>
                        <p:par>
                          <p:cTn id="12" fill="hold" nodeType="afterGroup">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140375"/>
                                        </p:tgtEl>
                                        <p:attrNameLst>
                                          <p:attrName>style.visibility</p:attrName>
                                        </p:attrNameLst>
                                      </p:cBhvr>
                                      <p:to>
                                        <p:strVal val="visible"/>
                                      </p:to>
                                    </p:set>
                                    <p:animEffect transition="in" filter="wipe(left)">
                                      <p:cBhvr>
                                        <p:cTn id="15" dur="1000"/>
                                        <p:tgtEl>
                                          <p:spTgt spid="1403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375" grpId="0" autoUpdateAnimBg="0"/>
      <p:bldP spid="140376" grpId="0"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914400" y="434975"/>
            <a:ext cx="10363200" cy="8128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a:latin typeface="Arial" pitchFamily="34" charset="0"/>
                <a:cs typeface="Arial" pitchFamily="34" charset="0"/>
              </a:rPr>
              <a:t>Route Sheet</a:t>
            </a:r>
          </a:p>
        </p:txBody>
      </p:sp>
      <p:sp>
        <p:nvSpPr>
          <p:cNvPr id="142339" name="Rectangle 3"/>
          <p:cNvSpPr>
            <a:spLocks noChangeArrowheads="1"/>
          </p:cNvSpPr>
          <p:nvPr/>
        </p:nvSpPr>
        <p:spPr bwMode="auto">
          <a:xfrm>
            <a:off x="944035" y="1347788"/>
            <a:ext cx="9215967" cy="100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32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Lists the operations and times required to produce a component</a:t>
            </a:r>
          </a:p>
        </p:txBody>
      </p:sp>
      <p:grpSp>
        <p:nvGrpSpPr>
          <p:cNvPr id="142340" name="Group 4"/>
          <p:cNvGrpSpPr>
            <a:grpSpLocks/>
          </p:cNvGrpSpPr>
          <p:nvPr/>
        </p:nvGrpSpPr>
        <p:grpSpPr bwMode="auto">
          <a:xfrm>
            <a:off x="262467" y="2451101"/>
            <a:ext cx="11641667" cy="3543300"/>
            <a:chOff x="124" y="1608"/>
            <a:chExt cx="5500" cy="2232"/>
          </a:xfrm>
        </p:grpSpPr>
        <p:sp>
          <p:nvSpPr>
            <p:cNvPr id="142341" name="Rectangle 5"/>
            <p:cNvSpPr>
              <a:spLocks noChangeArrowheads="1"/>
            </p:cNvSpPr>
            <p:nvPr/>
          </p:nvSpPr>
          <p:spPr bwMode="auto">
            <a:xfrm>
              <a:off x="128" y="1608"/>
              <a:ext cx="5496" cy="2232"/>
            </a:xfrm>
            <a:prstGeom prst="rect">
              <a:avLst/>
            </a:prstGeom>
            <a:solidFill>
              <a:schemeClr val="accent4"/>
            </a:solidFill>
            <a:ln w="19050">
              <a:solidFill>
                <a:schemeClr val="tx1"/>
              </a:solidFill>
              <a:miter lim="800000"/>
              <a:headEnd/>
              <a:tailEnd/>
            </a:ln>
            <a:effectLst/>
            <a:extLst/>
          </p:spPr>
          <p:txBody>
            <a:bodyPr wrap="none" anchor="ctr"/>
            <a:lstStyle/>
            <a:p>
              <a:pPr fontAlgn="auto">
                <a:spcBef>
                  <a:spcPts val="0"/>
                </a:spcBef>
                <a:spcAft>
                  <a:spcPts val="0"/>
                </a:spcAft>
                <a:defRPr/>
              </a:pPr>
              <a:endParaRPr lang="en-US" sz="1400"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grpSp>
          <p:nvGrpSpPr>
            <p:cNvPr id="143365" name="Group 6"/>
            <p:cNvGrpSpPr>
              <a:grpSpLocks/>
            </p:cNvGrpSpPr>
            <p:nvPr/>
          </p:nvGrpSpPr>
          <p:grpSpPr bwMode="auto">
            <a:xfrm>
              <a:off x="193" y="1677"/>
              <a:ext cx="5431" cy="2135"/>
              <a:chOff x="297" y="1677"/>
              <a:chExt cx="5431" cy="2135"/>
            </a:xfrm>
          </p:grpSpPr>
          <p:sp>
            <p:nvSpPr>
              <p:cNvPr id="143374" name="Rectangle 7"/>
              <p:cNvSpPr>
                <a:spLocks noChangeArrowheads="1"/>
              </p:cNvSpPr>
              <p:nvPr/>
            </p:nvSpPr>
            <p:spPr bwMode="auto">
              <a:xfrm>
                <a:off x="297" y="1677"/>
                <a:ext cx="5431"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1333500" algn="l"/>
                    <a:tab pos="3340100" algn="l"/>
                    <a:tab pos="6007100" algn="l"/>
                    <a:tab pos="7150100" algn="l"/>
                  </a:tabLst>
                  <a:defRPr>
                    <a:solidFill>
                      <a:schemeClr val="tx1"/>
                    </a:solidFill>
                    <a:latin typeface="Calibri" pitchFamily="34" charset="0"/>
                    <a:cs typeface="Arial" pitchFamily="34" charset="0"/>
                  </a:defRPr>
                </a:lvl1pPr>
                <a:lvl2pPr marL="742950" indent="-285750">
                  <a:tabLst>
                    <a:tab pos="1333500" algn="l"/>
                    <a:tab pos="3340100" algn="l"/>
                    <a:tab pos="6007100" algn="l"/>
                    <a:tab pos="7150100" algn="l"/>
                  </a:tabLst>
                  <a:defRPr>
                    <a:solidFill>
                      <a:schemeClr val="tx1"/>
                    </a:solidFill>
                    <a:latin typeface="Calibri" pitchFamily="34" charset="0"/>
                    <a:cs typeface="Arial" pitchFamily="34" charset="0"/>
                  </a:defRPr>
                </a:lvl2pPr>
                <a:lvl3pPr marL="1143000" indent="-228600">
                  <a:tabLst>
                    <a:tab pos="1333500" algn="l"/>
                    <a:tab pos="3340100" algn="l"/>
                    <a:tab pos="6007100" algn="l"/>
                    <a:tab pos="7150100" algn="l"/>
                  </a:tabLst>
                  <a:defRPr>
                    <a:solidFill>
                      <a:schemeClr val="tx1"/>
                    </a:solidFill>
                    <a:latin typeface="Calibri" pitchFamily="34" charset="0"/>
                    <a:cs typeface="Arial" pitchFamily="34" charset="0"/>
                  </a:defRPr>
                </a:lvl3pPr>
                <a:lvl4pPr marL="1600200" indent="-228600">
                  <a:tabLst>
                    <a:tab pos="1333500" algn="l"/>
                    <a:tab pos="3340100" algn="l"/>
                    <a:tab pos="6007100" algn="l"/>
                    <a:tab pos="7150100" algn="l"/>
                  </a:tabLst>
                  <a:defRPr>
                    <a:solidFill>
                      <a:schemeClr val="tx1"/>
                    </a:solidFill>
                    <a:latin typeface="Calibri" pitchFamily="34" charset="0"/>
                    <a:cs typeface="Arial" pitchFamily="34" charset="0"/>
                  </a:defRPr>
                </a:lvl4pPr>
                <a:lvl5pPr marL="2057400" indent="-228600">
                  <a:tabLst>
                    <a:tab pos="1333500" algn="l"/>
                    <a:tab pos="3340100" algn="l"/>
                    <a:tab pos="6007100" algn="l"/>
                    <a:tab pos="71501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333500" algn="l"/>
                    <a:tab pos="3340100" algn="l"/>
                    <a:tab pos="6007100" algn="l"/>
                    <a:tab pos="71501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333500" algn="l"/>
                    <a:tab pos="3340100" algn="l"/>
                    <a:tab pos="6007100" algn="l"/>
                    <a:tab pos="71501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333500" algn="l"/>
                    <a:tab pos="3340100" algn="l"/>
                    <a:tab pos="6007100" algn="l"/>
                    <a:tab pos="71501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333500" algn="l"/>
                    <a:tab pos="3340100" algn="l"/>
                    <a:tab pos="6007100" algn="l"/>
                    <a:tab pos="7150100" algn="l"/>
                  </a:tabLst>
                  <a:defRPr>
                    <a:solidFill>
                      <a:schemeClr val="tx1"/>
                    </a:solidFill>
                    <a:latin typeface="Calibri" pitchFamily="34" charset="0"/>
                    <a:cs typeface="Arial" pitchFamily="34" charset="0"/>
                  </a:defRPr>
                </a:lvl9pPr>
              </a:lstStyle>
              <a:p>
                <a:pPr>
                  <a:lnSpc>
                    <a:spcPct val="85000"/>
                  </a:lnSpc>
                  <a:tabLst>
                    <a:tab pos="1938338" algn="l"/>
                    <a:tab pos="5145088" algn="l"/>
                    <a:tab pos="8120063" algn="l"/>
                    <a:tab pos="9826625" algn="l"/>
                  </a:tabLst>
                </a:pPr>
                <a:r>
                  <a:rPr lang="en-US" altLang="en-US" sz="2000" b="1">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Setup	Operation</a:t>
                </a:r>
              </a:p>
              <a:p>
                <a:pPr>
                  <a:lnSpc>
                    <a:spcPct val="85000"/>
                  </a:lnSpc>
                  <a:tabLst>
                    <a:tab pos="1938338" algn="l"/>
                    <a:tab pos="5145088" algn="l"/>
                    <a:tab pos="8120063" algn="l"/>
                    <a:tab pos="9826625" algn="l"/>
                  </a:tabLst>
                </a:pPr>
                <a:r>
                  <a:rPr lang="en-US" altLang="en-US" sz="2000" b="1">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Process	Machine	Operations	Time	Time/Unit</a:t>
                </a:r>
              </a:p>
            </p:txBody>
          </p:sp>
          <p:sp>
            <p:nvSpPr>
              <p:cNvPr id="143375" name="Rectangle 8"/>
              <p:cNvSpPr>
                <a:spLocks noChangeArrowheads="1"/>
              </p:cNvSpPr>
              <p:nvPr/>
            </p:nvSpPr>
            <p:spPr bwMode="auto">
              <a:xfrm>
                <a:off x="297" y="2096"/>
                <a:ext cx="5431" cy="1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190500" algn="ctr"/>
                    <a:tab pos="1054100" algn="l"/>
                    <a:tab pos="3149600" algn="l"/>
                    <a:tab pos="3340100" algn="l"/>
                    <a:tab pos="6007100" algn="dec"/>
                    <a:tab pos="7429500" algn="dec"/>
                  </a:tabLst>
                  <a:defRPr>
                    <a:solidFill>
                      <a:schemeClr val="tx1"/>
                    </a:solidFill>
                    <a:latin typeface="Calibri" pitchFamily="34" charset="0"/>
                    <a:cs typeface="Arial" pitchFamily="34" charset="0"/>
                  </a:defRPr>
                </a:lvl1pPr>
                <a:lvl2pPr marL="742950" indent="-285750">
                  <a:tabLst>
                    <a:tab pos="190500" algn="ctr"/>
                    <a:tab pos="1054100" algn="l"/>
                    <a:tab pos="3149600" algn="l"/>
                    <a:tab pos="3340100" algn="l"/>
                    <a:tab pos="6007100" algn="dec"/>
                    <a:tab pos="7429500" algn="dec"/>
                  </a:tabLst>
                  <a:defRPr>
                    <a:solidFill>
                      <a:schemeClr val="tx1"/>
                    </a:solidFill>
                    <a:latin typeface="Calibri" pitchFamily="34" charset="0"/>
                    <a:cs typeface="Arial" pitchFamily="34" charset="0"/>
                  </a:defRPr>
                </a:lvl2pPr>
                <a:lvl3pPr marL="1143000" indent="-228600">
                  <a:tabLst>
                    <a:tab pos="190500" algn="ctr"/>
                    <a:tab pos="1054100" algn="l"/>
                    <a:tab pos="3149600" algn="l"/>
                    <a:tab pos="3340100" algn="l"/>
                    <a:tab pos="6007100" algn="dec"/>
                    <a:tab pos="7429500" algn="dec"/>
                  </a:tabLst>
                  <a:defRPr>
                    <a:solidFill>
                      <a:schemeClr val="tx1"/>
                    </a:solidFill>
                    <a:latin typeface="Calibri" pitchFamily="34" charset="0"/>
                    <a:cs typeface="Arial" pitchFamily="34" charset="0"/>
                  </a:defRPr>
                </a:lvl3pPr>
                <a:lvl4pPr marL="1600200" indent="-228600">
                  <a:tabLst>
                    <a:tab pos="190500" algn="ctr"/>
                    <a:tab pos="1054100" algn="l"/>
                    <a:tab pos="3149600" algn="l"/>
                    <a:tab pos="3340100" algn="l"/>
                    <a:tab pos="6007100" algn="dec"/>
                    <a:tab pos="7429500" algn="dec"/>
                  </a:tabLst>
                  <a:defRPr>
                    <a:solidFill>
                      <a:schemeClr val="tx1"/>
                    </a:solidFill>
                    <a:latin typeface="Calibri" pitchFamily="34" charset="0"/>
                    <a:cs typeface="Arial" pitchFamily="34" charset="0"/>
                  </a:defRPr>
                </a:lvl4pPr>
                <a:lvl5pPr marL="2057400" indent="-228600">
                  <a:tabLst>
                    <a:tab pos="190500" algn="ctr"/>
                    <a:tab pos="1054100" algn="l"/>
                    <a:tab pos="3149600" algn="l"/>
                    <a:tab pos="3340100" algn="l"/>
                    <a:tab pos="6007100" algn="dec"/>
                    <a:tab pos="7429500" algn="dec"/>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90500" algn="ctr"/>
                    <a:tab pos="1054100" algn="l"/>
                    <a:tab pos="3149600" algn="l"/>
                    <a:tab pos="3340100" algn="l"/>
                    <a:tab pos="6007100" algn="dec"/>
                    <a:tab pos="7429500" algn="dec"/>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90500" algn="ctr"/>
                    <a:tab pos="1054100" algn="l"/>
                    <a:tab pos="3149600" algn="l"/>
                    <a:tab pos="3340100" algn="l"/>
                    <a:tab pos="6007100" algn="dec"/>
                    <a:tab pos="7429500" algn="dec"/>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90500" algn="ctr"/>
                    <a:tab pos="1054100" algn="l"/>
                    <a:tab pos="3149600" algn="l"/>
                    <a:tab pos="3340100" algn="l"/>
                    <a:tab pos="6007100" algn="dec"/>
                    <a:tab pos="7429500" algn="dec"/>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90500" algn="ctr"/>
                    <a:tab pos="1054100" algn="l"/>
                    <a:tab pos="3149600" algn="l"/>
                    <a:tab pos="3340100" algn="l"/>
                    <a:tab pos="6007100" algn="dec"/>
                    <a:tab pos="7429500" algn="dec"/>
                  </a:tabLst>
                  <a:defRPr>
                    <a:solidFill>
                      <a:schemeClr val="tx1"/>
                    </a:solidFill>
                    <a:latin typeface="Calibri" pitchFamily="34" charset="0"/>
                    <a:cs typeface="Arial" pitchFamily="34" charset="0"/>
                  </a:defRPr>
                </a:lvl9pPr>
              </a:lstStyle>
              <a:p>
                <a:pPr>
                  <a:lnSpc>
                    <a:spcPct val="85000"/>
                  </a:lnSpc>
                  <a:spcBef>
                    <a:spcPct val="30000"/>
                  </a:spcBef>
                  <a:tabLst>
                    <a:tab pos="573088" algn="ctr"/>
                    <a:tab pos="1828800" algn="l"/>
                    <a:tab pos="4340225" algn="l"/>
                    <a:tab pos="8461375" algn="dec"/>
                    <a:tab pos="10631488" algn="dec"/>
                  </a:tabLst>
                </a:pPr>
                <a: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1	Auto Insert 2	Insert Component 	1.5	.4</a:t>
                </a:r>
                <a:b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br>
                <a: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US" altLang="en-US"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Set </a:t>
                </a:r>
                <a: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56</a:t>
                </a:r>
              </a:p>
              <a:p>
                <a:pPr>
                  <a:lnSpc>
                    <a:spcPct val="85000"/>
                  </a:lnSpc>
                  <a:spcBef>
                    <a:spcPct val="30000"/>
                  </a:spcBef>
                  <a:tabLst>
                    <a:tab pos="573088" algn="ctr"/>
                    <a:tab pos="1828800" algn="l"/>
                    <a:tab pos="4340225" algn="l"/>
                    <a:tab pos="8461375" algn="dec"/>
                    <a:tab pos="10631488" algn="dec"/>
                  </a:tabLst>
                </a:pPr>
                <a: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2	Manual 	Insert Component 	.5	2.3</a:t>
                </a:r>
                <a:b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br>
                <a: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US" altLang="en-US"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Insert </a:t>
                </a:r>
                <a: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1 	</a:t>
                </a:r>
                <a:r>
                  <a:rPr lang="en-US" altLang="en-US"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Set </a:t>
                </a:r>
                <a: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12C</a:t>
                </a:r>
              </a:p>
              <a:p>
                <a:pPr>
                  <a:lnSpc>
                    <a:spcPct val="85000"/>
                  </a:lnSpc>
                  <a:spcBef>
                    <a:spcPct val="30000"/>
                  </a:spcBef>
                  <a:tabLst>
                    <a:tab pos="573088" algn="ctr"/>
                    <a:tab pos="1828800" algn="l"/>
                    <a:tab pos="4340225" algn="l"/>
                    <a:tab pos="8461375" algn="dec"/>
                    <a:tab pos="10631488" algn="dec"/>
                  </a:tabLst>
                </a:pPr>
                <a: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3	Wave Solder	Solder all 	1.5	4.1</a:t>
                </a:r>
                <a:b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br>
                <a: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US" altLang="en-US"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components </a:t>
                </a:r>
                <a: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r>
                <a:b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br>
                <a: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US" altLang="en-US"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to </a:t>
                </a:r>
                <a: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board</a:t>
                </a:r>
              </a:p>
              <a:p>
                <a:pPr>
                  <a:lnSpc>
                    <a:spcPct val="85000"/>
                  </a:lnSpc>
                  <a:spcBef>
                    <a:spcPct val="30000"/>
                  </a:spcBef>
                  <a:tabLst>
                    <a:tab pos="573088" algn="ctr"/>
                    <a:tab pos="1828800" algn="l"/>
                    <a:tab pos="4340225" algn="l"/>
                    <a:tab pos="8461375" algn="dec"/>
                    <a:tab pos="10631488" algn="dec"/>
                  </a:tabLst>
                </a:pPr>
                <a: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4	Test 4	Circuit integrity 	.25	.5</a:t>
                </a:r>
                <a:b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br>
                <a: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US" altLang="en-US" sz="2000" smtClean="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test </a:t>
                </a:r>
                <a:r>
                  <a:rPr lang="en-US" altLang="en-US" sz="2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4GY</a:t>
                </a:r>
              </a:p>
            </p:txBody>
          </p:sp>
        </p:grpSp>
        <p:sp>
          <p:nvSpPr>
            <p:cNvPr id="143366" name="Line 9"/>
            <p:cNvSpPr>
              <a:spLocks noChangeShapeType="1"/>
            </p:cNvSpPr>
            <p:nvPr/>
          </p:nvSpPr>
          <p:spPr bwMode="auto">
            <a:xfrm>
              <a:off x="128" y="2056"/>
              <a:ext cx="548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3367" name="Line 10"/>
            <p:cNvSpPr>
              <a:spLocks noChangeShapeType="1"/>
            </p:cNvSpPr>
            <p:nvPr/>
          </p:nvSpPr>
          <p:spPr bwMode="auto">
            <a:xfrm>
              <a:off x="132" y="3408"/>
              <a:ext cx="548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3368" name="Line 11"/>
            <p:cNvSpPr>
              <a:spLocks noChangeShapeType="1"/>
            </p:cNvSpPr>
            <p:nvPr/>
          </p:nvSpPr>
          <p:spPr bwMode="auto">
            <a:xfrm>
              <a:off x="124" y="2480"/>
              <a:ext cx="548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3369" name="Line 12"/>
            <p:cNvSpPr>
              <a:spLocks noChangeShapeType="1"/>
            </p:cNvSpPr>
            <p:nvPr/>
          </p:nvSpPr>
          <p:spPr bwMode="auto">
            <a:xfrm>
              <a:off x="124" y="2848"/>
              <a:ext cx="548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3370" name="Line 13"/>
            <p:cNvSpPr>
              <a:spLocks noChangeShapeType="1"/>
            </p:cNvSpPr>
            <p:nvPr/>
          </p:nvSpPr>
          <p:spPr bwMode="auto">
            <a:xfrm>
              <a:off x="984" y="1608"/>
              <a:ext cx="0" cy="22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3371" name="Line 14"/>
            <p:cNvSpPr>
              <a:spLocks noChangeShapeType="1"/>
            </p:cNvSpPr>
            <p:nvPr/>
          </p:nvSpPr>
          <p:spPr bwMode="auto">
            <a:xfrm>
              <a:off x="2216" y="1608"/>
              <a:ext cx="0" cy="22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3372" name="Line 15"/>
            <p:cNvSpPr>
              <a:spLocks noChangeShapeType="1"/>
            </p:cNvSpPr>
            <p:nvPr/>
          </p:nvSpPr>
          <p:spPr bwMode="auto">
            <a:xfrm>
              <a:off x="3920" y="1608"/>
              <a:ext cx="0" cy="22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3373" name="Line 16"/>
            <p:cNvSpPr>
              <a:spLocks noChangeShapeType="1"/>
            </p:cNvSpPr>
            <p:nvPr/>
          </p:nvSpPr>
          <p:spPr bwMode="auto">
            <a:xfrm>
              <a:off x="4632" y="1616"/>
              <a:ext cx="0" cy="22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grpSp>
    </p:spTree>
    <p:extLst>
      <p:ext uri="{BB962C8B-B14F-4D97-AF65-F5344CB8AC3E}">
        <p14:creationId xmlns:p14="http://schemas.microsoft.com/office/powerpoint/2010/main" val="5640562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2339"/>
                                        </p:tgtEl>
                                        <p:attrNameLst>
                                          <p:attrName>style.visibility</p:attrName>
                                        </p:attrNameLst>
                                      </p:cBhvr>
                                      <p:to>
                                        <p:strVal val="visible"/>
                                      </p:to>
                                    </p:set>
                                    <p:animEffect transition="in" filter="strips(downRight)">
                                      <p:cBhvr>
                                        <p:cTn id="7" dur="1000"/>
                                        <p:tgtEl>
                                          <p:spTgt spid="142339"/>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42340"/>
                                        </p:tgtEl>
                                        <p:attrNameLst>
                                          <p:attrName>style.visibility</p:attrName>
                                        </p:attrNameLst>
                                      </p:cBhvr>
                                      <p:to>
                                        <p:strVal val="visible"/>
                                      </p:to>
                                    </p:set>
                                    <p:animEffect transition="in" filter="strips(downRight)">
                                      <p:cBhvr>
                                        <p:cTn id="11" dur="1000"/>
                                        <p:tgtEl>
                                          <p:spTgt spid="142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914400" y="434975"/>
            <a:ext cx="10363200" cy="8001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a:latin typeface="Arial" pitchFamily="34" charset="0"/>
                <a:cs typeface="Arial" pitchFamily="34" charset="0"/>
              </a:rPr>
              <a:t>Work Order</a:t>
            </a:r>
          </a:p>
        </p:txBody>
      </p:sp>
      <p:sp>
        <p:nvSpPr>
          <p:cNvPr id="144387" name="Rectangle 3"/>
          <p:cNvSpPr>
            <a:spLocks noChangeArrowheads="1"/>
          </p:cNvSpPr>
          <p:nvPr/>
        </p:nvSpPr>
        <p:spPr bwMode="auto">
          <a:xfrm>
            <a:off x="1151467" y="1482726"/>
            <a:ext cx="9889067" cy="1122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25842" tIns="110940" rIns="225842" bIns="110940">
            <a:spAutoFit/>
          </a:bodyPr>
          <a:lstStyle>
            <a:lvl1pPr defTabSz="1000125">
              <a:defRPr>
                <a:solidFill>
                  <a:schemeClr val="tx1"/>
                </a:solidFill>
                <a:latin typeface="Calibri" pitchFamily="34" charset="0"/>
                <a:cs typeface="Arial" pitchFamily="34" charset="0"/>
              </a:defRPr>
            </a:lvl1pPr>
            <a:lvl2pPr marL="742950" indent="-285750" defTabSz="1000125">
              <a:defRPr>
                <a:solidFill>
                  <a:schemeClr val="tx1"/>
                </a:solidFill>
                <a:latin typeface="Calibri" pitchFamily="34" charset="0"/>
                <a:cs typeface="Arial" pitchFamily="34" charset="0"/>
              </a:defRPr>
            </a:lvl2pPr>
            <a:lvl3pPr marL="1143000" indent="-228600" defTabSz="1000125">
              <a:defRPr>
                <a:solidFill>
                  <a:schemeClr val="tx1"/>
                </a:solidFill>
                <a:latin typeface="Calibri" pitchFamily="34" charset="0"/>
                <a:cs typeface="Arial" pitchFamily="34" charset="0"/>
              </a:defRPr>
            </a:lvl3pPr>
            <a:lvl4pPr marL="1600200" indent="-228600" defTabSz="1000125">
              <a:defRPr>
                <a:solidFill>
                  <a:schemeClr val="tx1"/>
                </a:solidFill>
                <a:latin typeface="Calibri" pitchFamily="34" charset="0"/>
                <a:cs typeface="Arial" pitchFamily="34" charset="0"/>
              </a:defRPr>
            </a:lvl4pPr>
            <a:lvl5pPr marL="2057400" indent="-228600" defTabSz="1000125">
              <a:defRPr>
                <a:solidFill>
                  <a:schemeClr val="tx1"/>
                </a:solidFill>
                <a:latin typeface="Calibri" pitchFamily="34" charset="0"/>
                <a:cs typeface="Arial" pitchFamily="34" charset="0"/>
              </a:defRPr>
            </a:lvl5pPr>
            <a:lvl6pPr marL="2514600" indent="-228600" defTabSz="1000125" fontAlgn="base">
              <a:spcBef>
                <a:spcPct val="0"/>
              </a:spcBef>
              <a:spcAft>
                <a:spcPct val="0"/>
              </a:spcAft>
              <a:defRPr>
                <a:solidFill>
                  <a:schemeClr val="tx1"/>
                </a:solidFill>
                <a:latin typeface="Calibri" pitchFamily="34" charset="0"/>
                <a:cs typeface="Arial" pitchFamily="34" charset="0"/>
              </a:defRPr>
            </a:lvl6pPr>
            <a:lvl7pPr marL="2971800" indent="-228600" defTabSz="1000125" fontAlgn="base">
              <a:spcBef>
                <a:spcPct val="0"/>
              </a:spcBef>
              <a:spcAft>
                <a:spcPct val="0"/>
              </a:spcAft>
              <a:defRPr>
                <a:solidFill>
                  <a:schemeClr val="tx1"/>
                </a:solidFill>
                <a:latin typeface="Calibri" pitchFamily="34" charset="0"/>
                <a:cs typeface="Arial" pitchFamily="34" charset="0"/>
              </a:defRPr>
            </a:lvl7pPr>
            <a:lvl8pPr marL="3429000" indent="-228600" defTabSz="1000125" fontAlgn="base">
              <a:spcBef>
                <a:spcPct val="0"/>
              </a:spcBef>
              <a:spcAft>
                <a:spcPct val="0"/>
              </a:spcAft>
              <a:defRPr>
                <a:solidFill>
                  <a:schemeClr val="tx1"/>
                </a:solidFill>
                <a:latin typeface="Calibri" pitchFamily="34" charset="0"/>
                <a:cs typeface="Arial" pitchFamily="34" charset="0"/>
              </a:defRPr>
            </a:lvl8pPr>
            <a:lvl9pPr marL="3886200" indent="-228600" defTabSz="1000125" fontAlgn="base">
              <a:spcBef>
                <a:spcPct val="0"/>
              </a:spcBef>
              <a:spcAft>
                <a:spcPct val="0"/>
              </a:spcAft>
              <a:defRPr>
                <a:solidFill>
                  <a:schemeClr val="tx1"/>
                </a:solidFill>
                <a:latin typeface="Calibri" pitchFamily="34" charset="0"/>
                <a:cs typeface="Arial" pitchFamily="34" charset="0"/>
              </a:defRPr>
            </a:lvl9pPr>
          </a:lstStyle>
          <a:p>
            <a:pPr>
              <a:lnSpc>
                <a:spcPct val="90000"/>
              </a:lnSpc>
            </a:pPr>
            <a:r>
              <a:rPr lang="en-US" altLang="en-US" sz="32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Instructions to produce a given quantity of a particular item, usually to a schedule</a:t>
            </a:r>
          </a:p>
        </p:txBody>
      </p:sp>
      <p:grpSp>
        <p:nvGrpSpPr>
          <p:cNvPr id="144388" name="Group 4"/>
          <p:cNvGrpSpPr>
            <a:grpSpLocks/>
          </p:cNvGrpSpPr>
          <p:nvPr/>
        </p:nvGrpSpPr>
        <p:grpSpPr bwMode="auto">
          <a:xfrm>
            <a:off x="1718733" y="2692401"/>
            <a:ext cx="8763000" cy="3390900"/>
            <a:chOff x="812" y="1800"/>
            <a:chExt cx="4140" cy="2136"/>
          </a:xfrm>
        </p:grpSpPr>
        <p:sp>
          <p:nvSpPr>
            <p:cNvPr id="145412" name="Rectangle 5"/>
            <p:cNvSpPr>
              <a:spLocks noChangeArrowheads="1"/>
            </p:cNvSpPr>
            <p:nvPr/>
          </p:nvSpPr>
          <p:spPr bwMode="auto">
            <a:xfrm>
              <a:off x="816" y="1800"/>
              <a:ext cx="4136" cy="2136"/>
            </a:xfrm>
            <a:prstGeom prst="rect">
              <a:avLst/>
            </a:prstGeom>
            <a:solidFill>
              <a:schemeClr val="accent2"/>
            </a:solidFill>
            <a:ln w="2857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13" name="Rectangle 6"/>
            <p:cNvSpPr>
              <a:spLocks noChangeArrowheads="1"/>
            </p:cNvSpPr>
            <p:nvPr/>
          </p:nvSpPr>
          <p:spPr bwMode="auto">
            <a:xfrm>
              <a:off x="828" y="3446"/>
              <a:ext cx="4115" cy="480"/>
            </a:xfrm>
            <a:prstGeom prst="rect">
              <a:avLst/>
            </a:prstGeom>
            <a:solidFill>
              <a:srgbClr val="F7D7A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4391" name="Rectangle 7"/>
            <p:cNvSpPr>
              <a:spLocks noChangeArrowheads="1"/>
            </p:cNvSpPr>
            <p:nvPr/>
          </p:nvSpPr>
          <p:spPr bwMode="auto">
            <a:xfrm>
              <a:off x="826" y="2472"/>
              <a:ext cx="4115" cy="480"/>
            </a:xfrm>
            <a:prstGeom prst="rect">
              <a:avLst/>
            </a:prstGeom>
            <a:solidFill>
              <a:schemeClr val="accent3"/>
            </a:solidFill>
            <a:ln>
              <a:noFill/>
            </a:ln>
            <a:effectLst/>
            <a:extLst/>
          </p:spPr>
          <p:txBody>
            <a:bodyPr wrap="none" anchor="ctr"/>
            <a:lstStyle/>
            <a:p>
              <a:pPr fontAlgn="auto">
                <a:spcBef>
                  <a:spcPts val="0"/>
                </a:spcBef>
                <a:spcAft>
                  <a:spcPts val="0"/>
                </a:spcAft>
                <a:defRPr/>
              </a:pPr>
              <a:endParaRPr lang="en-US" dirty="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15" name="Rectangle 8"/>
            <p:cNvSpPr>
              <a:spLocks noChangeArrowheads="1"/>
            </p:cNvSpPr>
            <p:nvPr/>
          </p:nvSpPr>
          <p:spPr bwMode="auto">
            <a:xfrm>
              <a:off x="2294" y="1848"/>
              <a:ext cx="71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b="1">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Work Order</a:t>
              </a:r>
            </a:p>
          </p:txBody>
        </p:sp>
        <p:sp>
          <p:nvSpPr>
            <p:cNvPr id="145416" name="Rectangle 9"/>
            <p:cNvSpPr>
              <a:spLocks noChangeArrowheads="1"/>
            </p:cNvSpPr>
            <p:nvPr/>
          </p:nvSpPr>
          <p:spPr bwMode="auto">
            <a:xfrm>
              <a:off x="910" y="2196"/>
              <a:ext cx="4031" cy="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952500" algn="ctr"/>
                  <a:tab pos="1816100" algn="ctr"/>
                  <a:tab pos="3619500" algn="ctr"/>
                  <a:tab pos="3721100" algn="l"/>
                  <a:tab pos="5435600" algn="ctr"/>
                </a:tabLst>
                <a:defRPr>
                  <a:solidFill>
                    <a:schemeClr val="tx1"/>
                  </a:solidFill>
                  <a:latin typeface="Calibri" pitchFamily="34" charset="0"/>
                  <a:cs typeface="Arial" pitchFamily="34" charset="0"/>
                </a:defRPr>
              </a:lvl1pPr>
              <a:lvl2pPr marL="742950" indent="-285750">
                <a:tabLst>
                  <a:tab pos="952500" algn="ctr"/>
                  <a:tab pos="1816100" algn="ctr"/>
                  <a:tab pos="3619500" algn="ctr"/>
                  <a:tab pos="3721100" algn="l"/>
                  <a:tab pos="5435600" algn="ctr"/>
                </a:tabLst>
                <a:defRPr>
                  <a:solidFill>
                    <a:schemeClr val="tx1"/>
                  </a:solidFill>
                  <a:latin typeface="Calibri" pitchFamily="34" charset="0"/>
                  <a:cs typeface="Arial" pitchFamily="34" charset="0"/>
                </a:defRPr>
              </a:lvl2pPr>
              <a:lvl3pPr marL="1143000" indent="-228600">
                <a:tabLst>
                  <a:tab pos="952500" algn="ctr"/>
                  <a:tab pos="1816100" algn="ctr"/>
                  <a:tab pos="3619500" algn="ctr"/>
                  <a:tab pos="3721100" algn="l"/>
                  <a:tab pos="5435600" algn="ctr"/>
                </a:tabLst>
                <a:defRPr>
                  <a:solidFill>
                    <a:schemeClr val="tx1"/>
                  </a:solidFill>
                  <a:latin typeface="Calibri" pitchFamily="34" charset="0"/>
                  <a:cs typeface="Arial" pitchFamily="34" charset="0"/>
                </a:defRPr>
              </a:lvl3pPr>
              <a:lvl4pPr marL="1600200" indent="-228600">
                <a:tabLst>
                  <a:tab pos="952500" algn="ctr"/>
                  <a:tab pos="1816100" algn="ctr"/>
                  <a:tab pos="3619500" algn="ctr"/>
                  <a:tab pos="3721100" algn="l"/>
                  <a:tab pos="5435600" algn="ctr"/>
                </a:tabLst>
                <a:defRPr>
                  <a:solidFill>
                    <a:schemeClr val="tx1"/>
                  </a:solidFill>
                  <a:latin typeface="Calibri" pitchFamily="34" charset="0"/>
                  <a:cs typeface="Arial" pitchFamily="34" charset="0"/>
                </a:defRPr>
              </a:lvl4pPr>
              <a:lvl5pPr marL="2057400" indent="-228600">
                <a:tabLst>
                  <a:tab pos="952500" algn="ctr"/>
                  <a:tab pos="1816100" algn="ctr"/>
                  <a:tab pos="3619500" algn="ctr"/>
                  <a:tab pos="3721100" algn="l"/>
                  <a:tab pos="54356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952500" algn="ctr"/>
                  <a:tab pos="1816100" algn="ctr"/>
                  <a:tab pos="3619500" algn="ctr"/>
                  <a:tab pos="3721100" algn="l"/>
                  <a:tab pos="54356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952500" algn="ctr"/>
                  <a:tab pos="1816100" algn="ctr"/>
                  <a:tab pos="3619500" algn="ctr"/>
                  <a:tab pos="3721100" algn="l"/>
                  <a:tab pos="54356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952500" algn="ctr"/>
                  <a:tab pos="1816100" algn="ctr"/>
                  <a:tab pos="3619500" algn="ctr"/>
                  <a:tab pos="3721100" algn="l"/>
                  <a:tab pos="54356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952500" algn="ctr"/>
                  <a:tab pos="1816100" algn="ctr"/>
                  <a:tab pos="3619500" algn="ctr"/>
                  <a:tab pos="3721100" algn="l"/>
                  <a:tab pos="5435600" algn="ctr"/>
                </a:tabLst>
                <a:defRPr>
                  <a:solidFill>
                    <a:schemeClr val="tx1"/>
                  </a:solidFill>
                  <a:latin typeface="Calibri" pitchFamily="34" charset="0"/>
                  <a:cs typeface="Arial" pitchFamily="34" charset="0"/>
                </a:defRPr>
              </a:lvl9pPr>
            </a:lstStyle>
            <a:p>
              <a:pPr>
                <a:lnSpc>
                  <a:spcPct val="93000"/>
                </a:lnSpc>
                <a:tabLst>
                  <a:tab pos="952500" algn="ctr"/>
                  <a:tab pos="2292350" algn="ctr"/>
                  <a:tab pos="4859338" algn="ctr"/>
                  <a:tab pos="6688138" algn="l"/>
                  <a:tab pos="7027863" algn="ctr"/>
                </a:tabLst>
              </a:pPr>
              <a:r>
                <a:rPr lang="en-US" altLang="en-US">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Item		Quantity	Start Date	Due Date</a:t>
              </a:r>
            </a:p>
            <a:p>
              <a:pPr>
                <a:lnSpc>
                  <a:spcPct val="93000"/>
                </a:lnSpc>
                <a:tabLst>
                  <a:tab pos="952500" algn="ctr"/>
                  <a:tab pos="1816100" algn="ctr"/>
                  <a:tab pos="3711575" algn="ctr"/>
                  <a:tab pos="5035550" algn="l"/>
                  <a:tab pos="7027863" algn="ctr"/>
                </a:tabLst>
              </a:pPr>
              <a:endParaRPr lang="en-US" altLang="en-US">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p>
              <a:pPr>
                <a:lnSpc>
                  <a:spcPct val="93000"/>
                </a:lnSpc>
                <a:tabLst>
                  <a:tab pos="952500" algn="ctr"/>
                  <a:tab pos="1816100" algn="ctr"/>
                  <a:tab pos="3711575" algn="ctr"/>
                  <a:tab pos="5035550" algn="l"/>
                  <a:tab pos="7027863" algn="ctr"/>
                </a:tabLst>
              </a:pPr>
              <a:endParaRPr lang="en-US" altLang="en-US">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p>
              <a:pPr>
                <a:lnSpc>
                  <a:spcPct val="93000"/>
                </a:lnSpc>
                <a:tabLst>
                  <a:tab pos="952500" algn="ctr"/>
                  <a:tab pos="1816100" algn="ctr"/>
                  <a:tab pos="3711575" algn="ctr"/>
                  <a:tab pos="5035550" algn="l"/>
                  <a:tab pos="7027863" algn="ctr"/>
                </a:tabLst>
              </a:pPr>
              <a:endParaRPr lang="en-US" altLang="en-US">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p>
              <a:pPr>
                <a:lnSpc>
                  <a:spcPct val="93000"/>
                </a:lnSpc>
                <a:tabLst>
                  <a:tab pos="952500" algn="ctr"/>
                  <a:tab pos="1816100" algn="ctr"/>
                  <a:tab pos="3711575" algn="ctr"/>
                  <a:tab pos="5035550" algn="l"/>
                  <a:tab pos="7027863" algn="ctr"/>
                </a:tabLst>
              </a:pPr>
              <a:endParaRPr lang="en-US" altLang="en-US">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a:p>
              <a:pPr>
                <a:lnSpc>
                  <a:spcPct val="93000"/>
                </a:lnSpc>
                <a:tabLst>
                  <a:tab pos="952500" algn="ctr"/>
                  <a:tab pos="1816100" algn="ctr"/>
                  <a:tab pos="3711575" algn="ctr"/>
                  <a:tab pos="5035550" algn="l"/>
                  <a:tab pos="7027863" algn="ctr"/>
                </a:tabLst>
              </a:pPr>
              <a:r>
                <a:rPr lang="en-US" altLang="en-US">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Production			Delivery</a:t>
              </a:r>
            </a:p>
            <a:p>
              <a:pPr>
                <a:lnSpc>
                  <a:spcPct val="93000"/>
                </a:lnSpc>
                <a:tabLst>
                  <a:tab pos="952500" algn="ctr"/>
                  <a:tab pos="1816100" algn="ctr"/>
                  <a:tab pos="3711575" algn="ctr"/>
                  <a:tab pos="5035550" algn="l"/>
                  <a:tab pos="7027863" algn="ctr"/>
                </a:tabLst>
              </a:pPr>
              <a:r>
                <a:rPr lang="en-US" altLang="en-US">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Dept			Location</a:t>
              </a:r>
            </a:p>
          </p:txBody>
        </p:sp>
        <p:sp>
          <p:nvSpPr>
            <p:cNvPr id="145417" name="Line 10"/>
            <p:cNvSpPr>
              <a:spLocks noChangeShapeType="1"/>
            </p:cNvSpPr>
            <p:nvPr/>
          </p:nvSpPr>
          <p:spPr bwMode="auto">
            <a:xfrm>
              <a:off x="816" y="2160"/>
              <a:ext cx="413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18" name="Line 11"/>
            <p:cNvSpPr>
              <a:spLocks noChangeShapeType="1"/>
            </p:cNvSpPr>
            <p:nvPr/>
          </p:nvSpPr>
          <p:spPr bwMode="auto">
            <a:xfrm>
              <a:off x="812" y="2960"/>
              <a:ext cx="413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19" name="Line 12"/>
            <p:cNvSpPr>
              <a:spLocks noChangeShapeType="1"/>
            </p:cNvSpPr>
            <p:nvPr/>
          </p:nvSpPr>
          <p:spPr bwMode="auto">
            <a:xfrm>
              <a:off x="812" y="2472"/>
              <a:ext cx="413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20" name="Line 13"/>
            <p:cNvSpPr>
              <a:spLocks noChangeShapeType="1"/>
            </p:cNvSpPr>
            <p:nvPr/>
          </p:nvSpPr>
          <p:spPr bwMode="auto">
            <a:xfrm>
              <a:off x="812" y="3440"/>
              <a:ext cx="413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21" name="Line 14"/>
            <p:cNvSpPr>
              <a:spLocks noChangeShapeType="1"/>
            </p:cNvSpPr>
            <p:nvPr/>
          </p:nvSpPr>
          <p:spPr bwMode="auto">
            <a:xfrm>
              <a:off x="1576" y="2160"/>
              <a:ext cx="0" cy="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22" name="Line 15"/>
            <p:cNvSpPr>
              <a:spLocks noChangeShapeType="1"/>
            </p:cNvSpPr>
            <p:nvPr/>
          </p:nvSpPr>
          <p:spPr bwMode="auto">
            <a:xfrm>
              <a:off x="3840" y="2160"/>
              <a:ext cx="0" cy="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23" name="Line 16"/>
            <p:cNvSpPr>
              <a:spLocks noChangeShapeType="1"/>
            </p:cNvSpPr>
            <p:nvPr/>
          </p:nvSpPr>
          <p:spPr bwMode="auto">
            <a:xfrm>
              <a:off x="2648" y="2160"/>
              <a:ext cx="0" cy="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24" name="Line 17"/>
            <p:cNvSpPr>
              <a:spLocks noChangeShapeType="1"/>
            </p:cNvSpPr>
            <p:nvPr/>
          </p:nvSpPr>
          <p:spPr bwMode="auto">
            <a:xfrm>
              <a:off x="2376" y="2960"/>
              <a:ext cx="0" cy="97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5425" name="Rectangle 18"/>
            <p:cNvSpPr>
              <a:spLocks noChangeArrowheads="1"/>
            </p:cNvSpPr>
            <p:nvPr/>
          </p:nvSpPr>
          <p:spPr bwMode="auto">
            <a:xfrm>
              <a:off x="894" y="2591"/>
              <a:ext cx="405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1816100" algn="ctr"/>
                  <a:tab pos="3721100" algn="ctr"/>
                  <a:tab pos="5435600" algn="ctr"/>
                </a:tabLst>
                <a:defRPr>
                  <a:solidFill>
                    <a:schemeClr val="tx1"/>
                  </a:solidFill>
                  <a:latin typeface="Calibri" pitchFamily="34" charset="0"/>
                  <a:cs typeface="Arial" pitchFamily="34" charset="0"/>
                </a:defRPr>
              </a:lvl1pPr>
              <a:lvl2pPr marL="742950" indent="-285750">
                <a:tabLst>
                  <a:tab pos="1816100" algn="ctr"/>
                  <a:tab pos="3721100" algn="ctr"/>
                  <a:tab pos="5435600" algn="ctr"/>
                </a:tabLst>
                <a:defRPr>
                  <a:solidFill>
                    <a:schemeClr val="tx1"/>
                  </a:solidFill>
                  <a:latin typeface="Calibri" pitchFamily="34" charset="0"/>
                  <a:cs typeface="Arial" pitchFamily="34" charset="0"/>
                </a:defRPr>
              </a:lvl2pPr>
              <a:lvl3pPr marL="1143000" indent="-228600">
                <a:tabLst>
                  <a:tab pos="1816100" algn="ctr"/>
                  <a:tab pos="3721100" algn="ctr"/>
                  <a:tab pos="5435600" algn="ctr"/>
                </a:tabLst>
                <a:defRPr>
                  <a:solidFill>
                    <a:schemeClr val="tx1"/>
                  </a:solidFill>
                  <a:latin typeface="Calibri" pitchFamily="34" charset="0"/>
                  <a:cs typeface="Arial" pitchFamily="34" charset="0"/>
                </a:defRPr>
              </a:lvl3pPr>
              <a:lvl4pPr marL="1600200" indent="-228600">
                <a:tabLst>
                  <a:tab pos="1816100" algn="ctr"/>
                  <a:tab pos="3721100" algn="ctr"/>
                  <a:tab pos="5435600" algn="ctr"/>
                </a:tabLst>
                <a:defRPr>
                  <a:solidFill>
                    <a:schemeClr val="tx1"/>
                  </a:solidFill>
                  <a:latin typeface="Calibri" pitchFamily="34" charset="0"/>
                  <a:cs typeface="Arial" pitchFamily="34" charset="0"/>
                </a:defRPr>
              </a:lvl4pPr>
              <a:lvl5pPr marL="2057400" indent="-228600">
                <a:tabLst>
                  <a:tab pos="1816100" algn="ctr"/>
                  <a:tab pos="3721100" algn="ctr"/>
                  <a:tab pos="54356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816100" algn="ctr"/>
                  <a:tab pos="3721100" algn="ctr"/>
                  <a:tab pos="54356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816100" algn="ctr"/>
                  <a:tab pos="3721100" algn="ctr"/>
                  <a:tab pos="54356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816100" algn="ctr"/>
                  <a:tab pos="3721100" algn="ctr"/>
                  <a:tab pos="54356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816100" algn="ctr"/>
                  <a:tab pos="3721100" algn="ctr"/>
                  <a:tab pos="5435600" algn="ctr"/>
                </a:tabLst>
                <a:defRPr>
                  <a:solidFill>
                    <a:schemeClr val="tx1"/>
                  </a:solidFill>
                  <a:latin typeface="Calibri" pitchFamily="34" charset="0"/>
                  <a:cs typeface="Arial" pitchFamily="34" charset="0"/>
                </a:defRPr>
              </a:lvl9pPr>
            </a:lstStyle>
            <a:p>
              <a:pPr>
                <a:tabLst>
                  <a:tab pos="2401888" algn="ctr"/>
                  <a:tab pos="4859338" algn="ctr"/>
                  <a:tab pos="7027863" algn="ctr"/>
                </a:tabLst>
              </a:pPr>
              <a:r>
                <a:rPr lang="en-US" altLang="en-US">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157C	125	5/2/08	5/4/08</a:t>
              </a:r>
            </a:p>
          </p:txBody>
        </p:sp>
        <p:sp>
          <p:nvSpPr>
            <p:cNvPr id="145426" name="Rectangle 19"/>
            <p:cNvSpPr>
              <a:spLocks noChangeArrowheads="1"/>
            </p:cNvSpPr>
            <p:nvPr/>
          </p:nvSpPr>
          <p:spPr bwMode="auto">
            <a:xfrm>
              <a:off x="1314" y="3519"/>
              <a:ext cx="332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721100" algn="ctr"/>
                </a:tabLst>
                <a:defRPr>
                  <a:solidFill>
                    <a:schemeClr val="tx1"/>
                  </a:solidFill>
                  <a:latin typeface="Calibri" pitchFamily="34" charset="0"/>
                  <a:cs typeface="Arial" pitchFamily="34" charset="0"/>
                </a:defRPr>
              </a:lvl1pPr>
              <a:lvl2pPr marL="742950" indent="-285750">
                <a:tabLst>
                  <a:tab pos="3721100" algn="ctr"/>
                </a:tabLst>
                <a:defRPr>
                  <a:solidFill>
                    <a:schemeClr val="tx1"/>
                  </a:solidFill>
                  <a:latin typeface="Calibri" pitchFamily="34" charset="0"/>
                  <a:cs typeface="Arial" pitchFamily="34" charset="0"/>
                </a:defRPr>
              </a:lvl2pPr>
              <a:lvl3pPr marL="1143000" indent="-228600">
                <a:tabLst>
                  <a:tab pos="3721100" algn="ctr"/>
                </a:tabLst>
                <a:defRPr>
                  <a:solidFill>
                    <a:schemeClr val="tx1"/>
                  </a:solidFill>
                  <a:latin typeface="Calibri" pitchFamily="34" charset="0"/>
                  <a:cs typeface="Arial" pitchFamily="34" charset="0"/>
                </a:defRPr>
              </a:lvl3pPr>
              <a:lvl4pPr marL="1600200" indent="-228600">
                <a:tabLst>
                  <a:tab pos="3721100" algn="ctr"/>
                </a:tabLst>
                <a:defRPr>
                  <a:solidFill>
                    <a:schemeClr val="tx1"/>
                  </a:solidFill>
                  <a:latin typeface="Calibri" pitchFamily="34" charset="0"/>
                  <a:cs typeface="Arial" pitchFamily="34" charset="0"/>
                </a:defRPr>
              </a:lvl4pPr>
              <a:lvl5pPr marL="2057400" indent="-228600">
                <a:tabLst>
                  <a:tab pos="3721100" algn="ctr"/>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721100" algn="ctr"/>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721100" algn="ctr"/>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721100" algn="ctr"/>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721100" algn="ctr"/>
                </a:tabLst>
                <a:defRPr>
                  <a:solidFill>
                    <a:schemeClr val="tx1"/>
                  </a:solidFill>
                  <a:latin typeface="Calibri" pitchFamily="34" charset="0"/>
                  <a:cs typeface="Arial" pitchFamily="34" charset="0"/>
                </a:defRPr>
              </a:lvl9pPr>
            </a:lstStyle>
            <a:p>
              <a:pPr>
                <a:tabLst>
                  <a:tab pos="4518025" algn="ctr"/>
                </a:tabLst>
              </a:pPr>
              <a:r>
                <a:rPr lang="en-US" altLang="en-US">
                  <a:solidFill>
                    <a:schemeClr val="bg1"/>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F32	Dept K11</a:t>
              </a:r>
            </a:p>
          </p:txBody>
        </p:sp>
      </p:grpSp>
    </p:spTree>
    <p:extLst>
      <p:ext uri="{BB962C8B-B14F-4D97-AF65-F5344CB8AC3E}">
        <p14:creationId xmlns:p14="http://schemas.microsoft.com/office/powerpoint/2010/main" val="34722281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4387"/>
                                        </p:tgtEl>
                                        <p:attrNameLst>
                                          <p:attrName>style.visibility</p:attrName>
                                        </p:attrNameLst>
                                      </p:cBhvr>
                                      <p:to>
                                        <p:strVal val="visible"/>
                                      </p:to>
                                    </p:set>
                                    <p:animEffect transition="in" filter="strips(downRight)">
                                      <p:cBhvr>
                                        <p:cTn id="7" dur="1000"/>
                                        <p:tgtEl>
                                          <p:spTgt spid="144387"/>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44388"/>
                                        </p:tgtEl>
                                        <p:attrNameLst>
                                          <p:attrName>style.visibility</p:attrName>
                                        </p:attrNameLst>
                                      </p:cBhvr>
                                      <p:to>
                                        <p:strVal val="visible"/>
                                      </p:to>
                                    </p:set>
                                    <p:animEffect transition="in" filter="strips(downRight)">
                                      <p:cBhvr>
                                        <p:cTn id="11" dur="1000"/>
                                        <p:tgtEl>
                                          <p:spTgt spid="144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914400" y="533401"/>
            <a:ext cx="10363200" cy="15113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a:latin typeface="Arial" pitchFamily="34" charset="0"/>
                <a:cs typeface="Arial" pitchFamily="34" charset="0"/>
              </a:rPr>
              <a:t>Engineering Change Notice (ECN)</a:t>
            </a:r>
          </a:p>
        </p:txBody>
      </p:sp>
      <p:sp>
        <p:nvSpPr>
          <p:cNvPr id="146435" name="Rectangle 3"/>
          <p:cNvSpPr>
            <a:spLocks noChangeArrowheads="1"/>
          </p:cNvSpPr>
          <p:nvPr/>
        </p:nvSpPr>
        <p:spPr bwMode="auto">
          <a:xfrm>
            <a:off x="948269" y="2116139"/>
            <a:ext cx="10293351" cy="2154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1168400" indent="-45720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ct val="40000"/>
              </a:spcAft>
              <a:buClr>
                <a:srgbClr val="BF0922"/>
              </a:buClr>
              <a:buSzPct val="60000"/>
              <a:buFont typeface="Lucida Grande"/>
              <a:buChar char="►"/>
            </a:pPr>
            <a:r>
              <a:rPr lang="en-US" altLang="en-US" sz="32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A correction or modification to a product’s definition or documentation</a:t>
            </a:r>
          </a:p>
          <a:p>
            <a:pPr lvl="1">
              <a:lnSpc>
                <a:spcPct val="90000"/>
              </a:lnSpc>
              <a:spcAft>
                <a:spcPct val="40000"/>
              </a:spcAft>
              <a:buClr>
                <a:srgbClr val="BF0922"/>
              </a:buClr>
              <a:buSzPct val="60000"/>
              <a:buFont typeface="Lucida Grande"/>
              <a:buChar char="►"/>
            </a:pPr>
            <a:r>
              <a:rPr lang="en-US" altLang="en-US" sz="28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Engineering drawings</a:t>
            </a:r>
          </a:p>
          <a:p>
            <a:pPr lvl="1">
              <a:lnSpc>
                <a:spcPct val="90000"/>
              </a:lnSpc>
              <a:spcAft>
                <a:spcPct val="40000"/>
              </a:spcAft>
              <a:buClr>
                <a:srgbClr val="BF0922"/>
              </a:buClr>
              <a:buSzPct val="60000"/>
              <a:buFont typeface="Lucida Grande"/>
              <a:buChar char="►"/>
            </a:pPr>
            <a:r>
              <a:rPr lang="en-US" altLang="en-US" sz="28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Bill of material</a:t>
            </a:r>
            <a:endParaRPr lang="en-US" altLang="en-US" sz="32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endParaRPr>
          </a:p>
        </p:txBody>
      </p:sp>
      <p:sp>
        <p:nvSpPr>
          <p:cNvPr id="146436" name="Rectangle 4"/>
          <p:cNvSpPr>
            <a:spLocks noChangeArrowheads="1"/>
          </p:cNvSpPr>
          <p:nvPr/>
        </p:nvSpPr>
        <p:spPr bwMode="auto">
          <a:xfrm>
            <a:off x="1024467" y="4494213"/>
            <a:ext cx="10143067" cy="2064963"/>
          </a:xfrm>
          <a:prstGeom prst="rect">
            <a:avLst/>
          </a:prstGeom>
          <a:solidFill>
            <a:schemeClr val="accent4"/>
          </a:solidFill>
          <a:ln w="9525">
            <a:solidFill>
              <a:schemeClr val="tx1"/>
            </a:solidFill>
            <a:miter lim="800000"/>
            <a:headEnd/>
            <a:tailEnd/>
          </a:ln>
          <a:effectLst/>
          <a:extLst/>
        </p:spPr>
        <p:txBody>
          <a:bodyPr lIns="263993" tIns="254394" rIns="263993" bIns="254394">
            <a:spAutoFit/>
          </a:bodyPr>
          <a:lstStyle/>
          <a:p>
            <a:pPr algn="ctr" fontAlgn="auto">
              <a:lnSpc>
                <a:spcPct val="90000"/>
              </a:lnSpc>
              <a:spcBef>
                <a:spcPts val="0"/>
              </a:spcBef>
              <a:spcAft>
                <a:spcPts val="0"/>
              </a:spcAft>
              <a:defRPr/>
            </a:pPr>
            <a:r>
              <a:rPr lang="en-US" sz="3700" i="1" dirty="0">
                <a:latin typeface="Cardo" panose="02020600000000000000" pitchFamily="18" charset="-79"/>
                <a:ea typeface="Cardo" panose="02020600000000000000" pitchFamily="18" charset="-79"/>
                <a:cs typeface="Cardo" panose="02020600000000000000" pitchFamily="18" charset="-79"/>
              </a:rPr>
              <a:t>Quite common with long product life cycles, long manufacturing lead times, or rapidly changing technologies</a:t>
            </a:r>
          </a:p>
        </p:txBody>
      </p:sp>
    </p:spTree>
    <p:extLst>
      <p:ext uri="{BB962C8B-B14F-4D97-AF65-F5344CB8AC3E}">
        <p14:creationId xmlns:p14="http://schemas.microsoft.com/office/powerpoint/2010/main" val="23779670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6435"/>
                                        </p:tgtEl>
                                        <p:attrNameLst>
                                          <p:attrName>style.visibility</p:attrName>
                                        </p:attrNameLst>
                                      </p:cBhvr>
                                      <p:to>
                                        <p:strVal val="visible"/>
                                      </p:to>
                                    </p:set>
                                    <p:animEffect transition="in" filter="strips(downRight)">
                                      <p:cBhvr>
                                        <p:cTn id="7" dur="1000"/>
                                        <p:tgtEl>
                                          <p:spTgt spid="146435"/>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46436"/>
                                        </p:tgtEl>
                                        <p:attrNameLst>
                                          <p:attrName>style.visibility</p:attrName>
                                        </p:attrNameLst>
                                      </p:cBhvr>
                                      <p:to>
                                        <p:strVal val="visible"/>
                                      </p:to>
                                    </p:set>
                                    <p:animEffect transition="in" filter="strips(downRight)">
                                      <p:cBhvr>
                                        <p:cTn id="11" dur="1000"/>
                                        <p:tgtEl>
                                          <p:spTgt spid="146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5" grpId="0" autoUpdateAnimBg="0"/>
      <p:bldP spid="146436" grpId="0" animBg="1"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914400" y="434975"/>
            <a:ext cx="10363200" cy="10033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a:latin typeface="Arial" pitchFamily="34" charset="0"/>
                <a:cs typeface="Arial" pitchFamily="34" charset="0"/>
              </a:rPr>
              <a:t>Configuration Management</a:t>
            </a:r>
          </a:p>
        </p:txBody>
      </p:sp>
      <p:sp>
        <p:nvSpPr>
          <p:cNvPr id="148483" name="Rectangle 3"/>
          <p:cNvSpPr>
            <a:spLocks noChangeArrowheads="1"/>
          </p:cNvSpPr>
          <p:nvPr/>
        </p:nvSpPr>
        <p:spPr bwMode="auto">
          <a:xfrm>
            <a:off x="958853" y="1857377"/>
            <a:ext cx="10272183" cy="3818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Lucida Grande"/>
              <a:buChar char="►"/>
            </a:pPr>
            <a:r>
              <a:rPr lang="en-US" altLang="en-US" sz="36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The need to manage ECNs has led to the development of configuration management systems</a:t>
            </a:r>
          </a:p>
          <a:p>
            <a:pPr>
              <a:lnSpc>
                <a:spcPct val="90000"/>
              </a:lnSpc>
              <a:spcAft>
                <a:spcPts val="1600"/>
              </a:spcAft>
              <a:buClr>
                <a:srgbClr val="BF0922"/>
              </a:buClr>
              <a:buSzPct val="60000"/>
              <a:buFont typeface="Lucida Grande"/>
              <a:buChar char="►"/>
            </a:pPr>
            <a:r>
              <a:rPr lang="en-US" altLang="en-US" sz="36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A product’s planned and changing components are accurately identified and control and accountability for change are identified and maintained</a:t>
            </a:r>
          </a:p>
        </p:txBody>
      </p:sp>
    </p:spTree>
    <p:extLst>
      <p:ext uri="{BB962C8B-B14F-4D97-AF65-F5344CB8AC3E}">
        <p14:creationId xmlns:p14="http://schemas.microsoft.com/office/powerpoint/2010/main" val="14349027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48483"/>
                                        </p:tgtEl>
                                        <p:attrNameLst>
                                          <p:attrName>style.visibility</p:attrName>
                                        </p:attrNameLst>
                                      </p:cBhvr>
                                      <p:to>
                                        <p:strVal val="visible"/>
                                      </p:to>
                                    </p:set>
                                    <p:animEffect transition="in" filter="strips(downRight)">
                                      <p:cBhvr>
                                        <p:cTn id="7" dur="1000"/>
                                        <p:tgtEl>
                                          <p:spTgt spid="148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914400" y="355601"/>
            <a:ext cx="10363200" cy="1409700"/>
          </a:xfrm>
          <a:extLst/>
        </p:spPr>
        <p:txBody>
          <a:bodyPr vert="horz" lIns="91440" tIns="45720" rIns="91440" bIns="45720" rtlCol="0" anchor="ctr">
            <a:normAutofit fontScale="90000"/>
            <a:scene3d>
              <a:camera prst="orthographicFront"/>
              <a:lightRig rig="harsh" dir="t"/>
            </a:scene3d>
            <a:sp3d extrusionH="57150" prstMaterial="matte">
              <a:bevelT w="63500" h="12700" prst="angle"/>
              <a:contourClr>
                <a:schemeClr val="bg1">
                  <a:lumMod val="65000"/>
                </a:schemeClr>
              </a:contourClr>
            </a:sp3d>
          </a:bodyPr>
          <a:lstStyle/>
          <a:p>
            <a:r>
              <a:rPr lang="en-US" sz="4400" dirty="0">
                <a:ln/>
                <a:effectLst>
                  <a:outerShdw blurRad="114300" dist="114300" dir="2700000" algn="tl" rotWithShape="0">
                    <a:prstClr val="black">
                      <a:alpha val="40000"/>
                    </a:prstClr>
                  </a:outerShdw>
                </a:effectLst>
                <a:latin typeface="Arial" pitchFamily="34" charset="0"/>
                <a:cs typeface="Arial" pitchFamily="34" charset="0"/>
              </a:rPr>
              <a:t>Product Life-Cycle Management (PLM)</a:t>
            </a:r>
          </a:p>
        </p:txBody>
      </p:sp>
      <p:sp>
        <p:nvSpPr>
          <p:cNvPr id="150531" name="Rectangle 3"/>
          <p:cNvSpPr>
            <a:spLocks noChangeArrowheads="1"/>
          </p:cNvSpPr>
          <p:nvPr/>
        </p:nvSpPr>
        <p:spPr bwMode="auto">
          <a:xfrm>
            <a:off x="1005419" y="1881189"/>
            <a:ext cx="10289116" cy="4370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44500" indent="-444500">
              <a:defRPr>
                <a:solidFill>
                  <a:schemeClr val="tx1"/>
                </a:solidFill>
                <a:latin typeface="Calibri" pitchFamily="34" charset="0"/>
                <a:cs typeface="Arial" pitchFamily="34" charset="0"/>
              </a:defRPr>
            </a:lvl1pPr>
            <a:lvl2pPr marL="1168400" indent="-455613">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spcAft>
                <a:spcPts val="0"/>
              </a:spcAft>
              <a:buClr>
                <a:srgbClr val="BF0922"/>
              </a:buClr>
              <a:buSzPct val="60000"/>
              <a:buFont typeface="Lucida Grande"/>
              <a:buChar char="►"/>
            </a:pPr>
            <a:r>
              <a:rPr lang="en-US" altLang="en-US" sz="3600">
                <a:latin typeface="Cardo" panose="02020600000000000000" pitchFamily="18" charset="-79"/>
                <a:ea typeface="Cardo" panose="02020600000000000000" pitchFamily="18" charset="-79"/>
                <a:cs typeface="Cardo" panose="02020600000000000000" pitchFamily="18" charset="-79"/>
              </a:rPr>
              <a:t>Integrated software that brings together most, if not all, elements of product design and manufacture</a:t>
            </a:r>
          </a:p>
          <a:p>
            <a:pPr lvl="1">
              <a:spcAft>
                <a:spcPts val="0"/>
              </a:spcAft>
              <a:buClr>
                <a:srgbClr val="BF0922"/>
              </a:buClr>
              <a:buSzPct val="60000"/>
              <a:buFont typeface="Lucida Grande"/>
              <a:buChar char="►"/>
            </a:pPr>
            <a:r>
              <a:rPr lang="en-US" altLang="en-US" sz="2800">
                <a:latin typeface="Cardo" panose="02020600000000000000" pitchFamily="18" charset="-79"/>
                <a:ea typeface="Cardo" panose="02020600000000000000" pitchFamily="18" charset="-79"/>
                <a:cs typeface="Cardo" panose="02020600000000000000" pitchFamily="18" charset="-79"/>
              </a:rPr>
              <a:t>Product design</a:t>
            </a:r>
          </a:p>
          <a:p>
            <a:pPr lvl="1">
              <a:spcAft>
                <a:spcPts val="0"/>
              </a:spcAft>
              <a:buClr>
                <a:srgbClr val="BF0922"/>
              </a:buClr>
              <a:buSzPct val="60000"/>
              <a:buFont typeface="Lucida Grande"/>
              <a:buChar char="►"/>
            </a:pPr>
            <a:r>
              <a:rPr lang="en-US" altLang="en-US" sz="2800">
                <a:latin typeface="Cardo" panose="02020600000000000000" pitchFamily="18" charset="-79"/>
                <a:ea typeface="Cardo" panose="02020600000000000000" pitchFamily="18" charset="-79"/>
                <a:cs typeface="Cardo" panose="02020600000000000000" pitchFamily="18" charset="-79"/>
              </a:rPr>
              <a:t>CAD/CAM, DFMA</a:t>
            </a:r>
          </a:p>
          <a:p>
            <a:pPr lvl="1">
              <a:spcAft>
                <a:spcPts val="0"/>
              </a:spcAft>
              <a:buClr>
                <a:srgbClr val="BF0922"/>
              </a:buClr>
              <a:buSzPct val="60000"/>
              <a:buFont typeface="Lucida Grande"/>
              <a:buChar char="►"/>
            </a:pPr>
            <a:r>
              <a:rPr lang="en-US" altLang="en-US" sz="2800">
                <a:latin typeface="Cardo" panose="02020600000000000000" pitchFamily="18" charset="-79"/>
                <a:ea typeface="Cardo" panose="02020600000000000000" pitchFamily="18" charset="-79"/>
                <a:cs typeface="Cardo" panose="02020600000000000000" pitchFamily="18" charset="-79"/>
              </a:rPr>
              <a:t>Product routing</a:t>
            </a:r>
          </a:p>
          <a:p>
            <a:pPr lvl="1">
              <a:spcAft>
                <a:spcPts val="0"/>
              </a:spcAft>
              <a:buClr>
                <a:srgbClr val="BF0922"/>
              </a:buClr>
              <a:buSzPct val="60000"/>
              <a:buFont typeface="Lucida Grande"/>
              <a:buChar char="►"/>
            </a:pPr>
            <a:r>
              <a:rPr lang="en-US" altLang="en-US" sz="2800">
                <a:latin typeface="Cardo" panose="02020600000000000000" pitchFamily="18" charset="-79"/>
                <a:ea typeface="Cardo" panose="02020600000000000000" pitchFamily="18" charset="-79"/>
                <a:cs typeface="Cardo" panose="02020600000000000000" pitchFamily="18" charset="-79"/>
              </a:rPr>
              <a:t>Materials</a:t>
            </a:r>
          </a:p>
          <a:p>
            <a:pPr lvl="1">
              <a:spcAft>
                <a:spcPts val="0"/>
              </a:spcAft>
              <a:buClr>
                <a:srgbClr val="BF0922"/>
              </a:buClr>
              <a:buSzPct val="60000"/>
              <a:buFont typeface="Lucida Grande"/>
              <a:buChar char="►"/>
            </a:pPr>
            <a:r>
              <a:rPr lang="en-US" altLang="en-US" sz="2800">
                <a:latin typeface="Cardo" panose="02020600000000000000" pitchFamily="18" charset="-79"/>
                <a:ea typeface="Cardo" panose="02020600000000000000" pitchFamily="18" charset="-79"/>
                <a:cs typeface="Cardo" panose="02020600000000000000" pitchFamily="18" charset="-79"/>
              </a:rPr>
              <a:t>Assembly</a:t>
            </a:r>
          </a:p>
          <a:p>
            <a:pPr lvl="1">
              <a:spcAft>
                <a:spcPts val="0"/>
              </a:spcAft>
              <a:buClr>
                <a:srgbClr val="BF0922"/>
              </a:buClr>
              <a:buSzPct val="60000"/>
              <a:buFont typeface="Lucida Grande"/>
              <a:buChar char="►"/>
            </a:pPr>
            <a:r>
              <a:rPr lang="en-US" altLang="en-US" sz="2800">
                <a:latin typeface="Cardo" panose="02020600000000000000" pitchFamily="18" charset="-79"/>
                <a:ea typeface="Cardo" panose="02020600000000000000" pitchFamily="18" charset="-79"/>
                <a:cs typeface="Cardo" panose="02020600000000000000" pitchFamily="18" charset="-79"/>
              </a:rPr>
              <a:t>Environmental</a:t>
            </a:r>
          </a:p>
        </p:txBody>
      </p:sp>
    </p:spTree>
    <p:extLst>
      <p:ext uri="{BB962C8B-B14F-4D97-AF65-F5344CB8AC3E}">
        <p14:creationId xmlns:p14="http://schemas.microsoft.com/office/powerpoint/2010/main" val="27376976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50531"/>
                                        </p:tgtEl>
                                        <p:attrNameLst>
                                          <p:attrName>style.visibility</p:attrName>
                                        </p:attrNameLst>
                                      </p:cBhvr>
                                      <p:to>
                                        <p:strVal val="visible"/>
                                      </p:to>
                                    </p:set>
                                    <p:animEffect transition="in" filter="strips(downRight)">
                                      <p:cBhvr>
                                        <p:cTn id="7" dur="1000"/>
                                        <p:tgtEl>
                                          <p:spTgt spid="150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1" grpId="0"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scene3d>
              <a:camera prst="orthographicFront"/>
              <a:lightRig rig="twoPt" dir="tl"/>
            </a:scene3d>
            <a:sp3d extrusionH="25400" contourW="8890" prstMaterial="dkEdge">
              <a:bevelT w="95250" h="57150" prst="angle"/>
              <a:contourClr>
                <a:schemeClr val="accent2">
                  <a:shade val="75000"/>
                </a:schemeClr>
              </a:contourClr>
            </a:sp3d>
          </a:bodyPr>
          <a:lstStyle/>
          <a:p>
            <a:r>
              <a:rPr lang="en-US" sz="8000" smtClean="0">
                <a:ln w="11430"/>
                <a:solidFill>
                  <a:srgbClr val="EAB200"/>
                </a:solidFill>
                <a:effectLst>
                  <a:outerShdw blurRad="279400" dist="190500" dir="2700000" algn="tl" rotWithShape="0">
                    <a:prstClr val="black">
                      <a:alpha val="78000"/>
                    </a:prstClr>
                  </a:outerShdw>
                </a:effectLst>
              </a:rPr>
              <a:t>SERVICE DESIGN</a:t>
            </a:r>
            <a:endParaRPr lang="en-US" sz="8000">
              <a:ln w="11430"/>
              <a:solidFill>
                <a:srgbClr val="EAB200"/>
              </a:solidFill>
              <a:effectLst>
                <a:outerShdw blurRad="279400" dist="190500" dir="2700000" algn="tl" rotWithShape="0">
                  <a:prstClr val="black">
                    <a:alpha val="78000"/>
                  </a:prstClr>
                </a:outerShdw>
              </a:effectLst>
            </a:endParaRPr>
          </a:p>
        </p:txBody>
      </p:sp>
    </p:spTree>
    <p:extLst>
      <p:ext uri="{BB962C8B-B14F-4D97-AF65-F5344CB8AC3E}">
        <p14:creationId xmlns:p14="http://schemas.microsoft.com/office/powerpoint/2010/main" val="24584562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1255186" y="638175"/>
            <a:ext cx="9681633" cy="8509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sz="4400">
                <a:ln/>
                <a:effectLst>
                  <a:outerShdw blurRad="114300" dist="114300" dir="2700000" algn="tl" rotWithShape="0">
                    <a:prstClr val="black">
                      <a:alpha val="40000"/>
                    </a:prstClr>
                  </a:outerShdw>
                </a:effectLst>
                <a:latin typeface="Arial" pitchFamily="34" charset="0"/>
                <a:cs typeface="Arial" pitchFamily="34" charset="0"/>
              </a:rPr>
              <a:t>Service Design</a:t>
            </a:r>
          </a:p>
        </p:txBody>
      </p:sp>
      <p:sp>
        <p:nvSpPr>
          <p:cNvPr id="151555" name="Rectangle 3"/>
          <p:cNvSpPr>
            <a:spLocks noChangeArrowheads="1"/>
          </p:cNvSpPr>
          <p:nvPr/>
        </p:nvSpPr>
        <p:spPr bwMode="auto">
          <a:xfrm>
            <a:off x="1054100" y="1939926"/>
            <a:ext cx="9527117" cy="420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rgbClr val="BF0922"/>
              </a:buClr>
              <a:buSzPct val="60000"/>
              <a:buFont typeface="Lucida Grande"/>
              <a:buChar char="►"/>
            </a:pPr>
            <a:r>
              <a:rPr lang="en-US" altLang="en-US" sz="4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Service typically includes direct interaction with the customer</a:t>
            </a:r>
          </a:p>
          <a:p>
            <a:pPr>
              <a:lnSpc>
                <a:spcPct val="90000"/>
              </a:lnSpc>
              <a:spcAft>
                <a:spcPts val="1600"/>
              </a:spcAft>
              <a:buClr>
                <a:srgbClr val="BF0922"/>
              </a:buClr>
              <a:buSzPct val="60000"/>
              <a:buFont typeface="Lucida Grande"/>
              <a:buChar char="►"/>
            </a:pPr>
            <a:r>
              <a:rPr lang="en-US" altLang="en-US" sz="4000" b="1">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Process – </a:t>
            </a:r>
            <a:r>
              <a:rPr lang="en-US" altLang="en-US" sz="40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Chain </a:t>
            </a:r>
            <a:r>
              <a:rPr lang="en-US" altLang="en-US" sz="4000" b="1">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 </a:t>
            </a:r>
            <a:r>
              <a:rPr lang="en-US" altLang="en-US" sz="4000" b="1" smtClean="0">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Network </a:t>
            </a:r>
            <a:r>
              <a:rPr lang="en-US" altLang="en-US" sz="4000" b="1">
                <a:solidFill>
                  <a:srgbClr val="FFFF00"/>
                </a:solidFill>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(PCN) </a:t>
            </a:r>
            <a:r>
              <a:rPr lang="en-US" altLang="en-US" sz="4000">
                <a:effectLst>
                  <a:outerShdw blurRad="38100" dist="38100" dir="2700000" algn="tl">
                    <a:srgbClr val="000000">
                      <a:alpha val="43137"/>
                    </a:srgbClr>
                  </a:outerShdw>
                </a:effectLst>
                <a:latin typeface="Cardo" panose="02020600000000000000" pitchFamily="18" charset="-79"/>
                <a:ea typeface="Cardo" panose="02020600000000000000" pitchFamily="18" charset="-79"/>
                <a:cs typeface="Cardo" panose="02020600000000000000" pitchFamily="18" charset="-79"/>
              </a:rPr>
              <a:t>analysis focuses on the ways in which processes can be designed to optimize interaction between firms and their customers</a:t>
            </a:r>
          </a:p>
        </p:txBody>
      </p:sp>
    </p:spTree>
    <p:extLst>
      <p:ext uri="{BB962C8B-B14F-4D97-AF65-F5344CB8AC3E}">
        <p14:creationId xmlns:p14="http://schemas.microsoft.com/office/powerpoint/2010/main" val="20877754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51555"/>
                                        </p:tgtEl>
                                        <p:attrNameLst>
                                          <p:attrName>style.visibility</p:attrName>
                                        </p:attrNameLst>
                                      </p:cBhvr>
                                      <p:to>
                                        <p:strVal val="visible"/>
                                      </p:to>
                                    </p:set>
                                    <p:animEffect transition="in" filter="strips(downRight)">
                                      <p:cBhvr>
                                        <p:cTn id="7" dur="1000"/>
                                        <p:tgtEl>
                                          <p:spTgt spid="151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5" grpId="0"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9600" y="274637"/>
            <a:ext cx="10972800" cy="1376363"/>
          </a:xfrm>
        </p:spPr>
        <p:txBody>
          <a:bodyPr rtlCol="0">
            <a:normAutofit fontScale="90000"/>
          </a:bodyPr>
          <a:lstStyle/>
          <a:p>
            <a:pPr>
              <a:defRPr/>
            </a:pPr>
            <a:r>
              <a:rPr lang="en-US" dirty="0" smtClean="0"/>
              <a:t>Process</a:t>
            </a:r>
            <a:r>
              <a:rPr lang="en-US" dirty="0"/>
              <a:t>-</a:t>
            </a:r>
            <a:r>
              <a:rPr lang="en-US" dirty="0" smtClean="0"/>
              <a:t>Chain-Network </a:t>
            </a:r>
            <a:r>
              <a:rPr lang="en-US" dirty="0"/>
              <a:t>(PCN) Analysis </a:t>
            </a:r>
          </a:p>
        </p:txBody>
      </p:sp>
      <p:sp>
        <p:nvSpPr>
          <p:cNvPr id="4" name="TextBox 3"/>
          <p:cNvSpPr txBox="1">
            <a:spLocks noChangeArrowheads="1"/>
          </p:cNvSpPr>
          <p:nvPr/>
        </p:nvSpPr>
        <p:spPr bwMode="auto">
          <a:xfrm>
            <a:off x="9499602" y="5867400"/>
            <a:ext cx="1629079"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100">
                <a:latin typeface="Arial" pitchFamily="34" charset="0"/>
              </a:rPr>
              <a:t>Figure </a:t>
            </a:r>
            <a:r>
              <a:rPr lang="en-US" altLang="en-US" sz="2100">
                <a:solidFill>
                  <a:srgbClr val="255898"/>
                </a:solidFill>
                <a:latin typeface="Arial" pitchFamily="34" charset="0"/>
              </a:rPr>
              <a:t>5.12</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8867" y="1854201"/>
            <a:ext cx="10913533" cy="374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8518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2/3*#ppt_w"/>
                                          </p:val>
                                        </p:tav>
                                        <p:tav tm="100000">
                                          <p:val>
                                            <p:strVal val="#ppt_w"/>
                                          </p:val>
                                        </p:tav>
                                      </p:tavLst>
                                    </p:anim>
                                    <p:anim calcmode="lin" valueType="num">
                                      <p:cBhvr>
                                        <p:cTn id="8" dur="1000" fill="hold"/>
                                        <p:tgtEl>
                                          <p:spTgt spid="5"/>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8939"/>
            <a:ext cx="10972800" cy="1143000"/>
          </a:xfrm>
        </p:spPr>
        <p:txBody>
          <a:bodyPr rtlCol="0">
            <a:normAutofit/>
          </a:bodyPr>
          <a:lstStyle/>
          <a:p>
            <a:pPr>
              <a:defRPr/>
            </a:pPr>
            <a:r>
              <a:rPr lang="en-US" dirty="0" smtClean="0"/>
              <a:t>Process</a:t>
            </a:r>
            <a:r>
              <a:rPr lang="en-US" dirty="0"/>
              <a:t>-</a:t>
            </a:r>
            <a:r>
              <a:rPr lang="en-US" dirty="0" smtClean="0"/>
              <a:t>Chain-Network </a:t>
            </a:r>
            <a:r>
              <a:rPr lang="en-US" dirty="0"/>
              <a:t>(PCN) Analysis </a:t>
            </a:r>
          </a:p>
        </p:txBody>
      </p:sp>
      <p:sp>
        <p:nvSpPr>
          <p:cNvPr id="156674" name="Content Placeholder 3"/>
          <p:cNvSpPr>
            <a:spLocks noGrp="1"/>
          </p:cNvSpPr>
          <p:nvPr>
            <p:ph idx="1"/>
          </p:nvPr>
        </p:nvSpPr>
        <p:spPr>
          <a:xfrm>
            <a:off x="609600" y="1879601"/>
            <a:ext cx="10972800" cy="4525963"/>
          </a:xfrm>
        </p:spPr>
        <p:txBody>
          <a:bodyPr>
            <a:normAutofit/>
          </a:bodyPr>
          <a:lstStyle/>
          <a:p>
            <a:pPr>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Direct interaction region includes process steps that involve interaction between participants </a:t>
            </a:r>
          </a:p>
          <a:p>
            <a:pPr>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The surrogate (substitute) interaction region includes process steps in which one participant is acting on another participant’s resources </a:t>
            </a:r>
          </a:p>
          <a:p>
            <a:pPr>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The independent processing region includes steps in which the supplier and/or the customer is acting on resources where each has maximum control</a:t>
            </a:r>
          </a:p>
        </p:txBody>
      </p:sp>
    </p:spTree>
    <p:extLst>
      <p:ext uri="{BB962C8B-B14F-4D97-AF65-F5344CB8AC3E}">
        <p14:creationId xmlns:p14="http://schemas.microsoft.com/office/powerpoint/2010/main" val="31512992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8939"/>
            <a:ext cx="10972800" cy="1143000"/>
          </a:xfrm>
        </p:spPr>
        <p:txBody>
          <a:bodyPr rtlCol="0">
            <a:normAutofit/>
          </a:bodyPr>
          <a:lstStyle/>
          <a:p>
            <a:pPr>
              <a:defRPr/>
            </a:pPr>
            <a:r>
              <a:rPr lang="en-US" dirty="0" smtClean="0"/>
              <a:t>Process</a:t>
            </a:r>
            <a:r>
              <a:rPr lang="en-US" dirty="0"/>
              <a:t>-</a:t>
            </a:r>
            <a:r>
              <a:rPr lang="en-US" dirty="0" smtClean="0"/>
              <a:t>Chain-Network </a:t>
            </a:r>
            <a:r>
              <a:rPr lang="en-US" dirty="0"/>
              <a:t>(PCN) Analysis </a:t>
            </a:r>
          </a:p>
        </p:txBody>
      </p:sp>
      <p:sp>
        <p:nvSpPr>
          <p:cNvPr id="157698" name="Content Placeholder 3"/>
          <p:cNvSpPr>
            <a:spLocks noGrp="1"/>
          </p:cNvSpPr>
          <p:nvPr>
            <p:ph idx="1"/>
          </p:nvPr>
        </p:nvSpPr>
        <p:spPr>
          <a:xfrm>
            <a:off x="897467" y="2032000"/>
            <a:ext cx="10600267" cy="4525963"/>
          </a:xfrm>
        </p:spPr>
        <p:txBody>
          <a:bodyPr>
            <a:noAutofit/>
          </a:bodyPr>
          <a:lstStyle/>
          <a:p>
            <a:pPr>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All three regions have similar operating issues but the appropriate way of handling the issues differs across regions</a:t>
            </a:r>
          </a:p>
          <a:p>
            <a:pPr>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Service operations exist only within the area of </a:t>
            </a:r>
            <a:r>
              <a:rPr lang="en-US" altLang="en-US" sz="3200" i="1">
                <a:latin typeface="Cardo" panose="02020600000000000000" pitchFamily="18" charset="-79"/>
                <a:ea typeface="Cardo" panose="02020600000000000000" pitchFamily="18" charset="-79"/>
                <a:cs typeface="Cardo" panose="02020600000000000000" pitchFamily="18" charset="-79"/>
              </a:rPr>
              <a:t>direct </a:t>
            </a:r>
            <a:r>
              <a:rPr lang="en-US" altLang="en-US" sz="3200">
                <a:latin typeface="Cardo" panose="02020600000000000000" pitchFamily="18" charset="-79"/>
                <a:ea typeface="Cardo" panose="02020600000000000000" pitchFamily="18" charset="-79"/>
                <a:cs typeface="Cardo" panose="02020600000000000000" pitchFamily="18" charset="-79"/>
              </a:rPr>
              <a:t>and </a:t>
            </a:r>
            <a:r>
              <a:rPr lang="en-US" altLang="en-US" sz="3200" i="1">
                <a:latin typeface="Cardo" panose="02020600000000000000" pitchFamily="18" charset="-79"/>
                <a:ea typeface="Cardo" panose="02020600000000000000" pitchFamily="18" charset="-79"/>
                <a:cs typeface="Cardo" panose="02020600000000000000" pitchFamily="18" charset="-79"/>
              </a:rPr>
              <a:t>surrogate interaction</a:t>
            </a:r>
            <a:endParaRPr lang="en-US" altLang="en-US" sz="3200">
              <a:latin typeface="Cardo" panose="02020600000000000000" pitchFamily="18" charset="-79"/>
              <a:ea typeface="Cardo" panose="02020600000000000000" pitchFamily="18" charset="-79"/>
              <a:cs typeface="Cardo" panose="02020600000000000000" pitchFamily="18" charset="-79"/>
            </a:endParaRPr>
          </a:p>
          <a:p>
            <a:pPr>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PCN analysis provides insight to aid in positioning and designing processes that can achieve strategic objectives</a:t>
            </a:r>
          </a:p>
        </p:txBody>
      </p:sp>
    </p:spTree>
    <p:extLst>
      <p:ext uri="{BB962C8B-B14F-4D97-AF65-F5344CB8AC3E}">
        <p14:creationId xmlns:p14="http://schemas.microsoft.com/office/powerpoint/2010/main" val="57176835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itle 1"/>
          <p:cNvSpPr>
            <a:spLocks noGrp="1"/>
          </p:cNvSpPr>
          <p:nvPr>
            <p:ph type="title"/>
          </p:nvPr>
        </p:nvSpPr>
        <p:spPr/>
        <p:txBody>
          <a:bodyPr/>
          <a:lstStyle/>
          <a:p>
            <a:r>
              <a:rPr lang="en-US" altLang="en-US" smtClean="0">
                <a:latin typeface="Arial" pitchFamily="34" charset="0"/>
                <a:cs typeface="Arial" pitchFamily="34" charset="0"/>
              </a:rPr>
              <a:t>Adding Service Efficiency</a:t>
            </a:r>
          </a:p>
        </p:txBody>
      </p:sp>
      <p:sp>
        <p:nvSpPr>
          <p:cNvPr id="158722" name="Content Placeholder 2"/>
          <p:cNvSpPr>
            <a:spLocks noGrp="1"/>
          </p:cNvSpPr>
          <p:nvPr>
            <p:ph idx="1"/>
          </p:nvPr>
        </p:nvSpPr>
        <p:spPr>
          <a:xfrm>
            <a:off x="1100667" y="2514600"/>
            <a:ext cx="10007600" cy="3624263"/>
          </a:xfrm>
        </p:spPr>
        <p:txBody>
          <a:bodyPr>
            <a:normAutofit/>
          </a:bodyPr>
          <a:lstStyle/>
          <a:p>
            <a:pPr marL="592652" indent="-592652">
              <a:buFont typeface="Arial Unicode MS" pitchFamily="34" charset="-128"/>
              <a:buChar char="▶"/>
            </a:pPr>
            <a:r>
              <a:rPr lang="en-US" altLang="en-US" sz="3200" smtClean="0">
                <a:latin typeface="Cardo" panose="02020600000000000000" pitchFamily="18" charset="-79"/>
                <a:ea typeface="Cardo" panose="02020600000000000000" pitchFamily="18" charset="-79"/>
                <a:cs typeface="Cardo" panose="02020600000000000000" pitchFamily="18" charset="-79"/>
              </a:rPr>
              <a:t>Service productivity is notoriously low partially because of customer involvement in the design or delivery of the service, or both</a:t>
            </a:r>
          </a:p>
          <a:p>
            <a:pPr marL="592652" indent="-592652">
              <a:buFont typeface="Arial Unicode MS" pitchFamily="34" charset="-128"/>
              <a:buChar char="▶"/>
            </a:pPr>
            <a:r>
              <a:rPr lang="en-US" altLang="en-US" sz="3200" smtClean="0">
                <a:latin typeface="Cardo" panose="02020600000000000000" pitchFamily="18" charset="-79"/>
                <a:ea typeface="Cardo" panose="02020600000000000000" pitchFamily="18" charset="-79"/>
                <a:cs typeface="Cardo" panose="02020600000000000000" pitchFamily="18" charset="-79"/>
              </a:rPr>
              <a:t>Complicates product design</a:t>
            </a:r>
          </a:p>
        </p:txBody>
      </p:sp>
    </p:spTree>
    <p:extLst>
      <p:ext uri="{BB962C8B-B14F-4D97-AF65-F5344CB8AC3E}">
        <p14:creationId xmlns:p14="http://schemas.microsoft.com/office/powerpoint/2010/main" val="33129802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Title 1"/>
          <p:cNvSpPr>
            <a:spLocks noGrp="1"/>
          </p:cNvSpPr>
          <p:nvPr>
            <p:ph type="title"/>
          </p:nvPr>
        </p:nvSpPr>
        <p:spPr/>
        <p:txBody>
          <a:bodyPr/>
          <a:lstStyle/>
          <a:p>
            <a:r>
              <a:rPr lang="en-US" altLang="en-US" smtClean="0">
                <a:latin typeface="Arial" pitchFamily="34" charset="0"/>
                <a:cs typeface="Arial" pitchFamily="34" charset="0"/>
              </a:rPr>
              <a:t>Adding Service Efficiency</a:t>
            </a:r>
          </a:p>
        </p:txBody>
      </p:sp>
      <p:sp>
        <p:nvSpPr>
          <p:cNvPr id="159746" name="Content Placeholder 2"/>
          <p:cNvSpPr>
            <a:spLocks noGrp="1"/>
          </p:cNvSpPr>
          <p:nvPr>
            <p:ph idx="1"/>
          </p:nvPr>
        </p:nvSpPr>
        <p:spPr>
          <a:xfrm>
            <a:off x="1100667" y="2438400"/>
            <a:ext cx="10007600" cy="3416300"/>
          </a:xfrm>
        </p:spPr>
        <p:txBody>
          <a:bodyPr>
            <a:noAutofit/>
          </a:bodyPr>
          <a:lstStyle/>
          <a:p>
            <a:pPr>
              <a:buFont typeface="Courier New" panose="02070309020205020404" pitchFamily="49" charset="0"/>
              <a:buChar char="o"/>
            </a:pPr>
            <a:r>
              <a:rPr lang="en-US" altLang="en-US" sz="3200" smtClean="0">
                <a:latin typeface="Cardo" panose="02020600000000000000" pitchFamily="18" charset="-79"/>
                <a:ea typeface="Cardo" panose="02020600000000000000" pitchFamily="18" charset="-79"/>
                <a:cs typeface="Cardo" panose="02020600000000000000" pitchFamily="18" charset="-79"/>
              </a:rPr>
              <a:t>Limit the options</a:t>
            </a:r>
          </a:p>
          <a:p>
            <a:pPr lvl="1">
              <a:buFont typeface="Courier New" panose="02070309020205020404" pitchFamily="49" charset="0"/>
              <a:buChar char="o"/>
            </a:pPr>
            <a:r>
              <a:rPr lang="en-US" altLang="en-US" sz="2800" smtClean="0">
                <a:latin typeface="Cardo" panose="02020600000000000000" pitchFamily="18" charset="-79"/>
                <a:ea typeface="Cardo" panose="02020600000000000000" pitchFamily="18" charset="-79"/>
                <a:cs typeface="Cardo" panose="02020600000000000000" pitchFamily="18" charset="-79"/>
              </a:rPr>
              <a:t>Improves efficiency and ability to meet customer expectations</a:t>
            </a:r>
          </a:p>
          <a:p>
            <a:pPr>
              <a:buFont typeface="Courier New" panose="02070309020205020404" pitchFamily="49" charset="0"/>
              <a:buChar char="o"/>
            </a:pPr>
            <a:r>
              <a:rPr lang="en-US" altLang="en-US" sz="3200" smtClean="0">
                <a:latin typeface="Cardo" panose="02020600000000000000" pitchFamily="18" charset="-79"/>
                <a:ea typeface="Cardo" panose="02020600000000000000" pitchFamily="18" charset="-79"/>
                <a:cs typeface="Cardo" panose="02020600000000000000" pitchFamily="18" charset="-79"/>
              </a:rPr>
              <a:t>Delay customization</a:t>
            </a:r>
          </a:p>
          <a:p>
            <a:pPr>
              <a:buFont typeface="Courier New" panose="02070309020205020404" pitchFamily="49" charset="0"/>
              <a:buChar char="o"/>
            </a:pPr>
            <a:r>
              <a:rPr lang="en-US" altLang="en-US" sz="3200" smtClean="0">
                <a:latin typeface="Cardo" panose="02020600000000000000" pitchFamily="18" charset="-79"/>
                <a:ea typeface="Cardo" panose="02020600000000000000" pitchFamily="18" charset="-79"/>
                <a:cs typeface="Cardo" panose="02020600000000000000" pitchFamily="18" charset="-79"/>
              </a:rPr>
              <a:t>Modularization</a:t>
            </a:r>
          </a:p>
          <a:p>
            <a:pPr lvl="1">
              <a:buFont typeface="Courier New" panose="02070309020205020404" pitchFamily="49" charset="0"/>
              <a:buChar char="o"/>
            </a:pPr>
            <a:r>
              <a:rPr lang="en-US" altLang="en-US" sz="2800" smtClean="0">
                <a:latin typeface="Cardo" panose="02020600000000000000" pitchFamily="18" charset="-79"/>
                <a:ea typeface="Cardo" panose="02020600000000000000" pitchFamily="18" charset="-79"/>
                <a:cs typeface="Cardo" panose="02020600000000000000" pitchFamily="18" charset="-79"/>
              </a:rPr>
              <a:t>Eases customization of a service</a:t>
            </a:r>
          </a:p>
        </p:txBody>
      </p:sp>
    </p:spTree>
    <p:extLst>
      <p:ext uri="{BB962C8B-B14F-4D97-AF65-F5344CB8AC3E}">
        <p14:creationId xmlns:p14="http://schemas.microsoft.com/office/powerpoint/2010/main" val="226794089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p:cNvSpPr>
            <a:spLocks noGrp="1"/>
          </p:cNvSpPr>
          <p:nvPr>
            <p:ph type="title"/>
          </p:nvPr>
        </p:nvSpPr>
        <p:spPr/>
        <p:txBody>
          <a:bodyPr/>
          <a:lstStyle/>
          <a:p>
            <a:r>
              <a:rPr lang="en-US" altLang="en-US" smtClean="0">
                <a:latin typeface="Arial" pitchFamily="34" charset="0"/>
                <a:cs typeface="Arial" pitchFamily="34" charset="0"/>
              </a:rPr>
              <a:t>Adding Service Efficiency</a:t>
            </a:r>
          </a:p>
        </p:txBody>
      </p:sp>
      <p:sp>
        <p:nvSpPr>
          <p:cNvPr id="160770" name="Content Placeholder 2"/>
          <p:cNvSpPr>
            <a:spLocks noGrp="1"/>
          </p:cNvSpPr>
          <p:nvPr>
            <p:ph idx="1"/>
          </p:nvPr>
        </p:nvSpPr>
        <p:spPr>
          <a:xfrm>
            <a:off x="1100667" y="2438399"/>
            <a:ext cx="10007600" cy="3200401"/>
          </a:xfrm>
        </p:spPr>
        <p:txBody>
          <a:bodyPr>
            <a:normAutofit/>
          </a:bodyPr>
          <a:lstStyle/>
          <a:p>
            <a:pPr>
              <a:buFont typeface="Arial Unicode MS" pitchFamily="34" charset="-128"/>
              <a:buChar char="▶"/>
            </a:pPr>
            <a:r>
              <a:rPr lang="en-US" altLang="en-US" sz="3200" smtClean="0">
                <a:latin typeface="Cardo" panose="02020600000000000000" pitchFamily="18" charset="-79"/>
                <a:ea typeface="Cardo" panose="02020600000000000000" pitchFamily="18" charset="-79"/>
                <a:cs typeface="Cardo" panose="02020600000000000000" pitchFamily="18" charset="-79"/>
              </a:rPr>
              <a:t>Automation</a:t>
            </a:r>
          </a:p>
          <a:p>
            <a:pPr lvl="1">
              <a:buFont typeface="Arial Unicode MS" pitchFamily="34" charset="-128"/>
              <a:buChar char="▶"/>
            </a:pPr>
            <a:r>
              <a:rPr lang="en-US" altLang="en-US" sz="2800" smtClean="0">
                <a:latin typeface="Cardo" panose="02020600000000000000" pitchFamily="18" charset="-79"/>
                <a:ea typeface="Cardo" panose="02020600000000000000" pitchFamily="18" charset="-79"/>
                <a:cs typeface="Cardo" panose="02020600000000000000" pitchFamily="18" charset="-79"/>
              </a:rPr>
              <a:t>Reduces cost, increases customer service</a:t>
            </a:r>
          </a:p>
          <a:p>
            <a:pPr>
              <a:buFont typeface="Arial Unicode MS" pitchFamily="34" charset="-128"/>
              <a:buChar char="▶"/>
            </a:pPr>
            <a:r>
              <a:rPr lang="en-US" altLang="en-US" sz="3200" smtClean="0">
                <a:latin typeface="Cardo" panose="02020600000000000000" pitchFamily="18" charset="-79"/>
                <a:ea typeface="Cardo" panose="02020600000000000000" pitchFamily="18" charset="-79"/>
                <a:cs typeface="Cardo" panose="02020600000000000000" pitchFamily="18" charset="-79"/>
              </a:rPr>
              <a:t>Moment of truth</a:t>
            </a:r>
          </a:p>
          <a:p>
            <a:pPr lvl="1">
              <a:buFont typeface="Arial Unicode MS" pitchFamily="34" charset="-128"/>
              <a:buChar char="▶"/>
            </a:pPr>
            <a:r>
              <a:rPr lang="en-US" altLang="en-US" sz="2800" smtClean="0">
                <a:latin typeface="Cardo" panose="02020600000000000000" pitchFamily="18" charset="-79"/>
                <a:ea typeface="Cardo" panose="02020600000000000000" pitchFamily="18" charset="-79"/>
                <a:cs typeface="Cardo" panose="02020600000000000000" pitchFamily="18" charset="-79"/>
              </a:rPr>
              <a:t>Critical moments between the customer and the organization that determine customer satisfaction</a:t>
            </a:r>
          </a:p>
        </p:txBody>
      </p:sp>
    </p:spTree>
    <p:extLst>
      <p:ext uri="{BB962C8B-B14F-4D97-AF65-F5344CB8AC3E}">
        <p14:creationId xmlns:p14="http://schemas.microsoft.com/office/powerpoint/2010/main" val="27771154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914400" y="434975"/>
            <a:ext cx="10363200" cy="889000"/>
          </a:xfrm>
        </p:spPr>
        <p:txBody>
          <a:bodyPr/>
          <a:lstStyle/>
          <a:p>
            <a:r>
              <a:rPr lang="en-US" altLang="en-US" smtClean="0">
                <a:latin typeface="Arial" pitchFamily="34" charset="0"/>
                <a:cs typeface="Arial" pitchFamily="34" charset="0"/>
              </a:rPr>
              <a:t>Documents for Services</a:t>
            </a:r>
          </a:p>
        </p:txBody>
      </p:sp>
      <p:sp>
        <p:nvSpPr>
          <p:cNvPr id="159747" name="Rectangle 3"/>
          <p:cNvSpPr>
            <a:spLocks noChangeArrowheads="1"/>
          </p:cNvSpPr>
          <p:nvPr/>
        </p:nvSpPr>
        <p:spPr bwMode="auto">
          <a:xfrm>
            <a:off x="1418169" y="1893888"/>
            <a:ext cx="9410700" cy="257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marL="571500" indent="-571500">
              <a:lnSpc>
                <a:spcPct val="90000"/>
              </a:lnSpc>
              <a:spcAft>
                <a:spcPct val="40000"/>
              </a:spcAft>
              <a:buClr>
                <a:schemeClr val="tx1"/>
              </a:buClr>
              <a:buSzPct val="99000"/>
              <a:buFont typeface="Courier New" panose="02070309020205020404" pitchFamily="49" charset="0"/>
              <a:buChar char="o"/>
            </a:pPr>
            <a:r>
              <a:rPr lang="en-US" altLang="en-US" sz="3600">
                <a:latin typeface="Cardo" panose="02020600000000000000" pitchFamily="18" charset="-79"/>
                <a:ea typeface="Cardo" panose="02020600000000000000" pitchFamily="18" charset="-79"/>
                <a:cs typeface="Cardo" panose="02020600000000000000" pitchFamily="18" charset="-79"/>
              </a:rPr>
              <a:t>High levels of customer interaction necessitates different documentation</a:t>
            </a:r>
          </a:p>
          <a:p>
            <a:pPr marL="571500" indent="-571500">
              <a:lnSpc>
                <a:spcPct val="90000"/>
              </a:lnSpc>
              <a:spcAft>
                <a:spcPct val="40000"/>
              </a:spcAft>
              <a:buClr>
                <a:schemeClr val="tx1"/>
              </a:buClr>
              <a:buSzPct val="99000"/>
              <a:buFont typeface="Courier New" panose="02070309020205020404" pitchFamily="49" charset="0"/>
              <a:buChar char="o"/>
            </a:pPr>
            <a:r>
              <a:rPr lang="en-US" altLang="en-US" sz="3600">
                <a:latin typeface="Cardo" panose="02020600000000000000" pitchFamily="18" charset="-79"/>
                <a:ea typeface="Cardo" panose="02020600000000000000" pitchFamily="18" charset="-79"/>
                <a:cs typeface="Cardo" panose="02020600000000000000" pitchFamily="18" charset="-79"/>
              </a:rPr>
              <a:t>Often explicit job instructions </a:t>
            </a:r>
          </a:p>
          <a:p>
            <a:pPr marL="571500" indent="-571500">
              <a:lnSpc>
                <a:spcPct val="90000"/>
              </a:lnSpc>
              <a:spcAft>
                <a:spcPct val="40000"/>
              </a:spcAft>
              <a:buClr>
                <a:schemeClr val="tx1"/>
              </a:buClr>
              <a:buSzPct val="99000"/>
              <a:buFont typeface="Courier New" panose="02070309020205020404" pitchFamily="49" charset="0"/>
              <a:buChar char="o"/>
            </a:pPr>
            <a:r>
              <a:rPr lang="en-US" altLang="en-US" sz="3600">
                <a:latin typeface="Cardo" panose="02020600000000000000" pitchFamily="18" charset="-79"/>
                <a:ea typeface="Cardo" panose="02020600000000000000" pitchFamily="18" charset="-79"/>
                <a:cs typeface="Cardo" panose="02020600000000000000" pitchFamily="18" charset="-79"/>
              </a:rPr>
              <a:t>Scripts and storyboards are other techniques</a:t>
            </a:r>
          </a:p>
        </p:txBody>
      </p:sp>
    </p:spTree>
    <p:extLst>
      <p:ext uri="{BB962C8B-B14F-4D97-AF65-F5344CB8AC3E}">
        <p14:creationId xmlns:p14="http://schemas.microsoft.com/office/powerpoint/2010/main" val="312318848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59747"/>
                                        </p:tgtEl>
                                        <p:attrNameLst>
                                          <p:attrName>style.visibility</p:attrName>
                                        </p:attrNameLst>
                                      </p:cBhvr>
                                      <p:to>
                                        <p:strVal val="visible"/>
                                      </p:to>
                                    </p:set>
                                    <p:animEffect transition="in" filter="strips(downRight)">
                                      <p:cBhvr>
                                        <p:cTn id="7" dur="1000"/>
                                        <p:tgtEl>
                                          <p:spTgt spid="1597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7" grpId="0" autoUpdateAnimBg="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a:xfrm>
            <a:off x="1066800" y="434975"/>
            <a:ext cx="10075333" cy="1295400"/>
          </a:xfrm>
        </p:spPr>
        <p:txBody>
          <a:bodyPr rtlCol="0">
            <a:normAutofit fontScale="90000"/>
          </a:bodyPr>
          <a:lstStyle/>
          <a:p>
            <a:pPr>
              <a:defRPr/>
            </a:pPr>
            <a:r>
              <a:rPr lang="en-US" dirty="0"/>
              <a:t>First Bank Corp. Drive-up Teller Service Guidelines</a:t>
            </a:r>
          </a:p>
        </p:txBody>
      </p:sp>
      <p:sp>
        <p:nvSpPr>
          <p:cNvPr id="163842" name="Rectangle 3"/>
          <p:cNvSpPr>
            <a:spLocks noGrp="1" noChangeArrowheads="1"/>
          </p:cNvSpPr>
          <p:nvPr>
            <p:ph type="body" idx="1"/>
          </p:nvPr>
        </p:nvSpPr>
        <p:spPr>
          <a:xfrm>
            <a:off x="948267" y="2019300"/>
            <a:ext cx="10363200" cy="4114800"/>
          </a:xfrm>
        </p:spPr>
        <p:txBody>
          <a:bodyPr>
            <a:normAutofit fontScale="92500" lnSpcReduction="20000"/>
          </a:bodyPr>
          <a:lstStyle/>
          <a:p>
            <a:pPr>
              <a:buClr>
                <a:srgbClr val="FFFF00"/>
              </a:buClr>
              <a:buFont typeface="Cardo" panose="02020600000000000000" pitchFamily="18" charset="-79"/>
              <a:buChar char=""/>
            </a:pPr>
            <a:r>
              <a:rPr lang="en-US" altLang="en-US" sz="2700">
                <a:latin typeface="Cardo" panose="02020600000000000000" pitchFamily="18" charset="-79"/>
                <a:ea typeface="Cardo" panose="02020600000000000000" pitchFamily="18" charset="-79"/>
                <a:cs typeface="Cardo" panose="02020600000000000000" pitchFamily="18" charset="-79"/>
              </a:rPr>
              <a:t>Be especially discreet when talking to the customer through the microphone.</a:t>
            </a:r>
          </a:p>
          <a:p>
            <a:pPr>
              <a:buClr>
                <a:srgbClr val="FFFF00"/>
              </a:buClr>
              <a:buFont typeface="Cardo" panose="02020600000000000000" pitchFamily="18" charset="-79"/>
              <a:buChar char=""/>
            </a:pPr>
            <a:r>
              <a:rPr lang="en-US" altLang="en-US" sz="2700">
                <a:latin typeface="Cardo" panose="02020600000000000000" pitchFamily="18" charset="-79"/>
                <a:ea typeface="Cardo" panose="02020600000000000000" pitchFamily="18" charset="-79"/>
                <a:cs typeface="Cardo" panose="02020600000000000000" pitchFamily="18" charset="-79"/>
              </a:rPr>
              <a:t>Provide written instructions for customers who must fill out forms you provide.</a:t>
            </a:r>
          </a:p>
          <a:p>
            <a:pPr>
              <a:buClr>
                <a:srgbClr val="FFFF00"/>
              </a:buClr>
              <a:buFont typeface="Cardo" panose="02020600000000000000" pitchFamily="18" charset="-79"/>
              <a:buChar char=""/>
            </a:pPr>
            <a:r>
              <a:rPr lang="en-US" altLang="en-US" sz="2700">
                <a:latin typeface="Cardo" panose="02020600000000000000" pitchFamily="18" charset="-79"/>
                <a:ea typeface="Cardo" panose="02020600000000000000" pitchFamily="18" charset="-79"/>
                <a:cs typeface="Cardo" panose="02020600000000000000" pitchFamily="18" charset="-79"/>
              </a:rPr>
              <a:t>Mark lines to be completed or attach a note with instructions.</a:t>
            </a:r>
          </a:p>
          <a:p>
            <a:pPr>
              <a:buClr>
                <a:srgbClr val="FFFF00"/>
              </a:buClr>
              <a:buFont typeface="Cardo" panose="02020600000000000000" pitchFamily="18" charset="-79"/>
              <a:buChar char=""/>
            </a:pPr>
            <a:r>
              <a:rPr lang="en-US" altLang="en-US" sz="2700">
                <a:latin typeface="Cardo" panose="02020600000000000000" pitchFamily="18" charset="-79"/>
                <a:ea typeface="Cardo" panose="02020600000000000000" pitchFamily="18" charset="-79"/>
                <a:cs typeface="Cardo" panose="02020600000000000000" pitchFamily="18" charset="-79"/>
              </a:rPr>
              <a:t>Always say “please” and “thank you” when speaking through the microphone.</a:t>
            </a:r>
          </a:p>
          <a:p>
            <a:pPr>
              <a:buClr>
                <a:srgbClr val="FFFF00"/>
              </a:buClr>
              <a:buFont typeface="Cardo" panose="02020600000000000000" pitchFamily="18" charset="-79"/>
              <a:buChar char=""/>
            </a:pPr>
            <a:r>
              <a:rPr lang="en-US" altLang="en-US" sz="2700">
                <a:latin typeface="Cardo" panose="02020600000000000000" pitchFamily="18" charset="-79"/>
                <a:ea typeface="Cardo" panose="02020600000000000000" pitchFamily="18" charset="-79"/>
                <a:cs typeface="Cardo" panose="02020600000000000000" pitchFamily="18" charset="-79"/>
              </a:rPr>
              <a:t>Establish eye contact with the customer if the distance allows it.</a:t>
            </a:r>
          </a:p>
          <a:p>
            <a:pPr>
              <a:buClr>
                <a:srgbClr val="FFFF00"/>
              </a:buClr>
              <a:buFont typeface="Cardo" panose="02020600000000000000" pitchFamily="18" charset="-79"/>
              <a:buChar char=""/>
            </a:pPr>
            <a:r>
              <a:rPr lang="en-US" altLang="en-US" sz="2700">
                <a:latin typeface="Cardo" panose="02020600000000000000" pitchFamily="18" charset="-79"/>
                <a:ea typeface="Cardo" panose="02020600000000000000" pitchFamily="18" charset="-79"/>
                <a:cs typeface="Cardo" panose="02020600000000000000" pitchFamily="18" charset="-79"/>
              </a:rPr>
              <a:t>If a transaction requires that the customer park the car and come into the lobby, apologize for the inconvenience.</a:t>
            </a:r>
          </a:p>
        </p:txBody>
      </p:sp>
    </p:spTree>
    <p:extLst>
      <p:ext uri="{BB962C8B-B14F-4D97-AF65-F5344CB8AC3E}">
        <p14:creationId xmlns:p14="http://schemas.microsoft.com/office/powerpoint/2010/main" val="26612397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914400" y="508001"/>
            <a:ext cx="10363200" cy="1333500"/>
          </a:xfrm>
          <a:extLst/>
        </p:spPr>
        <p:txBody>
          <a:bodyPr vert="horz" lIns="91440" tIns="45720" rIns="91440" bIns="45720" rtlCol="0" anchor="ctr">
            <a:normAutofit fontScale="90000"/>
            <a:scene3d>
              <a:camera prst="orthographicFront"/>
              <a:lightRig rig="harsh" dir="t"/>
            </a:scene3d>
            <a:sp3d extrusionH="57150" prstMaterial="matte">
              <a:bevelT w="63500" h="12700" prst="angle"/>
              <a:contourClr>
                <a:schemeClr val="bg1">
                  <a:lumMod val="65000"/>
                </a:schemeClr>
              </a:contourClr>
            </a:sp3d>
          </a:bodyPr>
          <a:lstStyle/>
          <a:p>
            <a:r>
              <a:rPr lang="en-US" dirty="0">
                <a:latin typeface="Arial" pitchFamily="34" charset="0"/>
                <a:cs typeface="Arial" pitchFamily="34" charset="0"/>
              </a:rPr>
              <a:t>Application of Decision Trees to Product Design</a:t>
            </a:r>
          </a:p>
        </p:txBody>
      </p:sp>
      <p:sp>
        <p:nvSpPr>
          <p:cNvPr id="160771" name="Rectangle 3"/>
          <p:cNvSpPr>
            <a:spLocks noChangeArrowheads="1"/>
          </p:cNvSpPr>
          <p:nvPr/>
        </p:nvSpPr>
        <p:spPr bwMode="auto">
          <a:xfrm>
            <a:off x="944034" y="2214563"/>
            <a:ext cx="10380133" cy="19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533400" indent="-5334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buClr>
                <a:srgbClr val="BF0922"/>
              </a:buClr>
              <a:buSzPct val="60000"/>
              <a:buFont typeface="Lucida Grande"/>
              <a:buChar char="►"/>
            </a:pPr>
            <a:r>
              <a:rPr lang="en-US" altLang="en-US" sz="4300">
                <a:latin typeface="Cardo" panose="02020600000000000000" pitchFamily="18" charset="-79"/>
                <a:ea typeface="Cardo" panose="02020600000000000000" pitchFamily="18" charset="-79"/>
                <a:cs typeface="Cardo" panose="02020600000000000000" pitchFamily="18" charset="-79"/>
              </a:rPr>
              <a:t>Particularly useful when there are a series of decisions and outcomes which lead to other decisions and outcomes</a:t>
            </a:r>
          </a:p>
        </p:txBody>
      </p:sp>
      <p:grpSp>
        <p:nvGrpSpPr>
          <p:cNvPr id="160772" name="Group 4"/>
          <p:cNvGrpSpPr>
            <a:grpSpLocks/>
          </p:cNvGrpSpPr>
          <p:nvPr/>
        </p:nvGrpSpPr>
        <p:grpSpPr bwMode="auto">
          <a:xfrm>
            <a:off x="5672667" y="3886200"/>
            <a:ext cx="3979333" cy="2184400"/>
            <a:chOff x="2352" y="2560"/>
            <a:chExt cx="1880" cy="1376"/>
          </a:xfrm>
        </p:grpSpPr>
        <p:grpSp>
          <p:nvGrpSpPr>
            <p:cNvPr id="165892" name="Group 5"/>
            <p:cNvGrpSpPr>
              <a:grpSpLocks/>
            </p:cNvGrpSpPr>
            <p:nvPr/>
          </p:nvGrpSpPr>
          <p:grpSpPr bwMode="auto">
            <a:xfrm>
              <a:off x="3224" y="2560"/>
              <a:ext cx="1008" cy="1376"/>
              <a:chOff x="3224" y="2560"/>
              <a:chExt cx="1008" cy="1376"/>
            </a:xfrm>
          </p:grpSpPr>
          <p:sp>
            <p:nvSpPr>
              <p:cNvPr id="165899" name="Freeform 6"/>
              <p:cNvSpPr>
                <a:spLocks/>
              </p:cNvSpPr>
              <p:nvPr/>
            </p:nvSpPr>
            <p:spPr bwMode="auto">
              <a:xfrm>
                <a:off x="3224" y="2560"/>
                <a:ext cx="992" cy="264"/>
              </a:xfrm>
              <a:custGeom>
                <a:avLst/>
                <a:gdLst>
                  <a:gd name="T0" fmla="*/ 0 w 992"/>
                  <a:gd name="T1" fmla="*/ 264 h 264"/>
                  <a:gd name="T2" fmla="*/ 240 w 992"/>
                  <a:gd name="T3" fmla="*/ 0 h 264"/>
                  <a:gd name="T4" fmla="*/ 992 w 992"/>
                  <a:gd name="T5" fmla="*/ 0 h 264"/>
                  <a:gd name="T6" fmla="*/ 0 60000 65536"/>
                  <a:gd name="T7" fmla="*/ 0 60000 65536"/>
                  <a:gd name="T8" fmla="*/ 0 60000 65536"/>
                  <a:gd name="T9" fmla="*/ 0 w 992"/>
                  <a:gd name="T10" fmla="*/ 0 h 264"/>
                  <a:gd name="T11" fmla="*/ 992 w 992"/>
                  <a:gd name="T12" fmla="*/ 264 h 264"/>
                </a:gdLst>
                <a:ahLst/>
                <a:cxnLst>
                  <a:cxn ang="T6">
                    <a:pos x="T0" y="T1"/>
                  </a:cxn>
                  <a:cxn ang="T7">
                    <a:pos x="T2" y="T3"/>
                  </a:cxn>
                  <a:cxn ang="T8">
                    <a:pos x="T4" y="T5"/>
                  </a:cxn>
                </a:cxnLst>
                <a:rect l="T9" t="T10" r="T11" b="T12"/>
                <a:pathLst>
                  <a:path w="992" h="264">
                    <a:moveTo>
                      <a:pt x="0" y="264"/>
                    </a:moveTo>
                    <a:lnTo>
                      <a:pt x="240" y="0"/>
                    </a:lnTo>
                    <a:lnTo>
                      <a:pt x="992"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5900" name="Freeform 7"/>
              <p:cNvSpPr>
                <a:spLocks/>
              </p:cNvSpPr>
              <p:nvPr/>
            </p:nvSpPr>
            <p:spPr bwMode="auto">
              <a:xfrm>
                <a:off x="3232" y="3392"/>
                <a:ext cx="992" cy="264"/>
              </a:xfrm>
              <a:custGeom>
                <a:avLst/>
                <a:gdLst>
                  <a:gd name="T0" fmla="*/ 0 w 992"/>
                  <a:gd name="T1" fmla="*/ 264 h 264"/>
                  <a:gd name="T2" fmla="*/ 240 w 992"/>
                  <a:gd name="T3" fmla="*/ 0 h 264"/>
                  <a:gd name="T4" fmla="*/ 992 w 992"/>
                  <a:gd name="T5" fmla="*/ 0 h 264"/>
                  <a:gd name="T6" fmla="*/ 0 60000 65536"/>
                  <a:gd name="T7" fmla="*/ 0 60000 65536"/>
                  <a:gd name="T8" fmla="*/ 0 60000 65536"/>
                  <a:gd name="T9" fmla="*/ 0 w 992"/>
                  <a:gd name="T10" fmla="*/ 0 h 264"/>
                  <a:gd name="T11" fmla="*/ 992 w 992"/>
                  <a:gd name="T12" fmla="*/ 264 h 264"/>
                </a:gdLst>
                <a:ahLst/>
                <a:cxnLst>
                  <a:cxn ang="T6">
                    <a:pos x="T0" y="T1"/>
                  </a:cxn>
                  <a:cxn ang="T7">
                    <a:pos x="T2" y="T3"/>
                  </a:cxn>
                  <a:cxn ang="T8">
                    <a:pos x="T4" y="T5"/>
                  </a:cxn>
                </a:cxnLst>
                <a:rect l="T9" t="T10" r="T11" b="T12"/>
                <a:pathLst>
                  <a:path w="992" h="264">
                    <a:moveTo>
                      <a:pt x="0" y="264"/>
                    </a:moveTo>
                    <a:lnTo>
                      <a:pt x="240" y="0"/>
                    </a:lnTo>
                    <a:lnTo>
                      <a:pt x="992"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5901" name="Freeform 8"/>
              <p:cNvSpPr>
                <a:spLocks/>
              </p:cNvSpPr>
              <p:nvPr/>
            </p:nvSpPr>
            <p:spPr bwMode="auto">
              <a:xfrm flipV="1">
                <a:off x="3232" y="2832"/>
                <a:ext cx="992" cy="264"/>
              </a:xfrm>
              <a:custGeom>
                <a:avLst/>
                <a:gdLst>
                  <a:gd name="T0" fmla="*/ 0 w 992"/>
                  <a:gd name="T1" fmla="*/ 264 h 264"/>
                  <a:gd name="T2" fmla="*/ 240 w 992"/>
                  <a:gd name="T3" fmla="*/ 0 h 264"/>
                  <a:gd name="T4" fmla="*/ 992 w 992"/>
                  <a:gd name="T5" fmla="*/ 0 h 264"/>
                  <a:gd name="T6" fmla="*/ 0 60000 65536"/>
                  <a:gd name="T7" fmla="*/ 0 60000 65536"/>
                  <a:gd name="T8" fmla="*/ 0 60000 65536"/>
                  <a:gd name="T9" fmla="*/ 0 w 992"/>
                  <a:gd name="T10" fmla="*/ 0 h 264"/>
                  <a:gd name="T11" fmla="*/ 992 w 992"/>
                  <a:gd name="T12" fmla="*/ 264 h 264"/>
                </a:gdLst>
                <a:ahLst/>
                <a:cxnLst>
                  <a:cxn ang="T6">
                    <a:pos x="T0" y="T1"/>
                  </a:cxn>
                  <a:cxn ang="T7">
                    <a:pos x="T2" y="T3"/>
                  </a:cxn>
                  <a:cxn ang="T8">
                    <a:pos x="T4" y="T5"/>
                  </a:cxn>
                </a:cxnLst>
                <a:rect l="T9" t="T10" r="T11" b="T12"/>
                <a:pathLst>
                  <a:path w="992" h="264">
                    <a:moveTo>
                      <a:pt x="0" y="264"/>
                    </a:moveTo>
                    <a:lnTo>
                      <a:pt x="240" y="0"/>
                    </a:lnTo>
                    <a:lnTo>
                      <a:pt x="992"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5902" name="Freeform 9"/>
              <p:cNvSpPr>
                <a:spLocks/>
              </p:cNvSpPr>
              <p:nvPr/>
            </p:nvSpPr>
            <p:spPr bwMode="auto">
              <a:xfrm flipV="1">
                <a:off x="3240" y="3672"/>
                <a:ext cx="992" cy="264"/>
              </a:xfrm>
              <a:custGeom>
                <a:avLst/>
                <a:gdLst>
                  <a:gd name="T0" fmla="*/ 0 w 992"/>
                  <a:gd name="T1" fmla="*/ 264 h 264"/>
                  <a:gd name="T2" fmla="*/ 240 w 992"/>
                  <a:gd name="T3" fmla="*/ 0 h 264"/>
                  <a:gd name="T4" fmla="*/ 992 w 992"/>
                  <a:gd name="T5" fmla="*/ 0 h 264"/>
                  <a:gd name="T6" fmla="*/ 0 60000 65536"/>
                  <a:gd name="T7" fmla="*/ 0 60000 65536"/>
                  <a:gd name="T8" fmla="*/ 0 60000 65536"/>
                  <a:gd name="T9" fmla="*/ 0 w 992"/>
                  <a:gd name="T10" fmla="*/ 0 h 264"/>
                  <a:gd name="T11" fmla="*/ 992 w 992"/>
                  <a:gd name="T12" fmla="*/ 264 h 264"/>
                </a:gdLst>
                <a:ahLst/>
                <a:cxnLst>
                  <a:cxn ang="T6">
                    <a:pos x="T0" y="T1"/>
                  </a:cxn>
                  <a:cxn ang="T7">
                    <a:pos x="T2" y="T3"/>
                  </a:cxn>
                  <a:cxn ang="T8">
                    <a:pos x="T4" y="T5"/>
                  </a:cxn>
                </a:cxnLst>
                <a:rect l="T9" t="T10" r="T11" b="T12"/>
                <a:pathLst>
                  <a:path w="992" h="264">
                    <a:moveTo>
                      <a:pt x="0" y="264"/>
                    </a:moveTo>
                    <a:lnTo>
                      <a:pt x="240" y="0"/>
                    </a:lnTo>
                    <a:lnTo>
                      <a:pt x="992"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165893" name="Group 10"/>
            <p:cNvGrpSpPr>
              <a:grpSpLocks/>
            </p:cNvGrpSpPr>
            <p:nvPr/>
          </p:nvGrpSpPr>
          <p:grpSpPr bwMode="auto">
            <a:xfrm>
              <a:off x="2512" y="2824"/>
              <a:ext cx="728" cy="848"/>
              <a:chOff x="2512" y="2824"/>
              <a:chExt cx="728" cy="848"/>
            </a:xfrm>
          </p:grpSpPr>
          <p:sp>
            <p:nvSpPr>
              <p:cNvPr id="165897" name="Line 11"/>
              <p:cNvSpPr>
                <a:spLocks noChangeShapeType="1"/>
              </p:cNvSpPr>
              <p:nvPr/>
            </p:nvSpPr>
            <p:spPr bwMode="auto">
              <a:xfrm flipV="1">
                <a:off x="2512" y="2824"/>
                <a:ext cx="704" cy="40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898" name="Line 12"/>
              <p:cNvSpPr>
                <a:spLocks noChangeShapeType="1"/>
              </p:cNvSpPr>
              <p:nvPr/>
            </p:nvSpPr>
            <p:spPr bwMode="auto">
              <a:xfrm>
                <a:off x="2528" y="3232"/>
                <a:ext cx="712" cy="44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60781" name="Rectangle 13"/>
            <p:cNvSpPr>
              <a:spLocks noChangeArrowheads="1"/>
            </p:cNvSpPr>
            <p:nvPr/>
          </p:nvSpPr>
          <p:spPr bwMode="auto">
            <a:xfrm>
              <a:off x="2352" y="3088"/>
              <a:ext cx="304" cy="304"/>
            </a:xfrm>
            <a:prstGeom prst="rect">
              <a:avLst/>
            </a:prstGeom>
            <a:solidFill>
              <a:schemeClr val="accent3">
                <a:lumMod val="75000"/>
              </a:schemeClr>
            </a:solidFill>
            <a:ln w="9525">
              <a:solidFill>
                <a:schemeClr val="tx1"/>
              </a:solidFill>
              <a:miter lim="800000"/>
              <a:headEnd/>
              <a:tailEnd/>
            </a:ln>
            <a:effectLst/>
            <a:extLst/>
          </p:spPr>
          <p:txBody>
            <a:bodyPr wrap="none" anchor="ctr"/>
            <a:lstStyle/>
            <a:p>
              <a:pPr fontAlgn="auto">
                <a:spcBef>
                  <a:spcPts val="0"/>
                </a:spcBef>
                <a:spcAft>
                  <a:spcPts val="0"/>
                </a:spcAft>
                <a:defRPr/>
              </a:pPr>
              <a:endParaRPr lang="en-US" dirty="0">
                <a:latin typeface="Arial"/>
                <a:cs typeface="Arial"/>
              </a:endParaRPr>
            </a:p>
          </p:txBody>
        </p:sp>
        <p:sp>
          <p:nvSpPr>
            <p:cNvPr id="165895" name="Oval 14"/>
            <p:cNvSpPr>
              <a:spLocks noChangeArrowheads="1"/>
            </p:cNvSpPr>
            <p:nvPr/>
          </p:nvSpPr>
          <p:spPr bwMode="auto">
            <a:xfrm>
              <a:off x="3068" y="2664"/>
              <a:ext cx="312" cy="312"/>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65896" name="Oval 15"/>
            <p:cNvSpPr>
              <a:spLocks noChangeArrowheads="1"/>
            </p:cNvSpPr>
            <p:nvPr/>
          </p:nvSpPr>
          <p:spPr bwMode="auto">
            <a:xfrm>
              <a:off x="3068" y="3504"/>
              <a:ext cx="312" cy="312"/>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spTree>
    <p:extLst>
      <p:ext uri="{BB962C8B-B14F-4D97-AF65-F5344CB8AC3E}">
        <p14:creationId xmlns:p14="http://schemas.microsoft.com/office/powerpoint/2010/main" val="10624970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60771"/>
                                        </p:tgtEl>
                                        <p:attrNameLst>
                                          <p:attrName>style.visibility</p:attrName>
                                        </p:attrNameLst>
                                      </p:cBhvr>
                                      <p:to>
                                        <p:strVal val="visible"/>
                                      </p:to>
                                    </p:set>
                                    <p:animEffect transition="in" filter="strips(downRight)">
                                      <p:cBhvr>
                                        <p:cTn id="7" dur="1000"/>
                                        <p:tgtEl>
                                          <p:spTgt spid="160771"/>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60772"/>
                                        </p:tgtEl>
                                        <p:attrNameLst>
                                          <p:attrName>style.visibility</p:attrName>
                                        </p:attrNameLst>
                                      </p:cBhvr>
                                      <p:to>
                                        <p:strVal val="visible"/>
                                      </p:to>
                                    </p:set>
                                    <p:animEffect transition="in" filter="wipe(left)">
                                      <p:cBhvr>
                                        <p:cTn id="11" dur="1000"/>
                                        <p:tgtEl>
                                          <p:spTgt spid="160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914400" y="508001"/>
            <a:ext cx="10363200" cy="1333500"/>
          </a:xfrm>
          <a:extLst/>
        </p:spPr>
        <p:txBody>
          <a:bodyPr rtlCol="0">
            <a:normAutofit fontScale="90000"/>
          </a:bodyPr>
          <a:lstStyle/>
          <a:p>
            <a:pPr>
              <a:defRPr/>
            </a:pPr>
            <a:r>
              <a:rPr lang="en-US" dirty="0"/>
              <a:t>Application of Decision Trees to Product Design</a:t>
            </a:r>
          </a:p>
        </p:txBody>
      </p:sp>
      <p:sp>
        <p:nvSpPr>
          <p:cNvPr id="162819" name="Rectangle 3"/>
          <p:cNvSpPr>
            <a:spLocks noChangeArrowheads="1"/>
          </p:cNvSpPr>
          <p:nvPr/>
        </p:nvSpPr>
        <p:spPr bwMode="auto">
          <a:xfrm>
            <a:off x="1418169" y="2638426"/>
            <a:ext cx="9309100" cy="3192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7200" indent="-45720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nSpc>
                <a:spcPct val="90000"/>
              </a:lnSpc>
              <a:spcAft>
                <a:spcPts val="1600"/>
              </a:spcAft>
              <a:buClr>
                <a:schemeClr val="tx1"/>
              </a:buClr>
              <a:buFont typeface="Arial" pitchFamily="34" charset="0"/>
              <a:buAutoNum type="arabicPeriod"/>
            </a:pPr>
            <a:r>
              <a:rPr lang="en-US" altLang="en-US" sz="3200">
                <a:latin typeface="Cardo" panose="02020600000000000000" pitchFamily="18" charset="-79"/>
                <a:ea typeface="Cardo" panose="02020600000000000000" pitchFamily="18" charset="-79"/>
                <a:cs typeface="Cardo" panose="02020600000000000000" pitchFamily="18" charset="-79"/>
              </a:rPr>
              <a:t>Include all possible alternatives and states of nature - including “doing nothing”</a:t>
            </a:r>
          </a:p>
          <a:p>
            <a:pPr>
              <a:lnSpc>
                <a:spcPct val="90000"/>
              </a:lnSpc>
              <a:spcAft>
                <a:spcPts val="1600"/>
              </a:spcAft>
              <a:buClr>
                <a:schemeClr val="tx1"/>
              </a:buClr>
              <a:buFont typeface="Arial" pitchFamily="34" charset="0"/>
              <a:buAutoNum type="arabicPeriod"/>
            </a:pPr>
            <a:r>
              <a:rPr lang="en-US" altLang="en-US" sz="3200">
                <a:latin typeface="Cardo" panose="02020600000000000000" pitchFamily="18" charset="-79"/>
                <a:ea typeface="Cardo" panose="02020600000000000000" pitchFamily="18" charset="-79"/>
                <a:cs typeface="Cardo" panose="02020600000000000000" pitchFamily="18" charset="-79"/>
              </a:rPr>
              <a:t>Enter payoffs at end of branch</a:t>
            </a:r>
          </a:p>
          <a:p>
            <a:pPr>
              <a:lnSpc>
                <a:spcPct val="90000"/>
              </a:lnSpc>
              <a:spcAft>
                <a:spcPts val="1600"/>
              </a:spcAft>
              <a:buClr>
                <a:schemeClr val="tx1"/>
              </a:buClr>
              <a:buFont typeface="Arial" pitchFamily="34" charset="0"/>
              <a:buAutoNum type="arabicPeriod"/>
            </a:pPr>
            <a:r>
              <a:rPr lang="en-US" altLang="en-US" sz="3200">
                <a:latin typeface="Cardo" panose="02020600000000000000" pitchFamily="18" charset="-79"/>
                <a:ea typeface="Cardo" panose="02020600000000000000" pitchFamily="18" charset="-79"/>
                <a:cs typeface="Cardo" panose="02020600000000000000" pitchFamily="18" charset="-79"/>
              </a:rPr>
              <a:t>Determine the expected value of each branch and “prune” the tree to find the alternative with the best expected value</a:t>
            </a:r>
          </a:p>
        </p:txBody>
      </p:sp>
      <p:sp>
        <p:nvSpPr>
          <p:cNvPr id="162820" name="Rectangle 4"/>
          <p:cNvSpPr>
            <a:spLocks noChangeArrowheads="1"/>
          </p:cNvSpPr>
          <p:nvPr/>
        </p:nvSpPr>
        <p:spPr bwMode="auto">
          <a:xfrm>
            <a:off x="893236" y="1933575"/>
            <a:ext cx="2949953" cy="7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4300" b="1">
                <a:effectLst>
                  <a:outerShdw blurRad="38100" dist="38100" dir="2700000" algn="tl">
                    <a:srgbClr val="000000">
                      <a:alpha val="43137"/>
                    </a:srgbClr>
                  </a:outerShdw>
                </a:effectLst>
                <a:latin typeface="Arial" pitchFamily="34" charset="0"/>
              </a:rPr>
              <a:t>Procedure</a:t>
            </a:r>
          </a:p>
        </p:txBody>
      </p:sp>
    </p:spTree>
    <p:extLst>
      <p:ext uri="{BB962C8B-B14F-4D97-AF65-F5344CB8AC3E}">
        <p14:creationId xmlns:p14="http://schemas.microsoft.com/office/powerpoint/2010/main" val="16303616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62820"/>
                                        </p:tgtEl>
                                        <p:attrNameLst>
                                          <p:attrName>style.visibility</p:attrName>
                                        </p:attrNameLst>
                                      </p:cBhvr>
                                      <p:to>
                                        <p:strVal val="visible"/>
                                      </p:to>
                                    </p:set>
                                    <p:animEffect transition="in" filter="wipe(left)">
                                      <p:cBhvr>
                                        <p:cTn id="7" dur="1000"/>
                                        <p:tgtEl>
                                          <p:spTgt spid="162820"/>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62819"/>
                                        </p:tgtEl>
                                        <p:attrNameLst>
                                          <p:attrName>style.visibility</p:attrName>
                                        </p:attrNameLst>
                                      </p:cBhvr>
                                      <p:to>
                                        <p:strVal val="visible"/>
                                      </p:to>
                                    </p:set>
                                    <p:animEffect transition="in" filter="strips(downRight)">
                                      <p:cBhvr>
                                        <p:cTn id="11" dur="1000"/>
                                        <p:tgtEl>
                                          <p:spTgt spid="162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autoUpdateAnimBg="0"/>
      <p:bldP spid="162820" grpId="0" autoUpdateAnimBg="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4866" name="Group 2"/>
          <p:cNvGrpSpPr>
            <a:grpSpLocks/>
          </p:cNvGrpSpPr>
          <p:nvPr/>
        </p:nvGrpSpPr>
        <p:grpSpPr bwMode="auto">
          <a:xfrm>
            <a:off x="3285067" y="4749799"/>
            <a:ext cx="3471333" cy="1062038"/>
            <a:chOff x="1552" y="3152"/>
            <a:chExt cx="1640" cy="669"/>
          </a:xfrm>
        </p:grpSpPr>
        <p:sp>
          <p:nvSpPr>
            <p:cNvPr id="170020" name="Freeform 3"/>
            <p:cNvSpPr>
              <a:spLocks/>
            </p:cNvSpPr>
            <p:nvPr/>
          </p:nvSpPr>
          <p:spPr bwMode="auto">
            <a:xfrm>
              <a:off x="1552" y="3184"/>
              <a:ext cx="1640" cy="264"/>
            </a:xfrm>
            <a:custGeom>
              <a:avLst/>
              <a:gdLst>
                <a:gd name="T0" fmla="*/ 0 w 1640"/>
                <a:gd name="T1" fmla="*/ 0 h 264"/>
                <a:gd name="T2" fmla="*/ 240 w 1640"/>
                <a:gd name="T3" fmla="*/ 264 h 264"/>
                <a:gd name="T4" fmla="*/ 1640 w 1640"/>
                <a:gd name="T5" fmla="*/ 264 h 264"/>
                <a:gd name="T6" fmla="*/ 0 60000 65536"/>
                <a:gd name="T7" fmla="*/ 0 60000 65536"/>
                <a:gd name="T8" fmla="*/ 0 60000 65536"/>
                <a:gd name="T9" fmla="*/ 0 w 1640"/>
                <a:gd name="T10" fmla="*/ 0 h 264"/>
                <a:gd name="T11" fmla="*/ 1640 w 1640"/>
                <a:gd name="T12" fmla="*/ 264 h 264"/>
              </a:gdLst>
              <a:ahLst/>
              <a:cxnLst>
                <a:cxn ang="T6">
                  <a:pos x="T0" y="T1"/>
                </a:cxn>
                <a:cxn ang="T7">
                  <a:pos x="T2" y="T3"/>
                </a:cxn>
                <a:cxn ang="T8">
                  <a:pos x="T4" y="T5"/>
                </a:cxn>
              </a:cxnLst>
              <a:rect l="T9" t="T10" r="T11" b="T12"/>
              <a:pathLst>
                <a:path w="1640" h="264">
                  <a:moveTo>
                    <a:pt x="0" y="0"/>
                  </a:moveTo>
                  <a:lnTo>
                    <a:pt x="240" y="264"/>
                  </a:lnTo>
                  <a:lnTo>
                    <a:pt x="1640" y="264"/>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0021" name="Rectangle 4"/>
            <p:cNvSpPr>
              <a:spLocks noChangeArrowheads="1"/>
            </p:cNvSpPr>
            <p:nvPr/>
          </p:nvSpPr>
          <p:spPr bwMode="auto">
            <a:xfrm>
              <a:off x="2208" y="3152"/>
              <a:ext cx="651" cy="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2100">
                  <a:latin typeface="Arial" pitchFamily="34" charset="0"/>
                </a:rPr>
                <a:t>(.6)</a:t>
              </a:r>
            </a:p>
            <a:p>
              <a:pPr algn="ctr">
                <a:lnSpc>
                  <a:spcPct val="150000"/>
                </a:lnSpc>
              </a:pPr>
              <a:r>
                <a:rPr lang="en-US" altLang="en-US" sz="2100">
                  <a:latin typeface="Arial" pitchFamily="34" charset="0"/>
                </a:rPr>
                <a:t>Low sales</a:t>
              </a:r>
            </a:p>
          </p:txBody>
        </p:sp>
      </p:grpSp>
      <p:grpSp>
        <p:nvGrpSpPr>
          <p:cNvPr id="164869" name="Group 5"/>
          <p:cNvGrpSpPr>
            <a:grpSpLocks/>
          </p:cNvGrpSpPr>
          <p:nvPr/>
        </p:nvGrpSpPr>
        <p:grpSpPr bwMode="auto">
          <a:xfrm>
            <a:off x="3285067" y="3581400"/>
            <a:ext cx="3479800" cy="1168400"/>
            <a:chOff x="1552" y="2416"/>
            <a:chExt cx="1644" cy="736"/>
          </a:xfrm>
        </p:grpSpPr>
        <p:sp>
          <p:nvSpPr>
            <p:cNvPr id="170018" name="Freeform 6"/>
            <p:cNvSpPr>
              <a:spLocks/>
            </p:cNvSpPr>
            <p:nvPr/>
          </p:nvSpPr>
          <p:spPr bwMode="auto">
            <a:xfrm>
              <a:off x="1552" y="2704"/>
              <a:ext cx="1644" cy="448"/>
            </a:xfrm>
            <a:custGeom>
              <a:avLst/>
              <a:gdLst>
                <a:gd name="T0" fmla="*/ 0 w 1644"/>
                <a:gd name="T1" fmla="*/ 448 h 448"/>
                <a:gd name="T2" fmla="*/ 240 w 1644"/>
                <a:gd name="T3" fmla="*/ 0 h 448"/>
                <a:gd name="T4" fmla="*/ 1644 w 1644"/>
                <a:gd name="T5" fmla="*/ 0 h 448"/>
                <a:gd name="T6" fmla="*/ 0 60000 65536"/>
                <a:gd name="T7" fmla="*/ 0 60000 65536"/>
                <a:gd name="T8" fmla="*/ 0 60000 65536"/>
                <a:gd name="T9" fmla="*/ 0 w 1644"/>
                <a:gd name="T10" fmla="*/ 0 h 448"/>
                <a:gd name="T11" fmla="*/ 1644 w 1644"/>
                <a:gd name="T12" fmla="*/ 448 h 448"/>
              </a:gdLst>
              <a:ahLst/>
              <a:cxnLst>
                <a:cxn ang="T6">
                  <a:pos x="T0" y="T1"/>
                </a:cxn>
                <a:cxn ang="T7">
                  <a:pos x="T2" y="T3"/>
                </a:cxn>
                <a:cxn ang="T8">
                  <a:pos x="T4" y="T5"/>
                </a:cxn>
              </a:cxnLst>
              <a:rect l="T9" t="T10" r="T11" b="T12"/>
              <a:pathLst>
                <a:path w="1644" h="448">
                  <a:moveTo>
                    <a:pt x="0" y="448"/>
                  </a:moveTo>
                  <a:lnTo>
                    <a:pt x="240" y="0"/>
                  </a:lnTo>
                  <a:lnTo>
                    <a:pt x="1644"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0019" name="Rectangle 7"/>
            <p:cNvSpPr>
              <a:spLocks noChangeArrowheads="1"/>
            </p:cNvSpPr>
            <p:nvPr/>
          </p:nvSpPr>
          <p:spPr bwMode="auto">
            <a:xfrm>
              <a:off x="2194" y="2416"/>
              <a:ext cx="679" cy="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2100">
                  <a:latin typeface="Arial" pitchFamily="34" charset="0"/>
                </a:rPr>
                <a:t>(.4)</a:t>
              </a:r>
            </a:p>
            <a:p>
              <a:pPr algn="ctr">
                <a:lnSpc>
                  <a:spcPct val="150000"/>
                </a:lnSpc>
              </a:pPr>
              <a:r>
                <a:rPr lang="en-US" altLang="en-US" sz="2100">
                  <a:latin typeface="Arial" pitchFamily="34" charset="0"/>
                </a:rPr>
                <a:t>High sales</a:t>
              </a:r>
            </a:p>
          </p:txBody>
        </p:sp>
      </p:grpSp>
      <p:grpSp>
        <p:nvGrpSpPr>
          <p:cNvPr id="164872" name="Group 8"/>
          <p:cNvGrpSpPr>
            <a:grpSpLocks/>
          </p:cNvGrpSpPr>
          <p:nvPr/>
        </p:nvGrpSpPr>
        <p:grpSpPr bwMode="auto">
          <a:xfrm>
            <a:off x="3285067" y="2463803"/>
            <a:ext cx="3479800" cy="577851"/>
            <a:chOff x="1552" y="1712"/>
            <a:chExt cx="1644" cy="364"/>
          </a:xfrm>
        </p:grpSpPr>
        <p:sp>
          <p:nvSpPr>
            <p:cNvPr id="170016" name="Freeform 9"/>
            <p:cNvSpPr>
              <a:spLocks/>
            </p:cNvSpPr>
            <p:nvPr/>
          </p:nvSpPr>
          <p:spPr bwMode="auto">
            <a:xfrm>
              <a:off x="1552" y="1744"/>
              <a:ext cx="1644" cy="264"/>
            </a:xfrm>
            <a:custGeom>
              <a:avLst/>
              <a:gdLst>
                <a:gd name="T0" fmla="*/ 0 w 1644"/>
                <a:gd name="T1" fmla="*/ 0 h 264"/>
                <a:gd name="T2" fmla="*/ 240 w 1644"/>
                <a:gd name="T3" fmla="*/ 264 h 264"/>
                <a:gd name="T4" fmla="*/ 1644 w 1644"/>
                <a:gd name="T5" fmla="*/ 264 h 264"/>
                <a:gd name="T6" fmla="*/ 0 60000 65536"/>
                <a:gd name="T7" fmla="*/ 0 60000 65536"/>
                <a:gd name="T8" fmla="*/ 0 60000 65536"/>
                <a:gd name="T9" fmla="*/ 0 w 1644"/>
                <a:gd name="T10" fmla="*/ 0 h 264"/>
                <a:gd name="T11" fmla="*/ 1644 w 1644"/>
                <a:gd name="T12" fmla="*/ 264 h 264"/>
              </a:gdLst>
              <a:ahLst/>
              <a:cxnLst>
                <a:cxn ang="T6">
                  <a:pos x="T0" y="T1"/>
                </a:cxn>
                <a:cxn ang="T7">
                  <a:pos x="T2" y="T3"/>
                </a:cxn>
                <a:cxn ang="T8">
                  <a:pos x="T4" y="T5"/>
                </a:cxn>
              </a:cxnLst>
              <a:rect l="T9" t="T10" r="T11" b="T12"/>
              <a:pathLst>
                <a:path w="1644" h="264">
                  <a:moveTo>
                    <a:pt x="0" y="0"/>
                  </a:moveTo>
                  <a:lnTo>
                    <a:pt x="240" y="264"/>
                  </a:lnTo>
                  <a:lnTo>
                    <a:pt x="1644" y="264"/>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0017" name="Rectangle 10"/>
            <p:cNvSpPr>
              <a:spLocks noChangeArrowheads="1"/>
            </p:cNvSpPr>
            <p:nvPr/>
          </p:nvSpPr>
          <p:spPr bwMode="auto">
            <a:xfrm>
              <a:off x="2097" y="1712"/>
              <a:ext cx="878"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2100">
                  <a:latin typeface="Arial" pitchFamily="34" charset="0"/>
                </a:rPr>
                <a:t>(.6) Low sales</a:t>
              </a:r>
            </a:p>
          </p:txBody>
        </p:sp>
      </p:grpSp>
      <p:grpSp>
        <p:nvGrpSpPr>
          <p:cNvPr id="164875" name="Group 11"/>
          <p:cNvGrpSpPr>
            <a:grpSpLocks/>
          </p:cNvGrpSpPr>
          <p:nvPr/>
        </p:nvGrpSpPr>
        <p:grpSpPr bwMode="auto">
          <a:xfrm>
            <a:off x="3285067" y="1346200"/>
            <a:ext cx="3471333" cy="1117600"/>
            <a:chOff x="1552" y="1008"/>
            <a:chExt cx="1640" cy="704"/>
          </a:xfrm>
        </p:grpSpPr>
        <p:sp>
          <p:nvSpPr>
            <p:cNvPr id="170014" name="Freeform 12"/>
            <p:cNvSpPr>
              <a:spLocks/>
            </p:cNvSpPr>
            <p:nvPr/>
          </p:nvSpPr>
          <p:spPr bwMode="auto">
            <a:xfrm>
              <a:off x="1552" y="1300"/>
              <a:ext cx="1640" cy="412"/>
            </a:xfrm>
            <a:custGeom>
              <a:avLst/>
              <a:gdLst>
                <a:gd name="T0" fmla="*/ 0 w 1640"/>
                <a:gd name="T1" fmla="*/ 412 h 412"/>
                <a:gd name="T2" fmla="*/ 240 w 1640"/>
                <a:gd name="T3" fmla="*/ 4 h 412"/>
                <a:gd name="T4" fmla="*/ 1640 w 1640"/>
                <a:gd name="T5" fmla="*/ 0 h 412"/>
                <a:gd name="T6" fmla="*/ 0 60000 65536"/>
                <a:gd name="T7" fmla="*/ 0 60000 65536"/>
                <a:gd name="T8" fmla="*/ 0 60000 65536"/>
                <a:gd name="T9" fmla="*/ 0 w 1640"/>
                <a:gd name="T10" fmla="*/ 0 h 412"/>
                <a:gd name="T11" fmla="*/ 1640 w 1640"/>
                <a:gd name="T12" fmla="*/ 412 h 412"/>
              </a:gdLst>
              <a:ahLst/>
              <a:cxnLst>
                <a:cxn ang="T6">
                  <a:pos x="T0" y="T1"/>
                </a:cxn>
                <a:cxn ang="T7">
                  <a:pos x="T2" y="T3"/>
                </a:cxn>
                <a:cxn ang="T8">
                  <a:pos x="T4" y="T5"/>
                </a:cxn>
              </a:cxnLst>
              <a:rect l="T9" t="T10" r="T11" b="T12"/>
              <a:pathLst>
                <a:path w="1640" h="412">
                  <a:moveTo>
                    <a:pt x="0" y="412"/>
                  </a:moveTo>
                  <a:lnTo>
                    <a:pt x="240" y="4"/>
                  </a:lnTo>
                  <a:lnTo>
                    <a:pt x="1640"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0015" name="Rectangle 13"/>
            <p:cNvSpPr>
              <a:spLocks noChangeArrowheads="1"/>
            </p:cNvSpPr>
            <p:nvPr/>
          </p:nvSpPr>
          <p:spPr bwMode="auto">
            <a:xfrm>
              <a:off x="2194" y="1008"/>
              <a:ext cx="679" cy="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2100">
                  <a:latin typeface="Arial" pitchFamily="34" charset="0"/>
                </a:rPr>
                <a:t>(.4)</a:t>
              </a:r>
            </a:p>
            <a:p>
              <a:pPr algn="ctr">
                <a:lnSpc>
                  <a:spcPct val="150000"/>
                </a:lnSpc>
              </a:pPr>
              <a:r>
                <a:rPr lang="en-US" altLang="en-US" sz="2100">
                  <a:latin typeface="Arial" pitchFamily="34" charset="0"/>
                </a:rPr>
                <a:t>High sales</a:t>
              </a:r>
            </a:p>
          </p:txBody>
        </p:sp>
      </p:grpSp>
      <p:sp>
        <p:nvSpPr>
          <p:cNvPr id="164878" name="Freeform 14"/>
          <p:cNvSpPr>
            <a:spLocks/>
          </p:cNvSpPr>
          <p:nvPr/>
        </p:nvSpPr>
        <p:spPr bwMode="auto">
          <a:xfrm>
            <a:off x="1727200" y="3657601"/>
            <a:ext cx="5080000" cy="2476500"/>
          </a:xfrm>
          <a:custGeom>
            <a:avLst/>
            <a:gdLst>
              <a:gd name="T0" fmla="*/ 0 w 2400"/>
              <a:gd name="T1" fmla="*/ 0 h 1560"/>
              <a:gd name="T2" fmla="*/ 0 w 2400"/>
              <a:gd name="T3" fmla="*/ 2476500 h 1560"/>
              <a:gd name="T4" fmla="*/ 3810000 w 2400"/>
              <a:gd name="T5" fmla="*/ 2476500 h 1560"/>
              <a:gd name="T6" fmla="*/ 0 60000 65536"/>
              <a:gd name="T7" fmla="*/ 0 60000 65536"/>
              <a:gd name="T8" fmla="*/ 0 60000 65536"/>
              <a:gd name="T9" fmla="*/ 0 w 2400"/>
              <a:gd name="T10" fmla="*/ 0 h 1560"/>
              <a:gd name="T11" fmla="*/ 2400 w 2400"/>
              <a:gd name="T12" fmla="*/ 1560 h 1560"/>
            </a:gdLst>
            <a:ahLst/>
            <a:cxnLst>
              <a:cxn ang="T6">
                <a:pos x="T0" y="T1"/>
              </a:cxn>
              <a:cxn ang="T7">
                <a:pos x="T2" y="T3"/>
              </a:cxn>
              <a:cxn ang="T8">
                <a:pos x="T4" y="T5"/>
              </a:cxn>
            </a:cxnLst>
            <a:rect l="T9" t="T10" r="T11" b="T12"/>
            <a:pathLst>
              <a:path w="2400" h="1560">
                <a:moveTo>
                  <a:pt x="0" y="0"/>
                </a:moveTo>
                <a:lnTo>
                  <a:pt x="0" y="1560"/>
                </a:lnTo>
                <a:lnTo>
                  <a:pt x="2400" y="156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121917" tIns="60958" rIns="121917" bIns="60958" anchor="ctr"/>
          <a:lstStyle/>
          <a:p>
            <a:endParaRPr lang="en-US"/>
          </a:p>
        </p:txBody>
      </p:sp>
      <p:sp>
        <p:nvSpPr>
          <p:cNvPr id="169990" name="Rectangle 15"/>
          <p:cNvSpPr>
            <a:spLocks noGrp="1" noChangeArrowheads="1"/>
          </p:cNvSpPr>
          <p:nvPr>
            <p:ph type="title"/>
          </p:nvPr>
        </p:nvSpPr>
        <p:spPr>
          <a:xfrm>
            <a:off x="914400" y="241300"/>
            <a:ext cx="10363200" cy="9398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sz="4400">
                <a:ln/>
                <a:effectLst>
                  <a:outerShdw blurRad="114300" dist="114300" dir="2700000" algn="tl" rotWithShape="0">
                    <a:prstClr val="black">
                      <a:alpha val="40000"/>
                    </a:prstClr>
                  </a:outerShdw>
                </a:effectLst>
                <a:latin typeface="Arial" pitchFamily="34" charset="0"/>
                <a:cs typeface="Arial" pitchFamily="34" charset="0"/>
              </a:rPr>
              <a:t>Decision Tree Example</a:t>
            </a:r>
          </a:p>
        </p:txBody>
      </p:sp>
      <p:grpSp>
        <p:nvGrpSpPr>
          <p:cNvPr id="164880" name="Group 16"/>
          <p:cNvGrpSpPr>
            <a:grpSpLocks/>
          </p:cNvGrpSpPr>
          <p:nvPr/>
        </p:nvGrpSpPr>
        <p:grpSpPr bwMode="auto">
          <a:xfrm>
            <a:off x="1744133" y="2247901"/>
            <a:ext cx="1854200" cy="1384300"/>
            <a:chOff x="824" y="1576"/>
            <a:chExt cx="876" cy="872"/>
          </a:xfrm>
        </p:grpSpPr>
        <p:sp>
          <p:nvSpPr>
            <p:cNvPr id="170012" name="Line 17"/>
            <p:cNvSpPr>
              <a:spLocks noChangeShapeType="1"/>
            </p:cNvSpPr>
            <p:nvPr/>
          </p:nvSpPr>
          <p:spPr bwMode="auto">
            <a:xfrm flipV="1">
              <a:off x="824" y="1728"/>
              <a:ext cx="720" cy="72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0013" name="Oval 18"/>
            <p:cNvSpPr>
              <a:spLocks noChangeArrowheads="1"/>
            </p:cNvSpPr>
            <p:nvPr/>
          </p:nvSpPr>
          <p:spPr bwMode="auto">
            <a:xfrm>
              <a:off x="1388" y="1576"/>
              <a:ext cx="312" cy="312"/>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164883" name="Group 19"/>
          <p:cNvGrpSpPr>
            <a:grpSpLocks/>
          </p:cNvGrpSpPr>
          <p:nvPr/>
        </p:nvGrpSpPr>
        <p:grpSpPr bwMode="auto">
          <a:xfrm>
            <a:off x="1744133" y="3632200"/>
            <a:ext cx="1854200" cy="1397000"/>
            <a:chOff x="824" y="2448"/>
            <a:chExt cx="876" cy="880"/>
          </a:xfrm>
        </p:grpSpPr>
        <p:sp>
          <p:nvSpPr>
            <p:cNvPr id="170010" name="Line 20"/>
            <p:cNvSpPr>
              <a:spLocks noChangeShapeType="1"/>
            </p:cNvSpPr>
            <p:nvPr/>
          </p:nvSpPr>
          <p:spPr bwMode="auto">
            <a:xfrm>
              <a:off x="824" y="2448"/>
              <a:ext cx="712" cy="704"/>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0011" name="Oval 21"/>
            <p:cNvSpPr>
              <a:spLocks noChangeArrowheads="1"/>
            </p:cNvSpPr>
            <p:nvPr/>
          </p:nvSpPr>
          <p:spPr bwMode="auto">
            <a:xfrm>
              <a:off x="1388" y="3016"/>
              <a:ext cx="312" cy="312"/>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grpSp>
      <p:grpSp>
        <p:nvGrpSpPr>
          <p:cNvPr id="164886" name="Group 22"/>
          <p:cNvGrpSpPr>
            <a:grpSpLocks/>
          </p:cNvGrpSpPr>
          <p:nvPr/>
        </p:nvGrpSpPr>
        <p:grpSpPr bwMode="auto">
          <a:xfrm>
            <a:off x="304800" y="1598614"/>
            <a:ext cx="2675467" cy="827087"/>
            <a:chOff x="144" y="1167"/>
            <a:chExt cx="1264" cy="521"/>
          </a:xfrm>
        </p:grpSpPr>
        <p:sp>
          <p:nvSpPr>
            <p:cNvPr id="170006" name="Line 23"/>
            <p:cNvSpPr>
              <a:spLocks noChangeShapeType="1"/>
            </p:cNvSpPr>
            <p:nvPr/>
          </p:nvSpPr>
          <p:spPr bwMode="auto">
            <a:xfrm>
              <a:off x="912" y="1496"/>
              <a:ext cx="440" cy="1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70007" name="Group 24"/>
            <p:cNvGrpSpPr>
              <a:grpSpLocks/>
            </p:cNvGrpSpPr>
            <p:nvPr/>
          </p:nvGrpSpPr>
          <p:grpSpPr bwMode="auto">
            <a:xfrm>
              <a:off x="144" y="1167"/>
              <a:ext cx="1264" cy="372"/>
              <a:chOff x="2176" y="1551"/>
              <a:chExt cx="1264" cy="372"/>
            </a:xfrm>
          </p:grpSpPr>
          <p:sp>
            <p:nvSpPr>
              <p:cNvPr id="170008" name="AutoShape 25"/>
              <p:cNvSpPr>
                <a:spLocks noChangeArrowheads="1"/>
              </p:cNvSpPr>
              <p:nvPr/>
            </p:nvSpPr>
            <p:spPr bwMode="auto">
              <a:xfrm>
                <a:off x="2176" y="1551"/>
                <a:ext cx="1264" cy="368"/>
              </a:xfrm>
              <a:prstGeom prst="roundRect">
                <a:avLst>
                  <a:gd name="adj" fmla="val 50000"/>
                </a:avLst>
              </a:prstGeom>
              <a:solidFill>
                <a:schemeClr val="accent2"/>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70009" name="Rectangle 26"/>
              <p:cNvSpPr>
                <a:spLocks noChangeArrowheads="1"/>
              </p:cNvSpPr>
              <p:nvPr/>
            </p:nvSpPr>
            <p:spPr bwMode="auto">
              <a:xfrm>
                <a:off x="2404" y="1551"/>
                <a:ext cx="808"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a:latin typeface="Arial" pitchFamily="34" charset="0"/>
                  </a:rPr>
                  <a:t>Purchase CAD</a:t>
                </a:r>
              </a:p>
              <a:p>
                <a:pPr algn="ctr">
                  <a:lnSpc>
                    <a:spcPct val="90000"/>
                  </a:lnSpc>
                </a:pPr>
                <a:endParaRPr lang="en-US" altLang="en-US">
                  <a:latin typeface="Arial" pitchFamily="34" charset="0"/>
                </a:endParaRPr>
              </a:p>
            </p:txBody>
          </p:sp>
        </p:grpSp>
      </p:grpSp>
      <p:grpSp>
        <p:nvGrpSpPr>
          <p:cNvPr id="164891" name="Group 27"/>
          <p:cNvGrpSpPr>
            <a:grpSpLocks/>
          </p:cNvGrpSpPr>
          <p:nvPr/>
        </p:nvGrpSpPr>
        <p:grpSpPr bwMode="auto">
          <a:xfrm>
            <a:off x="2540000" y="3098800"/>
            <a:ext cx="3979333" cy="1422400"/>
            <a:chOff x="1200" y="2112"/>
            <a:chExt cx="1880" cy="896"/>
          </a:xfrm>
        </p:grpSpPr>
        <p:sp>
          <p:nvSpPr>
            <p:cNvPr id="170002" name="Line 28"/>
            <p:cNvSpPr>
              <a:spLocks noChangeShapeType="1"/>
            </p:cNvSpPr>
            <p:nvPr/>
          </p:nvSpPr>
          <p:spPr bwMode="auto">
            <a:xfrm flipH="1">
              <a:off x="1552" y="2392"/>
              <a:ext cx="32" cy="61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70003" name="Group 29"/>
            <p:cNvGrpSpPr>
              <a:grpSpLocks/>
            </p:cNvGrpSpPr>
            <p:nvPr/>
          </p:nvGrpSpPr>
          <p:grpSpPr bwMode="auto">
            <a:xfrm>
              <a:off x="1200" y="2112"/>
              <a:ext cx="1880" cy="372"/>
              <a:chOff x="1872" y="2531"/>
              <a:chExt cx="1880" cy="372"/>
            </a:xfrm>
          </p:grpSpPr>
          <p:sp>
            <p:nvSpPr>
              <p:cNvPr id="170004" name="AutoShape 30"/>
              <p:cNvSpPr>
                <a:spLocks noChangeArrowheads="1"/>
              </p:cNvSpPr>
              <p:nvPr/>
            </p:nvSpPr>
            <p:spPr bwMode="auto">
              <a:xfrm>
                <a:off x="1872" y="2531"/>
                <a:ext cx="1880" cy="368"/>
              </a:xfrm>
              <a:prstGeom prst="roundRect">
                <a:avLst>
                  <a:gd name="adj" fmla="val 50000"/>
                </a:avLst>
              </a:prstGeom>
              <a:solidFill>
                <a:srgbClr val="9FACC7"/>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70005" name="Rectangle 31"/>
              <p:cNvSpPr>
                <a:spLocks noChangeArrowheads="1"/>
              </p:cNvSpPr>
              <p:nvPr/>
            </p:nvSpPr>
            <p:spPr bwMode="auto">
              <a:xfrm>
                <a:off x="2186" y="2531"/>
                <a:ext cx="1250"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a:latin typeface="Arial" pitchFamily="34" charset="0"/>
                  </a:rPr>
                  <a:t>Hire and train engineers</a:t>
                </a:r>
              </a:p>
              <a:p>
                <a:pPr algn="ctr">
                  <a:lnSpc>
                    <a:spcPct val="90000"/>
                  </a:lnSpc>
                </a:pPr>
                <a:endParaRPr lang="en-US" altLang="en-US">
                  <a:latin typeface="Arial" pitchFamily="34" charset="0"/>
                </a:endParaRPr>
              </a:p>
            </p:txBody>
          </p:sp>
        </p:grpSp>
      </p:grpSp>
      <p:grpSp>
        <p:nvGrpSpPr>
          <p:cNvPr id="164896" name="Group 32"/>
          <p:cNvGrpSpPr>
            <a:grpSpLocks/>
          </p:cNvGrpSpPr>
          <p:nvPr/>
        </p:nvGrpSpPr>
        <p:grpSpPr bwMode="auto">
          <a:xfrm>
            <a:off x="2099733" y="5359401"/>
            <a:ext cx="2777067" cy="698500"/>
            <a:chOff x="992" y="3536"/>
            <a:chExt cx="1312" cy="440"/>
          </a:xfrm>
        </p:grpSpPr>
        <p:sp>
          <p:nvSpPr>
            <p:cNvPr id="169998" name="Line 33"/>
            <p:cNvSpPr>
              <a:spLocks noChangeShapeType="1"/>
            </p:cNvSpPr>
            <p:nvPr/>
          </p:nvSpPr>
          <p:spPr bwMode="auto">
            <a:xfrm>
              <a:off x="2120" y="3704"/>
              <a:ext cx="184" cy="27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69999" name="Group 34"/>
            <p:cNvGrpSpPr>
              <a:grpSpLocks/>
            </p:cNvGrpSpPr>
            <p:nvPr/>
          </p:nvGrpSpPr>
          <p:grpSpPr bwMode="auto">
            <a:xfrm>
              <a:off x="992" y="3536"/>
              <a:ext cx="1152" cy="368"/>
              <a:chOff x="2320" y="3232"/>
              <a:chExt cx="1152" cy="368"/>
            </a:xfrm>
          </p:grpSpPr>
          <p:sp>
            <p:nvSpPr>
              <p:cNvPr id="170000" name="AutoShape 35"/>
              <p:cNvSpPr>
                <a:spLocks noChangeArrowheads="1"/>
              </p:cNvSpPr>
              <p:nvPr/>
            </p:nvSpPr>
            <p:spPr bwMode="auto">
              <a:xfrm>
                <a:off x="2320" y="3232"/>
                <a:ext cx="1152" cy="368"/>
              </a:xfrm>
              <a:prstGeom prst="roundRect">
                <a:avLst>
                  <a:gd name="adj" fmla="val 50000"/>
                </a:avLst>
              </a:prstGeom>
              <a:solidFill>
                <a:srgbClr val="9FACC7"/>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170001" name="Rectangle 36"/>
              <p:cNvSpPr>
                <a:spLocks noChangeArrowheads="1"/>
              </p:cNvSpPr>
              <p:nvPr/>
            </p:nvSpPr>
            <p:spPr bwMode="auto">
              <a:xfrm>
                <a:off x="2588" y="3309"/>
                <a:ext cx="614"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a:latin typeface="Arial" pitchFamily="34" charset="0"/>
                  </a:rPr>
                  <a:t>Do nothing</a:t>
                </a:r>
              </a:p>
            </p:txBody>
          </p:sp>
        </p:grpSp>
      </p:grpSp>
      <p:sp>
        <p:nvSpPr>
          <p:cNvPr id="164901" name="Rectangle 37"/>
          <p:cNvSpPr>
            <a:spLocks noChangeArrowheads="1"/>
          </p:cNvSpPr>
          <p:nvPr/>
        </p:nvSpPr>
        <p:spPr bwMode="auto">
          <a:xfrm>
            <a:off x="1422400" y="3397251"/>
            <a:ext cx="643467" cy="482600"/>
          </a:xfrm>
          <a:prstGeom prst="rect">
            <a:avLst/>
          </a:prstGeom>
          <a:solidFill>
            <a:srgbClr val="EEA94C"/>
          </a:solidFill>
          <a:ln w="9525">
            <a:solidFill>
              <a:schemeClr val="tx1"/>
            </a:solidFill>
            <a:miter lim="800000"/>
            <a:headEnd/>
            <a:tailEnd/>
          </a:ln>
        </p:spPr>
        <p:txBody>
          <a:bodyPr wrap="none" lIns="121917" tIns="60958" rIns="121917" bIns="60958"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a:latin typeface="Arial" pitchFamily="34" charset="0"/>
            </a:endParaRPr>
          </a:p>
        </p:txBody>
      </p:sp>
      <p:sp>
        <p:nvSpPr>
          <p:cNvPr id="39" name="Rectangle 57"/>
          <p:cNvSpPr>
            <a:spLocks noChangeArrowheads="1"/>
          </p:cNvSpPr>
          <p:nvPr/>
        </p:nvSpPr>
        <p:spPr bwMode="auto">
          <a:xfrm>
            <a:off x="9884835" y="5978526"/>
            <a:ext cx="1629079"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2100">
                <a:latin typeface="Arial" pitchFamily="34" charset="0"/>
              </a:rPr>
              <a:t>Figure </a:t>
            </a:r>
            <a:r>
              <a:rPr lang="en-US" altLang="en-US" sz="2100">
                <a:solidFill>
                  <a:schemeClr val="tx2"/>
                </a:solidFill>
                <a:latin typeface="Arial" pitchFamily="34" charset="0"/>
              </a:rPr>
              <a:t>5.13</a:t>
            </a:r>
          </a:p>
        </p:txBody>
      </p:sp>
    </p:spTree>
    <p:extLst>
      <p:ext uri="{BB962C8B-B14F-4D97-AF65-F5344CB8AC3E}">
        <p14:creationId xmlns:p14="http://schemas.microsoft.com/office/powerpoint/2010/main" val="18622887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64901"/>
                                        </p:tgtEl>
                                        <p:attrNameLst>
                                          <p:attrName>style.visibility</p:attrName>
                                        </p:attrNameLst>
                                      </p:cBhvr>
                                      <p:to>
                                        <p:strVal val="visible"/>
                                      </p:to>
                                    </p:set>
                                    <p:animEffect transition="in" filter="wipe(left)">
                                      <p:cBhvr>
                                        <p:cTn id="7" dur="1000"/>
                                        <p:tgtEl>
                                          <p:spTgt spid="164901"/>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64880"/>
                                        </p:tgtEl>
                                        <p:attrNameLst>
                                          <p:attrName>style.visibility</p:attrName>
                                        </p:attrNameLst>
                                      </p:cBhvr>
                                      <p:to>
                                        <p:strVal val="visible"/>
                                      </p:to>
                                    </p:set>
                                    <p:animEffect transition="in" filter="wipe(left)">
                                      <p:cBhvr>
                                        <p:cTn id="11" dur="1000"/>
                                        <p:tgtEl>
                                          <p:spTgt spid="164880"/>
                                        </p:tgtEl>
                                      </p:cBhvr>
                                    </p:animEffect>
                                  </p:childTnLst>
                                </p:cTn>
                              </p:par>
                            </p:childTnLst>
                          </p:cTn>
                        </p:par>
                        <p:par>
                          <p:cTn id="12" fill="hold" nodeType="afterGroup">
                            <p:stCondLst>
                              <p:cond delay="4000"/>
                            </p:stCondLst>
                            <p:childTnLst>
                              <p:par>
                                <p:cTn id="13" presetID="22" presetClass="entr" presetSubtype="8" fill="hold" nodeType="afterEffect">
                                  <p:stCondLst>
                                    <p:cond delay="0"/>
                                  </p:stCondLst>
                                  <p:childTnLst>
                                    <p:set>
                                      <p:cBhvr>
                                        <p:cTn id="14" dur="1" fill="hold">
                                          <p:stCondLst>
                                            <p:cond delay="0"/>
                                          </p:stCondLst>
                                        </p:cTn>
                                        <p:tgtEl>
                                          <p:spTgt spid="164886"/>
                                        </p:tgtEl>
                                        <p:attrNameLst>
                                          <p:attrName>style.visibility</p:attrName>
                                        </p:attrNameLst>
                                      </p:cBhvr>
                                      <p:to>
                                        <p:strVal val="visible"/>
                                      </p:to>
                                    </p:set>
                                    <p:animEffect transition="in" filter="wipe(left)">
                                      <p:cBhvr>
                                        <p:cTn id="15" dur="1000"/>
                                        <p:tgtEl>
                                          <p:spTgt spid="16488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164883"/>
                                        </p:tgtEl>
                                        <p:attrNameLst>
                                          <p:attrName>style.visibility</p:attrName>
                                        </p:attrNameLst>
                                      </p:cBhvr>
                                      <p:to>
                                        <p:strVal val="visible"/>
                                      </p:to>
                                    </p:set>
                                    <p:animEffect transition="in" filter="wipe(left)">
                                      <p:cBhvr>
                                        <p:cTn id="20" dur="1000"/>
                                        <p:tgtEl>
                                          <p:spTgt spid="164883"/>
                                        </p:tgtEl>
                                      </p:cBhvr>
                                    </p:animEffect>
                                  </p:childTnLst>
                                </p:cTn>
                              </p:par>
                            </p:childTnLst>
                          </p:cTn>
                        </p:par>
                        <p:par>
                          <p:cTn id="21" fill="hold" nodeType="afterGroup">
                            <p:stCondLst>
                              <p:cond delay="1000"/>
                            </p:stCondLst>
                            <p:childTnLst>
                              <p:par>
                                <p:cTn id="22" presetID="22" presetClass="entr" presetSubtype="1" fill="hold" nodeType="afterEffect">
                                  <p:stCondLst>
                                    <p:cond delay="0"/>
                                  </p:stCondLst>
                                  <p:childTnLst>
                                    <p:set>
                                      <p:cBhvr>
                                        <p:cTn id="23" dur="1" fill="hold">
                                          <p:stCondLst>
                                            <p:cond delay="0"/>
                                          </p:stCondLst>
                                        </p:cTn>
                                        <p:tgtEl>
                                          <p:spTgt spid="164891"/>
                                        </p:tgtEl>
                                        <p:attrNameLst>
                                          <p:attrName>style.visibility</p:attrName>
                                        </p:attrNameLst>
                                      </p:cBhvr>
                                      <p:to>
                                        <p:strVal val="visible"/>
                                      </p:to>
                                    </p:set>
                                    <p:animEffect transition="in" filter="wipe(up)">
                                      <p:cBhvr>
                                        <p:cTn id="24" dur="1000"/>
                                        <p:tgtEl>
                                          <p:spTgt spid="164891"/>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64878"/>
                                        </p:tgtEl>
                                        <p:attrNameLst>
                                          <p:attrName>style.visibility</p:attrName>
                                        </p:attrNameLst>
                                      </p:cBhvr>
                                      <p:to>
                                        <p:strVal val="visible"/>
                                      </p:to>
                                    </p:set>
                                    <p:animEffect transition="in" filter="wipe(left)">
                                      <p:cBhvr>
                                        <p:cTn id="29" dur="1000"/>
                                        <p:tgtEl>
                                          <p:spTgt spid="164878"/>
                                        </p:tgtEl>
                                      </p:cBhvr>
                                    </p:animEffect>
                                  </p:childTnLst>
                                </p:cTn>
                              </p:par>
                            </p:childTnLst>
                          </p:cTn>
                        </p:par>
                        <p:par>
                          <p:cTn id="30" fill="hold" nodeType="afterGroup">
                            <p:stCondLst>
                              <p:cond delay="1000"/>
                            </p:stCondLst>
                            <p:childTnLst>
                              <p:par>
                                <p:cTn id="31" presetID="22" presetClass="entr" presetSubtype="8" fill="hold" nodeType="afterEffect">
                                  <p:stCondLst>
                                    <p:cond delay="0"/>
                                  </p:stCondLst>
                                  <p:childTnLst>
                                    <p:set>
                                      <p:cBhvr>
                                        <p:cTn id="32" dur="1" fill="hold">
                                          <p:stCondLst>
                                            <p:cond delay="0"/>
                                          </p:stCondLst>
                                        </p:cTn>
                                        <p:tgtEl>
                                          <p:spTgt spid="164896"/>
                                        </p:tgtEl>
                                        <p:attrNameLst>
                                          <p:attrName>style.visibility</p:attrName>
                                        </p:attrNameLst>
                                      </p:cBhvr>
                                      <p:to>
                                        <p:strVal val="visible"/>
                                      </p:to>
                                    </p:set>
                                    <p:animEffect transition="in" filter="wipe(left)">
                                      <p:cBhvr>
                                        <p:cTn id="33" dur="1000"/>
                                        <p:tgtEl>
                                          <p:spTgt spid="164896"/>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164875"/>
                                        </p:tgtEl>
                                        <p:attrNameLst>
                                          <p:attrName>style.visibility</p:attrName>
                                        </p:attrNameLst>
                                      </p:cBhvr>
                                      <p:to>
                                        <p:strVal val="visible"/>
                                      </p:to>
                                    </p:set>
                                    <p:animEffect transition="in" filter="wipe(left)">
                                      <p:cBhvr>
                                        <p:cTn id="38" dur="1000"/>
                                        <p:tgtEl>
                                          <p:spTgt spid="164875"/>
                                        </p:tgtEl>
                                      </p:cBhvr>
                                    </p:animEffect>
                                  </p:childTnLst>
                                </p:cTn>
                              </p:par>
                            </p:childTnLst>
                          </p:cTn>
                        </p:par>
                        <p:par>
                          <p:cTn id="39" fill="hold" nodeType="afterGroup">
                            <p:stCondLst>
                              <p:cond delay="1000"/>
                            </p:stCondLst>
                            <p:childTnLst>
                              <p:par>
                                <p:cTn id="40" presetID="22" presetClass="entr" presetSubtype="8" fill="hold" nodeType="afterEffect">
                                  <p:stCondLst>
                                    <p:cond delay="1000"/>
                                  </p:stCondLst>
                                  <p:childTnLst>
                                    <p:set>
                                      <p:cBhvr>
                                        <p:cTn id="41" dur="1" fill="hold">
                                          <p:stCondLst>
                                            <p:cond delay="0"/>
                                          </p:stCondLst>
                                        </p:cTn>
                                        <p:tgtEl>
                                          <p:spTgt spid="164872"/>
                                        </p:tgtEl>
                                        <p:attrNameLst>
                                          <p:attrName>style.visibility</p:attrName>
                                        </p:attrNameLst>
                                      </p:cBhvr>
                                      <p:to>
                                        <p:strVal val="visible"/>
                                      </p:to>
                                    </p:set>
                                    <p:animEffect transition="in" filter="wipe(left)">
                                      <p:cBhvr>
                                        <p:cTn id="42" dur="1000"/>
                                        <p:tgtEl>
                                          <p:spTgt spid="164872"/>
                                        </p:tgtEl>
                                      </p:cBhvr>
                                    </p:animEffect>
                                  </p:childTnLst>
                                </p:cTn>
                              </p:par>
                            </p:childTnLst>
                          </p:cTn>
                        </p:par>
                        <p:par>
                          <p:cTn id="43" fill="hold" nodeType="afterGroup">
                            <p:stCondLst>
                              <p:cond delay="3000"/>
                            </p:stCondLst>
                            <p:childTnLst>
                              <p:par>
                                <p:cTn id="44" presetID="22" presetClass="entr" presetSubtype="8" fill="hold" nodeType="afterEffect">
                                  <p:stCondLst>
                                    <p:cond delay="1000"/>
                                  </p:stCondLst>
                                  <p:childTnLst>
                                    <p:set>
                                      <p:cBhvr>
                                        <p:cTn id="45" dur="1" fill="hold">
                                          <p:stCondLst>
                                            <p:cond delay="0"/>
                                          </p:stCondLst>
                                        </p:cTn>
                                        <p:tgtEl>
                                          <p:spTgt spid="164869"/>
                                        </p:tgtEl>
                                        <p:attrNameLst>
                                          <p:attrName>style.visibility</p:attrName>
                                        </p:attrNameLst>
                                      </p:cBhvr>
                                      <p:to>
                                        <p:strVal val="visible"/>
                                      </p:to>
                                    </p:set>
                                    <p:animEffect transition="in" filter="wipe(left)">
                                      <p:cBhvr>
                                        <p:cTn id="46" dur="1000"/>
                                        <p:tgtEl>
                                          <p:spTgt spid="164869"/>
                                        </p:tgtEl>
                                      </p:cBhvr>
                                    </p:animEffect>
                                  </p:childTnLst>
                                </p:cTn>
                              </p:par>
                            </p:childTnLst>
                          </p:cTn>
                        </p:par>
                        <p:par>
                          <p:cTn id="47" fill="hold" nodeType="afterGroup">
                            <p:stCondLst>
                              <p:cond delay="5000"/>
                            </p:stCondLst>
                            <p:childTnLst>
                              <p:par>
                                <p:cTn id="48" presetID="22" presetClass="entr" presetSubtype="8" fill="hold" nodeType="afterEffect">
                                  <p:stCondLst>
                                    <p:cond delay="1000"/>
                                  </p:stCondLst>
                                  <p:childTnLst>
                                    <p:set>
                                      <p:cBhvr>
                                        <p:cTn id="49" dur="1" fill="hold">
                                          <p:stCondLst>
                                            <p:cond delay="0"/>
                                          </p:stCondLst>
                                        </p:cTn>
                                        <p:tgtEl>
                                          <p:spTgt spid="164866"/>
                                        </p:tgtEl>
                                        <p:attrNameLst>
                                          <p:attrName>style.visibility</p:attrName>
                                        </p:attrNameLst>
                                      </p:cBhvr>
                                      <p:to>
                                        <p:strVal val="visible"/>
                                      </p:to>
                                    </p:set>
                                    <p:animEffect transition="in" filter="wipe(left)">
                                      <p:cBhvr>
                                        <p:cTn id="50" dur="1000"/>
                                        <p:tgtEl>
                                          <p:spTgt spid="164866"/>
                                        </p:tgtEl>
                                      </p:cBhvr>
                                    </p:animEffect>
                                  </p:childTnLst>
                                </p:cTn>
                              </p:par>
                            </p:childTnLst>
                          </p:cTn>
                        </p:par>
                        <p:par>
                          <p:cTn id="51" fill="hold" nodeType="afterGroup">
                            <p:stCondLst>
                              <p:cond delay="7000"/>
                            </p:stCondLst>
                            <p:childTnLst>
                              <p:par>
                                <p:cTn id="52" presetID="22" presetClass="entr" presetSubtype="8"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78" grpId="0" animBg="1"/>
      <p:bldP spid="164901" grpId="0" animBg="1"/>
      <p:bldP spid="39"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2033" name="Group 2"/>
          <p:cNvGrpSpPr>
            <a:grpSpLocks/>
          </p:cNvGrpSpPr>
          <p:nvPr/>
        </p:nvGrpSpPr>
        <p:grpSpPr bwMode="auto">
          <a:xfrm>
            <a:off x="3285067" y="2463799"/>
            <a:ext cx="3479800" cy="469900"/>
            <a:chOff x="1552" y="1712"/>
            <a:chExt cx="1644" cy="296"/>
          </a:xfrm>
        </p:grpSpPr>
        <p:sp>
          <p:nvSpPr>
            <p:cNvPr id="172085" name="Freeform 3"/>
            <p:cNvSpPr>
              <a:spLocks/>
            </p:cNvSpPr>
            <p:nvPr/>
          </p:nvSpPr>
          <p:spPr bwMode="auto">
            <a:xfrm>
              <a:off x="1552" y="1744"/>
              <a:ext cx="1644" cy="264"/>
            </a:xfrm>
            <a:custGeom>
              <a:avLst/>
              <a:gdLst>
                <a:gd name="T0" fmla="*/ 0 w 1644"/>
                <a:gd name="T1" fmla="*/ 0 h 264"/>
                <a:gd name="T2" fmla="*/ 240 w 1644"/>
                <a:gd name="T3" fmla="*/ 264 h 264"/>
                <a:gd name="T4" fmla="*/ 1644 w 1644"/>
                <a:gd name="T5" fmla="*/ 264 h 264"/>
                <a:gd name="T6" fmla="*/ 0 60000 65536"/>
                <a:gd name="T7" fmla="*/ 0 60000 65536"/>
                <a:gd name="T8" fmla="*/ 0 60000 65536"/>
                <a:gd name="T9" fmla="*/ 0 w 1644"/>
                <a:gd name="T10" fmla="*/ 0 h 264"/>
                <a:gd name="T11" fmla="*/ 1644 w 1644"/>
                <a:gd name="T12" fmla="*/ 264 h 264"/>
              </a:gdLst>
              <a:ahLst/>
              <a:cxnLst>
                <a:cxn ang="T6">
                  <a:pos x="T0" y="T1"/>
                </a:cxn>
                <a:cxn ang="T7">
                  <a:pos x="T2" y="T3"/>
                </a:cxn>
                <a:cxn ang="T8">
                  <a:pos x="T4" y="T5"/>
                </a:cxn>
              </a:cxnLst>
              <a:rect l="T9" t="T10" r="T11" b="T12"/>
              <a:pathLst>
                <a:path w="1644" h="264">
                  <a:moveTo>
                    <a:pt x="0" y="0"/>
                  </a:moveTo>
                  <a:lnTo>
                    <a:pt x="240" y="264"/>
                  </a:lnTo>
                  <a:lnTo>
                    <a:pt x="1644" y="264"/>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172086" name="Rectangle 4"/>
            <p:cNvSpPr>
              <a:spLocks noChangeArrowheads="1"/>
            </p:cNvSpPr>
            <p:nvPr/>
          </p:nvSpPr>
          <p:spPr bwMode="auto">
            <a:xfrm>
              <a:off x="2192" y="1712"/>
              <a:ext cx="691"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1600">
                  <a:latin typeface="Arial" pitchFamily="34" charset="0"/>
                </a:rPr>
                <a:t>(.6) Low sales</a:t>
              </a:r>
            </a:p>
          </p:txBody>
        </p:sp>
      </p:grpSp>
      <p:grpSp>
        <p:nvGrpSpPr>
          <p:cNvPr id="172034" name="Group 5"/>
          <p:cNvGrpSpPr>
            <a:grpSpLocks/>
          </p:cNvGrpSpPr>
          <p:nvPr/>
        </p:nvGrpSpPr>
        <p:grpSpPr bwMode="auto">
          <a:xfrm>
            <a:off x="3285067" y="1346200"/>
            <a:ext cx="3471333" cy="1117600"/>
            <a:chOff x="1552" y="1008"/>
            <a:chExt cx="1640" cy="704"/>
          </a:xfrm>
        </p:grpSpPr>
        <p:sp>
          <p:nvSpPr>
            <p:cNvPr id="172083" name="Freeform 6"/>
            <p:cNvSpPr>
              <a:spLocks/>
            </p:cNvSpPr>
            <p:nvPr/>
          </p:nvSpPr>
          <p:spPr bwMode="auto">
            <a:xfrm>
              <a:off x="1552" y="1300"/>
              <a:ext cx="1640" cy="412"/>
            </a:xfrm>
            <a:custGeom>
              <a:avLst/>
              <a:gdLst>
                <a:gd name="T0" fmla="*/ 0 w 1640"/>
                <a:gd name="T1" fmla="*/ 412 h 412"/>
                <a:gd name="T2" fmla="*/ 240 w 1640"/>
                <a:gd name="T3" fmla="*/ 4 h 412"/>
                <a:gd name="T4" fmla="*/ 1640 w 1640"/>
                <a:gd name="T5" fmla="*/ 0 h 412"/>
                <a:gd name="T6" fmla="*/ 0 60000 65536"/>
                <a:gd name="T7" fmla="*/ 0 60000 65536"/>
                <a:gd name="T8" fmla="*/ 0 60000 65536"/>
                <a:gd name="T9" fmla="*/ 0 w 1640"/>
                <a:gd name="T10" fmla="*/ 0 h 412"/>
                <a:gd name="T11" fmla="*/ 1640 w 1640"/>
                <a:gd name="T12" fmla="*/ 412 h 412"/>
              </a:gdLst>
              <a:ahLst/>
              <a:cxnLst>
                <a:cxn ang="T6">
                  <a:pos x="T0" y="T1"/>
                </a:cxn>
                <a:cxn ang="T7">
                  <a:pos x="T2" y="T3"/>
                </a:cxn>
                <a:cxn ang="T8">
                  <a:pos x="T4" y="T5"/>
                </a:cxn>
              </a:cxnLst>
              <a:rect l="T9" t="T10" r="T11" b="T12"/>
              <a:pathLst>
                <a:path w="1640" h="412">
                  <a:moveTo>
                    <a:pt x="0" y="412"/>
                  </a:moveTo>
                  <a:lnTo>
                    <a:pt x="240" y="4"/>
                  </a:lnTo>
                  <a:lnTo>
                    <a:pt x="1640"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172084" name="Rectangle 7"/>
            <p:cNvSpPr>
              <a:spLocks noChangeArrowheads="1"/>
            </p:cNvSpPr>
            <p:nvPr/>
          </p:nvSpPr>
          <p:spPr bwMode="auto">
            <a:xfrm>
              <a:off x="2265" y="1008"/>
              <a:ext cx="539"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1600">
                  <a:latin typeface="Arial" pitchFamily="34" charset="0"/>
                </a:rPr>
                <a:t>(.4)</a:t>
              </a:r>
            </a:p>
            <a:p>
              <a:pPr algn="ctr">
                <a:lnSpc>
                  <a:spcPct val="150000"/>
                </a:lnSpc>
              </a:pPr>
              <a:r>
                <a:rPr lang="en-US" altLang="en-US" sz="1600">
                  <a:latin typeface="Arial" pitchFamily="34" charset="0"/>
                </a:rPr>
                <a:t>High sales</a:t>
              </a:r>
            </a:p>
          </p:txBody>
        </p:sp>
      </p:grpSp>
      <p:sp>
        <p:nvSpPr>
          <p:cNvPr id="172035" name="Rectangle 8"/>
          <p:cNvSpPr>
            <a:spLocks noGrp="1" noChangeArrowheads="1"/>
          </p:cNvSpPr>
          <p:nvPr>
            <p:ph type="title"/>
          </p:nvPr>
        </p:nvSpPr>
        <p:spPr>
          <a:xfrm>
            <a:off x="914400" y="241300"/>
            <a:ext cx="10363200" cy="9398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sz="4400">
                <a:ln/>
                <a:effectLst>
                  <a:outerShdw blurRad="114300" dist="114300" dir="2700000" algn="tl" rotWithShape="0">
                    <a:prstClr val="black">
                      <a:alpha val="40000"/>
                    </a:prstClr>
                  </a:outerShdw>
                </a:effectLst>
                <a:latin typeface="Arial" pitchFamily="34" charset="0"/>
                <a:cs typeface="Arial" pitchFamily="34" charset="0"/>
              </a:rPr>
              <a:t>Decision Tree Example</a:t>
            </a:r>
          </a:p>
        </p:txBody>
      </p:sp>
      <p:grpSp>
        <p:nvGrpSpPr>
          <p:cNvPr id="172036" name="Group 9"/>
          <p:cNvGrpSpPr>
            <a:grpSpLocks/>
          </p:cNvGrpSpPr>
          <p:nvPr/>
        </p:nvGrpSpPr>
        <p:grpSpPr bwMode="auto">
          <a:xfrm>
            <a:off x="1744133" y="2247901"/>
            <a:ext cx="1854200" cy="1384300"/>
            <a:chOff x="824" y="1576"/>
            <a:chExt cx="876" cy="872"/>
          </a:xfrm>
        </p:grpSpPr>
        <p:sp>
          <p:nvSpPr>
            <p:cNvPr id="172081" name="Line 10"/>
            <p:cNvSpPr>
              <a:spLocks noChangeShapeType="1"/>
            </p:cNvSpPr>
            <p:nvPr/>
          </p:nvSpPr>
          <p:spPr bwMode="auto">
            <a:xfrm flipV="1">
              <a:off x="824" y="1728"/>
              <a:ext cx="720" cy="72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sp>
          <p:nvSpPr>
            <p:cNvPr id="172082" name="Oval 11"/>
            <p:cNvSpPr>
              <a:spLocks noChangeArrowheads="1"/>
            </p:cNvSpPr>
            <p:nvPr/>
          </p:nvSpPr>
          <p:spPr bwMode="auto">
            <a:xfrm>
              <a:off x="1388" y="1576"/>
              <a:ext cx="312" cy="312"/>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grpSp>
      <p:grpSp>
        <p:nvGrpSpPr>
          <p:cNvPr id="172037" name="Group 12"/>
          <p:cNvGrpSpPr>
            <a:grpSpLocks/>
          </p:cNvGrpSpPr>
          <p:nvPr/>
        </p:nvGrpSpPr>
        <p:grpSpPr bwMode="auto">
          <a:xfrm>
            <a:off x="304800" y="1598614"/>
            <a:ext cx="2675467" cy="827087"/>
            <a:chOff x="144" y="1167"/>
            <a:chExt cx="1264" cy="521"/>
          </a:xfrm>
        </p:grpSpPr>
        <p:sp>
          <p:nvSpPr>
            <p:cNvPr id="172077" name="Line 13"/>
            <p:cNvSpPr>
              <a:spLocks noChangeShapeType="1"/>
            </p:cNvSpPr>
            <p:nvPr/>
          </p:nvSpPr>
          <p:spPr bwMode="auto">
            <a:xfrm>
              <a:off x="912" y="1496"/>
              <a:ext cx="440" cy="1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p>
          </p:txBody>
        </p:sp>
        <p:grpSp>
          <p:nvGrpSpPr>
            <p:cNvPr id="172078" name="Group 14"/>
            <p:cNvGrpSpPr>
              <a:grpSpLocks/>
            </p:cNvGrpSpPr>
            <p:nvPr/>
          </p:nvGrpSpPr>
          <p:grpSpPr bwMode="auto">
            <a:xfrm>
              <a:off x="144" y="1167"/>
              <a:ext cx="1264" cy="368"/>
              <a:chOff x="2176" y="1551"/>
              <a:chExt cx="1264" cy="368"/>
            </a:xfrm>
          </p:grpSpPr>
          <p:sp>
            <p:nvSpPr>
              <p:cNvPr id="172079" name="AutoShape 15"/>
              <p:cNvSpPr>
                <a:spLocks noChangeArrowheads="1"/>
              </p:cNvSpPr>
              <p:nvPr/>
            </p:nvSpPr>
            <p:spPr bwMode="auto">
              <a:xfrm>
                <a:off x="2176" y="1551"/>
                <a:ext cx="1264" cy="368"/>
              </a:xfrm>
              <a:prstGeom prst="roundRect">
                <a:avLst>
                  <a:gd name="adj" fmla="val 50000"/>
                </a:avLst>
              </a:prstGeom>
              <a:solidFill>
                <a:srgbClr val="9FACC7"/>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2080" name="Rectangle 16"/>
              <p:cNvSpPr>
                <a:spLocks noChangeArrowheads="1"/>
              </p:cNvSpPr>
              <p:nvPr/>
            </p:nvSpPr>
            <p:spPr bwMode="auto">
              <a:xfrm>
                <a:off x="2525" y="1551"/>
                <a:ext cx="567"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200">
                    <a:latin typeface="Arial" pitchFamily="34" charset="0"/>
                  </a:rPr>
                  <a:t>Purchase CAD</a:t>
                </a:r>
              </a:p>
              <a:p>
                <a:pPr algn="ctr">
                  <a:lnSpc>
                    <a:spcPct val="90000"/>
                  </a:lnSpc>
                </a:pPr>
                <a:endParaRPr lang="en-US" altLang="en-US" sz="1200">
                  <a:latin typeface="Arial" pitchFamily="34" charset="0"/>
                </a:endParaRPr>
              </a:p>
            </p:txBody>
          </p:sp>
        </p:grpSp>
      </p:grpSp>
      <p:grpSp>
        <p:nvGrpSpPr>
          <p:cNvPr id="172038" name="Group 17"/>
          <p:cNvGrpSpPr>
            <a:grpSpLocks/>
          </p:cNvGrpSpPr>
          <p:nvPr/>
        </p:nvGrpSpPr>
        <p:grpSpPr bwMode="auto">
          <a:xfrm>
            <a:off x="1422400" y="3098801"/>
            <a:ext cx="5384800" cy="3035300"/>
            <a:chOff x="672" y="2112"/>
            <a:chExt cx="2544" cy="1912"/>
          </a:xfrm>
        </p:grpSpPr>
        <p:grpSp>
          <p:nvGrpSpPr>
            <p:cNvPr id="172056" name="Group 18"/>
            <p:cNvGrpSpPr>
              <a:grpSpLocks/>
            </p:cNvGrpSpPr>
            <p:nvPr/>
          </p:nvGrpSpPr>
          <p:grpSpPr bwMode="auto">
            <a:xfrm>
              <a:off x="1552" y="3152"/>
              <a:ext cx="1640" cy="523"/>
              <a:chOff x="1552" y="3152"/>
              <a:chExt cx="1640" cy="523"/>
            </a:xfrm>
          </p:grpSpPr>
          <p:sp>
            <p:nvSpPr>
              <p:cNvPr id="172075" name="Freeform 19"/>
              <p:cNvSpPr>
                <a:spLocks/>
              </p:cNvSpPr>
              <p:nvPr/>
            </p:nvSpPr>
            <p:spPr bwMode="auto">
              <a:xfrm>
                <a:off x="1552" y="3184"/>
                <a:ext cx="1640" cy="264"/>
              </a:xfrm>
              <a:custGeom>
                <a:avLst/>
                <a:gdLst>
                  <a:gd name="T0" fmla="*/ 0 w 1640"/>
                  <a:gd name="T1" fmla="*/ 0 h 264"/>
                  <a:gd name="T2" fmla="*/ 240 w 1640"/>
                  <a:gd name="T3" fmla="*/ 264 h 264"/>
                  <a:gd name="T4" fmla="*/ 1640 w 1640"/>
                  <a:gd name="T5" fmla="*/ 264 h 264"/>
                  <a:gd name="T6" fmla="*/ 0 60000 65536"/>
                  <a:gd name="T7" fmla="*/ 0 60000 65536"/>
                  <a:gd name="T8" fmla="*/ 0 60000 65536"/>
                  <a:gd name="T9" fmla="*/ 0 w 1640"/>
                  <a:gd name="T10" fmla="*/ 0 h 264"/>
                  <a:gd name="T11" fmla="*/ 1640 w 1640"/>
                  <a:gd name="T12" fmla="*/ 264 h 264"/>
                </a:gdLst>
                <a:ahLst/>
                <a:cxnLst>
                  <a:cxn ang="T6">
                    <a:pos x="T0" y="T1"/>
                  </a:cxn>
                  <a:cxn ang="T7">
                    <a:pos x="T2" y="T3"/>
                  </a:cxn>
                  <a:cxn ang="T8">
                    <a:pos x="T4" y="T5"/>
                  </a:cxn>
                </a:cxnLst>
                <a:rect l="T9" t="T10" r="T11" b="T12"/>
                <a:pathLst>
                  <a:path w="1640" h="264">
                    <a:moveTo>
                      <a:pt x="0" y="0"/>
                    </a:moveTo>
                    <a:lnTo>
                      <a:pt x="240" y="264"/>
                    </a:lnTo>
                    <a:lnTo>
                      <a:pt x="1640" y="264"/>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172076" name="Rectangle 20"/>
              <p:cNvSpPr>
                <a:spLocks noChangeArrowheads="1"/>
              </p:cNvSpPr>
              <p:nvPr/>
            </p:nvSpPr>
            <p:spPr bwMode="auto">
              <a:xfrm>
                <a:off x="2274" y="3152"/>
                <a:ext cx="517"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1600">
                    <a:latin typeface="Arial" pitchFamily="34" charset="0"/>
                  </a:rPr>
                  <a:t>(.6)</a:t>
                </a:r>
              </a:p>
              <a:p>
                <a:pPr algn="ctr">
                  <a:lnSpc>
                    <a:spcPct val="150000"/>
                  </a:lnSpc>
                </a:pPr>
                <a:r>
                  <a:rPr lang="en-US" altLang="en-US" sz="1600">
                    <a:latin typeface="Arial" pitchFamily="34" charset="0"/>
                  </a:rPr>
                  <a:t>Low sales</a:t>
                </a:r>
              </a:p>
            </p:txBody>
          </p:sp>
        </p:grpSp>
        <p:grpSp>
          <p:nvGrpSpPr>
            <p:cNvPr id="172057" name="Group 21"/>
            <p:cNvGrpSpPr>
              <a:grpSpLocks/>
            </p:cNvGrpSpPr>
            <p:nvPr/>
          </p:nvGrpSpPr>
          <p:grpSpPr bwMode="auto">
            <a:xfrm>
              <a:off x="1552" y="2416"/>
              <a:ext cx="1644" cy="736"/>
              <a:chOff x="1552" y="2416"/>
              <a:chExt cx="1644" cy="736"/>
            </a:xfrm>
          </p:grpSpPr>
          <p:sp>
            <p:nvSpPr>
              <p:cNvPr id="172073" name="Freeform 22"/>
              <p:cNvSpPr>
                <a:spLocks/>
              </p:cNvSpPr>
              <p:nvPr/>
            </p:nvSpPr>
            <p:spPr bwMode="auto">
              <a:xfrm>
                <a:off x="1552" y="2704"/>
                <a:ext cx="1644" cy="448"/>
              </a:xfrm>
              <a:custGeom>
                <a:avLst/>
                <a:gdLst>
                  <a:gd name="T0" fmla="*/ 0 w 1644"/>
                  <a:gd name="T1" fmla="*/ 448 h 448"/>
                  <a:gd name="T2" fmla="*/ 240 w 1644"/>
                  <a:gd name="T3" fmla="*/ 0 h 448"/>
                  <a:gd name="T4" fmla="*/ 1644 w 1644"/>
                  <a:gd name="T5" fmla="*/ 0 h 448"/>
                  <a:gd name="T6" fmla="*/ 0 60000 65536"/>
                  <a:gd name="T7" fmla="*/ 0 60000 65536"/>
                  <a:gd name="T8" fmla="*/ 0 60000 65536"/>
                  <a:gd name="T9" fmla="*/ 0 w 1644"/>
                  <a:gd name="T10" fmla="*/ 0 h 448"/>
                  <a:gd name="T11" fmla="*/ 1644 w 1644"/>
                  <a:gd name="T12" fmla="*/ 448 h 448"/>
                </a:gdLst>
                <a:ahLst/>
                <a:cxnLst>
                  <a:cxn ang="T6">
                    <a:pos x="T0" y="T1"/>
                  </a:cxn>
                  <a:cxn ang="T7">
                    <a:pos x="T2" y="T3"/>
                  </a:cxn>
                  <a:cxn ang="T8">
                    <a:pos x="T4" y="T5"/>
                  </a:cxn>
                </a:cxnLst>
                <a:rect l="T9" t="T10" r="T11" b="T12"/>
                <a:pathLst>
                  <a:path w="1644" h="448">
                    <a:moveTo>
                      <a:pt x="0" y="448"/>
                    </a:moveTo>
                    <a:lnTo>
                      <a:pt x="240" y="0"/>
                    </a:lnTo>
                    <a:lnTo>
                      <a:pt x="1644"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172074" name="Rectangle 23"/>
              <p:cNvSpPr>
                <a:spLocks noChangeArrowheads="1"/>
              </p:cNvSpPr>
              <p:nvPr/>
            </p:nvSpPr>
            <p:spPr bwMode="auto">
              <a:xfrm>
                <a:off x="2265" y="2416"/>
                <a:ext cx="539"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1600">
                    <a:latin typeface="Arial" pitchFamily="34" charset="0"/>
                  </a:rPr>
                  <a:t>(.4)</a:t>
                </a:r>
              </a:p>
              <a:p>
                <a:pPr algn="ctr">
                  <a:lnSpc>
                    <a:spcPct val="150000"/>
                  </a:lnSpc>
                </a:pPr>
                <a:r>
                  <a:rPr lang="en-US" altLang="en-US" sz="1600">
                    <a:latin typeface="Arial" pitchFamily="34" charset="0"/>
                  </a:rPr>
                  <a:t>High sales</a:t>
                </a:r>
              </a:p>
            </p:txBody>
          </p:sp>
        </p:grpSp>
        <p:sp>
          <p:nvSpPr>
            <p:cNvPr id="172058" name="Freeform 24"/>
            <p:cNvSpPr>
              <a:spLocks/>
            </p:cNvSpPr>
            <p:nvPr/>
          </p:nvSpPr>
          <p:spPr bwMode="auto">
            <a:xfrm>
              <a:off x="816" y="2464"/>
              <a:ext cx="2400" cy="1560"/>
            </a:xfrm>
            <a:custGeom>
              <a:avLst/>
              <a:gdLst>
                <a:gd name="T0" fmla="*/ 0 w 2400"/>
                <a:gd name="T1" fmla="*/ 0 h 1560"/>
                <a:gd name="T2" fmla="*/ 0 w 2400"/>
                <a:gd name="T3" fmla="*/ 1560 h 1560"/>
                <a:gd name="T4" fmla="*/ 2400 w 2400"/>
                <a:gd name="T5" fmla="*/ 1560 h 1560"/>
                <a:gd name="T6" fmla="*/ 0 60000 65536"/>
                <a:gd name="T7" fmla="*/ 0 60000 65536"/>
                <a:gd name="T8" fmla="*/ 0 60000 65536"/>
                <a:gd name="T9" fmla="*/ 0 w 2400"/>
                <a:gd name="T10" fmla="*/ 0 h 1560"/>
                <a:gd name="T11" fmla="*/ 2400 w 2400"/>
                <a:gd name="T12" fmla="*/ 1560 h 1560"/>
              </a:gdLst>
              <a:ahLst/>
              <a:cxnLst>
                <a:cxn ang="T6">
                  <a:pos x="T0" y="T1"/>
                </a:cxn>
                <a:cxn ang="T7">
                  <a:pos x="T2" y="T3"/>
                </a:cxn>
                <a:cxn ang="T8">
                  <a:pos x="T4" y="T5"/>
                </a:cxn>
              </a:cxnLst>
              <a:rect l="T9" t="T10" r="T11" b="T12"/>
              <a:pathLst>
                <a:path w="2400" h="1560">
                  <a:moveTo>
                    <a:pt x="0" y="0"/>
                  </a:moveTo>
                  <a:lnTo>
                    <a:pt x="0" y="1560"/>
                  </a:lnTo>
                  <a:lnTo>
                    <a:pt x="2400" y="156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grpSp>
          <p:nvGrpSpPr>
            <p:cNvPr id="172059" name="Group 25"/>
            <p:cNvGrpSpPr>
              <a:grpSpLocks/>
            </p:cNvGrpSpPr>
            <p:nvPr/>
          </p:nvGrpSpPr>
          <p:grpSpPr bwMode="auto">
            <a:xfrm>
              <a:off x="824" y="2448"/>
              <a:ext cx="876" cy="880"/>
              <a:chOff x="824" y="2448"/>
              <a:chExt cx="876" cy="880"/>
            </a:xfrm>
          </p:grpSpPr>
          <p:sp>
            <p:nvSpPr>
              <p:cNvPr id="172071" name="Line 26"/>
              <p:cNvSpPr>
                <a:spLocks noChangeShapeType="1"/>
              </p:cNvSpPr>
              <p:nvPr/>
            </p:nvSpPr>
            <p:spPr bwMode="auto">
              <a:xfrm>
                <a:off x="824" y="2448"/>
                <a:ext cx="712" cy="704"/>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sp>
            <p:nvSpPr>
              <p:cNvPr id="172072" name="Oval 27"/>
              <p:cNvSpPr>
                <a:spLocks noChangeArrowheads="1"/>
              </p:cNvSpPr>
              <p:nvPr/>
            </p:nvSpPr>
            <p:spPr bwMode="auto">
              <a:xfrm>
                <a:off x="1388" y="3016"/>
                <a:ext cx="312" cy="312"/>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grpSp>
        <p:grpSp>
          <p:nvGrpSpPr>
            <p:cNvPr id="172060" name="Group 28"/>
            <p:cNvGrpSpPr>
              <a:grpSpLocks/>
            </p:cNvGrpSpPr>
            <p:nvPr/>
          </p:nvGrpSpPr>
          <p:grpSpPr bwMode="auto">
            <a:xfrm>
              <a:off x="1200" y="2112"/>
              <a:ext cx="1880" cy="896"/>
              <a:chOff x="1200" y="2112"/>
              <a:chExt cx="1880" cy="896"/>
            </a:xfrm>
          </p:grpSpPr>
          <p:sp>
            <p:nvSpPr>
              <p:cNvPr id="172067" name="Line 29"/>
              <p:cNvSpPr>
                <a:spLocks noChangeShapeType="1"/>
              </p:cNvSpPr>
              <p:nvPr/>
            </p:nvSpPr>
            <p:spPr bwMode="auto">
              <a:xfrm flipH="1">
                <a:off x="1552" y="2392"/>
                <a:ext cx="32" cy="61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p>
            </p:txBody>
          </p:sp>
          <p:grpSp>
            <p:nvGrpSpPr>
              <p:cNvPr id="172068" name="Group 30"/>
              <p:cNvGrpSpPr>
                <a:grpSpLocks/>
              </p:cNvGrpSpPr>
              <p:nvPr/>
            </p:nvGrpSpPr>
            <p:grpSpPr bwMode="auto">
              <a:xfrm>
                <a:off x="1200" y="2112"/>
                <a:ext cx="1880" cy="376"/>
                <a:chOff x="1872" y="2531"/>
                <a:chExt cx="1880" cy="376"/>
              </a:xfrm>
            </p:grpSpPr>
            <p:sp>
              <p:nvSpPr>
                <p:cNvPr id="172069" name="AutoShape 31"/>
                <p:cNvSpPr>
                  <a:spLocks noChangeArrowheads="1"/>
                </p:cNvSpPr>
                <p:nvPr/>
              </p:nvSpPr>
              <p:spPr bwMode="auto">
                <a:xfrm>
                  <a:off x="1872" y="2531"/>
                  <a:ext cx="1880" cy="368"/>
                </a:xfrm>
                <a:prstGeom prst="roundRect">
                  <a:avLst>
                    <a:gd name="adj" fmla="val 50000"/>
                  </a:avLst>
                </a:prstGeom>
                <a:solidFill>
                  <a:srgbClr val="9FACC7"/>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2070" name="Rectangle 32"/>
                <p:cNvSpPr>
                  <a:spLocks noChangeArrowheads="1"/>
                </p:cNvSpPr>
                <p:nvPr/>
              </p:nvSpPr>
              <p:spPr bwMode="auto">
                <a:xfrm>
                  <a:off x="2382" y="2639"/>
                  <a:ext cx="860"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200">
                      <a:latin typeface="Arial" pitchFamily="34" charset="0"/>
                    </a:rPr>
                    <a:t>Hire and train engineers</a:t>
                  </a:r>
                </a:p>
                <a:p>
                  <a:pPr algn="ctr">
                    <a:lnSpc>
                      <a:spcPct val="90000"/>
                    </a:lnSpc>
                  </a:pPr>
                  <a:endParaRPr lang="en-US" altLang="en-US" sz="1200">
                    <a:latin typeface="Arial" pitchFamily="34" charset="0"/>
                  </a:endParaRPr>
                </a:p>
              </p:txBody>
            </p:sp>
          </p:grpSp>
        </p:grpSp>
        <p:grpSp>
          <p:nvGrpSpPr>
            <p:cNvPr id="172061" name="Group 33"/>
            <p:cNvGrpSpPr>
              <a:grpSpLocks/>
            </p:cNvGrpSpPr>
            <p:nvPr/>
          </p:nvGrpSpPr>
          <p:grpSpPr bwMode="auto">
            <a:xfrm>
              <a:off x="992" y="3536"/>
              <a:ext cx="1312" cy="440"/>
              <a:chOff x="992" y="3536"/>
              <a:chExt cx="1312" cy="440"/>
            </a:xfrm>
          </p:grpSpPr>
          <p:sp>
            <p:nvSpPr>
              <p:cNvPr id="172063" name="Line 34"/>
              <p:cNvSpPr>
                <a:spLocks noChangeShapeType="1"/>
              </p:cNvSpPr>
              <p:nvPr/>
            </p:nvSpPr>
            <p:spPr bwMode="auto">
              <a:xfrm>
                <a:off x="2120" y="3704"/>
                <a:ext cx="184" cy="27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p>
            </p:txBody>
          </p:sp>
          <p:grpSp>
            <p:nvGrpSpPr>
              <p:cNvPr id="172064" name="Group 35"/>
              <p:cNvGrpSpPr>
                <a:grpSpLocks/>
              </p:cNvGrpSpPr>
              <p:nvPr/>
            </p:nvGrpSpPr>
            <p:grpSpPr bwMode="auto">
              <a:xfrm>
                <a:off x="992" y="3536"/>
                <a:ext cx="1152" cy="368"/>
                <a:chOff x="2320" y="3232"/>
                <a:chExt cx="1152" cy="368"/>
              </a:xfrm>
            </p:grpSpPr>
            <p:sp>
              <p:nvSpPr>
                <p:cNvPr id="172065" name="AutoShape 36"/>
                <p:cNvSpPr>
                  <a:spLocks noChangeArrowheads="1"/>
                </p:cNvSpPr>
                <p:nvPr/>
              </p:nvSpPr>
              <p:spPr bwMode="auto">
                <a:xfrm>
                  <a:off x="2320" y="3232"/>
                  <a:ext cx="1152" cy="368"/>
                </a:xfrm>
                <a:prstGeom prst="roundRect">
                  <a:avLst>
                    <a:gd name="adj" fmla="val 50000"/>
                  </a:avLst>
                </a:prstGeom>
                <a:solidFill>
                  <a:srgbClr val="9FACC7"/>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2066" name="Rectangle 37"/>
                <p:cNvSpPr>
                  <a:spLocks noChangeArrowheads="1"/>
                </p:cNvSpPr>
                <p:nvPr/>
              </p:nvSpPr>
              <p:spPr bwMode="auto">
                <a:xfrm>
                  <a:off x="2675" y="3309"/>
                  <a:ext cx="437"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200">
                      <a:latin typeface="Arial" pitchFamily="34" charset="0"/>
                    </a:rPr>
                    <a:t>Do nothing</a:t>
                  </a:r>
                </a:p>
              </p:txBody>
            </p:sp>
          </p:grpSp>
        </p:grpSp>
        <p:sp>
          <p:nvSpPr>
            <p:cNvPr id="172062" name="Rectangle 38"/>
            <p:cNvSpPr>
              <a:spLocks noChangeArrowheads="1"/>
            </p:cNvSpPr>
            <p:nvPr/>
          </p:nvSpPr>
          <p:spPr bwMode="auto">
            <a:xfrm>
              <a:off x="672" y="2300"/>
              <a:ext cx="304" cy="304"/>
            </a:xfrm>
            <a:prstGeom prst="rect">
              <a:avLst/>
            </a:prstGeom>
            <a:solidFill>
              <a:srgbClr val="EEA94C"/>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grpSp>
      <p:grpSp>
        <p:nvGrpSpPr>
          <p:cNvPr id="165928" name="Group 40"/>
          <p:cNvGrpSpPr>
            <a:grpSpLocks/>
          </p:cNvGrpSpPr>
          <p:nvPr/>
        </p:nvGrpSpPr>
        <p:grpSpPr bwMode="auto">
          <a:xfrm>
            <a:off x="6756403" y="1292225"/>
            <a:ext cx="3867151" cy="1028701"/>
            <a:chOff x="3192" y="974"/>
            <a:chExt cx="1827" cy="648"/>
          </a:xfrm>
        </p:grpSpPr>
        <p:sp>
          <p:nvSpPr>
            <p:cNvPr id="172053" name="Rectangle 41"/>
            <p:cNvSpPr>
              <a:spLocks noChangeArrowheads="1"/>
            </p:cNvSpPr>
            <p:nvPr/>
          </p:nvSpPr>
          <p:spPr bwMode="auto">
            <a:xfrm>
              <a:off x="3318" y="974"/>
              <a:ext cx="1701"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054100" algn="r"/>
                  <a:tab pos="1244600" algn="l"/>
                </a:tabLst>
                <a:defRPr>
                  <a:solidFill>
                    <a:schemeClr val="tx1"/>
                  </a:solidFill>
                  <a:latin typeface="Calibri" pitchFamily="34" charset="0"/>
                  <a:cs typeface="Arial" pitchFamily="34" charset="0"/>
                </a:defRPr>
              </a:lvl1pPr>
              <a:lvl2pPr marL="742950" indent="-285750">
                <a:tabLst>
                  <a:tab pos="1054100" algn="r"/>
                  <a:tab pos="1244600" algn="l"/>
                </a:tabLst>
                <a:defRPr>
                  <a:solidFill>
                    <a:schemeClr val="tx1"/>
                  </a:solidFill>
                  <a:latin typeface="Calibri" pitchFamily="34" charset="0"/>
                  <a:cs typeface="Arial" pitchFamily="34" charset="0"/>
                </a:defRPr>
              </a:lvl2pPr>
              <a:lvl3pPr marL="1143000" indent="-228600">
                <a:tabLst>
                  <a:tab pos="1054100" algn="r"/>
                  <a:tab pos="1244600" algn="l"/>
                </a:tabLst>
                <a:defRPr>
                  <a:solidFill>
                    <a:schemeClr val="tx1"/>
                  </a:solidFill>
                  <a:latin typeface="Calibri" pitchFamily="34" charset="0"/>
                  <a:cs typeface="Arial" pitchFamily="34" charset="0"/>
                </a:defRPr>
              </a:lvl3pPr>
              <a:lvl4pPr marL="1600200" indent="-228600">
                <a:tabLst>
                  <a:tab pos="1054100" algn="r"/>
                  <a:tab pos="1244600" algn="l"/>
                </a:tabLst>
                <a:defRPr>
                  <a:solidFill>
                    <a:schemeClr val="tx1"/>
                  </a:solidFill>
                  <a:latin typeface="Calibri" pitchFamily="34" charset="0"/>
                  <a:cs typeface="Arial" pitchFamily="34" charset="0"/>
                </a:defRPr>
              </a:lvl4pPr>
              <a:lvl5pPr marL="2057400" indent="-228600">
                <a:tabLst>
                  <a:tab pos="1054100" algn="r"/>
                  <a:tab pos="12446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9pPr>
            </a:lstStyle>
            <a:p>
              <a:pPr>
                <a:lnSpc>
                  <a:spcPct val="90000"/>
                </a:lnSpc>
              </a:pPr>
              <a:r>
                <a:rPr lang="en-US" altLang="en-US" sz="1600">
                  <a:latin typeface="Arial" pitchFamily="34" charset="0"/>
                </a:rPr>
                <a:t>	$2,500,000	Revenue</a:t>
              </a:r>
            </a:p>
            <a:p>
              <a:pPr>
                <a:lnSpc>
                  <a:spcPct val="90000"/>
                </a:lnSpc>
              </a:pPr>
              <a:r>
                <a:rPr lang="en-US" altLang="en-US" sz="1600">
                  <a:latin typeface="Arial" pitchFamily="34" charset="0"/>
                </a:rPr>
                <a:t>	– 1,000,000	Mfg cost ($40 x 25,000)</a:t>
              </a:r>
            </a:p>
            <a:p>
              <a:pPr>
                <a:lnSpc>
                  <a:spcPct val="90000"/>
                </a:lnSpc>
              </a:pPr>
              <a:r>
                <a:rPr lang="en-US" altLang="en-US" sz="1600">
                  <a:latin typeface="Arial" pitchFamily="34" charset="0"/>
                </a:rPr>
                <a:t>	– 500,000	CAD cost</a:t>
              </a:r>
            </a:p>
            <a:p>
              <a:pPr>
                <a:lnSpc>
                  <a:spcPct val="90000"/>
                </a:lnSpc>
                <a:spcBef>
                  <a:spcPct val="20000"/>
                </a:spcBef>
              </a:pPr>
              <a:r>
                <a:rPr lang="en-US" altLang="en-US" sz="1600">
                  <a:latin typeface="Arial" pitchFamily="34" charset="0"/>
                </a:rPr>
                <a:t>	$1,000,000	Net</a:t>
              </a:r>
            </a:p>
          </p:txBody>
        </p:sp>
        <p:sp>
          <p:nvSpPr>
            <p:cNvPr id="172054" name="AutoShape 42"/>
            <p:cNvSpPr>
              <a:spLocks/>
            </p:cNvSpPr>
            <p:nvPr/>
          </p:nvSpPr>
          <p:spPr bwMode="auto">
            <a:xfrm>
              <a:off x="3192" y="1036"/>
              <a:ext cx="160" cy="528"/>
            </a:xfrm>
            <a:prstGeom prst="leftBrace">
              <a:avLst>
                <a:gd name="adj1" fmla="val 27500"/>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2055" name="Line 43"/>
            <p:cNvSpPr>
              <a:spLocks noChangeShapeType="1"/>
            </p:cNvSpPr>
            <p:nvPr/>
          </p:nvSpPr>
          <p:spPr bwMode="auto">
            <a:xfrm flipH="1">
              <a:off x="3372" y="1424"/>
              <a:ext cx="68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grpSp>
      <p:grpSp>
        <p:nvGrpSpPr>
          <p:cNvPr id="165932" name="Group 44"/>
          <p:cNvGrpSpPr>
            <a:grpSpLocks/>
          </p:cNvGrpSpPr>
          <p:nvPr/>
        </p:nvGrpSpPr>
        <p:grpSpPr bwMode="auto">
          <a:xfrm>
            <a:off x="6756399" y="2422524"/>
            <a:ext cx="3752850" cy="1028701"/>
            <a:chOff x="3192" y="1686"/>
            <a:chExt cx="1773" cy="648"/>
          </a:xfrm>
        </p:grpSpPr>
        <p:sp>
          <p:nvSpPr>
            <p:cNvPr id="172050" name="Rectangle 45"/>
            <p:cNvSpPr>
              <a:spLocks noChangeArrowheads="1"/>
            </p:cNvSpPr>
            <p:nvPr/>
          </p:nvSpPr>
          <p:spPr bwMode="auto">
            <a:xfrm>
              <a:off x="3318" y="1686"/>
              <a:ext cx="1647"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054100" algn="r"/>
                  <a:tab pos="1244600" algn="l"/>
                </a:tabLst>
                <a:defRPr>
                  <a:solidFill>
                    <a:schemeClr val="tx1"/>
                  </a:solidFill>
                  <a:latin typeface="Calibri" pitchFamily="34" charset="0"/>
                  <a:cs typeface="Arial" pitchFamily="34" charset="0"/>
                </a:defRPr>
              </a:lvl1pPr>
              <a:lvl2pPr marL="742950" indent="-285750">
                <a:tabLst>
                  <a:tab pos="1054100" algn="r"/>
                  <a:tab pos="1244600" algn="l"/>
                </a:tabLst>
                <a:defRPr>
                  <a:solidFill>
                    <a:schemeClr val="tx1"/>
                  </a:solidFill>
                  <a:latin typeface="Calibri" pitchFamily="34" charset="0"/>
                  <a:cs typeface="Arial" pitchFamily="34" charset="0"/>
                </a:defRPr>
              </a:lvl2pPr>
              <a:lvl3pPr marL="1143000" indent="-228600">
                <a:tabLst>
                  <a:tab pos="1054100" algn="r"/>
                  <a:tab pos="1244600" algn="l"/>
                </a:tabLst>
                <a:defRPr>
                  <a:solidFill>
                    <a:schemeClr val="tx1"/>
                  </a:solidFill>
                  <a:latin typeface="Calibri" pitchFamily="34" charset="0"/>
                  <a:cs typeface="Arial" pitchFamily="34" charset="0"/>
                </a:defRPr>
              </a:lvl3pPr>
              <a:lvl4pPr marL="1600200" indent="-228600">
                <a:tabLst>
                  <a:tab pos="1054100" algn="r"/>
                  <a:tab pos="1244600" algn="l"/>
                </a:tabLst>
                <a:defRPr>
                  <a:solidFill>
                    <a:schemeClr val="tx1"/>
                  </a:solidFill>
                  <a:latin typeface="Calibri" pitchFamily="34" charset="0"/>
                  <a:cs typeface="Arial" pitchFamily="34" charset="0"/>
                </a:defRPr>
              </a:lvl4pPr>
              <a:lvl5pPr marL="2057400" indent="-228600">
                <a:tabLst>
                  <a:tab pos="1054100" algn="r"/>
                  <a:tab pos="12446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9pPr>
            </a:lstStyle>
            <a:p>
              <a:pPr>
                <a:lnSpc>
                  <a:spcPct val="90000"/>
                </a:lnSpc>
              </a:pPr>
              <a:r>
                <a:rPr lang="en-US" altLang="en-US" sz="1600">
                  <a:latin typeface="Arial" pitchFamily="34" charset="0"/>
                </a:rPr>
                <a:t>	$800,000	Revenue</a:t>
              </a:r>
            </a:p>
            <a:p>
              <a:pPr>
                <a:lnSpc>
                  <a:spcPct val="90000"/>
                </a:lnSpc>
              </a:pPr>
              <a:r>
                <a:rPr lang="en-US" altLang="en-US" sz="1600">
                  <a:latin typeface="Arial" pitchFamily="34" charset="0"/>
                </a:rPr>
                <a:t>	– 320,000	Mfg cost ($40 x 8,000)</a:t>
              </a:r>
            </a:p>
            <a:p>
              <a:pPr>
                <a:lnSpc>
                  <a:spcPct val="90000"/>
                </a:lnSpc>
              </a:pPr>
              <a:r>
                <a:rPr lang="en-US" altLang="en-US" sz="1600">
                  <a:latin typeface="Arial" pitchFamily="34" charset="0"/>
                </a:rPr>
                <a:t>	– 500,000	CAD cost</a:t>
              </a:r>
            </a:p>
            <a:p>
              <a:pPr>
                <a:lnSpc>
                  <a:spcPct val="90000"/>
                </a:lnSpc>
                <a:spcBef>
                  <a:spcPct val="20000"/>
                </a:spcBef>
              </a:pPr>
              <a:r>
                <a:rPr lang="en-US" altLang="en-US" sz="1600">
                  <a:latin typeface="Arial" pitchFamily="34" charset="0"/>
                </a:rPr>
                <a:t>	– $20,000	Net loss</a:t>
              </a:r>
            </a:p>
          </p:txBody>
        </p:sp>
        <p:sp>
          <p:nvSpPr>
            <p:cNvPr id="172051" name="AutoShape 46"/>
            <p:cNvSpPr>
              <a:spLocks/>
            </p:cNvSpPr>
            <p:nvPr/>
          </p:nvSpPr>
          <p:spPr bwMode="auto">
            <a:xfrm>
              <a:off x="3192" y="1744"/>
              <a:ext cx="160" cy="528"/>
            </a:xfrm>
            <a:prstGeom prst="leftBrace">
              <a:avLst>
                <a:gd name="adj1" fmla="val 27500"/>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2052" name="Line 47"/>
            <p:cNvSpPr>
              <a:spLocks noChangeShapeType="1"/>
            </p:cNvSpPr>
            <p:nvPr/>
          </p:nvSpPr>
          <p:spPr bwMode="auto">
            <a:xfrm flipH="1">
              <a:off x="3428" y="2140"/>
              <a:ext cx="62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grpSp>
      <p:sp>
        <p:nvSpPr>
          <p:cNvPr id="165936" name="Rectangle 48"/>
          <p:cNvSpPr>
            <a:spLocks noChangeArrowheads="1"/>
          </p:cNvSpPr>
          <p:nvPr/>
        </p:nvSpPr>
        <p:spPr bwMode="auto">
          <a:xfrm>
            <a:off x="677333" y="3670301"/>
            <a:ext cx="10854267" cy="1612900"/>
          </a:xfrm>
          <a:prstGeom prst="rect">
            <a:avLst/>
          </a:prstGeom>
          <a:solidFill>
            <a:schemeClr val="accent4"/>
          </a:solidFill>
          <a:ln w="9525">
            <a:solidFill>
              <a:schemeClr val="tx1"/>
            </a:solidFill>
            <a:miter lim="800000"/>
            <a:headEnd/>
            <a:tailEnd/>
          </a:ln>
          <a:effectLst/>
          <a:extLst/>
        </p:spPr>
        <p:txBody>
          <a:bodyPr wrap="none" lIns="121917" tIns="60958" rIns="121917" bIns="60958" anchor="ctr"/>
          <a:lstStyle/>
          <a:p>
            <a:pPr fontAlgn="auto">
              <a:spcBef>
                <a:spcPts val="0"/>
              </a:spcBef>
              <a:spcAft>
                <a:spcPts val="0"/>
              </a:spcAft>
              <a:defRPr/>
            </a:pPr>
            <a:endParaRPr lang="en-US" sz="1200" dirty="0">
              <a:latin typeface="Arial"/>
              <a:cs typeface="Arial"/>
            </a:endParaRPr>
          </a:p>
        </p:txBody>
      </p:sp>
      <p:sp>
        <p:nvSpPr>
          <p:cNvPr id="165937" name="Rectangle 49"/>
          <p:cNvSpPr>
            <a:spLocks noChangeArrowheads="1"/>
          </p:cNvSpPr>
          <p:nvPr/>
        </p:nvSpPr>
        <p:spPr bwMode="auto">
          <a:xfrm>
            <a:off x="916518" y="4052889"/>
            <a:ext cx="10811933" cy="525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tabLst>
                <a:tab pos="3619500" algn="l"/>
              </a:tabLst>
              <a:defRPr>
                <a:solidFill>
                  <a:schemeClr val="tx1"/>
                </a:solidFill>
                <a:latin typeface="Calibri" pitchFamily="34" charset="0"/>
                <a:cs typeface="Arial" pitchFamily="34" charset="0"/>
              </a:defRPr>
            </a:lvl1pPr>
            <a:lvl2pPr marL="742950" indent="-285750">
              <a:tabLst>
                <a:tab pos="3619500" algn="l"/>
              </a:tabLst>
              <a:defRPr>
                <a:solidFill>
                  <a:schemeClr val="tx1"/>
                </a:solidFill>
                <a:latin typeface="Calibri" pitchFamily="34" charset="0"/>
                <a:cs typeface="Arial" pitchFamily="34" charset="0"/>
              </a:defRPr>
            </a:lvl2pPr>
            <a:lvl3pPr marL="1143000" indent="-228600">
              <a:tabLst>
                <a:tab pos="3619500" algn="l"/>
              </a:tabLst>
              <a:defRPr>
                <a:solidFill>
                  <a:schemeClr val="tx1"/>
                </a:solidFill>
                <a:latin typeface="Calibri" pitchFamily="34" charset="0"/>
                <a:cs typeface="Arial" pitchFamily="34" charset="0"/>
              </a:defRPr>
            </a:lvl3pPr>
            <a:lvl4pPr marL="1600200" indent="-228600">
              <a:tabLst>
                <a:tab pos="3619500" algn="l"/>
              </a:tabLst>
              <a:defRPr>
                <a:solidFill>
                  <a:schemeClr val="tx1"/>
                </a:solidFill>
                <a:latin typeface="Calibri" pitchFamily="34" charset="0"/>
                <a:cs typeface="Arial" pitchFamily="34" charset="0"/>
              </a:defRPr>
            </a:lvl4pPr>
            <a:lvl5pPr marL="2057400" indent="-228600">
              <a:tabLst>
                <a:tab pos="3619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9pPr>
          </a:lstStyle>
          <a:p>
            <a:pPr>
              <a:lnSpc>
                <a:spcPct val="120000"/>
              </a:lnSpc>
            </a:pPr>
            <a:r>
              <a:rPr lang="en-US" altLang="en-US" sz="2400">
                <a:solidFill>
                  <a:schemeClr val="bg1"/>
                </a:solidFill>
                <a:latin typeface="Arial" pitchFamily="34" charset="0"/>
              </a:rPr>
              <a:t>EMV (purchase CAD system)	= (.4)($1,000,000) + (.6)(– $20,000)</a:t>
            </a:r>
          </a:p>
        </p:txBody>
      </p:sp>
      <p:grpSp>
        <p:nvGrpSpPr>
          <p:cNvPr id="165938" name="Group 50"/>
          <p:cNvGrpSpPr>
            <a:grpSpLocks/>
          </p:cNvGrpSpPr>
          <p:nvPr/>
        </p:nvGrpSpPr>
        <p:grpSpPr bwMode="auto">
          <a:xfrm>
            <a:off x="5706534" y="1589088"/>
            <a:ext cx="1439333" cy="2525712"/>
            <a:chOff x="2696" y="1161"/>
            <a:chExt cx="680" cy="1591"/>
          </a:xfrm>
        </p:grpSpPr>
        <p:sp>
          <p:nvSpPr>
            <p:cNvPr id="172048" name="Freeform 51"/>
            <p:cNvSpPr>
              <a:spLocks/>
            </p:cNvSpPr>
            <p:nvPr/>
          </p:nvSpPr>
          <p:spPr bwMode="auto">
            <a:xfrm>
              <a:off x="3089" y="1504"/>
              <a:ext cx="287" cy="1216"/>
            </a:xfrm>
            <a:custGeom>
              <a:avLst/>
              <a:gdLst>
                <a:gd name="T0" fmla="*/ 247 w 287"/>
                <a:gd name="T1" fmla="*/ 0 h 1216"/>
                <a:gd name="T2" fmla="*/ 7 w 287"/>
                <a:gd name="T3" fmla="*/ 216 h 1216"/>
                <a:gd name="T4" fmla="*/ 287 w 287"/>
                <a:gd name="T5" fmla="*/ 1216 h 1216"/>
                <a:gd name="T6" fmla="*/ 0 60000 65536"/>
                <a:gd name="T7" fmla="*/ 0 60000 65536"/>
                <a:gd name="T8" fmla="*/ 0 60000 65536"/>
                <a:gd name="T9" fmla="*/ 0 w 287"/>
                <a:gd name="T10" fmla="*/ 0 h 1216"/>
                <a:gd name="T11" fmla="*/ 287 w 287"/>
                <a:gd name="T12" fmla="*/ 1216 h 1216"/>
              </a:gdLst>
              <a:ahLst/>
              <a:cxnLst>
                <a:cxn ang="T6">
                  <a:pos x="T0" y="T1"/>
                </a:cxn>
                <a:cxn ang="T7">
                  <a:pos x="T2" y="T3"/>
                </a:cxn>
                <a:cxn ang="T8">
                  <a:pos x="T4" y="T5"/>
                </a:cxn>
              </a:cxnLst>
              <a:rect l="T9" t="T10" r="T11" b="T12"/>
              <a:pathLst>
                <a:path w="287" h="1216">
                  <a:moveTo>
                    <a:pt x="247" y="0"/>
                  </a:moveTo>
                  <a:cubicBezTo>
                    <a:pt x="123" y="6"/>
                    <a:pt x="0" y="13"/>
                    <a:pt x="7" y="216"/>
                  </a:cubicBezTo>
                  <a:cubicBezTo>
                    <a:pt x="14" y="419"/>
                    <a:pt x="150" y="817"/>
                    <a:pt x="287" y="1216"/>
                  </a:cubicBezTo>
                </a:path>
              </a:pathLst>
            </a:custGeom>
            <a:noFill/>
            <a:ln w="57150">
              <a:solidFill>
                <a:srgbClr val="D3332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172049" name="Freeform 52"/>
            <p:cNvSpPr>
              <a:spLocks/>
            </p:cNvSpPr>
            <p:nvPr/>
          </p:nvSpPr>
          <p:spPr bwMode="auto">
            <a:xfrm>
              <a:off x="2696" y="1161"/>
              <a:ext cx="188" cy="1591"/>
            </a:xfrm>
            <a:custGeom>
              <a:avLst/>
              <a:gdLst>
                <a:gd name="T0" fmla="*/ 0 w 344"/>
                <a:gd name="T1" fmla="*/ 31 h 1559"/>
                <a:gd name="T2" fmla="*/ 200 w 344"/>
                <a:gd name="T3" fmla="*/ 255 h 1559"/>
                <a:gd name="T4" fmla="*/ 344 w 344"/>
                <a:gd name="T5" fmla="*/ 1559 h 1559"/>
                <a:gd name="T6" fmla="*/ 0 60000 65536"/>
                <a:gd name="T7" fmla="*/ 0 60000 65536"/>
                <a:gd name="T8" fmla="*/ 0 60000 65536"/>
                <a:gd name="T9" fmla="*/ 0 w 344"/>
                <a:gd name="T10" fmla="*/ 0 h 1559"/>
                <a:gd name="T11" fmla="*/ 344 w 344"/>
                <a:gd name="T12" fmla="*/ 1559 h 1559"/>
              </a:gdLst>
              <a:ahLst/>
              <a:cxnLst>
                <a:cxn ang="T6">
                  <a:pos x="T0" y="T1"/>
                </a:cxn>
                <a:cxn ang="T7">
                  <a:pos x="T2" y="T3"/>
                </a:cxn>
                <a:cxn ang="T8">
                  <a:pos x="T4" y="T5"/>
                </a:cxn>
              </a:cxnLst>
              <a:rect l="T9" t="T10" r="T11" b="T12"/>
              <a:pathLst>
                <a:path w="344" h="1559">
                  <a:moveTo>
                    <a:pt x="0" y="31"/>
                  </a:moveTo>
                  <a:cubicBezTo>
                    <a:pt x="71" y="15"/>
                    <a:pt x="143" y="0"/>
                    <a:pt x="200" y="255"/>
                  </a:cubicBezTo>
                  <a:cubicBezTo>
                    <a:pt x="257" y="510"/>
                    <a:pt x="300" y="1034"/>
                    <a:pt x="344" y="1559"/>
                  </a:cubicBezTo>
                </a:path>
              </a:pathLst>
            </a:custGeom>
            <a:noFill/>
            <a:ln w="57150">
              <a:solidFill>
                <a:srgbClr val="D3332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grpSp>
      <p:grpSp>
        <p:nvGrpSpPr>
          <p:cNvPr id="165941" name="Group 53"/>
          <p:cNvGrpSpPr>
            <a:grpSpLocks/>
          </p:cNvGrpSpPr>
          <p:nvPr/>
        </p:nvGrpSpPr>
        <p:grpSpPr bwMode="auto">
          <a:xfrm>
            <a:off x="4927600" y="2341564"/>
            <a:ext cx="4957233" cy="1773237"/>
            <a:chOff x="2328" y="1635"/>
            <a:chExt cx="2342" cy="1117"/>
          </a:xfrm>
        </p:grpSpPr>
        <p:sp>
          <p:nvSpPr>
            <p:cNvPr id="172046" name="Freeform 54"/>
            <p:cNvSpPr>
              <a:spLocks/>
            </p:cNvSpPr>
            <p:nvPr/>
          </p:nvSpPr>
          <p:spPr bwMode="auto">
            <a:xfrm>
              <a:off x="3960" y="2272"/>
              <a:ext cx="710" cy="480"/>
            </a:xfrm>
            <a:custGeom>
              <a:avLst/>
              <a:gdLst>
                <a:gd name="T0" fmla="*/ 11 w 739"/>
                <a:gd name="T1" fmla="*/ 41 h 577"/>
                <a:gd name="T2" fmla="*/ 99 w 739"/>
                <a:gd name="T3" fmla="*/ 41 h 577"/>
                <a:gd name="T4" fmla="*/ 603 w 739"/>
                <a:gd name="T5" fmla="*/ 289 h 577"/>
                <a:gd name="T6" fmla="*/ 739 w 739"/>
                <a:gd name="T7" fmla="*/ 577 h 577"/>
                <a:gd name="T8" fmla="*/ 0 60000 65536"/>
                <a:gd name="T9" fmla="*/ 0 60000 65536"/>
                <a:gd name="T10" fmla="*/ 0 60000 65536"/>
                <a:gd name="T11" fmla="*/ 0 60000 65536"/>
                <a:gd name="T12" fmla="*/ 0 w 739"/>
                <a:gd name="T13" fmla="*/ 0 h 577"/>
                <a:gd name="T14" fmla="*/ 739 w 739"/>
                <a:gd name="T15" fmla="*/ 577 h 577"/>
              </a:gdLst>
              <a:ahLst/>
              <a:cxnLst>
                <a:cxn ang="T8">
                  <a:pos x="T0" y="T1"/>
                </a:cxn>
                <a:cxn ang="T9">
                  <a:pos x="T2" y="T3"/>
                </a:cxn>
                <a:cxn ang="T10">
                  <a:pos x="T4" y="T5"/>
                </a:cxn>
                <a:cxn ang="T11">
                  <a:pos x="T6" y="T7"/>
                </a:cxn>
              </a:cxnLst>
              <a:rect l="T12" t="T13" r="T14" b="T15"/>
              <a:pathLst>
                <a:path w="739" h="577">
                  <a:moveTo>
                    <a:pt x="11" y="41"/>
                  </a:moveTo>
                  <a:cubicBezTo>
                    <a:pt x="8" y="33"/>
                    <a:pt x="0" y="0"/>
                    <a:pt x="99" y="41"/>
                  </a:cubicBezTo>
                  <a:cubicBezTo>
                    <a:pt x="198" y="82"/>
                    <a:pt x="496" y="200"/>
                    <a:pt x="603" y="289"/>
                  </a:cubicBezTo>
                  <a:cubicBezTo>
                    <a:pt x="710" y="378"/>
                    <a:pt x="711" y="517"/>
                    <a:pt x="739" y="577"/>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172047" name="Freeform 55"/>
            <p:cNvSpPr>
              <a:spLocks/>
            </p:cNvSpPr>
            <p:nvPr/>
          </p:nvSpPr>
          <p:spPr bwMode="auto">
            <a:xfrm>
              <a:off x="2328" y="1635"/>
              <a:ext cx="1757" cy="1117"/>
            </a:xfrm>
            <a:custGeom>
              <a:avLst/>
              <a:gdLst>
                <a:gd name="T0" fmla="*/ 0 w 2016"/>
                <a:gd name="T1" fmla="*/ 149 h 1117"/>
                <a:gd name="T2" fmla="*/ 456 w 2016"/>
                <a:gd name="T3" fmla="*/ 29 h 1117"/>
                <a:gd name="T4" fmla="*/ 1072 w 2016"/>
                <a:gd name="T5" fmla="*/ 181 h 1117"/>
                <a:gd name="T6" fmla="*/ 2016 w 2016"/>
                <a:gd name="T7" fmla="*/ 1117 h 1117"/>
                <a:gd name="T8" fmla="*/ 0 60000 65536"/>
                <a:gd name="T9" fmla="*/ 0 60000 65536"/>
                <a:gd name="T10" fmla="*/ 0 60000 65536"/>
                <a:gd name="T11" fmla="*/ 0 60000 65536"/>
                <a:gd name="T12" fmla="*/ 0 w 2016"/>
                <a:gd name="T13" fmla="*/ 0 h 1117"/>
                <a:gd name="T14" fmla="*/ 2016 w 2016"/>
                <a:gd name="T15" fmla="*/ 1117 h 1117"/>
              </a:gdLst>
              <a:ahLst/>
              <a:cxnLst>
                <a:cxn ang="T8">
                  <a:pos x="T0" y="T1"/>
                </a:cxn>
                <a:cxn ang="T9">
                  <a:pos x="T2" y="T3"/>
                </a:cxn>
                <a:cxn ang="T10">
                  <a:pos x="T4" y="T5"/>
                </a:cxn>
                <a:cxn ang="T11">
                  <a:pos x="T6" y="T7"/>
                </a:cxn>
              </a:cxnLst>
              <a:rect l="T12" t="T13" r="T14" b="T15"/>
              <a:pathLst>
                <a:path w="2016" h="1117">
                  <a:moveTo>
                    <a:pt x="0" y="149"/>
                  </a:moveTo>
                  <a:cubicBezTo>
                    <a:pt x="76" y="129"/>
                    <a:pt x="277" y="24"/>
                    <a:pt x="456" y="29"/>
                  </a:cubicBezTo>
                  <a:cubicBezTo>
                    <a:pt x="635" y="34"/>
                    <a:pt x="812" y="0"/>
                    <a:pt x="1072" y="181"/>
                  </a:cubicBezTo>
                  <a:cubicBezTo>
                    <a:pt x="1332" y="362"/>
                    <a:pt x="1676" y="735"/>
                    <a:pt x="2016" y="1117"/>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grpSp>
      <p:sp>
        <p:nvSpPr>
          <p:cNvPr id="172045" name="Rectangle 57"/>
          <p:cNvSpPr>
            <a:spLocks noChangeArrowheads="1"/>
          </p:cNvSpPr>
          <p:nvPr/>
        </p:nvSpPr>
        <p:spPr bwMode="auto">
          <a:xfrm>
            <a:off x="9884835" y="5978526"/>
            <a:ext cx="128335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Figure </a:t>
            </a:r>
            <a:r>
              <a:rPr lang="en-US" altLang="en-US" sz="1600">
                <a:solidFill>
                  <a:schemeClr val="tx2"/>
                </a:solidFill>
                <a:latin typeface="Arial" pitchFamily="34" charset="0"/>
              </a:rPr>
              <a:t>5.13</a:t>
            </a:r>
          </a:p>
        </p:txBody>
      </p:sp>
      <p:sp>
        <p:nvSpPr>
          <p:cNvPr id="2" name="TextBox 1"/>
          <p:cNvSpPr txBox="1"/>
          <p:nvPr/>
        </p:nvSpPr>
        <p:spPr>
          <a:xfrm>
            <a:off x="988043" y="4521201"/>
            <a:ext cx="3726213" cy="369332"/>
          </a:xfrm>
          <a:prstGeom prst="rect">
            <a:avLst/>
          </a:prstGeom>
          <a:noFill/>
        </p:spPr>
        <p:txBody>
          <a:bodyPr wrap="none" rtlCol="0">
            <a:spAutoFit/>
          </a:bodyPr>
          <a:lstStyle/>
          <a:p>
            <a:r>
              <a:rPr lang="en-US" smtClean="0">
                <a:effectLst>
                  <a:outerShdw blurRad="38100" dist="38100" dir="2700000" algn="tl">
                    <a:srgbClr val="000000">
                      <a:alpha val="43137"/>
                    </a:srgbClr>
                  </a:outerShdw>
                </a:effectLst>
              </a:rPr>
              <a:t>(EMV = Expected Monetary Value)</a:t>
            </a:r>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7071113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165928"/>
                                        </p:tgtEl>
                                        <p:attrNameLst>
                                          <p:attrName>style.visibility</p:attrName>
                                        </p:attrNameLst>
                                      </p:cBhvr>
                                      <p:to>
                                        <p:strVal val="visible"/>
                                      </p:to>
                                    </p:set>
                                    <p:animEffect transition="in" filter="wipe(left)">
                                      <p:cBhvr>
                                        <p:cTn id="7" dur="1000"/>
                                        <p:tgtEl>
                                          <p:spTgt spid="165928"/>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65932"/>
                                        </p:tgtEl>
                                        <p:attrNameLst>
                                          <p:attrName>style.visibility</p:attrName>
                                        </p:attrNameLst>
                                      </p:cBhvr>
                                      <p:to>
                                        <p:strVal val="visible"/>
                                      </p:to>
                                    </p:set>
                                    <p:animEffect transition="in" filter="wipe(left)">
                                      <p:cBhvr>
                                        <p:cTn id="11" dur="1000"/>
                                        <p:tgtEl>
                                          <p:spTgt spid="16593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grpId="0" nodeType="clickEffect">
                                  <p:stCondLst>
                                    <p:cond delay="0"/>
                                  </p:stCondLst>
                                  <p:childTnLst>
                                    <p:set>
                                      <p:cBhvr>
                                        <p:cTn id="15" dur="1" fill="hold">
                                          <p:stCondLst>
                                            <p:cond delay="0"/>
                                          </p:stCondLst>
                                        </p:cTn>
                                        <p:tgtEl>
                                          <p:spTgt spid="165936"/>
                                        </p:tgtEl>
                                        <p:attrNameLst>
                                          <p:attrName>style.visibility</p:attrName>
                                        </p:attrNameLst>
                                      </p:cBhvr>
                                      <p:to>
                                        <p:strVal val="visible"/>
                                      </p:to>
                                    </p:set>
                                    <p:animEffect transition="in" filter="strips(downRight)">
                                      <p:cBhvr>
                                        <p:cTn id="16" dur="1000"/>
                                        <p:tgtEl>
                                          <p:spTgt spid="165936"/>
                                        </p:tgtEl>
                                      </p:cBhvr>
                                    </p:animEffect>
                                  </p:childTnLst>
                                </p:cTn>
                              </p:par>
                            </p:childTnLst>
                          </p:cTn>
                        </p:par>
                        <p:par>
                          <p:cTn id="17" fill="hold" nodeType="afterGroup">
                            <p:stCondLst>
                              <p:cond delay="1000"/>
                            </p:stCondLst>
                            <p:childTnLst>
                              <p:par>
                                <p:cTn id="18" presetID="22" presetClass="entr" presetSubtype="8" fill="hold" grpId="0" nodeType="afterEffect">
                                  <p:stCondLst>
                                    <p:cond delay="1000"/>
                                  </p:stCondLst>
                                  <p:childTnLst>
                                    <p:set>
                                      <p:cBhvr>
                                        <p:cTn id="19" dur="1" fill="hold">
                                          <p:stCondLst>
                                            <p:cond delay="0"/>
                                          </p:stCondLst>
                                        </p:cTn>
                                        <p:tgtEl>
                                          <p:spTgt spid="165937"/>
                                        </p:tgtEl>
                                        <p:attrNameLst>
                                          <p:attrName>style.visibility</p:attrName>
                                        </p:attrNameLst>
                                      </p:cBhvr>
                                      <p:to>
                                        <p:strVal val="visible"/>
                                      </p:to>
                                    </p:set>
                                    <p:animEffect transition="in" filter="wipe(left)">
                                      <p:cBhvr>
                                        <p:cTn id="20" dur="1000"/>
                                        <p:tgtEl>
                                          <p:spTgt spid="165937"/>
                                        </p:tgtEl>
                                      </p:cBhvr>
                                    </p:animEffect>
                                  </p:childTnLst>
                                </p:cTn>
                              </p:par>
                              <p:par>
                                <p:cTn id="21" presetID="22" presetClass="entr" presetSubtype="4" fill="hold" grpId="0" nodeType="withEffect">
                                  <p:stCondLst>
                                    <p:cond delay="100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00"/>
                                        <p:tgtEl>
                                          <p:spTgt spid="2"/>
                                        </p:tgtEl>
                                      </p:cBhvr>
                                    </p:animEffect>
                                  </p:childTnLst>
                                </p:cTn>
                              </p:par>
                            </p:childTnLst>
                          </p:cTn>
                        </p:par>
                        <p:par>
                          <p:cTn id="24" fill="hold">
                            <p:stCondLst>
                              <p:cond delay="3000"/>
                            </p:stCondLst>
                            <p:childTnLst>
                              <p:par>
                                <p:cTn id="25" presetID="22" presetClass="entr" presetSubtype="1" fill="hold" nodeType="afterEffect">
                                  <p:stCondLst>
                                    <p:cond delay="0"/>
                                  </p:stCondLst>
                                  <p:childTnLst>
                                    <p:set>
                                      <p:cBhvr>
                                        <p:cTn id="26" dur="1" fill="hold">
                                          <p:stCondLst>
                                            <p:cond delay="0"/>
                                          </p:stCondLst>
                                        </p:cTn>
                                        <p:tgtEl>
                                          <p:spTgt spid="165938"/>
                                        </p:tgtEl>
                                        <p:attrNameLst>
                                          <p:attrName>style.visibility</p:attrName>
                                        </p:attrNameLst>
                                      </p:cBhvr>
                                      <p:to>
                                        <p:strVal val="visible"/>
                                      </p:to>
                                    </p:set>
                                    <p:animEffect transition="in" filter="wipe(up)">
                                      <p:cBhvr>
                                        <p:cTn id="27" dur="1000"/>
                                        <p:tgtEl>
                                          <p:spTgt spid="165938"/>
                                        </p:tgtEl>
                                      </p:cBhvr>
                                    </p:animEffect>
                                  </p:childTnLst>
                                </p:cTn>
                              </p:par>
                            </p:childTnLst>
                          </p:cTn>
                        </p:par>
                        <p:par>
                          <p:cTn id="28" fill="hold">
                            <p:stCondLst>
                              <p:cond delay="4000"/>
                            </p:stCondLst>
                            <p:childTnLst>
                              <p:par>
                                <p:cTn id="29" presetID="22" presetClass="entr" presetSubtype="8" fill="hold" nodeType="afterEffect">
                                  <p:stCondLst>
                                    <p:cond delay="0"/>
                                  </p:stCondLst>
                                  <p:childTnLst>
                                    <p:set>
                                      <p:cBhvr>
                                        <p:cTn id="30" dur="1" fill="hold">
                                          <p:stCondLst>
                                            <p:cond delay="0"/>
                                          </p:stCondLst>
                                        </p:cTn>
                                        <p:tgtEl>
                                          <p:spTgt spid="165941"/>
                                        </p:tgtEl>
                                        <p:attrNameLst>
                                          <p:attrName>style.visibility</p:attrName>
                                        </p:attrNameLst>
                                      </p:cBhvr>
                                      <p:to>
                                        <p:strVal val="visible"/>
                                      </p:to>
                                    </p:set>
                                    <p:animEffect transition="in" filter="wipe(left)">
                                      <p:cBhvr>
                                        <p:cTn id="31" dur="1000"/>
                                        <p:tgtEl>
                                          <p:spTgt spid="165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36" grpId="0" animBg="1"/>
      <p:bldP spid="165937" grpId="0" autoUpdateAnimBg="0"/>
      <p:bldP spid="2"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081" name="Group 2"/>
          <p:cNvGrpSpPr>
            <a:grpSpLocks/>
          </p:cNvGrpSpPr>
          <p:nvPr/>
        </p:nvGrpSpPr>
        <p:grpSpPr bwMode="auto">
          <a:xfrm>
            <a:off x="3285067" y="2463799"/>
            <a:ext cx="3479800" cy="469900"/>
            <a:chOff x="1552" y="1712"/>
            <a:chExt cx="1644" cy="296"/>
          </a:xfrm>
        </p:grpSpPr>
        <p:sp>
          <p:nvSpPr>
            <p:cNvPr id="174130" name="Freeform 3"/>
            <p:cNvSpPr>
              <a:spLocks/>
            </p:cNvSpPr>
            <p:nvPr/>
          </p:nvSpPr>
          <p:spPr bwMode="auto">
            <a:xfrm>
              <a:off x="1552" y="1744"/>
              <a:ext cx="1644" cy="264"/>
            </a:xfrm>
            <a:custGeom>
              <a:avLst/>
              <a:gdLst>
                <a:gd name="T0" fmla="*/ 0 w 1644"/>
                <a:gd name="T1" fmla="*/ 0 h 264"/>
                <a:gd name="T2" fmla="*/ 240 w 1644"/>
                <a:gd name="T3" fmla="*/ 264 h 264"/>
                <a:gd name="T4" fmla="*/ 1644 w 1644"/>
                <a:gd name="T5" fmla="*/ 264 h 264"/>
                <a:gd name="T6" fmla="*/ 0 60000 65536"/>
                <a:gd name="T7" fmla="*/ 0 60000 65536"/>
                <a:gd name="T8" fmla="*/ 0 60000 65536"/>
                <a:gd name="T9" fmla="*/ 0 w 1644"/>
                <a:gd name="T10" fmla="*/ 0 h 264"/>
                <a:gd name="T11" fmla="*/ 1644 w 1644"/>
                <a:gd name="T12" fmla="*/ 264 h 264"/>
              </a:gdLst>
              <a:ahLst/>
              <a:cxnLst>
                <a:cxn ang="T6">
                  <a:pos x="T0" y="T1"/>
                </a:cxn>
                <a:cxn ang="T7">
                  <a:pos x="T2" y="T3"/>
                </a:cxn>
                <a:cxn ang="T8">
                  <a:pos x="T4" y="T5"/>
                </a:cxn>
              </a:cxnLst>
              <a:rect l="T9" t="T10" r="T11" b="T12"/>
              <a:pathLst>
                <a:path w="1644" h="264">
                  <a:moveTo>
                    <a:pt x="0" y="0"/>
                  </a:moveTo>
                  <a:lnTo>
                    <a:pt x="240" y="264"/>
                  </a:lnTo>
                  <a:lnTo>
                    <a:pt x="1644" y="264"/>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174131" name="Rectangle 4"/>
            <p:cNvSpPr>
              <a:spLocks noChangeArrowheads="1"/>
            </p:cNvSpPr>
            <p:nvPr/>
          </p:nvSpPr>
          <p:spPr bwMode="auto">
            <a:xfrm>
              <a:off x="2192" y="1712"/>
              <a:ext cx="691"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1600">
                  <a:latin typeface="Arial" pitchFamily="34" charset="0"/>
                </a:rPr>
                <a:t>(.6) Low sales</a:t>
              </a:r>
            </a:p>
          </p:txBody>
        </p:sp>
      </p:grpSp>
      <p:grpSp>
        <p:nvGrpSpPr>
          <p:cNvPr id="174082" name="Group 5"/>
          <p:cNvGrpSpPr>
            <a:grpSpLocks/>
          </p:cNvGrpSpPr>
          <p:nvPr/>
        </p:nvGrpSpPr>
        <p:grpSpPr bwMode="auto">
          <a:xfrm>
            <a:off x="3285067" y="1346200"/>
            <a:ext cx="3471333" cy="1117600"/>
            <a:chOff x="1552" y="1008"/>
            <a:chExt cx="1640" cy="704"/>
          </a:xfrm>
        </p:grpSpPr>
        <p:sp>
          <p:nvSpPr>
            <p:cNvPr id="174128" name="Freeform 6"/>
            <p:cNvSpPr>
              <a:spLocks/>
            </p:cNvSpPr>
            <p:nvPr/>
          </p:nvSpPr>
          <p:spPr bwMode="auto">
            <a:xfrm>
              <a:off x="1552" y="1300"/>
              <a:ext cx="1640" cy="412"/>
            </a:xfrm>
            <a:custGeom>
              <a:avLst/>
              <a:gdLst>
                <a:gd name="T0" fmla="*/ 0 w 1640"/>
                <a:gd name="T1" fmla="*/ 412 h 412"/>
                <a:gd name="T2" fmla="*/ 240 w 1640"/>
                <a:gd name="T3" fmla="*/ 4 h 412"/>
                <a:gd name="T4" fmla="*/ 1640 w 1640"/>
                <a:gd name="T5" fmla="*/ 0 h 412"/>
                <a:gd name="T6" fmla="*/ 0 60000 65536"/>
                <a:gd name="T7" fmla="*/ 0 60000 65536"/>
                <a:gd name="T8" fmla="*/ 0 60000 65536"/>
                <a:gd name="T9" fmla="*/ 0 w 1640"/>
                <a:gd name="T10" fmla="*/ 0 h 412"/>
                <a:gd name="T11" fmla="*/ 1640 w 1640"/>
                <a:gd name="T12" fmla="*/ 412 h 412"/>
              </a:gdLst>
              <a:ahLst/>
              <a:cxnLst>
                <a:cxn ang="T6">
                  <a:pos x="T0" y="T1"/>
                </a:cxn>
                <a:cxn ang="T7">
                  <a:pos x="T2" y="T3"/>
                </a:cxn>
                <a:cxn ang="T8">
                  <a:pos x="T4" y="T5"/>
                </a:cxn>
              </a:cxnLst>
              <a:rect l="T9" t="T10" r="T11" b="T12"/>
              <a:pathLst>
                <a:path w="1640" h="412">
                  <a:moveTo>
                    <a:pt x="0" y="412"/>
                  </a:moveTo>
                  <a:lnTo>
                    <a:pt x="240" y="4"/>
                  </a:lnTo>
                  <a:lnTo>
                    <a:pt x="1640"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174129" name="Rectangle 7"/>
            <p:cNvSpPr>
              <a:spLocks noChangeArrowheads="1"/>
            </p:cNvSpPr>
            <p:nvPr/>
          </p:nvSpPr>
          <p:spPr bwMode="auto">
            <a:xfrm>
              <a:off x="2265" y="1008"/>
              <a:ext cx="539"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1600">
                  <a:latin typeface="Arial" pitchFamily="34" charset="0"/>
                </a:rPr>
                <a:t>(.4)</a:t>
              </a:r>
            </a:p>
            <a:p>
              <a:pPr algn="ctr">
                <a:lnSpc>
                  <a:spcPct val="150000"/>
                </a:lnSpc>
              </a:pPr>
              <a:r>
                <a:rPr lang="en-US" altLang="en-US" sz="1600">
                  <a:latin typeface="Arial" pitchFamily="34" charset="0"/>
                </a:rPr>
                <a:t>High sales</a:t>
              </a:r>
            </a:p>
          </p:txBody>
        </p:sp>
      </p:grpSp>
      <p:sp>
        <p:nvSpPr>
          <p:cNvPr id="174083" name="Rectangle 8"/>
          <p:cNvSpPr>
            <a:spLocks noGrp="1" noChangeArrowheads="1"/>
          </p:cNvSpPr>
          <p:nvPr>
            <p:ph type="title"/>
          </p:nvPr>
        </p:nvSpPr>
        <p:spPr>
          <a:xfrm>
            <a:off x="914400" y="241300"/>
            <a:ext cx="10363200" cy="9398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sz="4400">
                <a:ln/>
                <a:effectLst>
                  <a:outerShdw blurRad="114300" dist="114300" dir="2700000" algn="tl" rotWithShape="0">
                    <a:prstClr val="black">
                      <a:alpha val="40000"/>
                    </a:prstClr>
                  </a:outerShdw>
                </a:effectLst>
                <a:latin typeface="Arial" pitchFamily="34" charset="0"/>
                <a:cs typeface="Arial" pitchFamily="34" charset="0"/>
              </a:rPr>
              <a:t>Decision Tree Example</a:t>
            </a:r>
          </a:p>
        </p:txBody>
      </p:sp>
      <p:grpSp>
        <p:nvGrpSpPr>
          <p:cNvPr id="174084" name="Group 9"/>
          <p:cNvGrpSpPr>
            <a:grpSpLocks/>
          </p:cNvGrpSpPr>
          <p:nvPr/>
        </p:nvGrpSpPr>
        <p:grpSpPr bwMode="auto">
          <a:xfrm>
            <a:off x="1744133" y="2247901"/>
            <a:ext cx="1854200" cy="1384300"/>
            <a:chOff x="824" y="1576"/>
            <a:chExt cx="876" cy="872"/>
          </a:xfrm>
        </p:grpSpPr>
        <p:sp>
          <p:nvSpPr>
            <p:cNvPr id="174126" name="Line 10"/>
            <p:cNvSpPr>
              <a:spLocks noChangeShapeType="1"/>
            </p:cNvSpPr>
            <p:nvPr/>
          </p:nvSpPr>
          <p:spPr bwMode="auto">
            <a:xfrm flipV="1">
              <a:off x="824" y="1728"/>
              <a:ext cx="720" cy="72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sp>
          <p:nvSpPr>
            <p:cNvPr id="174127" name="Oval 11"/>
            <p:cNvSpPr>
              <a:spLocks noChangeArrowheads="1"/>
            </p:cNvSpPr>
            <p:nvPr/>
          </p:nvSpPr>
          <p:spPr bwMode="auto">
            <a:xfrm>
              <a:off x="1388" y="1576"/>
              <a:ext cx="312" cy="312"/>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grpSp>
      <p:grpSp>
        <p:nvGrpSpPr>
          <p:cNvPr id="174085" name="Group 12"/>
          <p:cNvGrpSpPr>
            <a:grpSpLocks/>
          </p:cNvGrpSpPr>
          <p:nvPr/>
        </p:nvGrpSpPr>
        <p:grpSpPr bwMode="auto">
          <a:xfrm>
            <a:off x="304800" y="1598614"/>
            <a:ext cx="2675467" cy="827087"/>
            <a:chOff x="144" y="1167"/>
            <a:chExt cx="1264" cy="521"/>
          </a:xfrm>
        </p:grpSpPr>
        <p:sp>
          <p:nvSpPr>
            <p:cNvPr id="174122" name="Line 13"/>
            <p:cNvSpPr>
              <a:spLocks noChangeShapeType="1"/>
            </p:cNvSpPr>
            <p:nvPr/>
          </p:nvSpPr>
          <p:spPr bwMode="auto">
            <a:xfrm>
              <a:off x="912" y="1496"/>
              <a:ext cx="440" cy="1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p>
          </p:txBody>
        </p:sp>
        <p:grpSp>
          <p:nvGrpSpPr>
            <p:cNvPr id="174123" name="Group 14"/>
            <p:cNvGrpSpPr>
              <a:grpSpLocks/>
            </p:cNvGrpSpPr>
            <p:nvPr/>
          </p:nvGrpSpPr>
          <p:grpSpPr bwMode="auto">
            <a:xfrm>
              <a:off x="144" y="1167"/>
              <a:ext cx="1264" cy="368"/>
              <a:chOff x="2176" y="1551"/>
              <a:chExt cx="1264" cy="368"/>
            </a:xfrm>
          </p:grpSpPr>
          <p:sp>
            <p:nvSpPr>
              <p:cNvPr id="174124" name="AutoShape 15"/>
              <p:cNvSpPr>
                <a:spLocks noChangeArrowheads="1"/>
              </p:cNvSpPr>
              <p:nvPr/>
            </p:nvSpPr>
            <p:spPr bwMode="auto">
              <a:xfrm>
                <a:off x="2176" y="1551"/>
                <a:ext cx="1264" cy="368"/>
              </a:xfrm>
              <a:prstGeom prst="roundRect">
                <a:avLst>
                  <a:gd name="adj" fmla="val 50000"/>
                </a:avLst>
              </a:prstGeom>
              <a:solidFill>
                <a:srgbClr val="9FACC7"/>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4125" name="Rectangle 16"/>
              <p:cNvSpPr>
                <a:spLocks noChangeArrowheads="1"/>
              </p:cNvSpPr>
              <p:nvPr/>
            </p:nvSpPr>
            <p:spPr bwMode="auto">
              <a:xfrm>
                <a:off x="2525" y="1551"/>
                <a:ext cx="567"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200">
                    <a:latin typeface="Arial" pitchFamily="34" charset="0"/>
                  </a:rPr>
                  <a:t>Purchase CAD</a:t>
                </a:r>
              </a:p>
            </p:txBody>
          </p:sp>
        </p:grpSp>
      </p:grpSp>
      <p:grpSp>
        <p:nvGrpSpPr>
          <p:cNvPr id="174086" name="Group 17"/>
          <p:cNvGrpSpPr>
            <a:grpSpLocks/>
          </p:cNvGrpSpPr>
          <p:nvPr/>
        </p:nvGrpSpPr>
        <p:grpSpPr bwMode="auto">
          <a:xfrm>
            <a:off x="1422400" y="3098801"/>
            <a:ext cx="5384800" cy="3035300"/>
            <a:chOff x="672" y="2112"/>
            <a:chExt cx="2544" cy="1912"/>
          </a:xfrm>
        </p:grpSpPr>
        <p:grpSp>
          <p:nvGrpSpPr>
            <p:cNvPr id="174101" name="Group 18"/>
            <p:cNvGrpSpPr>
              <a:grpSpLocks/>
            </p:cNvGrpSpPr>
            <p:nvPr/>
          </p:nvGrpSpPr>
          <p:grpSpPr bwMode="auto">
            <a:xfrm>
              <a:off x="1552" y="3152"/>
              <a:ext cx="1640" cy="523"/>
              <a:chOff x="1552" y="3152"/>
              <a:chExt cx="1640" cy="523"/>
            </a:xfrm>
          </p:grpSpPr>
          <p:sp>
            <p:nvSpPr>
              <p:cNvPr id="174120" name="Freeform 19"/>
              <p:cNvSpPr>
                <a:spLocks/>
              </p:cNvSpPr>
              <p:nvPr/>
            </p:nvSpPr>
            <p:spPr bwMode="auto">
              <a:xfrm>
                <a:off x="1552" y="3184"/>
                <a:ext cx="1640" cy="264"/>
              </a:xfrm>
              <a:custGeom>
                <a:avLst/>
                <a:gdLst>
                  <a:gd name="T0" fmla="*/ 0 w 1640"/>
                  <a:gd name="T1" fmla="*/ 0 h 264"/>
                  <a:gd name="T2" fmla="*/ 240 w 1640"/>
                  <a:gd name="T3" fmla="*/ 264 h 264"/>
                  <a:gd name="T4" fmla="*/ 1640 w 1640"/>
                  <a:gd name="T5" fmla="*/ 264 h 264"/>
                  <a:gd name="T6" fmla="*/ 0 60000 65536"/>
                  <a:gd name="T7" fmla="*/ 0 60000 65536"/>
                  <a:gd name="T8" fmla="*/ 0 60000 65536"/>
                  <a:gd name="T9" fmla="*/ 0 w 1640"/>
                  <a:gd name="T10" fmla="*/ 0 h 264"/>
                  <a:gd name="T11" fmla="*/ 1640 w 1640"/>
                  <a:gd name="T12" fmla="*/ 264 h 264"/>
                </a:gdLst>
                <a:ahLst/>
                <a:cxnLst>
                  <a:cxn ang="T6">
                    <a:pos x="T0" y="T1"/>
                  </a:cxn>
                  <a:cxn ang="T7">
                    <a:pos x="T2" y="T3"/>
                  </a:cxn>
                  <a:cxn ang="T8">
                    <a:pos x="T4" y="T5"/>
                  </a:cxn>
                </a:cxnLst>
                <a:rect l="T9" t="T10" r="T11" b="T12"/>
                <a:pathLst>
                  <a:path w="1640" h="264">
                    <a:moveTo>
                      <a:pt x="0" y="0"/>
                    </a:moveTo>
                    <a:lnTo>
                      <a:pt x="240" y="264"/>
                    </a:lnTo>
                    <a:lnTo>
                      <a:pt x="1640" y="264"/>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174121" name="Rectangle 20"/>
              <p:cNvSpPr>
                <a:spLocks noChangeArrowheads="1"/>
              </p:cNvSpPr>
              <p:nvPr/>
            </p:nvSpPr>
            <p:spPr bwMode="auto">
              <a:xfrm>
                <a:off x="2274" y="3152"/>
                <a:ext cx="517"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1600">
                    <a:latin typeface="Arial" pitchFamily="34" charset="0"/>
                  </a:rPr>
                  <a:t>(.6)</a:t>
                </a:r>
              </a:p>
              <a:p>
                <a:pPr algn="ctr">
                  <a:lnSpc>
                    <a:spcPct val="150000"/>
                  </a:lnSpc>
                </a:pPr>
                <a:r>
                  <a:rPr lang="en-US" altLang="en-US" sz="1600">
                    <a:latin typeface="Arial" pitchFamily="34" charset="0"/>
                  </a:rPr>
                  <a:t>Low sales</a:t>
                </a:r>
              </a:p>
            </p:txBody>
          </p:sp>
        </p:grpSp>
        <p:grpSp>
          <p:nvGrpSpPr>
            <p:cNvPr id="174102" name="Group 21"/>
            <p:cNvGrpSpPr>
              <a:grpSpLocks/>
            </p:cNvGrpSpPr>
            <p:nvPr/>
          </p:nvGrpSpPr>
          <p:grpSpPr bwMode="auto">
            <a:xfrm>
              <a:off x="1552" y="2416"/>
              <a:ext cx="1644" cy="736"/>
              <a:chOff x="1552" y="2416"/>
              <a:chExt cx="1644" cy="736"/>
            </a:xfrm>
          </p:grpSpPr>
          <p:sp>
            <p:nvSpPr>
              <p:cNvPr id="174118" name="Freeform 22"/>
              <p:cNvSpPr>
                <a:spLocks/>
              </p:cNvSpPr>
              <p:nvPr/>
            </p:nvSpPr>
            <p:spPr bwMode="auto">
              <a:xfrm>
                <a:off x="1552" y="2704"/>
                <a:ext cx="1644" cy="448"/>
              </a:xfrm>
              <a:custGeom>
                <a:avLst/>
                <a:gdLst>
                  <a:gd name="T0" fmla="*/ 0 w 1644"/>
                  <a:gd name="T1" fmla="*/ 448 h 448"/>
                  <a:gd name="T2" fmla="*/ 240 w 1644"/>
                  <a:gd name="T3" fmla="*/ 0 h 448"/>
                  <a:gd name="T4" fmla="*/ 1644 w 1644"/>
                  <a:gd name="T5" fmla="*/ 0 h 448"/>
                  <a:gd name="T6" fmla="*/ 0 60000 65536"/>
                  <a:gd name="T7" fmla="*/ 0 60000 65536"/>
                  <a:gd name="T8" fmla="*/ 0 60000 65536"/>
                  <a:gd name="T9" fmla="*/ 0 w 1644"/>
                  <a:gd name="T10" fmla="*/ 0 h 448"/>
                  <a:gd name="T11" fmla="*/ 1644 w 1644"/>
                  <a:gd name="T12" fmla="*/ 448 h 448"/>
                </a:gdLst>
                <a:ahLst/>
                <a:cxnLst>
                  <a:cxn ang="T6">
                    <a:pos x="T0" y="T1"/>
                  </a:cxn>
                  <a:cxn ang="T7">
                    <a:pos x="T2" y="T3"/>
                  </a:cxn>
                  <a:cxn ang="T8">
                    <a:pos x="T4" y="T5"/>
                  </a:cxn>
                </a:cxnLst>
                <a:rect l="T9" t="T10" r="T11" b="T12"/>
                <a:pathLst>
                  <a:path w="1644" h="448">
                    <a:moveTo>
                      <a:pt x="0" y="448"/>
                    </a:moveTo>
                    <a:lnTo>
                      <a:pt x="240" y="0"/>
                    </a:lnTo>
                    <a:lnTo>
                      <a:pt x="1644"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174119" name="Rectangle 23"/>
              <p:cNvSpPr>
                <a:spLocks noChangeArrowheads="1"/>
              </p:cNvSpPr>
              <p:nvPr/>
            </p:nvSpPr>
            <p:spPr bwMode="auto">
              <a:xfrm>
                <a:off x="2265" y="2416"/>
                <a:ext cx="539"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1600">
                    <a:latin typeface="Arial" pitchFamily="34" charset="0"/>
                  </a:rPr>
                  <a:t>(.4)</a:t>
                </a:r>
              </a:p>
              <a:p>
                <a:pPr algn="ctr">
                  <a:lnSpc>
                    <a:spcPct val="150000"/>
                  </a:lnSpc>
                </a:pPr>
                <a:r>
                  <a:rPr lang="en-US" altLang="en-US" sz="1600">
                    <a:latin typeface="Arial" pitchFamily="34" charset="0"/>
                  </a:rPr>
                  <a:t>High sales</a:t>
                </a:r>
              </a:p>
            </p:txBody>
          </p:sp>
        </p:grpSp>
        <p:sp>
          <p:nvSpPr>
            <p:cNvPr id="174103" name="Freeform 24"/>
            <p:cNvSpPr>
              <a:spLocks/>
            </p:cNvSpPr>
            <p:nvPr/>
          </p:nvSpPr>
          <p:spPr bwMode="auto">
            <a:xfrm>
              <a:off x="816" y="2464"/>
              <a:ext cx="2400" cy="1560"/>
            </a:xfrm>
            <a:custGeom>
              <a:avLst/>
              <a:gdLst>
                <a:gd name="T0" fmla="*/ 0 w 2400"/>
                <a:gd name="T1" fmla="*/ 0 h 1560"/>
                <a:gd name="T2" fmla="*/ 0 w 2400"/>
                <a:gd name="T3" fmla="*/ 1560 h 1560"/>
                <a:gd name="T4" fmla="*/ 2400 w 2400"/>
                <a:gd name="T5" fmla="*/ 1560 h 1560"/>
                <a:gd name="T6" fmla="*/ 0 60000 65536"/>
                <a:gd name="T7" fmla="*/ 0 60000 65536"/>
                <a:gd name="T8" fmla="*/ 0 60000 65536"/>
                <a:gd name="T9" fmla="*/ 0 w 2400"/>
                <a:gd name="T10" fmla="*/ 0 h 1560"/>
                <a:gd name="T11" fmla="*/ 2400 w 2400"/>
                <a:gd name="T12" fmla="*/ 1560 h 1560"/>
              </a:gdLst>
              <a:ahLst/>
              <a:cxnLst>
                <a:cxn ang="T6">
                  <a:pos x="T0" y="T1"/>
                </a:cxn>
                <a:cxn ang="T7">
                  <a:pos x="T2" y="T3"/>
                </a:cxn>
                <a:cxn ang="T8">
                  <a:pos x="T4" y="T5"/>
                </a:cxn>
              </a:cxnLst>
              <a:rect l="T9" t="T10" r="T11" b="T12"/>
              <a:pathLst>
                <a:path w="2400" h="1560">
                  <a:moveTo>
                    <a:pt x="0" y="0"/>
                  </a:moveTo>
                  <a:lnTo>
                    <a:pt x="0" y="1560"/>
                  </a:lnTo>
                  <a:lnTo>
                    <a:pt x="2400" y="156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grpSp>
          <p:nvGrpSpPr>
            <p:cNvPr id="174104" name="Group 25"/>
            <p:cNvGrpSpPr>
              <a:grpSpLocks/>
            </p:cNvGrpSpPr>
            <p:nvPr/>
          </p:nvGrpSpPr>
          <p:grpSpPr bwMode="auto">
            <a:xfrm>
              <a:off x="824" y="2448"/>
              <a:ext cx="876" cy="880"/>
              <a:chOff x="824" y="2448"/>
              <a:chExt cx="876" cy="880"/>
            </a:xfrm>
          </p:grpSpPr>
          <p:sp>
            <p:nvSpPr>
              <p:cNvPr id="174116" name="Line 26"/>
              <p:cNvSpPr>
                <a:spLocks noChangeShapeType="1"/>
              </p:cNvSpPr>
              <p:nvPr/>
            </p:nvSpPr>
            <p:spPr bwMode="auto">
              <a:xfrm>
                <a:off x="824" y="2448"/>
                <a:ext cx="712" cy="704"/>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sp>
            <p:nvSpPr>
              <p:cNvPr id="174117" name="Oval 27"/>
              <p:cNvSpPr>
                <a:spLocks noChangeArrowheads="1"/>
              </p:cNvSpPr>
              <p:nvPr/>
            </p:nvSpPr>
            <p:spPr bwMode="auto">
              <a:xfrm>
                <a:off x="1388" y="3016"/>
                <a:ext cx="312" cy="312"/>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grpSp>
        <p:grpSp>
          <p:nvGrpSpPr>
            <p:cNvPr id="174105" name="Group 28"/>
            <p:cNvGrpSpPr>
              <a:grpSpLocks/>
            </p:cNvGrpSpPr>
            <p:nvPr/>
          </p:nvGrpSpPr>
          <p:grpSpPr bwMode="auto">
            <a:xfrm>
              <a:off x="1200" y="2112"/>
              <a:ext cx="1880" cy="896"/>
              <a:chOff x="1200" y="2112"/>
              <a:chExt cx="1880" cy="896"/>
            </a:xfrm>
          </p:grpSpPr>
          <p:sp>
            <p:nvSpPr>
              <p:cNvPr id="174112" name="Line 29"/>
              <p:cNvSpPr>
                <a:spLocks noChangeShapeType="1"/>
              </p:cNvSpPr>
              <p:nvPr/>
            </p:nvSpPr>
            <p:spPr bwMode="auto">
              <a:xfrm flipH="1">
                <a:off x="1552" y="2392"/>
                <a:ext cx="32" cy="61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p>
            </p:txBody>
          </p:sp>
          <p:grpSp>
            <p:nvGrpSpPr>
              <p:cNvPr id="174113" name="Group 30"/>
              <p:cNvGrpSpPr>
                <a:grpSpLocks/>
              </p:cNvGrpSpPr>
              <p:nvPr/>
            </p:nvGrpSpPr>
            <p:grpSpPr bwMode="auto">
              <a:xfrm>
                <a:off x="1200" y="2112"/>
                <a:ext cx="1880" cy="400"/>
                <a:chOff x="1872" y="2531"/>
                <a:chExt cx="1880" cy="400"/>
              </a:xfrm>
            </p:grpSpPr>
            <p:sp>
              <p:nvSpPr>
                <p:cNvPr id="174114" name="AutoShape 31"/>
                <p:cNvSpPr>
                  <a:spLocks noChangeArrowheads="1"/>
                </p:cNvSpPr>
                <p:nvPr/>
              </p:nvSpPr>
              <p:spPr bwMode="auto">
                <a:xfrm>
                  <a:off x="1872" y="2531"/>
                  <a:ext cx="1880" cy="368"/>
                </a:xfrm>
                <a:prstGeom prst="roundRect">
                  <a:avLst>
                    <a:gd name="adj" fmla="val 50000"/>
                  </a:avLst>
                </a:prstGeom>
                <a:solidFill>
                  <a:srgbClr val="9FACC7"/>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4115" name="Rectangle 32"/>
                <p:cNvSpPr>
                  <a:spLocks noChangeArrowheads="1"/>
                </p:cNvSpPr>
                <p:nvPr/>
              </p:nvSpPr>
              <p:spPr bwMode="auto">
                <a:xfrm>
                  <a:off x="2382" y="2663"/>
                  <a:ext cx="860"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200">
                      <a:latin typeface="Arial" pitchFamily="34" charset="0"/>
                    </a:rPr>
                    <a:t>Hire and train engineers</a:t>
                  </a:r>
                </a:p>
                <a:p>
                  <a:pPr algn="ctr">
                    <a:lnSpc>
                      <a:spcPct val="90000"/>
                    </a:lnSpc>
                  </a:pPr>
                  <a:endParaRPr lang="en-US" altLang="en-US" sz="1200">
                    <a:latin typeface="Arial" pitchFamily="34" charset="0"/>
                  </a:endParaRPr>
                </a:p>
              </p:txBody>
            </p:sp>
          </p:grpSp>
        </p:grpSp>
        <p:grpSp>
          <p:nvGrpSpPr>
            <p:cNvPr id="174106" name="Group 33"/>
            <p:cNvGrpSpPr>
              <a:grpSpLocks/>
            </p:cNvGrpSpPr>
            <p:nvPr/>
          </p:nvGrpSpPr>
          <p:grpSpPr bwMode="auto">
            <a:xfrm>
              <a:off x="992" y="3536"/>
              <a:ext cx="1312" cy="440"/>
              <a:chOff x="992" y="3536"/>
              <a:chExt cx="1312" cy="440"/>
            </a:xfrm>
          </p:grpSpPr>
          <p:sp>
            <p:nvSpPr>
              <p:cNvPr id="174108" name="Line 34"/>
              <p:cNvSpPr>
                <a:spLocks noChangeShapeType="1"/>
              </p:cNvSpPr>
              <p:nvPr/>
            </p:nvSpPr>
            <p:spPr bwMode="auto">
              <a:xfrm>
                <a:off x="2120" y="3704"/>
                <a:ext cx="184" cy="27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p>
            </p:txBody>
          </p:sp>
          <p:grpSp>
            <p:nvGrpSpPr>
              <p:cNvPr id="174109" name="Group 35"/>
              <p:cNvGrpSpPr>
                <a:grpSpLocks/>
              </p:cNvGrpSpPr>
              <p:nvPr/>
            </p:nvGrpSpPr>
            <p:grpSpPr bwMode="auto">
              <a:xfrm>
                <a:off x="992" y="3536"/>
                <a:ext cx="1152" cy="368"/>
                <a:chOff x="2320" y="3232"/>
                <a:chExt cx="1152" cy="368"/>
              </a:xfrm>
            </p:grpSpPr>
            <p:sp>
              <p:nvSpPr>
                <p:cNvPr id="174110" name="AutoShape 36"/>
                <p:cNvSpPr>
                  <a:spLocks noChangeArrowheads="1"/>
                </p:cNvSpPr>
                <p:nvPr/>
              </p:nvSpPr>
              <p:spPr bwMode="auto">
                <a:xfrm>
                  <a:off x="2320" y="3232"/>
                  <a:ext cx="1152" cy="368"/>
                </a:xfrm>
                <a:prstGeom prst="roundRect">
                  <a:avLst>
                    <a:gd name="adj" fmla="val 50000"/>
                  </a:avLst>
                </a:prstGeom>
                <a:solidFill>
                  <a:srgbClr val="9FACC7"/>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4111" name="Rectangle 37"/>
                <p:cNvSpPr>
                  <a:spLocks noChangeArrowheads="1"/>
                </p:cNvSpPr>
                <p:nvPr/>
              </p:nvSpPr>
              <p:spPr bwMode="auto">
                <a:xfrm>
                  <a:off x="2675" y="3309"/>
                  <a:ext cx="437"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200">
                      <a:latin typeface="Arial" pitchFamily="34" charset="0"/>
                    </a:rPr>
                    <a:t>Do nothing</a:t>
                  </a:r>
                </a:p>
              </p:txBody>
            </p:sp>
          </p:grpSp>
        </p:grpSp>
        <p:sp>
          <p:nvSpPr>
            <p:cNvPr id="174107" name="Rectangle 38"/>
            <p:cNvSpPr>
              <a:spLocks noChangeArrowheads="1"/>
            </p:cNvSpPr>
            <p:nvPr/>
          </p:nvSpPr>
          <p:spPr bwMode="auto">
            <a:xfrm>
              <a:off x="672" y="2300"/>
              <a:ext cx="304" cy="304"/>
            </a:xfrm>
            <a:prstGeom prst="rect">
              <a:avLst/>
            </a:prstGeom>
            <a:solidFill>
              <a:srgbClr val="EEA94C"/>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grpSp>
      <p:grpSp>
        <p:nvGrpSpPr>
          <p:cNvPr id="174087" name="Group 40"/>
          <p:cNvGrpSpPr>
            <a:grpSpLocks/>
          </p:cNvGrpSpPr>
          <p:nvPr/>
        </p:nvGrpSpPr>
        <p:grpSpPr bwMode="auto">
          <a:xfrm>
            <a:off x="6756403" y="1292225"/>
            <a:ext cx="3867151" cy="1028701"/>
            <a:chOff x="3192" y="974"/>
            <a:chExt cx="1827" cy="648"/>
          </a:xfrm>
        </p:grpSpPr>
        <p:sp>
          <p:nvSpPr>
            <p:cNvPr id="174098" name="Rectangle 41"/>
            <p:cNvSpPr>
              <a:spLocks noChangeArrowheads="1"/>
            </p:cNvSpPr>
            <p:nvPr/>
          </p:nvSpPr>
          <p:spPr bwMode="auto">
            <a:xfrm>
              <a:off x="3318" y="974"/>
              <a:ext cx="1701"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054100" algn="r"/>
                  <a:tab pos="1244600" algn="l"/>
                </a:tabLst>
                <a:defRPr>
                  <a:solidFill>
                    <a:schemeClr val="tx1"/>
                  </a:solidFill>
                  <a:latin typeface="Calibri" pitchFamily="34" charset="0"/>
                  <a:cs typeface="Arial" pitchFamily="34" charset="0"/>
                </a:defRPr>
              </a:lvl1pPr>
              <a:lvl2pPr marL="742950" indent="-285750">
                <a:tabLst>
                  <a:tab pos="1054100" algn="r"/>
                  <a:tab pos="1244600" algn="l"/>
                </a:tabLst>
                <a:defRPr>
                  <a:solidFill>
                    <a:schemeClr val="tx1"/>
                  </a:solidFill>
                  <a:latin typeface="Calibri" pitchFamily="34" charset="0"/>
                  <a:cs typeface="Arial" pitchFamily="34" charset="0"/>
                </a:defRPr>
              </a:lvl2pPr>
              <a:lvl3pPr marL="1143000" indent="-228600">
                <a:tabLst>
                  <a:tab pos="1054100" algn="r"/>
                  <a:tab pos="1244600" algn="l"/>
                </a:tabLst>
                <a:defRPr>
                  <a:solidFill>
                    <a:schemeClr val="tx1"/>
                  </a:solidFill>
                  <a:latin typeface="Calibri" pitchFamily="34" charset="0"/>
                  <a:cs typeface="Arial" pitchFamily="34" charset="0"/>
                </a:defRPr>
              </a:lvl3pPr>
              <a:lvl4pPr marL="1600200" indent="-228600">
                <a:tabLst>
                  <a:tab pos="1054100" algn="r"/>
                  <a:tab pos="1244600" algn="l"/>
                </a:tabLst>
                <a:defRPr>
                  <a:solidFill>
                    <a:schemeClr val="tx1"/>
                  </a:solidFill>
                  <a:latin typeface="Calibri" pitchFamily="34" charset="0"/>
                  <a:cs typeface="Arial" pitchFamily="34" charset="0"/>
                </a:defRPr>
              </a:lvl4pPr>
              <a:lvl5pPr marL="2057400" indent="-228600">
                <a:tabLst>
                  <a:tab pos="1054100" algn="r"/>
                  <a:tab pos="12446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9pPr>
            </a:lstStyle>
            <a:p>
              <a:pPr>
                <a:lnSpc>
                  <a:spcPct val="90000"/>
                </a:lnSpc>
              </a:pPr>
              <a:r>
                <a:rPr lang="en-US" altLang="en-US" sz="1600">
                  <a:latin typeface="Arial" pitchFamily="34" charset="0"/>
                </a:rPr>
                <a:t>	$2,500,000	Revenue</a:t>
              </a:r>
            </a:p>
            <a:p>
              <a:pPr>
                <a:lnSpc>
                  <a:spcPct val="90000"/>
                </a:lnSpc>
              </a:pPr>
              <a:r>
                <a:rPr lang="en-US" altLang="en-US" sz="1600">
                  <a:latin typeface="Arial" pitchFamily="34" charset="0"/>
                </a:rPr>
                <a:t>	– 1,000,000	Mfg cost ($40 x 25,000)</a:t>
              </a:r>
            </a:p>
            <a:p>
              <a:pPr>
                <a:lnSpc>
                  <a:spcPct val="90000"/>
                </a:lnSpc>
              </a:pPr>
              <a:r>
                <a:rPr lang="en-US" altLang="en-US" sz="1600">
                  <a:latin typeface="Arial" pitchFamily="34" charset="0"/>
                </a:rPr>
                <a:t>	– 500,000	CAD cost</a:t>
              </a:r>
            </a:p>
            <a:p>
              <a:pPr>
                <a:lnSpc>
                  <a:spcPct val="90000"/>
                </a:lnSpc>
                <a:spcBef>
                  <a:spcPct val="20000"/>
                </a:spcBef>
              </a:pPr>
              <a:r>
                <a:rPr lang="en-US" altLang="en-US" sz="1600">
                  <a:latin typeface="Arial" pitchFamily="34" charset="0"/>
                </a:rPr>
                <a:t>	$1,000,000	Net</a:t>
              </a:r>
            </a:p>
          </p:txBody>
        </p:sp>
        <p:sp>
          <p:nvSpPr>
            <p:cNvPr id="174099" name="AutoShape 42"/>
            <p:cNvSpPr>
              <a:spLocks/>
            </p:cNvSpPr>
            <p:nvPr/>
          </p:nvSpPr>
          <p:spPr bwMode="auto">
            <a:xfrm>
              <a:off x="3192" y="1036"/>
              <a:ext cx="160" cy="528"/>
            </a:xfrm>
            <a:prstGeom prst="leftBrace">
              <a:avLst>
                <a:gd name="adj1" fmla="val 27500"/>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4100" name="Line 43"/>
            <p:cNvSpPr>
              <a:spLocks noChangeShapeType="1"/>
            </p:cNvSpPr>
            <p:nvPr/>
          </p:nvSpPr>
          <p:spPr bwMode="auto">
            <a:xfrm flipH="1">
              <a:off x="3372" y="1436"/>
              <a:ext cx="68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grpSp>
      <p:grpSp>
        <p:nvGrpSpPr>
          <p:cNvPr id="174088" name="Group 44"/>
          <p:cNvGrpSpPr>
            <a:grpSpLocks/>
          </p:cNvGrpSpPr>
          <p:nvPr/>
        </p:nvGrpSpPr>
        <p:grpSpPr bwMode="auto">
          <a:xfrm>
            <a:off x="6756399" y="2422524"/>
            <a:ext cx="3752850" cy="1028701"/>
            <a:chOff x="3192" y="1686"/>
            <a:chExt cx="1773" cy="648"/>
          </a:xfrm>
        </p:grpSpPr>
        <p:sp>
          <p:nvSpPr>
            <p:cNvPr id="174095" name="Rectangle 45"/>
            <p:cNvSpPr>
              <a:spLocks noChangeArrowheads="1"/>
            </p:cNvSpPr>
            <p:nvPr/>
          </p:nvSpPr>
          <p:spPr bwMode="auto">
            <a:xfrm>
              <a:off x="3318" y="1686"/>
              <a:ext cx="1647"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054100" algn="r"/>
                  <a:tab pos="1244600" algn="l"/>
                </a:tabLst>
                <a:defRPr>
                  <a:solidFill>
                    <a:schemeClr val="tx1"/>
                  </a:solidFill>
                  <a:latin typeface="Calibri" pitchFamily="34" charset="0"/>
                  <a:cs typeface="Arial" pitchFamily="34" charset="0"/>
                </a:defRPr>
              </a:lvl1pPr>
              <a:lvl2pPr marL="742950" indent="-285750">
                <a:tabLst>
                  <a:tab pos="1054100" algn="r"/>
                  <a:tab pos="1244600" algn="l"/>
                </a:tabLst>
                <a:defRPr>
                  <a:solidFill>
                    <a:schemeClr val="tx1"/>
                  </a:solidFill>
                  <a:latin typeface="Calibri" pitchFamily="34" charset="0"/>
                  <a:cs typeface="Arial" pitchFamily="34" charset="0"/>
                </a:defRPr>
              </a:lvl2pPr>
              <a:lvl3pPr marL="1143000" indent="-228600">
                <a:tabLst>
                  <a:tab pos="1054100" algn="r"/>
                  <a:tab pos="1244600" algn="l"/>
                </a:tabLst>
                <a:defRPr>
                  <a:solidFill>
                    <a:schemeClr val="tx1"/>
                  </a:solidFill>
                  <a:latin typeface="Calibri" pitchFamily="34" charset="0"/>
                  <a:cs typeface="Arial" pitchFamily="34" charset="0"/>
                </a:defRPr>
              </a:lvl3pPr>
              <a:lvl4pPr marL="1600200" indent="-228600">
                <a:tabLst>
                  <a:tab pos="1054100" algn="r"/>
                  <a:tab pos="1244600" algn="l"/>
                </a:tabLst>
                <a:defRPr>
                  <a:solidFill>
                    <a:schemeClr val="tx1"/>
                  </a:solidFill>
                  <a:latin typeface="Calibri" pitchFamily="34" charset="0"/>
                  <a:cs typeface="Arial" pitchFamily="34" charset="0"/>
                </a:defRPr>
              </a:lvl4pPr>
              <a:lvl5pPr marL="2057400" indent="-228600">
                <a:tabLst>
                  <a:tab pos="1054100" algn="r"/>
                  <a:tab pos="12446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9pPr>
            </a:lstStyle>
            <a:p>
              <a:pPr>
                <a:lnSpc>
                  <a:spcPct val="90000"/>
                </a:lnSpc>
              </a:pPr>
              <a:r>
                <a:rPr lang="en-US" altLang="en-US" sz="1600">
                  <a:latin typeface="Arial" pitchFamily="34" charset="0"/>
                </a:rPr>
                <a:t>	$800,000	Revenue</a:t>
              </a:r>
            </a:p>
            <a:p>
              <a:pPr>
                <a:lnSpc>
                  <a:spcPct val="90000"/>
                </a:lnSpc>
              </a:pPr>
              <a:r>
                <a:rPr lang="en-US" altLang="en-US" sz="1600">
                  <a:latin typeface="Arial" pitchFamily="34" charset="0"/>
                </a:rPr>
                <a:t>	– 320,000	Mfg cost ($40 x 8,000)</a:t>
              </a:r>
            </a:p>
            <a:p>
              <a:pPr>
                <a:lnSpc>
                  <a:spcPct val="90000"/>
                </a:lnSpc>
              </a:pPr>
              <a:r>
                <a:rPr lang="en-US" altLang="en-US" sz="1600">
                  <a:latin typeface="Arial" pitchFamily="34" charset="0"/>
                </a:rPr>
                <a:t>	– 500,000	CAD cost</a:t>
              </a:r>
            </a:p>
            <a:p>
              <a:pPr>
                <a:lnSpc>
                  <a:spcPct val="90000"/>
                </a:lnSpc>
                <a:spcBef>
                  <a:spcPct val="20000"/>
                </a:spcBef>
              </a:pPr>
              <a:r>
                <a:rPr lang="en-US" altLang="en-US" sz="1600">
                  <a:latin typeface="Arial" pitchFamily="34" charset="0"/>
                </a:rPr>
                <a:t>	– $20,000	Net loss</a:t>
              </a:r>
            </a:p>
          </p:txBody>
        </p:sp>
        <p:sp>
          <p:nvSpPr>
            <p:cNvPr id="174096" name="AutoShape 46"/>
            <p:cNvSpPr>
              <a:spLocks/>
            </p:cNvSpPr>
            <p:nvPr/>
          </p:nvSpPr>
          <p:spPr bwMode="auto">
            <a:xfrm>
              <a:off x="3192" y="1744"/>
              <a:ext cx="160" cy="528"/>
            </a:xfrm>
            <a:prstGeom prst="leftBrace">
              <a:avLst>
                <a:gd name="adj1" fmla="val 27500"/>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4097" name="Line 47"/>
            <p:cNvSpPr>
              <a:spLocks noChangeShapeType="1"/>
            </p:cNvSpPr>
            <p:nvPr/>
          </p:nvSpPr>
          <p:spPr bwMode="auto">
            <a:xfrm flipH="1">
              <a:off x="3428" y="2148"/>
              <a:ext cx="62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grpSp>
      <p:sp>
        <p:nvSpPr>
          <p:cNvPr id="166964" name="Text Box 52"/>
          <p:cNvSpPr txBox="1">
            <a:spLocks noChangeArrowheads="1"/>
          </p:cNvSpPr>
          <p:nvPr/>
        </p:nvSpPr>
        <p:spPr bwMode="auto">
          <a:xfrm>
            <a:off x="893233" y="1827213"/>
            <a:ext cx="884210" cy="307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200">
                <a:latin typeface="Arial" pitchFamily="34" charset="0"/>
              </a:rPr>
              <a:t>$388,000</a:t>
            </a:r>
          </a:p>
        </p:txBody>
      </p:sp>
      <p:sp>
        <p:nvSpPr>
          <p:cNvPr id="174090" name="Rectangle 48"/>
          <p:cNvSpPr>
            <a:spLocks noChangeArrowheads="1"/>
          </p:cNvSpPr>
          <p:nvPr/>
        </p:nvSpPr>
        <p:spPr bwMode="auto">
          <a:xfrm>
            <a:off x="677333" y="3670301"/>
            <a:ext cx="10854267" cy="1612900"/>
          </a:xfrm>
          <a:prstGeom prst="rect">
            <a:avLst/>
          </a:prstGeom>
          <a:solidFill>
            <a:srgbClr val="BDD6AE"/>
          </a:solidFill>
          <a:ln w="9525">
            <a:solidFill>
              <a:schemeClr val="tx1"/>
            </a:solidFill>
            <a:miter lim="800000"/>
            <a:headEnd/>
            <a:tailEnd/>
          </a:ln>
        </p:spPr>
        <p:txBody>
          <a:bodyPr wrap="none" lIns="121917" tIns="60958" rIns="121917" bIns="60958"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4091" name="Rectangle 49"/>
          <p:cNvSpPr>
            <a:spLocks noChangeArrowheads="1"/>
          </p:cNvSpPr>
          <p:nvPr/>
        </p:nvSpPr>
        <p:spPr bwMode="auto">
          <a:xfrm>
            <a:off x="916517" y="4052889"/>
            <a:ext cx="10615083" cy="525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tabLst>
                <a:tab pos="3619500" algn="l"/>
              </a:tabLst>
              <a:defRPr>
                <a:solidFill>
                  <a:schemeClr val="tx1"/>
                </a:solidFill>
                <a:latin typeface="Calibri" pitchFamily="34" charset="0"/>
                <a:cs typeface="Arial" pitchFamily="34" charset="0"/>
              </a:defRPr>
            </a:lvl1pPr>
            <a:lvl2pPr marL="742950" indent="-285750">
              <a:tabLst>
                <a:tab pos="3619500" algn="l"/>
              </a:tabLst>
              <a:defRPr>
                <a:solidFill>
                  <a:schemeClr val="tx1"/>
                </a:solidFill>
                <a:latin typeface="Calibri" pitchFamily="34" charset="0"/>
                <a:cs typeface="Arial" pitchFamily="34" charset="0"/>
              </a:defRPr>
            </a:lvl2pPr>
            <a:lvl3pPr marL="1143000" indent="-228600">
              <a:tabLst>
                <a:tab pos="3619500" algn="l"/>
              </a:tabLst>
              <a:defRPr>
                <a:solidFill>
                  <a:schemeClr val="tx1"/>
                </a:solidFill>
                <a:latin typeface="Calibri" pitchFamily="34" charset="0"/>
                <a:cs typeface="Arial" pitchFamily="34" charset="0"/>
              </a:defRPr>
            </a:lvl3pPr>
            <a:lvl4pPr marL="1600200" indent="-228600">
              <a:tabLst>
                <a:tab pos="3619500" algn="l"/>
              </a:tabLst>
              <a:defRPr>
                <a:solidFill>
                  <a:schemeClr val="tx1"/>
                </a:solidFill>
                <a:latin typeface="Calibri" pitchFamily="34" charset="0"/>
                <a:cs typeface="Arial" pitchFamily="34" charset="0"/>
              </a:defRPr>
            </a:lvl4pPr>
            <a:lvl5pPr marL="2057400" indent="-228600">
              <a:tabLst>
                <a:tab pos="3619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9pPr>
          </a:lstStyle>
          <a:p>
            <a:pPr>
              <a:lnSpc>
                <a:spcPct val="120000"/>
              </a:lnSpc>
            </a:pPr>
            <a:r>
              <a:rPr lang="en-US" altLang="en-US" sz="2400">
                <a:solidFill>
                  <a:schemeClr val="bg1"/>
                </a:solidFill>
                <a:latin typeface="Arial" pitchFamily="34" charset="0"/>
              </a:rPr>
              <a:t>EMV (purchase CAD system)	= (.4)($1,000,000) + (.6)(– $20,000)</a:t>
            </a:r>
          </a:p>
        </p:txBody>
      </p:sp>
      <p:sp>
        <p:nvSpPr>
          <p:cNvPr id="174092" name="Rectangle 50"/>
          <p:cNvSpPr>
            <a:spLocks noChangeArrowheads="1"/>
          </p:cNvSpPr>
          <p:nvPr/>
        </p:nvSpPr>
        <p:spPr bwMode="auto">
          <a:xfrm>
            <a:off x="1905000" y="4421189"/>
            <a:ext cx="5451166" cy="525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tabLst>
                <a:tab pos="3619500" algn="l"/>
              </a:tabLst>
              <a:defRPr>
                <a:solidFill>
                  <a:schemeClr val="tx1"/>
                </a:solidFill>
                <a:latin typeface="Calibri" pitchFamily="34" charset="0"/>
                <a:cs typeface="Arial" pitchFamily="34" charset="0"/>
              </a:defRPr>
            </a:lvl1pPr>
            <a:lvl2pPr marL="742950" indent="-285750">
              <a:tabLst>
                <a:tab pos="3619500" algn="l"/>
              </a:tabLst>
              <a:defRPr>
                <a:solidFill>
                  <a:schemeClr val="tx1"/>
                </a:solidFill>
                <a:latin typeface="Calibri" pitchFamily="34" charset="0"/>
                <a:cs typeface="Arial" pitchFamily="34" charset="0"/>
              </a:defRPr>
            </a:lvl2pPr>
            <a:lvl3pPr marL="1143000" indent="-228600">
              <a:tabLst>
                <a:tab pos="3619500" algn="l"/>
              </a:tabLst>
              <a:defRPr>
                <a:solidFill>
                  <a:schemeClr val="tx1"/>
                </a:solidFill>
                <a:latin typeface="Calibri" pitchFamily="34" charset="0"/>
                <a:cs typeface="Arial" pitchFamily="34" charset="0"/>
              </a:defRPr>
            </a:lvl3pPr>
            <a:lvl4pPr marL="1600200" indent="-228600">
              <a:tabLst>
                <a:tab pos="3619500" algn="l"/>
              </a:tabLst>
              <a:defRPr>
                <a:solidFill>
                  <a:schemeClr val="tx1"/>
                </a:solidFill>
                <a:latin typeface="Calibri" pitchFamily="34" charset="0"/>
                <a:cs typeface="Arial" pitchFamily="34" charset="0"/>
              </a:defRPr>
            </a:lvl4pPr>
            <a:lvl5pPr marL="2057400" indent="-228600">
              <a:tabLst>
                <a:tab pos="3619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619500" algn="l"/>
              </a:tabLst>
              <a:defRPr>
                <a:solidFill>
                  <a:schemeClr val="tx1"/>
                </a:solidFill>
                <a:latin typeface="Calibri" pitchFamily="34" charset="0"/>
                <a:cs typeface="Arial" pitchFamily="34" charset="0"/>
              </a:defRPr>
            </a:lvl9pPr>
          </a:lstStyle>
          <a:p>
            <a:pPr>
              <a:lnSpc>
                <a:spcPct val="120000"/>
              </a:lnSpc>
            </a:pPr>
            <a:r>
              <a:rPr lang="en-US" altLang="en-US" sz="2400">
                <a:solidFill>
                  <a:schemeClr val="bg1"/>
                </a:solidFill>
                <a:latin typeface="Arial" pitchFamily="34" charset="0"/>
              </a:rPr>
              <a:t>	= $388,000</a:t>
            </a:r>
          </a:p>
        </p:txBody>
      </p:sp>
      <p:sp>
        <p:nvSpPr>
          <p:cNvPr id="166963" name="Freeform 51"/>
          <p:cNvSpPr>
            <a:spLocks/>
          </p:cNvSpPr>
          <p:nvPr/>
        </p:nvSpPr>
        <p:spPr bwMode="auto">
          <a:xfrm>
            <a:off x="1439333" y="2286001"/>
            <a:ext cx="4250267" cy="2374900"/>
          </a:xfrm>
          <a:custGeom>
            <a:avLst/>
            <a:gdLst>
              <a:gd name="T0" fmla="*/ 3187700 w 2008"/>
              <a:gd name="T1" fmla="*/ 2374900 h 1496"/>
              <a:gd name="T2" fmla="*/ 673100 w 2008"/>
              <a:gd name="T3" fmla="*/ 1701800 h 1496"/>
              <a:gd name="T4" fmla="*/ 0 w 2008"/>
              <a:gd name="T5" fmla="*/ 0 h 1496"/>
              <a:gd name="T6" fmla="*/ 0 60000 65536"/>
              <a:gd name="T7" fmla="*/ 0 60000 65536"/>
              <a:gd name="T8" fmla="*/ 0 60000 65536"/>
              <a:gd name="T9" fmla="*/ 0 w 2008"/>
              <a:gd name="T10" fmla="*/ 0 h 1496"/>
              <a:gd name="T11" fmla="*/ 2008 w 2008"/>
              <a:gd name="T12" fmla="*/ 1496 h 1496"/>
            </a:gdLst>
            <a:ahLst/>
            <a:cxnLst>
              <a:cxn ang="T6">
                <a:pos x="T0" y="T1"/>
              </a:cxn>
              <a:cxn ang="T7">
                <a:pos x="T2" y="T3"/>
              </a:cxn>
              <a:cxn ang="T8">
                <a:pos x="T4" y="T5"/>
              </a:cxn>
            </a:cxnLst>
            <a:rect l="T9" t="T10" r="T11" b="T12"/>
            <a:pathLst>
              <a:path w="2008" h="1496">
                <a:moveTo>
                  <a:pt x="2008" y="1496"/>
                </a:moveTo>
                <a:cubicBezTo>
                  <a:pt x="1383" y="1408"/>
                  <a:pt x="759" y="1321"/>
                  <a:pt x="424" y="1072"/>
                </a:cubicBezTo>
                <a:cubicBezTo>
                  <a:pt x="89" y="823"/>
                  <a:pt x="44" y="411"/>
                  <a:pt x="0" y="0"/>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lIns="121917" tIns="60958" rIns="121917" bIns="60958" anchor="ctr"/>
          <a:lstStyle/>
          <a:p>
            <a:endParaRPr lang="en-US" sz="1200"/>
          </a:p>
        </p:txBody>
      </p:sp>
      <p:sp>
        <p:nvSpPr>
          <p:cNvPr id="174094" name="Rectangle 57"/>
          <p:cNvSpPr>
            <a:spLocks noChangeArrowheads="1"/>
          </p:cNvSpPr>
          <p:nvPr/>
        </p:nvSpPr>
        <p:spPr bwMode="auto">
          <a:xfrm>
            <a:off x="9884835" y="5978526"/>
            <a:ext cx="128335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Figure </a:t>
            </a:r>
            <a:r>
              <a:rPr lang="en-US" altLang="en-US" sz="1600">
                <a:solidFill>
                  <a:schemeClr val="tx2"/>
                </a:solidFill>
                <a:latin typeface="Arial" pitchFamily="34" charset="0"/>
              </a:rPr>
              <a:t>5.13</a:t>
            </a:r>
          </a:p>
        </p:txBody>
      </p:sp>
      <p:sp>
        <p:nvSpPr>
          <p:cNvPr id="53" name="TextBox 52"/>
          <p:cNvSpPr txBox="1"/>
          <p:nvPr/>
        </p:nvSpPr>
        <p:spPr>
          <a:xfrm>
            <a:off x="988043" y="4521201"/>
            <a:ext cx="3726213" cy="369332"/>
          </a:xfrm>
          <a:prstGeom prst="rect">
            <a:avLst/>
          </a:prstGeom>
          <a:noFill/>
        </p:spPr>
        <p:txBody>
          <a:bodyPr wrap="none" rtlCol="0">
            <a:spAutoFit/>
          </a:bodyPr>
          <a:lstStyle/>
          <a:p>
            <a:r>
              <a:rPr lang="en-US" smtClean="0">
                <a:effectLst>
                  <a:outerShdw blurRad="38100" dist="38100" dir="2700000" algn="tl">
                    <a:srgbClr val="000000">
                      <a:alpha val="43137"/>
                    </a:srgbClr>
                  </a:outerShdw>
                </a:effectLst>
              </a:rPr>
              <a:t>(EMV = Expected Monetary Value)</a:t>
            </a:r>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7217090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166963"/>
                                        </p:tgtEl>
                                        <p:attrNameLst>
                                          <p:attrName>style.visibility</p:attrName>
                                        </p:attrNameLst>
                                      </p:cBhvr>
                                      <p:to>
                                        <p:strVal val="visible"/>
                                      </p:to>
                                    </p:set>
                                    <p:animEffect transition="in" filter="strips(upLeft)">
                                      <p:cBhvr>
                                        <p:cTn id="7" dur="1000"/>
                                        <p:tgtEl>
                                          <p:spTgt spid="166963"/>
                                        </p:tgtEl>
                                      </p:cBhvr>
                                    </p:animEffect>
                                  </p:childTnLst>
                                </p:cTn>
                              </p:par>
                            </p:childTnLst>
                          </p:cTn>
                        </p:par>
                        <p:par>
                          <p:cTn id="8" fill="hold" nodeType="afterGroup">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66964"/>
                                        </p:tgtEl>
                                        <p:attrNameLst>
                                          <p:attrName>style.visibility</p:attrName>
                                        </p:attrNameLst>
                                      </p:cBhvr>
                                      <p:to>
                                        <p:strVal val="visible"/>
                                      </p:to>
                                    </p:set>
                                    <p:animEffect transition="in" filter="wipe(left)">
                                      <p:cBhvr>
                                        <p:cTn id="11" dur="1000"/>
                                        <p:tgtEl>
                                          <p:spTgt spid="1669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64" grpId="0"/>
      <p:bldP spid="166963"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6129" name="Group 2"/>
          <p:cNvGrpSpPr>
            <a:grpSpLocks/>
          </p:cNvGrpSpPr>
          <p:nvPr/>
        </p:nvGrpSpPr>
        <p:grpSpPr bwMode="auto">
          <a:xfrm>
            <a:off x="3285067" y="4749800"/>
            <a:ext cx="3471333" cy="830263"/>
            <a:chOff x="1552" y="3152"/>
            <a:chExt cx="1640" cy="523"/>
          </a:xfrm>
        </p:grpSpPr>
        <p:sp>
          <p:nvSpPr>
            <p:cNvPr id="176189" name="Freeform 3"/>
            <p:cNvSpPr>
              <a:spLocks/>
            </p:cNvSpPr>
            <p:nvPr/>
          </p:nvSpPr>
          <p:spPr bwMode="auto">
            <a:xfrm>
              <a:off x="1552" y="3184"/>
              <a:ext cx="1640" cy="264"/>
            </a:xfrm>
            <a:custGeom>
              <a:avLst/>
              <a:gdLst>
                <a:gd name="T0" fmla="*/ 0 w 1640"/>
                <a:gd name="T1" fmla="*/ 0 h 264"/>
                <a:gd name="T2" fmla="*/ 240 w 1640"/>
                <a:gd name="T3" fmla="*/ 264 h 264"/>
                <a:gd name="T4" fmla="*/ 1640 w 1640"/>
                <a:gd name="T5" fmla="*/ 264 h 264"/>
                <a:gd name="T6" fmla="*/ 0 60000 65536"/>
                <a:gd name="T7" fmla="*/ 0 60000 65536"/>
                <a:gd name="T8" fmla="*/ 0 60000 65536"/>
                <a:gd name="T9" fmla="*/ 0 w 1640"/>
                <a:gd name="T10" fmla="*/ 0 h 264"/>
                <a:gd name="T11" fmla="*/ 1640 w 1640"/>
                <a:gd name="T12" fmla="*/ 264 h 264"/>
              </a:gdLst>
              <a:ahLst/>
              <a:cxnLst>
                <a:cxn ang="T6">
                  <a:pos x="T0" y="T1"/>
                </a:cxn>
                <a:cxn ang="T7">
                  <a:pos x="T2" y="T3"/>
                </a:cxn>
                <a:cxn ang="T8">
                  <a:pos x="T4" y="T5"/>
                </a:cxn>
              </a:cxnLst>
              <a:rect l="T9" t="T10" r="T11" b="T12"/>
              <a:pathLst>
                <a:path w="1640" h="264">
                  <a:moveTo>
                    <a:pt x="0" y="0"/>
                  </a:moveTo>
                  <a:lnTo>
                    <a:pt x="240" y="264"/>
                  </a:lnTo>
                  <a:lnTo>
                    <a:pt x="1640" y="264"/>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176190" name="Rectangle 4"/>
            <p:cNvSpPr>
              <a:spLocks noChangeArrowheads="1"/>
            </p:cNvSpPr>
            <p:nvPr/>
          </p:nvSpPr>
          <p:spPr bwMode="auto">
            <a:xfrm>
              <a:off x="2274" y="3152"/>
              <a:ext cx="517"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1600">
                  <a:latin typeface="Arial" pitchFamily="34" charset="0"/>
                </a:rPr>
                <a:t>(.6)</a:t>
              </a:r>
            </a:p>
            <a:p>
              <a:pPr algn="ctr">
                <a:lnSpc>
                  <a:spcPct val="150000"/>
                </a:lnSpc>
              </a:pPr>
              <a:r>
                <a:rPr lang="en-US" altLang="en-US" sz="1600">
                  <a:latin typeface="Arial" pitchFamily="34" charset="0"/>
                </a:rPr>
                <a:t>Low sales</a:t>
              </a:r>
            </a:p>
          </p:txBody>
        </p:sp>
      </p:grpSp>
      <p:grpSp>
        <p:nvGrpSpPr>
          <p:cNvPr id="176130" name="Group 5"/>
          <p:cNvGrpSpPr>
            <a:grpSpLocks/>
          </p:cNvGrpSpPr>
          <p:nvPr/>
        </p:nvGrpSpPr>
        <p:grpSpPr bwMode="auto">
          <a:xfrm>
            <a:off x="3285067" y="3581400"/>
            <a:ext cx="3479800" cy="1168400"/>
            <a:chOff x="1552" y="2416"/>
            <a:chExt cx="1644" cy="736"/>
          </a:xfrm>
        </p:grpSpPr>
        <p:sp>
          <p:nvSpPr>
            <p:cNvPr id="176187" name="Freeform 6"/>
            <p:cNvSpPr>
              <a:spLocks/>
            </p:cNvSpPr>
            <p:nvPr/>
          </p:nvSpPr>
          <p:spPr bwMode="auto">
            <a:xfrm>
              <a:off x="1552" y="2704"/>
              <a:ext cx="1644" cy="448"/>
            </a:xfrm>
            <a:custGeom>
              <a:avLst/>
              <a:gdLst>
                <a:gd name="T0" fmla="*/ 0 w 1644"/>
                <a:gd name="T1" fmla="*/ 448 h 448"/>
                <a:gd name="T2" fmla="*/ 240 w 1644"/>
                <a:gd name="T3" fmla="*/ 0 h 448"/>
                <a:gd name="T4" fmla="*/ 1644 w 1644"/>
                <a:gd name="T5" fmla="*/ 0 h 448"/>
                <a:gd name="T6" fmla="*/ 0 60000 65536"/>
                <a:gd name="T7" fmla="*/ 0 60000 65536"/>
                <a:gd name="T8" fmla="*/ 0 60000 65536"/>
                <a:gd name="T9" fmla="*/ 0 w 1644"/>
                <a:gd name="T10" fmla="*/ 0 h 448"/>
                <a:gd name="T11" fmla="*/ 1644 w 1644"/>
                <a:gd name="T12" fmla="*/ 448 h 448"/>
              </a:gdLst>
              <a:ahLst/>
              <a:cxnLst>
                <a:cxn ang="T6">
                  <a:pos x="T0" y="T1"/>
                </a:cxn>
                <a:cxn ang="T7">
                  <a:pos x="T2" y="T3"/>
                </a:cxn>
                <a:cxn ang="T8">
                  <a:pos x="T4" y="T5"/>
                </a:cxn>
              </a:cxnLst>
              <a:rect l="T9" t="T10" r="T11" b="T12"/>
              <a:pathLst>
                <a:path w="1644" h="448">
                  <a:moveTo>
                    <a:pt x="0" y="448"/>
                  </a:moveTo>
                  <a:lnTo>
                    <a:pt x="240" y="0"/>
                  </a:lnTo>
                  <a:lnTo>
                    <a:pt x="1644"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176188" name="Rectangle 7"/>
            <p:cNvSpPr>
              <a:spLocks noChangeArrowheads="1"/>
            </p:cNvSpPr>
            <p:nvPr/>
          </p:nvSpPr>
          <p:spPr bwMode="auto">
            <a:xfrm>
              <a:off x="2265" y="2416"/>
              <a:ext cx="539"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1600">
                  <a:latin typeface="Arial" pitchFamily="34" charset="0"/>
                </a:rPr>
                <a:t>(.4)</a:t>
              </a:r>
            </a:p>
            <a:p>
              <a:pPr algn="ctr">
                <a:lnSpc>
                  <a:spcPct val="150000"/>
                </a:lnSpc>
              </a:pPr>
              <a:r>
                <a:rPr lang="en-US" altLang="en-US" sz="1600">
                  <a:latin typeface="Arial" pitchFamily="34" charset="0"/>
                </a:rPr>
                <a:t>High sales</a:t>
              </a:r>
            </a:p>
          </p:txBody>
        </p:sp>
      </p:grpSp>
      <p:grpSp>
        <p:nvGrpSpPr>
          <p:cNvPr id="176131" name="Group 8"/>
          <p:cNvGrpSpPr>
            <a:grpSpLocks/>
          </p:cNvGrpSpPr>
          <p:nvPr/>
        </p:nvGrpSpPr>
        <p:grpSpPr bwMode="auto">
          <a:xfrm>
            <a:off x="3285067" y="2463804"/>
            <a:ext cx="3479800" cy="469901"/>
            <a:chOff x="1552" y="1712"/>
            <a:chExt cx="1644" cy="296"/>
          </a:xfrm>
        </p:grpSpPr>
        <p:sp>
          <p:nvSpPr>
            <p:cNvPr id="176185" name="Freeform 9"/>
            <p:cNvSpPr>
              <a:spLocks/>
            </p:cNvSpPr>
            <p:nvPr/>
          </p:nvSpPr>
          <p:spPr bwMode="auto">
            <a:xfrm>
              <a:off x="1552" y="1744"/>
              <a:ext cx="1644" cy="264"/>
            </a:xfrm>
            <a:custGeom>
              <a:avLst/>
              <a:gdLst>
                <a:gd name="T0" fmla="*/ 0 w 1644"/>
                <a:gd name="T1" fmla="*/ 0 h 264"/>
                <a:gd name="T2" fmla="*/ 240 w 1644"/>
                <a:gd name="T3" fmla="*/ 264 h 264"/>
                <a:gd name="T4" fmla="*/ 1644 w 1644"/>
                <a:gd name="T5" fmla="*/ 264 h 264"/>
                <a:gd name="T6" fmla="*/ 0 60000 65536"/>
                <a:gd name="T7" fmla="*/ 0 60000 65536"/>
                <a:gd name="T8" fmla="*/ 0 60000 65536"/>
                <a:gd name="T9" fmla="*/ 0 w 1644"/>
                <a:gd name="T10" fmla="*/ 0 h 264"/>
                <a:gd name="T11" fmla="*/ 1644 w 1644"/>
                <a:gd name="T12" fmla="*/ 264 h 264"/>
              </a:gdLst>
              <a:ahLst/>
              <a:cxnLst>
                <a:cxn ang="T6">
                  <a:pos x="T0" y="T1"/>
                </a:cxn>
                <a:cxn ang="T7">
                  <a:pos x="T2" y="T3"/>
                </a:cxn>
                <a:cxn ang="T8">
                  <a:pos x="T4" y="T5"/>
                </a:cxn>
              </a:cxnLst>
              <a:rect l="T9" t="T10" r="T11" b="T12"/>
              <a:pathLst>
                <a:path w="1644" h="264">
                  <a:moveTo>
                    <a:pt x="0" y="0"/>
                  </a:moveTo>
                  <a:lnTo>
                    <a:pt x="240" y="264"/>
                  </a:lnTo>
                  <a:lnTo>
                    <a:pt x="1644" y="264"/>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176186" name="Rectangle 10"/>
            <p:cNvSpPr>
              <a:spLocks noChangeArrowheads="1"/>
            </p:cNvSpPr>
            <p:nvPr/>
          </p:nvSpPr>
          <p:spPr bwMode="auto">
            <a:xfrm>
              <a:off x="2192" y="1712"/>
              <a:ext cx="691"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1600">
                  <a:latin typeface="Arial" pitchFamily="34" charset="0"/>
                </a:rPr>
                <a:t>(.6) Low sales</a:t>
              </a:r>
            </a:p>
          </p:txBody>
        </p:sp>
      </p:grpSp>
      <p:grpSp>
        <p:nvGrpSpPr>
          <p:cNvPr id="176132" name="Group 11"/>
          <p:cNvGrpSpPr>
            <a:grpSpLocks/>
          </p:cNvGrpSpPr>
          <p:nvPr/>
        </p:nvGrpSpPr>
        <p:grpSpPr bwMode="auto">
          <a:xfrm>
            <a:off x="3285067" y="1346200"/>
            <a:ext cx="3471333" cy="1117600"/>
            <a:chOff x="1552" y="1008"/>
            <a:chExt cx="1640" cy="704"/>
          </a:xfrm>
        </p:grpSpPr>
        <p:sp>
          <p:nvSpPr>
            <p:cNvPr id="176183" name="Freeform 12"/>
            <p:cNvSpPr>
              <a:spLocks/>
            </p:cNvSpPr>
            <p:nvPr/>
          </p:nvSpPr>
          <p:spPr bwMode="auto">
            <a:xfrm>
              <a:off x="1552" y="1300"/>
              <a:ext cx="1640" cy="412"/>
            </a:xfrm>
            <a:custGeom>
              <a:avLst/>
              <a:gdLst>
                <a:gd name="T0" fmla="*/ 0 w 1640"/>
                <a:gd name="T1" fmla="*/ 412 h 412"/>
                <a:gd name="T2" fmla="*/ 240 w 1640"/>
                <a:gd name="T3" fmla="*/ 4 h 412"/>
                <a:gd name="T4" fmla="*/ 1640 w 1640"/>
                <a:gd name="T5" fmla="*/ 0 h 412"/>
                <a:gd name="T6" fmla="*/ 0 60000 65536"/>
                <a:gd name="T7" fmla="*/ 0 60000 65536"/>
                <a:gd name="T8" fmla="*/ 0 60000 65536"/>
                <a:gd name="T9" fmla="*/ 0 w 1640"/>
                <a:gd name="T10" fmla="*/ 0 h 412"/>
                <a:gd name="T11" fmla="*/ 1640 w 1640"/>
                <a:gd name="T12" fmla="*/ 412 h 412"/>
              </a:gdLst>
              <a:ahLst/>
              <a:cxnLst>
                <a:cxn ang="T6">
                  <a:pos x="T0" y="T1"/>
                </a:cxn>
                <a:cxn ang="T7">
                  <a:pos x="T2" y="T3"/>
                </a:cxn>
                <a:cxn ang="T8">
                  <a:pos x="T4" y="T5"/>
                </a:cxn>
              </a:cxnLst>
              <a:rect l="T9" t="T10" r="T11" b="T12"/>
              <a:pathLst>
                <a:path w="1640" h="412">
                  <a:moveTo>
                    <a:pt x="0" y="412"/>
                  </a:moveTo>
                  <a:lnTo>
                    <a:pt x="240" y="4"/>
                  </a:lnTo>
                  <a:lnTo>
                    <a:pt x="1640" y="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p>
          </p:txBody>
        </p:sp>
        <p:sp>
          <p:nvSpPr>
            <p:cNvPr id="176184" name="Rectangle 13"/>
            <p:cNvSpPr>
              <a:spLocks noChangeArrowheads="1"/>
            </p:cNvSpPr>
            <p:nvPr/>
          </p:nvSpPr>
          <p:spPr bwMode="auto">
            <a:xfrm>
              <a:off x="2265" y="1008"/>
              <a:ext cx="539"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en-US" altLang="en-US" sz="1600">
                  <a:latin typeface="Arial" pitchFamily="34" charset="0"/>
                </a:rPr>
                <a:t>(.4)</a:t>
              </a:r>
            </a:p>
            <a:p>
              <a:pPr algn="ctr">
                <a:lnSpc>
                  <a:spcPct val="150000"/>
                </a:lnSpc>
              </a:pPr>
              <a:r>
                <a:rPr lang="en-US" altLang="en-US" sz="1600">
                  <a:latin typeface="Arial" pitchFamily="34" charset="0"/>
                </a:rPr>
                <a:t>High sales</a:t>
              </a:r>
            </a:p>
          </p:txBody>
        </p:sp>
      </p:grpSp>
      <p:sp>
        <p:nvSpPr>
          <p:cNvPr id="176133" name="Freeform 14"/>
          <p:cNvSpPr>
            <a:spLocks/>
          </p:cNvSpPr>
          <p:nvPr/>
        </p:nvSpPr>
        <p:spPr bwMode="auto">
          <a:xfrm>
            <a:off x="1727200" y="3657601"/>
            <a:ext cx="5080000" cy="2476500"/>
          </a:xfrm>
          <a:custGeom>
            <a:avLst/>
            <a:gdLst>
              <a:gd name="T0" fmla="*/ 0 w 2400"/>
              <a:gd name="T1" fmla="*/ 0 h 1560"/>
              <a:gd name="T2" fmla="*/ 0 w 2400"/>
              <a:gd name="T3" fmla="*/ 2476500 h 1560"/>
              <a:gd name="T4" fmla="*/ 3810000 w 2400"/>
              <a:gd name="T5" fmla="*/ 2476500 h 1560"/>
              <a:gd name="T6" fmla="*/ 0 60000 65536"/>
              <a:gd name="T7" fmla="*/ 0 60000 65536"/>
              <a:gd name="T8" fmla="*/ 0 60000 65536"/>
              <a:gd name="T9" fmla="*/ 0 w 2400"/>
              <a:gd name="T10" fmla="*/ 0 h 1560"/>
              <a:gd name="T11" fmla="*/ 2400 w 2400"/>
              <a:gd name="T12" fmla="*/ 1560 h 1560"/>
            </a:gdLst>
            <a:ahLst/>
            <a:cxnLst>
              <a:cxn ang="T6">
                <a:pos x="T0" y="T1"/>
              </a:cxn>
              <a:cxn ang="T7">
                <a:pos x="T2" y="T3"/>
              </a:cxn>
              <a:cxn ang="T8">
                <a:pos x="T4" y="T5"/>
              </a:cxn>
            </a:cxnLst>
            <a:rect l="T9" t="T10" r="T11" b="T12"/>
            <a:pathLst>
              <a:path w="2400" h="1560">
                <a:moveTo>
                  <a:pt x="0" y="0"/>
                </a:moveTo>
                <a:lnTo>
                  <a:pt x="0" y="1560"/>
                </a:lnTo>
                <a:lnTo>
                  <a:pt x="2400" y="1560"/>
                </a:ln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121917" tIns="60958" rIns="121917" bIns="60958" anchor="ctr"/>
          <a:lstStyle/>
          <a:p>
            <a:endParaRPr lang="en-US" sz="1200"/>
          </a:p>
        </p:txBody>
      </p:sp>
      <p:sp>
        <p:nvSpPr>
          <p:cNvPr id="176134" name="Rectangle 15"/>
          <p:cNvSpPr>
            <a:spLocks noGrp="1" noChangeArrowheads="1"/>
          </p:cNvSpPr>
          <p:nvPr>
            <p:ph type="title"/>
          </p:nvPr>
        </p:nvSpPr>
        <p:spPr>
          <a:xfrm>
            <a:off x="914400" y="241300"/>
            <a:ext cx="10363200" cy="939800"/>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altLang="en-US" sz="4400">
                <a:ln/>
                <a:effectLst>
                  <a:outerShdw blurRad="114300" dist="114300" dir="2700000" algn="tl" rotWithShape="0">
                    <a:prstClr val="black">
                      <a:alpha val="40000"/>
                    </a:prstClr>
                  </a:outerShdw>
                </a:effectLst>
                <a:latin typeface="Arial" pitchFamily="34" charset="0"/>
                <a:cs typeface="Arial" pitchFamily="34" charset="0"/>
              </a:rPr>
              <a:t>Decision Tree Example</a:t>
            </a:r>
          </a:p>
        </p:txBody>
      </p:sp>
      <p:grpSp>
        <p:nvGrpSpPr>
          <p:cNvPr id="176135" name="Group 16"/>
          <p:cNvGrpSpPr>
            <a:grpSpLocks/>
          </p:cNvGrpSpPr>
          <p:nvPr/>
        </p:nvGrpSpPr>
        <p:grpSpPr bwMode="auto">
          <a:xfrm>
            <a:off x="1744133" y="2247901"/>
            <a:ext cx="1854200" cy="1384300"/>
            <a:chOff x="824" y="1576"/>
            <a:chExt cx="876" cy="872"/>
          </a:xfrm>
        </p:grpSpPr>
        <p:sp>
          <p:nvSpPr>
            <p:cNvPr id="176181" name="Line 17"/>
            <p:cNvSpPr>
              <a:spLocks noChangeShapeType="1"/>
            </p:cNvSpPr>
            <p:nvPr/>
          </p:nvSpPr>
          <p:spPr bwMode="auto">
            <a:xfrm flipV="1">
              <a:off x="824" y="1728"/>
              <a:ext cx="720" cy="72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sp>
          <p:nvSpPr>
            <p:cNvPr id="176182" name="Oval 18"/>
            <p:cNvSpPr>
              <a:spLocks noChangeArrowheads="1"/>
            </p:cNvSpPr>
            <p:nvPr/>
          </p:nvSpPr>
          <p:spPr bwMode="auto">
            <a:xfrm>
              <a:off x="1388" y="1576"/>
              <a:ext cx="312" cy="312"/>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grpSp>
      <p:grpSp>
        <p:nvGrpSpPr>
          <p:cNvPr id="176136" name="Group 19"/>
          <p:cNvGrpSpPr>
            <a:grpSpLocks/>
          </p:cNvGrpSpPr>
          <p:nvPr/>
        </p:nvGrpSpPr>
        <p:grpSpPr bwMode="auto">
          <a:xfrm>
            <a:off x="1744133" y="3632200"/>
            <a:ext cx="1854200" cy="1397000"/>
            <a:chOff x="824" y="2448"/>
            <a:chExt cx="876" cy="880"/>
          </a:xfrm>
        </p:grpSpPr>
        <p:sp>
          <p:nvSpPr>
            <p:cNvPr id="176179" name="Line 20"/>
            <p:cNvSpPr>
              <a:spLocks noChangeShapeType="1"/>
            </p:cNvSpPr>
            <p:nvPr/>
          </p:nvSpPr>
          <p:spPr bwMode="auto">
            <a:xfrm>
              <a:off x="824" y="2448"/>
              <a:ext cx="712" cy="704"/>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sp>
          <p:nvSpPr>
            <p:cNvPr id="176180" name="Oval 21"/>
            <p:cNvSpPr>
              <a:spLocks noChangeArrowheads="1"/>
            </p:cNvSpPr>
            <p:nvPr/>
          </p:nvSpPr>
          <p:spPr bwMode="auto">
            <a:xfrm>
              <a:off x="1388" y="3016"/>
              <a:ext cx="312" cy="312"/>
            </a:xfrm>
            <a:prstGeom prst="ellipse">
              <a:avLst/>
            </a:prstGeom>
            <a:solidFill>
              <a:srgbClr val="EEA94C"/>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grpSp>
      <p:grpSp>
        <p:nvGrpSpPr>
          <p:cNvPr id="176137" name="Group 22"/>
          <p:cNvGrpSpPr>
            <a:grpSpLocks/>
          </p:cNvGrpSpPr>
          <p:nvPr/>
        </p:nvGrpSpPr>
        <p:grpSpPr bwMode="auto">
          <a:xfrm>
            <a:off x="304800" y="1598614"/>
            <a:ext cx="2675467" cy="827087"/>
            <a:chOff x="144" y="1167"/>
            <a:chExt cx="1264" cy="521"/>
          </a:xfrm>
        </p:grpSpPr>
        <p:sp>
          <p:nvSpPr>
            <p:cNvPr id="176175" name="Line 23"/>
            <p:cNvSpPr>
              <a:spLocks noChangeShapeType="1"/>
            </p:cNvSpPr>
            <p:nvPr/>
          </p:nvSpPr>
          <p:spPr bwMode="auto">
            <a:xfrm>
              <a:off x="912" y="1496"/>
              <a:ext cx="440" cy="1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p>
          </p:txBody>
        </p:sp>
        <p:grpSp>
          <p:nvGrpSpPr>
            <p:cNvPr id="176176" name="Group 24"/>
            <p:cNvGrpSpPr>
              <a:grpSpLocks/>
            </p:cNvGrpSpPr>
            <p:nvPr/>
          </p:nvGrpSpPr>
          <p:grpSpPr bwMode="auto">
            <a:xfrm>
              <a:off x="144" y="1167"/>
              <a:ext cx="1264" cy="368"/>
              <a:chOff x="2176" y="1551"/>
              <a:chExt cx="1264" cy="368"/>
            </a:xfrm>
          </p:grpSpPr>
          <p:sp>
            <p:nvSpPr>
              <p:cNvPr id="176177" name="AutoShape 25"/>
              <p:cNvSpPr>
                <a:spLocks noChangeArrowheads="1"/>
              </p:cNvSpPr>
              <p:nvPr/>
            </p:nvSpPr>
            <p:spPr bwMode="auto">
              <a:xfrm>
                <a:off x="2176" y="1551"/>
                <a:ext cx="1264" cy="368"/>
              </a:xfrm>
              <a:prstGeom prst="roundRect">
                <a:avLst>
                  <a:gd name="adj" fmla="val 50000"/>
                </a:avLst>
              </a:prstGeom>
              <a:solidFill>
                <a:srgbClr val="9FACC7"/>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6178" name="Rectangle 26"/>
              <p:cNvSpPr>
                <a:spLocks noChangeArrowheads="1"/>
              </p:cNvSpPr>
              <p:nvPr/>
            </p:nvSpPr>
            <p:spPr bwMode="auto">
              <a:xfrm>
                <a:off x="2525" y="1551"/>
                <a:ext cx="567"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200">
                    <a:latin typeface="Arial" pitchFamily="34" charset="0"/>
                  </a:rPr>
                  <a:t>Purchase CAD</a:t>
                </a:r>
              </a:p>
              <a:p>
                <a:pPr algn="ctr">
                  <a:lnSpc>
                    <a:spcPct val="90000"/>
                  </a:lnSpc>
                </a:pPr>
                <a:r>
                  <a:rPr lang="en-US" altLang="en-US" sz="1200">
                    <a:latin typeface="Arial" pitchFamily="34" charset="0"/>
                  </a:rPr>
                  <a:t>$388,000</a:t>
                </a:r>
              </a:p>
            </p:txBody>
          </p:sp>
        </p:grpSp>
      </p:grpSp>
      <p:grpSp>
        <p:nvGrpSpPr>
          <p:cNvPr id="176138" name="Group 27"/>
          <p:cNvGrpSpPr>
            <a:grpSpLocks/>
          </p:cNvGrpSpPr>
          <p:nvPr/>
        </p:nvGrpSpPr>
        <p:grpSpPr bwMode="auto">
          <a:xfrm>
            <a:off x="2540000" y="3098800"/>
            <a:ext cx="3979333" cy="1422400"/>
            <a:chOff x="1200" y="2112"/>
            <a:chExt cx="1880" cy="896"/>
          </a:xfrm>
        </p:grpSpPr>
        <p:sp>
          <p:nvSpPr>
            <p:cNvPr id="176171" name="Line 28"/>
            <p:cNvSpPr>
              <a:spLocks noChangeShapeType="1"/>
            </p:cNvSpPr>
            <p:nvPr/>
          </p:nvSpPr>
          <p:spPr bwMode="auto">
            <a:xfrm flipH="1">
              <a:off x="1552" y="2392"/>
              <a:ext cx="32" cy="61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p>
          </p:txBody>
        </p:sp>
        <p:grpSp>
          <p:nvGrpSpPr>
            <p:cNvPr id="176172" name="Group 29"/>
            <p:cNvGrpSpPr>
              <a:grpSpLocks/>
            </p:cNvGrpSpPr>
            <p:nvPr/>
          </p:nvGrpSpPr>
          <p:grpSpPr bwMode="auto">
            <a:xfrm>
              <a:off x="1200" y="2112"/>
              <a:ext cx="1880" cy="368"/>
              <a:chOff x="1872" y="2531"/>
              <a:chExt cx="1880" cy="368"/>
            </a:xfrm>
          </p:grpSpPr>
          <p:sp>
            <p:nvSpPr>
              <p:cNvPr id="176173" name="AutoShape 30"/>
              <p:cNvSpPr>
                <a:spLocks noChangeArrowheads="1"/>
              </p:cNvSpPr>
              <p:nvPr/>
            </p:nvSpPr>
            <p:spPr bwMode="auto">
              <a:xfrm>
                <a:off x="1872" y="2531"/>
                <a:ext cx="1880" cy="368"/>
              </a:xfrm>
              <a:prstGeom prst="roundRect">
                <a:avLst>
                  <a:gd name="adj" fmla="val 50000"/>
                </a:avLst>
              </a:prstGeom>
              <a:solidFill>
                <a:srgbClr val="9FACC7"/>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6174" name="Rectangle 31"/>
              <p:cNvSpPr>
                <a:spLocks noChangeArrowheads="1"/>
              </p:cNvSpPr>
              <p:nvPr/>
            </p:nvSpPr>
            <p:spPr bwMode="auto">
              <a:xfrm>
                <a:off x="2382" y="2531"/>
                <a:ext cx="860"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200">
                    <a:latin typeface="Arial" pitchFamily="34" charset="0"/>
                  </a:rPr>
                  <a:t>Hire and train engineers</a:t>
                </a:r>
              </a:p>
              <a:p>
                <a:pPr algn="ctr">
                  <a:lnSpc>
                    <a:spcPct val="90000"/>
                  </a:lnSpc>
                </a:pPr>
                <a:r>
                  <a:rPr lang="en-US" altLang="en-US" sz="1200">
                    <a:latin typeface="Arial" pitchFamily="34" charset="0"/>
                  </a:rPr>
                  <a:t>$365,000</a:t>
                </a:r>
              </a:p>
            </p:txBody>
          </p:sp>
        </p:grpSp>
      </p:grpSp>
      <p:grpSp>
        <p:nvGrpSpPr>
          <p:cNvPr id="176139" name="Group 32"/>
          <p:cNvGrpSpPr>
            <a:grpSpLocks/>
          </p:cNvGrpSpPr>
          <p:nvPr/>
        </p:nvGrpSpPr>
        <p:grpSpPr bwMode="auto">
          <a:xfrm>
            <a:off x="2099733" y="5359401"/>
            <a:ext cx="2777067" cy="698500"/>
            <a:chOff x="992" y="3536"/>
            <a:chExt cx="1312" cy="440"/>
          </a:xfrm>
        </p:grpSpPr>
        <p:sp>
          <p:nvSpPr>
            <p:cNvPr id="176167" name="Line 33"/>
            <p:cNvSpPr>
              <a:spLocks noChangeShapeType="1"/>
            </p:cNvSpPr>
            <p:nvPr/>
          </p:nvSpPr>
          <p:spPr bwMode="auto">
            <a:xfrm>
              <a:off x="2120" y="3704"/>
              <a:ext cx="184" cy="27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200"/>
            </a:p>
          </p:txBody>
        </p:sp>
        <p:grpSp>
          <p:nvGrpSpPr>
            <p:cNvPr id="176168" name="Group 34"/>
            <p:cNvGrpSpPr>
              <a:grpSpLocks/>
            </p:cNvGrpSpPr>
            <p:nvPr/>
          </p:nvGrpSpPr>
          <p:grpSpPr bwMode="auto">
            <a:xfrm>
              <a:off x="992" y="3536"/>
              <a:ext cx="1152" cy="368"/>
              <a:chOff x="2320" y="3232"/>
              <a:chExt cx="1152" cy="368"/>
            </a:xfrm>
          </p:grpSpPr>
          <p:sp>
            <p:nvSpPr>
              <p:cNvPr id="176169" name="AutoShape 35"/>
              <p:cNvSpPr>
                <a:spLocks noChangeArrowheads="1"/>
              </p:cNvSpPr>
              <p:nvPr/>
            </p:nvSpPr>
            <p:spPr bwMode="auto">
              <a:xfrm>
                <a:off x="2320" y="3232"/>
                <a:ext cx="1152" cy="368"/>
              </a:xfrm>
              <a:prstGeom prst="roundRect">
                <a:avLst>
                  <a:gd name="adj" fmla="val 50000"/>
                </a:avLst>
              </a:prstGeom>
              <a:solidFill>
                <a:srgbClr val="9FACC7"/>
              </a:solidFill>
              <a:ln w="9525">
                <a:solidFill>
                  <a:schemeClr val="tx1"/>
                </a:solidFill>
                <a:round/>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6170" name="Rectangle 36"/>
              <p:cNvSpPr>
                <a:spLocks noChangeArrowheads="1"/>
              </p:cNvSpPr>
              <p:nvPr/>
            </p:nvSpPr>
            <p:spPr bwMode="auto">
              <a:xfrm>
                <a:off x="2627" y="3309"/>
                <a:ext cx="538"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pPr algn="ctr">
                  <a:lnSpc>
                    <a:spcPct val="90000"/>
                  </a:lnSpc>
                </a:pPr>
                <a:r>
                  <a:rPr lang="en-US" altLang="en-US" sz="1200">
                    <a:latin typeface="Arial" pitchFamily="34" charset="0"/>
                  </a:rPr>
                  <a:t>Do nothing $0</a:t>
                </a:r>
              </a:p>
            </p:txBody>
          </p:sp>
        </p:grpSp>
      </p:grpSp>
      <p:grpSp>
        <p:nvGrpSpPr>
          <p:cNvPr id="176140" name="Group 37"/>
          <p:cNvGrpSpPr>
            <a:grpSpLocks/>
          </p:cNvGrpSpPr>
          <p:nvPr/>
        </p:nvGrpSpPr>
        <p:grpSpPr bwMode="auto">
          <a:xfrm>
            <a:off x="6756402" y="5956294"/>
            <a:ext cx="1976967" cy="361950"/>
            <a:chOff x="3192" y="3912"/>
            <a:chExt cx="934" cy="228"/>
          </a:xfrm>
        </p:grpSpPr>
        <p:sp>
          <p:nvSpPr>
            <p:cNvPr id="176165" name="Rectangle 38"/>
            <p:cNvSpPr>
              <a:spLocks noChangeArrowheads="1"/>
            </p:cNvSpPr>
            <p:nvPr/>
          </p:nvSpPr>
          <p:spPr bwMode="auto">
            <a:xfrm>
              <a:off x="3318" y="3918"/>
              <a:ext cx="808"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81000" algn="r"/>
                  <a:tab pos="558800" algn="l"/>
                  <a:tab pos="571500" algn="l"/>
                </a:tabLst>
                <a:defRPr>
                  <a:solidFill>
                    <a:schemeClr val="tx1"/>
                  </a:solidFill>
                  <a:latin typeface="Calibri" pitchFamily="34" charset="0"/>
                  <a:cs typeface="Arial" pitchFamily="34" charset="0"/>
                </a:defRPr>
              </a:lvl1pPr>
              <a:lvl2pPr marL="742950" indent="-285750">
                <a:tabLst>
                  <a:tab pos="381000" algn="r"/>
                  <a:tab pos="558800" algn="l"/>
                  <a:tab pos="571500" algn="l"/>
                </a:tabLst>
                <a:defRPr>
                  <a:solidFill>
                    <a:schemeClr val="tx1"/>
                  </a:solidFill>
                  <a:latin typeface="Calibri" pitchFamily="34" charset="0"/>
                  <a:cs typeface="Arial" pitchFamily="34" charset="0"/>
                </a:defRPr>
              </a:lvl2pPr>
              <a:lvl3pPr marL="1143000" indent="-228600">
                <a:tabLst>
                  <a:tab pos="381000" algn="r"/>
                  <a:tab pos="558800" algn="l"/>
                  <a:tab pos="571500" algn="l"/>
                </a:tabLst>
                <a:defRPr>
                  <a:solidFill>
                    <a:schemeClr val="tx1"/>
                  </a:solidFill>
                  <a:latin typeface="Calibri" pitchFamily="34" charset="0"/>
                  <a:cs typeface="Arial" pitchFamily="34" charset="0"/>
                </a:defRPr>
              </a:lvl3pPr>
              <a:lvl4pPr marL="1600200" indent="-228600">
                <a:tabLst>
                  <a:tab pos="381000" algn="r"/>
                  <a:tab pos="558800" algn="l"/>
                  <a:tab pos="571500" algn="l"/>
                </a:tabLst>
                <a:defRPr>
                  <a:solidFill>
                    <a:schemeClr val="tx1"/>
                  </a:solidFill>
                  <a:latin typeface="Calibri" pitchFamily="34" charset="0"/>
                  <a:cs typeface="Arial" pitchFamily="34" charset="0"/>
                </a:defRPr>
              </a:lvl4pPr>
              <a:lvl5pPr marL="2057400" indent="-228600">
                <a:tabLst>
                  <a:tab pos="381000" algn="r"/>
                  <a:tab pos="558800" algn="l"/>
                  <a:tab pos="5715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381000" algn="r"/>
                  <a:tab pos="558800" algn="l"/>
                  <a:tab pos="5715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381000" algn="r"/>
                  <a:tab pos="558800" algn="l"/>
                  <a:tab pos="5715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381000" algn="r"/>
                  <a:tab pos="558800" algn="l"/>
                  <a:tab pos="5715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381000" algn="r"/>
                  <a:tab pos="558800" algn="l"/>
                  <a:tab pos="571500" algn="l"/>
                </a:tabLst>
                <a:defRPr>
                  <a:solidFill>
                    <a:schemeClr val="tx1"/>
                  </a:solidFill>
                  <a:latin typeface="Calibri" pitchFamily="34" charset="0"/>
                  <a:cs typeface="Arial" pitchFamily="34" charset="0"/>
                </a:defRPr>
              </a:lvl9pPr>
            </a:lstStyle>
            <a:p>
              <a:pPr>
                <a:lnSpc>
                  <a:spcPct val="90000"/>
                </a:lnSpc>
              </a:pPr>
              <a:r>
                <a:rPr lang="en-US" altLang="en-US" sz="1600">
                  <a:latin typeface="Arial" pitchFamily="34" charset="0"/>
                </a:rPr>
                <a:t>$0   Net</a:t>
              </a:r>
            </a:p>
          </p:txBody>
        </p:sp>
        <p:sp>
          <p:nvSpPr>
            <p:cNvPr id="176166" name="AutoShape 39"/>
            <p:cNvSpPr>
              <a:spLocks/>
            </p:cNvSpPr>
            <p:nvPr/>
          </p:nvSpPr>
          <p:spPr bwMode="auto">
            <a:xfrm>
              <a:off x="3192" y="3912"/>
              <a:ext cx="160" cy="228"/>
            </a:xfrm>
            <a:prstGeom prst="leftBrace">
              <a:avLst>
                <a:gd name="adj1" fmla="val 11875"/>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grpSp>
      <p:grpSp>
        <p:nvGrpSpPr>
          <p:cNvPr id="176141" name="Group 40"/>
          <p:cNvGrpSpPr>
            <a:grpSpLocks/>
          </p:cNvGrpSpPr>
          <p:nvPr/>
        </p:nvGrpSpPr>
        <p:grpSpPr bwMode="auto">
          <a:xfrm>
            <a:off x="6756399" y="4702173"/>
            <a:ext cx="3752850" cy="1028701"/>
            <a:chOff x="3192" y="3122"/>
            <a:chExt cx="1773" cy="648"/>
          </a:xfrm>
        </p:grpSpPr>
        <p:sp>
          <p:nvSpPr>
            <p:cNvPr id="176162" name="Rectangle 41"/>
            <p:cNvSpPr>
              <a:spLocks noChangeArrowheads="1"/>
            </p:cNvSpPr>
            <p:nvPr/>
          </p:nvSpPr>
          <p:spPr bwMode="auto">
            <a:xfrm>
              <a:off x="3318" y="3122"/>
              <a:ext cx="1647"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054100" algn="r"/>
                  <a:tab pos="1244600" algn="l"/>
                </a:tabLst>
                <a:defRPr>
                  <a:solidFill>
                    <a:schemeClr val="tx1"/>
                  </a:solidFill>
                  <a:latin typeface="Calibri" pitchFamily="34" charset="0"/>
                  <a:cs typeface="Arial" pitchFamily="34" charset="0"/>
                </a:defRPr>
              </a:lvl1pPr>
              <a:lvl2pPr marL="742950" indent="-285750">
                <a:tabLst>
                  <a:tab pos="1054100" algn="r"/>
                  <a:tab pos="1244600" algn="l"/>
                </a:tabLst>
                <a:defRPr>
                  <a:solidFill>
                    <a:schemeClr val="tx1"/>
                  </a:solidFill>
                  <a:latin typeface="Calibri" pitchFamily="34" charset="0"/>
                  <a:cs typeface="Arial" pitchFamily="34" charset="0"/>
                </a:defRPr>
              </a:lvl2pPr>
              <a:lvl3pPr marL="1143000" indent="-228600">
                <a:tabLst>
                  <a:tab pos="1054100" algn="r"/>
                  <a:tab pos="1244600" algn="l"/>
                </a:tabLst>
                <a:defRPr>
                  <a:solidFill>
                    <a:schemeClr val="tx1"/>
                  </a:solidFill>
                  <a:latin typeface="Calibri" pitchFamily="34" charset="0"/>
                  <a:cs typeface="Arial" pitchFamily="34" charset="0"/>
                </a:defRPr>
              </a:lvl3pPr>
              <a:lvl4pPr marL="1600200" indent="-228600">
                <a:tabLst>
                  <a:tab pos="1054100" algn="r"/>
                  <a:tab pos="1244600" algn="l"/>
                </a:tabLst>
                <a:defRPr>
                  <a:solidFill>
                    <a:schemeClr val="tx1"/>
                  </a:solidFill>
                  <a:latin typeface="Calibri" pitchFamily="34" charset="0"/>
                  <a:cs typeface="Arial" pitchFamily="34" charset="0"/>
                </a:defRPr>
              </a:lvl4pPr>
              <a:lvl5pPr marL="2057400" indent="-228600">
                <a:tabLst>
                  <a:tab pos="1054100" algn="r"/>
                  <a:tab pos="12446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9pPr>
            </a:lstStyle>
            <a:p>
              <a:pPr>
                <a:lnSpc>
                  <a:spcPct val="90000"/>
                </a:lnSpc>
              </a:pPr>
              <a:r>
                <a:rPr lang="en-US" altLang="en-US" sz="1600">
                  <a:latin typeface="Arial" pitchFamily="34" charset="0"/>
                </a:rPr>
                <a:t>	$800,000	Revenue</a:t>
              </a:r>
            </a:p>
            <a:p>
              <a:pPr>
                <a:lnSpc>
                  <a:spcPct val="90000"/>
                </a:lnSpc>
              </a:pPr>
              <a:r>
                <a:rPr lang="en-US" altLang="en-US" sz="1600">
                  <a:latin typeface="Arial" pitchFamily="34" charset="0"/>
                </a:rPr>
                <a:t>	– 400,000	Mfg cost ($50 x 8,000)</a:t>
              </a:r>
            </a:p>
            <a:p>
              <a:pPr>
                <a:lnSpc>
                  <a:spcPct val="90000"/>
                </a:lnSpc>
              </a:pPr>
              <a:r>
                <a:rPr lang="en-US" altLang="en-US" sz="1600">
                  <a:latin typeface="Arial" pitchFamily="34" charset="0"/>
                </a:rPr>
                <a:t>	– 375,000	Hire and train cost</a:t>
              </a:r>
            </a:p>
            <a:p>
              <a:pPr>
                <a:lnSpc>
                  <a:spcPct val="90000"/>
                </a:lnSpc>
                <a:spcBef>
                  <a:spcPct val="20000"/>
                </a:spcBef>
              </a:pPr>
              <a:r>
                <a:rPr lang="en-US" altLang="en-US" sz="1600">
                  <a:latin typeface="Arial" pitchFamily="34" charset="0"/>
                </a:rPr>
                <a:t>	$25,000	Net</a:t>
              </a:r>
            </a:p>
          </p:txBody>
        </p:sp>
        <p:sp>
          <p:nvSpPr>
            <p:cNvPr id="176163" name="AutoShape 42"/>
            <p:cNvSpPr>
              <a:spLocks/>
            </p:cNvSpPr>
            <p:nvPr/>
          </p:nvSpPr>
          <p:spPr bwMode="auto">
            <a:xfrm>
              <a:off x="3192" y="3184"/>
              <a:ext cx="160" cy="528"/>
            </a:xfrm>
            <a:prstGeom prst="leftBrace">
              <a:avLst>
                <a:gd name="adj1" fmla="val 27500"/>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6164" name="Line 43"/>
            <p:cNvSpPr>
              <a:spLocks noChangeShapeType="1"/>
            </p:cNvSpPr>
            <p:nvPr/>
          </p:nvSpPr>
          <p:spPr bwMode="auto">
            <a:xfrm flipH="1">
              <a:off x="3468" y="3584"/>
              <a:ext cx="58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grpSp>
      <p:grpSp>
        <p:nvGrpSpPr>
          <p:cNvPr id="176142" name="Group 44"/>
          <p:cNvGrpSpPr>
            <a:grpSpLocks/>
          </p:cNvGrpSpPr>
          <p:nvPr/>
        </p:nvGrpSpPr>
        <p:grpSpPr bwMode="auto">
          <a:xfrm>
            <a:off x="6756403" y="3527424"/>
            <a:ext cx="3867151" cy="1028701"/>
            <a:chOff x="3192" y="2382"/>
            <a:chExt cx="1827" cy="648"/>
          </a:xfrm>
        </p:grpSpPr>
        <p:sp>
          <p:nvSpPr>
            <p:cNvPr id="176159" name="Rectangle 45"/>
            <p:cNvSpPr>
              <a:spLocks noChangeArrowheads="1"/>
            </p:cNvSpPr>
            <p:nvPr/>
          </p:nvSpPr>
          <p:spPr bwMode="auto">
            <a:xfrm>
              <a:off x="3318" y="2382"/>
              <a:ext cx="1701"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054100" algn="r"/>
                  <a:tab pos="1244600" algn="l"/>
                </a:tabLst>
                <a:defRPr>
                  <a:solidFill>
                    <a:schemeClr val="tx1"/>
                  </a:solidFill>
                  <a:latin typeface="Calibri" pitchFamily="34" charset="0"/>
                  <a:cs typeface="Arial" pitchFamily="34" charset="0"/>
                </a:defRPr>
              </a:lvl1pPr>
              <a:lvl2pPr marL="742950" indent="-285750">
                <a:tabLst>
                  <a:tab pos="1054100" algn="r"/>
                  <a:tab pos="1244600" algn="l"/>
                </a:tabLst>
                <a:defRPr>
                  <a:solidFill>
                    <a:schemeClr val="tx1"/>
                  </a:solidFill>
                  <a:latin typeface="Calibri" pitchFamily="34" charset="0"/>
                  <a:cs typeface="Arial" pitchFamily="34" charset="0"/>
                </a:defRPr>
              </a:lvl2pPr>
              <a:lvl3pPr marL="1143000" indent="-228600">
                <a:tabLst>
                  <a:tab pos="1054100" algn="r"/>
                  <a:tab pos="1244600" algn="l"/>
                </a:tabLst>
                <a:defRPr>
                  <a:solidFill>
                    <a:schemeClr val="tx1"/>
                  </a:solidFill>
                  <a:latin typeface="Calibri" pitchFamily="34" charset="0"/>
                  <a:cs typeface="Arial" pitchFamily="34" charset="0"/>
                </a:defRPr>
              </a:lvl3pPr>
              <a:lvl4pPr marL="1600200" indent="-228600">
                <a:tabLst>
                  <a:tab pos="1054100" algn="r"/>
                  <a:tab pos="1244600" algn="l"/>
                </a:tabLst>
                <a:defRPr>
                  <a:solidFill>
                    <a:schemeClr val="tx1"/>
                  </a:solidFill>
                  <a:latin typeface="Calibri" pitchFamily="34" charset="0"/>
                  <a:cs typeface="Arial" pitchFamily="34" charset="0"/>
                </a:defRPr>
              </a:lvl4pPr>
              <a:lvl5pPr marL="2057400" indent="-228600">
                <a:tabLst>
                  <a:tab pos="1054100" algn="r"/>
                  <a:tab pos="12446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9pPr>
            </a:lstStyle>
            <a:p>
              <a:pPr>
                <a:lnSpc>
                  <a:spcPct val="90000"/>
                </a:lnSpc>
              </a:pPr>
              <a:r>
                <a:rPr lang="en-US" altLang="en-US" sz="1600">
                  <a:latin typeface="Arial" pitchFamily="34" charset="0"/>
                </a:rPr>
                <a:t>	$2,500,000	Revenue</a:t>
              </a:r>
            </a:p>
            <a:p>
              <a:pPr>
                <a:lnSpc>
                  <a:spcPct val="90000"/>
                </a:lnSpc>
              </a:pPr>
              <a:r>
                <a:rPr lang="en-US" altLang="en-US" sz="1600">
                  <a:latin typeface="Arial" pitchFamily="34" charset="0"/>
                </a:rPr>
                <a:t>	– 1,250,000	Mfg cost ($50 x 25,000)</a:t>
              </a:r>
            </a:p>
            <a:p>
              <a:pPr>
                <a:lnSpc>
                  <a:spcPct val="90000"/>
                </a:lnSpc>
              </a:pPr>
              <a:r>
                <a:rPr lang="en-US" altLang="en-US" sz="1600">
                  <a:latin typeface="Arial" pitchFamily="34" charset="0"/>
                </a:rPr>
                <a:t>	– 375,000	Hire and train cost</a:t>
              </a:r>
            </a:p>
            <a:p>
              <a:pPr>
                <a:lnSpc>
                  <a:spcPct val="90000"/>
                </a:lnSpc>
                <a:spcBef>
                  <a:spcPct val="20000"/>
                </a:spcBef>
              </a:pPr>
              <a:r>
                <a:rPr lang="en-US" altLang="en-US" sz="1600">
                  <a:latin typeface="Arial" pitchFamily="34" charset="0"/>
                </a:rPr>
                <a:t>	$875,000	Net</a:t>
              </a:r>
            </a:p>
          </p:txBody>
        </p:sp>
        <p:sp>
          <p:nvSpPr>
            <p:cNvPr id="176160" name="AutoShape 46"/>
            <p:cNvSpPr>
              <a:spLocks/>
            </p:cNvSpPr>
            <p:nvPr/>
          </p:nvSpPr>
          <p:spPr bwMode="auto">
            <a:xfrm>
              <a:off x="3192" y="2440"/>
              <a:ext cx="160" cy="528"/>
            </a:xfrm>
            <a:prstGeom prst="leftBrace">
              <a:avLst>
                <a:gd name="adj1" fmla="val 27500"/>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6161" name="Line 47"/>
            <p:cNvSpPr>
              <a:spLocks noChangeShapeType="1"/>
            </p:cNvSpPr>
            <p:nvPr/>
          </p:nvSpPr>
          <p:spPr bwMode="auto">
            <a:xfrm flipH="1">
              <a:off x="3372" y="2844"/>
              <a:ext cx="68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grpSp>
      <p:grpSp>
        <p:nvGrpSpPr>
          <p:cNvPr id="176143" name="Group 48"/>
          <p:cNvGrpSpPr>
            <a:grpSpLocks/>
          </p:cNvGrpSpPr>
          <p:nvPr/>
        </p:nvGrpSpPr>
        <p:grpSpPr bwMode="auto">
          <a:xfrm>
            <a:off x="6756403" y="1292225"/>
            <a:ext cx="3867151" cy="1028701"/>
            <a:chOff x="3192" y="974"/>
            <a:chExt cx="1827" cy="648"/>
          </a:xfrm>
        </p:grpSpPr>
        <p:sp>
          <p:nvSpPr>
            <p:cNvPr id="176156" name="Rectangle 49"/>
            <p:cNvSpPr>
              <a:spLocks noChangeArrowheads="1"/>
            </p:cNvSpPr>
            <p:nvPr/>
          </p:nvSpPr>
          <p:spPr bwMode="auto">
            <a:xfrm>
              <a:off x="3318" y="974"/>
              <a:ext cx="1701"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054100" algn="r"/>
                  <a:tab pos="1244600" algn="l"/>
                </a:tabLst>
                <a:defRPr>
                  <a:solidFill>
                    <a:schemeClr val="tx1"/>
                  </a:solidFill>
                  <a:latin typeface="Calibri" pitchFamily="34" charset="0"/>
                  <a:cs typeface="Arial" pitchFamily="34" charset="0"/>
                </a:defRPr>
              </a:lvl1pPr>
              <a:lvl2pPr marL="742950" indent="-285750">
                <a:tabLst>
                  <a:tab pos="1054100" algn="r"/>
                  <a:tab pos="1244600" algn="l"/>
                </a:tabLst>
                <a:defRPr>
                  <a:solidFill>
                    <a:schemeClr val="tx1"/>
                  </a:solidFill>
                  <a:latin typeface="Calibri" pitchFamily="34" charset="0"/>
                  <a:cs typeface="Arial" pitchFamily="34" charset="0"/>
                </a:defRPr>
              </a:lvl2pPr>
              <a:lvl3pPr marL="1143000" indent="-228600">
                <a:tabLst>
                  <a:tab pos="1054100" algn="r"/>
                  <a:tab pos="1244600" algn="l"/>
                </a:tabLst>
                <a:defRPr>
                  <a:solidFill>
                    <a:schemeClr val="tx1"/>
                  </a:solidFill>
                  <a:latin typeface="Calibri" pitchFamily="34" charset="0"/>
                  <a:cs typeface="Arial" pitchFamily="34" charset="0"/>
                </a:defRPr>
              </a:lvl3pPr>
              <a:lvl4pPr marL="1600200" indent="-228600">
                <a:tabLst>
                  <a:tab pos="1054100" algn="r"/>
                  <a:tab pos="1244600" algn="l"/>
                </a:tabLst>
                <a:defRPr>
                  <a:solidFill>
                    <a:schemeClr val="tx1"/>
                  </a:solidFill>
                  <a:latin typeface="Calibri" pitchFamily="34" charset="0"/>
                  <a:cs typeface="Arial" pitchFamily="34" charset="0"/>
                </a:defRPr>
              </a:lvl4pPr>
              <a:lvl5pPr marL="2057400" indent="-228600">
                <a:tabLst>
                  <a:tab pos="1054100" algn="r"/>
                  <a:tab pos="12446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9pPr>
            </a:lstStyle>
            <a:p>
              <a:pPr>
                <a:lnSpc>
                  <a:spcPct val="90000"/>
                </a:lnSpc>
              </a:pPr>
              <a:r>
                <a:rPr lang="en-US" altLang="en-US" sz="1600">
                  <a:latin typeface="Arial" pitchFamily="34" charset="0"/>
                </a:rPr>
                <a:t>	$2,500,000	Revenue</a:t>
              </a:r>
            </a:p>
            <a:p>
              <a:pPr>
                <a:lnSpc>
                  <a:spcPct val="90000"/>
                </a:lnSpc>
              </a:pPr>
              <a:r>
                <a:rPr lang="en-US" altLang="en-US" sz="1600">
                  <a:latin typeface="Arial" pitchFamily="34" charset="0"/>
                </a:rPr>
                <a:t>	– 1,000,000	Mfg cost ($40 x 25,000)</a:t>
              </a:r>
            </a:p>
            <a:p>
              <a:pPr>
                <a:lnSpc>
                  <a:spcPct val="90000"/>
                </a:lnSpc>
              </a:pPr>
              <a:r>
                <a:rPr lang="en-US" altLang="en-US" sz="1600">
                  <a:latin typeface="Arial" pitchFamily="34" charset="0"/>
                </a:rPr>
                <a:t>	– 500,000	CAD cost</a:t>
              </a:r>
            </a:p>
            <a:p>
              <a:pPr>
                <a:lnSpc>
                  <a:spcPct val="90000"/>
                </a:lnSpc>
                <a:spcBef>
                  <a:spcPct val="20000"/>
                </a:spcBef>
              </a:pPr>
              <a:r>
                <a:rPr lang="en-US" altLang="en-US" sz="1600">
                  <a:latin typeface="Arial" pitchFamily="34" charset="0"/>
                </a:rPr>
                <a:t>	$1,000,000	Net</a:t>
              </a:r>
            </a:p>
          </p:txBody>
        </p:sp>
        <p:sp>
          <p:nvSpPr>
            <p:cNvPr id="176157" name="AutoShape 50"/>
            <p:cNvSpPr>
              <a:spLocks/>
            </p:cNvSpPr>
            <p:nvPr/>
          </p:nvSpPr>
          <p:spPr bwMode="auto">
            <a:xfrm>
              <a:off x="3192" y="1036"/>
              <a:ext cx="160" cy="528"/>
            </a:xfrm>
            <a:prstGeom prst="leftBrace">
              <a:avLst>
                <a:gd name="adj1" fmla="val 27500"/>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6158" name="Line 51"/>
            <p:cNvSpPr>
              <a:spLocks noChangeShapeType="1"/>
            </p:cNvSpPr>
            <p:nvPr/>
          </p:nvSpPr>
          <p:spPr bwMode="auto">
            <a:xfrm flipH="1">
              <a:off x="3372" y="1436"/>
              <a:ext cx="68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grpSp>
      <p:grpSp>
        <p:nvGrpSpPr>
          <p:cNvPr id="176144" name="Group 52"/>
          <p:cNvGrpSpPr>
            <a:grpSpLocks/>
          </p:cNvGrpSpPr>
          <p:nvPr/>
        </p:nvGrpSpPr>
        <p:grpSpPr bwMode="auto">
          <a:xfrm>
            <a:off x="6756399" y="2422524"/>
            <a:ext cx="3752850" cy="1028701"/>
            <a:chOff x="3192" y="1686"/>
            <a:chExt cx="1773" cy="648"/>
          </a:xfrm>
        </p:grpSpPr>
        <p:sp>
          <p:nvSpPr>
            <p:cNvPr id="176153" name="Rectangle 53"/>
            <p:cNvSpPr>
              <a:spLocks noChangeArrowheads="1"/>
            </p:cNvSpPr>
            <p:nvPr/>
          </p:nvSpPr>
          <p:spPr bwMode="auto">
            <a:xfrm>
              <a:off x="3318" y="1686"/>
              <a:ext cx="1647"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054100" algn="r"/>
                  <a:tab pos="1244600" algn="l"/>
                </a:tabLst>
                <a:defRPr>
                  <a:solidFill>
                    <a:schemeClr val="tx1"/>
                  </a:solidFill>
                  <a:latin typeface="Calibri" pitchFamily="34" charset="0"/>
                  <a:cs typeface="Arial" pitchFamily="34" charset="0"/>
                </a:defRPr>
              </a:lvl1pPr>
              <a:lvl2pPr marL="742950" indent="-285750">
                <a:tabLst>
                  <a:tab pos="1054100" algn="r"/>
                  <a:tab pos="1244600" algn="l"/>
                </a:tabLst>
                <a:defRPr>
                  <a:solidFill>
                    <a:schemeClr val="tx1"/>
                  </a:solidFill>
                  <a:latin typeface="Calibri" pitchFamily="34" charset="0"/>
                  <a:cs typeface="Arial" pitchFamily="34" charset="0"/>
                </a:defRPr>
              </a:lvl2pPr>
              <a:lvl3pPr marL="1143000" indent="-228600">
                <a:tabLst>
                  <a:tab pos="1054100" algn="r"/>
                  <a:tab pos="1244600" algn="l"/>
                </a:tabLst>
                <a:defRPr>
                  <a:solidFill>
                    <a:schemeClr val="tx1"/>
                  </a:solidFill>
                  <a:latin typeface="Calibri" pitchFamily="34" charset="0"/>
                  <a:cs typeface="Arial" pitchFamily="34" charset="0"/>
                </a:defRPr>
              </a:lvl3pPr>
              <a:lvl4pPr marL="1600200" indent="-228600">
                <a:tabLst>
                  <a:tab pos="1054100" algn="r"/>
                  <a:tab pos="1244600" algn="l"/>
                </a:tabLst>
                <a:defRPr>
                  <a:solidFill>
                    <a:schemeClr val="tx1"/>
                  </a:solidFill>
                  <a:latin typeface="Calibri" pitchFamily="34" charset="0"/>
                  <a:cs typeface="Arial" pitchFamily="34" charset="0"/>
                </a:defRPr>
              </a:lvl4pPr>
              <a:lvl5pPr marL="2057400" indent="-228600">
                <a:tabLst>
                  <a:tab pos="1054100" algn="r"/>
                  <a:tab pos="1244600" algn="l"/>
                </a:tabLst>
                <a:defRPr>
                  <a:solidFill>
                    <a:schemeClr val="tx1"/>
                  </a:solidFill>
                  <a:latin typeface="Calibri" pitchFamily="34" charset="0"/>
                  <a:cs typeface="Arial" pitchFamily="34" charset="0"/>
                </a:defRPr>
              </a:lvl5pPr>
              <a:lvl6pPr marL="25146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6pPr>
              <a:lvl7pPr marL="29718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7pPr>
              <a:lvl8pPr marL="34290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8pPr>
              <a:lvl9pPr marL="3886200" indent="-228600" defTabSz="457200" fontAlgn="base">
                <a:spcBef>
                  <a:spcPct val="0"/>
                </a:spcBef>
                <a:spcAft>
                  <a:spcPct val="0"/>
                </a:spcAft>
                <a:tabLst>
                  <a:tab pos="1054100" algn="r"/>
                  <a:tab pos="1244600" algn="l"/>
                </a:tabLst>
                <a:defRPr>
                  <a:solidFill>
                    <a:schemeClr val="tx1"/>
                  </a:solidFill>
                  <a:latin typeface="Calibri" pitchFamily="34" charset="0"/>
                  <a:cs typeface="Arial" pitchFamily="34" charset="0"/>
                </a:defRPr>
              </a:lvl9pPr>
            </a:lstStyle>
            <a:p>
              <a:pPr>
                <a:lnSpc>
                  <a:spcPct val="90000"/>
                </a:lnSpc>
              </a:pPr>
              <a:r>
                <a:rPr lang="en-US" altLang="en-US" sz="1600">
                  <a:latin typeface="Arial" pitchFamily="34" charset="0"/>
                </a:rPr>
                <a:t>	$800,000	Revenue</a:t>
              </a:r>
            </a:p>
            <a:p>
              <a:pPr>
                <a:lnSpc>
                  <a:spcPct val="90000"/>
                </a:lnSpc>
              </a:pPr>
              <a:r>
                <a:rPr lang="en-US" altLang="en-US" sz="1600">
                  <a:latin typeface="Arial" pitchFamily="34" charset="0"/>
                </a:rPr>
                <a:t>	– 320,000	Mfg cost ($40 x 8,000)</a:t>
              </a:r>
            </a:p>
            <a:p>
              <a:pPr>
                <a:lnSpc>
                  <a:spcPct val="90000"/>
                </a:lnSpc>
              </a:pPr>
              <a:r>
                <a:rPr lang="en-US" altLang="en-US" sz="1600">
                  <a:latin typeface="Arial" pitchFamily="34" charset="0"/>
                </a:rPr>
                <a:t>	– 500,000	CAD cost</a:t>
              </a:r>
            </a:p>
            <a:p>
              <a:pPr>
                <a:lnSpc>
                  <a:spcPct val="90000"/>
                </a:lnSpc>
                <a:spcBef>
                  <a:spcPct val="20000"/>
                </a:spcBef>
              </a:pPr>
              <a:r>
                <a:rPr lang="en-US" altLang="en-US" sz="1600">
                  <a:latin typeface="Arial" pitchFamily="34" charset="0"/>
                </a:rPr>
                <a:t>	– $20,000	Net loss</a:t>
              </a:r>
            </a:p>
          </p:txBody>
        </p:sp>
        <p:sp>
          <p:nvSpPr>
            <p:cNvPr id="176154" name="AutoShape 54"/>
            <p:cNvSpPr>
              <a:spLocks/>
            </p:cNvSpPr>
            <p:nvPr/>
          </p:nvSpPr>
          <p:spPr bwMode="auto">
            <a:xfrm>
              <a:off x="3192" y="1744"/>
              <a:ext cx="160" cy="528"/>
            </a:xfrm>
            <a:prstGeom prst="leftBrace">
              <a:avLst>
                <a:gd name="adj1" fmla="val 27500"/>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6155" name="Line 55"/>
            <p:cNvSpPr>
              <a:spLocks noChangeShapeType="1"/>
            </p:cNvSpPr>
            <p:nvPr/>
          </p:nvSpPr>
          <p:spPr bwMode="auto">
            <a:xfrm flipH="1">
              <a:off x="3428" y="2148"/>
              <a:ext cx="62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200"/>
            </a:p>
          </p:txBody>
        </p:sp>
      </p:grpSp>
      <p:sp>
        <p:nvSpPr>
          <p:cNvPr id="176145" name="Rectangle 56"/>
          <p:cNvSpPr>
            <a:spLocks noChangeArrowheads="1"/>
          </p:cNvSpPr>
          <p:nvPr/>
        </p:nvSpPr>
        <p:spPr bwMode="auto">
          <a:xfrm>
            <a:off x="1422400" y="3397251"/>
            <a:ext cx="643467" cy="482600"/>
          </a:xfrm>
          <a:prstGeom prst="rect">
            <a:avLst/>
          </a:prstGeom>
          <a:solidFill>
            <a:srgbClr val="EEA94C"/>
          </a:solidFill>
          <a:ln w="9525">
            <a:solidFill>
              <a:schemeClr val="tx1"/>
            </a:solidFill>
            <a:miter lim="800000"/>
            <a:headEnd/>
            <a:tailEnd/>
          </a:ln>
        </p:spPr>
        <p:txBody>
          <a:bodyPr wrap="none" lIns="121917" tIns="60958" rIns="121917" bIns="60958"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endParaRPr lang="en-US" altLang="en-US" sz="1200">
              <a:latin typeface="Arial" pitchFamily="34" charset="0"/>
            </a:endParaRPr>
          </a:p>
        </p:txBody>
      </p:sp>
      <p:sp>
        <p:nvSpPr>
          <p:cNvPr id="176146" name="Rectangle 57"/>
          <p:cNvSpPr>
            <a:spLocks noChangeArrowheads="1"/>
          </p:cNvSpPr>
          <p:nvPr/>
        </p:nvSpPr>
        <p:spPr bwMode="auto">
          <a:xfrm>
            <a:off x="9884835" y="5978526"/>
            <a:ext cx="128335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defTabSz="457200" fontAlgn="base">
              <a:spcBef>
                <a:spcPct val="0"/>
              </a:spcBef>
              <a:spcAft>
                <a:spcPct val="0"/>
              </a:spcAft>
              <a:defRPr>
                <a:solidFill>
                  <a:schemeClr val="tx1"/>
                </a:solidFill>
                <a:latin typeface="Calibri" pitchFamily="34" charset="0"/>
                <a:cs typeface="Arial" pitchFamily="34" charset="0"/>
              </a:defRPr>
            </a:lvl6pPr>
            <a:lvl7pPr marL="2971800" indent="-228600" defTabSz="457200" fontAlgn="base">
              <a:spcBef>
                <a:spcPct val="0"/>
              </a:spcBef>
              <a:spcAft>
                <a:spcPct val="0"/>
              </a:spcAft>
              <a:defRPr>
                <a:solidFill>
                  <a:schemeClr val="tx1"/>
                </a:solidFill>
                <a:latin typeface="Calibri" pitchFamily="34" charset="0"/>
                <a:cs typeface="Arial" pitchFamily="34" charset="0"/>
              </a:defRPr>
            </a:lvl7pPr>
            <a:lvl8pPr marL="3429000" indent="-228600" defTabSz="457200" fontAlgn="base">
              <a:spcBef>
                <a:spcPct val="0"/>
              </a:spcBef>
              <a:spcAft>
                <a:spcPct val="0"/>
              </a:spcAft>
              <a:defRPr>
                <a:solidFill>
                  <a:schemeClr val="tx1"/>
                </a:solidFill>
                <a:latin typeface="Calibri" pitchFamily="34" charset="0"/>
                <a:cs typeface="Arial" pitchFamily="34" charset="0"/>
              </a:defRPr>
            </a:lvl8pPr>
            <a:lvl9pPr marL="3886200" indent="-228600" defTabSz="457200" fontAlgn="base">
              <a:spcBef>
                <a:spcPct val="0"/>
              </a:spcBef>
              <a:spcAft>
                <a:spcPct val="0"/>
              </a:spcAft>
              <a:defRPr>
                <a:solidFill>
                  <a:schemeClr val="tx1"/>
                </a:solidFill>
                <a:latin typeface="Calibri" pitchFamily="34" charset="0"/>
                <a:cs typeface="Arial" pitchFamily="34" charset="0"/>
              </a:defRPr>
            </a:lvl9pPr>
          </a:lstStyle>
          <a:p>
            <a:r>
              <a:rPr lang="en-US" altLang="en-US" sz="1600">
                <a:latin typeface="Arial" pitchFamily="34" charset="0"/>
              </a:rPr>
              <a:t>Figure </a:t>
            </a:r>
            <a:r>
              <a:rPr lang="en-US" altLang="en-US" sz="1600">
                <a:solidFill>
                  <a:schemeClr val="tx2"/>
                </a:solidFill>
                <a:latin typeface="Arial" pitchFamily="34" charset="0"/>
              </a:rPr>
              <a:t>5.13</a:t>
            </a:r>
          </a:p>
        </p:txBody>
      </p:sp>
      <p:grpSp>
        <p:nvGrpSpPr>
          <p:cNvPr id="4" name="Group 3"/>
          <p:cNvGrpSpPr>
            <a:grpSpLocks/>
          </p:cNvGrpSpPr>
          <p:nvPr/>
        </p:nvGrpSpPr>
        <p:grpSpPr bwMode="auto">
          <a:xfrm>
            <a:off x="2233086" y="3937001"/>
            <a:ext cx="613833" cy="520700"/>
            <a:chOff x="376238" y="4749803"/>
            <a:chExt cx="461962" cy="520697"/>
          </a:xfrm>
        </p:grpSpPr>
        <p:cxnSp>
          <p:nvCxnSpPr>
            <p:cNvPr id="3" name="Straight Connector 2"/>
            <p:cNvCxnSpPr/>
            <p:nvPr/>
          </p:nvCxnSpPr>
          <p:spPr>
            <a:xfrm flipH="1">
              <a:off x="376238" y="4749803"/>
              <a:ext cx="309037" cy="368298"/>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flipH="1">
              <a:off x="529163" y="4902202"/>
              <a:ext cx="309037" cy="368298"/>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a:grpSpLocks/>
          </p:cNvGrpSpPr>
          <p:nvPr/>
        </p:nvGrpSpPr>
        <p:grpSpPr bwMode="auto">
          <a:xfrm>
            <a:off x="1930400" y="5902326"/>
            <a:ext cx="281517" cy="463551"/>
            <a:chOff x="685800" y="5175251"/>
            <a:chExt cx="211666" cy="463549"/>
          </a:xfrm>
        </p:grpSpPr>
        <p:cxnSp>
          <p:nvCxnSpPr>
            <p:cNvPr id="63" name="Straight Connector 62"/>
            <p:cNvCxnSpPr/>
            <p:nvPr/>
          </p:nvCxnSpPr>
          <p:spPr>
            <a:xfrm>
              <a:off x="685800" y="5175251"/>
              <a:ext cx="0" cy="463549"/>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897466" y="5175251"/>
              <a:ext cx="0" cy="463549"/>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8060156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up)">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8177" name="Rectangle 2"/>
          <p:cNvSpPr>
            <a:spLocks noGrp="1" noChangeArrowheads="1"/>
          </p:cNvSpPr>
          <p:nvPr>
            <p:ph type="title"/>
          </p:nvPr>
        </p:nvSpPr>
        <p:spPr>
          <a:xfrm>
            <a:off x="914400" y="434975"/>
            <a:ext cx="10363200" cy="863600"/>
          </a:xfrm>
        </p:spPr>
        <p:txBody>
          <a:bodyPr/>
          <a:lstStyle/>
          <a:p>
            <a:r>
              <a:rPr lang="en-US" altLang="en-US" smtClean="0">
                <a:latin typeface="Arial" pitchFamily="34" charset="0"/>
                <a:cs typeface="Arial" pitchFamily="34" charset="0"/>
              </a:rPr>
              <a:t>Transition to Production</a:t>
            </a:r>
          </a:p>
        </p:txBody>
      </p:sp>
      <p:sp>
        <p:nvSpPr>
          <p:cNvPr id="168963" name="Rectangle 3"/>
          <p:cNvSpPr>
            <a:spLocks noGrp="1" noChangeArrowheads="1"/>
          </p:cNvSpPr>
          <p:nvPr>
            <p:ph type="body" idx="1"/>
          </p:nvPr>
        </p:nvSpPr>
        <p:spPr>
          <a:xfrm>
            <a:off x="1075269" y="1652590"/>
            <a:ext cx="10358967" cy="4219575"/>
          </a:xfrm>
        </p:spPr>
        <p:txBody>
          <a:bodyPr>
            <a:normAutofit fontScale="85000" lnSpcReduction="20000"/>
          </a:bodyPr>
          <a:lstStyle/>
          <a:p>
            <a:pPr defTabSz="1115456">
              <a:buSzPct val="60000"/>
              <a:buFont typeface="Lucida Grande"/>
              <a:buChar char="►"/>
            </a:pPr>
            <a:r>
              <a:rPr lang="en-US" altLang="en-US" sz="3700">
                <a:latin typeface="Cardo" panose="02020600000000000000" pitchFamily="18" charset="-79"/>
                <a:ea typeface="Cardo" panose="02020600000000000000" pitchFamily="18" charset="-79"/>
                <a:cs typeface="Cardo" panose="02020600000000000000" pitchFamily="18" charset="-79"/>
              </a:rPr>
              <a:t>Know when to move to production</a:t>
            </a:r>
          </a:p>
          <a:p>
            <a:pPr marL="1557828" lvl="1" indent="-607469" defTabSz="1115456">
              <a:buSzPct val="60000"/>
              <a:buFont typeface="Lucida Grande"/>
              <a:buChar char="►"/>
            </a:pPr>
            <a:r>
              <a:rPr lang="en-US" altLang="en-US" sz="3200">
                <a:latin typeface="Cardo" panose="02020600000000000000" pitchFamily="18" charset="-79"/>
                <a:ea typeface="Cardo" panose="02020600000000000000" pitchFamily="18" charset="-79"/>
                <a:cs typeface="Cardo" panose="02020600000000000000" pitchFamily="18" charset="-79"/>
              </a:rPr>
              <a:t>Product development can be viewed as evolutionary and never complete</a:t>
            </a:r>
          </a:p>
          <a:p>
            <a:pPr marL="1557828" lvl="1" indent="-607469" defTabSz="1115456">
              <a:buSzPct val="60000"/>
              <a:buFont typeface="Lucida Grande"/>
              <a:buChar char="►"/>
            </a:pPr>
            <a:r>
              <a:rPr lang="en-US" altLang="en-US" sz="3200">
                <a:latin typeface="Cardo" panose="02020600000000000000" pitchFamily="18" charset="-79"/>
                <a:ea typeface="Cardo" panose="02020600000000000000" pitchFamily="18" charset="-79"/>
                <a:cs typeface="Cardo" panose="02020600000000000000" pitchFamily="18" charset="-79"/>
              </a:rPr>
              <a:t>Product must move from design to production in a timely manner</a:t>
            </a:r>
          </a:p>
          <a:p>
            <a:pPr defTabSz="1115456">
              <a:buSzPct val="60000"/>
              <a:buFont typeface="Lucida Grande"/>
              <a:buChar char="►"/>
            </a:pPr>
            <a:r>
              <a:rPr lang="en-US" altLang="en-US" sz="3700">
                <a:latin typeface="Cardo" panose="02020600000000000000" pitchFamily="18" charset="-79"/>
                <a:ea typeface="Cardo" panose="02020600000000000000" pitchFamily="18" charset="-79"/>
                <a:cs typeface="Cardo" panose="02020600000000000000" pitchFamily="18" charset="-79"/>
              </a:rPr>
              <a:t>Most products have a trial production period to insure producibility</a:t>
            </a:r>
          </a:p>
          <a:p>
            <a:pPr marL="1557828" lvl="1" indent="-607469" defTabSz="1115456">
              <a:buSzPct val="60000"/>
              <a:buFont typeface="Lucida Grande"/>
              <a:buChar char="►"/>
            </a:pPr>
            <a:r>
              <a:rPr lang="en-US" altLang="en-US" sz="3200">
                <a:latin typeface="Cardo" panose="02020600000000000000" pitchFamily="18" charset="-79"/>
                <a:ea typeface="Cardo" panose="02020600000000000000" pitchFamily="18" charset="-79"/>
                <a:cs typeface="Cardo" panose="02020600000000000000" pitchFamily="18" charset="-79"/>
              </a:rPr>
              <a:t>Develop tooling, quality control, training</a:t>
            </a:r>
          </a:p>
          <a:p>
            <a:pPr marL="1557828" lvl="1" indent="-607469" defTabSz="1115456">
              <a:buSzPct val="60000"/>
              <a:buFont typeface="Lucida Grande"/>
              <a:buChar char="►"/>
            </a:pPr>
            <a:r>
              <a:rPr lang="en-US" altLang="en-US" sz="3200">
                <a:latin typeface="Cardo" panose="02020600000000000000" pitchFamily="18" charset="-79"/>
                <a:ea typeface="Cardo" panose="02020600000000000000" pitchFamily="18" charset="-79"/>
                <a:cs typeface="Cardo" panose="02020600000000000000" pitchFamily="18" charset="-79"/>
              </a:rPr>
              <a:t>Ensures successful production</a:t>
            </a:r>
          </a:p>
        </p:txBody>
      </p:sp>
    </p:spTree>
    <p:extLst>
      <p:ext uri="{BB962C8B-B14F-4D97-AF65-F5344CB8AC3E}">
        <p14:creationId xmlns:p14="http://schemas.microsoft.com/office/powerpoint/2010/main" val="24263273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68963"/>
                                        </p:tgtEl>
                                        <p:attrNameLst>
                                          <p:attrName>style.visibility</p:attrName>
                                        </p:attrNameLst>
                                      </p:cBhvr>
                                      <p:to>
                                        <p:strVal val="visible"/>
                                      </p:to>
                                    </p:set>
                                    <p:animEffect transition="in" filter="strips(downRight)">
                                      <p:cBhvr>
                                        <p:cTn id="7" dur="1000"/>
                                        <p:tgtEl>
                                          <p:spTgt spid="16896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xit" presetSubtype="0" fill="hold" grpId="1" nodeType="clickEffect">
                                  <p:stCondLst>
                                    <p:cond delay="0"/>
                                  </p:stCondLst>
                                  <p:childTnLst>
                                    <p:animEffect transition="out" filter="fade">
                                      <p:cBhvr>
                                        <p:cTn id="11" dur="2000"/>
                                        <p:tgtEl>
                                          <p:spTgt spid="168963"/>
                                        </p:tgtEl>
                                      </p:cBhvr>
                                    </p:animEffect>
                                    <p:anim calcmode="lin" valueType="num">
                                      <p:cBhvr>
                                        <p:cTn id="12" dur="2000"/>
                                        <p:tgtEl>
                                          <p:spTgt spid="168963"/>
                                        </p:tgtEl>
                                        <p:attrNameLst>
                                          <p:attrName>ppt_x</p:attrName>
                                        </p:attrNameLst>
                                      </p:cBhvr>
                                      <p:tavLst>
                                        <p:tav tm="0">
                                          <p:val>
                                            <p:strVal val="ppt_x"/>
                                          </p:val>
                                        </p:tav>
                                        <p:tav tm="100000">
                                          <p:val>
                                            <p:strVal val="ppt_x"/>
                                          </p:val>
                                        </p:tav>
                                      </p:tavLst>
                                    </p:anim>
                                    <p:anim calcmode="lin" valueType="num">
                                      <p:cBhvr>
                                        <p:cTn id="13" dur="2000"/>
                                        <p:tgtEl>
                                          <p:spTgt spid="168963"/>
                                        </p:tgtEl>
                                        <p:attrNameLst>
                                          <p:attrName>ppt_y</p:attrName>
                                        </p:attrNameLst>
                                      </p:cBhvr>
                                      <p:tavLst>
                                        <p:tav tm="0">
                                          <p:val>
                                            <p:strVal val="ppt_y"/>
                                          </p:val>
                                        </p:tav>
                                        <p:tav tm="100000">
                                          <p:val>
                                            <p:strVal val="ppt_y-.1"/>
                                          </p:val>
                                        </p:tav>
                                      </p:tavLst>
                                    </p:anim>
                                    <p:set>
                                      <p:cBhvr>
                                        <p:cTn id="14" dur="1" fill="hold">
                                          <p:stCondLst>
                                            <p:cond delay="1999"/>
                                          </p:stCondLst>
                                        </p:cTn>
                                        <p:tgtEl>
                                          <p:spTgt spid="1689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3" grpId="0" autoUpdateAnimBg="0"/>
      <p:bldP spid="168963" grpId="1"/>
    </p:bldLst>
  </p:timing>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914400" y="434975"/>
            <a:ext cx="10363200" cy="863600"/>
          </a:xfrm>
        </p:spPr>
        <p:txBody>
          <a:bodyPr/>
          <a:lstStyle/>
          <a:p>
            <a:r>
              <a:rPr lang="en-US" altLang="en-US" smtClean="0">
                <a:latin typeface="Arial" pitchFamily="34" charset="0"/>
                <a:cs typeface="Arial" pitchFamily="34" charset="0"/>
              </a:rPr>
              <a:t>Transition to Production</a:t>
            </a:r>
          </a:p>
        </p:txBody>
      </p:sp>
      <p:sp>
        <p:nvSpPr>
          <p:cNvPr id="171011" name="Rectangle 3"/>
          <p:cNvSpPr>
            <a:spLocks noGrp="1" noChangeArrowheads="1"/>
          </p:cNvSpPr>
          <p:nvPr>
            <p:ph type="body" idx="1"/>
          </p:nvPr>
        </p:nvSpPr>
        <p:spPr>
          <a:xfrm>
            <a:off x="922869" y="1609726"/>
            <a:ext cx="10358967" cy="4302125"/>
          </a:xfrm>
        </p:spPr>
        <p:txBody>
          <a:bodyPr>
            <a:normAutofit fontScale="92500" lnSpcReduction="20000"/>
          </a:bodyPr>
          <a:lstStyle/>
          <a:p>
            <a:pPr defTabSz="1115456">
              <a:buSzPct val="60000"/>
              <a:buFont typeface="Wingdings" panose="05000000000000000000" pitchFamily="2" charset="2"/>
              <a:buChar char="v"/>
            </a:pPr>
            <a:r>
              <a:rPr lang="en-US" altLang="en-US" sz="3700">
                <a:latin typeface="Cardo" panose="02020600000000000000" pitchFamily="18" charset="-79"/>
                <a:ea typeface="Cardo" panose="02020600000000000000" pitchFamily="18" charset="-79"/>
                <a:cs typeface="Cardo" panose="02020600000000000000" pitchFamily="18" charset="-79"/>
              </a:rPr>
              <a:t>Responsibility must also transition as the product moves through its life cycle</a:t>
            </a:r>
          </a:p>
          <a:p>
            <a:pPr marL="1557828" lvl="1" indent="-607469" defTabSz="1115456">
              <a:buSzPct val="60000"/>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Line management takes over from design</a:t>
            </a:r>
          </a:p>
          <a:p>
            <a:pPr defTabSz="1115456">
              <a:buSzPct val="60000"/>
              <a:buFont typeface="Wingdings" panose="05000000000000000000" pitchFamily="2" charset="2"/>
              <a:buChar char="v"/>
            </a:pPr>
            <a:r>
              <a:rPr lang="en-US" altLang="en-US" sz="3700">
                <a:latin typeface="Cardo" panose="02020600000000000000" pitchFamily="18" charset="-79"/>
                <a:ea typeface="Cardo" panose="02020600000000000000" pitchFamily="18" charset="-79"/>
                <a:cs typeface="Cardo" panose="02020600000000000000" pitchFamily="18" charset="-79"/>
              </a:rPr>
              <a:t>Three common approaches to managing transition</a:t>
            </a:r>
          </a:p>
          <a:p>
            <a:pPr marL="1557828" lvl="1" indent="-607469" defTabSz="1115456">
              <a:buSzPct val="60000"/>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Project managers</a:t>
            </a:r>
          </a:p>
          <a:p>
            <a:pPr marL="1557828" lvl="1" indent="-607469" defTabSz="1115456">
              <a:buSzPct val="60000"/>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Product development teams</a:t>
            </a:r>
          </a:p>
          <a:p>
            <a:pPr marL="1557828" lvl="1" indent="-607469" defTabSz="1115456">
              <a:buSzPct val="60000"/>
              <a:buFont typeface="Wingdings" panose="05000000000000000000" pitchFamily="2" charset="2"/>
              <a:buChar char="v"/>
            </a:pPr>
            <a:r>
              <a:rPr lang="en-US" altLang="en-US" sz="3200">
                <a:latin typeface="Cardo" panose="02020600000000000000" pitchFamily="18" charset="-79"/>
                <a:ea typeface="Cardo" panose="02020600000000000000" pitchFamily="18" charset="-79"/>
                <a:cs typeface="Cardo" panose="02020600000000000000" pitchFamily="18" charset="-79"/>
              </a:rPr>
              <a:t>Integrate product development and manufacturing organizations</a:t>
            </a:r>
          </a:p>
        </p:txBody>
      </p:sp>
    </p:spTree>
    <p:extLst>
      <p:ext uri="{BB962C8B-B14F-4D97-AF65-F5344CB8AC3E}">
        <p14:creationId xmlns:p14="http://schemas.microsoft.com/office/powerpoint/2010/main" val="148612570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1011"/>
                                        </p:tgtEl>
                                        <p:attrNameLst>
                                          <p:attrName>style.visibility</p:attrName>
                                        </p:attrNameLst>
                                      </p:cBhvr>
                                      <p:to>
                                        <p:strVal val="visible"/>
                                      </p:to>
                                    </p:set>
                                    <p:animEffect transition="in" filter="fade">
                                      <p:cBhvr>
                                        <p:cTn id="7" dur="2750"/>
                                        <p:tgtEl>
                                          <p:spTgt spid="171011"/>
                                        </p:tgtEl>
                                      </p:cBhvr>
                                    </p:animEffect>
                                    <p:anim calcmode="lin" valueType="num">
                                      <p:cBhvr>
                                        <p:cTn id="8" dur="2750" fill="hold"/>
                                        <p:tgtEl>
                                          <p:spTgt spid="171011"/>
                                        </p:tgtEl>
                                        <p:attrNameLst>
                                          <p:attrName>ppt_x</p:attrName>
                                        </p:attrNameLst>
                                      </p:cBhvr>
                                      <p:tavLst>
                                        <p:tav tm="0">
                                          <p:val>
                                            <p:strVal val="#ppt_x"/>
                                          </p:val>
                                        </p:tav>
                                        <p:tav tm="100000">
                                          <p:val>
                                            <p:strVal val="#ppt_x"/>
                                          </p:val>
                                        </p:tav>
                                      </p:tavLst>
                                    </p:anim>
                                    <p:anim calcmode="lin" valueType="num">
                                      <p:cBhvr>
                                        <p:cTn id="9" dur="2750" fill="hold"/>
                                        <p:tgtEl>
                                          <p:spTgt spid="1710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7200" smtClean="0"/>
              <a:t>Thank you</a:t>
            </a:r>
            <a:endParaRPr lang="en-US" sz="7200"/>
          </a:p>
        </p:txBody>
      </p:sp>
    </p:spTree>
    <p:extLst>
      <p:ext uri="{BB962C8B-B14F-4D97-AF65-F5344CB8AC3E}">
        <p14:creationId xmlns:p14="http://schemas.microsoft.com/office/powerpoint/2010/main" val="13380499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iterate type="lt">
                                    <p:tmPct val="0"/>
                                  </p:iterate>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34" presetClass="emph" presetSubtype="0" fill="hold" grpId="1" nodeType="afterEffect">
                                  <p:stCondLst>
                                    <p:cond delay="750"/>
                                  </p:stCondLst>
                                  <p:iterate type="lt">
                                    <p:tmPct val="10000"/>
                                  </p:iterate>
                                  <p:childTnLst>
                                    <p:animMotion origin="layout" path="M 0.0 0.0 L 0.0 -0.07213" pathEditMode="relative" ptsTypes="">
                                      <p:cBhvr>
                                        <p:cTn id="12" dur="1000" accel="50000" decel="50000" autoRev="1" fill="hold">
                                          <p:stCondLst>
                                            <p:cond delay="0"/>
                                          </p:stCondLst>
                                        </p:cTn>
                                        <p:tgtEl>
                                          <p:spTgt spid="6"/>
                                        </p:tgtEl>
                                        <p:attrNameLst>
                                          <p:attrName>ppt_x</p:attrName>
                                          <p:attrName>ppt_y</p:attrName>
                                        </p:attrNameLst>
                                      </p:cBhvr>
                                    </p:animMotion>
                                    <p:animRot by="1500000">
                                      <p:cBhvr>
                                        <p:cTn id="13" dur="500" fill="hold">
                                          <p:stCondLst>
                                            <p:cond delay="0"/>
                                          </p:stCondLst>
                                        </p:cTn>
                                        <p:tgtEl>
                                          <p:spTgt spid="6"/>
                                        </p:tgtEl>
                                        <p:attrNameLst>
                                          <p:attrName>r</p:attrName>
                                        </p:attrNameLst>
                                      </p:cBhvr>
                                    </p:animRot>
                                    <p:animRot by="-1500000">
                                      <p:cBhvr>
                                        <p:cTn id="14" dur="500" fill="hold">
                                          <p:stCondLst>
                                            <p:cond delay="500"/>
                                          </p:stCondLst>
                                        </p:cTn>
                                        <p:tgtEl>
                                          <p:spTgt spid="6"/>
                                        </p:tgtEl>
                                        <p:attrNameLst>
                                          <p:attrName>r</p:attrName>
                                        </p:attrNameLst>
                                      </p:cBhvr>
                                    </p:animRot>
                                    <p:animRot by="-1500000">
                                      <p:cBhvr>
                                        <p:cTn id="15" dur="500" fill="hold">
                                          <p:stCondLst>
                                            <p:cond delay="1000"/>
                                          </p:stCondLst>
                                        </p:cTn>
                                        <p:tgtEl>
                                          <p:spTgt spid="6"/>
                                        </p:tgtEl>
                                        <p:attrNameLst>
                                          <p:attrName>r</p:attrName>
                                        </p:attrNameLst>
                                      </p:cBhvr>
                                    </p:animRot>
                                    <p:animRot by="1500000">
                                      <p:cBhvr>
                                        <p:cTn id="16" dur="500" fill="hold">
                                          <p:stCondLst>
                                            <p:cond delay="15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 xmlns:thm15="http://schemas.microsoft.com/office/thememl/2012/main" name="Theme1" id="{B9AC6634-E93E-4AC4-A80B-6D1CEF2289B2}" vid="{4CC7DD44-0B0C-457D-8E74-8080C03895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3575</TotalTime>
  <Words>3628</Words>
  <Application>Microsoft Office PowerPoint</Application>
  <PresentationFormat>Custom</PresentationFormat>
  <Paragraphs>887</Paragraphs>
  <Slides>115</Slides>
  <Notes>79</Notes>
  <HiddenSlides>7</HiddenSlides>
  <MMClips>1</MMClips>
  <ScaleCrop>false</ScaleCrop>
  <HeadingPairs>
    <vt:vector size="4" baseType="variant">
      <vt:variant>
        <vt:lpstr>Theme</vt:lpstr>
      </vt:variant>
      <vt:variant>
        <vt:i4>1</vt:i4>
      </vt:variant>
      <vt:variant>
        <vt:lpstr>Slide Titles</vt:lpstr>
      </vt:variant>
      <vt:variant>
        <vt:i4>115</vt:i4>
      </vt:variant>
    </vt:vector>
  </HeadingPairs>
  <TitlesOfParts>
    <vt:vector size="116" baseType="lpstr">
      <vt:lpstr>Theme1</vt:lpstr>
      <vt:lpstr>Desain Barang dan Jasa </vt:lpstr>
      <vt:lpstr>Outline</vt:lpstr>
      <vt:lpstr>Outline</vt:lpstr>
      <vt:lpstr>Learning Objectives</vt:lpstr>
      <vt:lpstr>Learning Objectives</vt:lpstr>
      <vt:lpstr>Regal Marine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5.1 Goods and services selection</vt:lpstr>
      <vt:lpstr>Goods and Services Selection</vt:lpstr>
      <vt:lpstr>Goods and Services Selection</vt:lpstr>
      <vt:lpstr>Goods and Services Selection</vt:lpstr>
      <vt:lpstr>Product Decision</vt:lpstr>
      <vt:lpstr>Product Strategy Options</vt:lpstr>
      <vt:lpstr>PowerPoint Presentation</vt:lpstr>
      <vt:lpstr>About Shouldice Hospital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Product Life Cycles</vt:lpstr>
      <vt:lpstr>Product Life Cycles</vt:lpstr>
      <vt:lpstr>Life Cycle and Strategy</vt:lpstr>
      <vt:lpstr>Life Cycle and Strategy</vt:lpstr>
      <vt:lpstr>Life Cycle and Strategy</vt:lpstr>
      <vt:lpstr>Life Cycle and Strategy</vt:lpstr>
      <vt:lpstr>Product-by-Value Analysis</vt:lpstr>
      <vt:lpstr>PowerPoint Presentation</vt:lpstr>
      <vt:lpstr>Generating New Products</vt:lpstr>
      <vt:lpstr>Product Development Stages</vt:lpstr>
      <vt:lpstr>Quality Function Deployment (QFD)</vt:lpstr>
      <vt:lpstr>Quality Function Deployment (QFD)</vt:lpstr>
      <vt:lpstr>House of Quality</vt:lpstr>
      <vt:lpstr>QFD House of Quality</vt:lpstr>
      <vt:lpstr>House of Quality Example</vt:lpstr>
      <vt:lpstr>House of Quality Example</vt:lpstr>
      <vt:lpstr>House of Quality Example</vt:lpstr>
      <vt:lpstr>House of Quality Example</vt:lpstr>
      <vt:lpstr>House of Quality Example</vt:lpstr>
      <vt:lpstr>House of Quality Example</vt:lpstr>
      <vt:lpstr>House of Quality Example</vt:lpstr>
      <vt:lpstr>House of Quality Example</vt:lpstr>
      <vt:lpstr>House of Quality Example</vt:lpstr>
      <vt:lpstr>House of Quality Sequence</vt:lpstr>
      <vt:lpstr>Organizing for Product Development</vt:lpstr>
      <vt:lpstr>Organizing for Product Development</vt:lpstr>
      <vt:lpstr>Manufacturability and  Value Engineering</vt:lpstr>
      <vt:lpstr>Cost Reduction of a Bracket via Value Engineering</vt:lpstr>
      <vt:lpstr>ISSUE FOR  PRODUCT DESIGN</vt:lpstr>
      <vt:lpstr>Issues for Product Design</vt:lpstr>
      <vt:lpstr>Robust Design</vt:lpstr>
      <vt:lpstr>Modular Design</vt:lpstr>
      <vt:lpstr>Computer Aided Design (CAD)</vt:lpstr>
      <vt:lpstr>Computer Aided Design (CAD)</vt:lpstr>
      <vt:lpstr>Extensions of CAD</vt:lpstr>
      <vt:lpstr>Extensions of CAD</vt:lpstr>
      <vt:lpstr>Computer-Aided Manufacturing (CAM)</vt:lpstr>
      <vt:lpstr>Benefits of CAD/CAM</vt:lpstr>
      <vt:lpstr>Virtual Reality Technology</vt:lpstr>
      <vt:lpstr>FORD USING VR DURING THE DESIGN PHASE</vt:lpstr>
      <vt:lpstr>Value Analysis</vt:lpstr>
      <vt:lpstr>Sustainability and Life Cycle Assessment (LCA)</vt:lpstr>
      <vt:lpstr>Product Development Continuum</vt:lpstr>
      <vt:lpstr>Product Development Continuum</vt:lpstr>
      <vt:lpstr>Product Development Continuum</vt:lpstr>
      <vt:lpstr>Product Development Continuum</vt:lpstr>
      <vt:lpstr>Defining a Product</vt:lpstr>
      <vt:lpstr>Monterey Jack Cheese</vt:lpstr>
      <vt:lpstr>Product Documents</vt:lpstr>
      <vt:lpstr>Engineering Drawings</vt:lpstr>
      <vt:lpstr>PowerPoint Presentation</vt:lpstr>
      <vt:lpstr>PowerPoint Presentation</vt:lpstr>
      <vt:lpstr>Group Technology</vt:lpstr>
      <vt:lpstr>Group Technology Scheme</vt:lpstr>
      <vt:lpstr>Group Technology Benefits</vt:lpstr>
      <vt:lpstr>Documents for Production</vt:lpstr>
      <vt:lpstr>Assembly Drawing</vt:lpstr>
      <vt:lpstr>Assembly Chart</vt:lpstr>
      <vt:lpstr>Route Sheet</vt:lpstr>
      <vt:lpstr>Work Order</vt:lpstr>
      <vt:lpstr>Engineering Change Notice (ECN)</vt:lpstr>
      <vt:lpstr>Configuration Management</vt:lpstr>
      <vt:lpstr>Product Life-Cycle Management (PLM)</vt:lpstr>
      <vt:lpstr>SERVICE DESIGN</vt:lpstr>
      <vt:lpstr>Service Design</vt:lpstr>
      <vt:lpstr>Process-Chain-Network (PCN) Analysis </vt:lpstr>
      <vt:lpstr>Process-Chain-Network (PCN) Analysis </vt:lpstr>
      <vt:lpstr>Process-Chain-Network (PCN) Analysis </vt:lpstr>
      <vt:lpstr>Adding Service Efficiency</vt:lpstr>
      <vt:lpstr>Adding Service Efficiency</vt:lpstr>
      <vt:lpstr>Adding Service Efficiency</vt:lpstr>
      <vt:lpstr>Documents for Services</vt:lpstr>
      <vt:lpstr>First Bank Corp. Drive-up Teller Service Guidelines</vt:lpstr>
      <vt:lpstr>Application of Decision Trees to Product Design</vt:lpstr>
      <vt:lpstr>Application of Decision Trees to Product Design</vt:lpstr>
      <vt:lpstr>Decision Tree Example</vt:lpstr>
      <vt:lpstr>Decision Tree Example</vt:lpstr>
      <vt:lpstr>Decision Tree Example</vt:lpstr>
      <vt:lpstr>Decision Tree Example</vt:lpstr>
      <vt:lpstr>Transition to Production</vt:lpstr>
      <vt:lpstr>Transition to Production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512</cp:revision>
  <dcterms:created xsi:type="dcterms:W3CDTF">2010-10-24T06:01:35Z</dcterms:created>
  <dcterms:modified xsi:type="dcterms:W3CDTF">2018-04-02T02:26:32Z</dcterms:modified>
</cp:coreProperties>
</file>