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54"/>
  </p:notesMasterIdLst>
  <p:sldIdLst>
    <p:sldId id="256" r:id="rId2"/>
    <p:sldId id="257" r:id="rId3"/>
    <p:sldId id="258" r:id="rId4"/>
    <p:sldId id="262" r:id="rId5"/>
    <p:sldId id="259" r:id="rId6"/>
    <p:sldId id="260" r:id="rId7"/>
    <p:sldId id="333" r:id="rId8"/>
    <p:sldId id="332" r:id="rId9"/>
    <p:sldId id="261" r:id="rId10"/>
    <p:sldId id="263" r:id="rId11"/>
    <p:sldId id="287" r:id="rId12"/>
    <p:sldId id="288" r:id="rId13"/>
    <p:sldId id="289" r:id="rId14"/>
    <p:sldId id="290" r:id="rId15"/>
    <p:sldId id="291" r:id="rId16"/>
    <p:sldId id="292" r:id="rId17"/>
    <p:sldId id="294" r:id="rId18"/>
    <p:sldId id="331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2" r:id="rId45"/>
    <p:sldId id="323" r:id="rId46"/>
    <p:sldId id="324" r:id="rId47"/>
    <p:sldId id="326" r:id="rId48"/>
    <p:sldId id="325" r:id="rId49"/>
    <p:sldId id="327" r:id="rId50"/>
    <p:sldId id="328" r:id="rId51"/>
    <p:sldId id="329" r:id="rId52"/>
    <p:sldId id="330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emy Lus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9E"/>
    <a:srgbClr val="534D2F"/>
    <a:srgbClr val="6B633D"/>
    <a:srgbClr val="94C3D8"/>
    <a:srgbClr val="825700"/>
    <a:srgbClr val="C89800"/>
    <a:srgbClr val="FFD85D"/>
    <a:srgbClr val="F9B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9" autoAdjust="0"/>
  </p:normalViewPr>
  <p:slideViewPr>
    <p:cSldViewPr>
      <p:cViewPr varScale="1">
        <p:scale>
          <a:sx n="62" d="100"/>
          <a:sy n="62" d="100"/>
        </p:scale>
        <p:origin x="48" y="2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EC91B-595E-4082-B1E6-D4F740D10EB8}" type="datetimeFigureOut">
              <a:rPr lang="en-US" smtClean="0"/>
              <a:pPr/>
              <a:t>9/1/2014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21A7A-A841-4976-BBD4-1A7C895EC3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73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10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64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66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88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53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91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79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9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3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FE7D661-1836-44F7-8FAF-35E8F866ECD3}" type="datetime1">
              <a:rPr lang="en-US" smtClean="0"/>
              <a:pPr/>
              <a:t>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65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2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3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9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8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3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4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4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3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7348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9235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71001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6914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19585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20122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63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0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2013 John Wiley &amp; Sons,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BDC54-7FBA-410E-843C-F866E66B0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77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3294" y="4858832"/>
            <a:ext cx="7502525" cy="1425207"/>
          </a:xfrm>
        </p:spPr>
        <p:txBody>
          <a:bodyPr>
            <a:noAutofit/>
          </a:bodyPr>
          <a:lstStyle/>
          <a:p>
            <a:pPr algn="l"/>
            <a:r>
              <a:rPr lang="en-US" sz="44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/>
            </a:r>
            <a:br>
              <a:rPr lang="en-US" sz="44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en-US" sz="44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 Look Toward the Future of Information Technology</a:t>
            </a:r>
            <a:r>
              <a:rPr lang="en-US" sz="3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/>
            </a:r>
            <a:br>
              <a:rPr lang="en-US" sz="3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endParaRPr lang="en-US" sz="3200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3661882"/>
            <a:ext cx="2819400" cy="914400"/>
          </a:xfrm>
        </p:spPr>
        <p:txBody>
          <a:bodyPr>
            <a:normAutofit fontScale="85000" lnSpcReduction="20000"/>
          </a:bodyPr>
          <a:lstStyle/>
          <a:p>
            <a:pPr algn="l"/>
            <a:endParaRPr lang="en-US" sz="2400" b="1" cap="none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r>
              <a:rPr lang="en-US" sz="2800" b="1" cap="none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Chapter 1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76400" y="6248401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rgbClr val="534D2F"/>
                </a:solidFill>
              </a:rPr>
              <a:t>Copyright 2013 John Wiley &amp; Sons, Inc.</a:t>
            </a:r>
            <a:endParaRPr lang="en-US" dirty="0">
              <a:solidFill>
                <a:srgbClr val="534D2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1-</a:t>
            </a:r>
            <a:fld id="{4C0BDC54-7FBA-410E-843C-F866E66B0366}" type="slidenum">
              <a:rPr lang="en-US">
                <a:solidFill>
                  <a:schemeClr val="tx1"/>
                </a:solidFill>
              </a:rPr>
              <a:pPr/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3810000"/>
            <a:ext cx="12204000" cy="0"/>
          </a:xfrm>
          <a:prstGeom prst="line">
            <a:avLst/>
          </a:prstGeom>
          <a:ln w="152400">
            <a:gradFill>
              <a:gsLst>
                <a:gs pos="0">
                  <a:srgbClr val="825700"/>
                </a:gs>
                <a:gs pos="0">
                  <a:srgbClr val="8257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sx="1000" sy="1000" algn="ctr" rotWithShape="0">
              <a:srgbClr val="000000"/>
            </a:outerShdw>
          </a:effectLst>
          <a:scene3d>
            <a:camera prst="orthographicFront"/>
            <a:lightRig rig="flat" dir="t">
              <a:rot lat="0" lon="0" rev="7200000"/>
            </a:lightRig>
          </a:scene3d>
          <a:sp3d extrusionH="107950">
            <a:extrusionClr>
              <a:srgbClr val="94C3D8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48200" y="228601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Part I. Managing the Value of Data and Information Technology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85800" y="555992"/>
            <a:ext cx="4572000" cy="16312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500" b="1" baseline="30000" dirty="0">
                <a:solidFill>
                  <a:srgbClr val="FF0000"/>
                </a:solidFill>
              </a:rPr>
              <a:t>9th Edition</a:t>
            </a:r>
          </a:p>
          <a:p>
            <a:r>
              <a:rPr lang="en-US" sz="2500" b="1" baseline="30000" dirty="0"/>
              <a:t>Information</a:t>
            </a:r>
          </a:p>
          <a:p>
            <a:r>
              <a:rPr lang="en-US" sz="2500" b="1" baseline="30000" dirty="0"/>
              <a:t>Technology</a:t>
            </a:r>
          </a:p>
          <a:p>
            <a:r>
              <a:rPr lang="en-US" sz="2500" b="1" baseline="30000" dirty="0"/>
              <a:t>for Management</a:t>
            </a:r>
          </a:p>
          <a:p>
            <a:r>
              <a:rPr lang="en-US" sz="2500" b="1" baseline="30000" dirty="0"/>
              <a:t>Advancing Sustainable, </a:t>
            </a:r>
          </a:p>
          <a:p>
            <a:r>
              <a:rPr lang="en-US" sz="2500" b="1" baseline="30000" dirty="0"/>
              <a:t>Profitable Business Growth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270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i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1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554" y="1545198"/>
            <a:ext cx="10039845" cy="4876800"/>
          </a:xfrm>
        </p:spPr>
        <p:txBody>
          <a:bodyPr>
            <a:normAutofit/>
          </a:bodyPr>
          <a:lstStyle/>
          <a:p>
            <a:r>
              <a:rPr lang="en-US" sz="2400" dirty="0"/>
              <a:t>1.1 </a:t>
            </a:r>
            <a:r>
              <a:rPr lang="en-US" sz="2400"/>
              <a:t>IT </a:t>
            </a:r>
            <a:r>
              <a:rPr lang="id-ID" sz="2400" smtClean="0"/>
              <a:t>DAN MANAJEMEN, PELUANG DAN TANTANGAN</a:t>
            </a:r>
            <a:endParaRPr lang="en-US" sz="2400" dirty="0"/>
          </a:p>
          <a:p>
            <a:r>
              <a:rPr lang="en-US" sz="2400"/>
              <a:t>1.2 </a:t>
            </a:r>
            <a:r>
              <a:rPr lang="id-ID" sz="2400" smtClean="0"/>
              <a:t>PERHATIAN MANAJEMEN UTAMA DAN IT YANG PALING BERPENGARUH</a:t>
            </a:r>
            <a:endParaRPr lang="en-US" sz="2400" dirty="0"/>
          </a:p>
          <a:p>
            <a:r>
              <a:rPr lang="en-US" sz="2400" dirty="0"/>
              <a:t>1.3 </a:t>
            </a:r>
            <a:r>
              <a:rPr lang="en-US" sz="2400"/>
              <a:t>IT </a:t>
            </a:r>
            <a:r>
              <a:rPr lang="id-ID" sz="2400" smtClean="0"/>
              <a:t>KELINCAHAN</a:t>
            </a:r>
            <a:r>
              <a:rPr lang="en-US" sz="2400" smtClean="0"/>
              <a:t>, </a:t>
            </a:r>
            <a:r>
              <a:rPr lang="id-ID" sz="2400" smtClean="0"/>
              <a:t>KONSUMENISASI, DAN KEUNGGULAN BERSAING</a:t>
            </a:r>
            <a:endParaRPr lang="en-US" sz="2400" dirty="0"/>
          </a:p>
          <a:p>
            <a:r>
              <a:rPr lang="en-US" sz="2400"/>
              <a:t>1.4 </a:t>
            </a:r>
            <a:r>
              <a:rPr lang="id-ID" sz="2400" smtClean="0"/>
              <a:t>PERENCANAAN STRATEGIK DAN MODEL PERSAINGAN</a:t>
            </a:r>
            <a:endParaRPr lang="en-US" sz="2400" dirty="0"/>
          </a:p>
          <a:p>
            <a:r>
              <a:rPr lang="en-US" sz="2400"/>
              <a:t>1.5 </a:t>
            </a:r>
            <a:r>
              <a:rPr lang="id-ID" sz="2400" smtClean="0"/>
              <a:t>MENGAPA PENTING BAGI KARIR ANDA DAN KARIR IT</a:t>
            </a:r>
            <a:endParaRPr lang="en-US" sz="2400" b="1" dirty="0">
              <a:solidFill>
                <a:srgbClr val="6B633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81200" y="6248401"/>
            <a:ext cx="2895600" cy="365125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Copyright 2013 John Wiley &amp; Sons, Inc.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1-</a:t>
            </a:r>
            <a:fld id="{4C0BDC54-7FBA-410E-843C-F866E66B0366}" type="slidenum">
              <a:rPr lang="en-US">
                <a:solidFill>
                  <a:schemeClr val="tx1"/>
                </a:solidFill>
              </a:rPr>
              <a:pPr/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1 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81200"/>
            <a:ext cx="10363200" cy="38401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d-ID" smtClean="0"/>
              <a:t>Menjelaskan IT dan isu manajemen, peluang dan tantangan.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d-ID" smtClean="0"/>
              <a:t>Mengidentifikasi perhatian utama manajemen dan IT paling berpengaruh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d-ID" smtClean="0"/>
              <a:t>Mengakses peran kelincahan IT, konsumenisasi IT, dan perubahan dalam keunggulan bersaing pada bagian kedua dari era informasi.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d-ID" smtClean="0"/>
              <a:t>Menjelaskan proses perencanaan strategik, analisis SWOT, dan model persaingan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d-ID"/>
              <a:t>Bagaimana pengaruh IT terhadap karir anda dan pandangan positif bagi karir manajemen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534D2F"/>
                </a:solidFill>
              </a:rPr>
              <a:t>1-</a:t>
            </a:r>
            <a:fld id="{4C0BDC54-7FBA-410E-843C-F866E66B0366}" type="slidenum">
              <a:rPr lang="en-US" b="1" smtClean="0">
                <a:solidFill>
                  <a:srgbClr val="534D2F"/>
                </a:solidFill>
              </a:rPr>
              <a:pPr/>
              <a:t>3</a:t>
            </a:fld>
            <a:endParaRPr lang="en-US" b="1" dirty="0">
              <a:solidFill>
                <a:srgbClr val="534D2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990600" y="1600200"/>
            <a:ext cx="10056810" cy="4953000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1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Crowdfunding</a:t>
            </a:r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—which is an integration of social networking, e-commerce, and financing and payment systems—clearly is responsive to the needs of the market. In tough economic times, </a:t>
            </a:r>
            <a:r>
              <a:rPr lang="en-US" sz="1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Kickstarter</a:t>
            </a:r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other </a:t>
            </a:r>
            <a:r>
              <a:rPr lang="en-US" sz="1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crowdfunding</a:t>
            </a:r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platforms offer the ability to support economic growth by funding project creators worldwide.</a:t>
            </a:r>
          </a:p>
          <a:p>
            <a:pPr algn="l"/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Sources: Compiled from Kickstarter.com (2012), Pogue (2012), lumi.co (2012), and lunatik.com/ (2012).</a:t>
            </a:r>
          </a:p>
          <a:p>
            <a:pPr lvl="1"/>
            <a:endPara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</a:t>
            </a:r>
          </a:p>
          <a:p>
            <a:pPr algn="l"/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Visit </a:t>
            </a:r>
            <a:r>
              <a:rPr lang="en-US" sz="1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Kickstarter.com </a:t>
            </a:r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review the “Project of the Day.” What is the project? Review the offerings and number of backers in each level. Which two pledge levels ($1 through$1,000) have the highest number of backers? Which pledge levels are sold out, if any?</a:t>
            </a:r>
          </a:p>
          <a:p>
            <a:pPr algn="l"/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the answers to these questions suggest that backers are actually </a:t>
            </a:r>
            <a:r>
              <a:rPr lang="en-US" sz="1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customers </a:t>
            </a:r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purchases (pre-sales) rather than </a:t>
            </a:r>
            <a:r>
              <a:rPr lang="en-US" sz="1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donors </a:t>
            </a:r>
            <a:r>
              <a:rPr lang="en-US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selfless contributions?</a:t>
            </a:r>
          </a:p>
          <a:p>
            <a:pPr lvl="1"/>
            <a:endPara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534D2F"/>
                </a:solidFill>
              </a:rPr>
              <a:t>1-</a:t>
            </a:r>
            <a:fld id="{4C0BDC54-7FBA-410E-843C-F866E66B0366}" type="slidenum">
              <a:rPr lang="en-US" b="1" smtClean="0"/>
              <a:pPr/>
              <a:t>4</a:t>
            </a:fld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2057400" y="533401"/>
            <a:ext cx="78486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600" b="1" spc="600" dirty="0">
                <a:solidFill>
                  <a:srgbClr val="6B633D"/>
                </a:solidFill>
              </a:rPr>
              <a:t>For Class Discussion &amp; Debate</a:t>
            </a:r>
          </a:p>
          <a:p>
            <a:pPr>
              <a:spcAft>
                <a:spcPts val="600"/>
              </a:spcAft>
            </a:pPr>
            <a:r>
              <a:rPr lang="en-US" sz="2400" b="1" dirty="0" err="1"/>
              <a:t>Crowdfunding</a:t>
            </a:r>
            <a:r>
              <a:rPr lang="en-US" sz="2400" b="1" dirty="0"/>
              <a:t>—a Creative Integrated IT Solution</a:t>
            </a:r>
            <a:endParaRPr lang="en-US" sz="2400" b="1" spc="600" dirty="0">
              <a:solidFill>
                <a:srgbClr val="6B633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81000"/>
            <a:ext cx="7924800" cy="1036638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</a:pPr>
            <a:r>
              <a:rPr lang="en-US" dirty="0" err="1"/>
              <a:t>Crowdfunding</a:t>
            </a:r>
            <a:r>
              <a:rPr lang="en-US" dirty="0"/>
              <a:t>—a Creative Integrated IT Solution</a:t>
            </a:r>
            <a:endParaRPr lang="en-US" u="sng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1" y="1600200"/>
            <a:ext cx="9905999" cy="4165600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2. </a:t>
            </a:r>
            <a:r>
              <a:rPr lang="en-US" sz="2400" dirty="0"/>
              <a:t>Explain </a:t>
            </a:r>
            <a:r>
              <a:rPr lang="en-US" sz="2400" dirty="0" err="1"/>
              <a:t>crowdfunding</a:t>
            </a:r>
            <a:r>
              <a:rPr lang="en-US" sz="2400" dirty="0"/>
              <a:t> and its advantages to new entrepreneurs.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3. </a:t>
            </a:r>
            <a:r>
              <a:rPr lang="en-US" sz="2400" dirty="0"/>
              <a:t>Compare </a:t>
            </a:r>
            <a:r>
              <a:rPr lang="en-US" sz="2400" dirty="0" err="1"/>
              <a:t>Kickstarter</a:t>
            </a:r>
            <a:r>
              <a:rPr lang="en-US" sz="2400" dirty="0"/>
              <a:t> and eBay.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4. </a:t>
            </a:r>
            <a:r>
              <a:rPr lang="en-US" sz="2400" dirty="0"/>
              <a:t>What characteristics make </a:t>
            </a:r>
            <a:r>
              <a:rPr lang="en-US" sz="2400" dirty="0" err="1"/>
              <a:t>Kickstarter</a:t>
            </a:r>
            <a:r>
              <a:rPr lang="en-US" sz="2400" dirty="0"/>
              <a:t> a social commerce site?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US" sz="2400" b="1" dirty="0"/>
          </a:p>
          <a:p>
            <a:pPr lvl="0">
              <a:spcBef>
                <a:spcPts val="0"/>
              </a:spcBef>
              <a:buNone/>
            </a:pPr>
            <a:r>
              <a:rPr lang="en-US" sz="2400" b="1" dirty="0"/>
              <a:t>Decide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5. </a:t>
            </a:r>
            <a:r>
              <a:rPr lang="en-US" sz="2400" dirty="0"/>
              <a:t>Research how </a:t>
            </a:r>
            <a:r>
              <a:rPr lang="en-US" sz="2400" dirty="0" err="1"/>
              <a:t>Kickstarter</a:t>
            </a:r>
            <a:r>
              <a:rPr lang="en-US" sz="2400" dirty="0"/>
              <a:t> and two other </a:t>
            </a:r>
            <a:r>
              <a:rPr lang="en-US" sz="2400" dirty="0" err="1"/>
              <a:t>crowdfunding</a:t>
            </a:r>
            <a:r>
              <a:rPr lang="en-US" sz="2400" dirty="0"/>
              <a:t> sites manage or provide for the collection and transfer of pledges. Based on what you learn, is there a site that you would recommend? Explain why or why not.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Debate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6. </a:t>
            </a:r>
            <a:r>
              <a:rPr lang="en-US" sz="2400" dirty="0" err="1"/>
              <a:t>Crowdfunding</a:t>
            </a:r>
            <a:r>
              <a:rPr lang="en-US" sz="2400" dirty="0"/>
              <a:t> could be viewed as a technology that disrupts the financing industry. Or it could be viewed as so unique that it has created a new industry. Create two teams, and have each team select one of these views. Debate which view better reflects the impact of </a:t>
            </a:r>
            <a:r>
              <a:rPr lang="en-US" sz="2400" dirty="0" err="1"/>
              <a:t>crowdfunding</a:t>
            </a:r>
            <a:r>
              <a:rPr lang="en-US" sz="2400" dirty="0"/>
              <a:t>.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534D2F"/>
                </a:solidFill>
              </a:rPr>
              <a:t>1-</a:t>
            </a:r>
            <a:fld id="{4C0BDC54-7FBA-410E-843C-F866E66B0366}" type="slidenum">
              <a:rPr lang="en-US" b="1" smtClean="0"/>
              <a:pPr/>
              <a:t>5</a:t>
            </a:fld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12788" indent="-712788" algn="l"/>
            <a:r>
              <a:rPr lang="en-US" b="0"/>
              <a:t>1.1 </a:t>
            </a:r>
            <a:r>
              <a:rPr lang="id-ID" b="0" smtClean="0"/>
              <a:t>	</a:t>
            </a:r>
            <a:r>
              <a:rPr lang="en-US" b="0" smtClean="0"/>
              <a:t>IT </a:t>
            </a:r>
            <a:r>
              <a:rPr lang="id-ID" b="0" smtClean="0"/>
              <a:t>dan manajemen,</a:t>
            </a:r>
            <a:r>
              <a:rPr lang="en-US" b="0" smtClean="0"/>
              <a:t> </a:t>
            </a:r>
            <a:r>
              <a:rPr lang="id-ID" b="0" smtClean="0"/>
              <a:t>peluang dan tantangan</a:t>
            </a:r>
            <a:r>
              <a:rPr lang="en-US" b="0" smtClean="0"/>
              <a:t>.  </a:t>
            </a:r>
            <a:r>
              <a:rPr lang="en-US" dirty="0" smtClean="0">
                <a:solidFill>
                  <a:srgbClr val="C00000"/>
                </a:solidFill>
              </a:rPr>
              <a:t>LIKE</a:t>
            </a:r>
            <a:r>
              <a:rPr lang="en-US" dirty="0">
                <a:solidFill>
                  <a:srgbClr val="C00000"/>
                </a:solidFill>
              </a:rPr>
              <a:t>, FOLLOW, </a:t>
            </a:r>
            <a:r>
              <a:rPr lang="en-US" dirty="0" smtClean="0">
                <a:solidFill>
                  <a:srgbClr val="C00000"/>
                </a:solidFill>
              </a:rPr>
              <a:t>FAN, SNAP</a:t>
            </a:r>
            <a:r>
              <a:rPr lang="en-US" dirty="0">
                <a:solidFill>
                  <a:srgbClr val="C00000"/>
                </a:solidFill>
              </a:rPr>
              <a:t>, SHARE, JOIN,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SIGN UP, WATCH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smtClean="0"/>
              <a:t>Mengapa banyak bisnis meminta anda untuk: </a:t>
            </a:r>
            <a:r>
              <a:rPr lang="id-ID" b="1" i="1" smtClean="0"/>
              <a:t>like, follow, fan, snap, share, sign up, watch, joint, </a:t>
            </a:r>
            <a:r>
              <a:rPr lang="id-ID" smtClean="0"/>
              <a:t>atau </a:t>
            </a:r>
            <a:r>
              <a:rPr lang="id-ID" b="1" i="1" smtClean="0"/>
              <a:t>download</a:t>
            </a:r>
            <a:r>
              <a:rPr lang="id-ID" i="1" smtClean="0"/>
              <a:t>?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smtClean="0"/>
              <a:t>Jawabannya adalah, untuk mendapatkan akses ke konsumen dan data tentangnya untuk memperbaiki kinerja.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534D2F"/>
                </a:solidFill>
              </a:rPr>
              <a:t>1-</a:t>
            </a:r>
            <a:fld id="{4C0BDC54-7FBA-410E-843C-F866E66B0366}" type="slidenum">
              <a:rPr lang="en-US" b="1" smtClean="0">
                <a:solidFill>
                  <a:srgbClr val="534D2F"/>
                </a:solidFill>
              </a:rPr>
              <a:pPr/>
              <a:t>6</a:t>
            </a:fld>
            <a:endParaRPr lang="en-US" b="1" dirty="0">
              <a:solidFill>
                <a:srgbClr val="534D2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12788" indent="-712788" algn="l"/>
            <a:r>
              <a:rPr lang="en-US" b="0"/>
              <a:t>1.1 </a:t>
            </a:r>
            <a:r>
              <a:rPr lang="id-ID" b="0" smtClean="0"/>
              <a:t>	</a:t>
            </a:r>
            <a:r>
              <a:rPr lang="en-US" b="0" smtClean="0"/>
              <a:t>IT </a:t>
            </a:r>
            <a:r>
              <a:rPr lang="id-ID" b="0" smtClean="0"/>
              <a:t>dan manajemen,</a:t>
            </a:r>
            <a:r>
              <a:rPr lang="en-US" b="0" smtClean="0"/>
              <a:t> </a:t>
            </a:r>
            <a:r>
              <a:rPr lang="id-ID" b="0" smtClean="0"/>
              <a:t>peluang dan tantangan</a:t>
            </a:r>
            <a:r>
              <a:rPr lang="en-US" b="0" smtClean="0"/>
              <a:t>.  </a:t>
            </a:r>
            <a:r>
              <a:rPr lang="en-US" dirty="0" smtClean="0">
                <a:solidFill>
                  <a:srgbClr val="C00000"/>
                </a:solidFill>
              </a:rPr>
              <a:t>LIKE</a:t>
            </a:r>
            <a:r>
              <a:rPr lang="en-US" dirty="0">
                <a:solidFill>
                  <a:srgbClr val="C00000"/>
                </a:solidFill>
              </a:rPr>
              <a:t>, FOLLOW, </a:t>
            </a:r>
            <a:r>
              <a:rPr lang="en-US" dirty="0" smtClean="0">
                <a:solidFill>
                  <a:srgbClr val="C00000"/>
                </a:solidFill>
              </a:rPr>
              <a:t>FAN, SNAP</a:t>
            </a:r>
            <a:r>
              <a:rPr lang="en-US" dirty="0">
                <a:solidFill>
                  <a:srgbClr val="C00000"/>
                </a:solidFill>
              </a:rPr>
              <a:t>, SHARE, JOIN,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SIGN UP, WATCH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d-ID" b="1" u="sng" smtClean="0"/>
              <a:t>Contoh</a:t>
            </a:r>
            <a:r>
              <a:rPr lang="en-US" b="1" u="sng" smtClean="0"/>
              <a:t>:</a:t>
            </a:r>
            <a:r>
              <a:rPr lang="en-US" b="1" u="sng"/>
              <a:t/>
            </a:r>
            <a:br>
              <a:rPr lang="en-US" b="1" u="sng"/>
            </a:br>
            <a:endParaRPr lang="en-US" b="1" u="sng"/>
          </a:p>
          <a:p>
            <a:pPr marL="0" indent="0">
              <a:buNone/>
            </a:pPr>
            <a:r>
              <a:rPr lang="en-US" b="1"/>
              <a:t>1. </a:t>
            </a:r>
            <a:r>
              <a:rPr lang="en-US" b="1" i="1"/>
              <a:t>Overstock.com</a:t>
            </a:r>
            <a:r>
              <a:rPr lang="en-US" b="1"/>
              <a:t>. </a:t>
            </a:r>
            <a:r>
              <a:rPr lang="en-US"/>
              <a:t>Jonathan Johnson, </a:t>
            </a:r>
            <a:r>
              <a:rPr lang="id-ID" smtClean="0"/>
              <a:t>eksekutif ritel pada</a:t>
            </a:r>
            <a:r>
              <a:rPr lang="en-US" smtClean="0"/>
              <a:t> </a:t>
            </a:r>
            <a:r>
              <a:rPr lang="en-US" i="1"/>
              <a:t>Overstock.com</a:t>
            </a:r>
            <a:r>
              <a:rPr lang="en-US"/>
              <a:t>, </a:t>
            </a:r>
            <a:r>
              <a:rPr lang="id-ID" smtClean="0"/>
              <a:t>menjelaskan</a:t>
            </a:r>
            <a:r>
              <a:rPr lang="en-US" smtClean="0"/>
              <a:t>: </a:t>
            </a:r>
            <a:r>
              <a:rPr lang="en-US"/>
              <a:t>“We’re not trying to use social media as a sales piece as much as an information gathering piece. Finding out what our customers want; whether they like a product; how could we sell it better” (Jopson et al., 2011). </a:t>
            </a:r>
          </a:p>
          <a:p>
            <a:pPr marL="0" indent="0">
              <a:buNone/>
            </a:pPr>
            <a:r>
              <a:rPr lang="en-US" b="1"/>
              <a:t>2. Best Buy. </a:t>
            </a:r>
            <a:r>
              <a:rPr lang="id-ID" smtClean="0"/>
              <a:t>Pe-ritel barang elektronik</a:t>
            </a:r>
            <a:r>
              <a:rPr lang="en-US" smtClean="0"/>
              <a:t> </a:t>
            </a:r>
            <a:r>
              <a:rPr lang="en-US"/>
              <a:t>Best Buy </a:t>
            </a:r>
            <a:r>
              <a:rPr lang="id-ID" smtClean="0"/>
              <a:t>mempelajari bagaiana fee restocking tak populer melalui media sosial. Perusahaan ini merubah kebijakan produk retur, mengeliminasi fee penjuaan yang merugikan. </a:t>
            </a:r>
            <a:endParaRPr lang="en-US"/>
          </a:p>
          <a:p>
            <a:pPr marL="0" indent="0">
              <a:buNone/>
            </a:pPr>
            <a:r>
              <a:rPr lang="en-US" b="1"/>
              <a:t>3. Starbucks. </a:t>
            </a:r>
            <a:r>
              <a:rPr lang="id-ID" smtClean="0"/>
              <a:t>Peritel kopi,</a:t>
            </a:r>
            <a:r>
              <a:rPr lang="id-ID" b="1" smtClean="0"/>
              <a:t> </a:t>
            </a:r>
            <a:r>
              <a:rPr lang="en-US" smtClean="0"/>
              <a:t>Starbucks </a:t>
            </a:r>
            <a:r>
              <a:rPr lang="id-ID"/>
              <a:t>bermaksud memonitor </a:t>
            </a:r>
            <a:r>
              <a:rPr lang="id-ID" smtClean="0"/>
              <a:t>tweet </a:t>
            </a:r>
            <a:r>
              <a:rPr lang="id-ID"/>
              <a:t>pelanggan tentang rasa kopi baru pada hari kopi tersebut diperkenalkan. Manajer terkejut mengetahui bahwa sebagian besar </a:t>
            </a:r>
            <a:r>
              <a:rPr lang="id-ID" smtClean="0"/>
              <a:t>tweet bukanlah </a:t>
            </a:r>
            <a:r>
              <a:rPr lang="id-ID"/>
              <a:t>tentang </a:t>
            </a:r>
            <a:r>
              <a:rPr lang="id-ID" smtClean="0"/>
              <a:t>kuatnya rasa kopi, </a:t>
            </a:r>
            <a:r>
              <a:rPr lang="id-ID"/>
              <a:t>tetapi keluhan </a:t>
            </a:r>
            <a:r>
              <a:rPr lang="id-ID" smtClean="0"/>
              <a:t>mereka justru tentang </a:t>
            </a:r>
            <a:r>
              <a:rPr lang="id-ID"/>
              <a:t>harga yang </a:t>
            </a:r>
            <a:r>
              <a:rPr lang="id-ID" smtClean="0"/>
              <a:t>tinggi</a:t>
            </a:r>
            <a:r>
              <a:rPr lang="id-ID"/>
              <a:t>. Pada hari berikutnya, mereka telah </a:t>
            </a:r>
            <a:r>
              <a:rPr lang="id-ID" smtClean="0"/>
              <a:t>menurunkan harganya.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534D2F"/>
                </a:solidFill>
              </a:rPr>
              <a:t>1-</a:t>
            </a:r>
            <a:fld id="{4C0BDC54-7FBA-410E-843C-F866E66B0366}" type="slidenum">
              <a:rPr lang="en-US" b="1" smtClean="0">
                <a:solidFill>
                  <a:srgbClr val="534D2F"/>
                </a:solidFill>
              </a:rPr>
              <a:pPr/>
              <a:t>7</a:t>
            </a:fld>
            <a:endParaRPr lang="en-US" b="1" dirty="0">
              <a:solidFill>
                <a:srgbClr val="534D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0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06450" indent="-806450" algn="l"/>
            <a:r>
              <a:rPr lang="en-US" b="0"/>
              <a:t>1.1 </a:t>
            </a:r>
            <a:r>
              <a:rPr lang="id-ID" b="0" smtClean="0"/>
              <a:t>	</a:t>
            </a:r>
            <a:r>
              <a:rPr lang="en-US" b="0" smtClean="0"/>
              <a:t>IT </a:t>
            </a:r>
            <a:r>
              <a:rPr lang="en-US" b="0" dirty="0"/>
              <a:t>and Management Opportunities and Challenges.  </a:t>
            </a:r>
            <a:r>
              <a:rPr lang="en-US" dirty="0">
                <a:solidFill>
                  <a:srgbClr val="C00000"/>
                </a:solidFill>
              </a:rPr>
              <a:t>LIKE, FOLLOW, FAN, SNAP, SHARE, </a:t>
            </a:r>
            <a:r>
              <a:rPr lang="en-US">
                <a:solidFill>
                  <a:srgbClr val="C00000"/>
                </a:solidFill>
              </a:rPr>
              <a:t>JOIN</a:t>
            </a:r>
            <a:r>
              <a:rPr lang="en-US" smtClean="0">
                <a:solidFill>
                  <a:srgbClr val="C00000"/>
                </a:solidFill>
              </a:rPr>
              <a:t>,</a:t>
            </a:r>
            <a:r>
              <a:rPr lang="id-ID" smtClean="0">
                <a:solidFill>
                  <a:srgbClr val="C00000"/>
                </a:solidFill>
              </a:rPr>
              <a:t> </a:t>
            </a:r>
            <a:r>
              <a:rPr lang="en-US" smtClean="0">
                <a:solidFill>
                  <a:srgbClr val="C00000"/>
                </a:solidFill>
              </a:rPr>
              <a:t>SIGN </a:t>
            </a:r>
            <a:r>
              <a:rPr lang="en-US" dirty="0">
                <a:solidFill>
                  <a:srgbClr val="C00000"/>
                </a:solidFill>
              </a:rPr>
              <a:t>UP, 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u="sng" dirty="0"/>
              <a:t>Examples:</a:t>
            </a:r>
            <a:br>
              <a:rPr lang="en-US" sz="1600" b="1" u="sng" dirty="0"/>
            </a:br>
            <a:endParaRPr lang="en-US" sz="1600" b="1" u="sng" dirty="0"/>
          </a:p>
          <a:p>
            <a:pPr marL="0" indent="0">
              <a:buNone/>
            </a:pPr>
            <a:r>
              <a:rPr lang="en-US" sz="1600" b="1" dirty="0"/>
              <a:t>1. </a:t>
            </a:r>
            <a:r>
              <a:rPr lang="en-US" sz="1600" b="1" i="1" dirty="0" err="1"/>
              <a:t>Overstock.com</a:t>
            </a:r>
            <a:r>
              <a:rPr lang="en-US" sz="1600" b="1" dirty="0"/>
              <a:t>. </a:t>
            </a:r>
            <a:r>
              <a:rPr lang="en-US" sz="1600" dirty="0"/>
              <a:t>Jonathan Johnson, a retail executive at </a:t>
            </a:r>
            <a:r>
              <a:rPr lang="en-US" sz="1600" i="1" dirty="0" err="1"/>
              <a:t>Overstock.com</a:t>
            </a:r>
            <a:r>
              <a:rPr lang="en-US" sz="1600" dirty="0"/>
              <a:t>, explained: “We’re not trying to use social media as a sales piece as much as an information gathering piece. Finding out what our customers want; whether they like a product; how could we sell it better” (</a:t>
            </a:r>
            <a:r>
              <a:rPr lang="en-US" sz="1600" dirty="0" err="1"/>
              <a:t>Jopson</a:t>
            </a:r>
            <a:r>
              <a:rPr lang="en-US" sz="1600" dirty="0"/>
              <a:t> et al., 2011). </a:t>
            </a:r>
          </a:p>
          <a:p>
            <a:pPr marL="0" indent="0">
              <a:buNone/>
            </a:pPr>
            <a:r>
              <a:rPr lang="en-US" sz="1600" b="1" dirty="0"/>
              <a:t>2. Best Buy. </a:t>
            </a:r>
            <a:r>
              <a:rPr lang="en-US" sz="1600" dirty="0"/>
              <a:t>Electronics retailer Best Buy learned how unpopular its restocking fees were through social media.  The company changed its product-return policies, eliminating those fees that were hurting sales.</a:t>
            </a:r>
          </a:p>
          <a:p>
            <a:pPr marL="0" indent="0">
              <a:buNone/>
            </a:pPr>
            <a:r>
              <a:rPr lang="en-US" sz="1600" b="1" dirty="0"/>
              <a:t>3. Starbucks. </a:t>
            </a:r>
            <a:r>
              <a:rPr lang="en-US" sz="1600" dirty="0"/>
              <a:t>Coffee retailer Starbucks prepared to monitor customers’ tweets about a new coffee flavor on the day it was introduced. Managers were surprised to learn that a huge majority of tweets were not about the coffee’s intense taste, but were complaints about the higher price.  By the next day, they had dropped the price.</a:t>
            </a:r>
          </a:p>
          <a:p>
            <a:endParaRPr lang="en-US" sz="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34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NEXT BIG TECH </a:t>
            </a:r>
            <a:r>
              <a:rPr lang="en-US" dirty="0" smtClean="0">
                <a:solidFill>
                  <a:srgbClr val="C00000"/>
                </a:solidFill>
              </a:rPr>
              <a:t>TRENDS FOCUSED ON COMPETITION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smtClean="0">
                <a:solidFill>
                  <a:srgbClr val="C00000"/>
                </a:solidFill>
              </a:rPr>
              <a:t>GROWTH, AND </a:t>
            </a:r>
            <a:r>
              <a:rPr lang="en-US" dirty="0">
                <a:solidFill>
                  <a:srgbClr val="C00000"/>
                </a:solidFill>
              </a:rPr>
              <a:t>INNOVATION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sz="2800" smtClean="0"/>
              <a:t>Upaya Pembelajaran umum untuk memperbaiki kinerja:</a:t>
            </a:r>
          </a:p>
          <a:p>
            <a:r>
              <a:rPr lang="id-ID" sz="2800" smtClean="0"/>
              <a:t>Kampanye pasar yang paling dan kurang efektif, mengapa.</a:t>
            </a:r>
            <a:r>
              <a:rPr lang="en-US" sz="2800" smtClean="0"/>
              <a:t> What products to develop</a:t>
            </a:r>
          </a:p>
          <a:p>
            <a:r>
              <a:rPr lang="id-ID" sz="2800" smtClean="0"/>
              <a:t>Pelanggan mana yang suka dan tidak suka. </a:t>
            </a:r>
            <a:endParaRPr lang="en-US" sz="2800" smtClean="0"/>
          </a:p>
          <a:p>
            <a:r>
              <a:rPr lang="id-ID" sz="2800" smtClean="0"/>
              <a:t>Bagaimana untuk menarik perhatian kelompok pelanggan kunci.</a:t>
            </a:r>
          </a:p>
          <a:p>
            <a:r>
              <a:rPr lang="id-ID" sz="2800" smtClean="0"/>
              <a:t>Bagaimana memilih dan menerapkan aplikasi terpadu yang membuat persaingan jadi berbeda.</a:t>
            </a:r>
          </a:p>
          <a:p>
            <a:r>
              <a:rPr lang="id-ID" sz="2800" smtClean="0"/>
              <a:t>Keistimewaan apa yang menguatkan loyalitas pelanggan paling efektif</a:t>
            </a:r>
          </a:p>
          <a:p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24601"/>
            <a:ext cx="2133600" cy="365125"/>
          </a:xfrm>
        </p:spPr>
        <p:txBody>
          <a:bodyPr/>
          <a:lstStyle/>
          <a:p>
            <a:r>
              <a:rPr lang="en-US" b="1" dirty="0" smtClean="0">
                <a:solidFill>
                  <a:srgbClr val="534D2F"/>
                </a:solidFill>
              </a:rPr>
              <a:t>1-</a:t>
            </a:r>
            <a:fld id="{4C0BDC54-7FBA-410E-843C-F866E66B0366}" type="slidenum">
              <a:rPr lang="en-US" b="1" smtClean="0"/>
              <a:pPr/>
              <a:t>9</a:t>
            </a:fld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8382000" cy="96043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DATA ANALYTICS— FIGURING OUT WHAT THE DATA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/>
              <a:t>Data analytics </a:t>
            </a:r>
            <a:r>
              <a:rPr lang="en-US" sz="1600" dirty="0"/>
              <a:t>refers to the specialized software, capabilities, and components all geared toward exploring huge volumes of data to provide greater insight and intelligence—and doing so quickly.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</a:rPr>
              <a:t>Data analytic processes include:</a:t>
            </a:r>
          </a:p>
          <a:p>
            <a:pPr marL="268288" indent="-268288">
              <a:buNone/>
            </a:pPr>
            <a:r>
              <a:rPr lang="en-US" sz="1600" b="1" dirty="0"/>
              <a:t>1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smtClean="0"/>
              <a:t>Locating </a:t>
            </a:r>
            <a:r>
              <a:rPr lang="en-US" sz="1600" dirty="0"/>
              <a:t>and collecting reliable data from multiple sources that are in various formats.</a:t>
            </a:r>
          </a:p>
          <a:p>
            <a:pPr marL="268288" indent="-268288">
              <a:buNone/>
            </a:pPr>
            <a:r>
              <a:rPr lang="en-US" sz="1600" b="1" dirty="0"/>
              <a:t>2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smtClean="0"/>
              <a:t>Preparing </a:t>
            </a:r>
            <a:r>
              <a:rPr lang="en-US" sz="1600" dirty="0"/>
              <a:t>the data for analysis. Collected data is not usable until it has been organized, standardized, duplicates are removed (called </a:t>
            </a:r>
            <a:r>
              <a:rPr lang="en-US" sz="1600" i="1" dirty="0" err="1"/>
              <a:t>deduping</a:t>
            </a:r>
            <a:r>
              <a:rPr lang="en-US" sz="1600" dirty="0"/>
              <a:t>), and other data cleansing processes are done.</a:t>
            </a:r>
          </a:p>
          <a:p>
            <a:pPr marL="268288" indent="-268288">
              <a:buNone/>
            </a:pPr>
            <a:r>
              <a:rPr lang="en-US" sz="1600" b="1" dirty="0"/>
              <a:t>3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smtClean="0"/>
              <a:t>Performing </a:t>
            </a:r>
            <a:r>
              <a:rPr lang="en-US" sz="1600" dirty="0"/>
              <a:t>the correct analyses, verifying the analyses, and then reporting the findings in meaningful ways.</a:t>
            </a:r>
            <a:endParaRPr lang="en-US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534D2F"/>
                </a:solidFill>
              </a:rPr>
              <a:t>1-</a:t>
            </a:r>
            <a:fld id="{4C0BDC54-7FBA-410E-843C-F866E66B0366}" type="slidenum">
              <a:rPr lang="en-US" b="1" smtClean="0">
                <a:solidFill>
                  <a:srgbClr val="534D2F"/>
                </a:solidFill>
              </a:rPr>
              <a:pPr/>
              <a:t>10</a:t>
            </a:fld>
            <a:endParaRPr lang="en-US" b="1" dirty="0">
              <a:solidFill>
                <a:srgbClr val="534D2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0" dirty="0" smtClean="0"/>
              <a:t>IT at Work 1.1</a:t>
            </a:r>
            <a:br>
              <a:rPr lang="en-US" sz="3200" b="0" dirty="0" smtClean="0"/>
            </a:br>
            <a:r>
              <a:rPr lang="en-US" sz="3200" b="0" dirty="0" smtClean="0"/>
              <a:t>Watson </a:t>
            </a:r>
            <a:r>
              <a:rPr lang="en-US" sz="3200" b="0" i="1" dirty="0"/>
              <a:t>Wins Jeopardy, Leaving Human Champions in its Silicon Dust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Data analytics have interesting applications. Here is one famous</a:t>
            </a:r>
          </a:p>
          <a:p>
            <a:pPr marL="0" indent="0">
              <a:buNone/>
            </a:pPr>
            <a:r>
              <a:rPr lang="en-US" sz="1600" b="1" dirty="0"/>
              <a:t>example of data analytics in action.</a:t>
            </a:r>
          </a:p>
          <a:p>
            <a:pPr marL="0" indent="0">
              <a:buNone/>
            </a:pPr>
            <a:r>
              <a:rPr lang="en-US" sz="1600" i="1" dirty="0"/>
              <a:t>Watson </a:t>
            </a:r>
            <a:r>
              <a:rPr lang="en-US" sz="1600" dirty="0"/>
              <a:t>is a computer system created by a team of 25 IBM scientists over four years. In 2011, </a:t>
            </a:r>
            <a:r>
              <a:rPr lang="en-US" sz="1600" i="1" dirty="0"/>
              <a:t>Watson</a:t>
            </a:r>
            <a:r>
              <a:rPr lang="en-US" sz="1600" dirty="0"/>
              <a:t> competed against Ken Jennings on the game show Jeopardy (see Figure 1.5) in a three-day tournament and won. </a:t>
            </a:r>
            <a:r>
              <a:rPr lang="en-US" sz="1600" i="1" dirty="0"/>
              <a:t>Watson</a:t>
            </a:r>
            <a:r>
              <a:rPr lang="en-US" sz="1600" dirty="0"/>
              <a:t> received the clues as electronic texts at the same time they were made visible to Ken. </a:t>
            </a:r>
            <a:r>
              <a:rPr lang="en-US" sz="1600" i="1" dirty="0"/>
              <a:t>Watson</a:t>
            </a:r>
            <a:r>
              <a:rPr lang="en-US" sz="1600" dirty="0"/>
              <a:t> would then parse the clues into different keywords and sentence fragments in order to find statistically related phrases. </a:t>
            </a:r>
            <a:r>
              <a:rPr lang="en-US" sz="1600" i="1" dirty="0"/>
              <a:t>Watson</a:t>
            </a:r>
            <a:r>
              <a:rPr lang="en-US" sz="1600" dirty="0"/>
              <a:t> won by using its ability to quickly execute thousands of language analysis algorithms simultaneously to compile potential answers and determine its level of confidence in any given answer.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IT at Work 1.1</a:t>
            </a:r>
            <a:br>
              <a:rPr lang="en-US" b="0" dirty="0"/>
            </a:br>
            <a:r>
              <a:rPr lang="en-US" b="0" dirty="0"/>
              <a:t>Watson </a:t>
            </a:r>
            <a:r>
              <a:rPr lang="en-US" b="0" i="1" dirty="0"/>
              <a:t>Wins Jeopardy, Leaving Human Champions in its Silicon Dust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Questions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Explain how Watson figured out the most likely response to </a:t>
            </a:r>
            <a:r>
              <a:rPr lang="en-US" dirty="0" smtClean="0"/>
              <a:t>win the </a:t>
            </a:r>
            <a:r>
              <a:rPr lang="en-US" dirty="0"/>
              <a:t>tournament.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View the IBM demo, “Turning insight into outcomes,” at</a:t>
            </a:r>
          </a:p>
          <a:p>
            <a:pPr marL="0" indent="0">
              <a:buNone/>
            </a:pPr>
            <a:r>
              <a:rPr lang="en-US" i="1" dirty="0"/>
              <a:t>ibm.com/</a:t>
            </a:r>
            <a:r>
              <a:rPr lang="en-US" i="1" dirty="0" err="1"/>
              <a:t>smarterplanet</a:t>
            </a:r>
            <a:r>
              <a:rPr lang="en-US" i="1" dirty="0"/>
              <a:t>/us/en/</a:t>
            </a:r>
            <a:r>
              <a:rPr lang="en-US" i="1" dirty="0" err="1"/>
              <a:t>business_analytics</a:t>
            </a:r>
            <a:r>
              <a:rPr lang="en-US" i="1" dirty="0"/>
              <a:t>/article/</a:t>
            </a:r>
          </a:p>
          <a:p>
            <a:pPr marL="0" indent="0">
              <a:buNone/>
            </a:pPr>
            <a:r>
              <a:rPr lang="en-US" i="1" dirty="0"/>
              <a:t>outperform_with_smarter_analytics.html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/>
              <a:t>Discuss how companies in various industries are using the</a:t>
            </a:r>
          </a:p>
          <a:p>
            <a:pPr marL="0" indent="0">
              <a:buNone/>
            </a:pPr>
            <a:r>
              <a:rPr lang="en-US" dirty="0"/>
              <a:t>insights from analytics to achieve significant outcomes in </a:t>
            </a:r>
            <a:r>
              <a:rPr lang="en-US" dirty="0" smtClean="0"/>
              <a:t>customer satisfaction </a:t>
            </a:r>
            <a:r>
              <a:rPr lang="en-US" dirty="0"/>
              <a:t>and retention, operational efficiency, </a:t>
            </a:r>
            <a:r>
              <a:rPr lang="en-US" dirty="0" smtClean="0"/>
              <a:t>financial processes</a:t>
            </a:r>
            <a:r>
              <a:rPr lang="en-US" dirty="0"/>
              <a:t>, and/or risk, fraud, and compliance management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6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</a:t>
            </a:r>
            <a:r>
              <a:rPr lang="en-US" dirty="0" smtClean="0">
                <a:solidFill>
                  <a:srgbClr val="C00000"/>
                </a:solidFill>
              </a:rPr>
              <a:t>ANALYTICS—FIGURING </a:t>
            </a:r>
            <a:r>
              <a:rPr lang="en-US" dirty="0">
                <a:solidFill>
                  <a:srgbClr val="C00000"/>
                </a:solidFill>
              </a:rPr>
              <a:t>OUT WHAT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THE DATA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smtClean="0"/>
              <a:t>Analilis data dapat membantu perusahaan mencapai outcome bisnis berikut:</a:t>
            </a:r>
          </a:p>
          <a:p>
            <a:pPr marL="0" indent="0">
              <a:buNone/>
            </a:pPr>
            <a:r>
              <a:rPr lang="en-US" smtClean="0"/>
              <a:t>• </a:t>
            </a:r>
            <a:r>
              <a:rPr lang="id-ID" smtClean="0"/>
              <a:t>Pertumbuhan berbasis pelanggannya</a:t>
            </a:r>
          </a:p>
          <a:p>
            <a:pPr marL="0" indent="0">
              <a:buNone/>
            </a:pPr>
            <a:r>
              <a:rPr lang="en-US" smtClean="0"/>
              <a:t>• </a:t>
            </a:r>
            <a:r>
              <a:rPr lang="id-ID" smtClean="0"/>
              <a:t>Menjaga pelanggan yang menguntungkan. </a:t>
            </a:r>
            <a:endParaRPr lang="en-US" dirty="0"/>
          </a:p>
          <a:p>
            <a:pPr marL="0" indent="0">
              <a:buNone/>
            </a:pPr>
            <a:r>
              <a:rPr lang="en-US"/>
              <a:t>• </a:t>
            </a:r>
            <a:r>
              <a:rPr lang="id-ID" smtClean="0"/>
              <a:t>Perbaikan secara berkelanjutan pada efisiensi operasi operasional.</a:t>
            </a:r>
          </a:p>
          <a:p>
            <a:pPr marL="0" indent="0">
              <a:buNone/>
            </a:pPr>
            <a:r>
              <a:rPr lang="en-US" smtClean="0"/>
              <a:t>• </a:t>
            </a:r>
            <a:r>
              <a:rPr lang="id-ID" smtClean="0"/>
              <a:t>Transformasi dan otomasi proses keuangan</a:t>
            </a:r>
          </a:p>
          <a:p>
            <a:pPr marL="0" indent="0">
              <a:buNone/>
            </a:pPr>
            <a:r>
              <a:rPr lang="en-US" smtClean="0"/>
              <a:t>• </a:t>
            </a:r>
            <a:r>
              <a:rPr lang="id-ID" smtClean="0"/>
              <a:t>Mendeteksi dan mencegah penipuan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7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DATA ANALYTICS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b="1" dirty="0"/>
              <a:t>Messy data </a:t>
            </a:r>
            <a:r>
              <a:rPr lang="en-US"/>
              <a:t>is </a:t>
            </a:r>
            <a:r>
              <a:rPr lang="id-ID" smtClean="0"/>
              <a:t>istilah yang digunakan untuk mengacu pada data </a:t>
            </a:r>
            <a:r>
              <a:rPr lang="en-US" smtClean="0"/>
              <a:t>(</a:t>
            </a:r>
            <a:r>
              <a:rPr lang="id-ID" smtClean="0"/>
              <a:t>seperti:</a:t>
            </a:r>
            <a:r>
              <a:rPr lang="en-US" smtClean="0"/>
              <a:t> </a:t>
            </a:r>
            <a:r>
              <a:rPr lang="en-US" dirty="0"/>
              <a:t>tweets, posts, </a:t>
            </a:r>
            <a:r>
              <a:rPr lang="en-US" dirty="0" smtClean="0"/>
              <a:t>clickstreams</a:t>
            </a:r>
            <a:r>
              <a:rPr lang="en-US" dirty="0"/>
              <a:t>, images</a:t>
            </a:r>
            <a:r>
              <a:rPr lang="en-US" dirty="0" smtClean="0"/>
              <a:t>, including </a:t>
            </a:r>
            <a:r>
              <a:rPr lang="en-US" dirty="0"/>
              <a:t>medical images</a:t>
            </a:r>
            <a:r>
              <a:rPr lang="en-US"/>
              <a:t>) </a:t>
            </a:r>
            <a:r>
              <a:rPr lang="id-ID" smtClean="0"/>
              <a:t>yang tidak dapat diorganisasi dengan cara yang mudah diproses dengan komputer. 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en-US" b="1" dirty="0" smtClean="0"/>
              <a:t>Data </a:t>
            </a:r>
            <a:r>
              <a:rPr lang="en-US" b="1" dirty="0"/>
              <a:t>sources </a:t>
            </a:r>
            <a:r>
              <a:rPr lang="en-US" dirty="0"/>
              <a:t>include smartphones</a:t>
            </a:r>
            <a:r>
              <a:rPr lang="en-US"/>
              <a:t>, </a:t>
            </a:r>
            <a:r>
              <a:rPr lang="id-ID" smtClean="0"/>
              <a:t>jejaring </a:t>
            </a:r>
            <a:r>
              <a:rPr lang="en-US" smtClean="0"/>
              <a:t>so</a:t>
            </a:r>
            <a:r>
              <a:rPr lang="id-ID" smtClean="0"/>
              <a:t>s</a:t>
            </a:r>
            <a:r>
              <a:rPr lang="en-US" smtClean="0"/>
              <a:t>ial, </a:t>
            </a:r>
            <a:r>
              <a:rPr lang="en-US" dirty="0" err="1"/>
              <a:t>microblogs</a:t>
            </a:r>
            <a:r>
              <a:rPr lang="en-US" dirty="0"/>
              <a:t>, </a:t>
            </a:r>
            <a:r>
              <a:rPr lang="en-US" dirty="0" smtClean="0"/>
              <a:t>clickstreams </a:t>
            </a:r>
            <a:r>
              <a:rPr lang="en-US" dirty="0"/>
              <a:t>from online activities</a:t>
            </a:r>
            <a:r>
              <a:rPr lang="en-US"/>
              <a:t>, </a:t>
            </a:r>
            <a:r>
              <a:rPr lang="en-US" smtClean="0"/>
              <a:t>location-aware </a:t>
            </a:r>
            <a:r>
              <a:rPr lang="en-US" dirty="0"/>
              <a:t>mobile devices, scanners</a:t>
            </a:r>
            <a:r>
              <a:rPr lang="en-US"/>
              <a:t>, </a:t>
            </a:r>
            <a:r>
              <a:rPr lang="id-ID" smtClean="0"/>
              <a:t>dan</a:t>
            </a:r>
            <a:r>
              <a:rPr lang="en-US" smtClean="0"/>
              <a:t> sensors </a:t>
            </a:r>
            <a:r>
              <a:rPr lang="id-ID" smtClean="0"/>
              <a:t>yang secara otomatis mengumpulkan beraneka data dari transaksi.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2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BIG DATA ANALYTICS—THE NEXT FRONTIER OF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05729"/>
            <a:ext cx="8229600" cy="4373563"/>
          </a:xfrm>
        </p:spPr>
        <p:txBody>
          <a:bodyPr/>
          <a:lstStyle/>
          <a:p>
            <a:r>
              <a:rPr lang="en-US" b="1" dirty="0" smtClean="0"/>
              <a:t>Big Data: </a:t>
            </a:r>
            <a:r>
              <a:rPr lang="en-US" dirty="0"/>
              <a:t>Huge sets of messy data from sources such as multi-petabyte data warehouses, </a:t>
            </a:r>
            <a:r>
              <a:rPr lang="en-US" dirty="0" smtClean="0"/>
              <a:t>social media</a:t>
            </a:r>
            <a:r>
              <a:rPr lang="en-US" dirty="0"/>
              <a:t>, and </a:t>
            </a:r>
            <a:r>
              <a:rPr lang="en-US"/>
              <a:t>mobile </a:t>
            </a:r>
            <a:r>
              <a:rPr lang="en-US" smtClean="0"/>
              <a:t>devices</a:t>
            </a:r>
            <a:r>
              <a:rPr lang="id-ID" smtClean="0"/>
              <a:t>. Sekumpulan </a:t>
            </a:r>
            <a:r>
              <a:rPr lang="id-ID"/>
              <a:t>besar data dari </a:t>
            </a:r>
            <a:r>
              <a:rPr lang="id-ID" smtClean="0"/>
              <a:t>sumber-sumber seperti </a:t>
            </a:r>
            <a:r>
              <a:rPr lang="id-ID"/>
              <a:t>gudang multi-petabyte data, media sosial, dan perangkat </a:t>
            </a:r>
            <a:r>
              <a:rPr lang="id-ID" smtClean="0"/>
              <a:t>mobile.</a:t>
            </a:r>
            <a:endParaRPr lang="en-US" dirty="0" smtClean="0"/>
          </a:p>
          <a:p>
            <a:r>
              <a:rPr lang="en-US" b="1" dirty="0" smtClean="0"/>
              <a:t>Data </a:t>
            </a:r>
            <a:r>
              <a:rPr lang="en-US" b="1" smtClean="0"/>
              <a:t>analytics </a:t>
            </a:r>
            <a:r>
              <a:rPr lang="en-US" smtClean="0"/>
              <a:t>adalah </a:t>
            </a:r>
            <a:r>
              <a:rPr lang="en-US"/>
              <a:t>salah satu peluang dan tantangan terbesar yang dihadapi manajer </a:t>
            </a:r>
            <a:r>
              <a:rPr lang="id-ID" smtClean="0"/>
              <a:t>yang </a:t>
            </a:r>
            <a:r>
              <a:rPr lang="en-US" smtClean="0"/>
              <a:t>berusaha </a:t>
            </a:r>
            <a:r>
              <a:rPr lang="en-US"/>
              <a:t>untuk mendapatkan wawasan dan keunggulan kompetitif</a:t>
            </a:r>
            <a:r>
              <a:rPr lang="en-US" smtClean="0"/>
              <a:t>.</a:t>
            </a:r>
            <a:r>
              <a:rPr lang="id-ID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95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1.1 IT and Management Opportunities and </a:t>
            </a:r>
            <a:r>
              <a:rPr lang="en-US" b="0" dirty="0" smtClean="0"/>
              <a:t>Challenges: Discussion </a:t>
            </a:r>
            <a:r>
              <a:rPr lang="en-US" b="0" dirty="0"/>
              <a:t>Q</a:t>
            </a:r>
            <a:r>
              <a:rPr lang="en-US" b="0" dirty="0" smtClean="0"/>
              <a:t>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US" dirty="0"/>
              <a:t>1</a:t>
            </a:r>
            <a:r>
              <a:rPr lang="en-US"/>
              <a:t>. </a:t>
            </a:r>
            <a:r>
              <a:rPr lang="id-ID" smtClean="0"/>
              <a:t>	</a:t>
            </a:r>
            <a:r>
              <a:rPr lang="en-US" smtClean="0"/>
              <a:t>Why </a:t>
            </a:r>
            <a:r>
              <a:rPr lang="en-US" dirty="0"/>
              <a:t>do businesses ask you to like, follow, fan, or interact with them via </a:t>
            </a:r>
            <a:r>
              <a:rPr lang="en-US" dirty="0" smtClean="0"/>
              <a:t>social networks </a:t>
            </a:r>
            <a:r>
              <a:rPr lang="en-US" dirty="0"/>
              <a:t>or web sites?</a:t>
            </a:r>
          </a:p>
          <a:p>
            <a:pPr marL="363538" indent="-363538">
              <a:buNone/>
            </a:pPr>
            <a:r>
              <a:rPr lang="en-US" dirty="0"/>
              <a:t>2</a:t>
            </a:r>
            <a:r>
              <a:rPr lang="en-US"/>
              <a:t>. </a:t>
            </a:r>
            <a:r>
              <a:rPr lang="id-ID" smtClean="0"/>
              <a:t>	</a:t>
            </a:r>
            <a:r>
              <a:rPr lang="en-US" smtClean="0"/>
              <a:t>Why </a:t>
            </a:r>
            <a:r>
              <a:rPr lang="en-US" dirty="0"/>
              <a:t>is data analytics challenging for companies?</a:t>
            </a:r>
          </a:p>
          <a:p>
            <a:pPr marL="363538" indent="-363538">
              <a:buNone/>
            </a:pPr>
            <a:r>
              <a:rPr lang="en-US" dirty="0"/>
              <a:t>3</a:t>
            </a:r>
            <a:r>
              <a:rPr lang="en-US"/>
              <a:t>. </a:t>
            </a:r>
            <a:r>
              <a:rPr lang="id-ID" smtClean="0"/>
              <a:t>	</a:t>
            </a:r>
            <a:r>
              <a:rPr lang="en-US" smtClean="0"/>
              <a:t>Explain </a:t>
            </a:r>
            <a:r>
              <a:rPr lang="en-US" dirty="0"/>
              <a:t>messy data.</a:t>
            </a:r>
          </a:p>
          <a:p>
            <a:pPr marL="363538" indent="-363538">
              <a:buNone/>
            </a:pPr>
            <a:r>
              <a:rPr lang="en-US" dirty="0"/>
              <a:t>4</a:t>
            </a:r>
            <a:r>
              <a:rPr lang="en-US"/>
              <a:t>. </a:t>
            </a:r>
            <a:r>
              <a:rPr lang="id-ID" smtClean="0"/>
              <a:t>	</a:t>
            </a:r>
            <a:r>
              <a:rPr lang="en-US" smtClean="0"/>
              <a:t>What </a:t>
            </a:r>
            <a:r>
              <a:rPr lang="en-US" dirty="0"/>
              <a:t>are the sources of messy data?</a:t>
            </a:r>
          </a:p>
          <a:p>
            <a:pPr marL="363538" indent="-363538">
              <a:buNone/>
            </a:pPr>
            <a:r>
              <a:rPr lang="en-US" dirty="0"/>
              <a:t>5</a:t>
            </a:r>
            <a:r>
              <a:rPr lang="en-US"/>
              <a:t>. </a:t>
            </a:r>
            <a:r>
              <a:rPr lang="id-ID" smtClean="0"/>
              <a:t>	</a:t>
            </a:r>
            <a:r>
              <a:rPr lang="en-US" smtClean="0"/>
              <a:t>Explain </a:t>
            </a:r>
            <a:r>
              <a:rPr lang="en-US" dirty="0"/>
              <a:t>big data analytics.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1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BUSINESS </a:t>
            </a:r>
            <a:r>
              <a:rPr lang="en-US" dirty="0" smtClean="0">
                <a:solidFill>
                  <a:srgbClr val="C00000"/>
                </a:solidFill>
              </a:rPr>
              <a:t>PERFORMANCE DEPENDS </a:t>
            </a:r>
            <a:r>
              <a:rPr lang="en-US" dirty="0">
                <a:solidFill>
                  <a:srgbClr val="C00000"/>
                </a:solidFill>
              </a:rPr>
              <a:t>ON QUALITY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INFORMATION AND </a:t>
            </a:r>
            <a:r>
              <a:rPr lang="en-US" dirty="0" smtClean="0">
                <a:solidFill>
                  <a:srgbClr val="C00000"/>
                </a:solidFill>
              </a:rPr>
              <a:t>IT CAPABILITIES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Business performance is directly related to the quality of information</a:t>
            </a:r>
            <a:r>
              <a:rPr lang="en-US" dirty="0" smtClean="0"/>
              <a:t>.</a:t>
            </a:r>
          </a:p>
          <a:p>
            <a:r>
              <a:rPr lang="en-US" dirty="0"/>
              <a:t>An important principle is that what a company can accomplish or </a:t>
            </a:r>
            <a:r>
              <a:rPr lang="en-US" dirty="0" smtClean="0"/>
              <a:t>achieve depends </a:t>
            </a:r>
            <a:r>
              <a:rPr lang="en-US" dirty="0"/>
              <a:t>on what its </a:t>
            </a:r>
            <a:r>
              <a:rPr lang="en-US" dirty="0" err="1"/>
              <a:t>ITs</a:t>
            </a:r>
            <a:r>
              <a:rPr lang="en-US" dirty="0"/>
              <a:t> can </a:t>
            </a:r>
            <a:r>
              <a:rPr lang="en-US" dirty="0" smtClean="0"/>
              <a:t>do.</a:t>
            </a:r>
          </a:p>
          <a:p>
            <a:r>
              <a:rPr lang="en-US" dirty="0" smtClean="0"/>
              <a:t>Business </a:t>
            </a:r>
            <a:r>
              <a:rPr lang="en-US" dirty="0"/>
              <a:t>and technology teams need to work together </a:t>
            </a:r>
            <a:r>
              <a:rPr lang="en-US" dirty="0" smtClean="0"/>
              <a:t>and understand </a:t>
            </a:r>
            <a:r>
              <a:rPr lang="en-US" dirty="0"/>
              <a:t>the benefits of smart, cost-effective, and collaborative data </a:t>
            </a:r>
            <a:r>
              <a:rPr lang="en-US" dirty="0" smtClean="0"/>
              <a:t>management, and </a:t>
            </a:r>
            <a:r>
              <a:rPr lang="en-US" dirty="0"/>
              <a:t>the implementation of this knowledge is </a:t>
            </a:r>
            <a:r>
              <a:rPr lang="en-US" dirty="0" smtClean="0"/>
              <a:t>key.</a:t>
            </a:r>
          </a:p>
          <a:p>
            <a:r>
              <a:rPr lang="en-US" dirty="0" smtClean="0"/>
              <a:t>Avoid the “paralysis of analysis.”</a:t>
            </a:r>
          </a:p>
          <a:p>
            <a:r>
              <a:rPr lang="en-US" dirty="0" smtClean="0"/>
              <a:t>Managers </a:t>
            </a:r>
            <a:r>
              <a:rPr lang="en-US" dirty="0"/>
              <a:t>should not lose agility and flexibility in the hope of gathering perfect </a:t>
            </a:r>
            <a:r>
              <a:rPr lang="en-US" dirty="0" smtClean="0"/>
              <a:t>data when </a:t>
            </a:r>
            <a:r>
              <a:rPr lang="en-US" dirty="0"/>
              <a:t>making time-sensitive decisions.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9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1.6 Top 5 Management </a:t>
            </a:r>
            <a:r>
              <a:rPr lang="en-US" dirty="0"/>
              <a:t>C</a:t>
            </a:r>
            <a:r>
              <a:rPr lang="en-US" dirty="0" smtClean="0"/>
              <a:t>oncerns and Five </a:t>
            </a:r>
            <a:r>
              <a:rPr lang="en-US" dirty="0"/>
              <a:t>M</a:t>
            </a:r>
            <a:r>
              <a:rPr lang="en-US" dirty="0" smtClean="0"/>
              <a:t>ost </a:t>
            </a:r>
            <a:r>
              <a:rPr lang="en-US" dirty="0"/>
              <a:t>I</a:t>
            </a:r>
            <a:r>
              <a:rPr lang="en-US" dirty="0" smtClean="0"/>
              <a:t>nfluential ITs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070194"/>
            <a:ext cx="5874423" cy="370344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37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Business Productivity and Cost Reduction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1201"/>
            <a:ext cx="8229600" cy="4144963"/>
          </a:xfrm>
          <a:ln>
            <a:noFill/>
          </a:ln>
        </p:spPr>
        <p:txBody>
          <a:bodyPr/>
          <a:lstStyle/>
          <a:p>
            <a:pPr lvl="1">
              <a:buClr>
                <a:srgbClr val="534D2F"/>
              </a:buClr>
              <a:buFont typeface="Wingdings" charset="2"/>
              <a:buChar char="§"/>
            </a:pPr>
            <a:r>
              <a:rPr lang="en-US" sz="3200" dirty="0">
                <a:solidFill>
                  <a:srgbClr val="534D2F"/>
                </a:solidFill>
              </a:rPr>
              <a:t>Increasing output, while maintaining the same level of inputs</a:t>
            </a:r>
          </a:p>
          <a:p>
            <a:pPr lvl="1">
              <a:buClr>
                <a:srgbClr val="534D2F"/>
              </a:buClr>
              <a:buFont typeface="Wingdings" charset="2"/>
              <a:buChar char="§"/>
            </a:pPr>
            <a:r>
              <a:rPr lang="en-US" sz="3200" dirty="0">
                <a:solidFill>
                  <a:srgbClr val="534D2F"/>
                </a:solidFill>
              </a:rPr>
              <a:t>Maintaining output, while reducing the level of inputs</a:t>
            </a:r>
          </a:p>
          <a:p>
            <a:pPr lvl="1">
              <a:buClr>
                <a:srgbClr val="534D2F"/>
              </a:buClr>
              <a:buFont typeface="Wingdings" charset="2"/>
              <a:buChar char="§"/>
            </a:pPr>
            <a:r>
              <a:rPr lang="en-US" sz="3200" dirty="0">
                <a:solidFill>
                  <a:srgbClr val="534D2F"/>
                </a:solidFill>
              </a:rPr>
              <a:t>A combination of the above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15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IT and Business Alignment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52601"/>
            <a:ext cx="8229600" cy="4373563"/>
          </a:xfrm>
        </p:spPr>
        <p:txBody>
          <a:bodyPr/>
          <a:lstStyle/>
          <a:p>
            <a:r>
              <a:rPr lang="en-US" dirty="0"/>
              <a:t>Aligning IT with business means leveraging </a:t>
            </a:r>
            <a:r>
              <a:rPr lang="en-US" dirty="0" smtClean="0"/>
              <a:t>opportunities for </a:t>
            </a:r>
            <a:r>
              <a:rPr lang="en-US" dirty="0"/>
              <a:t>IT to support business strategy and improve success. IT-business </a:t>
            </a:r>
            <a:r>
              <a:rPr lang="en-US" dirty="0" smtClean="0"/>
              <a:t>alignment depends </a:t>
            </a:r>
            <a:r>
              <a:rPr lang="en-US" dirty="0"/>
              <a:t>on the IT department understanding strategy, risks</a:t>
            </a:r>
            <a:r>
              <a:rPr lang="en-US" dirty="0" smtClean="0"/>
              <a:t>, and opportunities—and the business understanding </a:t>
            </a:r>
            <a:r>
              <a:rPr lang="en-US" dirty="0"/>
              <a:t>IT’s potential and limitations.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1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Business Agility and Speed to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52601"/>
            <a:ext cx="8229600" cy="4373563"/>
          </a:xfrm>
        </p:spPr>
        <p:txBody>
          <a:bodyPr>
            <a:normAutofit/>
          </a:bodyPr>
          <a:lstStyle/>
          <a:p>
            <a:r>
              <a:rPr lang="en-US" dirty="0"/>
              <a:t>As markets recover from a worldwide recession, managers are </a:t>
            </a:r>
            <a:r>
              <a:rPr lang="en-US" dirty="0" smtClean="0"/>
              <a:t>exploring new </a:t>
            </a:r>
            <a:r>
              <a:rPr lang="en-US" dirty="0"/>
              <a:t>strategies to improve business </a:t>
            </a:r>
            <a:r>
              <a:rPr lang="en-US" dirty="0" smtClean="0"/>
              <a:t>performance </a:t>
            </a:r>
            <a:r>
              <a:rPr lang="en-US" dirty="0"/>
              <a:t>or profitability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Becoming an</a:t>
            </a:r>
            <a:r>
              <a:rPr lang="en-US" b="1" dirty="0" smtClean="0"/>
              <a:t> agile </a:t>
            </a:r>
            <a:r>
              <a:rPr lang="en-US" b="1" dirty="0"/>
              <a:t>enterprise, </a:t>
            </a:r>
            <a:r>
              <a:rPr lang="en-US" dirty="0"/>
              <a:t>which is one that has </a:t>
            </a:r>
            <a:r>
              <a:rPr lang="en-US" dirty="0" smtClean="0"/>
              <a:t>the ability </a:t>
            </a:r>
            <a:r>
              <a:rPr lang="en-US" dirty="0"/>
              <a:t>to adapt and respond rapidly, has never been </a:t>
            </a:r>
            <a:r>
              <a:rPr lang="en-US" dirty="0" smtClean="0"/>
              <a:t>a greater advantage because </a:t>
            </a:r>
            <a:r>
              <a:rPr lang="en-US" dirty="0"/>
              <a:t>of </a:t>
            </a:r>
            <a:r>
              <a:rPr lang="en-US" dirty="0" smtClean="0"/>
              <a:t>struggling economic </a:t>
            </a:r>
            <a:r>
              <a:rPr lang="en-US" dirty="0"/>
              <a:t>recoveries and advances in mobile and social technologies.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30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Business Process Reengineering (BPR)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b="1" dirty="0"/>
              <a:t>business process </a:t>
            </a:r>
            <a:r>
              <a:rPr lang="en-US" dirty="0"/>
              <a:t>is a series of tasks </a:t>
            </a:r>
            <a:r>
              <a:rPr lang="en-US" dirty="0" smtClean="0"/>
              <a:t>performed by </a:t>
            </a:r>
            <a:r>
              <a:rPr lang="en-US" dirty="0"/>
              <a:t>people or systems that are designed to produce a specific output or </a:t>
            </a:r>
            <a:r>
              <a:rPr lang="en-US" dirty="0" smtClean="0"/>
              <a:t>achieve a </a:t>
            </a:r>
            <a:r>
              <a:rPr lang="en-US" dirty="0"/>
              <a:t>predetermined outcome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Examples: customer ordering process, credit approval and shipping a product.</a:t>
            </a:r>
          </a:p>
          <a:p>
            <a:r>
              <a:rPr lang="en-US" dirty="0" smtClean="0"/>
              <a:t>The goal of BPR  </a:t>
            </a:r>
            <a:r>
              <a:rPr lang="en-US" dirty="0"/>
              <a:t>is to eliminate the </a:t>
            </a:r>
            <a:r>
              <a:rPr lang="en-US" dirty="0" smtClean="0"/>
              <a:t>unnecessary non–value </a:t>
            </a:r>
            <a:r>
              <a:rPr lang="en-US" dirty="0"/>
              <a:t>added processes, then to simplify and automate the remaining processes </a:t>
            </a:r>
            <a:r>
              <a:rPr lang="en-US" dirty="0" smtClean="0"/>
              <a:t>to significantly </a:t>
            </a:r>
            <a:r>
              <a:rPr lang="en-US" dirty="0"/>
              <a:t>reduce </a:t>
            </a:r>
            <a:r>
              <a:rPr lang="en-US" b="1" dirty="0"/>
              <a:t>cycle time, </a:t>
            </a:r>
            <a:r>
              <a:rPr lang="en-US" dirty="0"/>
              <a:t>labor, and costs.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2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IT Reliability and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Managers </a:t>
            </a:r>
            <a:r>
              <a:rPr lang="en-US" dirty="0" smtClean="0"/>
              <a:t>need </a:t>
            </a:r>
            <a:r>
              <a:rPr lang="en-US" dirty="0"/>
              <a:t>to know that they can </a:t>
            </a:r>
            <a:r>
              <a:rPr lang="en-US" dirty="0" smtClean="0"/>
              <a:t>trust the </a:t>
            </a:r>
            <a:r>
              <a:rPr lang="en-US" dirty="0"/>
              <a:t>data</a:t>
            </a:r>
            <a:r>
              <a:rPr lang="en-US" dirty="0" smtClean="0"/>
              <a:t>—rely </a:t>
            </a:r>
            <a:r>
              <a:rPr lang="en-US" dirty="0"/>
              <a:t>on the accuracy, availability, security, and accessibility </a:t>
            </a:r>
            <a:r>
              <a:rPr lang="en-US" dirty="0" smtClean="0"/>
              <a:t>of data </a:t>
            </a:r>
            <a:r>
              <a:rPr lang="en-US" dirty="0"/>
              <a:t>and information systems</a:t>
            </a:r>
            <a:r>
              <a:rPr lang="en-US" dirty="0" smtClean="0"/>
              <a:t>.</a:t>
            </a:r>
          </a:p>
          <a:p>
            <a:r>
              <a:rPr lang="en-US" dirty="0"/>
              <a:t>Federal and state regulations have made data </a:t>
            </a:r>
            <a:r>
              <a:rPr lang="en-US" dirty="0" smtClean="0"/>
              <a:t>privacy and </a:t>
            </a:r>
            <a:r>
              <a:rPr lang="en-US" dirty="0"/>
              <a:t>protection a legal requirement and impose huge fines for violations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6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5 MOST INFLUENTIAL 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Business Intelligence (BI</a:t>
            </a:r>
            <a:r>
              <a:rPr lang="en-US" b="1" dirty="0" smtClean="0"/>
              <a:t>)</a:t>
            </a:r>
          </a:p>
          <a:p>
            <a:r>
              <a:rPr lang="en-US" b="1" dirty="0"/>
              <a:t>Cloud </a:t>
            </a:r>
            <a:r>
              <a:rPr lang="en-US" b="1" dirty="0" smtClean="0"/>
              <a:t>Computing</a:t>
            </a:r>
          </a:p>
          <a:p>
            <a:r>
              <a:rPr lang="en-US" b="1" dirty="0"/>
              <a:t>Enterprise Resource Planning (ERP</a:t>
            </a:r>
            <a:r>
              <a:rPr lang="en-US" b="1" dirty="0" smtClean="0"/>
              <a:t>)</a:t>
            </a:r>
          </a:p>
          <a:p>
            <a:r>
              <a:rPr lang="en-US" b="1" dirty="0"/>
              <a:t>Software as a Service (</a:t>
            </a:r>
            <a:r>
              <a:rPr lang="en-US" b="1" dirty="0" err="1"/>
              <a:t>SaaS</a:t>
            </a:r>
            <a:r>
              <a:rPr lang="en-US" b="1" dirty="0" smtClean="0"/>
              <a:t>)</a:t>
            </a:r>
          </a:p>
          <a:p>
            <a:r>
              <a:rPr lang="en-US" b="1" dirty="0"/>
              <a:t>Collaboration and Workflow </a:t>
            </a:r>
            <a:r>
              <a:rPr lang="en-US" b="1" dirty="0" smtClean="0"/>
              <a:t>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78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Business Intelligence (BI)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 technologies can help to run the </a:t>
            </a:r>
            <a:r>
              <a:rPr lang="en-US" dirty="0" smtClean="0"/>
              <a:t>business more </a:t>
            </a:r>
            <a:r>
              <a:rPr lang="en-US" dirty="0"/>
              <a:t>efficiently, identify trends and relationships in organizational data, and create </a:t>
            </a:r>
            <a:r>
              <a:rPr lang="en-US" dirty="0" smtClean="0"/>
              <a:t>or take </a:t>
            </a:r>
            <a:r>
              <a:rPr lang="en-US" dirty="0"/>
              <a:t>advantage of business </a:t>
            </a:r>
            <a:r>
              <a:rPr lang="en-US" dirty="0" smtClean="0"/>
              <a:t>opportunities</a:t>
            </a:r>
          </a:p>
          <a:p>
            <a:r>
              <a:rPr lang="en-US" dirty="0"/>
              <a:t>Implementing BI successfully is </a:t>
            </a:r>
            <a:r>
              <a:rPr lang="en-US" dirty="0" smtClean="0"/>
              <a:t>extremely challenging </a:t>
            </a:r>
            <a:r>
              <a:rPr lang="en-US" dirty="0"/>
              <a:t>technically because it requires the integration, computation, and </a:t>
            </a:r>
            <a:r>
              <a:rPr lang="en-US" dirty="0" smtClean="0"/>
              <a:t>analysis of </a:t>
            </a:r>
            <a:r>
              <a:rPr lang="en-US" dirty="0"/>
              <a:t>massive data repositories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73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Cloud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05000"/>
            <a:ext cx="8229600" cy="4221164"/>
          </a:xfrm>
        </p:spPr>
        <p:txBody>
          <a:bodyPr>
            <a:normAutofit/>
          </a:bodyPr>
          <a:lstStyle/>
          <a:p>
            <a:r>
              <a:rPr lang="en-US" sz="1800" dirty="0"/>
              <a:t>The </a:t>
            </a:r>
            <a:r>
              <a:rPr lang="en-US" sz="1800" b="1" dirty="0"/>
              <a:t>cloud </a:t>
            </a:r>
            <a:r>
              <a:rPr lang="en-US" sz="1800" dirty="0"/>
              <a:t>is a term for networked computers, including the </a:t>
            </a:r>
            <a:r>
              <a:rPr lang="en-US" sz="1800" dirty="0" smtClean="0"/>
              <a:t>public Internet</a:t>
            </a:r>
            <a:r>
              <a:rPr lang="en-US" sz="1800" dirty="0"/>
              <a:t>. </a:t>
            </a:r>
            <a:endParaRPr lang="en-US" sz="1800" dirty="0" smtClean="0"/>
          </a:p>
          <a:p>
            <a:r>
              <a:rPr lang="en-US" sz="1800" dirty="0" smtClean="0"/>
              <a:t>Often </a:t>
            </a:r>
            <a:r>
              <a:rPr lang="en-US" sz="1800" dirty="0"/>
              <a:t>“cloud” means “Internet</a:t>
            </a:r>
            <a:r>
              <a:rPr lang="en-US" sz="1800" dirty="0" smtClean="0"/>
              <a:t>.”</a:t>
            </a:r>
          </a:p>
          <a:p>
            <a:r>
              <a:rPr lang="en-US" sz="1800" b="1" dirty="0"/>
              <a:t>Cloud computing </a:t>
            </a:r>
            <a:r>
              <a:rPr lang="en-US" sz="1800" dirty="0"/>
              <a:t>(or cloud </a:t>
            </a:r>
            <a:r>
              <a:rPr lang="en-US" sz="1800" dirty="0" smtClean="0"/>
              <a:t>infrastructure or </a:t>
            </a:r>
            <a:r>
              <a:rPr lang="en-US" sz="1800" dirty="0"/>
              <a:t>cloud services) does not refer to a specific arrangement, but rather to </a:t>
            </a:r>
            <a:r>
              <a:rPr lang="en-US" sz="1800" dirty="0" smtClean="0"/>
              <a:t>various computing </a:t>
            </a:r>
            <a:r>
              <a:rPr lang="en-US" sz="1800" dirty="0"/>
              <a:t>and network arrangements</a:t>
            </a:r>
            <a:r>
              <a:rPr lang="en-US" sz="1800" dirty="0" smtClean="0"/>
              <a:t>.</a:t>
            </a:r>
          </a:p>
          <a:p>
            <a:r>
              <a:rPr lang="en-US" sz="1800" dirty="0"/>
              <a:t>Cloud computing makes it possible for almost anyone to deploy tools that </a:t>
            </a:r>
            <a:r>
              <a:rPr lang="en-US" sz="1800" dirty="0" smtClean="0"/>
              <a:t>can scale </a:t>
            </a:r>
            <a:r>
              <a:rPr lang="en-US" sz="1800" dirty="0"/>
              <a:t>on demand to serve as many users as needed.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Enterprise Resource Planning (ERP)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ERP also refers to technology </a:t>
            </a:r>
            <a:r>
              <a:rPr lang="en-US" dirty="0" smtClean="0"/>
              <a:t>infrastructure and/or </a:t>
            </a:r>
            <a:r>
              <a:rPr lang="en-US" dirty="0"/>
              <a:t>apps that support essential business processes and </a:t>
            </a:r>
            <a:r>
              <a:rPr lang="en-US" dirty="0" smtClean="0"/>
              <a:t>operations.</a:t>
            </a:r>
          </a:p>
          <a:p>
            <a:r>
              <a:rPr lang="en-US" dirty="0"/>
              <a:t>ERP </a:t>
            </a:r>
            <a:r>
              <a:rPr lang="en-US" dirty="0" smtClean="0"/>
              <a:t>systems are </a:t>
            </a:r>
            <a:r>
              <a:rPr lang="en-US" dirty="0"/>
              <a:t>commercial software packages that are bought as modules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Examples of modules are: accounting, inventory, budgeting, and sales.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8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Software as a Service (</a:t>
            </a:r>
            <a:r>
              <a:rPr lang="en-US" sz="3600" dirty="0" err="1"/>
              <a:t>SaaS</a:t>
            </a:r>
            <a:r>
              <a:rPr lang="en-US" sz="36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SaaS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a pay</a:t>
            </a:r>
            <a:r>
              <a:rPr lang="en-US" dirty="0"/>
              <a:t>-per-use arrangement.</a:t>
            </a:r>
          </a:p>
          <a:p>
            <a:r>
              <a:rPr lang="en-US" dirty="0"/>
              <a:t>Software is available to users when they need </a:t>
            </a:r>
            <a:r>
              <a:rPr lang="en-US" dirty="0" smtClean="0"/>
              <a:t>it.</a:t>
            </a:r>
          </a:p>
          <a:p>
            <a:r>
              <a:rPr lang="en-US" dirty="0" err="1"/>
              <a:t>SaaS</a:t>
            </a:r>
            <a:r>
              <a:rPr lang="en-US" dirty="0"/>
              <a:t> is </a:t>
            </a:r>
            <a:r>
              <a:rPr lang="en-US" dirty="0" smtClean="0"/>
              <a:t>an arrangement </a:t>
            </a:r>
            <a:r>
              <a:rPr lang="en-US" dirty="0"/>
              <a:t>where instead of buying and installing enterprise apps, users </a:t>
            </a:r>
            <a:r>
              <a:rPr lang="en-US" dirty="0" smtClean="0"/>
              <a:t>access those </a:t>
            </a:r>
            <a:r>
              <a:rPr lang="en-US" dirty="0"/>
              <a:t>apps from a </a:t>
            </a:r>
            <a:r>
              <a:rPr lang="en-US" dirty="0" err="1"/>
              <a:t>SaaS</a:t>
            </a:r>
            <a:r>
              <a:rPr lang="en-US" dirty="0"/>
              <a:t> vendor over a network via a browser.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4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Collaboration and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14694"/>
            <a:ext cx="8229600" cy="3911470"/>
          </a:xfrm>
        </p:spPr>
        <p:txBody>
          <a:bodyPr>
            <a:normAutofit/>
          </a:bodyPr>
          <a:lstStyle/>
          <a:p>
            <a:r>
              <a:rPr lang="en-US" sz="2800" dirty="0"/>
              <a:t>These tools help people work together in an organized way and manage their tasks more effectively regardless of their location.</a:t>
            </a:r>
          </a:p>
          <a:p>
            <a:r>
              <a:rPr lang="en-US" sz="2800" dirty="0"/>
              <a:t>Examples include Google Docs, Group Chat, and Skype.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6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/>
              <a:t>1.2 Top Management Concerns and Influential IT Questions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What are the top five concerns of management? Briefly explain each.</a:t>
            </a:r>
          </a:p>
          <a:p>
            <a:pPr marL="0" indent="0">
              <a:buNone/>
            </a:pPr>
            <a:r>
              <a:rPr lang="en-US" dirty="0"/>
              <a:t>2. What are the five most influential ITs? Briefly explain each.</a:t>
            </a:r>
          </a:p>
          <a:p>
            <a:pPr marL="0" indent="0">
              <a:buNone/>
            </a:pPr>
            <a:r>
              <a:rPr lang="en-US" dirty="0"/>
              <a:t>3. Describe a business process.</a:t>
            </a:r>
          </a:p>
          <a:p>
            <a:pPr marL="0" indent="0">
              <a:buNone/>
            </a:pPr>
            <a:r>
              <a:rPr lang="en-US" dirty="0"/>
              <a:t>4. Explain the Internet of things.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77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/>
              <a:t>1.3 IT Agility, </a:t>
            </a:r>
            <a:r>
              <a:rPr lang="en-US" sz="3600" b="0" dirty="0" err="1"/>
              <a:t>Consumerization</a:t>
            </a:r>
            <a:r>
              <a:rPr lang="en-US" sz="3600" b="0" dirty="0"/>
              <a:t>, and Competitive Advantage Agility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Agility </a:t>
            </a:r>
            <a:r>
              <a:rPr lang="en-US" dirty="0"/>
              <a:t>means being able to respond quickly. </a:t>
            </a:r>
            <a:r>
              <a:rPr lang="en-US" dirty="0" smtClean="0"/>
              <a:t>A scalable cloud </a:t>
            </a:r>
            <a:r>
              <a:rPr lang="en-US" dirty="0"/>
              <a:t>IT infrastructure </a:t>
            </a:r>
            <a:r>
              <a:rPr lang="en-US" dirty="0" smtClean="0"/>
              <a:t>can </a:t>
            </a:r>
            <a:r>
              <a:rPr lang="en-US" dirty="0"/>
              <a:t>be more responsive to </a:t>
            </a:r>
            <a:r>
              <a:rPr lang="en-US" dirty="0" smtClean="0"/>
              <a:t>urgent agency </a:t>
            </a:r>
            <a:r>
              <a:rPr lang="en-US" dirty="0"/>
              <a:t>needs</a:t>
            </a:r>
            <a:r>
              <a:rPr lang="en-US" dirty="0" smtClean="0"/>
              <a:t>.</a:t>
            </a:r>
          </a:p>
          <a:p>
            <a:r>
              <a:rPr lang="en-US" b="1" dirty="0"/>
              <a:t>Responsive </a:t>
            </a:r>
            <a:r>
              <a:rPr lang="en-US" dirty="0"/>
              <a:t>means that IT capacity can be easily scaled up or down </a:t>
            </a:r>
            <a:r>
              <a:rPr lang="en-US" dirty="0" smtClean="0"/>
              <a:t>as needed.</a:t>
            </a:r>
          </a:p>
          <a:p>
            <a:r>
              <a:rPr lang="en-US" b="1" dirty="0"/>
              <a:t>Flexible </a:t>
            </a:r>
            <a:r>
              <a:rPr lang="en-US" dirty="0"/>
              <a:t>means having the ability </a:t>
            </a:r>
            <a:r>
              <a:rPr lang="en-US" dirty="0" smtClean="0"/>
              <a:t>to quickly </a:t>
            </a:r>
            <a:r>
              <a:rPr lang="en-US" dirty="0"/>
              <a:t>integrate new business functions or to easily reconfigure software or </a:t>
            </a:r>
            <a:r>
              <a:rPr lang="en-US" dirty="0" smtClean="0"/>
              <a:t>apps.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74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IT CONSUMERIZATION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IT </a:t>
            </a:r>
            <a:r>
              <a:rPr lang="en-US" b="1" dirty="0" err="1"/>
              <a:t>consumerization</a:t>
            </a:r>
            <a:r>
              <a:rPr lang="en-US" b="1" dirty="0"/>
              <a:t> </a:t>
            </a:r>
            <a:r>
              <a:rPr lang="en-US" dirty="0"/>
              <a:t>is the migration of consumer technology into enterprise computing environments.  </a:t>
            </a:r>
          </a:p>
          <a:p>
            <a:r>
              <a:rPr lang="en-US" dirty="0" smtClean="0"/>
              <a:t>With </a:t>
            </a:r>
            <a:r>
              <a:rPr lang="en-US" dirty="0"/>
              <a:t>mobile devices, apps, platforms, and social media becoming inseparable </a:t>
            </a:r>
            <a:r>
              <a:rPr lang="en-US" dirty="0" smtClean="0"/>
              <a:t>parts of </a:t>
            </a:r>
            <a:r>
              <a:rPr lang="en-US" dirty="0"/>
              <a:t>work life and corporate collaboration and with more employees </a:t>
            </a:r>
            <a:r>
              <a:rPr lang="en-US" dirty="0" smtClean="0"/>
              <a:t>working </a:t>
            </a:r>
            <a:r>
              <a:rPr lang="en-US" dirty="0"/>
              <a:t>from home</a:t>
            </a:r>
            <a:r>
              <a:rPr lang="en-US" dirty="0" smtClean="0"/>
              <a:t>, the </a:t>
            </a:r>
            <a:r>
              <a:rPr lang="en-US" dirty="0"/>
              <a:t>result is the rapid </a:t>
            </a:r>
            <a:r>
              <a:rPr lang="en-US" dirty="0" err="1"/>
              <a:t>consumerization</a:t>
            </a:r>
            <a:r>
              <a:rPr lang="en-US" dirty="0"/>
              <a:t> of 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</a:t>
            </a:r>
            <a:r>
              <a:rPr lang="en-US" dirty="0"/>
              <a:t>shift has occurred because personally-owned IT is as </a:t>
            </a:r>
            <a:r>
              <a:rPr lang="en-US" dirty="0" smtClean="0"/>
              <a:t>capable and </a:t>
            </a:r>
            <a:r>
              <a:rPr lang="en-US" dirty="0"/>
              <a:t>cost-effective as its enterprise equivalents.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COMPETITIVE ADVANTAGE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1200"/>
            <a:ext cx="8229600" cy="4678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Key Components of Corporate Profitability:</a:t>
            </a:r>
          </a:p>
          <a:p>
            <a:pPr marL="0" indent="0">
              <a:buNone/>
            </a:pPr>
            <a:r>
              <a:rPr lang="en-US" b="1" dirty="0" smtClean="0"/>
              <a:t>1</a:t>
            </a:r>
            <a:r>
              <a:rPr lang="en-US" b="1" dirty="0"/>
              <a:t>. Industry structure: </a:t>
            </a:r>
            <a:r>
              <a:rPr lang="en-US" dirty="0"/>
              <a:t>An industry’s structure determines the range of </a:t>
            </a:r>
            <a:r>
              <a:rPr lang="en-US" dirty="0" smtClean="0"/>
              <a:t>profitability of </a:t>
            </a:r>
            <a:r>
              <a:rPr lang="en-US" dirty="0"/>
              <a:t>the average competitor and can be very difficult to change.</a:t>
            </a:r>
          </a:p>
          <a:p>
            <a:pPr marL="0" indent="0">
              <a:buNone/>
            </a:pPr>
            <a:r>
              <a:rPr lang="en-US" b="1" dirty="0"/>
              <a:t>2. Competitive advantage</a:t>
            </a:r>
            <a:r>
              <a:rPr lang="en-US" b="1" dirty="0" smtClean="0"/>
              <a:t>:  </a:t>
            </a:r>
            <a:r>
              <a:rPr lang="en-US" dirty="0" smtClean="0"/>
              <a:t>The </a:t>
            </a:r>
            <a:r>
              <a:rPr lang="en-US" dirty="0"/>
              <a:t>edge that enables a company to outperform </a:t>
            </a:r>
            <a:r>
              <a:rPr lang="en-US" dirty="0" smtClean="0"/>
              <a:t>its average </a:t>
            </a:r>
            <a:r>
              <a:rPr lang="en-US" dirty="0"/>
              <a:t>competitor. Competitive advantage can be sustained only by continually </a:t>
            </a:r>
            <a:r>
              <a:rPr lang="en-US" dirty="0" smtClean="0"/>
              <a:t>pursuing new </a:t>
            </a:r>
            <a:r>
              <a:rPr lang="en-US" dirty="0"/>
              <a:t>ways to compete.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8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1"/>
            <a:ext cx="8229600" cy="4297363"/>
          </a:xfrm>
        </p:spPr>
        <p:txBody>
          <a:bodyPr>
            <a:normAutofit/>
          </a:bodyPr>
          <a:lstStyle/>
          <a:p>
            <a:r>
              <a:rPr lang="en-US" sz="3600" b="1" dirty="0"/>
              <a:t>Competitive advantage </a:t>
            </a:r>
            <a:r>
              <a:rPr lang="en-US" sz="3600" dirty="0"/>
              <a:t>is defined as a difference between a company and its competitors that matters to customers.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12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b="0" dirty="0"/>
              <a:t>1.3 IT Agility, </a:t>
            </a:r>
            <a:r>
              <a:rPr lang="en-US" sz="3400" b="0" dirty="0" err="1"/>
              <a:t>Consumerization</a:t>
            </a:r>
            <a:r>
              <a:rPr lang="en-US" sz="3400" b="0" dirty="0"/>
              <a:t>, and Competitive Advantage Agility: Questions for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574084"/>
            <a:ext cx="8229600" cy="4297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What are the characteristics of an agile organization?</a:t>
            </a:r>
          </a:p>
          <a:p>
            <a:pPr marL="0" indent="0">
              <a:buNone/>
            </a:pPr>
            <a:r>
              <a:rPr lang="en-US" dirty="0"/>
              <a:t>2. Explain IT </a:t>
            </a:r>
            <a:r>
              <a:rPr lang="en-US" dirty="0" err="1"/>
              <a:t>consumerization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3. What are two key components of corporate profitability?</a:t>
            </a:r>
          </a:p>
          <a:p>
            <a:pPr marL="0" indent="0">
              <a:buNone/>
            </a:pPr>
            <a:r>
              <a:rPr lang="en-US" dirty="0"/>
              <a:t>4. Define competitive advantage.</a:t>
            </a:r>
          </a:p>
          <a:p>
            <a:pPr marL="0" indent="0">
              <a:buNone/>
            </a:pPr>
            <a:r>
              <a:rPr lang="en-US" dirty="0"/>
              <a:t>5. What is a business model?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/>
              <a:t>1.4 Strategic Planning and Competitive Models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895600"/>
            <a:ext cx="8229600" cy="4297363"/>
          </a:xfrm>
        </p:spPr>
        <p:txBody>
          <a:bodyPr/>
          <a:lstStyle/>
          <a:p>
            <a:r>
              <a:rPr lang="en-US" dirty="0"/>
              <a:t>Strategy planning is critical for all </a:t>
            </a:r>
            <a:r>
              <a:rPr lang="en-US" dirty="0" smtClean="0"/>
              <a:t>organizations</a:t>
            </a:r>
            <a:r>
              <a:rPr lang="en-US" dirty="0"/>
              <a:t>, including government </a:t>
            </a:r>
            <a:r>
              <a:rPr lang="en-US" dirty="0" smtClean="0"/>
              <a:t>agencies, health </a:t>
            </a:r>
            <a:r>
              <a:rPr lang="en-US" dirty="0"/>
              <a:t>care, education, military, and other nonprofit and not-for-</a:t>
            </a:r>
            <a:r>
              <a:rPr lang="en-US" dirty="0" smtClean="0"/>
              <a:t>profits.</a:t>
            </a:r>
          </a:p>
          <a:p>
            <a:r>
              <a:rPr lang="en-US" dirty="0"/>
              <a:t>Strategic technologies are those with the potential for significant impact on </a:t>
            </a:r>
            <a:r>
              <a:rPr lang="en-US" dirty="0" smtClean="0"/>
              <a:t>the enterprise </a:t>
            </a:r>
            <a:r>
              <a:rPr lang="en-US" dirty="0"/>
              <a:t>during the next three years.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2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WHAT IS STRATEGIC (SWOT)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32623"/>
            <a:ext cx="8229600" cy="4373563"/>
          </a:xfrm>
        </p:spPr>
        <p:txBody>
          <a:bodyPr/>
          <a:lstStyle/>
          <a:p>
            <a:r>
              <a:rPr lang="en-US" b="1" dirty="0" smtClean="0"/>
              <a:t>Strategic </a:t>
            </a:r>
            <a:r>
              <a:rPr lang="en-US" b="1" dirty="0"/>
              <a:t>analysis </a:t>
            </a:r>
            <a:r>
              <a:rPr lang="en-US" dirty="0"/>
              <a:t>is the </a:t>
            </a:r>
            <a:r>
              <a:rPr lang="en-US" dirty="0" smtClean="0"/>
              <a:t>scanning and </a:t>
            </a:r>
            <a:r>
              <a:rPr lang="en-US" dirty="0"/>
              <a:t>review of the political, social, economic, and technical environment of </a:t>
            </a:r>
            <a:r>
              <a:rPr lang="en-US" dirty="0" smtClean="0"/>
              <a:t>the organization.</a:t>
            </a:r>
          </a:p>
          <a:p>
            <a:r>
              <a:rPr lang="en-US" b="1" dirty="0"/>
              <a:t>SWOT </a:t>
            </a:r>
            <a:r>
              <a:rPr lang="en-US" b="1" dirty="0" smtClean="0"/>
              <a:t>analysis</a:t>
            </a:r>
            <a:r>
              <a:rPr lang="en-US" b="1" dirty="0"/>
              <a:t> </a:t>
            </a:r>
            <a:r>
              <a:rPr lang="en-US" dirty="0" smtClean="0"/>
              <a:t>involves </a:t>
            </a:r>
            <a:r>
              <a:rPr lang="en-US" dirty="0"/>
              <a:t>the </a:t>
            </a:r>
            <a:r>
              <a:rPr lang="en-US" dirty="0" smtClean="0"/>
              <a:t>evaluation of </a:t>
            </a:r>
            <a:r>
              <a:rPr lang="en-US" dirty="0"/>
              <a:t>strengths and weaknesses, which are internal </a:t>
            </a:r>
            <a:r>
              <a:rPr lang="en-US" dirty="0" smtClean="0"/>
              <a:t>factors, </a:t>
            </a:r>
            <a:r>
              <a:rPr lang="en-US" dirty="0"/>
              <a:t>and opportunities </a:t>
            </a:r>
            <a:r>
              <a:rPr lang="en-US" dirty="0" smtClean="0"/>
              <a:t>and threats</a:t>
            </a:r>
            <a:r>
              <a:rPr lang="en-US" dirty="0"/>
              <a:t>, which are external factors.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49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SWOT </a:t>
            </a:r>
            <a:r>
              <a:rPr lang="en-US" dirty="0"/>
              <a:t>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Strengths: </a:t>
            </a:r>
            <a:r>
              <a:rPr lang="en-US" dirty="0"/>
              <a:t>Reliable processes; agility; motivated workforce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Weaknesses: </a:t>
            </a:r>
            <a:r>
              <a:rPr lang="en-US" dirty="0"/>
              <a:t>Lack of expertise; competitors with better IT infrastructure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Opportunities: </a:t>
            </a:r>
            <a:r>
              <a:rPr lang="en-US" dirty="0"/>
              <a:t>A developing market; ability to create a new market or product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Threats: </a:t>
            </a:r>
            <a:r>
              <a:rPr lang="en-US" dirty="0"/>
              <a:t>Price wars or other fierce reaction by competitors; obsolescence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5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SWOT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9525000" cy="467836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Be </a:t>
            </a:r>
            <a:r>
              <a:rPr lang="en-US" dirty="0"/>
              <a:t>realistic about the strengths and weaknesses of your </a:t>
            </a:r>
            <a:r>
              <a:rPr lang="en-US" dirty="0" smtClean="0"/>
              <a:t>organization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Be </a:t>
            </a:r>
            <a:r>
              <a:rPr lang="en-US" dirty="0"/>
              <a:t>realistic about the size of the opportunities and threats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Be </a:t>
            </a:r>
            <a:r>
              <a:rPr lang="en-US" dirty="0"/>
              <a:t>specific and keep the analysis simple, or as simple as possible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Evaluate </a:t>
            </a:r>
            <a:r>
              <a:rPr lang="en-US" dirty="0"/>
              <a:t>your company’s strengths and weaknesses in relation to those of </a:t>
            </a:r>
            <a:r>
              <a:rPr lang="en-US" dirty="0" smtClean="0"/>
              <a:t>competitors (</a:t>
            </a:r>
            <a:r>
              <a:rPr lang="en-US" dirty="0"/>
              <a:t>better than or worse than competitors)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Expect </a:t>
            </a:r>
            <a:r>
              <a:rPr lang="en-US" dirty="0"/>
              <a:t>conflicting views because SWOT is subjective, forward-looking, and </a:t>
            </a:r>
            <a:r>
              <a:rPr lang="en-US" dirty="0" smtClean="0"/>
              <a:t>based on </a:t>
            </a:r>
            <a:r>
              <a:rPr lang="en-US" dirty="0"/>
              <a:t>assumptions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2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WHAT IS STRATEGIC PLANNING?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9448800" cy="4953000"/>
          </a:xfrm>
        </p:spPr>
        <p:txBody>
          <a:bodyPr>
            <a:normAutofit/>
          </a:bodyPr>
          <a:lstStyle/>
          <a:p>
            <a:r>
              <a:rPr lang="en-US" b="1" dirty="0"/>
              <a:t>Strategic planning </a:t>
            </a:r>
            <a:r>
              <a:rPr lang="en-US" dirty="0"/>
              <a:t>is a series of processes in which an organization selects </a:t>
            </a:r>
            <a:r>
              <a:rPr lang="en-US" dirty="0" smtClean="0"/>
              <a:t>and arranges </a:t>
            </a:r>
            <a:r>
              <a:rPr lang="en-US" dirty="0"/>
              <a:t>its businesses or services to keep the </a:t>
            </a:r>
            <a:r>
              <a:rPr lang="en-US" dirty="0" smtClean="0"/>
              <a:t>organization </a:t>
            </a:r>
            <a:r>
              <a:rPr lang="en-US" dirty="0"/>
              <a:t>viable </a:t>
            </a:r>
            <a:r>
              <a:rPr lang="en-US" dirty="0" smtClean="0"/>
              <a:t>even </a:t>
            </a:r>
            <a:r>
              <a:rPr lang="en-US" dirty="0"/>
              <a:t>when unexpected events disrupt one or more of its businesses, markets</a:t>
            </a:r>
            <a:r>
              <a:rPr lang="en-US" dirty="0" smtClean="0"/>
              <a:t>, products</a:t>
            </a:r>
            <a:r>
              <a:rPr lang="en-US" dirty="0"/>
              <a:t>, or </a:t>
            </a:r>
            <a:r>
              <a:rPr lang="en-US" dirty="0" smtClean="0"/>
              <a:t>services.</a:t>
            </a:r>
          </a:p>
          <a:p>
            <a:r>
              <a:rPr lang="en-US" dirty="0"/>
              <a:t>Strategic planning involves environmental scanning </a:t>
            </a:r>
            <a:r>
              <a:rPr lang="en-US" dirty="0" smtClean="0"/>
              <a:t>and prediction.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03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WHAT IS </a:t>
            </a:r>
            <a:r>
              <a:rPr lang="en-US" dirty="0" smtClean="0">
                <a:solidFill>
                  <a:srgbClr val="C00000"/>
                </a:solidFill>
              </a:rPr>
              <a:t>STRATEGY</a:t>
            </a:r>
            <a:r>
              <a:rPr lang="en-US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174" y="1981200"/>
            <a:ext cx="9297026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Strategy </a:t>
            </a:r>
            <a:r>
              <a:rPr lang="en-US" sz="1800" dirty="0"/>
              <a:t>defines the plan for how a business will achieve its mission, goals, and objectives.</a:t>
            </a:r>
            <a:br>
              <a:rPr lang="en-US" sz="1800" dirty="0"/>
            </a:br>
            <a:endParaRPr lang="en-US" sz="1800" dirty="0"/>
          </a:p>
          <a:p>
            <a:pPr>
              <a:buFont typeface="Wingdings" charset="2"/>
              <a:buChar char="§"/>
            </a:pPr>
            <a:r>
              <a:rPr lang="en-US" sz="1800" dirty="0"/>
              <a:t>What is the long-term direction of our business?</a:t>
            </a:r>
          </a:p>
          <a:p>
            <a:pPr>
              <a:buFont typeface="Wingdings" charset="2"/>
              <a:buChar char="§"/>
            </a:pPr>
            <a:r>
              <a:rPr lang="en-US" sz="1800" dirty="0"/>
              <a:t>What is the overall plan for deploying our resources?</a:t>
            </a:r>
          </a:p>
          <a:p>
            <a:pPr>
              <a:buFont typeface="Wingdings" charset="2"/>
              <a:buChar char="§"/>
            </a:pPr>
            <a:r>
              <a:rPr lang="en-US" sz="1800" dirty="0"/>
              <a:t>What trade-offs are necessary? What resources will it need to share?</a:t>
            </a:r>
          </a:p>
          <a:p>
            <a:pPr>
              <a:buFont typeface="Wingdings" charset="2"/>
              <a:buChar char="§"/>
            </a:pPr>
            <a:r>
              <a:rPr lang="en-US" sz="1800" dirty="0"/>
              <a:t>What is our position compared to our competitors?</a:t>
            </a:r>
          </a:p>
          <a:p>
            <a:pPr>
              <a:buFont typeface="Wingdings" charset="2"/>
              <a:buChar char="§"/>
            </a:pPr>
            <a:r>
              <a:rPr lang="en-US" sz="1800" dirty="0"/>
              <a:t>How do we achieve competitive advantage over rivals in order to achieve or maximize profitability?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PORTER’S </a:t>
            </a:r>
            <a:r>
              <a:rPr lang="en-US" dirty="0" smtClean="0">
                <a:solidFill>
                  <a:srgbClr val="C00000"/>
                </a:solidFill>
              </a:rPr>
              <a:t>COMPETITIVE FORCES </a:t>
            </a:r>
            <a:r>
              <a:rPr lang="en-US" dirty="0">
                <a:solidFill>
                  <a:srgbClr val="C00000"/>
                </a:solidFill>
              </a:rPr>
              <a:t>MODEL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AND STRATEGIES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25675"/>
            <a:ext cx="8229600" cy="4373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1. Threat of entry of new competitors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2. Bargaining power of </a:t>
            </a:r>
            <a:r>
              <a:rPr lang="en-US" b="1" dirty="0" smtClean="0"/>
              <a:t>suppliers.</a:t>
            </a:r>
          </a:p>
          <a:p>
            <a:pPr marL="0" indent="0">
              <a:buNone/>
            </a:pPr>
            <a:r>
              <a:rPr lang="en-US" b="1" dirty="0"/>
              <a:t>3. Bargaining power of customers or buyers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4. Threat of substitute products or services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5. Competitive rivalry among existing firms in the industry.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416676"/>
            <a:ext cx="2133600" cy="365125"/>
          </a:xfrm>
        </p:spPr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52400"/>
            <a:ext cx="10364451" cy="1596177"/>
          </a:xfrm>
        </p:spPr>
        <p:txBody>
          <a:bodyPr>
            <a:normAutofit/>
          </a:bodyPr>
          <a:lstStyle/>
          <a:p>
            <a:r>
              <a:rPr lang="en-US" dirty="0" smtClean="0"/>
              <a:t>Fig 1.10 Porter’s competitive forces model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0"/>
            <a:ext cx="7543800" cy="485431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8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3600" dirty="0"/>
              <a:t>Porter’s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954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/>
              <a:t>Primary activities </a:t>
            </a:r>
            <a:r>
              <a:rPr lang="en-US" sz="1600" dirty="0"/>
              <a:t>are those business activities through which a company </a:t>
            </a:r>
            <a:r>
              <a:rPr lang="en-US" sz="1600" dirty="0" smtClean="0"/>
              <a:t>produces goods</a:t>
            </a:r>
            <a:r>
              <a:rPr lang="en-US" sz="1600" dirty="0"/>
              <a:t>, thus creating value for which customers are willing to pay. Primary </a:t>
            </a:r>
            <a:r>
              <a:rPr lang="en-US" sz="1600" dirty="0" smtClean="0"/>
              <a:t>activities involve </a:t>
            </a:r>
            <a:r>
              <a:rPr lang="en-US" sz="1600" dirty="0"/>
              <a:t>the purchase of materials, the processing of materials into </a:t>
            </a:r>
            <a:r>
              <a:rPr lang="en-US" sz="1600" dirty="0" smtClean="0"/>
              <a:t>products</a:t>
            </a:r>
            <a:r>
              <a:rPr lang="en-US" sz="1600" dirty="0"/>
              <a:t>, </a:t>
            </a:r>
            <a:r>
              <a:rPr lang="en-US" sz="1600" dirty="0" smtClean="0"/>
              <a:t>and delivery </a:t>
            </a:r>
            <a:r>
              <a:rPr lang="en-US" sz="1600" dirty="0"/>
              <a:t>of products to </a:t>
            </a:r>
            <a:r>
              <a:rPr lang="en-US" sz="1600" dirty="0" smtClean="0"/>
              <a:t>customers</a:t>
            </a:r>
          </a:p>
          <a:p>
            <a:pPr marL="363538" indent="-363538">
              <a:spcBef>
                <a:spcPts val="0"/>
              </a:spcBef>
              <a:buNone/>
            </a:pPr>
            <a:r>
              <a:rPr lang="en-US" sz="1600" b="1" dirty="0"/>
              <a:t>1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b="1" smtClean="0"/>
              <a:t>Inbound </a:t>
            </a:r>
            <a:r>
              <a:rPr lang="en-US" sz="1600" b="1" dirty="0"/>
              <a:t>logistics, </a:t>
            </a:r>
            <a:r>
              <a:rPr lang="en-US" sz="1600" dirty="0"/>
              <a:t>or acquiring and receiving of raw materials and other </a:t>
            </a:r>
            <a:r>
              <a:rPr lang="en-US" sz="1600" dirty="0" smtClean="0"/>
              <a:t>inputs</a:t>
            </a:r>
            <a:endParaRPr lang="en-US" sz="1600" dirty="0"/>
          </a:p>
          <a:p>
            <a:pPr marL="363538" indent="-363538">
              <a:spcBef>
                <a:spcPts val="0"/>
              </a:spcBef>
              <a:buNone/>
            </a:pPr>
            <a:r>
              <a:rPr lang="en-US" sz="1600" b="1" dirty="0"/>
              <a:t>2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b="1" smtClean="0"/>
              <a:t>Operations</a:t>
            </a:r>
            <a:r>
              <a:rPr lang="en-US" sz="1600" b="1" dirty="0"/>
              <a:t>, </a:t>
            </a:r>
            <a:r>
              <a:rPr lang="en-US" sz="1600" dirty="0"/>
              <a:t>including manufacturing and testing</a:t>
            </a:r>
          </a:p>
          <a:p>
            <a:pPr marL="363538" indent="-363538">
              <a:spcBef>
                <a:spcPts val="0"/>
              </a:spcBef>
              <a:buNone/>
            </a:pPr>
            <a:r>
              <a:rPr lang="en-US" sz="1600" b="1" dirty="0"/>
              <a:t>3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b="1" smtClean="0"/>
              <a:t>Outbound </a:t>
            </a:r>
            <a:r>
              <a:rPr lang="en-US" sz="1600" b="1" dirty="0"/>
              <a:t>logistics, </a:t>
            </a:r>
            <a:r>
              <a:rPr lang="en-US" sz="1600" dirty="0"/>
              <a:t>which includes packaging, storage, delivery, and distribution</a:t>
            </a:r>
          </a:p>
          <a:p>
            <a:pPr marL="363538" indent="-363538">
              <a:spcBef>
                <a:spcPts val="0"/>
              </a:spcBef>
              <a:buNone/>
            </a:pPr>
            <a:r>
              <a:rPr lang="en-US" sz="1600" b="1" dirty="0"/>
              <a:t>4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b="1" smtClean="0"/>
              <a:t>Marketing </a:t>
            </a:r>
            <a:r>
              <a:rPr lang="en-US" sz="1600" b="1" dirty="0"/>
              <a:t>and sales </a:t>
            </a:r>
            <a:r>
              <a:rPr lang="en-US" sz="1600" dirty="0"/>
              <a:t>to customers</a:t>
            </a:r>
          </a:p>
          <a:p>
            <a:pPr marL="363538" indent="-363538">
              <a:spcBef>
                <a:spcPts val="0"/>
              </a:spcBef>
              <a:buNone/>
            </a:pPr>
            <a:r>
              <a:rPr lang="en-US" sz="1600" b="1" dirty="0"/>
              <a:t>5</a:t>
            </a:r>
            <a:r>
              <a:rPr lang="en-US" sz="1600" b="1"/>
              <a:t>. </a:t>
            </a:r>
            <a:r>
              <a:rPr lang="id-ID" sz="1600" b="1" smtClean="0"/>
              <a:t>	</a:t>
            </a:r>
            <a:r>
              <a:rPr lang="en-US" sz="1600" b="1" smtClean="0"/>
              <a:t>Services</a:t>
            </a:r>
            <a:r>
              <a:rPr lang="en-US" sz="1600" b="1" dirty="0"/>
              <a:t>, </a:t>
            </a:r>
            <a:r>
              <a:rPr lang="en-US" sz="1600" dirty="0"/>
              <a:t>including customer service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71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16" y="4122738"/>
            <a:ext cx="1495115" cy="1600200"/>
          </a:xfrm>
        </p:spPr>
        <p:txBody>
          <a:bodyPr>
            <a:normAutofit/>
          </a:bodyPr>
          <a:lstStyle/>
          <a:p>
            <a:r>
              <a:rPr lang="en-US" sz="2000" dirty="0"/>
              <a:t>Fig 1.11 A firm’s value chain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01" y="304800"/>
            <a:ext cx="9355699" cy="52578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2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Adaptive and Innovative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Competition </a:t>
            </a:r>
            <a:r>
              <a:rPr lang="en-US" dirty="0" smtClean="0"/>
              <a:t>not only takes place </a:t>
            </a:r>
            <a:r>
              <a:rPr lang="en-US" dirty="0"/>
              <a:t>among products or services, but also among </a:t>
            </a:r>
            <a:r>
              <a:rPr lang="en-US" dirty="0" smtClean="0"/>
              <a:t>business models</a:t>
            </a:r>
            <a:r>
              <a:rPr lang="en-US" dirty="0"/>
              <a:t>, customer service, and supply chains</a:t>
            </a:r>
            <a:r>
              <a:rPr lang="en-US" dirty="0" smtClean="0"/>
              <a:t>. The </a:t>
            </a:r>
            <a:r>
              <a:rPr lang="en-US" dirty="0"/>
              <a:t>concept of value chain has been </a:t>
            </a:r>
            <a:r>
              <a:rPr lang="en-US" dirty="0" smtClean="0"/>
              <a:t>supplemented by </a:t>
            </a:r>
            <a:r>
              <a:rPr lang="en-US" dirty="0"/>
              <a:t>the concepts of </a:t>
            </a:r>
            <a:r>
              <a:rPr lang="en-US" b="1" dirty="0"/>
              <a:t>value system </a:t>
            </a:r>
            <a:r>
              <a:rPr lang="en-US" dirty="0"/>
              <a:t>and </a:t>
            </a:r>
            <a:r>
              <a:rPr lang="en-US" b="1" dirty="0"/>
              <a:t>value </a:t>
            </a:r>
            <a:r>
              <a:rPr lang="en-US" b="1" dirty="0" smtClean="0"/>
              <a:t>network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A firm’s value chain is part of a larger stream of activities, which Porter calls </a:t>
            </a:r>
            <a:r>
              <a:rPr lang="en-US" dirty="0" smtClean="0"/>
              <a:t>a value </a:t>
            </a:r>
            <a:r>
              <a:rPr lang="en-US" dirty="0"/>
              <a:t>system. A </a:t>
            </a:r>
            <a:r>
              <a:rPr lang="en-US" b="1" dirty="0"/>
              <a:t>value system </a:t>
            </a:r>
            <a:r>
              <a:rPr lang="en-US" dirty="0"/>
              <a:t>includes the suppliers that provide the </a:t>
            </a:r>
            <a:r>
              <a:rPr lang="en-US" dirty="0" smtClean="0"/>
              <a:t>inputs necessary to </a:t>
            </a:r>
            <a:r>
              <a:rPr lang="en-US" dirty="0"/>
              <a:t>the firm and their value chains</a:t>
            </a:r>
            <a:r>
              <a:rPr lang="en-US" dirty="0" smtClean="0"/>
              <a:t>.</a:t>
            </a:r>
          </a:p>
          <a:p>
            <a:r>
              <a:rPr lang="en-US" dirty="0"/>
              <a:t>A </a:t>
            </a:r>
            <a:r>
              <a:rPr lang="en-US" b="1" dirty="0"/>
              <a:t>value network </a:t>
            </a:r>
            <a:r>
              <a:rPr lang="en-US" dirty="0"/>
              <a:t>is a complex set of social and technical resources</a:t>
            </a:r>
            <a:r>
              <a:rPr lang="en-US" dirty="0" smtClean="0"/>
              <a:t>.  Value networks work </a:t>
            </a:r>
            <a:r>
              <a:rPr lang="en-US" dirty="0"/>
              <a:t>together via relationships to create social goods (public goods) or </a:t>
            </a:r>
            <a:r>
              <a:rPr lang="en-US" dirty="0" smtClean="0"/>
              <a:t>economic value.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6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</a:t>
            </a:r>
            <a:r>
              <a:rPr lang="en-US" dirty="0" smtClean="0"/>
              <a:t>-Time</a:t>
            </a:r>
            <a:r>
              <a:rPr lang="en-US" dirty="0"/>
              <a:t>, On-Demand IT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102870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A </a:t>
            </a:r>
            <a:r>
              <a:rPr lang="en-US" sz="1800" b="1" dirty="0"/>
              <a:t>real-time system </a:t>
            </a:r>
            <a:r>
              <a:rPr lang="en-US" sz="1800" dirty="0"/>
              <a:t>is an IS that provides </a:t>
            </a:r>
            <a:r>
              <a:rPr lang="en-US" sz="1800" dirty="0" smtClean="0"/>
              <a:t>fast enough </a:t>
            </a:r>
            <a:r>
              <a:rPr lang="en-US" sz="1800" dirty="0"/>
              <a:t>access to information </a:t>
            </a:r>
            <a:r>
              <a:rPr lang="en-US" sz="1800" dirty="0" smtClean="0"/>
              <a:t>or data </a:t>
            </a:r>
            <a:r>
              <a:rPr lang="en-US" sz="1800" dirty="0"/>
              <a:t>so that </a:t>
            </a:r>
            <a:r>
              <a:rPr lang="en-US" sz="1800" dirty="0" smtClean="0"/>
              <a:t>a decision can be made before the data or situation changes.</a:t>
            </a:r>
          </a:p>
          <a:p>
            <a:pPr marL="0" indent="0">
              <a:buNone/>
            </a:pPr>
            <a:r>
              <a:rPr lang="en-US" sz="1800" b="1" dirty="0" smtClean="0"/>
              <a:t>Examples:</a:t>
            </a:r>
          </a:p>
          <a:p>
            <a:pPr>
              <a:buFont typeface="Wingdings" charset="2"/>
              <a:buChar char="§"/>
            </a:pPr>
            <a:r>
              <a:rPr lang="en-US" sz="1800" dirty="0" smtClean="0"/>
              <a:t>Salespeople </a:t>
            </a:r>
            <a:r>
              <a:rPr lang="en-US" sz="1800" dirty="0"/>
              <a:t>can check to see whether a product is in inventory by looking </a:t>
            </a:r>
            <a:r>
              <a:rPr lang="en-US" sz="1800" dirty="0" smtClean="0"/>
              <a:t>directly into </a:t>
            </a:r>
            <a:r>
              <a:rPr lang="en-US" sz="1800" dirty="0"/>
              <a:t>the inventory system.</a:t>
            </a:r>
          </a:p>
          <a:p>
            <a:pPr>
              <a:buFont typeface="Wingdings" charset="2"/>
              <a:buChar char="§"/>
            </a:pPr>
            <a:r>
              <a:rPr lang="en-US" sz="1800" dirty="0" smtClean="0"/>
              <a:t>Suppliers </a:t>
            </a:r>
            <a:r>
              <a:rPr lang="en-US" sz="1800" dirty="0"/>
              <a:t>can ensure adequate supplies by </a:t>
            </a:r>
            <a:r>
              <a:rPr lang="en-US" sz="1800" dirty="0" smtClean="0"/>
              <a:t>checking the forecasting and inventory systems.</a:t>
            </a:r>
          </a:p>
          <a:p>
            <a:pPr>
              <a:buFont typeface="Wingdings" charset="2"/>
              <a:buChar char="§"/>
            </a:pPr>
            <a:r>
              <a:rPr lang="en-US" sz="1800" dirty="0" smtClean="0"/>
              <a:t>An </a:t>
            </a:r>
            <a:r>
              <a:rPr lang="en-US" sz="1800" dirty="0"/>
              <a:t>online order payment by credit card is checked for the balance and the </a:t>
            </a:r>
            <a:r>
              <a:rPr lang="en-US" sz="1800" dirty="0" smtClean="0"/>
              <a:t>amount of </a:t>
            </a:r>
            <a:r>
              <a:rPr lang="en-US" sz="1800" dirty="0"/>
              <a:t>the purchase is debited all in one second. This way authorization is given </a:t>
            </a:r>
            <a:r>
              <a:rPr lang="en-US" sz="1800" dirty="0" smtClean="0"/>
              <a:t>fast enough </a:t>
            </a:r>
            <a:r>
              <a:rPr lang="en-US" sz="1800" dirty="0"/>
              <a:t>for both a seller and a buyer.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0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/>
              <a:t>1.4 Strategic Planning and Competitive Models: Questions for Discussion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9220200" cy="4144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Describe strategic planning.</a:t>
            </a:r>
          </a:p>
          <a:p>
            <a:pPr marL="0" indent="0">
              <a:buNone/>
            </a:pPr>
            <a:r>
              <a:rPr lang="en-US" dirty="0"/>
              <a:t>2. Describe SWOT analysis.</a:t>
            </a:r>
          </a:p>
          <a:p>
            <a:pPr marL="0" indent="0">
              <a:buNone/>
            </a:pPr>
            <a:r>
              <a:rPr lang="en-US" dirty="0"/>
              <a:t>3. Explain Porters’ five forces model, and give an example of each force.</a:t>
            </a:r>
          </a:p>
          <a:p>
            <a:pPr marL="0" indent="0">
              <a:buNone/>
            </a:pPr>
            <a:r>
              <a:rPr lang="en-US" dirty="0"/>
              <a:t>4. Describe adaptive organization.</a:t>
            </a:r>
          </a:p>
          <a:p>
            <a:pPr marL="0" indent="0">
              <a:buNone/>
            </a:pPr>
            <a:r>
              <a:rPr lang="en-US" dirty="0"/>
              <a:t>5. Describe real-time business.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0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/>
              <a:t>1.5 Why IT is Important to Your Career, and IT Careers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1"/>
            <a:ext cx="8229600" cy="4297363"/>
          </a:xfrm>
        </p:spPr>
        <p:txBody>
          <a:bodyPr/>
          <a:lstStyle/>
          <a:p>
            <a:r>
              <a:rPr lang="en-US" dirty="0"/>
              <a:t>IT creates markets, businesses, products, and </a:t>
            </a:r>
            <a:r>
              <a:rPr lang="en-US" dirty="0" smtClean="0"/>
              <a:t>careers.</a:t>
            </a:r>
          </a:p>
          <a:p>
            <a:r>
              <a:rPr lang="en-US" dirty="0"/>
              <a:t>New technologies and IT-supported functions, such </a:t>
            </a:r>
            <a:r>
              <a:rPr lang="en-US" dirty="0" smtClean="0"/>
              <a:t>as the </a:t>
            </a:r>
            <a:r>
              <a:rPr lang="en-US" dirty="0"/>
              <a:t>4G networks, embedded sensors, on-demand work forces, and e-readers </a:t>
            </a:r>
            <a:r>
              <a:rPr lang="en-US" dirty="0" smtClean="0"/>
              <a:t>point to </a:t>
            </a:r>
            <a:r>
              <a:rPr lang="en-US" dirty="0"/>
              <a:t>ground-breaking </a:t>
            </a:r>
            <a:r>
              <a:rPr lang="en-US" dirty="0" smtClean="0"/>
              <a:t>changes.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2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Fig 1.12  Top 13 growth occupations, 2010-2020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09600"/>
            <a:ext cx="8534400" cy="563270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9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IT as a Career: The Nature of IS and IT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52601"/>
            <a:ext cx="8229600" cy="4373563"/>
          </a:xfrm>
        </p:spPr>
        <p:txBody>
          <a:bodyPr>
            <a:normAutofit/>
          </a:bodyPr>
          <a:lstStyle/>
          <a:p>
            <a:r>
              <a:rPr lang="en-US" b="1" dirty="0"/>
              <a:t>Chief technology officers (CTOs</a:t>
            </a:r>
            <a:r>
              <a:rPr lang="en-US" b="1" dirty="0" smtClean="0"/>
              <a:t>)</a:t>
            </a:r>
            <a:r>
              <a:rPr lang="en-US" dirty="0"/>
              <a:t> evaluate the newest and most innovative </a:t>
            </a:r>
            <a:r>
              <a:rPr lang="en-US" dirty="0" smtClean="0"/>
              <a:t>technologies and </a:t>
            </a:r>
            <a:r>
              <a:rPr lang="en-US" dirty="0"/>
              <a:t>determine how they can be applied for competitive advantage. </a:t>
            </a:r>
            <a:endParaRPr lang="en-US" dirty="0" smtClean="0"/>
          </a:p>
          <a:p>
            <a:r>
              <a:rPr lang="en-US" dirty="0" smtClean="0"/>
              <a:t>CTOs develop </a:t>
            </a:r>
            <a:r>
              <a:rPr lang="en-US" dirty="0"/>
              <a:t>technical standards, deploy technology, and supervise workers who deal </a:t>
            </a:r>
            <a:r>
              <a:rPr lang="en-US" dirty="0" smtClean="0"/>
              <a:t>with the </a:t>
            </a:r>
            <a:r>
              <a:rPr lang="en-US" dirty="0"/>
              <a:t>daily IT issues of the </a:t>
            </a:r>
            <a:r>
              <a:rPr lang="en-US" dirty="0" smtClean="0"/>
              <a:t>firm.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/>
              <a:t>1.5 Why IT is Important to Your Career, and IT Careers: Questions for Discussion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86000"/>
            <a:ext cx="8229600" cy="4297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Why is IT a major enabler of business performance and success?</a:t>
            </a:r>
          </a:p>
          <a:p>
            <a:pPr marL="0" indent="0">
              <a:buNone/>
            </a:pPr>
            <a:r>
              <a:rPr lang="en-US" dirty="0"/>
              <a:t>2. Explain why it is beneficial to study IT today.</a:t>
            </a:r>
          </a:p>
          <a:p>
            <a:pPr marL="0" indent="0">
              <a:buNone/>
            </a:pPr>
            <a:r>
              <a:rPr lang="en-US" dirty="0"/>
              <a:t>3. Why are IT job prospects so strong?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fld id="{4C0BDC54-7FBA-410E-843C-F866E66B0366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1818</TotalTime>
  <Words>3293</Words>
  <Application>Microsoft Office PowerPoint</Application>
  <PresentationFormat>Widescreen</PresentationFormat>
  <Paragraphs>355</Paragraphs>
  <Slides>52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Trebuchet MS</vt:lpstr>
      <vt:lpstr>Tw Cen MT</vt:lpstr>
      <vt:lpstr>Wingdings</vt:lpstr>
      <vt:lpstr>Circuit</vt:lpstr>
      <vt:lpstr> A Look Toward the Future of Information Technology </vt:lpstr>
      <vt:lpstr>Chapter 1 Outline</vt:lpstr>
      <vt:lpstr>Chapter 1 Learning Objectives</vt:lpstr>
      <vt:lpstr>PowerPoint Presentation</vt:lpstr>
      <vt:lpstr>Crowdfunding—a Creative Integrated IT Solution</vt:lpstr>
      <vt:lpstr>1.1  IT dan manajemen, peluang dan tantangan.  LIKE, FOLLOW, FAN, SNAP, SHARE, JOIN, SIGN UP, WATCH</vt:lpstr>
      <vt:lpstr>1.1  IT dan manajemen, peluang dan tantangan.  LIKE, FOLLOW, FAN, SNAP, SHARE, JOIN, SIGN UP, WATCH</vt:lpstr>
      <vt:lpstr>1.1  IT and Management Opportunities and Challenges.  LIKE, FOLLOW, FAN, SNAP, SHARE, JOIN, SIGN UP, WATCH</vt:lpstr>
      <vt:lpstr>NEXT BIG TECH TRENDS FOCUSED ON COMPETITION, GROWTH, AND INNOVATION</vt:lpstr>
      <vt:lpstr>DATA ANALYTICS— FIGURING OUT WHAT THE DATA MEANS</vt:lpstr>
      <vt:lpstr>IT at Work 1.1 Watson Wins Jeopardy, Leaving Human Champions in its Silicon Dust</vt:lpstr>
      <vt:lpstr>IT at Work 1.1 Watson Wins Jeopardy, Leaving Human Champions in its Silicon Dust</vt:lpstr>
      <vt:lpstr>DATA ANALYTICS—FIGURING OUT WHAT THE DATA MEANS</vt:lpstr>
      <vt:lpstr>DATA ANALYTICS</vt:lpstr>
      <vt:lpstr>BIG DATA ANALYTICS—THE NEXT FRONTIER OF OPPORTUNITIES</vt:lpstr>
      <vt:lpstr>1.1 IT and Management Opportunities and Challenges: Discussion Questions</vt:lpstr>
      <vt:lpstr>BUSINESS PERFORMANCE DEPENDS ON QUALITY INFORMATION AND IT CAPABILITIES</vt:lpstr>
      <vt:lpstr>Figure 1.6 Top 5 Management Concerns and Five Most Influential ITs</vt:lpstr>
      <vt:lpstr>Business Productivity and Cost Reduction </vt:lpstr>
      <vt:lpstr>IT and Business Alignment</vt:lpstr>
      <vt:lpstr>Business Agility and Speed to Market</vt:lpstr>
      <vt:lpstr>Business Process Reengineering (BPR)</vt:lpstr>
      <vt:lpstr>IT Reliability and Efficiency</vt:lpstr>
      <vt:lpstr>5 MOST INFLUENTIAL ITs</vt:lpstr>
      <vt:lpstr>Business Intelligence (BI)</vt:lpstr>
      <vt:lpstr>Cloud Computing</vt:lpstr>
      <vt:lpstr>Enterprise Resource Planning (ERP)</vt:lpstr>
      <vt:lpstr>Software as a Service (SaaS)</vt:lpstr>
      <vt:lpstr>Collaboration and Workflow Tools</vt:lpstr>
      <vt:lpstr>1.2 Top Management Concerns and Influential IT Questions</vt:lpstr>
      <vt:lpstr>1.3 IT Agility, Consumerization, and Competitive Advantage Agility</vt:lpstr>
      <vt:lpstr>IT CONSUMERIZATION</vt:lpstr>
      <vt:lpstr>COMPETITIVE ADVANTAGE</vt:lpstr>
      <vt:lpstr>COMPETITIVE ADVANTAGE</vt:lpstr>
      <vt:lpstr>1.3 IT Agility, Consumerization, and Competitive Advantage Agility: Questions for Discussion</vt:lpstr>
      <vt:lpstr>1.4 Strategic Planning and Competitive Models</vt:lpstr>
      <vt:lpstr>WHAT IS STRATEGIC (SWOT) ANALYSIS?</vt:lpstr>
      <vt:lpstr>STRATEGIC SWOT ANALYSIS</vt:lpstr>
      <vt:lpstr>STRATEGIC SWOT ANALYSIS</vt:lpstr>
      <vt:lpstr>WHAT IS STRATEGIC PLANNING?</vt:lpstr>
      <vt:lpstr>WHAT IS STRATEGY?</vt:lpstr>
      <vt:lpstr>PORTER’S COMPETITIVE FORCES MODEL  AND STRATEGIES</vt:lpstr>
      <vt:lpstr>Fig 1.10 Porter’s competitive forces model</vt:lpstr>
      <vt:lpstr>Porter’s Model</vt:lpstr>
      <vt:lpstr>Fig 1.11 A firm’s value chain</vt:lpstr>
      <vt:lpstr>Adaptive and Innovative Organizations</vt:lpstr>
      <vt:lpstr>Real-Time, On-Demand IT Support</vt:lpstr>
      <vt:lpstr>1.4 Strategic Planning and Competitive Models: Questions for Discussion</vt:lpstr>
      <vt:lpstr>1.5 Why IT is Important to Your Career, and IT Careers</vt:lpstr>
      <vt:lpstr>Fig 1.12  Top 13 growth occupations, 2010-2020</vt:lpstr>
      <vt:lpstr>IT as a Career: The Nature of IS and IT Work</vt:lpstr>
      <vt:lpstr>1.5 Why IT is Important to Your Career, and IT Careers: Questions for Discussion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Linda</dc:creator>
  <cp:lastModifiedBy>Jary</cp:lastModifiedBy>
  <cp:revision>166</cp:revision>
  <dcterms:created xsi:type="dcterms:W3CDTF">2010-10-24T06:01:35Z</dcterms:created>
  <dcterms:modified xsi:type="dcterms:W3CDTF">2014-09-01T07:47:51Z</dcterms:modified>
</cp:coreProperties>
</file>