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53"/>
  </p:notesMasterIdLst>
  <p:sldIdLst>
    <p:sldId id="256" r:id="rId2"/>
    <p:sldId id="258" r:id="rId3"/>
    <p:sldId id="257" r:id="rId4"/>
    <p:sldId id="263" r:id="rId5"/>
    <p:sldId id="335" r:id="rId6"/>
    <p:sldId id="336" r:id="rId7"/>
    <p:sldId id="337" r:id="rId8"/>
    <p:sldId id="338" r:id="rId9"/>
    <p:sldId id="339" r:id="rId10"/>
    <p:sldId id="276" r:id="rId11"/>
    <p:sldId id="341" r:id="rId12"/>
    <p:sldId id="342" r:id="rId13"/>
    <p:sldId id="295" r:id="rId14"/>
    <p:sldId id="343" r:id="rId15"/>
    <p:sldId id="296" r:id="rId16"/>
    <p:sldId id="297" r:id="rId17"/>
    <p:sldId id="344" r:id="rId18"/>
    <p:sldId id="298" r:id="rId19"/>
    <p:sldId id="331" r:id="rId20"/>
    <p:sldId id="299" r:id="rId21"/>
    <p:sldId id="312" r:id="rId22"/>
    <p:sldId id="300" r:id="rId23"/>
    <p:sldId id="345" r:id="rId24"/>
    <p:sldId id="346" r:id="rId25"/>
    <p:sldId id="313" r:id="rId26"/>
    <p:sldId id="314" r:id="rId27"/>
    <p:sldId id="315" r:id="rId28"/>
    <p:sldId id="316" r:id="rId29"/>
    <p:sldId id="317" r:id="rId30"/>
    <p:sldId id="318" r:id="rId31"/>
    <p:sldId id="319" r:id="rId32"/>
    <p:sldId id="320" r:id="rId33"/>
    <p:sldId id="321" r:id="rId34"/>
    <p:sldId id="307" r:id="rId35"/>
    <p:sldId id="308" r:id="rId36"/>
    <p:sldId id="309" r:id="rId37"/>
    <p:sldId id="322" r:id="rId38"/>
    <p:sldId id="310" r:id="rId39"/>
    <p:sldId id="311" r:id="rId40"/>
    <p:sldId id="323" r:id="rId41"/>
    <p:sldId id="333" r:id="rId42"/>
    <p:sldId id="324" r:id="rId43"/>
    <p:sldId id="292" r:id="rId44"/>
    <p:sldId id="291" r:id="rId45"/>
    <p:sldId id="326" r:id="rId46"/>
    <p:sldId id="327" r:id="rId47"/>
    <p:sldId id="334" r:id="rId48"/>
    <p:sldId id="328" r:id="rId49"/>
    <p:sldId id="293" r:id="rId50"/>
    <p:sldId id="330" r:id="rId51"/>
    <p:sldId id="329" r:id="rId52"/>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89800"/>
    <a:srgbClr val="6B633D"/>
    <a:srgbClr val="454027"/>
    <a:srgbClr val="222014"/>
    <a:srgbClr val="504A2E"/>
    <a:srgbClr val="534D2F"/>
    <a:srgbClr val="94C3D8"/>
    <a:srgbClr val="825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756" y="6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C7D37250-DD4A-4B82-9FAB-115469E0156A}" type="datetimeFigureOut">
              <a:rPr lang="en-US"/>
              <a:pPr/>
              <a:t>9/15/2014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CAC50480-774C-4486-B1F9-6BEA9B32FF0D}" type="slidenum">
              <a:rPr lang="en-US"/>
              <a:pPr/>
              <a:t>‹#›</a:t>
            </a:fld>
            <a:endParaRPr lang="en-US"/>
          </a:p>
        </p:txBody>
      </p:sp>
    </p:spTree>
    <p:extLst>
      <p:ext uri="{BB962C8B-B14F-4D97-AF65-F5344CB8AC3E}">
        <p14:creationId xmlns:p14="http://schemas.microsoft.com/office/powerpoint/2010/main" val="13120524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94C7237C-F5D4-41DC-93B4-966BE70BA399}" type="slidenum">
              <a:rPr lang="en-US" sz="1200">
                <a:latin typeface="Calibri" pitchFamily="34" charset="0"/>
              </a:rPr>
              <a:pPr eaLnBrk="1" hangingPunct="1"/>
              <a:t>1</a:t>
            </a:fld>
            <a:endParaRPr lang="en-US" sz="1200">
              <a:latin typeface="Calibri" pitchFamily="34" charset="0"/>
            </a:endParaRPr>
          </a:p>
        </p:txBody>
      </p:sp>
    </p:spTree>
    <p:extLst>
      <p:ext uri="{BB962C8B-B14F-4D97-AF65-F5344CB8AC3E}">
        <p14:creationId xmlns:p14="http://schemas.microsoft.com/office/powerpoint/2010/main" val="3867828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E05AC994-7174-4AF5-9425-5F25C8516D57}" type="slidenum">
              <a:rPr lang="en-US" sz="1200">
                <a:latin typeface="Calibri" pitchFamily="34" charset="0"/>
              </a:rPr>
              <a:pPr eaLnBrk="1" hangingPunct="1"/>
              <a:t>2</a:t>
            </a:fld>
            <a:endParaRPr lang="en-US" sz="1200">
              <a:latin typeface="Calibri" pitchFamily="34" charset="0"/>
            </a:endParaRPr>
          </a:p>
        </p:txBody>
      </p:sp>
    </p:spTree>
    <p:extLst>
      <p:ext uri="{BB962C8B-B14F-4D97-AF65-F5344CB8AC3E}">
        <p14:creationId xmlns:p14="http://schemas.microsoft.com/office/powerpoint/2010/main" val="1143943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194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8E1942A4-A6B4-4ABD-8F4A-8F1911194843}" type="slidenum">
              <a:rPr lang="en-US" sz="1200">
                <a:latin typeface="Calibri" pitchFamily="34" charset="0"/>
              </a:rPr>
              <a:pPr eaLnBrk="1" hangingPunct="1"/>
              <a:t>3</a:t>
            </a:fld>
            <a:endParaRPr lang="en-US" sz="1200">
              <a:latin typeface="Calibri" pitchFamily="34" charset="0"/>
            </a:endParaRPr>
          </a:p>
        </p:txBody>
      </p:sp>
    </p:spTree>
    <p:extLst>
      <p:ext uri="{BB962C8B-B14F-4D97-AF65-F5344CB8AC3E}">
        <p14:creationId xmlns:p14="http://schemas.microsoft.com/office/powerpoint/2010/main" val="479869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117EF781-07E6-420C-964E-1A3E953E0D44}" type="slidenum">
              <a:rPr lang="en-US" sz="1200">
                <a:latin typeface="Calibri" pitchFamily="34" charset="0"/>
              </a:rPr>
              <a:pPr eaLnBrk="1" hangingPunct="1"/>
              <a:t>4</a:t>
            </a:fld>
            <a:endParaRPr lang="en-US" sz="1200">
              <a:latin typeface="Calibri" pitchFamily="34" charset="0"/>
            </a:endParaRPr>
          </a:p>
        </p:txBody>
      </p:sp>
    </p:spTree>
    <p:extLst>
      <p:ext uri="{BB962C8B-B14F-4D97-AF65-F5344CB8AC3E}">
        <p14:creationId xmlns:p14="http://schemas.microsoft.com/office/powerpoint/2010/main" val="1607804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117EF781-07E6-420C-964E-1A3E953E0D44}" type="slidenum">
              <a:rPr lang="en-US" sz="1200">
                <a:latin typeface="Calibri" pitchFamily="34" charset="0"/>
              </a:rPr>
              <a:pPr eaLnBrk="1" hangingPunct="1"/>
              <a:t>5</a:t>
            </a:fld>
            <a:endParaRPr lang="en-US" sz="1200">
              <a:latin typeface="Calibri" pitchFamily="34" charset="0"/>
            </a:endParaRPr>
          </a:p>
        </p:txBody>
      </p:sp>
    </p:spTree>
    <p:extLst>
      <p:ext uri="{BB962C8B-B14F-4D97-AF65-F5344CB8AC3E}">
        <p14:creationId xmlns:p14="http://schemas.microsoft.com/office/powerpoint/2010/main" val="1163862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D2D034F5-3F19-4835-9DBB-80DC4611BB3E}" type="slidenum">
              <a:rPr lang="en-US" sz="1200">
                <a:latin typeface="Calibri" pitchFamily="34" charset="0"/>
              </a:rPr>
              <a:pPr eaLnBrk="1" hangingPunct="1"/>
              <a:t>10</a:t>
            </a:fld>
            <a:endParaRPr lang="en-US" sz="1200">
              <a:latin typeface="Calibri" pitchFamily="34" charset="0"/>
            </a:endParaRPr>
          </a:p>
        </p:txBody>
      </p:sp>
    </p:spTree>
    <p:extLst>
      <p:ext uri="{BB962C8B-B14F-4D97-AF65-F5344CB8AC3E}">
        <p14:creationId xmlns:p14="http://schemas.microsoft.com/office/powerpoint/2010/main" val="1118207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D2D034F5-3F19-4835-9DBB-80DC4611BB3E}" type="slidenum">
              <a:rPr lang="en-US" sz="1200">
                <a:latin typeface="Calibri" pitchFamily="34" charset="0"/>
              </a:rPr>
              <a:pPr eaLnBrk="1" hangingPunct="1"/>
              <a:t>12</a:t>
            </a:fld>
            <a:endParaRPr lang="en-US" sz="1200">
              <a:latin typeface="Calibri" pitchFamily="34" charset="0"/>
            </a:endParaRPr>
          </a:p>
        </p:txBody>
      </p:sp>
    </p:spTree>
    <p:extLst>
      <p:ext uri="{BB962C8B-B14F-4D97-AF65-F5344CB8AC3E}">
        <p14:creationId xmlns:p14="http://schemas.microsoft.com/office/powerpoint/2010/main" val="1915878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22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35FC372C-955B-4F44-8CCA-47A062978F46}" type="slidenum">
              <a:rPr lang="en-US" sz="1200">
                <a:latin typeface="Calibri" pitchFamily="34" charset="0"/>
              </a:rPr>
              <a:pPr eaLnBrk="1" hangingPunct="1"/>
              <a:t>43</a:t>
            </a:fld>
            <a:endParaRPr lang="en-US" sz="1200">
              <a:latin typeface="Calibri" pitchFamily="34" charset="0"/>
            </a:endParaRPr>
          </a:p>
        </p:txBody>
      </p:sp>
    </p:spTree>
    <p:extLst>
      <p:ext uri="{BB962C8B-B14F-4D97-AF65-F5344CB8AC3E}">
        <p14:creationId xmlns:p14="http://schemas.microsoft.com/office/powerpoint/2010/main" val="1692926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E0F13E83-3B8A-4EE2-A633-F39472FA2D60}" type="slidenum">
              <a:rPr lang="en-US" sz="1200">
                <a:latin typeface="Calibri" pitchFamily="34" charset="0"/>
              </a:rPr>
              <a:pPr eaLnBrk="1" hangingPunct="1"/>
              <a:t>44</a:t>
            </a:fld>
            <a:endParaRPr lang="en-US" sz="1200">
              <a:latin typeface="Calibri" pitchFamily="34" charset="0"/>
            </a:endParaRPr>
          </a:p>
        </p:txBody>
      </p:sp>
    </p:spTree>
    <p:extLst>
      <p:ext uri="{BB962C8B-B14F-4D97-AF65-F5344CB8AC3E}">
        <p14:creationId xmlns:p14="http://schemas.microsoft.com/office/powerpoint/2010/main" val="124096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604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1DBC8D8A-E142-47DA-87B2-E9B87A44F79B}" type="slidenum">
              <a:rPr lang="en-US" sz="1200">
                <a:latin typeface="Calibri" pitchFamily="34" charset="0"/>
              </a:rPr>
              <a:pPr eaLnBrk="1" hangingPunct="1"/>
              <a:t>49</a:t>
            </a:fld>
            <a:endParaRPr lang="en-US" sz="1200">
              <a:latin typeface="Calibri" pitchFamily="34" charset="0"/>
            </a:endParaRPr>
          </a:p>
        </p:txBody>
      </p:sp>
    </p:spTree>
    <p:extLst>
      <p:ext uri="{BB962C8B-B14F-4D97-AF65-F5344CB8AC3E}">
        <p14:creationId xmlns:p14="http://schemas.microsoft.com/office/powerpoint/2010/main" val="24695485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FE7D661-1836-44F7-8FAF-35E8F866ECD3}" type="datetime1">
              <a:rPr lang="en-US" smtClean="0"/>
              <a:pPr/>
              <a:t>9/15/2014</a:t>
            </a:fld>
            <a:endParaRPr lang="en-US"/>
          </a:p>
        </p:txBody>
      </p:sp>
      <p:sp>
        <p:nvSpPr>
          <p:cNvPr id="5" name="Footer Placeholder 4"/>
          <p:cNvSpPr>
            <a:spLocks noGrp="1"/>
          </p:cNvSpPr>
          <p:nvPr>
            <p:ph type="ftr" sz="quarter" idx="11"/>
          </p:nvPr>
        </p:nvSpPr>
        <p:spPr/>
        <p:txBody>
          <a:bodyPr/>
          <a:lstStyle/>
          <a:p>
            <a:pPr>
              <a:defRPr/>
            </a:pPr>
            <a:r>
              <a:rPr lang="en-US" smtClean="0"/>
              <a:t>Copyright 2013 John Wiley &amp; Sons, Inc.</a:t>
            </a:r>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345DF7B5-2F59-43FE-8054-4A4A3BF79EB3}" type="slidenum">
              <a:rPr lang="en-US" smtClean="0"/>
              <a:pPr/>
              <a:t>‹#›</a:t>
            </a:fld>
            <a:endParaRPr lang="en-US"/>
          </a:p>
        </p:txBody>
      </p:sp>
    </p:spTree>
    <p:extLst>
      <p:ext uri="{BB962C8B-B14F-4D97-AF65-F5344CB8AC3E}">
        <p14:creationId xmlns:p14="http://schemas.microsoft.com/office/powerpoint/2010/main" val="3743455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9/15/2014</a:t>
            </a:fld>
            <a:endParaRPr lang="en-US"/>
          </a:p>
        </p:txBody>
      </p:sp>
      <p:sp>
        <p:nvSpPr>
          <p:cNvPr id="5" name="Footer Placeholder 4"/>
          <p:cNvSpPr>
            <a:spLocks noGrp="1"/>
          </p:cNvSpPr>
          <p:nvPr>
            <p:ph type="ftr" sz="quarter" idx="11"/>
          </p:nvPr>
        </p:nvSpPr>
        <p:spPr/>
        <p:txBody>
          <a:bodyPr/>
          <a:lstStyle/>
          <a:p>
            <a:pPr>
              <a:defRPr/>
            </a:pPr>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p>
            <a:fld id="{34399CB6-A9C9-4A80-9616-40FB8D74A4EB}" type="slidenum">
              <a:rPr lang="en-US" smtClean="0"/>
              <a:pPr/>
              <a:t>‹#›</a:t>
            </a:fld>
            <a:endParaRPr lang="en-US"/>
          </a:p>
        </p:txBody>
      </p:sp>
    </p:spTree>
    <p:extLst>
      <p:ext uri="{BB962C8B-B14F-4D97-AF65-F5344CB8AC3E}">
        <p14:creationId xmlns:p14="http://schemas.microsoft.com/office/powerpoint/2010/main" val="3531968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9/15/2014</a:t>
            </a:fld>
            <a:endParaRPr lang="en-US"/>
          </a:p>
        </p:txBody>
      </p:sp>
      <p:sp>
        <p:nvSpPr>
          <p:cNvPr id="5" name="Footer Placeholder 4"/>
          <p:cNvSpPr>
            <a:spLocks noGrp="1"/>
          </p:cNvSpPr>
          <p:nvPr>
            <p:ph type="ftr" sz="quarter" idx="11"/>
          </p:nvPr>
        </p:nvSpPr>
        <p:spPr/>
        <p:txBody>
          <a:bodyPr/>
          <a:lstStyle/>
          <a:p>
            <a:pPr>
              <a:defRPr/>
            </a:pPr>
            <a:r>
              <a:rPr lang="en-US" smtClean="0"/>
              <a:t>Copyright 2013 John Wiley &amp; Sons, Inc.</a:t>
            </a:r>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8D2D0C8-8099-4D2B-8407-DFA4954C41B3}" type="slidenum">
              <a:rPr lang="en-US" smtClean="0"/>
              <a:pPr/>
              <a:t>‹#›</a:t>
            </a:fld>
            <a:endParaRPr lang="en-US"/>
          </a:p>
        </p:txBody>
      </p:sp>
    </p:spTree>
    <p:extLst>
      <p:ext uri="{BB962C8B-B14F-4D97-AF65-F5344CB8AC3E}">
        <p14:creationId xmlns:p14="http://schemas.microsoft.com/office/powerpoint/2010/main" val="1154603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smtClean="0"/>
              <a:t>Copyright 2013 John Wiley &amp; Sons, Inc.</a:t>
            </a:r>
            <a:endParaRPr lang="en-US"/>
          </a:p>
        </p:txBody>
      </p:sp>
      <p:sp>
        <p:nvSpPr>
          <p:cNvPr id="7" name="Slide Number Placeholder 6"/>
          <p:cNvSpPr>
            <a:spLocks noGrp="1"/>
          </p:cNvSpPr>
          <p:nvPr>
            <p:ph type="sldNum" sz="quarter" idx="12"/>
          </p:nvPr>
        </p:nvSpPr>
        <p:spPr/>
        <p:txBody>
          <a:bodyPr/>
          <a:lstStyle/>
          <a:p>
            <a:fld id="{166CAC84-935F-4E9E-A32E-E7E16ED1D595}" type="slidenum">
              <a:rPr lang="en-US" smtClean="0"/>
              <a:pPr/>
              <a:t>‹#›</a:t>
            </a:fld>
            <a:endParaRPr lang="en-US"/>
          </a:p>
        </p:txBody>
      </p:sp>
    </p:spTree>
    <p:extLst>
      <p:ext uri="{BB962C8B-B14F-4D97-AF65-F5344CB8AC3E}">
        <p14:creationId xmlns:p14="http://schemas.microsoft.com/office/powerpoint/2010/main" val="132583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smtClean="0"/>
              <a:t>Copyright 2013 John Wiley &amp; Sons, Inc.</a:t>
            </a:r>
            <a:endParaRPr lang="en-US"/>
          </a:p>
        </p:txBody>
      </p:sp>
      <p:sp>
        <p:nvSpPr>
          <p:cNvPr id="9" name="Slide Number Placeholder 8"/>
          <p:cNvSpPr>
            <a:spLocks noGrp="1"/>
          </p:cNvSpPr>
          <p:nvPr>
            <p:ph type="sldNum" sz="quarter" idx="12"/>
          </p:nvPr>
        </p:nvSpPr>
        <p:spPr/>
        <p:txBody>
          <a:bodyPr/>
          <a:lstStyle/>
          <a:p>
            <a:fld id="{7DE6C309-68B7-4DE1-958A-36F12C7DAC35}" type="slidenum">
              <a:rPr lang="en-US" smtClean="0"/>
              <a:pPr/>
              <a:t>‹#›</a:t>
            </a:fld>
            <a:endParaRPr lang="en-US"/>
          </a:p>
        </p:txBody>
      </p:sp>
    </p:spTree>
    <p:extLst>
      <p:ext uri="{BB962C8B-B14F-4D97-AF65-F5344CB8AC3E}">
        <p14:creationId xmlns:p14="http://schemas.microsoft.com/office/powerpoint/2010/main" val="3804986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smtClean="0"/>
              <a:t>Copyright 2013 John Wiley &amp; Sons, Inc.</a:t>
            </a:r>
            <a:endParaRPr lang="en-US"/>
          </a:p>
        </p:txBody>
      </p:sp>
      <p:sp>
        <p:nvSpPr>
          <p:cNvPr id="5" name="Slide Number Placeholder 4"/>
          <p:cNvSpPr>
            <a:spLocks noGrp="1"/>
          </p:cNvSpPr>
          <p:nvPr>
            <p:ph type="sldNum" sz="quarter" idx="12"/>
          </p:nvPr>
        </p:nvSpPr>
        <p:spPr/>
        <p:txBody>
          <a:bodyPr/>
          <a:lstStyle/>
          <a:p>
            <a:fld id="{AB1B06D5-1D11-487E-8AC8-5B086C7C2781}" type="slidenum">
              <a:rPr lang="en-US" smtClean="0"/>
              <a:pPr/>
              <a:t>‹#›</a:t>
            </a:fld>
            <a:endParaRPr lang="en-US"/>
          </a:p>
        </p:txBody>
      </p:sp>
    </p:spTree>
    <p:extLst>
      <p:ext uri="{BB962C8B-B14F-4D97-AF65-F5344CB8AC3E}">
        <p14:creationId xmlns:p14="http://schemas.microsoft.com/office/powerpoint/2010/main" val="2647251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smtClean="0"/>
              <a:t>Copyright 2013 John Wiley &amp; Sons, Inc.</a:t>
            </a:r>
            <a:endParaRPr lang="en-US"/>
          </a:p>
        </p:txBody>
      </p:sp>
      <p:sp>
        <p:nvSpPr>
          <p:cNvPr id="4" name="Slide Number Placeholder 3"/>
          <p:cNvSpPr>
            <a:spLocks noGrp="1"/>
          </p:cNvSpPr>
          <p:nvPr>
            <p:ph type="sldNum" sz="quarter" idx="12"/>
          </p:nvPr>
        </p:nvSpPr>
        <p:spPr/>
        <p:txBody>
          <a:bodyPr/>
          <a:lstStyle/>
          <a:p>
            <a:fld id="{902DA04D-6985-4363-9C33-BBCEA6F2493F}" type="slidenum">
              <a:rPr lang="en-US" smtClean="0"/>
              <a:pPr/>
              <a:t>‹#›</a:t>
            </a:fld>
            <a:endParaRPr lang="en-US"/>
          </a:p>
        </p:txBody>
      </p:sp>
    </p:spTree>
    <p:extLst>
      <p:ext uri="{BB962C8B-B14F-4D97-AF65-F5344CB8AC3E}">
        <p14:creationId xmlns:p14="http://schemas.microsoft.com/office/powerpoint/2010/main" val="1268531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smtClean="0"/>
              <a:t>Copyright 2013 John Wiley &amp; Sons, Inc.</a:t>
            </a:r>
            <a:endParaRPr lang="en-US"/>
          </a:p>
        </p:txBody>
      </p:sp>
      <p:sp>
        <p:nvSpPr>
          <p:cNvPr id="7" name="Slide Number Placeholder 6"/>
          <p:cNvSpPr>
            <a:spLocks noGrp="1"/>
          </p:cNvSpPr>
          <p:nvPr>
            <p:ph type="sldNum" sz="quarter" idx="12"/>
          </p:nvPr>
        </p:nvSpPr>
        <p:spPr/>
        <p:txBody>
          <a:bodyPr/>
          <a:lstStyle/>
          <a:p>
            <a:fld id="{8B52285B-746C-4E67-8238-45ED62E4F315}" type="slidenum">
              <a:rPr lang="en-US" smtClean="0"/>
              <a:pPr/>
              <a:t>‹#›</a:t>
            </a:fld>
            <a:endParaRPr lang="en-US"/>
          </a:p>
        </p:txBody>
      </p:sp>
    </p:spTree>
    <p:extLst>
      <p:ext uri="{BB962C8B-B14F-4D97-AF65-F5344CB8AC3E}">
        <p14:creationId xmlns:p14="http://schemas.microsoft.com/office/powerpoint/2010/main" val="4077289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smtClean="0"/>
              <a:t>Copyright 2013 John Wiley &amp; Sons, Inc.</a:t>
            </a:r>
            <a:endParaRPr lang="en-US"/>
          </a:p>
        </p:txBody>
      </p:sp>
      <p:sp>
        <p:nvSpPr>
          <p:cNvPr id="7" name="Slide Number Placeholder 6"/>
          <p:cNvSpPr>
            <a:spLocks noGrp="1"/>
          </p:cNvSpPr>
          <p:nvPr>
            <p:ph type="sldNum" sz="quarter" idx="12"/>
          </p:nvPr>
        </p:nvSpPr>
        <p:spPr/>
        <p:txBody>
          <a:bodyPr/>
          <a:lstStyle/>
          <a:p>
            <a:fld id="{0B069CA9-D82B-45EE-B444-0FBF9B37F3FE}" type="slidenum">
              <a:rPr lang="en-US" smtClean="0"/>
              <a:pPr/>
              <a:t>‹#›</a:t>
            </a:fld>
            <a:endParaRPr lang="en-US"/>
          </a:p>
        </p:txBody>
      </p:sp>
    </p:spTree>
    <p:extLst>
      <p:ext uri="{BB962C8B-B14F-4D97-AF65-F5344CB8AC3E}">
        <p14:creationId xmlns:p14="http://schemas.microsoft.com/office/powerpoint/2010/main" val="1823520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smtClean="0"/>
              <a:t>Copyright 2013 John Wiley &amp; Sons, Inc.</a:t>
            </a:r>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431F4510-D158-4806-A092-BFF02A0B45B3}" type="slidenum">
              <a:rPr lang="en-US" smtClean="0"/>
              <a:pPr/>
              <a:t>‹#›</a:t>
            </a:fld>
            <a:endParaRPr lang="en-US"/>
          </a:p>
        </p:txBody>
      </p:sp>
    </p:spTree>
    <p:extLst>
      <p:ext uri="{BB962C8B-B14F-4D97-AF65-F5344CB8AC3E}">
        <p14:creationId xmlns:p14="http://schemas.microsoft.com/office/powerpoint/2010/main" val="1090696981"/>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smtClean="0"/>
              <a:t>Copyright 2013 John Wiley &amp; Sons, Inc.</a:t>
            </a:r>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431F4510-D158-4806-A092-BFF02A0B45B3}" type="slidenum">
              <a:rPr lang="en-US" smtClean="0"/>
              <a:pPr/>
              <a:t>‹#›</a:t>
            </a:fld>
            <a:endParaRPr lang="en-US"/>
          </a:p>
        </p:txBody>
      </p:sp>
    </p:spTree>
    <p:extLst>
      <p:ext uri="{BB962C8B-B14F-4D97-AF65-F5344CB8AC3E}">
        <p14:creationId xmlns:p14="http://schemas.microsoft.com/office/powerpoint/2010/main" val="326079009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smtClean="0"/>
              <a:t>Copyright 2013 John Wiley &amp; Sons, Inc.</a:t>
            </a:r>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431F4510-D158-4806-A092-BFF02A0B45B3}" type="slidenum">
              <a:rPr lang="en-US" smtClean="0"/>
              <a:pPr/>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74110540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smtClean="0"/>
              <a:t>Copyright 2013 John Wiley &amp; Sons, Inc.</a:t>
            </a:r>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431F4510-D158-4806-A092-BFF02A0B45B3}" type="slidenum">
              <a:rPr lang="en-US" smtClean="0"/>
              <a:pPr/>
              <a:t>‹#›</a:t>
            </a:fld>
            <a:endParaRPr lang="en-US"/>
          </a:p>
        </p:txBody>
      </p:sp>
    </p:spTree>
    <p:extLst>
      <p:ext uri="{BB962C8B-B14F-4D97-AF65-F5344CB8AC3E}">
        <p14:creationId xmlns:p14="http://schemas.microsoft.com/office/powerpoint/2010/main" val="1688897336"/>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smtClean="0"/>
              <a:t>Copyright 2013 John Wiley &amp; Sons, Inc.</a:t>
            </a:r>
            <a:endParaRPr lang="en-US"/>
          </a:p>
        </p:txBody>
      </p:sp>
      <p:sp>
        <p:nvSpPr>
          <p:cNvPr id="5" name="Slide Number Placeholder 4"/>
          <p:cNvSpPr>
            <a:spLocks noGrp="1"/>
          </p:cNvSpPr>
          <p:nvPr>
            <p:ph type="sldNum" sz="quarter" idx="12"/>
          </p:nvPr>
        </p:nvSpPr>
        <p:spPr/>
        <p:txBody>
          <a:bodyPr/>
          <a:lstStyle/>
          <a:p>
            <a:fld id="{431F4510-D158-4806-A092-BFF02A0B45B3}" type="slidenum">
              <a:rPr lang="en-US" smtClean="0"/>
              <a:pPr/>
              <a:t>‹#›</a:t>
            </a:fld>
            <a:endParaRPr lang="en-US"/>
          </a:p>
        </p:txBody>
      </p:sp>
    </p:spTree>
    <p:extLst>
      <p:ext uri="{BB962C8B-B14F-4D97-AF65-F5344CB8AC3E}">
        <p14:creationId xmlns:p14="http://schemas.microsoft.com/office/powerpoint/2010/main" val="2423550138"/>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smtClean="0"/>
              <a:t>Copyright 2013 John Wiley &amp; Sons, Inc.</a:t>
            </a:r>
            <a:endParaRPr lang="en-US"/>
          </a:p>
        </p:txBody>
      </p:sp>
      <p:sp>
        <p:nvSpPr>
          <p:cNvPr id="5" name="Slide Number Placeholder 4"/>
          <p:cNvSpPr>
            <a:spLocks noGrp="1"/>
          </p:cNvSpPr>
          <p:nvPr>
            <p:ph type="sldNum" sz="quarter" idx="12"/>
          </p:nvPr>
        </p:nvSpPr>
        <p:spPr/>
        <p:txBody>
          <a:bodyPr/>
          <a:lstStyle/>
          <a:p>
            <a:fld id="{431F4510-D158-4806-A092-BFF02A0B45B3}" type="slidenum">
              <a:rPr lang="en-US" smtClean="0"/>
              <a:pPr/>
              <a:t>‹#›</a:t>
            </a:fld>
            <a:endParaRPr lang="en-US"/>
          </a:p>
        </p:txBody>
      </p:sp>
    </p:spTree>
    <p:extLst>
      <p:ext uri="{BB962C8B-B14F-4D97-AF65-F5344CB8AC3E}">
        <p14:creationId xmlns:p14="http://schemas.microsoft.com/office/powerpoint/2010/main" val="358913887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smtClean="0"/>
              <a:t>Copyright 2013 John Wiley &amp; Sons, Inc.</a:t>
            </a:r>
            <a:endParaRPr lang="en-US"/>
          </a:p>
        </p:txBody>
      </p:sp>
      <p:sp>
        <p:nvSpPr>
          <p:cNvPr id="6" name="Slide Number Placeholder 5"/>
          <p:cNvSpPr>
            <a:spLocks noGrp="1"/>
          </p:cNvSpPr>
          <p:nvPr>
            <p:ph type="sldNum" sz="quarter" idx="12"/>
          </p:nvPr>
        </p:nvSpPr>
        <p:spPr/>
        <p:txBody>
          <a:bodyPr/>
          <a:lstStyle/>
          <a:p>
            <a:fld id="{81B5B6D2-FF4D-4FD8-B149-775B99F7483E}" type="slidenum">
              <a:rPr lang="en-US" smtClean="0"/>
              <a:pPr/>
              <a:t>‹#›</a:t>
            </a:fld>
            <a:endParaRPr lang="en-US"/>
          </a:p>
        </p:txBody>
      </p:sp>
    </p:spTree>
    <p:extLst>
      <p:ext uri="{BB962C8B-B14F-4D97-AF65-F5344CB8AC3E}">
        <p14:creationId xmlns:p14="http://schemas.microsoft.com/office/powerpoint/2010/main" val="701130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pPr>
              <a:defRPr/>
            </a:pPr>
            <a:endParaRPr lang="en-US"/>
          </a:p>
        </p:txBody>
      </p:sp>
      <p:sp>
        <p:nvSpPr>
          <p:cNvPr id="5" name="Footer Placeholder 4"/>
          <p:cNvSpPr>
            <a:spLocks noGrp="1"/>
          </p:cNvSpPr>
          <p:nvPr>
            <p:ph type="ftr" sz="quarter" idx="11"/>
          </p:nvPr>
        </p:nvSpPr>
        <p:spPr>
          <a:xfrm>
            <a:off x="680321" y="5936188"/>
            <a:ext cx="6126805" cy="365125"/>
          </a:xfrm>
        </p:spPr>
        <p:txBody>
          <a:bodyPr/>
          <a:lstStyle/>
          <a:p>
            <a:pPr>
              <a:defRPr/>
            </a:pPr>
            <a:r>
              <a:rPr lang="en-US" smtClean="0"/>
              <a:t>Copyright 2013 John Wiley &amp; Sons, Inc.</a:t>
            </a:r>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E6A7F76A-E238-4B01-B0EC-C349D00B390F}" type="slidenum">
              <a:rPr lang="en-US" smtClean="0"/>
              <a:pPr/>
              <a:t>‹#›</a:t>
            </a:fld>
            <a:endParaRPr lang="en-US"/>
          </a:p>
        </p:txBody>
      </p:sp>
    </p:spTree>
    <p:extLst>
      <p:ext uri="{BB962C8B-B14F-4D97-AF65-F5344CB8AC3E}">
        <p14:creationId xmlns:p14="http://schemas.microsoft.com/office/powerpoint/2010/main" val="2492859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r>
              <a:rPr lang="en-US" smtClean="0"/>
              <a:t>Copyright 2013 John Wiley &amp; Sons, Inc.</a:t>
            </a:r>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431F4510-D158-4806-A092-BFF02A0B45B3}" type="slidenum">
              <a:rPr lang="en-US" smtClean="0"/>
              <a:pPr/>
              <a:t>‹#›</a:t>
            </a:fld>
            <a:endParaRPr lang="en-US"/>
          </a:p>
        </p:txBody>
      </p:sp>
    </p:spTree>
    <p:extLst>
      <p:ext uri="{BB962C8B-B14F-4D97-AF65-F5344CB8AC3E}">
        <p14:creationId xmlns:p14="http://schemas.microsoft.com/office/powerpoint/2010/main" val="2181676029"/>
      </p:ext>
    </p:extLst>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Lst>
  <p:hf hd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www.paulmccartney.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4997450"/>
            <a:ext cx="6553200" cy="1089025"/>
          </a:xfrm>
        </p:spPr>
        <p:txBody>
          <a:bodyPr rtlCol="0">
            <a:normAutofit fontScale="90000"/>
            <a:scene3d>
              <a:camera prst="orthographicFront"/>
              <a:lightRig rig="threePt" dir="t"/>
            </a:scene3d>
            <a:sp3d extrusionH="57150">
              <a:bevelT w="38100" h="38100" prst="angle"/>
            </a:sp3d>
          </a:bodyPr>
          <a:lstStyle/>
          <a:p>
            <a:pPr eaLnBrk="1" fontAlgn="auto" hangingPunct="1">
              <a:spcAft>
                <a:spcPts val="0"/>
              </a:spcAft>
              <a:defRPr/>
            </a:pPr>
            <a:r>
              <a:rPr lang="en-US" sz="4800" dirty="0">
                <a:ln w="0"/>
                <a:solidFill>
                  <a:schemeClr val="tx1"/>
                </a:solidFill>
                <a:effectLst>
                  <a:outerShdw blurRad="38100" dist="19050" dir="2700000" algn="tl" rotWithShape="0">
                    <a:schemeClr val="dk1">
                      <a:alpha val="40000"/>
                    </a:schemeClr>
                  </a:outerShdw>
                </a:effectLst>
              </a:rPr>
              <a:t>Information Management and </a:t>
            </a:r>
            <a:r>
              <a:rPr lang="en-US" sz="4800">
                <a:ln w="0"/>
                <a:solidFill>
                  <a:schemeClr val="tx1"/>
                </a:solidFill>
                <a:effectLst>
                  <a:outerShdw blurRad="38100" dist="19050" dir="2700000" algn="tl" rotWithShape="0">
                    <a:schemeClr val="dk1">
                      <a:alpha val="40000"/>
                    </a:schemeClr>
                  </a:outerShdw>
                </a:effectLst>
              </a:rPr>
              <a:t>IT </a:t>
            </a:r>
            <a:r>
              <a:rPr lang="en-US" sz="4800" smtClean="0">
                <a:ln w="0"/>
                <a:solidFill>
                  <a:schemeClr val="tx1"/>
                </a:solidFill>
                <a:effectLst>
                  <a:outerShdw blurRad="38100" dist="19050" dir="2700000" algn="tl" rotWithShape="0">
                    <a:schemeClr val="dk1">
                      <a:alpha val="40000"/>
                    </a:schemeClr>
                  </a:outerShdw>
                </a:effectLst>
              </a:rPr>
              <a:t>Architecture</a:t>
            </a:r>
            <a:r>
              <a:rPr lang="id-ID" sz="4800" smtClean="0">
                <a:ln w="0"/>
                <a:solidFill>
                  <a:schemeClr val="tx1"/>
                </a:solidFill>
                <a:effectLst>
                  <a:outerShdw blurRad="38100" dist="19050" dir="2700000" algn="tl" rotWithShape="0">
                    <a:schemeClr val="dk1">
                      <a:alpha val="40000"/>
                    </a:schemeClr>
                  </a:outerShdw>
                </a:effectLst>
              </a:rPr>
              <a:t/>
            </a:r>
            <a:br>
              <a:rPr lang="id-ID" sz="4800" smtClean="0">
                <a:ln w="0"/>
                <a:solidFill>
                  <a:schemeClr val="tx1"/>
                </a:solidFill>
                <a:effectLst>
                  <a:outerShdw blurRad="38100" dist="19050" dir="2700000" algn="tl" rotWithShape="0">
                    <a:schemeClr val="dk1">
                      <a:alpha val="40000"/>
                    </a:schemeClr>
                  </a:outerShdw>
                </a:effectLst>
              </a:rPr>
            </a:br>
            <a:r>
              <a:rPr lang="id-ID" sz="4800" smtClean="0">
                <a:ln w="0"/>
                <a:solidFill>
                  <a:srgbClr val="FFFF00"/>
                </a:solidFill>
                <a:effectLst>
                  <a:outerShdw blurRad="101600" dist="101600" dir="2700000" algn="tl" rotWithShape="0">
                    <a:prstClr val="black">
                      <a:alpha val="40000"/>
                    </a:prstClr>
                  </a:outerShdw>
                </a:effectLst>
                <a:latin typeface="Aharoni" panose="02010803020104030203" pitchFamily="2" charset="-79"/>
                <a:cs typeface="Aharoni" panose="02010803020104030203" pitchFamily="2" charset="-79"/>
              </a:rPr>
              <a:t>(Manajemen Informasi dan Infrastruktur Teknologi Informasi)</a:t>
            </a:r>
            <a:endParaRPr lang="en-US" sz="4800" dirty="0">
              <a:ln w="0"/>
              <a:solidFill>
                <a:srgbClr val="FFFF00"/>
              </a:solidFill>
              <a:effectLst>
                <a:outerShdw blurRad="101600" dist="101600" dir="2700000" algn="tl" rotWithShape="0">
                  <a:prstClr val="black">
                    <a:alpha val="40000"/>
                  </a:prstClr>
                </a:outerShdw>
              </a:effectLst>
              <a:latin typeface="Aharoni" panose="02010803020104030203" pitchFamily="2" charset="-79"/>
              <a:cs typeface="Aharoni" panose="02010803020104030203" pitchFamily="2" charset="-79"/>
            </a:endParaRPr>
          </a:p>
        </p:txBody>
      </p:sp>
      <p:sp>
        <p:nvSpPr>
          <p:cNvPr id="3" name="Subtitle 2"/>
          <p:cNvSpPr>
            <a:spLocks noGrp="1"/>
          </p:cNvSpPr>
          <p:nvPr>
            <p:ph type="subTitle" idx="1"/>
          </p:nvPr>
        </p:nvSpPr>
        <p:spPr>
          <a:xfrm>
            <a:off x="8915400" y="1664093"/>
            <a:ext cx="2819400" cy="685800"/>
          </a:xfrm>
        </p:spPr>
        <p:txBody>
          <a:bodyPr>
            <a:normAutofit/>
          </a:bodyPr>
          <a:lstStyle/>
          <a:p>
            <a:pPr eaLnBrk="1" hangingPunct="1"/>
            <a:r>
              <a:rPr lang="en-US" sz="2800" b="1">
                <a:ln w="22225">
                  <a:solidFill>
                    <a:schemeClr val="accent2"/>
                  </a:solidFill>
                  <a:prstDash val="solid"/>
                </a:ln>
                <a:solidFill>
                  <a:schemeClr val="accent2">
                    <a:lumMod val="40000"/>
                    <a:lumOff val="60000"/>
                  </a:schemeClr>
                </a:solidFill>
                <a:ea typeface="ＭＳ Ｐゴシック" pitchFamily="34" charset="-128"/>
              </a:rPr>
              <a:t>Chapter 2 </a:t>
            </a:r>
          </a:p>
        </p:txBody>
      </p:sp>
      <p:sp>
        <p:nvSpPr>
          <p:cNvPr id="5125" name="Footer Placeholder 4"/>
          <p:cNvSpPr>
            <a:spLocks noGrp="1"/>
          </p:cNvSpPr>
          <p:nvPr>
            <p:ph type="ftr" sz="quarter" idx="11"/>
          </p:nvPr>
        </p:nvSpPr>
        <p:spPr bwMode="auto">
          <a:xfrm>
            <a:off x="1676400" y="6248401"/>
            <a:ext cx="2895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solidFill>
                  <a:srgbClr val="534D2F"/>
                </a:solidFill>
              </a:rPr>
              <a:t>Copyright 2013 John Wiley &amp; Sons, Inc.</a:t>
            </a:r>
          </a:p>
        </p:txBody>
      </p:sp>
      <p:sp>
        <p:nvSpPr>
          <p:cNvPr id="1433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a:latin typeface="Calibri" pitchFamily="34" charset="0"/>
              </a:rPr>
              <a:t>2-</a:t>
            </a:r>
            <a:fld id="{C4826442-B0E1-4465-8D1C-F52D874D2BCF}" type="slidenum">
              <a:rPr lang="en-US" sz="1600">
                <a:latin typeface="Calibri" pitchFamily="34" charset="0"/>
              </a:rPr>
              <a:pPr eaLnBrk="1" hangingPunct="1"/>
              <a:t>1</a:t>
            </a:fld>
            <a:endParaRPr lang="en-US" sz="1600">
              <a:latin typeface="Calibri" pitchFamily="34" charset="0"/>
            </a:endParaRPr>
          </a:p>
        </p:txBody>
      </p:sp>
      <p:sp>
        <p:nvSpPr>
          <p:cNvPr id="14342" name="TextBox 9"/>
          <p:cNvSpPr txBox="1">
            <a:spLocks noChangeArrowheads="1"/>
          </p:cNvSpPr>
          <p:nvPr/>
        </p:nvSpPr>
        <p:spPr bwMode="auto">
          <a:xfrm>
            <a:off x="4648200" y="228600"/>
            <a:ext cx="4648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2000" b="1">
                <a:latin typeface="Calibri" pitchFamily="34" charset="0"/>
              </a:rPr>
              <a:t>Part I</a:t>
            </a:r>
          </a:p>
          <a:p>
            <a:pPr eaLnBrk="1" hangingPunct="1"/>
            <a:r>
              <a:rPr lang="en-US" sz="2000" b="1">
                <a:latin typeface="Calibri" pitchFamily="34" charset="0"/>
              </a:rPr>
              <a:t>Maximizing the Value of Data and Information Technology</a:t>
            </a:r>
            <a:endParaRPr lang="en-US" sz="2000">
              <a:latin typeface="Calibri" pitchFamily="34" charset="0"/>
            </a:endParaRPr>
          </a:p>
        </p:txBody>
      </p:sp>
      <p:sp>
        <p:nvSpPr>
          <p:cNvPr id="14343" name="Rectangle 10"/>
          <p:cNvSpPr>
            <a:spLocks noChangeArrowheads="1"/>
          </p:cNvSpPr>
          <p:nvPr/>
        </p:nvSpPr>
        <p:spPr bwMode="auto">
          <a:xfrm>
            <a:off x="1558925" y="381000"/>
            <a:ext cx="4572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aseline="30000">
                <a:solidFill>
                  <a:srgbClr val="FF0000"/>
                </a:solidFill>
                <a:latin typeface="Calibri" pitchFamily="34" charset="0"/>
              </a:rPr>
              <a:t>9th </a:t>
            </a:r>
            <a:r>
              <a:rPr lang="en-US" sz="2400" b="1" baseline="30000">
                <a:solidFill>
                  <a:srgbClr val="FF0000"/>
                </a:solidFill>
                <a:latin typeface="Calibri" pitchFamily="34" charset="0"/>
              </a:rPr>
              <a:t>Edition</a:t>
            </a:r>
          </a:p>
          <a:p>
            <a:r>
              <a:rPr lang="en-US" sz="2400" baseline="30000">
                <a:latin typeface="Calibri" pitchFamily="34" charset="0"/>
              </a:rPr>
              <a:t>Information</a:t>
            </a:r>
          </a:p>
          <a:p>
            <a:r>
              <a:rPr lang="en-US" sz="2400" baseline="30000">
                <a:latin typeface="Calibri" pitchFamily="34" charset="0"/>
              </a:rPr>
              <a:t>Technology</a:t>
            </a:r>
          </a:p>
          <a:p>
            <a:r>
              <a:rPr lang="en-US" sz="2400" baseline="30000">
                <a:latin typeface="Calibri" pitchFamily="34" charset="0"/>
              </a:rPr>
              <a:t>for Management</a:t>
            </a:r>
          </a:p>
          <a:p>
            <a:r>
              <a:rPr lang="en-US" sz="2400" baseline="30000">
                <a:latin typeface="Calibri" pitchFamily="34" charset="0"/>
              </a:rPr>
              <a:t>Advancing Sustainable, </a:t>
            </a:r>
          </a:p>
          <a:p>
            <a:r>
              <a:rPr lang="en-US" sz="2400" baseline="30000">
                <a:latin typeface="Calibri" pitchFamily="34" charset="0"/>
              </a:rPr>
              <a:t>Profitable Business Growth</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eaLnBrk="1" fontAlgn="auto" hangingPunct="1">
              <a:spcAft>
                <a:spcPts val="0"/>
              </a:spcAft>
              <a:defRPr/>
            </a:pPr>
            <a:r>
              <a:rPr lang="en-US" i="1" spc="300" dirty="0">
                <a:solidFill>
                  <a:schemeClr val="tx1"/>
                </a:solidFill>
                <a:effectLst>
                  <a:outerShdw blurRad="38100" dist="38100" dir="2700000" algn="tl">
                    <a:srgbClr val="000000">
                      <a:alpha val="43137"/>
                    </a:srgbClr>
                  </a:outerShdw>
                </a:effectLst>
                <a:ea typeface="+mj-ea"/>
              </a:rPr>
              <a:t>Chapter 2 Outline</a:t>
            </a:r>
            <a:endParaRPr lang="en-US" dirty="0">
              <a:ea typeface="+mj-ea"/>
            </a:endParaRPr>
          </a:p>
        </p:txBody>
      </p:sp>
      <p:sp>
        <p:nvSpPr>
          <p:cNvPr id="16386" name="Content Placeholder 2"/>
          <p:cNvSpPr>
            <a:spLocks noGrp="1"/>
          </p:cNvSpPr>
          <p:nvPr>
            <p:ph idx="1"/>
          </p:nvPr>
        </p:nvSpPr>
        <p:spPr>
          <a:xfrm>
            <a:off x="1981200" y="1219201"/>
            <a:ext cx="8229600" cy="4525963"/>
          </a:xfrm>
        </p:spPr>
        <p:txBody>
          <a:bodyPr>
            <a:normAutofit/>
          </a:bodyPr>
          <a:lstStyle/>
          <a:p>
            <a:pPr eaLnBrk="1" hangingPunct="1">
              <a:lnSpc>
                <a:spcPct val="150000"/>
              </a:lnSpc>
              <a:buFont typeface="Wingdings" pitchFamily="2" charset="2"/>
              <a:buNone/>
            </a:pPr>
            <a:r>
              <a:rPr lang="en-US" sz="2800" b="1">
                <a:solidFill>
                  <a:srgbClr val="534D2F"/>
                </a:solidFill>
                <a:ea typeface="ＭＳ Ｐゴシック" pitchFamily="34" charset="-128"/>
              </a:rPr>
              <a:t>2.1 Information Management in the 2010s</a:t>
            </a:r>
          </a:p>
          <a:p>
            <a:pPr eaLnBrk="1" hangingPunct="1">
              <a:lnSpc>
                <a:spcPct val="150000"/>
              </a:lnSpc>
              <a:buFont typeface="Wingdings" pitchFamily="2" charset="2"/>
              <a:buNone/>
            </a:pPr>
            <a:r>
              <a:rPr lang="en-US" sz="2800" b="1">
                <a:solidFill>
                  <a:srgbClr val="534D2F"/>
                </a:solidFill>
                <a:ea typeface="ＭＳ Ｐゴシック" pitchFamily="34" charset="-128"/>
              </a:rPr>
              <a:t>2.2 IT Architecture</a:t>
            </a:r>
          </a:p>
          <a:p>
            <a:pPr eaLnBrk="1" hangingPunct="1">
              <a:lnSpc>
                <a:spcPct val="150000"/>
              </a:lnSpc>
              <a:buFont typeface="Wingdings" pitchFamily="2" charset="2"/>
              <a:buNone/>
            </a:pPr>
            <a:r>
              <a:rPr lang="en-US" sz="2800" b="1">
                <a:solidFill>
                  <a:srgbClr val="534D2F"/>
                </a:solidFill>
                <a:ea typeface="ＭＳ Ｐゴシック" pitchFamily="34" charset="-128"/>
              </a:rPr>
              <a:t>2.3 Information Systems and IT Infrastructure</a:t>
            </a:r>
          </a:p>
          <a:p>
            <a:pPr eaLnBrk="1" hangingPunct="1">
              <a:lnSpc>
                <a:spcPct val="150000"/>
              </a:lnSpc>
              <a:buFont typeface="Wingdings" pitchFamily="2" charset="2"/>
              <a:buNone/>
            </a:pPr>
            <a:r>
              <a:rPr lang="en-US" sz="2800" b="1">
                <a:solidFill>
                  <a:srgbClr val="534D2F"/>
                </a:solidFill>
                <a:ea typeface="ＭＳ Ｐゴシック" pitchFamily="34" charset="-128"/>
              </a:rPr>
              <a:t>2.4 Cloud Computing and Services</a:t>
            </a:r>
          </a:p>
          <a:p>
            <a:pPr eaLnBrk="1" hangingPunct="1">
              <a:lnSpc>
                <a:spcPct val="150000"/>
              </a:lnSpc>
              <a:buFont typeface="Wingdings" pitchFamily="2" charset="2"/>
              <a:buNone/>
            </a:pPr>
            <a:r>
              <a:rPr lang="en-US" sz="2800" b="1">
                <a:solidFill>
                  <a:srgbClr val="534D2F"/>
                </a:solidFill>
                <a:ea typeface="ＭＳ Ｐゴシック" pitchFamily="34" charset="-128"/>
              </a:rPr>
              <a:t>2.5 Virtualization and VM (Virtual Machines)</a:t>
            </a:r>
          </a:p>
        </p:txBody>
      </p:sp>
      <p:sp>
        <p:nvSpPr>
          <p:cNvPr id="6148"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1638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a:latin typeface="Calibri" pitchFamily="34" charset="0"/>
              </a:rPr>
              <a:t>2-</a:t>
            </a:r>
            <a:fld id="{FA4E18BD-772A-4BAC-84C3-464BB62C3859}" type="slidenum">
              <a:rPr lang="en-US" sz="1600">
                <a:latin typeface="Calibri" pitchFamily="34" charset="0"/>
              </a:rPr>
              <a:pPr eaLnBrk="1" hangingPunct="1"/>
              <a:t>2</a:t>
            </a:fld>
            <a:endParaRPr lang="en-US" sz="1600">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rtlCol="0"/>
          <a:lstStyle/>
          <a:p>
            <a:pPr eaLnBrk="1" fontAlgn="auto" hangingPunct="1">
              <a:spcAft>
                <a:spcPts val="0"/>
              </a:spcAft>
              <a:defRPr/>
            </a:pPr>
            <a:r>
              <a:rPr lang="en-US" sz="3600" i="1" spc="300" dirty="0">
                <a:solidFill>
                  <a:schemeClr val="tx1"/>
                </a:solidFill>
                <a:effectLst>
                  <a:outerShdw blurRad="38100" dist="38100" dir="2700000" algn="tl">
                    <a:srgbClr val="000000">
                      <a:alpha val="43137"/>
                    </a:srgbClr>
                  </a:outerShdw>
                </a:effectLst>
                <a:ea typeface="+mj-ea"/>
              </a:rPr>
              <a:t>Chapter 2 Learning Objectives</a:t>
            </a:r>
            <a:endParaRPr lang="en-US" sz="3600" dirty="0">
              <a:ea typeface="+mj-ea"/>
            </a:endParaRPr>
          </a:p>
        </p:txBody>
      </p:sp>
      <p:sp>
        <p:nvSpPr>
          <p:cNvPr id="18434" name="Content Placeholder 2"/>
          <p:cNvSpPr>
            <a:spLocks noGrp="1"/>
          </p:cNvSpPr>
          <p:nvPr>
            <p:ph idx="1"/>
          </p:nvPr>
        </p:nvSpPr>
        <p:spPr>
          <a:xfrm>
            <a:off x="1981200" y="1219201"/>
            <a:ext cx="8382000" cy="4906963"/>
          </a:xfrm>
        </p:spPr>
        <p:txBody>
          <a:bodyPr>
            <a:normAutofit fontScale="92500"/>
          </a:bodyPr>
          <a:lstStyle/>
          <a:p>
            <a:pPr marL="514350" indent="-514350" eaLnBrk="1" hangingPunct="1">
              <a:buFont typeface="Calibri" pitchFamily="34" charset="0"/>
              <a:buAutoNum type="arabicPeriod"/>
            </a:pPr>
            <a:r>
              <a:rPr lang="en-US" sz="2800">
                <a:ea typeface="ＭＳ Ｐゴシック" pitchFamily="34" charset="-128"/>
              </a:rPr>
              <a:t>Identify current information management challenges and evaluate potential solutions.</a:t>
            </a:r>
          </a:p>
          <a:p>
            <a:pPr marL="514350" indent="-514350" eaLnBrk="1" hangingPunct="1">
              <a:buFont typeface="Calibri" pitchFamily="34" charset="0"/>
              <a:buAutoNum type="arabicPeriod"/>
            </a:pPr>
            <a:r>
              <a:rPr lang="en-US" sz="2800">
                <a:ea typeface="ＭＳ Ｐゴシック" pitchFamily="34" charset="-128"/>
              </a:rPr>
              <a:t>Recognize the role of IT architecture and how it guides and governs IT growth and maintenance.</a:t>
            </a:r>
          </a:p>
          <a:p>
            <a:pPr marL="514350" indent="-514350" eaLnBrk="1" hangingPunct="1">
              <a:buFont typeface="Calibri" pitchFamily="34" charset="0"/>
              <a:buAutoNum type="arabicPeriod"/>
            </a:pPr>
            <a:r>
              <a:rPr lang="en-US" sz="2800">
                <a:ea typeface="ＭＳ Ｐゴシック" pitchFamily="34" charset="-128"/>
              </a:rPr>
              <a:t>Map the functions of various types of information systems to the type of support needed by business operations and decision makers.</a:t>
            </a:r>
          </a:p>
          <a:p>
            <a:pPr marL="514350" indent="-514350" eaLnBrk="1" hangingPunct="1">
              <a:buFont typeface="Calibri" pitchFamily="34" charset="0"/>
              <a:buAutoNum type="arabicPeriod"/>
            </a:pPr>
            <a:r>
              <a:rPr lang="en-US" sz="2800">
                <a:ea typeface="ＭＳ Ｐゴシック" pitchFamily="34" charset="-128"/>
              </a:rPr>
              <a:t>Evaluate cloud-computing solutions and services.</a:t>
            </a:r>
          </a:p>
          <a:p>
            <a:pPr marL="514350" indent="-514350" eaLnBrk="1" hangingPunct="1">
              <a:buFont typeface="Calibri" pitchFamily="34" charset="0"/>
              <a:buAutoNum type="arabicPeriod"/>
            </a:pPr>
            <a:r>
              <a:rPr lang="en-US" sz="2800">
                <a:ea typeface="ＭＳ Ｐゴシック" pitchFamily="34" charset="-128"/>
              </a:rPr>
              <a:t>Explain the characteristics and assess the benefits of virtualization and virtual machines (VM).</a:t>
            </a:r>
            <a:endParaRPr lang="en-US" sz="2800" b="1">
              <a:solidFill>
                <a:srgbClr val="534D2F"/>
              </a:solidFill>
              <a:ea typeface="ＭＳ Ｐゴシック" pitchFamily="34" charset="-128"/>
            </a:endParaRPr>
          </a:p>
        </p:txBody>
      </p:sp>
      <p:sp>
        <p:nvSpPr>
          <p:cNvPr id="7172"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1843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a:latin typeface="Calibri" pitchFamily="34" charset="0"/>
              </a:rPr>
              <a:t>2-</a:t>
            </a:r>
            <a:fld id="{E85DE688-AE44-48D2-85E9-B074B7F6FE57}" type="slidenum">
              <a:rPr lang="en-US" sz="1600">
                <a:latin typeface="Calibri" pitchFamily="34" charset="0"/>
              </a:rPr>
              <a:pPr eaLnBrk="1" hangingPunct="1"/>
              <a:t>3</a:t>
            </a:fld>
            <a:endParaRPr lang="en-US" sz="1600">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itle 5"/>
          <p:cNvSpPr>
            <a:spLocks noGrp="1"/>
          </p:cNvSpPr>
          <p:nvPr>
            <p:ph type="title"/>
          </p:nvPr>
        </p:nvSpPr>
        <p:spPr>
          <a:xfrm>
            <a:off x="1981200" y="400051"/>
            <a:ext cx="8229600" cy="892175"/>
          </a:xfrm>
        </p:spPr>
        <p:txBody>
          <a:bodyPr>
            <a:spAutoFit/>
          </a:bodyPr>
          <a:lstStyle/>
          <a:p>
            <a:pPr eaLnBrk="1" hangingPunct="1">
              <a:spcAft>
                <a:spcPts val="600"/>
              </a:spcAft>
            </a:pPr>
            <a:r>
              <a:rPr lang="en-US" sz="2800">
                <a:ea typeface="ＭＳ Ｐゴシック" pitchFamily="34" charset="-128"/>
              </a:rPr>
              <a:t>For Class Discussion &amp; Debate</a:t>
            </a:r>
            <a:r>
              <a:rPr lang="en-US" sz="2400">
                <a:ea typeface="ＭＳ Ｐゴシック" pitchFamily="34" charset="-128"/>
              </a:rPr>
              <a:t/>
            </a:r>
            <a:br>
              <a:rPr lang="en-US" sz="2400">
                <a:ea typeface="ＭＳ Ｐゴシック" pitchFamily="34" charset="-128"/>
              </a:rPr>
            </a:br>
            <a:r>
              <a:rPr lang="en-US" sz="2400">
                <a:ea typeface="ＭＳ Ｐゴシック" pitchFamily="34" charset="-128"/>
              </a:rPr>
              <a:t>Paul McCartney</a:t>
            </a:r>
            <a:r>
              <a:rPr lang="ja-JP" altLang="en-US" sz="2400">
                <a:ea typeface="ＭＳ Ｐゴシック" pitchFamily="34" charset="-128"/>
              </a:rPr>
              <a:t>’</a:t>
            </a:r>
            <a:r>
              <a:rPr lang="en-US" altLang="ja-JP" sz="2400">
                <a:ea typeface="ＭＳ Ｐゴシック" pitchFamily="34" charset="-128"/>
              </a:rPr>
              <a:t>s Artistic Legacy (and Its IT Architecture)</a:t>
            </a:r>
            <a:endParaRPr lang="en-US" sz="2400">
              <a:ea typeface="ＭＳ Ｐゴシック" pitchFamily="34" charset="-128"/>
            </a:endParaRPr>
          </a:p>
        </p:txBody>
      </p:sp>
      <p:sp>
        <p:nvSpPr>
          <p:cNvPr id="20481" name="Content Placeholder 2"/>
          <p:cNvSpPr>
            <a:spLocks noGrp="1"/>
          </p:cNvSpPr>
          <p:nvPr>
            <p:ph idx="1"/>
          </p:nvPr>
        </p:nvSpPr>
        <p:spPr>
          <a:xfrm>
            <a:off x="2208211" y="1998618"/>
            <a:ext cx="8382000" cy="4525963"/>
          </a:xfrm>
        </p:spPr>
        <p:txBody>
          <a:bodyPr/>
          <a:lstStyle/>
          <a:p>
            <a:pPr eaLnBrk="1" hangingPunct="1">
              <a:buFont typeface="Wingdings" pitchFamily="2" charset="2"/>
              <a:buNone/>
            </a:pPr>
            <a:r>
              <a:rPr lang="en-US" sz="2800" b="1">
                <a:solidFill>
                  <a:srgbClr val="C00000"/>
                </a:solidFill>
                <a:ea typeface="ＭＳ Ｐゴシック" pitchFamily="34" charset="-128"/>
              </a:rPr>
              <a:t>IT Architecture Supports Paul</a:t>
            </a:r>
            <a:r>
              <a:rPr lang="ja-JP" altLang="en-US" sz="2800" b="1">
                <a:solidFill>
                  <a:srgbClr val="C00000"/>
                </a:solidFill>
                <a:ea typeface="ＭＳ Ｐゴシック" pitchFamily="34" charset="-128"/>
              </a:rPr>
              <a:t>’</a:t>
            </a:r>
            <a:r>
              <a:rPr lang="en-US" altLang="ja-JP" sz="2800" b="1">
                <a:solidFill>
                  <a:srgbClr val="C00000"/>
                </a:solidFill>
                <a:ea typeface="ＭＳ Ｐゴシック" pitchFamily="34" charset="-128"/>
              </a:rPr>
              <a:t>s Vision</a:t>
            </a:r>
          </a:p>
          <a:p>
            <a:pPr eaLnBrk="1" hangingPunct="1"/>
            <a:r>
              <a:rPr lang="en-US" sz="2800">
                <a:ea typeface="ＭＳ Ｐゴシック" pitchFamily="34" charset="-128"/>
              </a:rPr>
              <a:t>McCartney wanted to </a:t>
            </a:r>
            <a:r>
              <a:rPr lang="ja-JP" altLang="en-US" sz="2800">
                <a:ea typeface="ＭＳ Ｐゴシック" pitchFamily="34" charset="-128"/>
              </a:rPr>
              <a:t>“</a:t>
            </a:r>
            <a:r>
              <a:rPr lang="en-US" altLang="ja-JP" sz="2800">
                <a:ea typeface="ＭＳ Ｐゴシック" pitchFamily="34" charset="-128"/>
              </a:rPr>
              <a:t>make it something really exciting.</a:t>
            </a:r>
            <a:r>
              <a:rPr lang="ja-JP" altLang="en-US" sz="2800">
                <a:ea typeface="ＭＳ Ｐゴシック" pitchFamily="34" charset="-128"/>
              </a:rPr>
              <a:t>”</a:t>
            </a:r>
            <a:r>
              <a:rPr lang="en-US" altLang="ja-JP" sz="2800">
                <a:ea typeface="ＭＳ Ｐゴシック" pitchFamily="34" charset="-128"/>
              </a:rPr>
              <a:t> A really exciting portal was made possible by the IT architecture that powers his media business, making it simpler and more efficient for fans to identify, locate, and use assets in the huge collection. See the book for the full explanation of McCartney</a:t>
            </a:r>
            <a:r>
              <a:rPr lang="ja-JP" altLang="en-US" sz="2800">
                <a:ea typeface="ＭＳ Ｐゴシック" pitchFamily="34" charset="-128"/>
              </a:rPr>
              <a:t>’</a:t>
            </a:r>
            <a:r>
              <a:rPr lang="en-US" altLang="ja-JP" sz="2800">
                <a:ea typeface="ＭＳ Ｐゴシック" pitchFamily="34" charset="-128"/>
              </a:rPr>
              <a:t>s vision. </a:t>
            </a:r>
            <a:endParaRPr lang="en-US" sz="2800" b="1" u="sng">
              <a:solidFill>
                <a:srgbClr val="C00000"/>
              </a:solidFill>
              <a:ea typeface="ＭＳ Ｐゴシック" pitchFamily="34" charset="-128"/>
            </a:endParaRPr>
          </a:p>
        </p:txBody>
      </p:sp>
      <p:sp>
        <p:nvSpPr>
          <p:cNvPr id="8195"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048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a:latin typeface="Calibri" pitchFamily="34" charset="0"/>
              </a:rPr>
              <a:t>2-</a:t>
            </a:r>
            <a:fld id="{F3FC820F-7164-4864-B897-9D0B44A18291}" type="slidenum">
              <a:rPr lang="en-US" sz="1600">
                <a:latin typeface="Calibri" pitchFamily="34" charset="0"/>
              </a:rPr>
              <a:pPr eaLnBrk="1" hangingPunct="1"/>
              <a:t>4</a:t>
            </a:fld>
            <a:endParaRPr lang="en-US" sz="1600">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itle 5"/>
          <p:cNvSpPr>
            <a:spLocks noGrp="1"/>
          </p:cNvSpPr>
          <p:nvPr>
            <p:ph type="title"/>
          </p:nvPr>
        </p:nvSpPr>
        <p:spPr>
          <a:xfrm>
            <a:off x="1981200" y="400051"/>
            <a:ext cx="8229600" cy="892175"/>
          </a:xfrm>
        </p:spPr>
        <p:txBody>
          <a:bodyPr>
            <a:spAutoFit/>
          </a:bodyPr>
          <a:lstStyle/>
          <a:p>
            <a:pPr eaLnBrk="1" hangingPunct="1">
              <a:spcAft>
                <a:spcPts val="600"/>
              </a:spcAft>
            </a:pPr>
            <a:r>
              <a:rPr lang="en-US" sz="2800">
                <a:ea typeface="ＭＳ Ｐゴシック" pitchFamily="34" charset="-128"/>
              </a:rPr>
              <a:t>For Class Discussion &amp; Debate</a:t>
            </a:r>
            <a:r>
              <a:rPr lang="en-US" sz="2400">
                <a:ea typeface="ＭＳ Ｐゴシック" pitchFamily="34" charset="-128"/>
              </a:rPr>
              <a:t/>
            </a:r>
            <a:br>
              <a:rPr lang="en-US" sz="2400">
                <a:ea typeface="ＭＳ Ｐゴシック" pitchFamily="34" charset="-128"/>
              </a:rPr>
            </a:br>
            <a:r>
              <a:rPr lang="en-US" sz="2400">
                <a:ea typeface="ＭＳ Ｐゴシック" pitchFamily="34" charset="-128"/>
              </a:rPr>
              <a:t>Paul McCartney</a:t>
            </a:r>
            <a:r>
              <a:rPr lang="ja-JP" altLang="en-US" sz="2400">
                <a:ea typeface="ＭＳ Ｐゴシック" pitchFamily="34" charset="-128"/>
              </a:rPr>
              <a:t>’</a:t>
            </a:r>
            <a:r>
              <a:rPr lang="en-US" altLang="ja-JP" sz="2400">
                <a:ea typeface="ＭＳ Ｐゴシック" pitchFamily="34" charset="-128"/>
              </a:rPr>
              <a:t>s Artistic Legacy (and Its IT Architecture)</a:t>
            </a:r>
            <a:endParaRPr lang="en-US" sz="2400">
              <a:ea typeface="ＭＳ Ｐゴシック" pitchFamily="34" charset="-128"/>
            </a:endParaRPr>
          </a:p>
        </p:txBody>
      </p:sp>
      <p:sp>
        <p:nvSpPr>
          <p:cNvPr id="20481" name="Content Placeholder 2"/>
          <p:cNvSpPr>
            <a:spLocks noGrp="1"/>
          </p:cNvSpPr>
          <p:nvPr>
            <p:ph idx="1"/>
          </p:nvPr>
        </p:nvSpPr>
        <p:spPr>
          <a:xfrm>
            <a:off x="2208211" y="1998618"/>
            <a:ext cx="8382000" cy="4525963"/>
          </a:xfrm>
        </p:spPr>
        <p:txBody>
          <a:bodyPr>
            <a:normAutofit/>
          </a:bodyPr>
          <a:lstStyle/>
          <a:p>
            <a:pPr eaLnBrk="1" hangingPunct="1">
              <a:buFont typeface="Wingdings" pitchFamily="2" charset="2"/>
              <a:buNone/>
            </a:pPr>
            <a:r>
              <a:rPr lang="en-US" sz="2800" b="1">
                <a:solidFill>
                  <a:srgbClr val="C00000"/>
                </a:solidFill>
                <a:ea typeface="ＭＳ Ｐゴシック" pitchFamily="34" charset="-128"/>
              </a:rPr>
              <a:t>IT Architecture Supports Paul</a:t>
            </a:r>
            <a:r>
              <a:rPr lang="ja-JP" altLang="en-US" sz="2800" b="1">
                <a:solidFill>
                  <a:srgbClr val="C00000"/>
                </a:solidFill>
                <a:ea typeface="ＭＳ Ｐゴシック" pitchFamily="34" charset="-128"/>
              </a:rPr>
              <a:t>’</a:t>
            </a:r>
            <a:r>
              <a:rPr lang="en-US" altLang="ja-JP" sz="2800" b="1">
                <a:solidFill>
                  <a:srgbClr val="C00000"/>
                </a:solidFill>
                <a:ea typeface="ＭＳ Ｐゴシック" pitchFamily="34" charset="-128"/>
              </a:rPr>
              <a:t>s Vision</a:t>
            </a:r>
          </a:p>
          <a:p>
            <a:r>
              <a:rPr lang="en-US" sz="2800">
                <a:ea typeface="ＭＳ Ｐゴシック" pitchFamily="34" charset="-128"/>
              </a:rPr>
              <a:t>McCartney ingin "membuat sesuatu yang benar-benar menarik." Sebuah portal yang benar-benar menarik dimungkinkan oleh arsitektur TI yang </a:t>
            </a:r>
            <a:r>
              <a:rPr lang="id-ID" sz="2800" smtClean="0">
                <a:ea typeface="ＭＳ Ｐゴシック" pitchFamily="34" charset="-128"/>
              </a:rPr>
              <a:t>mendukung </a:t>
            </a:r>
            <a:r>
              <a:rPr lang="en-US" sz="2800" smtClean="0">
                <a:ea typeface="ＭＳ Ｐゴシック" pitchFamily="34" charset="-128"/>
              </a:rPr>
              <a:t>bisnis medianya, </a:t>
            </a:r>
            <a:r>
              <a:rPr lang="en-US" sz="2800">
                <a:ea typeface="ＭＳ Ｐゴシック" pitchFamily="34" charset="-128"/>
              </a:rPr>
              <a:t>sehingga lebih sederhana dan lebih efisien untuk para penggemar untuk mengidentifikasi, menemukan, dan menggunakan aset dalam </a:t>
            </a:r>
            <a:r>
              <a:rPr lang="en-US" sz="2800" smtClean="0">
                <a:ea typeface="ＭＳ Ｐゴシック" pitchFamily="34" charset="-128"/>
              </a:rPr>
              <a:t>koleksi</a:t>
            </a:r>
            <a:r>
              <a:rPr lang="id-ID" sz="2800" smtClean="0">
                <a:ea typeface="ＭＳ Ｐゴシック" pitchFamily="34" charset="-128"/>
              </a:rPr>
              <a:t>nya</a:t>
            </a:r>
            <a:r>
              <a:rPr lang="en-US" sz="2800" smtClean="0">
                <a:ea typeface="ＭＳ Ｐゴシック" pitchFamily="34" charset="-128"/>
              </a:rPr>
              <a:t>. </a:t>
            </a:r>
            <a:endParaRPr lang="en-US" sz="2800" b="1" u="sng">
              <a:solidFill>
                <a:srgbClr val="C00000"/>
              </a:solidFill>
              <a:ea typeface="ＭＳ Ｐゴシック" pitchFamily="34" charset="-128"/>
            </a:endParaRPr>
          </a:p>
        </p:txBody>
      </p:sp>
      <p:sp>
        <p:nvSpPr>
          <p:cNvPr id="8195"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048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a:latin typeface="Calibri" pitchFamily="34" charset="0"/>
              </a:rPr>
              <a:t>2-</a:t>
            </a:r>
            <a:fld id="{F3FC820F-7164-4864-B897-9D0B44A18291}" type="slidenum">
              <a:rPr lang="en-US" sz="1600">
                <a:latin typeface="Calibri" pitchFamily="34" charset="0"/>
              </a:rPr>
              <a:pPr eaLnBrk="1" hangingPunct="1"/>
              <a:t>5</a:t>
            </a:fld>
            <a:endParaRPr lang="en-US" sz="1600">
              <a:latin typeface="Calibri" pitchFamily="34" charset="0"/>
            </a:endParaRPr>
          </a:p>
        </p:txBody>
      </p:sp>
    </p:spTree>
    <p:extLst>
      <p:ext uri="{BB962C8B-B14F-4D97-AF65-F5344CB8AC3E}">
        <p14:creationId xmlns:p14="http://schemas.microsoft.com/office/powerpoint/2010/main" val="13165300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fld id="{34399CB6-A9C9-4A80-9616-40FB8D74A4EB}" type="slidenum">
              <a:rPr lang="en-US" smtClean="0"/>
              <a:pPr/>
              <a:t>6</a:t>
            </a:fld>
            <a:endParaRPr lang="en-US"/>
          </a:p>
        </p:txBody>
      </p:sp>
      <p:pic>
        <p:nvPicPr>
          <p:cNvPr id="7" name="Picture 6"/>
          <p:cNvPicPr>
            <a:picLocks noChangeAspect="1"/>
          </p:cNvPicPr>
          <p:nvPr/>
        </p:nvPicPr>
        <p:blipFill>
          <a:blip r:embed="rId2"/>
          <a:stretch>
            <a:fillRect/>
          </a:stretch>
        </p:blipFill>
        <p:spPr>
          <a:xfrm>
            <a:off x="0" y="-228600"/>
            <a:ext cx="12192000" cy="7315200"/>
          </a:xfrm>
          <a:prstGeom prst="rect">
            <a:avLst/>
          </a:prstGeom>
        </p:spPr>
      </p:pic>
    </p:spTree>
    <p:extLst>
      <p:ext uri="{BB962C8B-B14F-4D97-AF65-F5344CB8AC3E}">
        <p14:creationId xmlns:p14="http://schemas.microsoft.com/office/powerpoint/2010/main" val="1832056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Copyright 2013 John Wiley &amp; Sons, Inc.</a:t>
            </a:r>
            <a:endParaRPr lang="en-US"/>
          </a:p>
        </p:txBody>
      </p:sp>
      <p:sp>
        <p:nvSpPr>
          <p:cNvPr id="3" name="Slide Number Placeholder 2"/>
          <p:cNvSpPr>
            <a:spLocks noGrp="1"/>
          </p:cNvSpPr>
          <p:nvPr>
            <p:ph type="sldNum" sz="quarter" idx="12"/>
          </p:nvPr>
        </p:nvSpPr>
        <p:spPr/>
        <p:txBody>
          <a:bodyPr/>
          <a:lstStyle/>
          <a:p>
            <a:fld id="{902DA04D-6985-4363-9C33-BBCEA6F2493F}" type="slidenum">
              <a:rPr lang="en-US" smtClean="0"/>
              <a:pPr/>
              <a:t>7</a:t>
            </a:fld>
            <a:endParaRPr lang="en-US"/>
          </a:p>
        </p:txBody>
      </p:sp>
      <p:pic>
        <p:nvPicPr>
          <p:cNvPr id="4" name="Picture 3"/>
          <p:cNvPicPr>
            <a:picLocks noChangeAspect="1"/>
          </p:cNvPicPr>
          <p:nvPr/>
        </p:nvPicPr>
        <p:blipFill>
          <a:blip r:embed="rId2"/>
          <a:stretch>
            <a:fillRect/>
          </a:stretch>
        </p:blipFill>
        <p:spPr>
          <a:xfrm>
            <a:off x="0" y="-228600"/>
            <a:ext cx="12192000" cy="7315200"/>
          </a:xfrm>
          <a:prstGeom prst="rect">
            <a:avLst/>
          </a:prstGeom>
        </p:spPr>
      </p:pic>
    </p:spTree>
    <p:extLst>
      <p:ext uri="{BB962C8B-B14F-4D97-AF65-F5344CB8AC3E}">
        <p14:creationId xmlns:p14="http://schemas.microsoft.com/office/powerpoint/2010/main" val="3964456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Copyright 2013 John Wiley &amp; Sons, Inc.</a:t>
            </a:r>
            <a:endParaRPr lang="en-US"/>
          </a:p>
        </p:txBody>
      </p:sp>
      <p:sp>
        <p:nvSpPr>
          <p:cNvPr id="3" name="Slide Number Placeholder 2"/>
          <p:cNvSpPr>
            <a:spLocks noGrp="1"/>
          </p:cNvSpPr>
          <p:nvPr>
            <p:ph type="sldNum" sz="quarter" idx="12"/>
          </p:nvPr>
        </p:nvSpPr>
        <p:spPr/>
        <p:txBody>
          <a:bodyPr/>
          <a:lstStyle/>
          <a:p>
            <a:fld id="{902DA04D-6985-4363-9C33-BBCEA6F2493F}" type="slidenum">
              <a:rPr lang="en-US" smtClean="0"/>
              <a:pPr/>
              <a:t>8</a:t>
            </a:fld>
            <a:endParaRPr lang="en-US"/>
          </a:p>
        </p:txBody>
      </p:sp>
      <p:pic>
        <p:nvPicPr>
          <p:cNvPr id="5" name="Picture 4"/>
          <p:cNvPicPr>
            <a:picLocks noChangeAspect="1"/>
          </p:cNvPicPr>
          <p:nvPr/>
        </p:nvPicPr>
        <p:blipFill>
          <a:blip r:embed="rId2"/>
          <a:stretch>
            <a:fillRect/>
          </a:stretch>
        </p:blipFill>
        <p:spPr>
          <a:xfrm>
            <a:off x="0" y="-228600"/>
            <a:ext cx="12192000" cy="7315200"/>
          </a:xfrm>
          <a:prstGeom prst="rect">
            <a:avLst/>
          </a:prstGeom>
        </p:spPr>
      </p:pic>
    </p:spTree>
    <p:extLst>
      <p:ext uri="{BB962C8B-B14F-4D97-AF65-F5344CB8AC3E}">
        <p14:creationId xmlns:p14="http://schemas.microsoft.com/office/powerpoint/2010/main" val="877554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TUGAS UNTUK DISKUSI</a:t>
            </a:r>
            <a:endParaRPr lang="id-ID"/>
          </a:p>
        </p:txBody>
      </p:sp>
      <p:sp>
        <p:nvSpPr>
          <p:cNvPr id="5" name="Content Placeholder 4"/>
          <p:cNvSpPr>
            <a:spLocks noGrp="1"/>
          </p:cNvSpPr>
          <p:nvPr>
            <p:ph idx="1"/>
          </p:nvPr>
        </p:nvSpPr>
        <p:spPr/>
        <p:txBody>
          <a:bodyPr>
            <a:noAutofit/>
          </a:bodyPr>
          <a:lstStyle/>
          <a:p>
            <a:r>
              <a:rPr lang="id-ID" sz="2000" smtClean="0"/>
              <a:t>Kunjungi </a:t>
            </a:r>
            <a:r>
              <a:rPr lang="id-ID" sz="2000"/>
              <a:t>dan </a:t>
            </a:r>
            <a:r>
              <a:rPr lang="id-ID" sz="2000" smtClean="0"/>
              <a:t>buat review fitur </a:t>
            </a:r>
            <a:r>
              <a:rPr lang="id-ID" sz="2000" u="sng">
                <a:solidFill>
                  <a:srgbClr val="0070C0"/>
                </a:solidFill>
                <a:hlinkClick r:id="rId2"/>
              </a:rPr>
              <a:t>http://</a:t>
            </a:r>
            <a:r>
              <a:rPr lang="id-ID" sz="2000" u="sng" smtClean="0">
                <a:solidFill>
                  <a:srgbClr val="0070C0"/>
                </a:solidFill>
                <a:hlinkClick r:id="rId2"/>
              </a:rPr>
              <a:t>www.paulmccartney.com</a:t>
            </a:r>
            <a:r>
              <a:rPr lang="id-ID" sz="2000" smtClean="0">
                <a:solidFill>
                  <a:schemeClr val="tx1"/>
                </a:solidFill>
                <a:effectLst>
                  <a:outerShdw blurRad="38100" dist="38100" dir="2700000" algn="tl">
                    <a:srgbClr val="000000">
                      <a:alpha val="43137"/>
                    </a:srgbClr>
                  </a:outerShdw>
                </a:effectLst>
              </a:rPr>
              <a:t> . </a:t>
            </a:r>
            <a:r>
              <a:rPr lang="id-ID" sz="2000" smtClean="0"/>
              <a:t>Jelaskan apa yang dikatakan Jan </a:t>
            </a:r>
            <a:r>
              <a:rPr lang="id-ID" sz="2000"/>
              <a:t>Zadak, </a:t>
            </a:r>
            <a:r>
              <a:rPr lang="id-ID" sz="2000" smtClean="0"/>
              <a:t>(wakil </a:t>
            </a:r>
            <a:r>
              <a:rPr lang="id-ID" sz="2000"/>
              <a:t>presiden eksekutif </a:t>
            </a:r>
            <a:r>
              <a:rPr lang="id-ID" sz="2000" smtClean="0"/>
              <a:t>HP) : “</a:t>
            </a:r>
            <a:r>
              <a:rPr lang="id-ID" sz="2000" b="1" i="1" smtClean="0"/>
              <a:t>Para penggemar </a:t>
            </a:r>
            <a:r>
              <a:rPr lang="id-ID" sz="2000" b="1" i="1"/>
              <a:t>mengharapkan pengalaman yang lebih kaya dan lebih dalam dari </a:t>
            </a:r>
            <a:r>
              <a:rPr lang="id-ID" sz="2000" b="1" i="1" smtClean="0"/>
              <a:t>sebelumnya</a:t>
            </a:r>
            <a:r>
              <a:rPr lang="id-ID" sz="2000" smtClean="0"/>
              <a:t>“. </a:t>
            </a:r>
            <a:r>
              <a:rPr lang="id-ID" sz="2000"/>
              <a:t>Apakah Anda setuju dengan pernyataan ini? Jelaskan. Apa fitur portal menciptakan lebih kaya dan lebih dalam pengalaman </a:t>
            </a:r>
            <a:r>
              <a:rPr lang="id-ID" sz="2000" smtClean="0"/>
              <a:t>para penggemar?</a:t>
            </a:r>
            <a:endParaRPr lang="id-ID" sz="2000"/>
          </a:p>
          <a:p>
            <a:r>
              <a:rPr lang="id-ID" sz="2000" smtClean="0"/>
              <a:t>Siapa Paul McCartney?</a:t>
            </a:r>
          </a:p>
          <a:p>
            <a:r>
              <a:rPr lang="id-ID" sz="2000" smtClean="0"/>
              <a:t>Apa yang dikerjaan dalam visioner project-nya pada tahun 2011?</a:t>
            </a:r>
          </a:p>
          <a:p>
            <a:endParaRPr lang="id-ID" sz="2000" smtClean="0"/>
          </a:p>
          <a:p>
            <a:endParaRPr lang="id-ID" sz="2000" smtClean="0"/>
          </a:p>
          <a:p>
            <a:endParaRPr lang="id-ID" sz="2000" smtClean="0"/>
          </a:p>
          <a:p>
            <a:endParaRPr lang="id-ID" sz="2000"/>
          </a:p>
        </p:txBody>
      </p:sp>
      <p:sp>
        <p:nvSpPr>
          <p:cNvPr id="2" name="Footer Placeholder 1"/>
          <p:cNvSpPr>
            <a:spLocks noGrp="1"/>
          </p:cNvSpPr>
          <p:nvPr>
            <p:ph type="ftr" sz="quarter" idx="11"/>
          </p:nvPr>
        </p:nvSpPr>
        <p:spPr/>
        <p:txBody>
          <a:bodyPr/>
          <a:lstStyle/>
          <a:p>
            <a:pPr>
              <a:defRPr/>
            </a:pPr>
            <a:r>
              <a:rPr lang="en-US" smtClean="0"/>
              <a:t>Copyright 2013 John Wiley &amp; Sons, Inc.</a:t>
            </a:r>
            <a:endParaRPr lang="en-US"/>
          </a:p>
        </p:txBody>
      </p:sp>
      <p:sp>
        <p:nvSpPr>
          <p:cNvPr id="3" name="Slide Number Placeholder 2"/>
          <p:cNvSpPr>
            <a:spLocks noGrp="1"/>
          </p:cNvSpPr>
          <p:nvPr>
            <p:ph type="sldNum" sz="quarter" idx="12"/>
          </p:nvPr>
        </p:nvSpPr>
        <p:spPr/>
        <p:txBody>
          <a:bodyPr/>
          <a:lstStyle/>
          <a:p>
            <a:fld id="{902DA04D-6985-4363-9C33-BBCEA6F2493F}" type="slidenum">
              <a:rPr lang="en-US" smtClean="0"/>
              <a:pPr/>
              <a:t>9</a:t>
            </a:fld>
            <a:endParaRPr lang="en-US"/>
          </a:p>
        </p:txBody>
      </p:sp>
    </p:spTree>
    <p:extLst>
      <p:ext uri="{BB962C8B-B14F-4D97-AF65-F5344CB8AC3E}">
        <p14:creationId xmlns:p14="http://schemas.microsoft.com/office/powerpoint/2010/main" val="1307312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0"/>
            <a:ext cx="7924800" cy="1036638"/>
          </a:xfrm>
        </p:spPr>
        <p:txBody>
          <a:bodyPr rtlCol="0"/>
          <a:lstStyle/>
          <a:p>
            <a:pPr eaLnBrk="1" fontAlgn="auto" hangingPunct="1">
              <a:spcBef>
                <a:spcPct val="20000"/>
              </a:spcBef>
              <a:spcAft>
                <a:spcPts val="0"/>
              </a:spcAft>
              <a:defRPr/>
            </a:pPr>
            <a:r>
              <a:rPr lang="id-ID" sz="3600" smtClean="0">
                <a:solidFill>
                  <a:srgbClr val="C00000"/>
                </a:solidFill>
                <a:ea typeface="+mj-ea"/>
              </a:rPr>
              <a:t>Diskusi</a:t>
            </a:r>
            <a:endParaRPr lang="en-US" sz="3600" b="0" i="1" u="sng" dirty="0">
              <a:solidFill>
                <a:srgbClr val="C00000"/>
              </a:solidFill>
              <a:latin typeface="+mn-lt"/>
              <a:ea typeface="+mn-ea"/>
              <a:cs typeface="+mn-cs"/>
            </a:endParaRPr>
          </a:p>
        </p:txBody>
      </p:sp>
      <p:sp>
        <p:nvSpPr>
          <p:cNvPr id="3" name="Content Placeholder 2"/>
          <p:cNvSpPr>
            <a:spLocks noGrp="1"/>
          </p:cNvSpPr>
          <p:nvPr>
            <p:ph idx="1"/>
          </p:nvPr>
        </p:nvSpPr>
        <p:spPr>
          <a:xfrm>
            <a:off x="1752600" y="1447800"/>
            <a:ext cx="9753600" cy="4724400"/>
          </a:xfrm>
        </p:spPr>
        <p:txBody>
          <a:bodyPr>
            <a:normAutofit/>
          </a:bodyPr>
          <a:lstStyle/>
          <a:p>
            <a:pPr marL="441325" indent="-441325">
              <a:spcBef>
                <a:spcPts val="600"/>
              </a:spcBef>
              <a:buNone/>
            </a:pPr>
            <a:r>
              <a:rPr lang="en-US" sz="2800" smtClean="0">
                <a:effectLst>
                  <a:outerShdw blurRad="38100" dist="38100" dir="2700000" algn="tl">
                    <a:srgbClr val="000000">
                      <a:alpha val="43137"/>
                    </a:srgbClr>
                  </a:outerShdw>
                </a:effectLst>
                <a:latin typeface="+mj-lt"/>
                <a:ea typeface="ＭＳ Ｐゴシック" pitchFamily="34" charset="-128"/>
              </a:rPr>
              <a:t>1</a:t>
            </a:r>
            <a:r>
              <a:rPr lang="id-ID" sz="2800" smtClean="0">
                <a:effectLst>
                  <a:outerShdw blurRad="38100" dist="38100" dir="2700000" algn="tl">
                    <a:srgbClr val="000000">
                      <a:alpha val="43137"/>
                    </a:srgbClr>
                  </a:outerShdw>
                </a:effectLst>
                <a:latin typeface="+mj-lt"/>
                <a:ea typeface="ＭＳ Ｐゴシック" pitchFamily="34" charset="-128"/>
              </a:rPr>
              <a:t>.</a:t>
            </a:r>
            <a:r>
              <a:rPr lang="en-US" sz="2800" smtClean="0">
                <a:effectLst>
                  <a:outerShdw blurRad="38100" dist="38100" dir="2700000" algn="tl">
                    <a:srgbClr val="000000">
                      <a:alpha val="43137"/>
                    </a:srgbClr>
                  </a:outerShdw>
                </a:effectLst>
                <a:latin typeface="+mj-lt"/>
                <a:ea typeface="ＭＳ Ｐゴシック" pitchFamily="34" charset="-128"/>
              </a:rPr>
              <a:t> </a:t>
            </a:r>
            <a:r>
              <a:rPr lang="id-ID" sz="2800" smtClean="0">
                <a:effectLst>
                  <a:outerShdw blurRad="38100" dist="38100" dir="2700000" algn="tl">
                    <a:srgbClr val="000000">
                      <a:alpha val="43137"/>
                    </a:srgbClr>
                  </a:outerShdw>
                </a:effectLst>
                <a:latin typeface="+mj-lt"/>
                <a:ea typeface="ＭＳ Ｐゴシック" pitchFamily="34" charset="-128"/>
              </a:rPr>
              <a:t>	</a:t>
            </a:r>
            <a:r>
              <a:rPr lang="en-US" sz="2800" smtClean="0">
                <a:effectLst>
                  <a:outerShdw blurRad="38100" dist="38100" dir="2700000" algn="tl">
                    <a:srgbClr val="000000">
                      <a:alpha val="43137"/>
                    </a:srgbClr>
                  </a:outerShdw>
                </a:effectLst>
                <a:latin typeface="+mj-lt"/>
                <a:ea typeface="ＭＳ Ｐゴシック" pitchFamily="34" charset="-128"/>
              </a:rPr>
              <a:t>Jelaskan </a:t>
            </a:r>
            <a:r>
              <a:rPr lang="en-US" sz="2800">
                <a:effectLst>
                  <a:outerShdw blurRad="38100" dist="38100" dir="2700000" algn="tl">
                    <a:srgbClr val="000000">
                      <a:alpha val="43137"/>
                    </a:srgbClr>
                  </a:outerShdw>
                </a:effectLst>
                <a:latin typeface="+mj-lt"/>
                <a:ea typeface="ＭＳ Ｐゴシック" pitchFamily="34" charset="-128"/>
              </a:rPr>
              <a:t>keadaan atau kondisi koleksi pribadi McCartney sebelum proyek visioner ini dimulai pada tahun 2011. </a:t>
            </a:r>
          </a:p>
          <a:p>
            <a:pPr marL="441325" indent="-441325">
              <a:spcBef>
                <a:spcPts val="600"/>
              </a:spcBef>
              <a:buNone/>
            </a:pPr>
            <a:r>
              <a:rPr lang="en-US" sz="2800" smtClean="0">
                <a:effectLst>
                  <a:outerShdw blurRad="38100" dist="38100" dir="2700000" algn="tl">
                    <a:srgbClr val="000000">
                      <a:alpha val="43137"/>
                    </a:srgbClr>
                  </a:outerShdw>
                </a:effectLst>
                <a:latin typeface="+mj-lt"/>
                <a:ea typeface="ＭＳ Ｐゴシック" pitchFamily="34" charset="-128"/>
              </a:rPr>
              <a:t>2</a:t>
            </a:r>
            <a:r>
              <a:rPr lang="id-ID" sz="2800" smtClean="0">
                <a:effectLst>
                  <a:outerShdw blurRad="38100" dist="38100" dir="2700000" algn="tl">
                    <a:srgbClr val="000000">
                      <a:alpha val="43137"/>
                    </a:srgbClr>
                  </a:outerShdw>
                </a:effectLst>
                <a:latin typeface="+mj-lt"/>
                <a:ea typeface="ＭＳ Ｐゴシック" pitchFamily="34" charset="-128"/>
              </a:rPr>
              <a:t>.</a:t>
            </a:r>
            <a:r>
              <a:rPr lang="en-US" sz="2800" smtClean="0">
                <a:effectLst>
                  <a:outerShdw blurRad="38100" dist="38100" dir="2700000" algn="tl">
                    <a:srgbClr val="000000">
                      <a:alpha val="43137"/>
                    </a:srgbClr>
                  </a:outerShdw>
                </a:effectLst>
                <a:latin typeface="+mj-lt"/>
                <a:ea typeface="ＭＳ Ｐゴシック" pitchFamily="34" charset="-128"/>
              </a:rPr>
              <a:t> </a:t>
            </a:r>
            <a:r>
              <a:rPr lang="id-ID" sz="2800" smtClean="0">
                <a:effectLst>
                  <a:outerShdw blurRad="38100" dist="38100" dir="2700000" algn="tl">
                    <a:srgbClr val="000000">
                      <a:alpha val="43137"/>
                    </a:srgbClr>
                  </a:outerShdw>
                </a:effectLst>
                <a:latin typeface="+mj-lt"/>
                <a:ea typeface="ＭＳ Ｐゴシック" pitchFamily="34" charset="-128"/>
              </a:rPr>
              <a:t>	</a:t>
            </a:r>
            <a:r>
              <a:rPr lang="en-US" sz="2800" smtClean="0">
                <a:effectLst>
                  <a:outerShdw blurRad="38100" dist="38100" dir="2700000" algn="tl">
                    <a:srgbClr val="000000">
                      <a:alpha val="43137"/>
                    </a:srgbClr>
                  </a:outerShdw>
                </a:effectLst>
                <a:latin typeface="+mj-lt"/>
                <a:ea typeface="ＭＳ Ｐゴシック" pitchFamily="34" charset="-128"/>
              </a:rPr>
              <a:t>Menggunakan </a:t>
            </a:r>
            <a:r>
              <a:rPr lang="en-US" sz="2800">
                <a:effectLst>
                  <a:outerShdw blurRad="38100" dist="38100" dir="2700000" algn="tl">
                    <a:srgbClr val="000000">
                      <a:alpha val="43137"/>
                    </a:srgbClr>
                  </a:outerShdw>
                </a:effectLst>
                <a:latin typeface="+mj-lt"/>
                <a:ea typeface="ＭＳ Ｐゴシック" pitchFamily="34" charset="-128"/>
              </a:rPr>
              <a:t>jawaban Anda </a:t>
            </a:r>
            <a:r>
              <a:rPr lang="id-ID" sz="2800" smtClean="0">
                <a:effectLst>
                  <a:outerShdw blurRad="38100" dist="38100" dir="2700000" algn="tl">
                    <a:srgbClr val="000000">
                      <a:alpha val="43137"/>
                    </a:srgbClr>
                  </a:outerShdw>
                </a:effectLst>
                <a:latin typeface="+mj-lt"/>
                <a:ea typeface="ＭＳ Ｐゴシック" pitchFamily="34" charset="-128"/>
              </a:rPr>
              <a:t>pada no</a:t>
            </a:r>
            <a:r>
              <a:rPr lang="en-US" sz="2800" smtClean="0">
                <a:effectLst>
                  <a:outerShdw blurRad="38100" dist="38100" dir="2700000" algn="tl">
                    <a:srgbClr val="000000">
                      <a:alpha val="43137"/>
                    </a:srgbClr>
                  </a:outerShdw>
                </a:effectLst>
                <a:latin typeface="+mj-lt"/>
                <a:ea typeface="ＭＳ Ｐゴシック" pitchFamily="34" charset="-128"/>
              </a:rPr>
              <a:t> </a:t>
            </a:r>
            <a:r>
              <a:rPr lang="en-US" sz="2800">
                <a:effectLst>
                  <a:outerShdw blurRad="38100" dist="38100" dir="2700000" algn="tl">
                    <a:srgbClr val="000000">
                      <a:alpha val="43137"/>
                    </a:srgbClr>
                  </a:outerShdw>
                </a:effectLst>
                <a:latin typeface="+mj-lt"/>
                <a:ea typeface="ＭＳ Ｐゴシック" pitchFamily="34" charset="-128"/>
              </a:rPr>
              <a:t># 1, apa yang harus dilakukan untuk mendapatkan koleksi McCartney </a:t>
            </a:r>
            <a:r>
              <a:rPr lang="id-ID" sz="2800" smtClean="0">
                <a:effectLst>
                  <a:outerShdw blurRad="38100" dist="38100" dir="2700000" algn="tl">
                    <a:srgbClr val="000000">
                      <a:alpha val="43137"/>
                    </a:srgbClr>
                  </a:outerShdw>
                </a:effectLst>
                <a:latin typeface="+mj-lt"/>
                <a:ea typeface="ＭＳ Ｐゴシック" pitchFamily="34" charset="-128"/>
              </a:rPr>
              <a:t>di </a:t>
            </a:r>
            <a:r>
              <a:rPr lang="en-US" sz="2800" smtClean="0">
                <a:effectLst>
                  <a:outerShdw blurRad="38100" dist="38100" dir="2700000" algn="tl">
                    <a:srgbClr val="000000">
                      <a:alpha val="43137"/>
                    </a:srgbClr>
                  </a:outerShdw>
                </a:effectLst>
                <a:latin typeface="+mj-lt"/>
                <a:ea typeface="ＭＳ Ｐゴシック" pitchFamily="34" charset="-128"/>
              </a:rPr>
              <a:t>perpustakaan </a:t>
            </a:r>
            <a:r>
              <a:rPr lang="en-US" sz="2800">
                <a:effectLst>
                  <a:outerShdw blurRad="38100" dist="38100" dir="2700000" algn="tl">
                    <a:srgbClr val="000000">
                      <a:alpha val="43137"/>
                    </a:srgbClr>
                  </a:outerShdw>
                </a:effectLst>
                <a:latin typeface="+mj-lt"/>
                <a:ea typeface="ＭＳ Ｐゴシック" pitchFamily="34" charset="-128"/>
              </a:rPr>
              <a:t>digital? </a:t>
            </a:r>
          </a:p>
          <a:p>
            <a:pPr marL="441325" indent="-441325">
              <a:spcBef>
                <a:spcPts val="600"/>
              </a:spcBef>
              <a:buNone/>
            </a:pPr>
            <a:r>
              <a:rPr lang="en-US" sz="2800" smtClean="0">
                <a:effectLst>
                  <a:outerShdw blurRad="38100" dist="38100" dir="2700000" algn="tl">
                    <a:srgbClr val="000000">
                      <a:alpha val="43137"/>
                    </a:srgbClr>
                  </a:outerShdw>
                </a:effectLst>
                <a:latin typeface="+mj-lt"/>
                <a:ea typeface="ＭＳ Ｐゴシック" pitchFamily="34" charset="-128"/>
              </a:rPr>
              <a:t>3</a:t>
            </a:r>
            <a:r>
              <a:rPr lang="id-ID" sz="2800" smtClean="0">
                <a:effectLst>
                  <a:outerShdw blurRad="38100" dist="38100" dir="2700000" algn="tl">
                    <a:srgbClr val="000000">
                      <a:alpha val="43137"/>
                    </a:srgbClr>
                  </a:outerShdw>
                </a:effectLst>
                <a:latin typeface="+mj-lt"/>
                <a:ea typeface="ＭＳ Ｐゴシック" pitchFamily="34" charset="-128"/>
              </a:rPr>
              <a:t>.</a:t>
            </a:r>
            <a:r>
              <a:rPr lang="en-US" sz="2800" smtClean="0">
                <a:effectLst>
                  <a:outerShdw blurRad="38100" dist="38100" dir="2700000" algn="tl">
                    <a:srgbClr val="000000">
                      <a:alpha val="43137"/>
                    </a:srgbClr>
                  </a:outerShdw>
                </a:effectLst>
                <a:latin typeface="+mj-lt"/>
                <a:ea typeface="ＭＳ Ｐゴシック" pitchFamily="34" charset="-128"/>
              </a:rPr>
              <a:t> </a:t>
            </a:r>
            <a:r>
              <a:rPr lang="id-ID" sz="2800" smtClean="0">
                <a:effectLst>
                  <a:outerShdw blurRad="38100" dist="38100" dir="2700000" algn="tl">
                    <a:srgbClr val="000000">
                      <a:alpha val="43137"/>
                    </a:srgbClr>
                  </a:outerShdw>
                </a:effectLst>
                <a:latin typeface="+mj-lt"/>
                <a:ea typeface="ＭＳ Ｐゴシック" pitchFamily="34" charset="-128"/>
              </a:rPr>
              <a:t>	</a:t>
            </a:r>
            <a:r>
              <a:rPr lang="en-US" sz="2800" smtClean="0">
                <a:effectLst>
                  <a:outerShdw blurRad="38100" dist="38100" dir="2700000" algn="tl">
                    <a:srgbClr val="000000">
                      <a:alpha val="43137"/>
                    </a:srgbClr>
                  </a:outerShdw>
                </a:effectLst>
                <a:latin typeface="+mj-lt"/>
                <a:ea typeface="ＭＳ Ｐゴシック" pitchFamily="34" charset="-128"/>
              </a:rPr>
              <a:t>Apa </a:t>
            </a:r>
            <a:r>
              <a:rPr lang="en-US" sz="2800">
                <a:effectLst>
                  <a:outerShdw blurRad="38100" dist="38100" dir="2700000" algn="tl">
                    <a:srgbClr val="000000">
                      <a:alpha val="43137"/>
                    </a:srgbClr>
                  </a:outerShdw>
                </a:effectLst>
                <a:latin typeface="+mj-lt"/>
                <a:ea typeface="ＭＳ Ｐゴシック" pitchFamily="34" charset="-128"/>
              </a:rPr>
              <a:t>manfaat untuk penggemar portal paulmccartney.com baru? </a:t>
            </a:r>
          </a:p>
          <a:p>
            <a:pPr marL="441325" indent="-441325">
              <a:spcBef>
                <a:spcPts val="600"/>
              </a:spcBef>
              <a:buNone/>
            </a:pPr>
            <a:r>
              <a:rPr lang="en-US" sz="2800">
                <a:effectLst>
                  <a:outerShdw blurRad="38100" dist="38100" dir="2700000" algn="tl">
                    <a:srgbClr val="000000">
                      <a:alpha val="43137"/>
                    </a:srgbClr>
                  </a:outerShdw>
                </a:effectLst>
                <a:latin typeface="+mj-lt"/>
                <a:ea typeface="ＭＳ Ｐゴシック" pitchFamily="34" charset="-128"/>
              </a:rPr>
              <a:t>4. </a:t>
            </a:r>
            <a:r>
              <a:rPr lang="id-ID" sz="2800" smtClean="0">
                <a:effectLst>
                  <a:outerShdw blurRad="38100" dist="38100" dir="2700000" algn="tl">
                    <a:srgbClr val="000000">
                      <a:alpha val="43137"/>
                    </a:srgbClr>
                  </a:outerShdw>
                </a:effectLst>
                <a:latin typeface="+mj-lt"/>
                <a:ea typeface="ＭＳ Ｐゴシック" pitchFamily="34" charset="-128"/>
              </a:rPr>
              <a:t>	</a:t>
            </a:r>
            <a:r>
              <a:rPr lang="en-US" sz="2800" smtClean="0">
                <a:effectLst>
                  <a:outerShdw blurRad="38100" dist="38100" dir="2700000" algn="tl">
                    <a:srgbClr val="000000">
                      <a:alpha val="43137"/>
                    </a:srgbClr>
                  </a:outerShdw>
                </a:effectLst>
                <a:latin typeface="+mj-lt"/>
                <a:ea typeface="ＭＳ Ｐゴシック" pitchFamily="34" charset="-128"/>
              </a:rPr>
              <a:t>Mengapa </a:t>
            </a:r>
            <a:r>
              <a:rPr lang="en-US" sz="2800">
                <a:effectLst>
                  <a:outerShdw blurRad="38100" dist="38100" dir="2700000" algn="tl">
                    <a:srgbClr val="000000">
                      <a:alpha val="43137"/>
                    </a:srgbClr>
                  </a:outerShdw>
                </a:effectLst>
                <a:latin typeface="+mj-lt"/>
                <a:ea typeface="ＭＳ Ｐゴシック" pitchFamily="34" charset="-128"/>
              </a:rPr>
              <a:t>penting untuk dapat menawarkan konten real-time dari konser McCartney atau peristiwa lain di portal? </a:t>
            </a:r>
          </a:p>
          <a:p>
            <a:pPr marL="441325" indent="-441325">
              <a:spcBef>
                <a:spcPts val="600"/>
              </a:spcBef>
              <a:buNone/>
            </a:pPr>
            <a:r>
              <a:rPr lang="en-US" sz="2800">
                <a:effectLst>
                  <a:outerShdw blurRad="38100" dist="38100" dir="2700000" algn="tl">
                    <a:srgbClr val="000000">
                      <a:alpha val="43137"/>
                    </a:srgbClr>
                  </a:outerShdw>
                </a:effectLst>
                <a:latin typeface="+mj-lt"/>
                <a:ea typeface="ＭＳ Ｐゴシック" pitchFamily="34" charset="-128"/>
              </a:rPr>
              <a:t>5. </a:t>
            </a:r>
            <a:r>
              <a:rPr lang="id-ID" sz="2800" smtClean="0">
                <a:effectLst>
                  <a:outerShdw blurRad="38100" dist="38100" dir="2700000" algn="tl">
                    <a:srgbClr val="000000">
                      <a:alpha val="43137"/>
                    </a:srgbClr>
                  </a:outerShdw>
                </a:effectLst>
                <a:latin typeface="+mj-lt"/>
                <a:ea typeface="ＭＳ Ｐゴシック" pitchFamily="34" charset="-128"/>
              </a:rPr>
              <a:t>	</a:t>
            </a:r>
            <a:r>
              <a:rPr lang="en-US" sz="2800" smtClean="0">
                <a:effectLst>
                  <a:outerShdw blurRad="38100" dist="38100" dir="2700000" algn="tl">
                    <a:srgbClr val="000000">
                      <a:alpha val="43137"/>
                    </a:srgbClr>
                  </a:outerShdw>
                </a:effectLst>
                <a:latin typeface="+mj-lt"/>
                <a:ea typeface="ＭＳ Ｐゴシック" pitchFamily="34" charset="-128"/>
              </a:rPr>
              <a:t>Sebagai </a:t>
            </a:r>
            <a:r>
              <a:rPr lang="en-US" sz="2800">
                <a:effectLst>
                  <a:outerShdw blurRad="38100" dist="38100" dir="2700000" algn="tl">
                    <a:srgbClr val="000000">
                      <a:alpha val="43137"/>
                    </a:srgbClr>
                  </a:outerShdw>
                </a:effectLst>
                <a:latin typeface="+mj-lt"/>
                <a:ea typeface="ＭＳ Ｐゴシック" pitchFamily="34" charset="-128"/>
              </a:rPr>
              <a:t>konten baru diciptakan, bagaimana hal itu sampai ke portal?</a:t>
            </a:r>
            <a:endParaRPr lang="en-US" sz="2800">
              <a:solidFill>
                <a:srgbClr val="002060"/>
              </a:solidFill>
              <a:effectLst>
                <a:outerShdw blurRad="38100" dist="38100" dir="2700000" algn="tl">
                  <a:srgbClr val="000000">
                    <a:alpha val="43137"/>
                  </a:srgbClr>
                </a:outerShdw>
              </a:effectLst>
              <a:latin typeface="+mj-lt"/>
              <a:ea typeface="ＭＳ Ｐゴシック" pitchFamily="34" charset="-128"/>
            </a:endParaRPr>
          </a:p>
        </p:txBody>
      </p:sp>
      <p:sp>
        <p:nvSpPr>
          <p:cNvPr id="922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253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534D2F"/>
                </a:solidFill>
                <a:latin typeface="Calibri" pitchFamily="34" charset="0"/>
              </a:rPr>
              <a:t>2-</a:t>
            </a:r>
            <a:fld id="{DB50E123-5E42-4E57-898E-42B1F97B5796}" type="slidenum">
              <a:rPr lang="en-US" sz="1600" b="1">
                <a:solidFill>
                  <a:srgbClr val="6B633D"/>
                </a:solidFill>
                <a:latin typeface="Calibri" pitchFamily="34" charset="0"/>
              </a:rPr>
              <a:pPr eaLnBrk="1" hangingPunct="1"/>
              <a:t>10</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85000" lnSpcReduction="20000"/>
          </a:bodyPr>
          <a:lstStyle/>
          <a:p>
            <a:r>
              <a:rPr lang="en-US"/>
              <a:t>Sebelum </a:t>
            </a:r>
            <a:r>
              <a:rPr lang="id-ID" smtClean="0"/>
              <a:t>pembuatan</a:t>
            </a:r>
            <a:r>
              <a:rPr lang="en-US" smtClean="0"/>
              <a:t> </a:t>
            </a:r>
            <a:r>
              <a:rPr lang="en-US"/>
              <a:t>PaulMcCarney.com McCartney memiliki </a:t>
            </a:r>
            <a:r>
              <a:rPr lang="id-ID" smtClean="0"/>
              <a:t>banyak sekali koleksi </a:t>
            </a:r>
            <a:r>
              <a:rPr lang="en-US" smtClean="0"/>
              <a:t>rekaman, </a:t>
            </a:r>
            <a:r>
              <a:rPr lang="en-US"/>
              <a:t>video pertunjukan live, salinan asli lirik, foto, lukisan dan memorabilia lainnya. Banyak barang-barang tersebut belum pernah terlihat oleh penggemar McCartney. Hampir semua koleksi lebih dari satu juta artefak tidak dalam format digital. Sebagian besar berada di kertas atau bentuk analog. </a:t>
            </a:r>
          </a:p>
          <a:p>
            <a:r>
              <a:rPr lang="en-US"/>
              <a:t>McCartney Productions Ltd. bermitra dengan HP untuk menciptakan </a:t>
            </a:r>
            <a:r>
              <a:rPr lang="id-ID" smtClean="0"/>
              <a:t>sistem manajemen konten yang state</a:t>
            </a:r>
            <a:r>
              <a:rPr lang="en-US" smtClean="0"/>
              <a:t>-of-the-art untuk </a:t>
            </a:r>
            <a:r>
              <a:rPr lang="en-US"/>
              <a:t>menampilkan artefak online. Setelah perpustakaan diciptakan HP </a:t>
            </a:r>
            <a:r>
              <a:rPr lang="id-ID" smtClean="0"/>
              <a:t>mengumpulkan</a:t>
            </a:r>
            <a:r>
              <a:rPr lang="en-US" smtClean="0"/>
              <a:t> </a:t>
            </a:r>
            <a:r>
              <a:rPr lang="en-US"/>
              <a:t>artefak dari beberapa gudang dan dikonversi ke format digital. Setelah artefak yang </a:t>
            </a:r>
            <a:r>
              <a:rPr lang="en-US" smtClean="0"/>
              <a:t>didigitalkan</a:t>
            </a:r>
            <a:r>
              <a:rPr lang="id-ID" smtClean="0"/>
              <a:t>,</a:t>
            </a:r>
            <a:r>
              <a:rPr lang="en-US" smtClean="0"/>
              <a:t> </a:t>
            </a:r>
            <a:r>
              <a:rPr lang="id-ID" smtClean="0"/>
              <a:t>lalu</a:t>
            </a:r>
            <a:r>
              <a:rPr lang="en-US" smtClean="0"/>
              <a:t> </a:t>
            </a:r>
            <a:r>
              <a:rPr lang="id-ID" smtClean="0"/>
              <a:t>di</a:t>
            </a:r>
            <a:r>
              <a:rPr lang="en-US" smtClean="0"/>
              <a:t>organisir </a:t>
            </a:r>
            <a:r>
              <a:rPr lang="en-US"/>
              <a:t>dan </a:t>
            </a:r>
            <a:r>
              <a:rPr lang="id-ID" smtClean="0"/>
              <a:t>dibuat </a:t>
            </a:r>
            <a:r>
              <a:rPr lang="en-US" smtClean="0"/>
              <a:t>katalog</a:t>
            </a:r>
            <a:r>
              <a:rPr lang="en-US"/>
              <a:t>. </a:t>
            </a:r>
          </a:p>
          <a:p>
            <a:r>
              <a:rPr lang="en-US"/>
              <a:t>Salah satu manfaat dari portal ini adalah jumlah besar artefak yang sebelumnya tak terlihat dari koleksi Paulus. Juga penggemar McCartney dapat melihat semua konten ini di satu tempat, bukan mencari internet untuk berbagai klip video, lagu dan konten lainnya.</a:t>
            </a:r>
            <a:endParaRPr lang="id-ID"/>
          </a:p>
        </p:txBody>
      </p:sp>
      <p:sp>
        <p:nvSpPr>
          <p:cNvPr id="4" name="Footer Placeholder 3"/>
          <p:cNvSpPr>
            <a:spLocks noGrp="1"/>
          </p:cNvSpPr>
          <p:nvPr>
            <p:ph type="ftr" sz="quarter" idx="11"/>
          </p:nvPr>
        </p:nvSpPr>
        <p:spPr/>
        <p:txBody>
          <a:bodyPr/>
          <a:lstStyle/>
          <a:p>
            <a:pPr>
              <a:defRPr/>
            </a:pPr>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fld id="{34399CB6-A9C9-4A80-9616-40FB8D74A4EB}" type="slidenum">
              <a:rPr lang="en-US" smtClean="0"/>
              <a:pPr/>
              <a:t>11</a:t>
            </a:fld>
            <a:endParaRPr lang="en-US"/>
          </a:p>
        </p:txBody>
      </p:sp>
    </p:spTree>
    <p:extLst>
      <p:ext uri="{BB962C8B-B14F-4D97-AF65-F5344CB8AC3E}">
        <p14:creationId xmlns:p14="http://schemas.microsoft.com/office/powerpoint/2010/main" val="2291061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0"/>
            <a:ext cx="7924800" cy="1036638"/>
          </a:xfrm>
        </p:spPr>
        <p:txBody>
          <a:bodyPr rtlCol="0"/>
          <a:lstStyle/>
          <a:p>
            <a:pPr eaLnBrk="1" fontAlgn="auto" hangingPunct="1">
              <a:spcBef>
                <a:spcPct val="20000"/>
              </a:spcBef>
              <a:spcAft>
                <a:spcPts val="0"/>
              </a:spcAft>
              <a:defRPr/>
            </a:pPr>
            <a:r>
              <a:rPr lang="en-US" sz="3600" dirty="0">
                <a:solidFill>
                  <a:srgbClr val="C00000"/>
                </a:solidFill>
                <a:ea typeface="+mj-ea"/>
              </a:rPr>
              <a:t>Discuss</a:t>
            </a:r>
            <a:endParaRPr lang="en-US" sz="3600" b="0" i="1" u="sng" dirty="0">
              <a:solidFill>
                <a:srgbClr val="C00000"/>
              </a:solidFill>
              <a:latin typeface="+mn-lt"/>
              <a:ea typeface="+mn-ea"/>
              <a:cs typeface="+mn-cs"/>
            </a:endParaRPr>
          </a:p>
        </p:txBody>
      </p:sp>
      <p:sp>
        <p:nvSpPr>
          <p:cNvPr id="3" name="Content Placeholder 2"/>
          <p:cNvSpPr>
            <a:spLocks noGrp="1"/>
          </p:cNvSpPr>
          <p:nvPr>
            <p:ph idx="1"/>
          </p:nvPr>
        </p:nvSpPr>
        <p:spPr>
          <a:xfrm>
            <a:off x="1752600" y="1447800"/>
            <a:ext cx="9372600" cy="4724400"/>
          </a:xfrm>
        </p:spPr>
        <p:txBody>
          <a:bodyPr>
            <a:normAutofit/>
          </a:bodyPr>
          <a:lstStyle/>
          <a:p>
            <a:pPr marL="441325" indent="-441325" eaLnBrk="1" hangingPunct="1">
              <a:spcBef>
                <a:spcPts val="600"/>
              </a:spcBef>
              <a:buNone/>
            </a:pPr>
            <a:r>
              <a:rPr lang="en-US" sz="2800">
                <a:effectLst>
                  <a:outerShdw blurRad="38100" dist="38100" dir="2700000" algn="tl">
                    <a:srgbClr val="000000">
                      <a:alpha val="43137"/>
                    </a:srgbClr>
                  </a:outerShdw>
                </a:effectLst>
                <a:latin typeface="+mj-lt"/>
                <a:ea typeface="ＭＳ Ｐゴシック" pitchFamily="34" charset="-128"/>
              </a:rPr>
              <a:t>1. </a:t>
            </a:r>
            <a:r>
              <a:rPr lang="id-ID" sz="2800" smtClean="0">
                <a:effectLst>
                  <a:outerShdw blurRad="38100" dist="38100" dir="2700000" algn="tl">
                    <a:srgbClr val="000000">
                      <a:alpha val="43137"/>
                    </a:srgbClr>
                  </a:outerShdw>
                </a:effectLst>
                <a:latin typeface="+mj-lt"/>
                <a:ea typeface="ＭＳ Ｐゴシック" pitchFamily="34" charset="-128"/>
              </a:rPr>
              <a:t>	</a:t>
            </a:r>
            <a:r>
              <a:rPr lang="en-US" sz="2800" smtClean="0">
                <a:effectLst>
                  <a:outerShdw blurRad="38100" dist="38100" dir="2700000" algn="tl">
                    <a:srgbClr val="000000">
                      <a:alpha val="43137"/>
                    </a:srgbClr>
                  </a:outerShdw>
                </a:effectLst>
                <a:latin typeface="+mj-lt"/>
                <a:ea typeface="ＭＳ Ｐゴシック" pitchFamily="34" charset="-128"/>
              </a:rPr>
              <a:t>Explain </a:t>
            </a:r>
            <a:r>
              <a:rPr lang="en-US" sz="2800">
                <a:effectLst>
                  <a:outerShdw blurRad="38100" dist="38100" dir="2700000" algn="tl">
                    <a:srgbClr val="000000">
                      <a:alpha val="43137"/>
                    </a:srgbClr>
                  </a:outerShdw>
                </a:effectLst>
                <a:latin typeface="+mj-lt"/>
                <a:ea typeface="ＭＳ Ｐゴシック" pitchFamily="34" charset="-128"/>
              </a:rPr>
              <a:t>the state or condition of McCartney</a:t>
            </a:r>
            <a:r>
              <a:rPr lang="ja-JP" altLang="en-US" sz="2800">
                <a:effectLst>
                  <a:outerShdw blurRad="38100" dist="38100" dir="2700000" algn="tl">
                    <a:srgbClr val="000000">
                      <a:alpha val="43137"/>
                    </a:srgbClr>
                  </a:outerShdw>
                </a:effectLst>
                <a:latin typeface="+mj-lt"/>
                <a:ea typeface="ＭＳ Ｐゴシック" pitchFamily="34" charset="-128"/>
              </a:rPr>
              <a:t>’</a:t>
            </a:r>
            <a:r>
              <a:rPr lang="en-US" altLang="ja-JP" sz="2800">
                <a:effectLst>
                  <a:outerShdw blurRad="38100" dist="38100" dir="2700000" algn="tl">
                    <a:srgbClr val="000000">
                      <a:alpha val="43137"/>
                    </a:srgbClr>
                  </a:outerShdw>
                </a:effectLst>
                <a:latin typeface="+mj-lt"/>
                <a:ea typeface="ＭＳ Ｐゴシック" pitchFamily="34" charset="-128"/>
              </a:rPr>
              <a:t>s private collection before this visionary project began in 2011.</a:t>
            </a:r>
          </a:p>
          <a:p>
            <a:pPr marL="441325" indent="-441325" eaLnBrk="1" hangingPunct="1">
              <a:spcBef>
                <a:spcPts val="600"/>
              </a:spcBef>
              <a:buNone/>
            </a:pPr>
            <a:r>
              <a:rPr lang="en-US" sz="2800">
                <a:effectLst>
                  <a:outerShdw blurRad="38100" dist="38100" dir="2700000" algn="tl">
                    <a:srgbClr val="000000">
                      <a:alpha val="43137"/>
                    </a:srgbClr>
                  </a:outerShdw>
                </a:effectLst>
                <a:latin typeface="+mj-lt"/>
                <a:ea typeface="ＭＳ Ｐゴシック" pitchFamily="34" charset="-128"/>
              </a:rPr>
              <a:t>2. </a:t>
            </a:r>
            <a:r>
              <a:rPr lang="id-ID" sz="2800" smtClean="0">
                <a:effectLst>
                  <a:outerShdw blurRad="38100" dist="38100" dir="2700000" algn="tl">
                    <a:srgbClr val="000000">
                      <a:alpha val="43137"/>
                    </a:srgbClr>
                  </a:outerShdw>
                </a:effectLst>
                <a:latin typeface="+mj-lt"/>
                <a:ea typeface="ＭＳ Ｐゴシック" pitchFamily="34" charset="-128"/>
              </a:rPr>
              <a:t>	</a:t>
            </a:r>
            <a:r>
              <a:rPr lang="en-US" sz="2800" smtClean="0">
                <a:effectLst>
                  <a:outerShdw blurRad="38100" dist="38100" dir="2700000" algn="tl">
                    <a:srgbClr val="000000">
                      <a:alpha val="43137"/>
                    </a:srgbClr>
                  </a:outerShdw>
                </a:effectLst>
                <a:latin typeface="+mj-lt"/>
                <a:ea typeface="ＭＳ Ｐゴシック" pitchFamily="34" charset="-128"/>
              </a:rPr>
              <a:t>Using </a:t>
            </a:r>
            <a:r>
              <a:rPr lang="en-US" sz="2800">
                <a:effectLst>
                  <a:outerShdw blurRad="38100" dist="38100" dir="2700000" algn="tl">
                    <a:srgbClr val="000000">
                      <a:alpha val="43137"/>
                    </a:srgbClr>
                  </a:outerShdw>
                </a:effectLst>
                <a:latin typeface="+mj-lt"/>
                <a:ea typeface="ＭＳ Ｐゴシック" pitchFamily="34" charset="-128"/>
              </a:rPr>
              <a:t>your answer to #1, what had to be done to get McCartney</a:t>
            </a:r>
            <a:r>
              <a:rPr lang="ja-JP" altLang="en-US" sz="2800">
                <a:effectLst>
                  <a:outerShdw blurRad="38100" dist="38100" dir="2700000" algn="tl">
                    <a:srgbClr val="000000">
                      <a:alpha val="43137"/>
                    </a:srgbClr>
                  </a:outerShdw>
                </a:effectLst>
                <a:latin typeface="+mj-lt"/>
                <a:ea typeface="ＭＳ Ｐゴシック" pitchFamily="34" charset="-128"/>
              </a:rPr>
              <a:t>’</a:t>
            </a:r>
            <a:r>
              <a:rPr lang="en-US" altLang="ja-JP" sz="2800">
                <a:effectLst>
                  <a:outerShdw blurRad="38100" dist="38100" dir="2700000" algn="tl">
                    <a:srgbClr val="000000">
                      <a:alpha val="43137"/>
                    </a:srgbClr>
                  </a:outerShdw>
                </a:effectLst>
                <a:latin typeface="+mj-lt"/>
                <a:ea typeface="ＭＳ Ｐゴシック" pitchFamily="34" charset="-128"/>
              </a:rPr>
              <a:t>s collection ready for the digital library?</a:t>
            </a:r>
          </a:p>
          <a:p>
            <a:pPr marL="441325" indent="-441325" eaLnBrk="1" hangingPunct="1">
              <a:spcBef>
                <a:spcPts val="600"/>
              </a:spcBef>
              <a:buNone/>
            </a:pPr>
            <a:r>
              <a:rPr lang="en-US" sz="2800">
                <a:effectLst>
                  <a:outerShdw blurRad="38100" dist="38100" dir="2700000" algn="tl">
                    <a:srgbClr val="000000">
                      <a:alpha val="43137"/>
                    </a:srgbClr>
                  </a:outerShdw>
                </a:effectLst>
                <a:latin typeface="+mj-lt"/>
                <a:ea typeface="ＭＳ Ｐゴシック" pitchFamily="34" charset="-128"/>
              </a:rPr>
              <a:t>3. </a:t>
            </a:r>
            <a:r>
              <a:rPr lang="id-ID" sz="2800" smtClean="0">
                <a:effectLst>
                  <a:outerShdw blurRad="38100" dist="38100" dir="2700000" algn="tl">
                    <a:srgbClr val="000000">
                      <a:alpha val="43137"/>
                    </a:srgbClr>
                  </a:outerShdw>
                </a:effectLst>
                <a:latin typeface="+mj-lt"/>
                <a:ea typeface="ＭＳ Ｐゴシック" pitchFamily="34" charset="-128"/>
              </a:rPr>
              <a:t>	</a:t>
            </a:r>
            <a:r>
              <a:rPr lang="en-US" sz="2800" smtClean="0">
                <a:effectLst>
                  <a:outerShdw blurRad="38100" dist="38100" dir="2700000" algn="tl">
                    <a:srgbClr val="000000">
                      <a:alpha val="43137"/>
                    </a:srgbClr>
                  </a:outerShdw>
                </a:effectLst>
                <a:latin typeface="+mj-lt"/>
                <a:ea typeface="ＭＳ Ｐゴシック" pitchFamily="34" charset="-128"/>
              </a:rPr>
              <a:t>What </a:t>
            </a:r>
            <a:r>
              <a:rPr lang="en-US" sz="2800">
                <a:effectLst>
                  <a:outerShdw blurRad="38100" dist="38100" dir="2700000" algn="tl">
                    <a:srgbClr val="000000">
                      <a:alpha val="43137"/>
                    </a:srgbClr>
                  </a:outerShdw>
                </a:effectLst>
                <a:latin typeface="+mj-lt"/>
                <a:ea typeface="ＭＳ Ｐゴシック" pitchFamily="34" charset="-128"/>
              </a:rPr>
              <a:t>are the benefits to fans of the new paulmccartney.com portal?</a:t>
            </a:r>
          </a:p>
          <a:p>
            <a:pPr marL="441325" indent="-441325" eaLnBrk="1" hangingPunct="1">
              <a:spcBef>
                <a:spcPts val="600"/>
              </a:spcBef>
              <a:buNone/>
            </a:pPr>
            <a:r>
              <a:rPr lang="en-US" sz="2800">
                <a:effectLst>
                  <a:outerShdw blurRad="38100" dist="38100" dir="2700000" algn="tl">
                    <a:srgbClr val="000000">
                      <a:alpha val="43137"/>
                    </a:srgbClr>
                  </a:outerShdw>
                </a:effectLst>
                <a:latin typeface="+mj-lt"/>
                <a:ea typeface="ＭＳ Ｐゴシック" pitchFamily="34" charset="-128"/>
              </a:rPr>
              <a:t>4. </a:t>
            </a:r>
            <a:r>
              <a:rPr lang="id-ID" sz="2800" smtClean="0">
                <a:effectLst>
                  <a:outerShdw blurRad="38100" dist="38100" dir="2700000" algn="tl">
                    <a:srgbClr val="000000">
                      <a:alpha val="43137"/>
                    </a:srgbClr>
                  </a:outerShdw>
                </a:effectLst>
                <a:latin typeface="+mj-lt"/>
                <a:ea typeface="ＭＳ Ｐゴシック" pitchFamily="34" charset="-128"/>
              </a:rPr>
              <a:t>	</a:t>
            </a:r>
            <a:r>
              <a:rPr lang="en-US" sz="2800" smtClean="0">
                <a:effectLst>
                  <a:outerShdw blurRad="38100" dist="38100" dir="2700000" algn="tl">
                    <a:srgbClr val="000000">
                      <a:alpha val="43137"/>
                    </a:srgbClr>
                  </a:outerShdw>
                </a:effectLst>
                <a:latin typeface="+mj-lt"/>
                <a:ea typeface="ＭＳ Ｐゴシック" pitchFamily="34" charset="-128"/>
              </a:rPr>
              <a:t>Why </a:t>
            </a:r>
            <a:r>
              <a:rPr lang="en-US" sz="2800">
                <a:effectLst>
                  <a:outerShdw blurRad="38100" dist="38100" dir="2700000" algn="tl">
                    <a:srgbClr val="000000">
                      <a:alpha val="43137"/>
                    </a:srgbClr>
                  </a:outerShdw>
                </a:effectLst>
                <a:latin typeface="+mj-lt"/>
                <a:ea typeface="ＭＳ Ｐゴシック" pitchFamily="34" charset="-128"/>
              </a:rPr>
              <a:t>is it important to be able to offer real-time content from McCartney</a:t>
            </a:r>
            <a:r>
              <a:rPr lang="ja-JP" altLang="en-US" sz="2800">
                <a:effectLst>
                  <a:outerShdw blurRad="38100" dist="38100" dir="2700000" algn="tl">
                    <a:srgbClr val="000000">
                      <a:alpha val="43137"/>
                    </a:srgbClr>
                  </a:outerShdw>
                </a:effectLst>
                <a:latin typeface="+mj-lt"/>
                <a:ea typeface="ＭＳ Ｐゴシック" pitchFamily="34" charset="-128"/>
              </a:rPr>
              <a:t>’</a:t>
            </a:r>
            <a:r>
              <a:rPr lang="en-US" altLang="ja-JP" sz="2800">
                <a:effectLst>
                  <a:outerShdw blurRad="38100" dist="38100" dir="2700000" algn="tl">
                    <a:srgbClr val="000000">
                      <a:alpha val="43137"/>
                    </a:srgbClr>
                  </a:outerShdw>
                </a:effectLst>
                <a:latin typeface="+mj-lt"/>
                <a:ea typeface="ＭＳ Ｐゴシック" pitchFamily="34" charset="-128"/>
              </a:rPr>
              <a:t>s concerts or other events on the portal?</a:t>
            </a:r>
          </a:p>
          <a:p>
            <a:pPr marL="441325" indent="-441325" eaLnBrk="1" hangingPunct="1">
              <a:spcBef>
                <a:spcPts val="600"/>
              </a:spcBef>
              <a:buNone/>
            </a:pPr>
            <a:r>
              <a:rPr lang="en-US" sz="2800">
                <a:effectLst>
                  <a:outerShdw blurRad="38100" dist="38100" dir="2700000" algn="tl">
                    <a:srgbClr val="000000">
                      <a:alpha val="43137"/>
                    </a:srgbClr>
                  </a:outerShdw>
                </a:effectLst>
                <a:latin typeface="+mj-lt"/>
                <a:ea typeface="ＭＳ Ｐゴシック" pitchFamily="34" charset="-128"/>
              </a:rPr>
              <a:t>5. </a:t>
            </a:r>
            <a:r>
              <a:rPr lang="id-ID" sz="2800" smtClean="0">
                <a:effectLst>
                  <a:outerShdw blurRad="38100" dist="38100" dir="2700000" algn="tl">
                    <a:srgbClr val="000000">
                      <a:alpha val="43137"/>
                    </a:srgbClr>
                  </a:outerShdw>
                </a:effectLst>
                <a:latin typeface="+mj-lt"/>
                <a:ea typeface="ＭＳ Ｐゴシック" pitchFamily="34" charset="-128"/>
              </a:rPr>
              <a:t>	</a:t>
            </a:r>
            <a:r>
              <a:rPr lang="en-US" sz="2800" smtClean="0">
                <a:effectLst>
                  <a:outerShdw blurRad="38100" dist="38100" dir="2700000" algn="tl">
                    <a:srgbClr val="000000">
                      <a:alpha val="43137"/>
                    </a:srgbClr>
                  </a:outerShdw>
                </a:effectLst>
                <a:latin typeface="+mj-lt"/>
                <a:ea typeface="ＭＳ Ｐゴシック" pitchFamily="34" charset="-128"/>
              </a:rPr>
              <a:t>As </a:t>
            </a:r>
            <a:r>
              <a:rPr lang="en-US" sz="2800">
                <a:effectLst>
                  <a:outerShdw blurRad="38100" dist="38100" dir="2700000" algn="tl">
                    <a:srgbClr val="000000">
                      <a:alpha val="43137"/>
                    </a:srgbClr>
                  </a:outerShdw>
                </a:effectLst>
                <a:latin typeface="+mj-lt"/>
                <a:ea typeface="ＭＳ Ｐゴシック" pitchFamily="34" charset="-128"/>
              </a:rPr>
              <a:t>new content was created, how did it get to the portal?</a:t>
            </a:r>
            <a:endParaRPr lang="en-US" sz="2800">
              <a:solidFill>
                <a:srgbClr val="002060"/>
              </a:solidFill>
              <a:effectLst>
                <a:outerShdw blurRad="38100" dist="38100" dir="2700000" algn="tl">
                  <a:srgbClr val="000000">
                    <a:alpha val="43137"/>
                  </a:srgbClr>
                </a:outerShdw>
              </a:effectLst>
              <a:latin typeface="+mj-lt"/>
              <a:ea typeface="ＭＳ Ｐゴシック" pitchFamily="34" charset="-128"/>
            </a:endParaRPr>
          </a:p>
        </p:txBody>
      </p:sp>
      <p:sp>
        <p:nvSpPr>
          <p:cNvPr id="922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253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534D2F"/>
                </a:solidFill>
                <a:latin typeface="Calibri" pitchFamily="34" charset="0"/>
              </a:rPr>
              <a:t>2-</a:t>
            </a:r>
            <a:fld id="{DB50E123-5E42-4E57-898E-42B1F97B5796}" type="slidenum">
              <a:rPr lang="en-US" sz="1600" b="1">
                <a:solidFill>
                  <a:srgbClr val="6B633D"/>
                </a:solidFill>
                <a:latin typeface="Calibri" pitchFamily="34" charset="0"/>
              </a:rPr>
              <a:pPr eaLnBrk="1" hangingPunct="1"/>
              <a:t>12</a:t>
            </a:fld>
            <a:endParaRPr lang="en-US" sz="1600" b="1">
              <a:solidFill>
                <a:srgbClr val="6B633D"/>
              </a:solidFill>
              <a:latin typeface="Calibri" pitchFamily="34" charset="0"/>
            </a:endParaRPr>
          </a:p>
        </p:txBody>
      </p:sp>
    </p:spTree>
    <p:extLst>
      <p:ext uri="{BB962C8B-B14F-4D97-AF65-F5344CB8AC3E}">
        <p14:creationId xmlns:p14="http://schemas.microsoft.com/office/powerpoint/2010/main" val="3902916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smtClean="0">
                <a:solidFill>
                  <a:srgbClr val="C00000"/>
                </a:solidFill>
                <a:ea typeface="ＭＳ Ｐゴシック" pitchFamily="34" charset="-128"/>
              </a:rPr>
              <a:t>Decide and Debate </a:t>
            </a:r>
          </a:p>
        </p:txBody>
      </p:sp>
      <p:sp>
        <p:nvSpPr>
          <p:cNvPr id="24578" name="Content Placeholder 2"/>
          <p:cNvSpPr>
            <a:spLocks noGrp="1"/>
          </p:cNvSpPr>
          <p:nvPr>
            <p:ph idx="1"/>
          </p:nvPr>
        </p:nvSpPr>
        <p:spPr>
          <a:xfrm>
            <a:off x="1981200" y="1295400"/>
            <a:ext cx="8229600" cy="5029200"/>
          </a:xfrm>
        </p:spPr>
        <p:txBody>
          <a:bodyPr>
            <a:normAutofit lnSpcReduction="10000"/>
          </a:bodyPr>
          <a:lstStyle/>
          <a:p>
            <a:pPr marL="0" indent="0" eaLnBrk="1" hangingPunct="1">
              <a:buNone/>
            </a:pPr>
            <a:r>
              <a:rPr lang="en-US" sz="2000" b="1">
                <a:ea typeface="ＭＳ Ｐゴシック" pitchFamily="34" charset="-128"/>
              </a:rPr>
              <a:t>Decide</a:t>
            </a:r>
          </a:p>
          <a:p>
            <a:pPr marL="0" indent="0" eaLnBrk="1" hangingPunct="1">
              <a:buNone/>
            </a:pPr>
            <a:r>
              <a:rPr lang="en-US" sz="2000" b="1">
                <a:ea typeface="ＭＳ Ｐゴシック" pitchFamily="34" charset="-128"/>
              </a:rPr>
              <a:t>6. </a:t>
            </a:r>
            <a:r>
              <a:rPr lang="en-US" sz="2000">
                <a:ea typeface="ＭＳ Ｐゴシック" pitchFamily="34" charset="-128"/>
              </a:rPr>
              <a:t>Visit and review the features of paulmccartney.com. Consider what Jan Zadak, an HP executive vice president, said: </a:t>
            </a:r>
            <a:r>
              <a:rPr lang="ja-JP" altLang="en-US" sz="2000">
                <a:ea typeface="ＭＳ Ｐゴシック" pitchFamily="34" charset="-128"/>
              </a:rPr>
              <a:t>“</a:t>
            </a:r>
            <a:r>
              <a:rPr lang="en-US" altLang="ja-JP" sz="2000">
                <a:ea typeface="ＭＳ Ｐゴシック" pitchFamily="34" charset="-128"/>
              </a:rPr>
              <a:t>Fans expect a richer and deeper experience than ever before.</a:t>
            </a:r>
            <a:r>
              <a:rPr lang="ja-JP" altLang="en-US" sz="2000">
                <a:ea typeface="ＭＳ Ｐゴシック" pitchFamily="34" charset="-128"/>
              </a:rPr>
              <a:t>”</a:t>
            </a:r>
            <a:r>
              <a:rPr lang="en-US" altLang="ja-JP" sz="2000">
                <a:ea typeface="ＭＳ Ｐゴシック" pitchFamily="34" charset="-128"/>
              </a:rPr>
              <a:t> Do you agree with this statement? Explain. What features of the portal created a richer and deeper fan experience?</a:t>
            </a:r>
          </a:p>
          <a:p>
            <a:pPr marL="0" indent="0" eaLnBrk="1" hangingPunct="1">
              <a:buNone/>
            </a:pPr>
            <a:r>
              <a:rPr lang="en-US" sz="2000" b="1">
                <a:ea typeface="ＭＳ Ｐゴシック" pitchFamily="34" charset="-128"/>
              </a:rPr>
              <a:t>Debate</a:t>
            </a:r>
          </a:p>
          <a:p>
            <a:pPr marL="0" indent="0" eaLnBrk="1" hangingPunct="1">
              <a:buNone/>
            </a:pPr>
            <a:r>
              <a:rPr lang="en-US" sz="2000" b="1">
                <a:ea typeface="ＭＳ Ｐゴシック" pitchFamily="34" charset="-128"/>
              </a:rPr>
              <a:t>7. </a:t>
            </a:r>
            <a:r>
              <a:rPr lang="en-US" sz="2000">
                <a:ea typeface="ＭＳ Ｐゴシック" pitchFamily="34" charset="-128"/>
              </a:rPr>
              <a:t>According to MPL, the online music player Jukebox is unique. Not only can fans listen to songs and build their own playlists, but they can gain access to all information related to any particular song or album. Fans can listen to full tracks, buy albums, make dedications, and download Jukebox to their desktops. To encourage return visits, the site lets fans create a custom personal page with their profile, playlists, blogs, private messaging, and videos. Based on these features, debate whether or not the paulmccartney.com portal is a competitor of Facebook. Your debate should include the issue of whether or not it is a social media site.</a:t>
            </a:r>
          </a:p>
        </p:txBody>
      </p:sp>
      <p:sp>
        <p:nvSpPr>
          <p:cNvPr id="1024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458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EF4524EF-21F4-4546-ABFD-2E9020533EC7}" type="slidenum">
              <a:rPr lang="en-US" sz="1600" b="1">
                <a:solidFill>
                  <a:srgbClr val="6B633D"/>
                </a:solidFill>
                <a:latin typeface="Calibri" pitchFamily="34" charset="0"/>
              </a:rPr>
              <a:pPr eaLnBrk="1" hangingPunct="1"/>
              <a:t>13</a:t>
            </a:fld>
            <a:endParaRPr lang="en-US" sz="1600" b="1">
              <a:solidFill>
                <a:srgbClr val="6B633D"/>
              </a:solidFill>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a:ln w="0"/>
                <a:solidFill>
                  <a:schemeClr val="tx1"/>
                </a:solidFill>
                <a:effectLst>
                  <a:outerShdw blurRad="38100" dist="19050" dir="2700000" algn="tl" rotWithShape="0">
                    <a:schemeClr val="dk1">
                      <a:alpha val="40000"/>
                    </a:schemeClr>
                  </a:outerShdw>
                </a:effectLst>
                <a:ea typeface="ＭＳ Ｐゴシック" pitchFamily="34" charset="-128"/>
              </a:rPr>
              <a:t>2.1 Information Management in the 2010s</a:t>
            </a:r>
            <a:endParaRPr lang="id-ID" sz="3200">
              <a:ln w="0"/>
              <a:solidFill>
                <a:schemeClr val="tx1"/>
              </a:solidFill>
              <a:effectLst>
                <a:outerShdw blurRad="38100" dist="19050" dir="2700000" algn="tl" rotWithShape="0">
                  <a:schemeClr val="dk1">
                    <a:alpha val="40000"/>
                  </a:scheme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pPr>
              <a:defRPr/>
            </a:pPr>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fld id="{34399CB6-A9C9-4A80-9616-40FB8D74A4EB}" type="slidenum">
              <a:rPr lang="en-US" smtClean="0"/>
              <a:pPr/>
              <a:t>14</a:t>
            </a:fld>
            <a:endParaRPr lang="en-US"/>
          </a:p>
        </p:txBody>
      </p:sp>
    </p:spTree>
    <p:extLst>
      <p:ext uri="{BB962C8B-B14F-4D97-AF65-F5344CB8AC3E}">
        <p14:creationId xmlns:p14="http://schemas.microsoft.com/office/powerpoint/2010/main" val="3487675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normAutofit/>
          </a:bodyPr>
          <a:lstStyle/>
          <a:p>
            <a:pPr eaLnBrk="1" hangingPunct="1"/>
            <a:r>
              <a:rPr lang="en-US" sz="3200" b="0" smtClean="0">
                <a:ea typeface="ＭＳ Ｐゴシック" pitchFamily="34" charset="-128"/>
              </a:rPr>
              <a:t>2.1 Information Management in the 2010s</a:t>
            </a:r>
            <a:endParaRPr lang="en-US" sz="3200" smtClean="0">
              <a:ea typeface="ＭＳ Ｐゴシック" pitchFamily="34" charset="-128"/>
            </a:endParaRPr>
          </a:p>
        </p:txBody>
      </p:sp>
      <p:sp>
        <p:nvSpPr>
          <p:cNvPr id="25602" name="Content Placeholder 2"/>
          <p:cNvSpPr>
            <a:spLocks noGrp="1"/>
          </p:cNvSpPr>
          <p:nvPr>
            <p:ph idx="1"/>
          </p:nvPr>
        </p:nvSpPr>
        <p:spPr/>
        <p:txBody>
          <a:bodyPr>
            <a:normAutofit fontScale="92500" lnSpcReduction="20000"/>
          </a:bodyPr>
          <a:lstStyle/>
          <a:p>
            <a:r>
              <a:rPr lang="en-US" sz="2800" smtClean="0">
                <a:ea typeface="ＭＳ Ｐゴシック" pitchFamily="34" charset="-128"/>
              </a:rPr>
              <a:t>How information is stored and organized, and the speed at which it is captured, analyzed, and reported.</a:t>
            </a:r>
            <a:r>
              <a:rPr lang="id-ID" sz="2800">
                <a:ea typeface="ＭＳ Ｐゴシック" pitchFamily="34" charset="-128"/>
              </a:rPr>
              <a:t> </a:t>
            </a:r>
            <a:r>
              <a:rPr lang="id-ID" sz="2800" b="1" i="1">
                <a:solidFill>
                  <a:srgbClr val="FF0000"/>
                </a:solidFill>
                <a:effectLst>
                  <a:outerShdw blurRad="38100" dist="38100" dir="2700000" algn="tl">
                    <a:srgbClr val="000000">
                      <a:alpha val="43137"/>
                    </a:srgbClr>
                  </a:outerShdw>
                </a:effectLst>
                <a:ea typeface="ＭＳ Ｐゴシック" pitchFamily="34" charset="-128"/>
              </a:rPr>
              <a:t>(Bagaimana informasi disimpan dan terorganisir, </a:t>
            </a:r>
            <a:r>
              <a:rPr lang="id-ID" sz="2800" b="1" i="1" smtClean="0">
                <a:solidFill>
                  <a:srgbClr val="FF0000"/>
                </a:solidFill>
                <a:effectLst>
                  <a:outerShdw blurRad="38100" dist="38100" dir="2700000" algn="tl">
                    <a:srgbClr val="000000">
                      <a:alpha val="43137"/>
                    </a:srgbClr>
                  </a:outerShdw>
                </a:effectLst>
                <a:ea typeface="ＭＳ Ｐゴシック" pitchFamily="34" charset="-128"/>
              </a:rPr>
              <a:t>serta </a:t>
            </a:r>
            <a:r>
              <a:rPr lang="id-ID" sz="2800" b="1" i="1">
                <a:solidFill>
                  <a:srgbClr val="FF0000"/>
                </a:solidFill>
                <a:effectLst>
                  <a:outerShdw blurRad="38100" dist="38100" dir="2700000" algn="tl">
                    <a:srgbClr val="000000">
                      <a:alpha val="43137"/>
                    </a:srgbClr>
                  </a:outerShdw>
                </a:effectLst>
                <a:ea typeface="ＭＳ Ｐゴシック" pitchFamily="34" charset="-128"/>
              </a:rPr>
              <a:t>kecepatan di mana ia ditangkap, dianalisis, dan dilaporkan</a:t>
            </a:r>
            <a:r>
              <a:rPr lang="id-ID" sz="2800" b="1" i="1" smtClean="0">
                <a:solidFill>
                  <a:srgbClr val="FF0000"/>
                </a:solidFill>
                <a:effectLst>
                  <a:outerShdw blurRad="38100" dist="38100" dir="2700000" algn="tl">
                    <a:srgbClr val="000000">
                      <a:alpha val="43137"/>
                    </a:srgbClr>
                  </a:outerShdw>
                </a:effectLst>
                <a:ea typeface="ＭＳ Ｐゴシック" pitchFamily="34" charset="-128"/>
              </a:rPr>
              <a:t>.)</a:t>
            </a:r>
            <a:endParaRPr lang="en-US" sz="2800" b="1" i="1" smtClean="0">
              <a:solidFill>
                <a:srgbClr val="FF0000"/>
              </a:solidFill>
              <a:effectLst>
                <a:outerShdw blurRad="38100" dist="38100" dir="2700000" algn="tl">
                  <a:srgbClr val="000000">
                    <a:alpha val="43137"/>
                  </a:srgbClr>
                </a:outerShdw>
              </a:effectLst>
              <a:ea typeface="ＭＳ Ｐゴシック" pitchFamily="34" charset="-128"/>
            </a:endParaRPr>
          </a:p>
          <a:p>
            <a:r>
              <a:rPr lang="en-US" sz="2800" b="1" smtClean="0">
                <a:ea typeface="ＭＳ Ｐゴシック" pitchFamily="34" charset="-128"/>
              </a:rPr>
              <a:t>Enterprise mashups, </a:t>
            </a:r>
            <a:r>
              <a:rPr lang="en-US" sz="2800" smtClean="0">
                <a:ea typeface="ＭＳ Ｐゴシック" pitchFamily="34" charset="-128"/>
              </a:rPr>
              <a:t>also referred to as business mashups, combine data from multiple internal and public sources and publish the results to enterprise portals, dashboards, or the cloud</a:t>
            </a:r>
            <a:r>
              <a:rPr lang="id-ID" sz="2800">
                <a:ea typeface="ＭＳ Ｐゴシック" pitchFamily="34" charset="-128"/>
              </a:rPr>
              <a:t> (</a:t>
            </a:r>
            <a:r>
              <a:rPr lang="id-ID" sz="2800" b="1" i="1">
                <a:solidFill>
                  <a:srgbClr val="FF0000"/>
                </a:solidFill>
                <a:effectLst>
                  <a:outerShdw blurRad="38100" dist="38100" dir="2700000" algn="tl">
                    <a:srgbClr val="000000">
                      <a:alpha val="43137"/>
                    </a:srgbClr>
                  </a:outerShdw>
                </a:effectLst>
                <a:ea typeface="ＭＳ Ｐゴシック" pitchFamily="34" charset="-128"/>
              </a:rPr>
              <a:t>juga disebut sebagai mashup bisnis, menggabungkan data dari berbagai sumber internal dan publik dan mempublikasikan hasilnya kepada portal perusahaan, dashboard, atau awan</a:t>
            </a:r>
            <a:r>
              <a:rPr lang="id-ID" sz="2800" smtClean="0">
                <a:ea typeface="ＭＳ Ｐゴシック" pitchFamily="34" charset="-128"/>
              </a:rPr>
              <a:t>.) </a:t>
            </a:r>
            <a:endParaRPr lang="en-US" sz="2800" smtClean="0">
              <a:ea typeface="ＭＳ Ｐゴシック" pitchFamily="34" charset="-128"/>
            </a:endParaRPr>
          </a:p>
        </p:txBody>
      </p:sp>
      <p:sp>
        <p:nvSpPr>
          <p:cNvPr id="11268"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560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CC2CF926-40EA-4294-B6DA-C12A5B7E3248}" type="slidenum">
              <a:rPr lang="en-US" sz="1600" b="1">
                <a:solidFill>
                  <a:srgbClr val="6B633D"/>
                </a:solidFill>
                <a:latin typeface="Calibri" pitchFamily="34" charset="0"/>
              </a:rPr>
              <a:pPr eaLnBrk="1" hangingPunct="1"/>
              <a:t>15</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mtClean="0">
                <a:solidFill>
                  <a:srgbClr val="C00000"/>
                </a:solidFill>
                <a:ea typeface="ＭＳ Ｐゴシック" pitchFamily="34" charset="-128"/>
              </a:rPr>
              <a:t>INFORMATION MANAGEMENT FOR</a:t>
            </a:r>
            <a:br>
              <a:rPr lang="en-US" smtClean="0">
                <a:solidFill>
                  <a:srgbClr val="C00000"/>
                </a:solidFill>
                <a:ea typeface="ＭＳ Ｐゴシック" pitchFamily="34" charset="-128"/>
              </a:rPr>
            </a:br>
            <a:r>
              <a:rPr lang="en-US" smtClean="0">
                <a:solidFill>
                  <a:srgbClr val="C00000"/>
                </a:solidFill>
                <a:ea typeface="ＭＳ Ｐゴシック" pitchFamily="34" charset="-128"/>
              </a:rPr>
              <a:t>HIGH PERFORMANCE</a:t>
            </a:r>
          </a:p>
        </p:txBody>
      </p:sp>
      <p:sp>
        <p:nvSpPr>
          <p:cNvPr id="26626" name="Content Placeholder 2"/>
          <p:cNvSpPr>
            <a:spLocks noGrp="1"/>
          </p:cNvSpPr>
          <p:nvPr>
            <p:ph idx="1"/>
          </p:nvPr>
        </p:nvSpPr>
        <p:spPr/>
        <p:txBody>
          <a:bodyPr>
            <a:normAutofit lnSpcReduction="10000"/>
          </a:bodyPr>
          <a:lstStyle/>
          <a:p>
            <a:pPr>
              <a:lnSpc>
                <a:spcPct val="80000"/>
              </a:lnSpc>
            </a:pPr>
            <a:r>
              <a:rPr lang="en-US" sz="3000">
                <a:ea typeface="ＭＳ Ｐゴシック" pitchFamily="34" charset="-128"/>
              </a:rPr>
              <a:t>Tujuan keseluruhan dari manajemen informasi adalah desain dan implementasi </a:t>
            </a:r>
            <a:r>
              <a:rPr lang="en-US" sz="3000" smtClean="0">
                <a:ea typeface="ＭＳ Ｐゴシック" pitchFamily="34" charset="-128"/>
              </a:rPr>
              <a:t>arsitektur TI</a:t>
            </a:r>
            <a:r>
              <a:rPr lang="id-ID" sz="3000" smtClean="0">
                <a:ea typeface="ＭＳ Ｐゴシック" pitchFamily="34" charset="-128"/>
              </a:rPr>
              <a:t> yang sudah direncanakan dengan baik</a:t>
            </a:r>
            <a:r>
              <a:rPr lang="en-US" sz="3000" smtClean="0">
                <a:ea typeface="ＭＳ Ｐゴシック" pitchFamily="34" charset="-128"/>
              </a:rPr>
              <a:t>, </a:t>
            </a:r>
            <a:r>
              <a:rPr lang="en-US" sz="3000">
                <a:ea typeface="ＭＳ Ｐゴシック" pitchFamily="34" charset="-128"/>
              </a:rPr>
              <a:t>kebijakan, dan prosedur yang diperlukan untuk secara efektif dan efisien mendukung informasi dan pengambilan kebutuhan organisasi. </a:t>
            </a:r>
          </a:p>
          <a:p>
            <a:pPr>
              <a:lnSpc>
                <a:spcPct val="80000"/>
              </a:lnSpc>
            </a:pPr>
            <a:r>
              <a:rPr lang="en-US" sz="3000">
                <a:ea typeface="ＭＳ Ｐゴシック" pitchFamily="34" charset="-128"/>
              </a:rPr>
              <a:t>Isu akses informasi, manajemen, dan keamanan juga harus berurusan dengan degradasi informasi dan gangguan-mana orang-orang tidak mengerti apa </a:t>
            </a:r>
            <a:r>
              <a:rPr lang="id-ID" sz="3000" smtClean="0">
                <a:ea typeface="ＭＳ Ｐゴシック" pitchFamily="34" charset="-128"/>
              </a:rPr>
              <a:t>arti dari </a:t>
            </a:r>
            <a:r>
              <a:rPr lang="en-US" sz="3000" smtClean="0">
                <a:ea typeface="ＭＳ Ｐゴシック" pitchFamily="34" charset="-128"/>
              </a:rPr>
              <a:t>data atau </a:t>
            </a:r>
            <a:r>
              <a:rPr lang="en-US" sz="3000">
                <a:ea typeface="ＭＳ Ｐゴシック" pitchFamily="34" charset="-128"/>
              </a:rPr>
              <a:t>bagaimana hal itu dapat </a:t>
            </a:r>
            <a:r>
              <a:rPr lang="id-ID" sz="3000" smtClean="0">
                <a:ea typeface="ＭＳ Ｐゴシック" pitchFamily="34" charset="-128"/>
              </a:rPr>
              <a:t>bermanfaat</a:t>
            </a:r>
            <a:r>
              <a:rPr lang="en-US" sz="3000" smtClean="0">
                <a:ea typeface="ＭＳ Ｐゴシック" pitchFamily="34" charset="-128"/>
              </a:rPr>
              <a:t>.</a:t>
            </a:r>
            <a:endParaRPr lang="en-US" sz="3000">
              <a:ea typeface="ＭＳ Ｐゴシック" pitchFamily="34" charset="-128"/>
            </a:endParaRPr>
          </a:p>
        </p:txBody>
      </p:sp>
      <p:sp>
        <p:nvSpPr>
          <p:cNvPr id="12292"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662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F9844126-BB48-4BCB-9FE8-E33FC7A5EA1D}" type="slidenum">
              <a:rPr lang="en-US" sz="1600" b="1">
                <a:solidFill>
                  <a:srgbClr val="6B633D"/>
                </a:solidFill>
                <a:latin typeface="Calibri" pitchFamily="34" charset="0"/>
              </a:rPr>
              <a:pPr eaLnBrk="1" hangingPunct="1"/>
              <a:t>16</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mtClean="0">
                <a:solidFill>
                  <a:srgbClr val="C00000"/>
                </a:solidFill>
                <a:ea typeface="ＭＳ Ｐゴシック" pitchFamily="34" charset="-128"/>
              </a:rPr>
              <a:t>INFORMATION MANAGEMENT FOR</a:t>
            </a:r>
            <a:br>
              <a:rPr lang="en-US" smtClean="0">
                <a:solidFill>
                  <a:srgbClr val="C00000"/>
                </a:solidFill>
                <a:ea typeface="ＭＳ Ｐゴシック" pitchFamily="34" charset="-128"/>
              </a:rPr>
            </a:br>
            <a:r>
              <a:rPr lang="en-US" smtClean="0">
                <a:solidFill>
                  <a:srgbClr val="C00000"/>
                </a:solidFill>
                <a:ea typeface="ＭＳ Ｐゴシック" pitchFamily="34" charset="-128"/>
              </a:rPr>
              <a:t>HIGH PERFORMANCE</a:t>
            </a:r>
          </a:p>
        </p:txBody>
      </p:sp>
      <p:sp>
        <p:nvSpPr>
          <p:cNvPr id="26626" name="Content Placeholder 2"/>
          <p:cNvSpPr>
            <a:spLocks noGrp="1"/>
          </p:cNvSpPr>
          <p:nvPr>
            <p:ph idx="1"/>
          </p:nvPr>
        </p:nvSpPr>
        <p:spPr/>
        <p:txBody>
          <a:bodyPr>
            <a:normAutofit/>
          </a:bodyPr>
          <a:lstStyle/>
          <a:p>
            <a:pPr eaLnBrk="1" hangingPunct="1">
              <a:lnSpc>
                <a:spcPct val="80000"/>
              </a:lnSpc>
            </a:pPr>
            <a:r>
              <a:rPr lang="en-US" sz="3000">
                <a:ea typeface="ＭＳ Ｐゴシック" pitchFamily="34" charset="-128"/>
              </a:rPr>
              <a:t>The overall goal of information management is the design and implementation of a well–planned out IT architecture, policies, and procedures needed to effectively and efficiently support the information and decision needs of an organization.</a:t>
            </a:r>
          </a:p>
          <a:p>
            <a:pPr eaLnBrk="1" hangingPunct="1">
              <a:lnSpc>
                <a:spcPct val="80000"/>
              </a:lnSpc>
            </a:pPr>
            <a:r>
              <a:rPr lang="en-US" sz="3000">
                <a:ea typeface="ＭＳ Ｐゴシック" pitchFamily="34" charset="-128"/>
              </a:rPr>
              <a:t>Issues of information access, management, and security must also deal with information degradation and disorder—where people do not understand what data means or how it can be useful.</a:t>
            </a:r>
          </a:p>
        </p:txBody>
      </p:sp>
      <p:sp>
        <p:nvSpPr>
          <p:cNvPr id="12292"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662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F9844126-BB48-4BCB-9FE8-E33FC7A5EA1D}" type="slidenum">
              <a:rPr lang="en-US" sz="1600" b="1">
                <a:solidFill>
                  <a:srgbClr val="6B633D"/>
                </a:solidFill>
                <a:latin typeface="Calibri" pitchFamily="34" charset="0"/>
              </a:rPr>
              <a:pPr eaLnBrk="1" hangingPunct="1"/>
              <a:t>17</a:t>
            </a:fld>
            <a:endParaRPr lang="en-US" sz="1600" b="1">
              <a:solidFill>
                <a:srgbClr val="6B633D"/>
              </a:solidFill>
              <a:latin typeface="Calibri" pitchFamily="34" charset="0"/>
            </a:endParaRPr>
          </a:p>
        </p:txBody>
      </p:sp>
    </p:spTree>
    <p:extLst>
      <p:ext uri="{BB962C8B-B14F-4D97-AF65-F5344CB8AC3E}">
        <p14:creationId xmlns:p14="http://schemas.microsoft.com/office/powerpoint/2010/main" val="4200954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mtClean="0">
                <a:solidFill>
                  <a:srgbClr val="C00000"/>
                </a:solidFill>
                <a:ea typeface="ＭＳ Ｐゴシック" pitchFamily="34" charset="-128"/>
              </a:rPr>
              <a:t>REASONS FOR INFORMATION DEFICIENCIES</a:t>
            </a:r>
          </a:p>
        </p:txBody>
      </p:sp>
      <p:sp>
        <p:nvSpPr>
          <p:cNvPr id="27650" name="Content Placeholder 2"/>
          <p:cNvSpPr>
            <a:spLocks noGrp="1"/>
          </p:cNvSpPr>
          <p:nvPr>
            <p:ph idx="1"/>
          </p:nvPr>
        </p:nvSpPr>
        <p:spPr/>
        <p:txBody>
          <a:bodyPr>
            <a:normAutofit/>
          </a:bodyPr>
          <a:lstStyle/>
          <a:p>
            <a:pPr marL="0" indent="0" eaLnBrk="1" hangingPunct="1">
              <a:buNone/>
            </a:pPr>
            <a:r>
              <a:rPr lang="en-US" sz="2800" b="1" smtClean="0">
                <a:ea typeface="ＭＳ Ｐゴシック" pitchFamily="34" charset="-128"/>
              </a:rPr>
              <a:t>1. Data silos</a:t>
            </a:r>
          </a:p>
          <a:p>
            <a:pPr marL="0" indent="0" eaLnBrk="1" hangingPunct="1">
              <a:buNone/>
            </a:pPr>
            <a:r>
              <a:rPr lang="en-US" sz="2800" b="1" smtClean="0">
                <a:ea typeface="ＭＳ Ｐゴシック" pitchFamily="34" charset="-128"/>
              </a:rPr>
              <a:t>2. Lost or bypassed data</a:t>
            </a:r>
          </a:p>
          <a:p>
            <a:pPr marL="0" indent="0" eaLnBrk="1" hangingPunct="1">
              <a:buNone/>
            </a:pPr>
            <a:r>
              <a:rPr lang="en-US" sz="2800" b="1" smtClean="0">
                <a:ea typeface="ＭＳ Ｐゴシック" pitchFamily="34" charset="-128"/>
              </a:rPr>
              <a:t>3. User-fierce formats</a:t>
            </a:r>
          </a:p>
          <a:p>
            <a:pPr marL="0" indent="0" eaLnBrk="1" hangingPunct="1">
              <a:buNone/>
            </a:pPr>
            <a:r>
              <a:rPr lang="en-US" sz="2800" b="1" smtClean="0">
                <a:ea typeface="ＭＳ Ｐゴシック" pitchFamily="34" charset="-128"/>
              </a:rPr>
              <a:t>4. Nonstandardized data formats</a:t>
            </a:r>
            <a:endParaRPr lang="en-US" sz="2800" smtClean="0">
              <a:ea typeface="ＭＳ Ｐゴシック" pitchFamily="34" charset="-128"/>
            </a:endParaRPr>
          </a:p>
          <a:p>
            <a:pPr marL="0" indent="0" eaLnBrk="1" hangingPunct="1">
              <a:buNone/>
            </a:pPr>
            <a:r>
              <a:rPr lang="en-US" sz="2800" b="1" smtClean="0">
                <a:ea typeface="ＭＳ Ｐゴシック" pitchFamily="34" charset="-128"/>
              </a:rPr>
              <a:t>5. Moving targets</a:t>
            </a:r>
            <a:endParaRPr lang="en-US" sz="2800" smtClean="0">
              <a:ea typeface="ＭＳ Ｐゴシック" pitchFamily="34" charset="-128"/>
            </a:endParaRPr>
          </a:p>
        </p:txBody>
      </p:sp>
      <p:sp>
        <p:nvSpPr>
          <p:cNvPr id="13316"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765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D122114A-2EDE-4820-A6D3-B785BABA0309}" type="slidenum">
              <a:rPr lang="en-US" sz="1600" b="1">
                <a:solidFill>
                  <a:srgbClr val="6B633D"/>
                </a:solidFill>
                <a:latin typeface="Calibri" pitchFamily="34" charset="0"/>
              </a:rPr>
              <a:pPr eaLnBrk="1" hangingPunct="1"/>
              <a:t>18</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1752601" y="624110"/>
            <a:ext cx="9752012" cy="1280890"/>
          </a:xfrm>
        </p:spPr>
        <p:txBody>
          <a:bodyPr>
            <a:normAutofit/>
          </a:bodyPr>
          <a:lstStyle/>
          <a:p>
            <a:pPr eaLnBrk="1" hangingPunct="1"/>
            <a:r>
              <a:rPr lang="en-US" sz="2000">
                <a:ea typeface="ＭＳ Ｐゴシック" pitchFamily="34" charset="-128"/>
              </a:rPr>
              <a:t>Fig 2.3 </a:t>
            </a:r>
            <a:r>
              <a:rPr lang="en-US" sz="2000" b="0">
                <a:ea typeface="ＭＳ Ｐゴシック" pitchFamily="34" charset="-128"/>
              </a:rPr>
              <a:t>Data (or information) silos are ISs that do not have the capability to exchange data with other ISs making timely coordination and communication</a:t>
            </a:r>
            <a:br>
              <a:rPr lang="en-US" sz="2000" b="0">
                <a:ea typeface="ＭＳ Ｐゴシック" pitchFamily="34" charset="-128"/>
              </a:rPr>
            </a:br>
            <a:r>
              <a:rPr lang="en-US" sz="2000" b="0">
                <a:ea typeface="ＭＳ Ｐゴシック" pitchFamily="34" charset="-128"/>
              </a:rPr>
              <a:t>across functions or departments difficult.</a:t>
            </a:r>
            <a:endParaRPr lang="en-US" sz="2000">
              <a:ea typeface="ＭＳ Ｐゴシック" pitchFamily="34" charset="-128"/>
            </a:endParaRPr>
          </a:p>
        </p:txBody>
      </p:sp>
      <p:sp>
        <p:nvSpPr>
          <p:cNvPr id="28674" name="Content Placeholder 2"/>
          <p:cNvSpPr>
            <a:spLocks noGrp="1"/>
          </p:cNvSpPr>
          <p:nvPr>
            <p:ph idx="1"/>
          </p:nvPr>
        </p:nvSpPr>
        <p:spPr/>
        <p:txBody>
          <a:bodyPr/>
          <a:lstStyle/>
          <a:p>
            <a:pPr eaLnBrk="1" hangingPunct="1"/>
            <a:endParaRPr lang="en-US" smtClean="0">
              <a:ea typeface="ＭＳ Ｐゴシック" pitchFamily="34" charset="-128"/>
            </a:endParaRPr>
          </a:p>
        </p:txBody>
      </p:sp>
      <p:sp>
        <p:nvSpPr>
          <p:cNvPr id="1434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EA8AC1B9-2B96-4DE6-82B8-E48FE79D1DF6}" type="slidenum">
              <a:rPr lang="en-US" sz="1600" b="1">
                <a:solidFill>
                  <a:srgbClr val="6B633D"/>
                </a:solidFill>
                <a:latin typeface="Calibri" pitchFamily="34" charset="0"/>
              </a:rPr>
              <a:pPr eaLnBrk="1" hangingPunct="1"/>
              <a:t>19</a:t>
            </a:fld>
            <a:endParaRPr lang="en-US" sz="1600" b="1">
              <a:solidFill>
                <a:srgbClr val="6B633D"/>
              </a:solidFill>
              <a:latin typeface="Calibri" pitchFamily="34" charset="0"/>
            </a:endParaRPr>
          </a:p>
        </p:txBody>
      </p:sp>
      <p:pic>
        <p:nvPicPr>
          <p:cNvPr id="28677" name="Picture 2" descr="O:\COURSES\Turban-9\Images-T9\Desktop-2\Chapter  2\Media\Illustrations\w0015_300d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652708"/>
            <a:ext cx="6248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normAutofit/>
          </a:bodyPr>
          <a:lstStyle/>
          <a:p>
            <a:pPr eaLnBrk="1" hangingPunct="1"/>
            <a:r>
              <a:rPr lang="en-US" smtClean="0">
                <a:solidFill>
                  <a:srgbClr val="C00000"/>
                </a:solidFill>
                <a:ea typeface="ＭＳ Ｐゴシック" pitchFamily="34" charset="-128"/>
              </a:rPr>
              <a:t>FACTORS DRIVING THE SHIFT FROM SILOS TO SHARING AND COLLABORATION</a:t>
            </a:r>
          </a:p>
        </p:txBody>
      </p:sp>
      <p:sp>
        <p:nvSpPr>
          <p:cNvPr id="29698" name="Content Placeholder 2"/>
          <p:cNvSpPr>
            <a:spLocks noGrp="1"/>
          </p:cNvSpPr>
          <p:nvPr>
            <p:ph idx="1"/>
          </p:nvPr>
        </p:nvSpPr>
        <p:spPr/>
        <p:txBody>
          <a:bodyPr>
            <a:normAutofit fontScale="92500"/>
          </a:bodyPr>
          <a:lstStyle/>
          <a:p>
            <a:pPr eaLnBrk="1" hangingPunct="1">
              <a:lnSpc>
                <a:spcPct val="90000"/>
              </a:lnSpc>
              <a:buFont typeface="Wingdings" pitchFamily="2" charset="2"/>
              <a:buNone/>
            </a:pPr>
            <a:r>
              <a:rPr lang="en-US" sz="3000" b="1">
                <a:ea typeface="ＭＳ Ｐゴシック" pitchFamily="34" charset="-128"/>
              </a:rPr>
              <a:t>1. Global, mobile workforce. </a:t>
            </a:r>
            <a:r>
              <a:rPr lang="en-US" sz="3000">
                <a:ea typeface="ＭＳ Ｐゴシック" pitchFamily="34" charset="-128"/>
              </a:rPr>
              <a:t>An estimated 62 percent of the workforce works outside an office at some point. </a:t>
            </a:r>
          </a:p>
          <a:p>
            <a:pPr eaLnBrk="1" hangingPunct="1">
              <a:lnSpc>
                <a:spcPct val="90000"/>
              </a:lnSpc>
              <a:buFont typeface="Wingdings" pitchFamily="2" charset="2"/>
              <a:buNone/>
            </a:pPr>
            <a:r>
              <a:rPr lang="en-US" sz="3000" b="1">
                <a:ea typeface="ＭＳ Ｐゴシック" pitchFamily="34" charset="-128"/>
              </a:rPr>
              <a:t>2. Mobility-driven consumerization. </a:t>
            </a:r>
            <a:r>
              <a:rPr lang="en-US" sz="3000">
                <a:ea typeface="ＭＳ Ｐゴシック" pitchFamily="34" charset="-128"/>
              </a:rPr>
              <a:t>There is a growing number of cloud-based collaboration solutions that make it easier to collaborate and share from anywhere.</a:t>
            </a:r>
          </a:p>
          <a:p>
            <a:pPr eaLnBrk="1" hangingPunct="1">
              <a:lnSpc>
                <a:spcPct val="90000"/>
              </a:lnSpc>
              <a:buFont typeface="Wingdings" pitchFamily="2" charset="2"/>
              <a:buNone/>
            </a:pPr>
            <a:r>
              <a:rPr lang="en-US" sz="3000" b="1">
                <a:ea typeface="ＭＳ Ｐゴシック" pitchFamily="34" charset="-128"/>
              </a:rPr>
              <a:t>3. Principle of </a:t>
            </a:r>
            <a:r>
              <a:rPr lang="ja-JP" altLang="en-US" sz="3000" b="1">
                <a:ea typeface="ＭＳ Ｐゴシック" pitchFamily="34" charset="-128"/>
              </a:rPr>
              <a:t>“</a:t>
            </a:r>
            <a:r>
              <a:rPr lang="en-US" altLang="ja-JP" sz="3000" b="1">
                <a:ea typeface="ＭＳ Ｐゴシック" pitchFamily="34" charset="-128"/>
              </a:rPr>
              <a:t>any.</a:t>
            </a:r>
            <a:r>
              <a:rPr lang="ja-JP" altLang="en-US" sz="3000" b="1">
                <a:ea typeface="ＭＳ Ｐゴシック" pitchFamily="34" charset="-128"/>
              </a:rPr>
              <a:t>”</a:t>
            </a:r>
            <a:r>
              <a:rPr lang="en-US" altLang="ja-JP" sz="3000" b="1">
                <a:ea typeface="ＭＳ Ｐゴシック" pitchFamily="34" charset="-128"/>
              </a:rPr>
              <a:t> </a:t>
            </a:r>
            <a:r>
              <a:rPr lang="en-US" altLang="ja-JP" sz="3000">
                <a:ea typeface="ＭＳ Ｐゴシック" pitchFamily="34" charset="-128"/>
              </a:rPr>
              <a:t>There is growing need to connect any body, any time, and any where on any device.</a:t>
            </a:r>
            <a:endParaRPr lang="en-US" sz="3000" b="1">
              <a:ea typeface="ＭＳ Ｐゴシック" pitchFamily="34" charset="-128"/>
            </a:endParaRPr>
          </a:p>
        </p:txBody>
      </p:sp>
      <p:sp>
        <p:nvSpPr>
          <p:cNvPr id="1536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2970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344BC14D-A0B5-462C-9A28-C8FC0F2F2355}" type="slidenum">
              <a:rPr lang="en-US" sz="1600" b="1">
                <a:solidFill>
                  <a:srgbClr val="6B633D"/>
                </a:solidFill>
                <a:latin typeface="Calibri" pitchFamily="34" charset="0"/>
              </a:rPr>
              <a:pPr eaLnBrk="1" hangingPunct="1"/>
              <a:t>20</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dirty="0">
                <a:ea typeface="+mj-ea"/>
              </a:rPr>
              <a:t>IT at Work 2.1</a:t>
            </a:r>
            <a:r>
              <a:rPr lang="en-US" dirty="0" smtClean="0">
                <a:ea typeface="+mj-ea"/>
              </a:rPr>
              <a:t/>
            </a:r>
            <a:br>
              <a:rPr lang="en-US" dirty="0" smtClean="0">
                <a:ea typeface="+mj-ea"/>
              </a:rPr>
            </a:br>
            <a:r>
              <a:rPr lang="en-US" sz="3100" b="0" i="1" dirty="0">
                <a:ea typeface="+mj-ea"/>
              </a:rPr>
              <a:t>When ISs Fail, The Problem May Be the IT Architecture</a:t>
            </a:r>
            <a:endParaRPr lang="en-US" sz="3100" dirty="0">
              <a:ea typeface="+mj-ea"/>
            </a:endParaRPr>
          </a:p>
        </p:txBody>
      </p:sp>
      <p:sp>
        <p:nvSpPr>
          <p:cNvPr id="3" name="Content Placeholder 2"/>
          <p:cNvSpPr>
            <a:spLocks noGrp="1"/>
          </p:cNvSpPr>
          <p:nvPr>
            <p:ph idx="1"/>
          </p:nvPr>
        </p:nvSpPr>
        <p:spPr/>
        <p:txBody>
          <a:bodyPr rtlCol="0">
            <a:normAutofit lnSpcReduction="10000"/>
          </a:bodyPr>
          <a:lstStyle/>
          <a:p>
            <a:pPr marL="0" indent="0" eaLnBrk="1" fontAlgn="auto" hangingPunct="1">
              <a:spcAft>
                <a:spcPts val="0"/>
              </a:spcAft>
              <a:buNone/>
              <a:defRPr/>
            </a:pPr>
            <a:r>
              <a:rPr lang="en-US" b="1" dirty="0">
                <a:ea typeface="+mn-ea"/>
              </a:rPr>
              <a:t>1. IT architecture was not designed for customized reporting</a:t>
            </a:r>
            <a:r>
              <a:rPr lang="en-US" b="1" dirty="0" smtClean="0">
                <a:ea typeface="+mn-ea"/>
              </a:rPr>
              <a:t>.</a:t>
            </a:r>
          </a:p>
          <a:p>
            <a:pPr marL="0" indent="0" eaLnBrk="1" fontAlgn="auto" hangingPunct="1">
              <a:spcAft>
                <a:spcPts val="0"/>
              </a:spcAft>
              <a:buNone/>
              <a:defRPr/>
            </a:pPr>
            <a:r>
              <a:rPr lang="en-US" b="1" dirty="0">
                <a:ea typeface="+mn-ea"/>
              </a:rPr>
              <a:t>2. Complicated user interface</a:t>
            </a:r>
            <a:r>
              <a:rPr lang="en-US" b="1" dirty="0" smtClean="0">
                <a:ea typeface="+mn-ea"/>
              </a:rPr>
              <a:t>.</a:t>
            </a:r>
          </a:p>
          <a:p>
            <a:pPr marL="0" indent="0" eaLnBrk="1" fontAlgn="auto" hangingPunct="1">
              <a:spcAft>
                <a:spcPts val="0"/>
              </a:spcAft>
              <a:buNone/>
              <a:defRPr/>
            </a:pPr>
            <a:endParaRPr lang="en-US" b="1" dirty="0" smtClean="0">
              <a:ea typeface="+mn-ea"/>
            </a:endParaRPr>
          </a:p>
          <a:p>
            <a:pPr marL="0" indent="0" eaLnBrk="1" fontAlgn="auto" hangingPunct="1">
              <a:spcAft>
                <a:spcPts val="0"/>
              </a:spcAft>
              <a:buNone/>
              <a:defRPr/>
            </a:pPr>
            <a:r>
              <a:rPr lang="en-US" b="1" dirty="0" smtClean="0">
                <a:ea typeface="+mn-ea"/>
              </a:rPr>
              <a:t>Questions</a:t>
            </a:r>
            <a:endParaRPr lang="en-US" b="1" dirty="0">
              <a:ea typeface="+mn-ea"/>
            </a:endParaRPr>
          </a:p>
          <a:p>
            <a:pPr marL="0" indent="0" eaLnBrk="1" fontAlgn="auto" hangingPunct="1">
              <a:spcAft>
                <a:spcPts val="0"/>
              </a:spcAft>
              <a:buNone/>
              <a:defRPr/>
            </a:pPr>
            <a:r>
              <a:rPr lang="en-US" b="1" dirty="0">
                <a:ea typeface="+mn-ea"/>
              </a:rPr>
              <a:t>1. </a:t>
            </a:r>
            <a:r>
              <a:rPr lang="en-US" dirty="0">
                <a:ea typeface="+mn-ea"/>
              </a:rPr>
              <a:t>What problems did executives have with the EIS?</a:t>
            </a:r>
          </a:p>
          <a:p>
            <a:pPr marL="0" indent="0" eaLnBrk="1" fontAlgn="auto" hangingPunct="1">
              <a:spcAft>
                <a:spcPts val="0"/>
              </a:spcAft>
              <a:buNone/>
              <a:defRPr/>
            </a:pPr>
            <a:r>
              <a:rPr lang="en-US" b="1" dirty="0">
                <a:ea typeface="+mn-ea"/>
              </a:rPr>
              <a:t>2. </a:t>
            </a:r>
            <a:r>
              <a:rPr lang="en-US" dirty="0">
                <a:ea typeface="+mn-ea"/>
              </a:rPr>
              <a:t>What were the two reasons for those EIS problems?</a:t>
            </a:r>
          </a:p>
          <a:p>
            <a:pPr marL="0" indent="0" eaLnBrk="1" fontAlgn="auto" hangingPunct="1">
              <a:spcAft>
                <a:spcPts val="0"/>
              </a:spcAft>
              <a:buNone/>
              <a:defRPr/>
            </a:pPr>
            <a:r>
              <a:rPr lang="en-US" b="1" dirty="0">
                <a:ea typeface="+mn-ea"/>
              </a:rPr>
              <a:t>3. </a:t>
            </a:r>
            <a:r>
              <a:rPr lang="en-US" dirty="0">
                <a:ea typeface="+mn-ea"/>
              </a:rPr>
              <a:t>How did the CIO improve the EIS?</a:t>
            </a:r>
          </a:p>
          <a:p>
            <a:pPr marL="0" indent="0" eaLnBrk="1" fontAlgn="auto" hangingPunct="1">
              <a:spcAft>
                <a:spcPts val="0"/>
              </a:spcAft>
              <a:buNone/>
              <a:defRPr/>
            </a:pPr>
            <a:r>
              <a:rPr lang="en-US" b="1" dirty="0">
                <a:ea typeface="+mn-ea"/>
              </a:rPr>
              <a:t>4. </a:t>
            </a:r>
            <a:r>
              <a:rPr lang="en-US" dirty="0">
                <a:ea typeface="+mn-ea"/>
              </a:rPr>
              <a:t>What are the benefits of the new IT architecture?</a:t>
            </a:r>
          </a:p>
        </p:txBody>
      </p:sp>
      <p:sp>
        <p:nvSpPr>
          <p:cNvPr id="16388"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072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04F0161E-1E1F-4608-8453-AB20C7B1C0A5}" type="slidenum">
              <a:rPr lang="en-US" sz="1600" b="1">
                <a:solidFill>
                  <a:srgbClr val="6B633D"/>
                </a:solidFill>
                <a:latin typeface="Calibri" pitchFamily="34" charset="0"/>
              </a:rPr>
              <a:pPr eaLnBrk="1" hangingPunct="1"/>
              <a:t>21</a:t>
            </a:fld>
            <a:endParaRPr lang="en-US" sz="1600" b="1">
              <a:solidFill>
                <a:srgbClr val="6B633D"/>
              </a:solidFill>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id-ID" smtClean="0">
                <a:solidFill>
                  <a:srgbClr val="C00000"/>
                </a:solidFill>
                <a:ea typeface="ＭＳ Ｐゴシック" pitchFamily="34" charset="-128"/>
              </a:rPr>
              <a:t>MANFAAT </a:t>
            </a:r>
            <a:r>
              <a:rPr lang="en-US" b="1" smtClean="0">
                <a:solidFill>
                  <a:srgbClr val="C00000"/>
                </a:solidFill>
                <a:ea typeface="ＭＳ Ｐゴシック" pitchFamily="34" charset="-128"/>
              </a:rPr>
              <a:t>INFORMATION MANAGEMENT</a:t>
            </a:r>
          </a:p>
        </p:txBody>
      </p:sp>
      <p:sp>
        <p:nvSpPr>
          <p:cNvPr id="3" name="Content Placeholder 2"/>
          <p:cNvSpPr>
            <a:spLocks noGrp="1"/>
          </p:cNvSpPr>
          <p:nvPr>
            <p:ph idx="1"/>
          </p:nvPr>
        </p:nvSpPr>
        <p:spPr/>
        <p:txBody>
          <a:bodyPr rtlCol="0">
            <a:normAutofit fontScale="92500" lnSpcReduction="10000"/>
          </a:bodyPr>
          <a:lstStyle/>
          <a:p>
            <a:pPr marL="361950" indent="-361950">
              <a:buNone/>
              <a:defRPr/>
            </a:pPr>
            <a:r>
              <a:rPr lang="en-US">
                <a:effectLst>
                  <a:outerShdw blurRad="38100" dist="38100" dir="2700000" algn="tl">
                    <a:srgbClr val="000000">
                      <a:alpha val="43137"/>
                    </a:srgbClr>
                  </a:outerShdw>
                </a:effectLst>
              </a:rPr>
              <a:t>1 </a:t>
            </a:r>
            <a:r>
              <a:rPr lang="id-ID" smtClean="0">
                <a:effectLst>
                  <a:outerShdw blurRad="38100" dist="38100" dir="2700000" algn="tl">
                    <a:srgbClr val="000000">
                      <a:alpha val="43137"/>
                    </a:srgbClr>
                  </a:outerShdw>
                </a:effectLst>
              </a:rPr>
              <a:t>	</a:t>
            </a:r>
            <a:r>
              <a:rPr lang="en-US" b="1" smtClean="0">
                <a:effectLst>
                  <a:outerShdw blurRad="38100" dist="38100" dir="2700000" algn="tl">
                    <a:srgbClr val="000000">
                      <a:alpha val="43137"/>
                    </a:srgbClr>
                  </a:outerShdw>
                </a:effectLst>
              </a:rPr>
              <a:t>Meningkatkan </a:t>
            </a:r>
            <a:r>
              <a:rPr lang="en-US" b="1">
                <a:effectLst>
                  <a:outerShdw blurRad="38100" dist="38100" dir="2700000" algn="tl">
                    <a:srgbClr val="000000">
                      <a:alpha val="43137"/>
                    </a:srgbClr>
                  </a:outerShdw>
                </a:effectLst>
              </a:rPr>
              <a:t>kualitas keputusan</a:t>
            </a:r>
            <a:r>
              <a:rPr lang="en-US">
                <a:effectLst>
                  <a:outerShdw blurRad="38100" dist="38100" dir="2700000" algn="tl">
                    <a:srgbClr val="000000">
                      <a:alpha val="43137"/>
                    </a:srgbClr>
                  </a:outerShdw>
                </a:effectLst>
              </a:rPr>
              <a:t>. Meningkatkan ketepatan waktu dan kualitas pengambilan keputusan melalui akses yang lebih komprehensif dari sumber informasi. </a:t>
            </a:r>
          </a:p>
          <a:p>
            <a:pPr marL="361950" indent="-361950">
              <a:buNone/>
              <a:defRPr/>
            </a:pPr>
            <a:r>
              <a:rPr lang="en-US">
                <a:effectLst>
                  <a:outerShdw blurRad="38100" dist="38100" dir="2700000" algn="tl">
                    <a:srgbClr val="000000">
                      <a:alpha val="43137"/>
                    </a:srgbClr>
                  </a:outerShdw>
                </a:effectLst>
              </a:rPr>
              <a:t>2 </a:t>
            </a:r>
            <a:r>
              <a:rPr lang="id-ID" smtClean="0">
                <a:effectLst>
                  <a:outerShdw blurRad="38100" dist="38100" dir="2700000" algn="tl">
                    <a:srgbClr val="000000">
                      <a:alpha val="43137"/>
                    </a:srgbClr>
                  </a:outerShdw>
                </a:effectLst>
              </a:rPr>
              <a:t>	</a:t>
            </a:r>
            <a:r>
              <a:rPr lang="en-US" b="1" smtClean="0">
                <a:effectLst>
                  <a:outerShdw blurRad="38100" dist="38100" dir="2700000" algn="tl">
                    <a:srgbClr val="000000">
                      <a:alpha val="43137"/>
                    </a:srgbClr>
                  </a:outerShdw>
                </a:effectLst>
              </a:rPr>
              <a:t>Meningkatkan </a:t>
            </a:r>
            <a:r>
              <a:rPr lang="en-US" b="1">
                <a:effectLst>
                  <a:outerShdw blurRad="38100" dist="38100" dir="2700000" algn="tl">
                    <a:srgbClr val="000000">
                      <a:alpha val="43137"/>
                    </a:srgbClr>
                  </a:outerShdw>
                </a:effectLst>
              </a:rPr>
              <a:t>prediksi</a:t>
            </a:r>
            <a:r>
              <a:rPr lang="en-US">
                <a:effectLst>
                  <a:outerShdw blurRad="38100" dist="38100" dir="2700000" algn="tl">
                    <a:srgbClr val="000000">
                      <a:alpha val="43137"/>
                    </a:srgbClr>
                  </a:outerShdw>
                </a:effectLst>
              </a:rPr>
              <a:t>. Kemampuan untuk memprediksi peluang baru atau tantangan melalui pola mencari, pencocokan, dan penemuan. </a:t>
            </a:r>
          </a:p>
          <a:p>
            <a:pPr marL="361950" indent="-361950">
              <a:buNone/>
              <a:defRPr/>
            </a:pPr>
            <a:r>
              <a:rPr lang="en-US">
                <a:effectLst>
                  <a:outerShdw blurRad="38100" dist="38100" dir="2700000" algn="tl">
                    <a:srgbClr val="000000">
                      <a:alpha val="43137"/>
                    </a:srgbClr>
                  </a:outerShdw>
                </a:effectLst>
              </a:rPr>
              <a:t>3 </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Mengurangi </a:t>
            </a:r>
            <a:r>
              <a:rPr lang="en-US">
                <a:effectLst>
                  <a:outerShdw blurRad="38100" dist="38100" dir="2700000" algn="tl">
                    <a:srgbClr val="000000">
                      <a:alpha val="43137"/>
                    </a:srgbClr>
                  </a:outerShdw>
                </a:effectLst>
              </a:rPr>
              <a:t>resiko. Meningkatkan kepatuhan perusahaan dengan peraturan dan kebijakan melalui peningkatan kualitas informasi dan tata kelola. </a:t>
            </a:r>
          </a:p>
          <a:p>
            <a:pPr marL="361950" indent="-361950">
              <a:buNone/>
              <a:defRPr/>
            </a:pPr>
            <a:r>
              <a:rPr lang="en-US">
                <a:effectLst>
                  <a:outerShdw blurRad="38100" dist="38100" dir="2700000" algn="tl">
                    <a:srgbClr val="000000">
                      <a:alpha val="43137"/>
                    </a:srgbClr>
                  </a:outerShdw>
                </a:effectLst>
              </a:rPr>
              <a:t>4. </a:t>
            </a:r>
            <a:r>
              <a:rPr lang="id-ID" smtClean="0">
                <a:effectLst>
                  <a:outerShdw blurRad="38100" dist="38100" dir="2700000" algn="tl">
                    <a:srgbClr val="000000">
                      <a:alpha val="43137"/>
                    </a:srgbClr>
                  </a:outerShdw>
                </a:effectLst>
              </a:rPr>
              <a:t>	</a:t>
            </a:r>
            <a:r>
              <a:rPr lang="en-US" b="1" smtClean="0">
                <a:effectLst>
                  <a:outerShdw blurRad="38100" dist="38100" dir="2700000" algn="tl">
                    <a:srgbClr val="000000">
                      <a:alpha val="43137"/>
                    </a:srgbClr>
                  </a:outerShdw>
                </a:effectLst>
              </a:rPr>
              <a:t>Mengurangi </a:t>
            </a:r>
            <a:r>
              <a:rPr lang="en-US" b="1">
                <a:effectLst>
                  <a:outerShdw blurRad="38100" dist="38100" dir="2700000" algn="tl">
                    <a:srgbClr val="000000">
                      <a:alpha val="43137"/>
                    </a:srgbClr>
                  </a:outerShdw>
                </a:effectLst>
              </a:rPr>
              <a:t>biaya </a:t>
            </a:r>
            <a:r>
              <a:rPr lang="en-US">
                <a:effectLst>
                  <a:outerShdw blurRad="38100" dist="38100" dir="2700000" algn="tl">
                    <a:srgbClr val="000000">
                      <a:alpha val="43137"/>
                    </a:srgbClr>
                  </a:outerShdw>
                </a:effectLst>
              </a:rPr>
              <a:t>dengan mengurangi jumlah repositori dan waktu yang dihabiskan menemukan dan menumbuk (mengintegrasikan) informasi.</a:t>
            </a:r>
            <a:endParaRPr lang="en-US" dirty="0">
              <a:effectLst>
                <a:outerShdw blurRad="38100" dist="38100" dir="2700000" algn="tl">
                  <a:srgbClr val="000000">
                    <a:alpha val="43137"/>
                  </a:srgbClr>
                </a:outerShdw>
              </a:effectLst>
            </a:endParaRPr>
          </a:p>
        </p:txBody>
      </p:sp>
      <p:sp>
        <p:nvSpPr>
          <p:cNvPr id="17412"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174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B4ECAE43-66CD-4BEA-BABF-214B68D92ACA}" type="slidenum">
              <a:rPr lang="en-US" sz="1600" b="1">
                <a:solidFill>
                  <a:srgbClr val="6B633D"/>
                </a:solidFill>
                <a:latin typeface="Calibri" pitchFamily="34" charset="0"/>
              </a:rPr>
              <a:pPr eaLnBrk="1" hangingPunct="1"/>
              <a:t>22</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smtClean="0">
                <a:solidFill>
                  <a:srgbClr val="C00000"/>
                </a:solidFill>
                <a:ea typeface="ＭＳ Ｐゴシック" pitchFamily="34" charset="-128"/>
              </a:rPr>
              <a:t>BENEFITS OF INFORMATION MANAGEMENT</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None/>
              <a:defRPr/>
            </a:pPr>
            <a:r>
              <a:rPr lang="en-US" b="1" dirty="0">
                <a:ea typeface="+mn-ea"/>
              </a:rPr>
              <a:t>1. Improves decision quality. </a:t>
            </a:r>
            <a:r>
              <a:rPr lang="en-US" dirty="0">
                <a:ea typeface="+mn-ea"/>
              </a:rPr>
              <a:t>Improving the timeliness and quality of decision </a:t>
            </a:r>
            <a:r>
              <a:rPr lang="en-US" dirty="0" smtClean="0">
                <a:ea typeface="+mn-ea"/>
              </a:rPr>
              <a:t>making through </a:t>
            </a:r>
            <a:r>
              <a:rPr lang="en-US" dirty="0">
                <a:ea typeface="+mn-ea"/>
              </a:rPr>
              <a:t>access to a more comprehensive set of information sources.</a:t>
            </a:r>
          </a:p>
          <a:p>
            <a:pPr marL="0" indent="0" eaLnBrk="1" fontAlgn="auto" hangingPunct="1">
              <a:spcAft>
                <a:spcPts val="0"/>
              </a:spcAft>
              <a:buNone/>
              <a:defRPr/>
            </a:pPr>
            <a:r>
              <a:rPr lang="en-US" b="1" dirty="0">
                <a:ea typeface="+mn-ea"/>
              </a:rPr>
              <a:t>2. Improves predictions. </a:t>
            </a:r>
            <a:r>
              <a:rPr lang="en-US" dirty="0">
                <a:ea typeface="+mn-ea"/>
              </a:rPr>
              <a:t>The ability to predict new opportunities or </a:t>
            </a:r>
            <a:r>
              <a:rPr lang="en-US" dirty="0" smtClean="0">
                <a:ea typeface="+mn-ea"/>
              </a:rPr>
              <a:t>challenges through </a:t>
            </a:r>
            <a:r>
              <a:rPr lang="en-US" dirty="0">
                <a:ea typeface="+mn-ea"/>
              </a:rPr>
              <a:t>pattern seeking, matching, and discovery.</a:t>
            </a:r>
          </a:p>
          <a:p>
            <a:pPr marL="0" indent="0" eaLnBrk="1" fontAlgn="auto" hangingPunct="1">
              <a:spcAft>
                <a:spcPts val="0"/>
              </a:spcAft>
              <a:buNone/>
              <a:defRPr/>
            </a:pPr>
            <a:r>
              <a:rPr lang="en-US" b="1" dirty="0">
                <a:ea typeface="+mn-ea"/>
              </a:rPr>
              <a:t>3. Reduces risk. </a:t>
            </a:r>
            <a:r>
              <a:rPr lang="en-US" dirty="0">
                <a:ea typeface="+mn-ea"/>
              </a:rPr>
              <a:t>Improving enterprise compliance with regulations and </a:t>
            </a:r>
            <a:r>
              <a:rPr lang="en-US" dirty="0" smtClean="0">
                <a:ea typeface="+mn-ea"/>
              </a:rPr>
              <a:t>policies through </a:t>
            </a:r>
            <a:r>
              <a:rPr lang="en-US" dirty="0">
                <a:ea typeface="+mn-ea"/>
              </a:rPr>
              <a:t>improved information quality and governance.</a:t>
            </a:r>
          </a:p>
          <a:p>
            <a:pPr marL="0" indent="0" eaLnBrk="1" fontAlgn="auto" hangingPunct="1">
              <a:spcAft>
                <a:spcPts val="0"/>
              </a:spcAft>
              <a:buNone/>
              <a:defRPr/>
            </a:pPr>
            <a:r>
              <a:rPr lang="en-US" b="1" dirty="0">
                <a:ea typeface="+mn-ea"/>
              </a:rPr>
              <a:t>4. Reduces cost </a:t>
            </a:r>
            <a:r>
              <a:rPr lang="en-US" dirty="0">
                <a:ea typeface="+mn-ea"/>
              </a:rPr>
              <a:t>by reducing the number of repositories and time spent locating </a:t>
            </a:r>
            <a:r>
              <a:rPr lang="en-US" dirty="0" smtClean="0">
                <a:ea typeface="+mn-ea"/>
              </a:rPr>
              <a:t>and mashing </a:t>
            </a:r>
            <a:r>
              <a:rPr lang="en-US" dirty="0">
                <a:ea typeface="+mn-ea"/>
              </a:rPr>
              <a:t>(integrating) information.</a:t>
            </a:r>
          </a:p>
        </p:txBody>
      </p:sp>
      <p:sp>
        <p:nvSpPr>
          <p:cNvPr id="17412"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174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B4ECAE43-66CD-4BEA-BABF-214B68D92ACA}" type="slidenum">
              <a:rPr lang="en-US" sz="1600" b="1">
                <a:solidFill>
                  <a:srgbClr val="6B633D"/>
                </a:solidFill>
                <a:latin typeface="Calibri" pitchFamily="34" charset="0"/>
              </a:rPr>
              <a:pPr eaLnBrk="1" hangingPunct="1"/>
              <a:t>23</a:t>
            </a:fld>
            <a:endParaRPr lang="en-US" sz="1600" b="1">
              <a:solidFill>
                <a:srgbClr val="6B633D"/>
              </a:solidFill>
              <a:latin typeface="Calibri" pitchFamily="34" charset="0"/>
            </a:endParaRPr>
          </a:p>
        </p:txBody>
      </p:sp>
    </p:spTree>
    <p:extLst>
      <p:ext uri="{BB962C8B-B14F-4D97-AF65-F5344CB8AC3E}">
        <p14:creationId xmlns:p14="http://schemas.microsoft.com/office/powerpoint/2010/main" val="10277151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5400"/>
              <a:t>2.2 IT Architecture</a:t>
            </a:r>
            <a:endParaRPr lang="id-ID" sz="5400"/>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pPr>
              <a:defRPr/>
            </a:pPr>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fld id="{34399CB6-A9C9-4A80-9616-40FB8D74A4EB}" type="slidenum">
              <a:rPr lang="en-US" smtClean="0"/>
              <a:pPr/>
              <a:t>24</a:t>
            </a:fld>
            <a:endParaRPr lang="en-US"/>
          </a:p>
        </p:txBody>
      </p:sp>
    </p:spTree>
    <p:extLst>
      <p:ext uri="{BB962C8B-B14F-4D97-AF65-F5344CB8AC3E}">
        <p14:creationId xmlns:p14="http://schemas.microsoft.com/office/powerpoint/2010/main" val="4235296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z="3600" b="0" dirty="0">
                <a:ea typeface="+mj-ea"/>
              </a:rPr>
              <a:t>2.2 IT Architecture</a:t>
            </a:r>
            <a:r>
              <a:rPr lang="en-US" b="0" dirty="0" smtClean="0">
                <a:ea typeface="+mj-ea"/>
              </a:rPr>
              <a:t/>
            </a:r>
            <a:br>
              <a:rPr lang="en-US" b="0" dirty="0" smtClean="0">
                <a:ea typeface="+mj-ea"/>
              </a:rPr>
            </a:br>
            <a:r>
              <a:rPr lang="en-US" sz="2900" dirty="0">
                <a:solidFill>
                  <a:srgbClr val="FF0000"/>
                </a:solidFill>
                <a:ea typeface="+mj-ea"/>
              </a:rPr>
              <a:t>NEED FOR LONG-TERM PLANNING TO MANAGE GROWTH</a:t>
            </a:r>
          </a:p>
        </p:txBody>
      </p:sp>
      <p:sp>
        <p:nvSpPr>
          <p:cNvPr id="32770" name="Content Placeholder 2"/>
          <p:cNvSpPr>
            <a:spLocks noGrp="1"/>
          </p:cNvSpPr>
          <p:nvPr>
            <p:ph idx="1"/>
          </p:nvPr>
        </p:nvSpPr>
        <p:spPr/>
        <p:txBody>
          <a:bodyPr/>
          <a:lstStyle/>
          <a:p>
            <a:pPr marL="0" indent="0" eaLnBrk="1" hangingPunct="1">
              <a:buNone/>
            </a:pPr>
            <a:r>
              <a:rPr lang="en-US" b="1" smtClean="0">
                <a:ea typeface="ＭＳ Ｐゴシック" pitchFamily="34" charset="-128"/>
              </a:rPr>
              <a:t>1. </a:t>
            </a:r>
            <a:r>
              <a:rPr lang="en-US" smtClean="0">
                <a:ea typeface="ＭＳ Ｐゴシック" pitchFamily="34" charset="-128"/>
              </a:rPr>
              <a:t>Business productivity and cost reduction</a:t>
            </a:r>
          </a:p>
          <a:p>
            <a:pPr marL="0" indent="0" eaLnBrk="1" hangingPunct="1">
              <a:buNone/>
            </a:pPr>
            <a:r>
              <a:rPr lang="en-US" b="1" smtClean="0">
                <a:ea typeface="ＭＳ Ｐゴシック" pitchFamily="34" charset="-128"/>
              </a:rPr>
              <a:t>2. </a:t>
            </a:r>
            <a:r>
              <a:rPr lang="en-US" smtClean="0">
                <a:ea typeface="ＭＳ Ｐゴシック" pitchFamily="34" charset="-128"/>
              </a:rPr>
              <a:t>IT and business alignment</a:t>
            </a:r>
          </a:p>
          <a:p>
            <a:pPr marL="0" indent="0" eaLnBrk="1" hangingPunct="1">
              <a:buNone/>
            </a:pPr>
            <a:r>
              <a:rPr lang="en-US" b="1" smtClean="0">
                <a:ea typeface="ＭＳ Ｐゴシック" pitchFamily="34" charset="-128"/>
              </a:rPr>
              <a:t>3. </a:t>
            </a:r>
            <a:r>
              <a:rPr lang="en-US" smtClean="0">
                <a:ea typeface="ＭＳ Ｐゴシック" pitchFamily="34" charset="-128"/>
              </a:rPr>
              <a:t>Business agility and speed to market</a:t>
            </a:r>
          </a:p>
          <a:p>
            <a:pPr marL="0" indent="0" eaLnBrk="1" hangingPunct="1">
              <a:buNone/>
            </a:pPr>
            <a:r>
              <a:rPr lang="en-US" b="1" smtClean="0">
                <a:ea typeface="ＭＳ Ｐゴシック" pitchFamily="34" charset="-128"/>
              </a:rPr>
              <a:t>4. </a:t>
            </a:r>
            <a:r>
              <a:rPr lang="en-US" smtClean="0">
                <a:ea typeface="ＭＳ Ｐゴシック" pitchFamily="34" charset="-128"/>
              </a:rPr>
              <a:t>Business process reengineering (BPR)</a:t>
            </a:r>
          </a:p>
          <a:p>
            <a:pPr marL="0" indent="0" eaLnBrk="1" hangingPunct="1">
              <a:buNone/>
            </a:pPr>
            <a:r>
              <a:rPr lang="en-US" b="1" smtClean="0">
                <a:ea typeface="ＭＳ Ｐゴシック" pitchFamily="34" charset="-128"/>
              </a:rPr>
              <a:t>5. </a:t>
            </a:r>
            <a:r>
              <a:rPr lang="en-US" smtClean="0">
                <a:ea typeface="ＭＳ Ｐゴシック" pitchFamily="34" charset="-128"/>
              </a:rPr>
              <a:t>IT reliability and efficiency</a:t>
            </a:r>
          </a:p>
          <a:p>
            <a:pPr marL="0" indent="0" eaLnBrk="1" hangingPunct="1">
              <a:buNone/>
            </a:pPr>
            <a:endParaRPr lang="en-US" smtClean="0">
              <a:ea typeface="ＭＳ Ｐゴシック" pitchFamily="34" charset="-128"/>
            </a:endParaRPr>
          </a:p>
        </p:txBody>
      </p:sp>
      <p:sp>
        <p:nvSpPr>
          <p:cNvPr id="18436"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277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45C291E2-8AB6-4FC2-B255-F56B1A4926F7}" type="slidenum">
              <a:rPr lang="en-US" sz="1600" b="1">
                <a:solidFill>
                  <a:srgbClr val="6B633D"/>
                </a:solidFill>
                <a:latin typeface="Calibri" pitchFamily="34" charset="0"/>
              </a:rPr>
              <a:pPr eaLnBrk="1" hangingPunct="1"/>
              <a:t>25</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normAutofit/>
          </a:bodyPr>
          <a:lstStyle/>
          <a:p>
            <a:pPr eaLnBrk="1" hangingPunct="1"/>
            <a:r>
              <a:rPr lang="en-US" smtClean="0">
                <a:solidFill>
                  <a:srgbClr val="C00000"/>
                </a:solidFill>
                <a:ea typeface="ＭＳ Ｐゴシック" pitchFamily="34" charset="-128"/>
              </a:rPr>
              <a:t>IT ARCHITECTURE: THE PLAN TO MAINTAIN</a:t>
            </a:r>
            <a:br>
              <a:rPr lang="en-US" smtClean="0">
                <a:solidFill>
                  <a:srgbClr val="C00000"/>
                </a:solidFill>
                <a:ea typeface="ＭＳ Ｐゴシック" pitchFamily="34" charset="-128"/>
              </a:rPr>
            </a:br>
            <a:r>
              <a:rPr lang="en-US" smtClean="0">
                <a:solidFill>
                  <a:srgbClr val="C00000"/>
                </a:solidFill>
                <a:ea typeface="ＭＳ Ｐゴシック" pitchFamily="34" charset="-128"/>
              </a:rPr>
              <a:t>IT-BUSINESS ALIGNMENT</a:t>
            </a:r>
          </a:p>
        </p:txBody>
      </p:sp>
      <p:sp>
        <p:nvSpPr>
          <p:cNvPr id="33794" name="Content Placeholder 2"/>
          <p:cNvSpPr>
            <a:spLocks noGrp="1"/>
          </p:cNvSpPr>
          <p:nvPr>
            <p:ph idx="1"/>
          </p:nvPr>
        </p:nvSpPr>
        <p:spPr/>
        <p:txBody>
          <a:bodyPr>
            <a:normAutofit fontScale="92500" lnSpcReduction="20000"/>
          </a:bodyPr>
          <a:lstStyle/>
          <a:p>
            <a:pPr marL="442913" indent="-442913" eaLnBrk="1" hangingPunct="1">
              <a:lnSpc>
                <a:spcPct val="80000"/>
              </a:lnSpc>
              <a:buNone/>
            </a:pPr>
            <a:r>
              <a:rPr lang="en-US" sz="2700" b="1">
                <a:ea typeface="ＭＳ Ｐゴシック" pitchFamily="34" charset="-128"/>
              </a:rPr>
              <a:t>1. </a:t>
            </a:r>
            <a:r>
              <a:rPr lang="id-ID" sz="2700" b="1" smtClean="0">
                <a:ea typeface="ＭＳ Ｐゴシック" pitchFamily="34" charset="-128"/>
              </a:rPr>
              <a:t>	</a:t>
            </a:r>
            <a:r>
              <a:rPr lang="en-US" sz="2700" smtClean="0">
                <a:ea typeface="ＭＳ Ｐゴシック" pitchFamily="34" charset="-128"/>
              </a:rPr>
              <a:t>The </a:t>
            </a:r>
            <a:r>
              <a:rPr lang="en-US" sz="2700">
                <a:ea typeface="ＭＳ Ｐゴシック" pitchFamily="34" charset="-128"/>
              </a:rPr>
              <a:t>organization</a:t>
            </a:r>
            <a:r>
              <a:rPr lang="ja-JP" altLang="en-US" sz="2700">
                <a:ea typeface="ＭＳ Ｐゴシック" pitchFamily="34" charset="-128"/>
              </a:rPr>
              <a:t>’</a:t>
            </a:r>
            <a:r>
              <a:rPr lang="en-US" altLang="ja-JP" sz="2700">
                <a:ea typeface="ＭＳ Ｐゴシック" pitchFamily="34" charset="-128"/>
              </a:rPr>
              <a:t>s mission, business functions, and future direction</a:t>
            </a:r>
          </a:p>
          <a:p>
            <a:pPr marL="442913" indent="-442913" eaLnBrk="1" hangingPunct="1">
              <a:lnSpc>
                <a:spcPct val="80000"/>
              </a:lnSpc>
              <a:buNone/>
            </a:pPr>
            <a:r>
              <a:rPr lang="en-US" sz="2700" b="1">
                <a:ea typeface="ＭＳ Ｐゴシック" pitchFamily="34" charset="-128"/>
              </a:rPr>
              <a:t>2. </a:t>
            </a:r>
            <a:r>
              <a:rPr lang="id-ID" sz="2700" b="1" smtClean="0">
                <a:ea typeface="ＭＳ Ｐゴシック" pitchFamily="34" charset="-128"/>
              </a:rPr>
              <a:t>	</a:t>
            </a:r>
            <a:r>
              <a:rPr lang="en-US" sz="2700" smtClean="0">
                <a:ea typeface="ＭＳ Ｐゴシック" pitchFamily="34" charset="-128"/>
              </a:rPr>
              <a:t>Information </a:t>
            </a:r>
            <a:r>
              <a:rPr lang="en-US" sz="2700">
                <a:ea typeface="ＭＳ Ｐゴシック" pitchFamily="34" charset="-128"/>
              </a:rPr>
              <a:t>and information flows needed to perform the mission</a:t>
            </a:r>
          </a:p>
          <a:p>
            <a:pPr marL="442913" indent="-442913" eaLnBrk="1" hangingPunct="1">
              <a:lnSpc>
                <a:spcPct val="80000"/>
              </a:lnSpc>
              <a:buNone/>
            </a:pPr>
            <a:r>
              <a:rPr lang="en-US" sz="2700" b="1">
                <a:ea typeface="ＭＳ Ｐゴシック" pitchFamily="34" charset="-128"/>
              </a:rPr>
              <a:t>3. </a:t>
            </a:r>
            <a:r>
              <a:rPr lang="id-ID" sz="2700" b="1" smtClean="0">
                <a:ea typeface="ＭＳ Ｐゴシック" pitchFamily="34" charset="-128"/>
              </a:rPr>
              <a:t>	</a:t>
            </a:r>
            <a:r>
              <a:rPr lang="en-US" sz="2700" smtClean="0">
                <a:ea typeface="ＭＳ Ｐゴシック" pitchFamily="34" charset="-128"/>
              </a:rPr>
              <a:t>Processes </a:t>
            </a:r>
            <a:r>
              <a:rPr lang="en-US" sz="2700">
                <a:ea typeface="ＭＳ Ｐゴシック" pitchFamily="34" charset="-128"/>
              </a:rPr>
              <a:t>for implementing new ITs in response to business changes</a:t>
            </a:r>
          </a:p>
          <a:p>
            <a:pPr marL="442913" indent="-442913" eaLnBrk="1" hangingPunct="1">
              <a:lnSpc>
                <a:spcPct val="80000"/>
              </a:lnSpc>
              <a:buNone/>
            </a:pPr>
            <a:r>
              <a:rPr lang="en-US" sz="2700" b="1">
                <a:ea typeface="ＭＳ Ｐゴシック" pitchFamily="34" charset="-128"/>
              </a:rPr>
              <a:t>4. </a:t>
            </a:r>
            <a:r>
              <a:rPr lang="id-ID" sz="2700" b="1" smtClean="0">
                <a:ea typeface="ＭＳ Ｐゴシック" pitchFamily="34" charset="-128"/>
              </a:rPr>
              <a:t>	</a:t>
            </a:r>
            <a:r>
              <a:rPr lang="en-US" sz="2700" smtClean="0">
                <a:ea typeface="ＭＳ Ｐゴシック" pitchFamily="34" charset="-128"/>
              </a:rPr>
              <a:t>The </a:t>
            </a:r>
            <a:r>
              <a:rPr lang="en-US" sz="2700">
                <a:ea typeface="ＭＳ Ｐゴシック" pitchFamily="34" charset="-128"/>
              </a:rPr>
              <a:t>current baseline architecture</a:t>
            </a:r>
          </a:p>
          <a:p>
            <a:pPr marL="442913" indent="-442913" eaLnBrk="1" hangingPunct="1">
              <a:lnSpc>
                <a:spcPct val="80000"/>
              </a:lnSpc>
              <a:buNone/>
            </a:pPr>
            <a:r>
              <a:rPr lang="en-US" sz="2700" b="1">
                <a:ea typeface="ＭＳ Ｐゴシック" pitchFamily="34" charset="-128"/>
              </a:rPr>
              <a:t>5. </a:t>
            </a:r>
            <a:r>
              <a:rPr lang="id-ID" sz="2700" b="1" smtClean="0">
                <a:ea typeface="ＭＳ Ｐゴシック" pitchFamily="34" charset="-128"/>
              </a:rPr>
              <a:t>	</a:t>
            </a:r>
            <a:r>
              <a:rPr lang="en-US" sz="2700" smtClean="0">
                <a:ea typeface="ＭＳ Ｐゴシック" pitchFamily="34" charset="-128"/>
              </a:rPr>
              <a:t>The </a:t>
            </a:r>
            <a:r>
              <a:rPr lang="en-US" sz="2700">
                <a:ea typeface="ＭＳ Ｐゴシック" pitchFamily="34" charset="-128"/>
              </a:rPr>
              <a:t>desired target architecture</a:t>
            </a:r>
          </a:p>
          <a:p>
            <a:pPr marL="442913" indent="-442913" eaLnBrk="1" hangingPunct="1">
              <a:lnSpc>
                <a:spcPct val="80000"/>
              </a:lnSpc>
              <a:buNone/>
            </a:pPr>
            <a:r>
              <a:rPr lang="en-US" sz="2700" b="1">
                <a:ea typeface="ＭＳ Ｐゴシック" pitchFamily="34" charset="-128"/>
              </a:rPr>
              <a:t>6. </a:t>
            </a:r>
            <a:r>
              <a:rPr lang="id-ID" sz="2700" b="1" smtClean="0">
                <a:ea typeface="ＭＳ Ｐゴシック" pitchFamily="34" charset="-128"/>
              </a:rPr>
              <a:t>	</a:t>
            </a:r>
            <a:r>
              <a:rPr lang="en-US" sz="2700" smtClean="0">
                <a:ea typeface="ＭＳ Ｐゴシック" pitchFamily="34" charset="-128"/>
              </a:rPr>
              <a:t>The </a:t>
            </a:r>
            <a:r>
              <a:rPr lang="en-US" sz="2700">
                <a:ea typeface="ＭＳ Ｐゴシック" pitchFamily="34" charset="-128"/>
              </a:rPr>
              <a:t>sequencing plan, which consists of the short- and long-term strategies for managing the change from baseline to target architecture</a:t>
            </a:r>
          </a:p>
        </p:txBody>
      </p:sp>
      <p:sp>
        <p:nvSpPr>
          <p:cNvPr id="1946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DC52CC9B-002F-4F36-A581-9E174EDF1FD8}" type="slidenum">
              <a:rPr lang="en-US" sz="1600" b="1">
                <a:solidFill>
                  <a:srgbClr val="6B633D"/>
                </a:solidFill>
                <a:latin typeface="Calibri" pitchFamily="34" charset="0"/>
              </a:rPr>
              <a:pPr eaLnBrk="1" hangingPunct="1"/>
              <a:t>26</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solidFill>
                  <a:srgbClr val="FF0000"/>
                </a:solidFill>
                <a:ea typeface="+mj-ea"/>
              </a:rPr>
              <a:t>POSSIBLE </a:t>
            </a:r>
            <a:r>
              <a:rPr lang="en-US" dirty="0" smtClean="0">
                <a:solidFill>
                  <a:srgbClr val="FF0000"/>
                </a:solidFill>
                <a:ea typeface="+mj-ea"/>
              </a:rPr>
              <a:t>CONFLICT</a:t>
            </a:r>
            <a:br>
              <a:rPr lang="en-US" dirty="0" smtClean="0">
                <a:solidFill>
                  <a:srgbClr val="FF0000"/>
                </a:solidFill>
                <a:ea typeface="+mj-ea"/>
              </a:rPr>
            </a:br>
            <a:r>
              <a:rPr lang="en-US" sz="2200" dirty="0">
                <a:ea typeface="+mj-ea"/>
              </a:rPr>
              <a:t>Fig 2.4. </a:t>
            </a:r>
            <a:r>
              <a:rPr lang="en-US" sz="2200" b="0" dirty="0">
                <a:ea typeface="+mj-ea"/>
              </a:rPr>
              <a:t>IT architecture transition plan to maintain the IT-business alignment. Changes in priorities and business are reflected in the target architecture to help keep IT aligned with them.</a:t>
            </a:r>
            <a:endParaRPr lang="en-US" sz="2200" dirty="0">
              <a:solidFill>
                <a:srgbClr val="FF0000"/>
              </a:solidFill>
              <a:ea typeface="+mj-ea"/>
            </a:endParaRPr>
          </a:p>
        </p:txBody>
      </p:sp>
      <p:sp>
        <p:nvSpPr>
          <p:cNvPr id="2048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482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9DA39050-70F9-4A73-A54B-A4E084E56322}" type="slidenum">
              <a:rPr lang="en-US" sz="1600" b="1">
                <a:solidFill>
                  <a:srgbClr val="6B633D"/>
                </a:solidFill>
                <a:latin typeface="Calibri" pitchFamily="34" charset="0"/>
              </a:rPr>
              <a:pPr eaLnBrk="1" hangingPunct="1"/>
              <a:t>27</a:t>
            </a:fld>
            <a:endParaRPr lang="en-US" sz="1600" b="1">
              <a:solidFill>
                <a:srgbClr val="6B633D"/>
              </a:solidFill>
              <a:latin typeface="Calibri" pitchFamily="34" charset="0"/>
            </a:endParaRPr>
          </a:p>
        </p:txBody>
      </p:sp>
      <p:pic>
        <p:nvPicPr>
          <p:cNvPr id="34821" name="Picture 2" descr="O:\COURSES\Turban-9\Images-T9\Desktop-2\Chapter  2\Media\Illustrations\w0016_300d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3347" y="2382029"/>
            <a:ext cx="7554914" cy="410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r>
              <a:rPr lang="en-US" sz="2900" b="0">
                <a:ea typeface="ＭＳ Ｐゴシック" pitchFamily="34" charset="-128"/>
              </a:rPr>
              <a:t>IT</a:t>
            </a:r>
            <a:r>
              <a:rPr lang="en-US" sz="2900" b="0" i="1">
                <a:ea typeface="ＭＳ Ｐゴシック" pitchFamily="34" charset="-128"/>
              </a:rPr>
              <a:t> </a:t>
            </a:r>
            <a:r>
              <a:rPr lang="en-US" sz="2900" b="0">
                <a:ea typeface="ＭＳ Ｐゴシック" pitchFamily="34" charset="-128"/>
              </a:rPr>
              <a:t>at Work 2.2</a:t>
            </a:r>
            <a:r>
              <a:rPr lang="en-US" sz="2600" b="0">
                <a:ea typeface="ＭＳ Ｐゴシック" pitchFamily="34" charset="-128"/>
              </a:rPr>
              <a:t/>
            </a:r>
            <a:br>
              <a:rPr lang="en-US" sz="2600" b="0">
                <a:ea typeface="ＭＳ Ｐゴシック" pitchFamily="34" charset="-128"/>
              </a:rPr>
            </a:br>
            <a:r>
              <a:rPr lang="en-US" sz="2500" b="0" i="1">
                <a:ea typeface="ＭＳ Ｐゴシック" pitchFamily="34" charset="-128"/>
              </a:rPr>
              <a:t>Gartner</a:t>
            </a:r>
            <a:r>
              <a:rPr lang="ja-JP" altLang="en-US" sz="2500" b="0" i="1">
                <a:ea typeface="ＭＳ Ｐゴシック" pitchFamily="34" charset="-128"/>
              </a:rPr>
              <a:t>’</a:t>
            </a:r>
            <a:r>
              <a:rPr lang="en-US" altLang="ja-JP" sz="2500" b="0" i="1">
                <a:ea typeface="ＭＳ Ｐゴシック" pitchFamily="34" charset="-128"/>
              </a:rPr>
              <a:t>s View of Enterprise Architecture</a:t>
            </a:r>
            <a:r>
              <a:rPr lang="en-US" altLang="ja-JP" sz="2600" b="0" i="1">
                <a:ea typeface="ＭＳ Ｐゴシック" pitchFamily="34" charset="-128"/>
              </a:rPr>
              <a:t/>
            </a:r>
            <a:br>
              <a:rPr lang="en-US" altLang="ja-JP" sz="2600" b="0" i="1">
                <a:ea typeface="ＭＳ Ｐゴシック" pitchFamily="34" charset="-128"/>
              </a:rPr>
            </a:br>
            <a:endParaRPr lang="en-US" sz="2500">
              <a:ea typeface="ＭＳ Ｐゴシック" pitchFamily="34" charset="-128"/>
            </a:endParaRPr>
          </a:p>
        </p:txBody>
      </p:sp>
      <p:sp>
        <p:nvSpPr>
          <p:cNvPr id="35842" name="Content Placeholder 2"/>
          <p:cNvSpPr>
            <a:spLocks noGrp="1"/>
          </p:cNvSpPr>
          <p:nvPr>
            <p:ph idx="1"/>
          </p:nvPr>
        </p:nvSpPr>
        <p:spPr/>
        <p:txBody>
          <a:bodyPr>
            <a:normAutofit fontScale="55000" lnSpcReduction="20000"/>
          </a:bodyPr>
          <a:lstStyle/>
          <a:p>
            <a:pPr marL="0" indent="0" eaLnBrk="1" hangingPunct="1">
              <a:lnSpc>
                <a:spcPct val="80000"/>
              </a:lnSpc>
              <a:buNone/>
            </a:pPr>
            <a:r>
              <a:rPr lang="en-US" sz="3400" b="1">
                <a:ea typeface="ＭＳ Ｐゴシック" pitchFamily="34" charset="-128"/>
              </a:rPr>
              <a:t>Starts with a shared vision of the future.</a:t>
            </a:r>
          </a:p>
          <a:p>
            <a:pPr marL="0" indent="0" eaLnBrk="1" hangingPunct="1">
              <a:lnSpc>
                <a:spcPct val="80000"/>
              </a:lnSpc>
              <a:buNone/>
            </a:pPr>
            <a:r>
              <a:rPr lang="en-US" sz="3400" b="1">
                <a:ea typeface="ＭＳ Ｐゴシック" pitchFamily="34" charset="-128"/>
              </a:rPr>
              <a:t>Focus is on strategy.</a:t>
            </a:r>
          </a:p>
          <a:p>
            <a:pPr marL="0" indent="0" eaLnBrk="1" hangingPunct="1">
              <a:lnSpc>
                <a:spcPct val="80000"/>
              </a:lnSpc>
              <a:buNone/>
            </a:pPr>
            <a:r>
              <a:rPr lang="en-US" sz="2500">
                <a:ea typeface="ＭＳ Ｐゴシック" pitchFamily="34" charset="-128"/>
              </a:rPr>
              <a:t>Questions</a:t>
            </a:r>
          </a:p>
          <a:p>
            <a:pPr marL="442913" indent="-442913" eaLnBrk="1" hangingPunct="1">
              <a:lnSpc>
                <a:spcPct val="120000"/>
              </a:lnSpc>
              <a:spcBef>
                <a:spcPts val="1200"/>
              </a:spcBef>
              <a:buNone/>
            </a:pPr>
            <a:r>
              <a:rPr lang="en-US" sz="3400">
                <a:ea typeface="ＭＳ Ｐゴシック" pitchFamily="34" charset="-128"/>
              </a:rPr>
              <a:t>1. </a:t>
            </a:r>
            <a:r>
              <a:rPr lang="id-ID" sz="3400" smtClean="0">
                <a:ea typeface="ＭＳ Ｐゴシック" pitchFamily="34" charset="-128"/>
              </a:rPr>
              <a:t>	</a:t>
            </a:r>
            <a:r>
              <a:rPr lang="en-US" sz="3400" smtClean="0">
                <a:ea typeface="ＭＳ Ｐゴシック" pitchFamily="34" charset="-128"/>
              </a:rPr>
              <a:t>Explain </a:t>
            </a:r>
            <a:r>
              <a:rPr lang="en-US" sz="3400">
                <a:ea typeface="ＭＳ Ｐゴシック" pitchFamily="34" charset="-128"/>
              </a:rPr>
              <a:t>the relationship between complexity and planning. Give an example.</a:t>
            </a:r>
          </a:p>
          <a:p>
            <a:pPr marL="442913" indent="-442913" eaLnBrk="1" hangingPunct="1">
              <a:lnSpc>
                <a:spcPct val="120000"/>
              </a:lnSpc>
              <a:spcBef>
                <a:spcPts val="1200"/>
              </a:spcBef>
              <a:buNone/>
            </a:pPr>
            <a:r>
              <a:rPr lang="en-US" sz="3400">
                <a:ea typeface="ＭＳ Ｐゴシック" pitchFamily="34" charset="-128"/>
              </a:rPr>
              <a:t>2. </a:t>
            </a:r>
            <a:r>
              <a:rPr lang="id-ID" sz="3400" smtClean="0">
                <a:ea typeface="ＭＳ Ｐゴシック" pitchFamily="34" charset="-128"/>
              </a:rPr>
              <a:t>	</a:t>
            </a:r>
            <a:r>
              <a:rPr lang="en-US" sz="3400" smtClean="0">
                <a:ea typeface="ＭＳ Ｐゴシック" pitchFamily="34" charset="-128"/>
              </a:rPr>
              <a:t>Explain </a:t>
            </a:r>
            <a:r>
              <a:rPr lang="en-US" sz="3400">
                <a:ea typeface="ＭＳ Ｐゴシック" pitchFamily="34" charset="-128"/>
              </a:rPr>
              <a:t>IT architecture.</a:t>
            </a:r>
          </a:p>
          <a:p>
            <a:pPr marL="442913" indent="-442913" eaLnBrk="1" hangingPunct="1">
              <a:lnSpc>
                <a:spcPct val="120000"/>
              </a:lnSpc>
              <a:spcBef>
                <a:spcPts val="1200"/>
              </a:spcBef>
              <a:buNone/>
            </a:pPr>
            <a:r>
              <a:rPr lang="en-US" sz="3400">
                <a:ea typeface="ＭＳ Ｐゴシック" pitchFamily="34" charset="-128"/>
              </a:rPr>
              <a:t>3. </a:t>
            </a:r>
            <a:r>
              <a:rPr lang="id-ID" sz="3400" smtClean="0">
                <a:ea typeface="ＭＳ Ｐゴシック" pitchFamily="34" charset="-128"/>
              </a:rPr>
              <a:t>	</a:t>
            </a:r>
            <a:r>
              <a:rPr lang="en-US" sz="3400" smtClean="0">
                <a:ea typeface="ＭＳ Ｐゴシック" pitchFamily="34" charset="-128"/>
              </a:rPr>
              <a:t>What </a:t>
            </a:r>
            <a:r>
              <a:rPr lang="en-US" sz="3400">
                <a:ea typeface="ＭＳ Ｐゴシック" pitchFamily="34" charset="-128"/>
              </a:rPr>
              <a:t>are the four components of IT architecture?</a:t>
            </a:r>
          </a:p>
          <a:p>
            <a:pPr marL="442913" indent="-442913" eaLnBrk="1" hangingPunct="1">
              <a:lnSpc>
                <a:spcPct val="120000"/>
              </a:lnSpc>
              <a:spcBef>
                <a:spcPts val="1200"/>
              </a:spcBef>
              <a:buNone/>
            </a:pPr>
            <a:r>
              <a:rPr lang="en-US" sz="3400">
                <a:ea typeface="ＭＳ Ｐゴシック" pitchFamily="34" charset="-128"/>
              </a:rPr>
              <a:t>4. </a:t>
            </a:r>
            <a:r>
              <a:rPr lang="id-ID" sz="3400" smtClean="0">
                <a:ea typeface="ＭＳ Ｐゴシック" pitchFamily="34" charset="-128"/>
              </a:rPr>
              <a:t>	</a:t>
            </a:r>
            <a:r>
              <a:rPr lang="en-US" sz="3400" smtClean="0">
                <a:ea typeface="ＭＳ Ｐゴシック" pitchFamily="34" charset="-128"/>
              </a:rPr>
              <a:t>What </a:t>
            </a:r>
            <a:r>
              <a:rPr lang="en-US" sz="3400">
                <a:ea typeface="ＭＳ Ｐゴシック" pitchFamily="34" charset="-128"/>
              </a:rPr>
              <a:t>are the uses and benefits of IT architecture?</a:t>
            </a:r>
          </a:p>
          <a:p>
            <a:pPr marL="442913" indent="-442913" eaLnBrk="1" hangingPunct="1">
              <a:lnSpc>
                <a:spcPct val="120000"/>
              </a:lnSpc>
              <a:spcBef>
                <a:spcPts val="1200"/>
              </a:spcBef>
              <a:buNone/>
            </a:pPr>
            <a:r>
              <a:rPr lang="en-US" sz="3400">
                <a:ea typeface="ＭＳ Ｐゴシック" pitchFamily="34" charset="-128"/>
              </a:rPr>
              <a:t>5. </a:t>
            </a:r>
            <a:r>
              <a:rPr lang="id-ID" sz="3400" smtClean="0">
                <a:ea typeface="ＭＳ Ｐゴシック" pitchFamily="34" charset="-128"/>
              </a:rPr>
              <a:t>	</a:t>
            </a:r>
            <a:r>
              <a:rPr lang="en-US" sz="3400" smtClean="0">
                <a:ea typeface="ＭＳ Ｐゴシック" pitchFamily="34" charset="-128"/>
              </a:rPr>
              <a:t>How </a:t>
            </a:r>
            <a:r>
              <a:rPr lang="en-US" sz="3400">
                <a:ea typeface="ＭＳ Ｐゴシック" pitchFamily="34" charset="-128"/>
              </a:rPr>
              <a:t>are baseline architecture, sequencing plan, and target architecture related?</a:t>
            </a:r>
          </a:p>
          <a:p>
            <a:pPr marL="442913" indent="-442913" eaLnBrk="1" hangingPunct="1">
              <a:lnSpc>
                <a:spcPct val="120000"/>
              </a:lnSpc>
              <a:spcBef>
                <a:spcPts val="1200"/>
              </a:spcBef>
              <a:buNone/>
            </a:pPr>
            <a:r>
              <a:rPr lang="en-US" sz="3400">
                <a:ea typeface="ＭＳ Ｐゴシック" pitchFamily="34" charset="-128"/>
              </a:rPr>
              <a:t>6. </a:t>
            </a:r>
            <a:r>
              <a:rPr lang="id-ID" sz="3400" smtClean="0">
                <a:ea typeface="ＭＳ Ｐゴシック" pitchFamily="34" charset="-128"/>
              </a:rPr>
              <a:t>	</a:t>
            </a:r>
            <a:r>
              <a:rPr lang="en-US" sz="3400" smtClean="0">
                <a:ea typeface="ＭＳ Ｐゴシック" pitchFamily="34" charset="-128"/>
              </a:rPr>
              <a:t>Why </a:t>
            </a:r>
            <a:r>
              <a:rPr lang="en-US" sz="3400">
                <a:ea typeface="ＭＳ Ｐゴシック" pitchFamily="34" charset="-128"/>
              </a:rPr>
              <a:t>should the organization</a:t>
            </a:r>
            <a:r>
              <a:rPr lang="ja-JP" altLang="en-US" sz="3400">
                <a:ea typeface="ＭＳ Ｐゴシック" pitchFamily="34" charset="-128"/>
              </a:rPr>
              <a:t>’</a:t>
            </a:r>
            <a:r>
              <a:rPr lang="en-US" altLang="ja-JP" sz="3400">
                <a:ea typeface="ＭＳ Ｐゴシック" pitchFamily="34" charset="-128"/>
              </a:rPr>
              <a:t>s target architecture never be achieved?</a:t>
            </a:r>
            <a:endParaRPr lang="en-US" sz="3400">
              <a:ea typeface="ＭＳ Ｐゴシック" pitchFamily="34" charset="-128"/>
            </a:endParaRPr>
          </a:p>
        </p:txBody>
      </p:sp>
      <p:sp>
        <p:nvSpPr>
          <p:cNvPr id="21508"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584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5BE36E76-6437-4A03-9796-26CA8E3B942A}" type="slidenum">
              <a:rPr lang="en-US" sz="1600" b="1">
                <a:solidFill>
                  <a:srgbClr val="6B633D"/>
                </a:solidFill>
                <a:latin typeface="Calibri" pitchFamily="34" charset="0"/>
              </a:rPr>
              <a:pPr eaLnBrk="1" hangingPunct="1"/>
              <a:t>28</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100000">
              <a:srgbClr val="00B0F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a:bodyPr>
          <a:lstStyle/>
          <a:p>
            <a:pPr eaLnBrk="1" hangingPunct="1"/>
            <a:r>
              <a:rPr lang="en-US" b="0" smtClean="0">
                <a:ea typeface="ＭＳ Ｐゴシック" pitchFamily="34" charset="-128"/>
              </a:rPr>
              <a:t>2.3 Information Systems and IT Infrastructure</a:t>
            </a:r>
            <a:br>
              <a:rPr lang="en-US" b="0" smtClean="0">
                <a:ea typeface="ＭＳ Ｐゴシック" pitchFamily="34" charset="-128"/>
              </a:rPr>
            </a:br>
            <a:r>
              <a:rPr lang="en-US" sz="3000">
                <a:solidFill>
                  <a:srgbClr val="FF0000"/>
                </a:solidFill>
                <a:ea typeface="ＭＳ Ｐゴシック" pitchFamily="34" charset="-128"/>
              </a:rPr>
              <a:t>DATA, INFORMATION, AND KNOWLEDGE</a:t>
            </a:r>
          </a:p>
        </p:txBody>
      </p:sp>
      <p:sp>
        <p:nvSpPr>
          <p:cNvPr id="3" name="Content Placeholder 2"/>
          <p:cNvSpPr>
            <a:spLocks noGrp="1"/>
          </p:cNvSpPr>
          <p:nvPr>
            <p:ph idx="1"/>
          </p:nvPr>
        </p:nvSpPr>
        <p:spPr/>
        <p:txBody>
          <a:bodyPr rtlCol="0">
            <a:noAutofit/>
          </a:bodyPr>
          <a:lstStyle/>
          <a:p>
            <a:pPr eaLnBrk="1" fontAlgn="auto" hangingPunct="1">
              <a:spcAft>
                <a:spcPts val="0"/>
              </a:spcAft>
              <a:defRPr/>
            </a:pPr>
            <a:r>
              <a:rPr lang="en-US" sz="2400" b="1" dirty="0">
                <a:solidFill>
                  <a:schemeClr val="tx1"/>
                </a:solidFill>
                <a:effectLst>
                  <a:outerShdw blurRad="38100" dist="38100" dir="2700000" algn="tl">
                    <a:srgbClr val="000000">
                      <a:alpha val="43137"/>
                    </a:srgbClr>
                  </a:outerShdw>
                </a:effectLst>
                <a:ea typeface="+mn-ea"/>
              </a:rPr>
              <a:t>Data, </a:t>
            </a:r>
            <a:r>
              <a:rPr lang="en-US" sz="2400" dirty="0">
                <a:solidFill>
                  <a:schemeClr val="tx1"/>
                </a:solidFill>
                <a:effectLst>
                  <a:outerShdw blurRad="38100" dist="38100" dir="2700000" algn="tl">
                    <a:srgbClr val="000000">
                      <a:alpha val="43137"/>
                    </a:srgbClr>
                  </a:outerShdw>
                </a:effectLst>
                <a:ea typeface="+mn-ea"/>
              </a:rPr>
              <a:t>or raw data, refers to a basic description of products, customers, events, </a:t>
            </a:r>
            <a:r>
              <a:rPr lang="en-US" sz="2400" dirty="0" smtClean="0">
                <a:solidFill>
                  <a:schemeClr val="tx1"/>
                </a:solidFill>
                <a:effectLst>
                  <a:outerShdw blurRad="38100" dist="38100" dir="2700000" algn="tl">
                    <a:srgbClr val="000000">
                      <a:alpha val="43137"/>
                    </a:srgbClr>
                  </a:outerShdw>
                </a:effectLst>
                <a:ea typeface="+mn-ea"/>
              </a:rPr>
              <a:t>activities, and </a:t>
            </a:r>
            <a:r>
              <a:rPr lang="en-US" sz="2400" dirty="0">
                <a:solidFill>
                  <a:schemeClr val="tx1"/>
                </a:solidFill>
                <a:effectLst>
                  <a:outerShdw blurRad="38100" dist="38100" dir="2700000" algn="tl">
                    <a:srgbClr val="000000">
                      <a:alpha val="43137"/>
                    </a:srgbClr>
                  </a:outerShdw>
                </a:effectLst>
                <a:ea typeface="+mn-ea"/>
              </a:rPr>
              <a:t>transactions that are recorded, classified, and </a:t>
            </a:r>
            <a:r>
              <a:rPr lang="en-US" sz="2400" dirty="0" smtClean="0">
                <a:solidFill>
                  <a:schemeClr val="tx1"/>
                </a:solidFill>
                <a:effectLst>
                  <a:outerShdw blurRad="38100" dist="38100" dir="2700000" algn="tl">
                    <a:srgbClr val="000000">
                      <a:alpha val="43137"/>
                    </a:srgbClr>
                  </a:outerShdw>
                </a:effectLst>
                <a:ea typeface="+mn-ea"/>
              </a:rPr>
              <a:t>stored.</a:t>
            </a:r>
          </a:p>
          <a:p>
            <a:pPr eaLnBrk="1" fontAlgn="auto" hangingPunct="1">
              <a:spcAft>
                <a:spcPts val="0"/>
              </a:spcAft>
              <a:defRPr/>
            </a:pPr>
            <a:r>
              <a:rPr lang="en-US" sz="2400" b="1" dirty="0">
                <a:solidFill>
                  <a:schemeClr val="tx1"/>
                </a:solidFill>
                <a:effectLst>
                  <a:outerShdw blurRad="38100" dist="38100" dir="2700000" algn="tl">
                    <a:srgbClr val="000000">
                      <a:alpha val="43137"/>
                    </a:srgbClr>
                  </a:outerShdw>
                </a:effectLst>
                <a:ea typeface="+mn-ea"/>
              </a:rPr>
              <a:t>Information </a:t>
            </a:r>
            <a:r>
              <a:rPr lang="en-US" sz="2400" dirty="0">
                <a:solidFill>
                  <a:schemeClr val="tx1"/>
                </a:solidFill>
                <a:effectLst>
                  <a:outerShdw blurRad="38100" dist="38100" dir="2700000" algn="tl">
                    <a:srgbClr val="000000">
                      <a:alpha val="43137"/>
                    </a:srgbClr>
                  </a:outerShdw>
                </a:effectLst>
                <a:ea typeface="+mn-ea"/>
              </a:rPr>
              <a:t>is data that has been processed, organized, or put into context </a:t>
            </a:r>
            <a:r>
              <a:rPr lang="en-US" sz="2400" dirty="0" smtClean="0">
                <a:solidFill>
                  <a:schemeClr val="tx1"/>
                </a:solidFill>
                <a:effectLst>
                  <a:outerShdw blurRad="38100" dist="38100" dir="2700000" algn="tl">
                    <a:srgbClr val="000000">
                      <a:alpha val="43137"/>
                    </a:srgbClr>
                  </a:outerShdw>
                </a:effectLst>
                <a:ea typeface="+mn-ea"/>
              </a:rPr>
              <a:t>so that </a:t>
            </a:r>
            <a:r>
              <a:rPr lang="en-US" sz="2400" dirty="0">
                <a:solidFill>
                  <a:schemeClr val="tx1"/>
                </a:solidFill>
                <a:effectLst>
                  <a:outerShdw blurRad="38100" dist="38100" dir="2700000" algn="tl">
                    <a:srgbClr val="000000">
                      <a:alpha val="43137"/>
                    </a:srgbClr>
                  </a:outerShdw>
                </a:effectLst>
                <a:ea typeface="+mn-ea"/>
              </a:rPr>
              <a:t>it has meaning and value to the person receiving it</a:t>
            </a:r>
            <a:r>
              <a:rPr lang="en-US" sz="2400" dirty="0" smtClean="0">
                <a:solidFill>
                  <a:schemeClr val="tx1"/>
                </a:solidFill>
                <a:effectLst>
                  <a:outerShdw blurRad="38100" dist="38100" dir="2700000" algn="tl">
                    <a:srgbClr val="000000">
                      <a:alpha val="43137"/>
                    </a:srgbClr>
                  </a:outerShdw>
                </a:effectLst>
                <a:ea typeface="+mn-ea"/>
              </a:rPr>
              <a:t>.</a:t>
            </a:r>
          </a:p>
          <a:p>
            <a:pPr eaLnBrk="1" fontAlgn="auto" hangingPunct="1">
              <a:spcAft>
                <a:spcPts val="0"/>
              </a:spcAft>
              <a:defRPr/>
            </a:pPr>
            <a:r>
              <a:rPr lang="en-US" sz="2400" b="1" dirty="0">
                <a:solidFill>
                  <a:schemeClr val="tx1"/>
                </a:solidFill>
                <a:effectLst>
                  <a:outerShdw blurRad="38100" dist="38100" dir="2700000" algn="tl">
                    <a:srgbClr val="000000">
                      <a:alpha val="43137"/>
                    </a:srgbClr>
                  </a:outerShdw>
                </a:effectLst>
                <a:ea typeface="+mn-ea"/>
              </a:rPr>
              <a:t>Knowledge </a:t>
            </a:r>
            <a:r>
              <a:rPr lang="en-US" sz="2400" dirty="0">
                <a:solidFill>
                  <a:schemeClr val="tx1"/>
                </a:solidFill>
                <a:effectLst>
                  <a:outerShdw blurRad="38100" dist="38100" dir="2700000" algn="tl">
                    <a:srgbClr val="000000">
                      <a:alpha val="43137"/>
                    </a:srgbClr>
                  </a:outerShdw>
                </a:effectLst>
                <a:ea typeface="+mn-ea"/>
              </a:rPr>
              <a:t>consists of data and/or information that have been </a:t>
            </a:r>
            <a:r>
              <a:rPr lang="en-US" sz="2400" dirty="0" smtClean="0">
                <a:solidFill>
                  <a:schemeClr val="tx1"/>
                </a:solidFill>
                <a:effectLst>
                  <a:outerShdw blurRad="38100" dist="38100" dir="2700000" algn="tl">
                    <a:srgbClr val="000000">
                      <a:alpha val="43137"/>
                    </a:srgbClr>
                  </a:outerShdw>
                </a:effectLst>
                <a:ea typeface="+mn-ea"/>
              </a:rPr>
              <a:t>processed.</a:t>
            </a:r>
            <a:endParaRPr lang="en-US" sz="2400" dirty="0">
              <a:solidFill>
                <a:schemeClr val="tx1"/>
              </a:solidFill>
              <a:effectLst>
                <a:outerShdw blurRad="38100" dist="38100" dir="2700000" algn="tl">
                  <a:srgbClr val="000000">
                    <a:alpha val="43137"/>
                  </a:srgbClr>
                </a:outerShdw>
              </a:effectLst>
              <a:ea typeface="+mn-ea"/>
            </a:endParaRPr>
          </a:p>
        </p:txBody>
      </p:sp>
      <p:sp>
        <p:nvSpPr>
          <p:cNvPr id="22532"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686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1D239182-E7A2-4A09-8C84-2014F98E79F3}" type="slidenum">
              <a:rPr lang="en-US" sz="1600" b="1">
                <a:solidFill>
                  <a:srgbClr val="6B633D"/>
                </a:solidFill>
                <a:latin typeface="Calibri" pitchFamily="34" charset="0"/>
              </a:rPr>
              <a:pPr eaLnBrk="1" hangingPunct="1"/>
              <a:t>29</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normAutofit/>
          </a:bodyPr>
          <a:lstStyle/>
          <a:p>
            <a:pPr eaLnBrk="1" hangingPunct="1"/>
            <a:r>
              <a:rPr lang="en-US" smtClean="0">
                <a:solidFill>
                  <a:srgbClr val="FF0000"/>
                </a:solidFill>
                <a:ea typeface="ＭＳ Ｐゴシック" pitchFamily="34" charset="-128"/>
              </a:rPr>
              <a:t>DATA, INFORMATION, AND KNOWLEDGE</a:t>
            </a:r>
            <a:br>
              <a:rPr lang="en-US" smtClean="0">
                <a:solidFill>
                  <a:srgbClr val="FF0000"/>
                </a:solidFill>
                <a:ea typeface="ＭＳ Ｐゴシック" pitchFamily="34" charset="-128"/>
              </a:rPr>
            </a:br>
            <a:r>
              <a:rPr lang="en-US" sz="2700">
                <a:ea typeface="ＭＳ Ｐゴシック" pitchFamily="34" charset="-128"/>
              </a:rPr>
              <a:t>Figure 2.5 </a:t>
            </a:r>
            <a:r>
              <a:rPr lang="en-US" sz="2700" b="0">
                <a:ea typeface="ＭＳ Ｐゴシック" pitchFamily="34" charset="-128"/>
              </a:rPr>
              <a:t>Examples of data, information, and knowledge</a:t>
            </a:r>
            <a:endParaRPr lang="en-US" sz="2700">
              <a:ea typeface="ＭＳ Ｐゴシック" pitchFamily="34" charset="-128"/>
            </a:endParaRPr>
          </a:p>
        </p:txBody>
      </p:sp>
      <p:sp>
        <p:nvSpPr>
          <p:cNvPr id="37890" name="Content Placeholder 2"/>
          <p:cNvSpPr>
            <a:spLocks noGrp="1"/>
          </p:cNvSpPr>
          <p:nvPr>
            <p:ph idx="1"/>
          </p:nvPr>
        </p:nvSpPr>
        <p:spPr/>
        <p:txBody>
          <a:bodyPr/>
          <a:lstStyle/>
          <a:p>
            <a:pPr eaLnBrk="1" hangingPunct="1"/>
            <a:endParaRPr lang="en-US" smtClean="0">
              <a:ea typeface="ＭＳ Ｐゴシック" pitchFamily="34" charset="-128"/>
            </a:endParaRPr>
          </a:p>
        </p:txBody>
      </p:sp>
      <p:sp>
        <p:nvSpPr>
          <p:cNvPr id="23556"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789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C64E76AA-C619-4198-B6A2-5DB7C4A73E79}" type="slidenum">
              <a:rPr lang="en-US" sz="1600" b="1">
                <a:solidFill>
                  <a:srgbClr val="6B633D"/>
                </a:solidFill>
                <a:latin typeface="Calibri" pitchFamily="34" charset="0"/>
              </a:rPr>
              <a:pPr eaLnBrk="1" hangingPunct="1"/>
              <a:t>30</a:t>
            </a:fld>
            <a:endParaRPr lang="en-US" sz="1600" b="1">
              <a:solidFill>
                <a:srgbClr val="6B633D"/>
              </a:solidFill>
              <a:latin typeface="Calibri" pitchFamily="34" charset="0"/>
            </a:endParaRPr>
          </a:p>
        </p:txBody>
      </p:sp>
      <p:pic>
        <p:nvPicPr>
          <p:cNvPr id="37893" name="Picture 2" descr="O:\COURSES\Turban-9\Images-T9\Desktop-2\Chapter  2\Media\Illustrations\w0017_300d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9212" y="1766100"/>
            <a:ext cx="7773988" cy="448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z="1800" dirty="0">
                <a:solidFill>
                  <a:srgbClr val="FF0000"/>
                </a:solidFill>
                <a:ea typeface="+mj-ea"/>
              </a:rPr>
              <a:t>DATA, INFORMATION,AND KNOWLEDGE</a:t>
            </a:r>
            <a:br>
              <a:rPr lang="en-US" sz="1800" dirty="0">
                <a:solidFill>
                  <a:srgbClr val="FF0000"/>
                </a:solidFill>
                <a:ea typeface="+mj-ea"/>
              </a:rPr>
            </a:br>
            <a:r>
              <a:rPr lang="en-US" sz="1800" dirty="0">
                <a:ea typeface="+mj-ea"/>
              </a:rPr>
              <a:t>Figure 2.7 </a:t>
            </a:r>
            <a:r>
              <a:rPr lang="en-US" sz="1800" b="0" dirty="0">
                <a:ea typeface="+mj-ea"/>
              </a:rPr>
              <a:t>Diagram showing the flow of data from the point of sale (POS) through processing, storage, reporting, decision support, and analysis. Also</a:t>
            </a:r>
            <a:br>
              <a:rPr lang="en-US" sz="1800" b="0" dirty="0">
                <a:ea typeface="+mj-ea"/>
              </a:rPr>
            </a:br>
            <a:r>
              <a:rPr lang="en-US" sz="1800" b="0" dirty="0">
                <a:ea typeface="+mj-ea"/>
              </a:rPr>
              <a:t>shows the relationships among information systems.</a:t>
            </a:r>
            <a:endParaRPr lang="en-US" sz="1800" dirty="0">
              <a:ea typeface="+mj-ea"/>
            </a:endParaRPr>
          </a:p>
        </p:txBody>
      </p:sp>
      <p:sp>
        <p:nvSpPr>
          <p:cNvPr id="38914" name="Content Placeholder 2"/>
          <p:cNvSpPr>
            <a:spLocks noGrp="1"/>
          </p:cNvSpPr>
          <p:nvPr>
            <p:ph idx="1"/>
          </p:nvPr>
        </p:nvSpPr>
        <p:spPr/>
        <p:txBody>
          <a:bodyPr/>
          <a:lstStyle/>
          <a:p>
            <a:pPr eaLnBrk="1" hangingPunct="1"/>
            <a:endParaRPr lang="en-US" smtClean="0">
              <a:ea typeface="ＭＳ Ｐゴシック" pitchFamily="34" charset="-128"/>
            </a:endParaRPr>
          </a:p>
        </p:txBody>
      </p:sp>
      <p:sp>
        <p:nvSpPr>
          <p:cNvPr id="2458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891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D52B8706-BA21-43A9-8472-0171A6CBBF42}" type="slidenum">
              <a:rPr lang="en-US" sz="1600" b="1">
                <a:solidFill>
                  <a:srgbClr val="6B633D"/>
                </a:solidFill>
                <a:latin typeface="Calibri" pitchFamily="34" charset="0"/>
              </a:rPr>
              <a:pPr eaLnBrk="1" hangingPunct="1"/>
              <a:t>31</a:t>
            </a:fld>
            <a:endParaRPr lang="en-US" sz="1600" b="1">
              <a:solidFill>
                <a:srgbClr val="6B633D"/>
              </a:solidFill>
              <a:latin typeface="Calibri" pitchFamily="34" charset="0"/>
            </a:endParaRPr>
          </a:p>
        </p:txBody>
      </p:sp>
      <p:pic>
        <p:nvPicPr>
          <p:cNvPr id="38917" name="Picture 2" descr="O:\COURSES\Turban-9\Images-T9\Desktop-2\Chapter  2\Media\Illustrations\w0019_300d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9212" y="2007421"/>
            <a:ext cx="7708902" cy="4240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n-US" smtClean="0">
                <a:solidFill>
                  <a:srgbClr val="FF0000"/>
                </a:solidFill>
                <a:ea typeface="ＭＳ Ｐゴシック" pitchFamily="34" charset="-128"/>
              </a:rPr>
              <a:t>DATA, INFORMATION, AND KNOWLEDGE</a:t>
            </a:r>
            <a:endParaRPr lang="en-US" smtClean="0">
              <a:ea typeface="ＭＳ Ｐゴシック" pitchFamily="34" charset="-128"/>
            </a:endParaRPr>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US" sz="2000" b="1" dirty="0">
                <a:ea typeface="+mn-ea"/>
              </a:rPr>
              <a:t>Transaction Processing Systems (TPS</a:t>
            </a:r>
            <a:r>
              <a:rPr lang="en-US" sz="2000" b="1" dirty="0" smtClean="0">
                <a:ea typeface="+mn-ea"/>
              </a:rPr>
              <a:t>) </a:t>
            </a:r>
            <a:r>
              <a:rPr lang="en-US" sz="2000" dirty="0" smtClean="0">
                <a:ea typeface="+mn-ea"/>
              </a:rPr>
              <a:t>are designed to </a:t>
            </a:r>
            <a:r>
              <a:rPr lang="en-US" sz="2000" dirty="0">
                <a:ea typeface="+mn-ea"/>
              </a:rPr>
              <a:t>process specific types of data input from ongoing </a:t>
            </a:r>
            <a:r>
              <a:rPr lang="en-US" sz="2000" dirty="0" smtClean="0">
                <a:ea typeface="+mn-ea"/>
              </a:rPr>
              <a:t>transactions.</a:t>
            </a:r>
          </a:p>
          <a:p>
            <a:pPr eaLnBrk="1" fontAlgn="auto" hangingPunct="1">
              <a:spcAft>
                <a:spcPts val="0"/>
              </a:spcAft>
              <a:defRPr/>
            </a:pPr>
            <a:r>
              <a:rPr lang="en-US" sz="2000" b="1" dirty="0">
                <a:ea typeface="+mn-ea"/>
              </a:rPr>
              <a:t>Batch vs. Online Real-Time Processing. </a:t>
            </a:r>
            <a:r>
              <a:rPr lang="en-US" sz="2000" dirty="0">
                <a:ea typeface="+mn-ea"/>
              </a:rPr>
              <a:t>Data captured by a TPS are </a:t>
            </a:r>
            <a:r>
              <a:rPr lang="en-US" sz="2000" dirty="0" smtClean="0">
                <a:ea typeface="+mn-ea"/>
              </a:rPr>
              <a:t>processed and </a:t>
            </a:r>
            <a:r>
              <a:rPr lang="en-US" sz="2000" dirty="0">
                <a:ea typeface="+mn-ea"/>
              </a:rPr>
              <a:t>stored in a database, and then </a:t>
            </a:r>
            <a:r>
              <a:rPr lang="en-US" sz="2000" dirty="0" smtClean="0">
                <a:ea typeface="+mn-ea"/>
              </a:rPr>
              <a:t>are </a:t>
            </a:r>
            <a:r>
              <a:rPr lang="en-US" sz="2000" dirty="0">
                <a:ea typeface="+mn-ea"/>
              </a:rPr>
              <a:t>available for use by other systems. </a:t>
            </a:r>
            <a:endParaRPr lang="en-US" sz="2000" dirty="0" smtClean="0">
              <a:ea typeface="+mn-ea"/>
            </a:endParaRPr>
          </a:p>
          <a:p>
            <a:pPr eaLnBrk="1" fontAlgn="auto" hangingPunct="1">
              <a:spcAft>
                <a:spcPts val="0"/>
              </a:spcAft>
              <a:defRPr/>
            </a:pPr>
            <a:r>
              <a:rPr lang="en-US" sz="2000" b="1" dirty="0">
                <a:ea typeface="+mn-ea"/>
              </a:rPr>
              <a:t>Data Quality. </a:t>
            </a:r>
            <a:r>
              <a:rPr lang="en-US" sz="2000" dirty="0">
                <a:ea typeface="+mn-ea"/>
              </a:rPr>
              <a:t>The more efficiently and thoroughly an organization gathers, </a:t>
            </a:r>
            <a:r>
              <a:rPr lang="en-US" sz="2000" dirty="0" smtClean="0">
                <a:ea typeface="+mn-ea"/>
              </a:rPr>
              <a:t>stores, processes</a:t>
            </a:r>
            <a:r>
              <a:rPr lang="en-US" sz="2000" dirty="0">
                <a:ea typeface="+mn-ea"/>
              </a:rPr>
              <a:t>, </a:t>
            </a:r>
            <a:r>
              <a:rPr lang="en-US" sz="2000" dirty="0" smtClean="0">
                <a:ea typeface="+mn-ea"/>
              </a:rPr>
              <a:t>retrieves, </a:t>
            </a:r>
            <a:r>
              <a:rPr lang="en-US" sz="2000" dirty="0">
                <a:ea typeface="+mn-ea"/>
              </a:rPr>
              <a:t>and uses its data, the more productive it is.</a:t>
            </a:r>
          </a:p>
        </p:txBody>
      </p:sp>
      <p:sp>
        <p:nvSpPr>
          <p:cNvPr id="2560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994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F7AF8E0D-21B4-44E2-A891-F53958285F2A}" type="slidenum">
              <a:rPr lang="en-US" sz="1600" b="1">
                <a:solidFill>
                  <a:srgbClr val="6B633D"/>
                </a:solidFill>
                <a:latin typeface="Calibri" pitchFamily="34" charset="0"/>
              </a:rPr>
              <a:pPr eaLnBrk="1" hangingPunct="1"/>
              <a:t>32</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normAutofit/>
          </a:bodyPr>
          <a:lstStyle/>
          <a:p>
            <a:pPr eaLnBrk="1" hangingPunct="1"/>
            <a:r>
              <a:rPr lang="en-US" sz="3200" smtClean="0">
                <a:solidFill>
                  <a:srgbClr val="FF0000"/>
                </a:solidFill>
                <a:ea typeface="ＭＳ Ｐゴシック" pitchFamily="34" charset="-128"/>
              </a:rPr>
              <a:t>MANAGEMENT INFORMATION SYSTEMS (MIS)</a:t>
            </a:r>
          </a:p>
        </p:txBody>
      </p:sp>
      <p:sp>
        <p:nvSpPr>
          <p:cNvPr id="3" name="Content Placeholder 2"/>
          <p:cNvSpPr>
            <a:spLocks noGrp="1"/>
          </p:cNvSpPr>
          <p:nvPr>
            <p:ph idx="1"/>
          </p:nvPr>
        </p:nvSpPr>
        <p:spPr>
          <a:xfrm>
            <a:off x="1981200" y="2057400"/>
            <a:ext cx="8229600" cy="4267200"/>
          </a:xfrm>
        </p:spPr>
        <p:txBody>
          <a:bodyPr rtlCol="0">
            <a:normAutofit/>
          </a:bodyPr>
          <a:lstStyle/>
          <a:p>
            <a:pPr marL="0" indent="0" eaLnBrk="1" fontAlgn="auto" hangingPunct="1">
              <a:spcAft>
                <a:spcPts val="0"/>
              </a:spcAft>
              <a:buNone/>
              <a:defRPr/>
            </a:pPr>
            <a:r>
              <a:rPr lang="en-US" dirty="0" smtClean="0">
                <a:ea typeface="+mn-ea"/>
              </a:rPr>
              <a:t>MIS systems are </a:t>
            </a:r>
            <a:r>
              <a:rPr lang="en-US" dirty="0">
                <a:ea typeface="+mn-ea"/>
              </a:rPr>
              <a:t>designed for their particular reporting needs. </a:t>
            </a:r>
            <a:r>
              <a:rPr lang="en-US" dirty="0" smtClean="0">
                <a:ea typeface="+mn-ea"/>
              </a:rPr>
              <a:t>Their </a:t>
            </a:r>
            <a:r>
              <a:rPr lang="en-US" dirty="0">
                <a:ea typeface="+mn-ea"/>
              </a:rPr>
              <a:t>objective </a:t>
            </a:r>
            <a:r>
              <a:rPr lang="en-US" dirty="0" smtClean="0">
                <a:ea typeface="+mn-ea"/>
              </a:rPr>
              <a:t>is to </a:t>
            </a:r>
            <a:r>
              <a:rPr lang="en-US" dirty="0">
                <a:ea typeface="+mn-ea"/>
              </a:rPr>
              <a:t>provide reports to managers for tracking operations, monitoring, and control</a:t>
            </a:r>
            <a:r>
              <a:rPr lang="en-US" dirty="0" smtClean="0">
                <a:ea typeface="+mn-ea"/>
              </a:rPr>
              <a:t>.</a:t>
            </a:r>
          </a:p>
          <a:p>
            <a:pPr eaLnBrk="1" fontAlgn="auto" hangingPunct="1">
              <a:spcAft>
                <a:spcPts val="0"/>
              </a:spcAft>
              <a:defRPr/>
            </a:pPr>
            <a:r>
              <a:rPr lang="en-US" b="1" dirty="0" smtClean="0">
                <a:ea typeface="+mn-ea"/>
              </a:rPr>
              <a:t>Periodic</a:t>
            </a:r>
            <a:r>
              <a:rPr lang="en-US" dirty="0" smtClean="0">
                <a:ea typeface="+mn-ea"/>
              </a:rPr>
              <a:t> </a:t>
            </a:r>
            <a:r>
              <a:rPr lang="en-US" dirty="0">
                <a:ea typeface="+mn-ea"/>
              </a:rPr>
              <a:t>reports are created or run according to a pre-set schedule</a:t>
            </a:r>
            <a:r>
              <a:rPr lang="en-US" dirty="0" smtClean="0">
                <a:ea typeface="+mn-ea"/>
              </a:rPr>
              <a:t>.</a:t>
            </a:r>
          </a:p>
          <a:p>
            <a:pPr eaLnBrk="1" fontAlgn="auto" hangingPunct="1">
              <a:spcAft>
                <a:spcPts val="0"/>
              </a:spcAft>
              <a:defRPr/>
            </a:pPr>
            <a:r>
              <a:rPr lang="en-US" b="1" dirty="0">
                <a:ea typeface="+mn-ea"/>
              </a:rPr>
              <a:t>Exception</a:t>
            </a:r>
            <a:r>
              <a:rPr lang="en-US" dirty="0">
                <a:ea typeface="+mn-ea"/>
              </a:rPr>
              <a:t> reports are generated only when something is outside </a:t>
            </a:r>
            <a:r>
              <a:rPr lang="en-US" dirty="0" smtClean="0">
                <a:ea typeface="+mn-ea"/>
              </a:rPr>
              <a:t>the norm</a:t>
            </a:r>
            <a:r>
              <a:rPr lang="en-US" dirty="0">
                <a:ea typeface="+mn-ea"/>
              </a:rPr>
              <a:t>, either higher or lower than expected</a:t>
            </a:r>
            <a:r>
              <a:rPr lang="en-US" dirty="0" smtClean="0">
                <a:ea typeface="+mn-ea"/>
              </a:rPr>
              <a:t>.</a:t>
            </a:r>
          </a:p>
          <a:p>
            <a:pPr eaLnBrk="1" fontAlgn="auto" hangingPunct="1">
              <a:spcAft>
                <a:spcPts val="0"/>
              </a:spcAft>
              <a:defRPr/>
            </a:pPr>
            <a:r>
              <a:rPr lang="en-US" b="1" dirty="0" smtClean="0">
                <a:ea typeface="+mn-ea"/>
              </a:rPr>
              <a:t>Ad hoc </a:t>
            </a:r>
            <a:r>
              <a:rPr lang="en-US" dirty="0" smtClean="0">
                <a:ea typeface="+mn-ea"/>
              </a:rPr>
              <a:t>reports</a:t>
            </a:r>
            <a:r>
              <a:rPr lang="en-US" b="1" dirty="0" smtClean="0">
                <a:ea typeface="+mn-ea"/>
              </a:rPr>
              <a:t> </a:t>
            </a:r>
            <a:r>
              <a:rPr lang="en-US" dirty="0" smtClean="0">
                <a:ea typeface="+mn-ea"/>
              </a:rPr>
              <a:t>are </a:t>
            </a:r>
            <a:r>
              <a:rPr lang="en-US" dirty="0">
                <a:ea typeface="+mn-ea"/>
              </a:rPr>
              <a:t>generated on request to learn more about </a:t>
            </a:r>
            <a:r>
              <a:rPr lang="en-US" dirty="0" smtClean="0">
                <a:ea typeface="+mn-ea"/>
              </a:rPr>
              <a:t>a situation</a:t>
            </a:r>
            <a:r>
              <a:rPr lang="en-US" dirty="0">
                <a:ea typeface="+mn-ea"/>
              </a:rPr>
              <a:t>, problem, or opportunity.</a:t>
            </a:r>
          </a:p>
        </p:txBody>
      </p:sp>
      <p:sp>
        <p:nvSpPr>
          <p:cNvPr id="26628"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4096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42E93D5D-B044-47CE-AF48-3AC72D67F56B}" type="slidenum">
              <a:rPr lang="en-US" sz="1600" b="1">
                <a:solidFill>
                  <a:srgbClr val="6B633D"/>
                </a:solidFill>
                <a:latin typeface="Calibri" pitchFamily="34" charset="0"/>
              </a:rPr>
              <a:pPr eaLnBrk="1" hangingPunct="1"/>
              <a:t>33</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smtClean="0">
                <a:solidFill>
                  <a:srgbClr val="C00000"/>
                </a:solidFill>
                <a:ea typeface="ＭＳ Ｐゴシック" pitchFamily="34" charset="-128"/>
              </a:rPr>
              <a:t>DECISION SUPPORT SYSTEMS (DSS)</a:t>
            </a:r>
          </a:p>
        </p:txBody>
      </p:sp>
      <p:sp>
        <p:nvSpPr>
          <p:cNvPr id="41986" name="Content Placeholder 2"/>
          <p:cNvSpPr>
            <a:spLocks noGrp="1"/>
          </p:cNvSpPr>
          <p:nvPr>
            <p:ph idx="1"/>
          </p:nvPr>
        </p:nvSpPr>
        <p:spPr>
          <a:xfrm>
            <a:off x="1979611" y="1824037"/>
            <a:ext cx="8229600" cy="5029200"/>
          </a:xfrm>
        </p:spPr>
        <p:txBody>
          <a:bodyPr>
            <a:normAutofit/>
          </a:bodyPr>
          <a:lstStyle/>
          <a:p>
            <a:pPr marL="0" indent="0" eaLnBrk="1" hangingPunct="1">
              <a:lnSpc>
                <a:spcPct val="80000"/>
              </a:lnSpc>
              <a:buNone/>
            </a:pPr>
            <a:r>
              <a:rPr lang="en-US" sz="2400" b="1">
                <a:ea typeface="ＭＳ Ｐゴシック" pitchFamily="34" charset="-128"/>
              </a:rPr>
              <a:t>Decision support systems </a:t>
            </a:r>
            <a:r>
              <a:rPr lang="en-US" sz="2400">
                <a:ea typeface="ＭＳ Ｐゴシック" pitchFamily="34" charset="-128"/>
              </a:rPr>
              <a:t>are interactive applications that support decision making.</a:t>
            </a:r>
          </a:p>
          <a:p>
            <a:pPr marL="0" indent="0" eaLnBrk="1" hangingPunct="1">
              <a:lnSpc>
                <a:spcPct val="80000"/>
              </a:lnSpc>
              <a:buNone/>
            </a:pPr>
            <a:endParaRPr lang="en-US" sz="2400" b="1">
              <a:ea typeface="ＭＳ Ｐゴシック" pitchFamily="34" charset="-128"/>
            </a:endParaRPr>
          </a:p>
          <a:p>
            <a:pPr marL="0" indent="0" eaLnBrk="1" hangingPunct="1">
              <a:lnSpc>
                <a:spcPct val="80000"/>
              </a:lnSpc>
              <a:buNone/>
            </a:pPr>
            <a:r>
              <a:rPr lang="en-US" sz="2400" b="1">
                <a:ea typeface="ＭＳ Ｐゴシック" pitchFamily="34" charset="-128"/>
              </a:rPr>
              <a:t>Three Defining DSS Characteristics:</a:t>
            </a:r>
          </a:p>
          <a:p>
            <a:pPr marL="0" indent="0" eaLnBrk="1" hangingPunct="1">
              <a:lnSpc>
                <a:spcPct val="80000"/>
              </a:lnSpc>
              <a:buNone/>
            </a:pPr>
            <a:r>
              <a:rPr lang="en-US" sz="2400" b="1">
                <a:ea typeface="ＭＳ Ｐゴシック" pitchFamily="34" charset="-128"/>
              </a:rPr>
              <a:t>1. </a:t>
            </a:r>
            <a:r>
              <a:rPr lang="en-US" sz="2400">
                <a:ea typeface="ＭＳ Ｐゴシック" pitchFamily="34" charset="-128"/>
              </a:rPr>
              <a:t>An easy-to-use interactive interface.</a:t>
            </a:r>
          </a:p>
          <a:p>
            <a:pPr marL="0" indent="0" eaLnBrk="1" hangingPunct="1">
              <a:lnSpc>
                <a:spcPct val="80000"/>
              </a:lnSpc>
              <a:buNone/>
            </a:pPr>
            <a:r>
              <a:rPr lang="en-US" sz="2400" b="1">
                <a:ea typeface="ＭＳ Ｐゴシック" pitchFamily="34" charset="-128"/>
              </a:rPr>
              <a:t>2. </a:t>
            </a:r>
            <a:r>
              <a:rPr lang="en-US" sz="2400">
                <a:ea typeface="ＭＳ Ｐゴシック" pitchFamily="34" charset="-128"/>
              </a:rPr>
              <a:t>Models or formulas that enable sensitivity analysis, </a:t>
            </a:r>
            <a:r>
              <a:rPr lang="en-US" sz="2400" i="1">
                <a:ea typeface="ＭＳ Ｐゴシック" pitchFamily="34" charset="-128"/>
              </a:rPr>
              <a:t>what if </a:t>
            </a:r>
            <a:r>
              <a:rPr lang="en-US" sz="2400">
                <a:ea typeface="ＭＳ Ｐゴシック" pitchFamily="34" charset="-128"/>
              </a:rPr>
              <a:t>analysis, goal seeking, and risk analysis.</a:t>
            </a:r>
          </a:p>
          <a:p>
            <a:pPr marL="0" indent="0" eaLnBrk="1" hangingPunct="1">
              <a:lnSpc>
                <a:spcPct val="80000"/>
              </a:lnSpc>
              <a:buNone/>
            </a:pPr>
            <a:r>
              <a:rPr lang="en-US" sz="2400" b="1">
                <a:ea typeface="ＭＳ Ｐゴシック" pitchFamily="34" charset="-128"/>
              </a:rPr>
              <a:t>3. </a:t>
            </a:r>
            <a:r>
              <a:rPr lang="en-US" sz="2400">
                <a:ea typeface="ＭＳ Ｐゴシック" pitchFamily="34" charset="-128"/>
              </a:rPr>
              <a:t>Data from multiple sources—internal and external sources plus data added by the decision maker who may have insights relevant to the decision situation.</a:t>
            </a:r>
          </a:p>
        </p:txBody>
      </p:sp>
      <p:sp>
        <p:nvSpPr>
          <p:cNvPr id="27652"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4198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266B98B8-D149-4353-BF8A-A636C4A14999}" type="slidenum">
              <a:rPr lang="en-US" sz="1600" b="1">
                <a:solidFill>
                  <a:srgbClr val="6B633D"/>
                </a:solidFill>
                <a:latin typeface="Calibri" pitchFamily="34" charset="0"/>
              </a:rPr>
              <a:pPr eaLnBrk="1" hangingPunct="1"/>
              <a:t>34</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smtClean="0">
                <a:solidFill>
                  <a:srgbClr val="C00000"/>
                </a:solidFill>
                <a:ea typeface="ＭＳ Ｐゴシック" pitchFamily="34" charset="-128"/>
              </a:rPr>
              <a:t>DATABASE VOLATILITY AND DATA</a:t>
            </a:r>
            <a:br>
              <a:rPr lang="en-US" smtClean="0">
                <a:solidFill>
                  <a:srgbClr val="C00000"/>
                </a:solidFill>
                <a:ea typeface="ＭＳ Ｐゴシック" pitchFamily="34" charset="-128"/>
              </a:rPr>
            </a:br>
            <a:r>
              <a:rPr lang="en-US" smtClean="0">
                <a:solidFill>
                  <a:srgbClr val="C00000"/>
                </a:solidFill>
                <a:ea typeface="ＭＳ Ｐゴシック" pitchFamily="34" charset="-128"/>
              </a:rPr>
              <a:t>WAREHOUSING</a:t>
            </a:r>
          </a:p>
        </p:txBody>
      </p:sp>
      <p:sp>
        <p:nvSpPr>
          <p:cNvPr id="43010" name="Content Placeholder 2"/>
          <p:cNvSpPr>
            <a:spLocks noGrp="1"/>
          </p:cNvSpPr>
          <p:nvPr>
            <p:ph idx="1"/>
          </p:nvPr>
        </p:nvSpPr>
        <p:spPr/>
        <p:txBody>
          <a:bodyPr>
            <a:normAutofit/>
          </a:bodyPr>
          <a:lstStyle/>
          <a:p>
            <a:pPr marL="0" indent="0" eaLnBrk="1" hangingPunct="1">
              <a:buNone/>
            </a:pPr>
            <a:r>
              <a:rPr lang="en-US" sz="3000">
                <a:ea typeface="ＭＳ Ｐゴシック" pitchFamily="34" charset="-128"/>
              </a:rPr>
              <a:t>Given the huge number of transactions, the data in databases are constantly in use and/or undergoing change.  This characteristic of databases—referred to as </a:t>
            </a:r>
            <a:r>
              <a:rPr lang="en-US" sz="3000" b="1">
                <a:ea typeface="ＭＳ Ｐゴシック" pitchFamily="34" charset="-128"/>
              </a:rPr>
              <a:t>volatility</a:t>
            </a:r>
            <a:r>
              <a:rPr lang="en-US" sz="3000">
                <a:ea typeface="ＭＳ Ｐゴシック" pitchFamily="34" charset="-128"/>
              </a:rPr>
              <a:t>—makes it impossible to use them for complex decision making and problem-solving tasks.</a:t>
            </a:r>
          </a:p>
          <a:p>
            <a:pPr marL="0" indent="0" eaLnBrk="1" hangingPunct="1">
              <a:buNone/>
            </a:pPr>
            <a:r>
              <a:rPr lang="en-US" sz="3000">
                <a:ea typeface="ＭＳ Ｐゴシック" pitchFamily="34" charset="-128"/>
              </a:rPr>
              <a:t>For this reason, data are extracted, transformed, and loaded (ETL) into a warehouse where it is better formatted for simple to advanced analyses.</a:t>
            </a:r>
          </a:p>
        </p:txBody>
      </p:sp>
      <p:sp>
        <p:nvSpPr>
          <p:cNvPr id="28676"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4301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D04A335F-4123-49D5-BE01-7749F2920D30}" type="slidenum">
              <a:rPr lang="en-US" sz="1600" b="1">
                <a:solidFill>
                  <a:srgbClr val="6B633D"/>
                </a:solidFill>
                <a:latin typeface="Calibri" pitchFamily="34" charset="0"/>
              </a:rPr>
              <a:pPr eaLnBrk="1" hangingPunct="1"/>
              <a:t>35</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sz="2000">
                <a:solidFill>
                  <a:srgbClr val="C00000"/>
                </a:solidFill>
                <a:ea typeface="ＭＳ Ｐゴシック" pitchFamily="34" charset="-128"/>
              </a:rPr>
              <a:t>ISs EXIST WITHIN A CULTURE</a:t>
            </a:r>
            <a:br>
              <a:rPr lang="en-US" sz="2000">
                <a:solidFill>
                  <a:srgbClr val="C00000"/>
                </a:solidFill>
                <a:ea typeface="ＭＳ Ｐゴシック" pitchFamily="34" charset="-128"/>
              </a:rPr>
            </a:br>
            <a:r>
              <a:rPr lang="en-US" sz="2000">
                <a:ea typeface="ＭＳ Ｐゴシック" pitchFamily="34" charset="-128"/>
              </a:rPr>
              <a:t>Figure 2.10 </a:t>
            </a:r>
            <a:r>
              <a:rPr lang="en-US" sz="2000" b="0">
                <a:ea typeface="ＭＳ Ｐゴシック" pitchFamily="34" charset="-128"/>
              </a:rPr>
              <a:t>Organizational culture plays a significant role in the use and benefits of information systems.</a:t>
            </a:r>
            <a:endParaRPr lang="en-US" sz="2000">
              <a:solidFill>
                <a:srgbClr val="C00000"/>
              </a:solidFill>
              <a:ea typeface="ＭＳ Ｐゴシック" pitchFamily="34" charset="-128"/>
            </a:endParaRPr>
          </a:p>
        </p:txBody>
      </p:sp>
      <p:sp>
        <p:nvSpPr>
          <p:cNvPr id="44034" name="Content Placeholder 2"/>
          <p:cNvSpPr>
            <a:spLocks noGrp="1"/>
          </p:cNvSpPr>
          <p:nvPr>
            <p:ph idx="1"/>
          </p:nvPr>
        </p:nvSpPr>
        <p:spPr/>
        <p:txBody>
          <a:bodyPr/>
          <a:lstStyle/>
          <a:p>
            <a:pPr eaLnBrk="1" hangingPunct="1"/>
            <a:endParaRPr lang="en-US" smtClean="0">
              <a:ea typeface="ＭＳ Ｐゴシック" pitchFamily="34" charset="-128"/>
            </a:endParaRPr>
          </a:p>
        </p:txBody>
      </p:sp>
      <p:sp>
        <p:nvSpPr>
          <p:cNvPr id="2970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4403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4624F52C-CDC2-4175-9F23-BBC48B32D081}" type="slidenum">
              <a:rPr lang="en-US" sz="1600" b="1">
                <a:solidFill>
                  <a:srgbClr val="6B633D"/>
                </a:solidFill>
                <a:latin typeface="Calibri" pitchFamily="34" charset="0"/>
              </a:rPr>
              <a:pPr eaLnBrk="1" hangingPunct="1"/>
              <a:t>36</a:t>
            </a:fld>
            <a:endParaRPr lang="en-US" sz="1600" b="1">
              <a:solidFill>
                <a:srgbClr val="6B633D"/>
              </a:solidFill>
              <a:latin typeface="Calibri" pitchFamily="34" charset="0"/>
            </a:endParaRPr>
          </a:p>
        </p:txBody>
      </p:sp>
      <p:pic>
        <p:nvPicPr>
          <p:cNvPr id="44037" name="Picture 2" descr="O:\COURSES\Turban-9\Images-T9\Desktop-2\Chapter  2\Media\Illustrations\w0022_300d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9212" y="1916580"/>
            <a:ext cx="7773988" cy="4368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04800"/>
            <a:ext cx="8229600" cy="1143000"/>
          </a:xfrm>
        </p:spPr>
        <p:txBody>
          <a:bodyPr rtlCol="0">
            <a:normAutofit fontScale="90000"/>
          </a:bodyPr>
          <a:lstStyle/>
          <a:p>
            <a:pPr eaLnBrk="1" fontAlgn="auto" hangingPunct="1">
              <a:spcAft>
                <a:spcPts val="0"/>
              </a:spcAft>
              <a:defRPr/>
            </a:pPr>
            <a:r>
              <a:rPr lang="en-US" b="0" dirty="0">
                <a:ea typeface="+mj-ea"/>
              </a:rPr>
              <a:t>IT</a:t>
            </a:r>
            <a:r>
              <a:rPr lang="en-US" b="0" i="1" dirty="0">
                <a:ea typeface="+mj-ea"/>
              </a:rPr>
              <a:t> </a:t>
            </a:r>
            <a:r>
              <a:rPr lang="en-US" b="0" dirty="0">
                <a:ea typeface="+mj-ea"/>
              </a:rPr>
              <a:t>at Work </a:t>
            </a:r>
            <a:r>
              <a:rPr lang="en-US" b="0" dirty="0" smtClean="0">
                <a:ea typeface="+mj-ea"/>
              </a:rPr>
              <a:t>2.3</a:t>
            </a:r>
            <a:br>
              <a:rPr lang="en-US" b="0" dirty="0" smtClean="0">
                <a:ea typeface="+mj-ea"/>
              </a:rPr>
            </a:br>
            <a:r>
              <a:rPr lang="en-US" sz="2700" b="0" i="1" dirty="0">
                <a:ea typeface="+mj-ea"/>
              </a:rPr>
              <a:t>Feedback and Incentives Improve Performance at 1-800-Contacts</a:t>
            </a:r>
            <a:endParaRPr lang="en-US" sz="2700" dirty="0">
              <a:ea typeface="+mj-ea"/>
            </a:endParaRPr>
          </a:p>
        </p:txBody>
      </p:sp>
      <p:sp>
        <p:nvSpPr>
          <p:cNvPr id="45058" name="Content Placeholder 2"/>
          <p:cNvSpPr>
            <a:spLocks noGrp="1"/>
          </p:cNvSpPr>
          <p:nvPr>
            <p:ph idx="1"/>
          </p:nvPr>
        </p:nvSpPr>
        <p:spPr/>
        <p:txBody>
          <a:bodyPr>
            <a:normAutofit fontScale="85000" lnSpcReduction="20000"/>
          </a:bodyPr>
          <a:lstStyle/>
          <a:p>
            <a:pPr eaLnBrk="1" hangingPunct="1">
              <a:lnSpc>
                <a:spcPct val="80000"/>
              </a:lnSpc>
            </a:pPr>
            <a:r>
              <a:rPr lang="en-US" sz="2200" b="1">
                <a:ea typeface="ＭＳ Ｐゴシック" pitchFamily="34" charset="-128"/>
              </a:rPr>
              <a:t>New Reporting Systems Needed by Call Center Managers and Operators</a:t>
            </a:r>
          </a:p>
          <a:p>
            <a:pPr eaLnBrk="1" hangingPunct="1">
              <a:lnSpc>
                <a:spcPct val="80000"/>
              </a:lnSpc>
            </a:pPr>
            <a:r>
              <a:rPr lang="en-US" sz="2200" b="1">
                <a:ea typeface="ＭＳ Ｐゴシック" pitchFamily="34" charset="-128"/>
              </a:rPr>
              <a:t>Dashboard Reporting Tools</a:t>
            </a:r>
          </a:p>
          <a:p>
            <a:pPr eaLnBrk="1" hangingPunct="1">
              <a:lnSpc>
                <a:spcPct val="80000"/>
              </a:lnSpc>
            </a:pPr>
            <a:r>
              <a:rPr lang="en-US" sz="2200" b="1">
                <a:ea typeface="ＭＳ Ｐゴシック" pitchFamily="34" charset="-128"/>
              </a:rPr>
              <a:t>Operators</a:t>
            </a:r>
            <a:r>
              <a:rPr lang="ja-JP" altLang="en-US" sz="2200" b="1">
                <a:ea typeface="ＭＳ Ｐゴシック" pitchFamily="34" charset="-128"/>
              </a:rPr>
              <a:t>’</a:t>
            </a:r>
            <a:r>
              <a:rPr lang="en-US" altLang="ja-JP" sz="2200" b="1">
                <a:ea typeface="ＭＳ Ｐゴシック" pitchFamily="34" charset="-128"/>
              </a:rPr>
              <a:t> and Business Performance Increased</a:t>
            </a:r>
          </a:p>
          <a:p>
            <a:pPr eaLnBrk="1" hangingPunct="1">
              <a:lnSpc>
                <a:spcPct val="80000"/>
              </a:lnSpc>
              <a:buFont typeface="Wingdings" pitchFamily="2" charset="2"/>
              <a:buNone/>
            </a:pPr>
            <a:r>
              <a:rPr lang="en-US" sz="2200" b="1">
                <a:ea typeface="ＭＳ Ｐゴシック" pitchFamily="34" charset="-128"/>
              </a:rPr>
              <a:t>Questions</a:t>
            </a:r>
          </a:p>
          <a:p>
            <a:pPr eaLnBrk="1" hangingPunct="1">
              <a:lnSpc>
                <a:spcPct val="80000"/>
              </a:lnSpc>
              <a:buFont typeface="Wingdings" pitchFamily="2" charset="2"/>
              <a:buNone/>
            </a:pPr>
            <a:r>
              <a:rPr lang="en-US" sz="2200" b="1">
                <a:ea typeface="ＭＳ Ｐゴシック" pitchFamily="34" charset="-128"/>
              </a:rPr>
              <a:t>1. </a:t>
            </a:r>
            <a:r>
              <a:rPr lang="en-US" sz="2200">
                <a:ea typeface="ＭＳ Ｐゴシック" pitchFamily="34" charset="-128"/>
              </a:rPr>
              <a:t>What were the information and reporting problems the company</a:t>
            </a:r>
          </a:p>
          <a:p>
            <a:pPr eaLnBrk="1" hangingPunct="1">
              <a:lnSpc>
                <a:spcPct val="80000"/>
              </a:lnSpc>
              <a:buFont typeface="Wingdings" pitchFamily="2" charset="2"/>
              <a:buNone/>
            </a:pPr>
            <a:r>
              <a:rPr lang="en-US" sz="2200">
                <a:ea typeface="ＭＳ Ｐゴシック" pitchFamily="34" charset="-128"/>
              </a:rPr>
              <a:t>faced?</a:t>
            </a:r>
          </a:p>
          <a:p>
            <a:pPr eaLnBrk="1" hangingPunct="1">
              <a:lnSpc>
                <a:spcPct val="80000"/>
              </a:lnSpc>
              <a:buFont typeface="Wingdings" pitchFamily="2" charset="2"/>
              <a:buNone/>
            </a:pPr>
            <a:r>
              <a:rPr lang="en-US" sz="2200" b="1">
                <a:ea typeface="ＭＳ Ｐゴシック" pitchFamily="34" charset="-128"/>
              </a:rPr>
              <a:t>2. </a:t>
            </a:r>
            <a:r>
              <a:rPr lang="en-US" sz="2200">
                <a:ea typeface="ＭＳ Ｐゴシック" pitchFamily="34" charset="-128"/>
              </a:rPr>
              <a:t>How did business analysts get the data they needed?</a:t>
            </a:r>
          </a:p>
          <a:p>
            <a:pPr eaLnBrk="1" hangingPunct="1">
              <a:lnSpc>
                <a:spcPct val="80000"/>
              </a:lnSpc>
              <a:buFont typeface="Wingdings" pitchFamily="2" charset="2"/>
              <a:buNone/>
            </a:pPr>
            <a:r>
              <a:rPr lang="en-US" sz="2200" b="1">
                <a:ea typeface="ＭＳ Ｐゴシック" pitchFamily="34" charset="-128"/>
              </a:rPr>
              <a:t>3. </a:t>
            </a:r>
            <a:r>
              <a:rPr lang="en-US" sz="2200">
                <a:ea typeface="ＭＳ Ｐゴシック" pitchFamily="34" charset="-128"/>
              </a:rPr>
              <a:t>What was the effect of linking operators</a:t>
            </a:r>
            <a:r>
              <a:rPr lang="ja-JP" altLang="en-US" sz="2200">
                <a:ea typeface="ＭＳ Ｐゴシック" pitchFamily="34" charset="-128"/>
              </a:rPr>
              <a:t>’</a:t>
            </a:r>
            <a:r>
              <a:rPr lang="en-US" altLang="ja-JP" sz="2200">
                <a:ea typeface="ＭＳ Ｐゴシック" pitchFamily="34" charset="-128"/>
              </a:rPr>
              <a:t> pay to business performance? That is, how did feedback at the operator</a:t>
            </a:r>
            <a:r>
              <a:rPr lang="ja-JP" altLang="en-US" sz="2200">
                <a:ea typeface="ＭＳ Ｐゴシック" pitchFamily="34" charset="-128"/>
              </a:rPr>
              <a:t>’</a:t>
            </a:r>
            <a:r>
              <a:rPr lang="en-US" altLang="ja-JP" sz="2200">
                <a:ea typeface="ＭＳ Ｐゴシック" pitchFamily="34" charset="-128"/>
              </a:rPr>
              <a:t>s level</a:t>
            </a:r>
          </a:p>
          <a:p>
            <a:pPr eaLnBrk="1" hangingPunct="1">
              <a:lnSpc>
                <a:spcPct val="80000"/>
              </a:lnSpc>
              <a:buFont typeface="Wingdings" pitchFamily="2" charset="2"/>
              <a:buNone/>
            </a:pPr>
            <a:r>
              <a:rPr lang="en-US" sz="2200">
                <a:ea typeface="ＭＳ Ｐゴシック" pitchFamily="34" charset="-128"/>
              </a:rPr>
              <a:t>lead to improved performance at the organizational level?</a:t>
            </a:r>
          </a:p>
          <a:p>
            <a:pPr eaLnBrk="1" hangingPunct="1">
              <a:lnSpc>
                <a:spcPct val="80000"/>
              </a:lnSpc>
              <a:buFont typeface="Wingdings" pitchFamily="2" charset="2"/>
              <a:buNone/>
            </a:pPr>
            <a:r>
              <a:rPr lang="en-US" sz="2200" b="1">
                <a:ea typeface="ＭＳ Ｐゴシック" pitchFamily="34" charset="-128"/>
              </a:rPr>
              <a:t>4. </a:t>
            </a:r>
            <a:r>
              <a:rPr lang="en-US" sz="2200">
                <a:ea typeface="ＭＳ Ｐゴシック" pitchFamily="34" charset="-128"/>
              </a:rPr>
              <a:t>Why do you think the dashboards updated frequently (every</a:t>
            </a:r>
          </a:p>
          <a:p>
            <a:pPr eaLnBrk="1" hangingPunct="1">
              <a:lnSpc>
                <a:spcPct val="80000"/>
              </a:lnSpc>
              <a:buFont typeface="Wingdings" pitchFamily="2" charset="2"/>
              <a:buNone/>
            </a:pPr>
            <a:r>
              <a:rPr lang="en-US" sz="2200">
                <a:ea typeface="ＭＳ Ｐゴシック" pitchFamily="34" charset="-128"/>
              </a:rPr>
              <a:t>15 minutes) instead of only at the end of the operator</a:t>
            </a:r>
            <a:r>
              <a:rPr lang="ja-JP" altLang="en-US" sz="2200">
                <a:ea typeface="ＭＳ Ｐゴシック" pitchFamily="34" charset="-128"/>
              </a:rPr>
              <a:t>’</a:t>
            </a:r>
            <a:r>
              <a:rPr lang="en-US" altLang="ja-JP" sz="2200">
                <a:ea typeface="ＭＳ Ｐゴシック" pitchFamily="34" charset="-128"/>
              </a:rPr>
              <a:t>s workday?</a:t>
            </a:r>
            <a:endParaRPr lang="en-US" sz="2200">
              <a:ea typeface="ＭＳ Ｐゴシック" pitchFamily="34" charset="-128"/>
            </a:endParaRPr>
          </a:p>
        </p:txBody>
      </p:sp>
      <p:sp>
        <p:nvSpPr>
          <p:cNvPr id="3072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4506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56A05FE6-6C30-464C-98A5-47CC195C4321}" type="slidenum">
              <a:rPr lang="en-US" sz="1600" b="1">
                <a:solidFill>
                  <a:srgbClr val="6B633D"/>
                </a:solidFill>
                <a:latin typeface="Calibri" pitchFamily="34" charset="0"/>
              </a:rPr>
              <a:pPr eaLnBrk="1" hangingPunct="1"/>
              <a:t>37</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eaLnBrk="1" hangingPunct="1"/>
            <a:r>
              <a:rPr lang="en-US" smtClean="0">
                <a:solidFill>
                  <a:srgbClr val="C00000"/>
                </a:solidFill>
                <a:ea typeface="ＭＳ Ｐゴシック" pitchFamily="34" charset="-128"/>
              </a:rPr>
              <a:t>IT INFRASTRUCTURE</a:t>
            </a:r>
          </a:p>
        </p:txBody>
      </p:sp>
      <p:sp>
        <p:nvSpPr>
          <p:cNvPr id="46082" name="Content Placeholder 2"/>
          <p:cNvSpPr>
            <a:spLocks noGrp="1"/>
          </p:cNvSpPr>
          <p:nvPr>
            <p:ph idx="1"/>
          </p:nvPr>
        </p:nvSpPr>
        <p:spPr/>
        <p:txBody>
          <a:bodyPr>
            <a:normAutofit/>
          </a:bodyPr>
          <a:lstStyle/>
          <a:p>
            <a:pPr eaLnBrk="1" hangingPunct="1"/>
            <a:r>
              <a:rPr lang="en-US" sz="2400" b="1" smtClean="0">
                <a:ea typeface="ＭＳ Ｐゴシック" pitchFamily="34" charset="-128"/>
              </a:rPr>
              <a:t>The role of the IT department is to insure the reliability of the enterprise</a:t>
            </a:r>
            <a:r>
              <a:rPr lang="ja-JP" altLang="en-US" sz="2400" b="1" smtClean="0">
                <a:ea typeface="ＭＳ Ｐゴシック" pitchFamily="34" charset="-128"/>
              </a:rPr>
              <a:t>’</a:t>
            </a:r>
            <a:r>
              <a:rPr lang="en-US" altLang="ja-JP" sz="2400" b="1" smtClean="0">
                <a:ea typeface="ＭＳ Ｐゴシック" pitchFamily="34" charset="-128"/>
              </a:rPr>
              <a:t>s IT infrastructure. 1. Hardware </a:t>
            </a:r>
          </a:p>
          <a:p>
            <a:pPr eaLnBrk="1" hangingPunct="1">
              <a:buFont typeface="Wingdings" pitchFamily="2" charset="2"/>
              <a:buNone/>
            </a:pPr>
            <a:r>
              <a:rPr lang="en-US" sz="2400" b="1" smtClean="0">
                <a:ea typeface="ＭＳ Ｐゴシック" pitchFamily="34" charset="-128"/>
              </a:rPr>
              <a:t>    2. Software</a:t>
            </a:r>
          </a:p>
          <a:p>
            <a:pPr eaLnBrk="1" hangingPunct="1">
              <a:buFont typeface="Wingdings" pitchFamily="2" charset="2"/>
              <a:buNone/>
            </a:pPr>
            <a:r>
              <a:rPr lang="en-US" sz="2400" b="1" smtClean="0">
                <a:ea typeface="ＭＳ Ｐゴシック" pitchFamily="34" charset="-128"/>
              </a:rPr>
              <a:t>    3. Networks and communication facilities, including the Internet and intranets</a:t>
            </a:r>
          </a:p>
          <a:p>
            <a:pPr eaLnBrk="1" hangingPunct="1">
              <a:buFont typeface="Wingdings" pitchFamily="2" charset="2"/>
              <a:buNone/>
            </a:pPr>
            <a:r>
              <a:rPr lang="en-US" sz="2400" b="1" smtClean="0">
                <a:ea typeface="ＭＳ Ｐゴシック" pitchFamily="34" charset="-128"/>
              </a:rPr>
              <a:t>    4. Databases and data workers </a:t>
            </a:r>
          </a:p>
          <a:p>
            <a:pPr eaLnBrk="1" hangingPunct="1">
              <a:buFont typeface="Wingdings" pitchFamily="2" charset="2"/>
              <a:buNone/>
            </a:pPr>
            <a:r>
              <a:rPr lang="en-US" sz="2400" b="1" smtClean="0">
                <a:ea typeface="ＭＳ Ｐゴシック" pitchFamily="34" charset="-128"/>
              </a:rPr>
              <a:t>    5. Information management personnel</a:t>
            </a:r>
          </a:p>
        </p:txBody>
      </p:sp>
      <p:sp>
        <p:nvSpPr>
          <p:cNvPr id="31748"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4608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E042227D-2290-4065-AB4C-7AA9996DE701}" type="slidenum">
              <a:rPr lang="en-US" sz="1600" b="1">
                <a:solidFill>
                  <a:srgbClr val="6B633D"/>
                </a:solidFill>
                <a:latin typeface="Calibri" pitchFamily="34" charset="0"/>
              </a:rPr>
              <a:pPr eaLnBrk="1" hangingPunct="1"/>
              <a:t>38</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a:bodyPr>
          <a:lstStyle/>
          <a:p>
            <a:pPr eaLnBrk="1" hangingPunct="1"/>
            <a:r>
              <a:rPr lang="en-US" sz="3200" smtClean="0">
                <a:solidFill>
                  <a:srgbClr val="C00000"/>
                </a:solidFill>
                <a:ea typeface="ＭＳ Ｐゴシック" pitchFamily="34" charset="-128"/>
              </a:rPr>
              <a:t>ACQUIRING INFRASTRUCTURE COMPONENTS</a:t>
            </a:r>
          </a:p>
        </p:txBody>
      </p:sp>
      <p:sp>
        <p:nvSpPr>
          <p:cNvPr id="3" name="Content Placeholder 2"/>
          <p:cNvSpPr>
            <a:spLocks noGrp="1"/>
          </p:cNvSpPr>
          <p:nvPr>
            <p:ph idx="1"/>
          </p:nvPr>
        </p:nvSpPr>
        <p:spPr>
          <a:xfrm>
            <a:off x="1981200" y="1447801"/>
            <a:ext cx="8229600" cy="4678363"/>
          </a:xfrm>
        </p:spPr>
        <p:txBody>
          <a:bodyPr rtlCol="0">
            <a:normAutofit/>
          </a:bodyPr>
          <a:lstStyle/>
          <a:p>
            <a:pPr marL="0" indent="0" eaLnBrk="1" fontAlgn="auto" hangingPunct="1">
              <a:spcAft>
                <a:spcPts val="0"/>
              </a:spcAft>
              <a:buNone/>
              <a:defRPr/>
            </a:pPr>
            <a:r>
              <a:rPr lang="en-US" sz="2400" dirty="0">
                <a:ea typeface="+mn-ea"/>
              </a:rPr>
              <a:t>When making decisions about how to acquire hardware, software, or any of </a:t>
            </a:r>
            <a:r>
              <a:rPr lang="en-US" sz="2400" dirty="0" smtClean="0">
                <a:ea typeface="+mn-ea"/>
              </a:rPr>
              <a:t>these five </a:t>
            </a:r>
            <a:r>
              <a:rPr lang="en-US" sz="2400" dirty="0">
                <a:ea typeface="+mn-ea"/>
              </a:rPr>
              <a:t>components, the following four characteristics of an IT infrastructure need </a:t>
            </a:r>
            <a:r>
              <a:rPr lang="en-US" sz="2400" dirty="0" smtClean="0">
                <a:ea typeface="+mn-ea"/>
              </a:rPr>
              <a:t>to be </a:t>
            </a:r>
            <a:r>
              <a:rPr lang="en-US" sz="2400" dirty="0">
                <a:ea typeface="+mn-ea"/>
              </a:rPr>
              <a:t>considered</a:t>
            </a:r>
            <a:r>
              <a:rPr lang="en-US" sz="2400" dirty="0" smtClean="0">
                <a:ea typeface="+mn-ea"/>
              </a:rPr>
              <a:t>.</a:t>
            </a:r>
          </a:p>
          <a:p>
            <a:pPr marL="514350" indent="-514350" eaLnBrk="1" fontAlgn="auto" hangingPunct="1">
              <a:spcAft>
                <a:spcPts val="0"/>
              </a:spcAft>
              <a:buFont typeface="+mj-lt"/>
              <a:buAutoNum type="arabicPeriod"/>
              <a:defRPr/>
            </a:pPr>
            <a:r>
              <a:rPr lang="en-US" sz="2400" dirty="0" smtClean="0">
                <a:ea typeface="+mn-ea"/>
              </a:rPr>
              <a:t>Dependable</a:t>
            </a:r>
          </a:p>
          <a:p>
            <a:pPr marL="514350" indent="-514350" eaLnBrk="1" fontAlgn="auto" hangingPunct="1">
              <a:spcAft>
                <a:spcPts val="0"/>
              </a:spcAft>
              <a:buFont typeface="+mj-lt"/>
              <a:buAutoNum type="arabicPeriod"/>
              <a:defRPr/>
            </a:pPr>
            <a:r>
              <a:rPr lang="en-US" sz="2400" dirty="0" smtClean="0">
                <a:ea typeface="+mn-ea"/>
              </a:rPr>
              <a:t>Manageable</a:t>
            </a:r>
          </a:p>
          <a:p>
            <a:pPr marL="514350" indent="-514350" eaLnBrk="1" fontAlgn="auto" hangingPunct="1">
              <a:spcAft>
                <a:spcPts val="0"/>
              </a:spcAft>
              <a:buFont typeface="+mj-lt"/>
              <a:buAutoNum type="arabicPeriod"/>
              <a:defRPr/>
            </a:pPr>
            <a:r>
              <a:rPr lang="en-US" sz="2400" dirty="0" smtClean="0">
                <a:ea typeface="+mn-ea"/>
              </a:rPr>
              <a:t>Adaptable</a:t>
            </a:r>
          </a:p>
          <a:p>
            <a:pPr marL="514350" indent="-514350" eaLnBrk="1" fontAlgn="auto" hangingPunct="1">
              <a:spcAft>
                <a:spcPts val="0"/>
              </a:spcAft>
              <a:buFont typeface="+mj-lt"/>
              <a:buAutoNum type="arabicPeriod"/>
              <a:defRPr/>
            </a:pPr>
            <a:r>
              <a:rPr lang="en-US" sz="2400" dirty="0" smtClean="0">
                <a:ea typeface="+mn-ea"/>
              </a:rPr>
              <a:t>Affordable</a:t>
            </a:r>
          </a:p>
          <a:p>
            <a:pPr marL="514350" indent="-514350" eaLnBrk="1" fontAlgn="auto" hangingPunct="1">
              <a:spcAft>
                <a:spcPts val="0"/>
              </a:spcAft>
              <a:buFont typeface="+mj-lt"/>
              <a:buAutoNum type="arabicPeriod"/>
              <a:defRPr/>
            </a:pPr>
            <a:endParaRPr lang="en-US" sz="2400" dirty="0" smtClean="0">
              <a:ea typeface="+mn-ea"/>
            </a:endParaRPr>
          </a:p>
          <a:p>
            <a:pPr marL="514350" indent="-514350" eaLnBrk="1" fontAlgn="auto" hangingPunct="1">
              <a:spcAft>
                <a:spcPts val="0"/>
              </a:spcAft>
              <a:buFont typeface="+mj-lt"/>
              <a:buAutoNum type="arabicPeriod"/>
              <a:defRPr/>
            </a:pPr>
            <a:endParaRPr lang="en-US" sz="2400" dirty="0">
              <a:ea typeface="+mn-ea"/>
            </a:endParaRPr>
          </a:p>
        </p:txBody>
      </p:sp>
      <p:sp>
        <p:nvSpPr>
          <p:cNvPr id="32772"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4710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E1546DB3-6C44-4F67-8292-779D6C213236}" type="slidenum">
              <a:rPr lang="en-US" sz="1600" b="1">
                <a:solidFill>
                  <a:srgbClr val="6B633D"/>
                </a:solidFill>
                <a:latin typeface="Calibri" pitchFamily="34" charset="0"/>
              </a:rPr>
              <a:pPr eaLnBrk="1" hangingPunct="1"/>
              <a:t>39</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sz="3600" b="0">
                <a:ea typeface="ＭＳ Ｐゴシック" pitchFamily="34" charset="-128"/>
              </a:rPr>
              <a:t>2.4 Cloud Computing and Services</a:t>
            </a:r>
            <a:endParaRPr lang="en-US" sz="3600">
              <a:ea typeface="ＭＳ Ｐゴシック" pitchFamily="34" charset="-128"/>
            </a:endParaRPr>
          </a:p>
        </p:txBody>
      </p:sp>
      <p:sp>
        <p:nvSpPr>
          <p:cNvPr id="48130" name="Content Placeholder 2"/>
          <p:cNvSpPr>
            <a:spLocks noGrp="1"/>
          </p:cNvSpPr>
          <p:nvPr>
            <p:ph idx="1"/>
          </p:nvPr>
        </p:nvSpPr>
        <p:spPr>
          <a:xfrm>
            <a:off x="1981200" y="1752601"/>
            <a:ext cx="8229600" cy="4373563"/>
          </a:xfrm>
        </p:spPr>
        <p:txBody>
          <a:bodyPr>
            <a:normAutofit/>
          </a:bodyPr>
          <a:lstStyle/>
          <a:p>
            <a:pPr eaLnBrk="1" hangingPunct="1"/>
            <a:r>
              <a:rPr lang="en-US" sz="2400" i="1" smtClean="0">
                <a:ea typeface="ＭＳ Ｐゴシック" pitchFamily="34" charset="-128"/>
              </a:rPr>
              <a:t>Cloud computing </a:t>
            </a:r>
            <a:r>
              <a:rPr lang="en-US" sz="2400" smtClean="0">
                <a:ea typeface="ＭＳ Ｐゴシック" pitchFamily="34" charset="-128"/>
              </a:rPr>
              <a:t>is the general term for infrastructures that use the Internet and private networks to access, share, and deliver computing resources, as shown in Figure 2.12.</a:t>
            </a:r>
          </a:p>
        </p:txBody>
      </p:sp>
      <p:sp>
        <p:nvSpPr>
          <p:cNvPr id="33796"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4813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E6140574-8D1B-4FCD-9FA8-2B63D894CB98}" type="slidenum">
              <a:rPr lang="en-US" sz="1600" b="1">
                <a:solidFill>
                  <a:srgbClr val="6B633D"/>
                </a:solidFill>
                <a:latin typeface="Calibri" pitchFamily="34" charset="0"/>
              </a:rPr>
              <a:pPr eaLnBrk="1" hangingPunct="1"/>
              <a:t>40</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algn="l" eaLnBrk="1" hangingPunct="1"/>
            <a:r>
              <a:rPr lang="en-US" sz="2400" b="1">
                <a:solidFill>
                  <a:srgbClr val="6B633D"/>
                </a:solidFill>
                <a:ea typeface="ＭＳ Ｐゴシック" pitchFamily="34" charset="-128"/>
              </a:rPr>
              <a:t>Figure 2.12 </a:t>
            </a:r>
            <a:r>
              <a:rPr lang="en-US" sz="2400">
                <a:solidFill>
                  <a:srgbClr val="6B633D"/>
                </a:solidFill>
                <a:ea typeface="ＭＳ Ｐゴシック" pitchFamily="34" charset="-128"/>
              </a:rPr>
              <a:t>Cloud computing using the Internet and private</a:t>
            </a:r>
            <a:br>
              <a:rPr lang="en-US" sz="2400">
                <a:solidFill>
                  <a:srgbClr val="6B633D"/>
                </a:solidFill>
                <a:ea typeface="ＭＳ Ｐゴシック" pitchFamily="34" charset="-128"/>
              </a:rPr>
            </a:br>
            <a:r>
              <a:rPr lang="en-US" sz="2400">
                <a:solidFill>
                  <a:srgbClr val="6B633D"/>
                </a:solidFill>
                <a:ea typeface="ＭＳ Ｐゴシック" pitchFamily="34" charset="-128"/>
              </a:rPr>
              <a:t>networks to access, share, and deliver computing resources.</a:t>
            </a:r>
          </a:p>
        </p:txBody>
      </p:sp>
      <p:sp>
        <p:nvSpPr>
          <p:cNvPr id="3" name="Footer Placeholder 2"/>
          <p:cNvSpPr>
            <a:spLocks noGrp="1"/>
          </p:cNvSpPr>
          <p:nvPr>
            <p:ph type="ftr" sz="quarter" idx="11"/>
          </p:nvPr>
        </p:nvSpPr>
        <p:spPr/>
        <p:txBody>
          <a:bodyPr/>
          <a:lstStyle/>
          <a:p>
            <a:pPr>
              <a:defRPr/>
            </a:pPr>
            <a:r>
              <a:rPr lang="en-US"/>
              <a:t>Copyright 2013 John Wiley &amp; Sons, Inc.</a:t>
            </a:r>
          </a:p>
        </p:txBody>
      </p:sp>
      <p:sp>
        <p:nvSpPr>
          <p:cNvPr id="4" name="Slide Number Placeholder 3"/>
          <p:cNvSpPr>
            <a:spLocks noGrp="1"/>
          </p:cNvSpPr>
          <p:nvPr>
            <p:ph type="sldNum" sz="quarter" idx="12"/>
          </p:nvPr>
        </p:nvSpPr>
        <p:spPr/>
        <p:txBody>
          <a:bodyPr rtlCol="0"/>
          <a:lstStyle/>
          <a:p>
            <a:pPr fontAlgn="auto">
              <a:spcBef>
                <a:spcPts val="0"/>
              </a:spcBef>
              <a:spcAft>
                <a:spcPts val="0"/>
              </a:spcAft>
              <a:defRPr/>
            </a:pPr>
            <a:r>
              <a:rPr lang="en-US" sz="1600" b="1" dirty="0">
                <a:solidFill>
                  <a:schemeClr val="tx1">
                    <a:tint val="75000"/>
                  </a:schemeClr>
                </a:solidFill>
                <a:latin typeface="+mn-lt"/>
                <a:ea typeface="+mn-ea"/>
              </a:rPr>
              <a:t>2-30</a:t>
            </a:r>
          </a:p>
        </p:txBody>
      </p:sp>
      <p:pic>
        <p:nvPicPr>
          <p:cNvPr id="49156" name="Picture 2" descr="O:\COURSES\Turban-9\Images-T9\Desktop-2\Chapter  2\Media\Photos\p0024_300d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524000"/>
            <a:ext cx="6986588"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en-US" smtClean="0">
                <a:solidFill>
                  <a:srgbClr val="FF0000"/>
                </a:solidFill>
                <a:ea typeface="ＭＳ Ｐゴシック" pitchFamily="34" charset="-128"/>
              </a:rPr>
              <a:t>MOVE TO ENTERPRISE CLOUDS</a:t>
            </a:r>
          </a:p>
        </p:txBody>
      </p:sp>
      <p:sp>
        <p:nvSpPr>
          <p:cNvPr id="50178" name="Content Placeholder 2"/>
          <p:cNvSpPr>
            <a:spLocks noGrp="1"/>
          </p:cNvSpPr>
          <p:nvPr>
            <p:ph idx="1"/>
          </p:nvPr>
        </p:nvSpPr>
        <p:spPr/>
        <p:txBody>
          <a:bodyPr/>
          <a:lstStyle/>
          <a:p>
            <a:pPr marL="0" indent="0" eaLnBrk="1" hangingPunct="1">
              <a:buNone/>
            </a:pPr>
            <a:r>
              <a:rPr lang="en-US" smtClean="0">
                <a:ea typeface="ＭＳ Ｐゴシック" pitchFamily="34" charset="-128"/>
              </a:rPr>
              <a:t>Managing software and their licenses involves deploying,  provisioning, and updating them—all of which are time consuming and expensive.</a:t>
            </a:r>
          </a:p>
          <a:p>
            <a:pPr marL="0" indent="0" eaLnBrk="1" hangingPunct="1">
              <a:buNone/>
            </a:pPr>
            <a:r>
              <a:rPr lang="en-US" smtClean="0">
                <a:ea typeface="ＭＳ Ｐゴシック" pitchFamily="34" charset="-128"/>
              </a:rPr>
              <a:t>Cloud computing overcomes these problems. Procuring a physical machine can take days or weeks, but a VM can be provisioned in one business day.</a:t>
            </a:r>
          </a:p>
        </p:txBody>
      </p:sp>
      <p:sp>
        <p:nvSpPr>
          <p:cNvPr id="36868"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5018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39D61B6A-265A-4A29-84CD-C50FC5531E01}" type="slidenum">
              <a:rPr lang="en-US" sz="1600" b="1">
                <a:solidFill>
                  <a:srgbClr val="6B633D"/>
                </a:solidFill>
                <a:latin typeface="Calibri" pitchFamily="34" charset="0"/>
              </a:rPr>
              <a:pPr eaLnBrk="1" hangingPunct="1"/>
              <a:t>42</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1981200" y="457200"/>
            <a:ext cx="8229600" cy="960438"/>
          </a:xfrm>
        </p:spPr>
        <p:txBody>
          <a:bodyPr>
            <a:normAutofit/>
          </a:bodyPr>
          <a:lstStyle/>
          <a:p>
            <a:pPr eaLnBrk="1" hangingPunct="1"/>
            <a:r>
              <a:rPr lang="en-US" smtClean="0">
                <a:ea typeface="ＭＳ Ｐゴシック" pitchFamily="34" charset="-128"/>
              </a:rPr>
              <a:t>Moving to the Cloud Raises Questions </a:t>
            </a:r>
          </a:p>
        </p:txBody>
      </p:sp>
      <p:sp>
        <p:nvSpPr>
          <p:cNvPr id="51202" name="Content Placeholder 2"/>
          <p:cNvSpPr>
            <a:spLocks noGrp="1"/>
          </p:cNvSpPr>
          <p:nvPr>
            <p:ph idx="1"/>
          </p:nvPr>
        </p:nvSpPr>
        <p:spPr>
          <a:xfrm>
            <a:off x="1981200" y="1752600"/>
            <a:ext cx="8382000" cy="4343400"/>
          </a:xfrm>
        </p:spPr>
        <p:txBody>
          <a:bodyPr>
            <a:normAutofit/>
          </a:bodyPr>
          <a:lstStyle/>
          <a:p>
            <a:pPr eaLnBrk="1" hangingPunct="1"/>
            <a:r>
              <a:rPr lang="en-US" sz="2800">
                <a:solidFill>
                  <a:srgbClr val="454027"/>
                </a:solidFill>
                <a:ea typeface="ＭＳ Ｐゴシック" pitchFamily="34" charset="-128"/>
              </a:rPr>
              <a:t>Which workloads should be exported to the cloud?</a:t>
            </a:r>
          </a:p>
          <a:p>
            <a:pPr eaLnBrk="1" hangingPunct="1"/>
            <a:r>
              <a:rPr lang="en-US" sz="2800">
                <a:solidFill>
                  <a:srgbClr val="454027"/>
                </a:solidFill>
                <a:ea typeface="ＭＳ Ｐゴシック" pitchFamily="34" charset="-128"/>
              </a:rPr>
              <a:t>Which set of standards should be followed for cloud computing?</a:t>
            </a:r>
          </a:p>
          <a:p>
            <a:pPr eaLnBrk="1" hangingPunct="1"/>
            <a:r>
              <a:rPr lang="en-US" sz="2800">
                <a:solidFill>
                  <a:srgbClr val="454027"/>
                </a:solidFill>
                <a:ea typeface="ＭＳ Ｐゴシック" pitchFamily="34" charset="-128"/>
              </a:rPr>
              <a:t>How to resolve issues of privacy and security as things move out to the cloud?</a:t>
            </a:r>
          </a:p>
          <a:p>
            <a:pPr eaLnBrk="1" hangingPunct="1"/>
            <a:r>
              <a:rPr lang="en-US" sz="2800">
                <a:solidFill>
                  <a:srgbClr val="454027"/>
                </a:solidFill>
                <a:ea typeface="ＭＳ Ｐゴシック" pitchFamily="34" charset="-128"/>
              </a:rPr>
              <a:t>How will departments or business units get new IT resources? Should they help themselves, or should IT remain a gatekeeper?</a:t>
            </a:r>
          </a:p>
        </p:txBody>
      </p:sp>
      <p:sp>
        <p:nvSpPr>
          <p:cNvPr id="37892"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5120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a:latin typeface="Calibri" pitchFamily="34" charset="0"/>
              </a:rPr>
              <a:t>2-</a:t>
            </a:r>
            <a:fld id="{7D4BB868-10E5-416B-980A-781437919646}" type="slidenum">
              <a:rPr lang="en-US" sz="1600">
                <a:latin typeface="Calibri" pitchFamily="34" charset="0"/>
              </a:rPr>
              <a:pPr eaLnBrk="1" hangingPunct="1"/>
              <a:t>43</a:t>
            </a:fld>
            <a:endParaRPr lang="en-US" sz="1600">
              <a:latin typeface="Calibri"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smtClean="0">
                <a:ea typeface="ＭＳ Ｐゴシック" pitchFamily="34" charset="-128"/>
              </a:rPr>
              <a:t>What</a:t>
            </a:r>
            <a:r>
              <a:rPr lang="en-US" i="1" smtClean="0">
                <a:ea typeface="ＭＳ Ｐゴシック" pitchFamily="34" charset="-128"/>
              </a:rPr>
              <a:t> Services </a:t>
            </a:r>
            <a:r>
              <a:rPr lang="en-US" smtClean="0">
                <a:ea typeface="ＭＳ Ｐゴシック" pitchFamily="34" charset="-128"/>
              </a:rPr>
              <a:t>are Available in the Cloud?</a:t>
            </a:r>
          </a:p>
        </p:txBody>
      </p:sp>
      <p:sp>
        <p:nvSpPr>
          <p:cNvPr id="53250" name="Content Placeholder 2"/>
          <p:cNvSpPr>
            <a:spLocks noGrp="1"/>
          </p:cNvSpPr>
          <p:nvPr>
            <p:ph idx="1"/>
          </p:nvPr>
        </p:nvSpPr>
        <p:spPr/>
        <p:txBody>
          <a:bodyPr>
            <a:normAutofit fontScale="92500"/>
          </a:bodyPr>
          <a:lstStyle/>
          <a:p>
            <a:pPr eaLnBrk="1" hangingPunct="1"/>
            <a:r>
              <a:rPr lang="en-US" sz="2400" b="1">
                <a:ea typeface="ＭＳ Ｐゴシック" pitchFamily="34" charset="-128"/>
              </a:rPr>
              <a:t>Software-as-a-Service (SaaS): </a:t>
            </a:r>
            <a:r>
              <a:rPr lang="en-US" sz="2400">
                <a:ea typeface="ＭＳ Ｐゴシック" pitchFamily="34" charset="-128"/>
              </a:rPr>
              <a:t>popular IT model in which software is available to users </a:t>
            </a:r>
            <a:r>
              <a:rPr lang="en-US" sz="2400" i="1">
                <a:ea typeface="ＭＳ Ｐゴシック" pitchFamily="34" charset="-128"/>
              </a:rPr>
              <a:t>as needed</a:t>
            </a:r>
            <a:r>
              <a:rPr lang="en-US" sz="2400">
                <a:ea typeface="ＭＳ Ｐゴシック" pitchFamily="34" charset="-128"/>
              </a:rPr>
              <a:t>.  </a:t>
            </a:r>
          </a:p>
          <a:p>
            <a:pPr eaLnBrk="1" hangingPunct="1"/>
            <a:r>
              <a:rPr lang="en-US" sz="2400">
                <a:ea typeface="ＭＳ Ｐゴシック" pitchFamily="34" charset="-128"/>
              </a:rPr>
              <a:t>Other terms for SaaS:</a:t>
            </a:r>
          </a:p>
          <a:p>
            <a:pPr lvl="1" eaLnBrk="1" hangingPunct="1">
              <a:spcBef>
                <a:spcPct val="0"/>
              </a:spcBef>
            </a:pPr>
            <a:r>
              <a:rPr lang="en-US" sz="2400">
                <a:ea typeface="ＭＳ Ｐゴシック" pitchFamily="34" charset="-128"/>
              </a:rPr>
              <a:t>on-demand computing</a:t>
            </a:r>
          </a:p>
          <a:p>
            <a:pPr lvl="1" eaLnBrk="1" hangingPunct="1">
              <a:spcBef>
                <a:spcPct val="0"/>
              </a:spcBef>
            </a:pPr>
            <a:r>
              <a:rPr lang="en-US" sz="2400">
                <a:ea typeface="ＭＳ Ｐゴシック" pitchFamily="34" charset="-128"/>
              </a:rPr>
              <a:t>utility computing</a:t>
            </a:r>
          </a:p>
          <a:p>
            <a:pPr lvl="1" eaLnBrk="1" hangingPunct="1">
              <a:spcBef>
                <a:spcPct val="0"/>
              </a:spcBef>
            </a:pPr>
            <a:r>
              <a:rPr lang="en-US" sz="2400">
                <a:ea typeface="ＭＳ Ｐゴシック" pitchFamily="34" charset="-128"/>
              </a:rPr>
              <a:t>hosted services</a:t>
            </a:r>
          </a:p>
          <a:p>
            <a:pPr eaLnBrk="1" hangingPunct="1">
              <a:spcBef>
                <a:spcPts val="1800"/>
              </a:spcBef>
            </a:pPr>
            <a:r>
              <a:rPr lang="en-US" sz="2400">
                <a:ea typeface="ＭＳ Ｐゴシック" pitchFamily="34" charset="-128"/>
              </a:rPr>
              <a:t>Basic idea: instead of buying and installing expensive packaged enterprise applications, users access software apps over a network.</a:t>
            </a:r>
            <a:br>
              <a:rPr lang="en-US" sz="2400">
                <a:ea typeface="ＭＳ Ｐゴシック" pitchFamily="34" charset="-128"/>
              </a:rPr>
            </a:br>
            <a:r>
              <a:rPr lang="en-US" sz="2400">
                <a:ea typeface="ＭＳ Ｐゴシック" pitchFamily="34" charset="-128"/>
              </a:rPr>
              <a:t/>
            </a:r>
            <a:br>
              <a:rPr lang="en-US" sz="2400">
                <a:ea typeface="ＭＳ Ｐゴシック" pitchFamily="34" charset="-128"/>
              </a:rPr>
            </a:br>
            <a:r>
              <a:rPr lang="en-US" sz="2400">
                <a:ea typeface="ＭＳ Ｐゴシック" pitchFamily="34" charset="-128"/>
              </a:rPr>
              <a:t>See Table 2.3 on page 48</a:t>
            </a:r>
          </a:p>
        </p:txBody>
      </p:sp>
      <p:sp>
        <p:nvSpPr>
          <p:cNvPr id="38916"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38917" name="Slide Number Placeholder 4"/>
          <p:cNvSpPr>
            <a:spLocks noGrp="1"/>
          </p:cNvSpPr>
          <p:nvPr>
            <p:ph type="sldNum" sz="quarter" idx="12"/>
          </p:nvPr>
        </p:nvSpPr>
        <p:spPr bwMode="auto">
          <a:ln>
            <a:miter lim="800000"/>
            <a:headEnd/>
            <a:tailEnd/>
          </a:ln>
        </p:spPr>
        <p:txBody>
          <a:bodyPr rtlCol="0"/>
          <a:lstStyle/>
          <a:p>
            <a:pPr>
              <a:defRPr/>
            </a:pPr>
            <a:r>
              <a:rPr lang="en-US" dirty="0">
                <a:solidFill>
                  <a:schemeClr val="tx1"/>
                </a:solidFill>
                <a:latin typeface="+mn-lt"/>
                <a:ea typeface="+mn-ea"/>
              </a:rPr>
              <a:t>2-34</a:t>
            </a:r>
          </a:p>
        </p:txBody>
      </p:sp>
      <p:pic>
        <p:nvPicPr>
          <p:cNvPr id="6" name="Picture 3" descr="Figure2-10--ist2_11455462-cloud-compu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6200" y="2895600"/>
            <a:ext cx="1625600" cy="1219200"/>
          </a:xfrm>
          <a:prstGeom prst="rect">
            <a:avLst/>
          </a:prstGeom>
          <a:noFill/>
          <a:ln>
            <a:noFill/>
          </a:ln>
          <a:effectLst>
            <a:outerShdw blurRad="63500" dist="190500" dir="2340010" sx="102000" sy="102000" algn="ctr"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b="0" smtClean="0">
                <a:ea typeface="ＭＳ Ｐゴシック" pitchFamily="34" charset="-128"/>
              </a:rPr>
              <a:t>IT at Work 2.4</a:t>
            </a:r>
            <a:br>
              <a:rPr lang="en-US" b="0" smtClean="0">
                <a:ea typeface="ＭＳ Ｐゴシック" pitchFamily="34" charset="-128"/>
              </a:rPr>
            </a:br>
            <a:r>
              <a:rPr lang="en-US" sz="2700" b="0" i="1">
                <a:ea typeface="ＭＳ Ｐゴシック" pitchFamily="34" charset="-128"/>
              </a:rPr>
              <a:t>Cloud Pro Leverages iPad</a:t>
            </a:r>
            <a:r>
              <a:rPr lang="ja-JP" altLang="en-US" sz="2700" b="0" i="1">
                <a:ea typeface="ＭＳ Ｐゴシック" pitchFamily="34" charset="-128"/>
              </a:rPr>
              <a:t>’</a:t>
            </a:r>
            <a:r>
              <a:rPr lang="en-US" altLang="ja-JP" sz="2700" b="0" i="1">
                <a:ea typeface="ＭＳ Ｐゴシック" pitchFamily="34" charset="-128"/>
              </a:rPr>
              <a:t>s touch: Benefits Start-Ups</a:t>
            </a:r>
            <a:endParaRPr lang="en-US" sz="2700">
              <a:ea typeface="ＭＳ Ｐゴシック" pitchFamily="34" charset="-128"/>
            </a:endParaRPr>
          </a:p>
        </p:txBody>
      </p:sp>
      <p:sp>
        <p:nvSpPr>
          <p:cNvPr id="55298" name="Content Placeholder 2"/>
          <p:cNvSpPr>
            <a:spLocks noGrp="1"/>
          </p:cNvSpPr>
          <p:nvPr>
            <p:ph idx="1"/>
          </p:nvPr>
        </p:nvSpPr>
        <p:spPr>
          <a:xfrm>
            <a:off x="2589212" y="2057400"/>
            <a:ext cx="7621588" cy="4267200"/>
          </a:xfrm>
        </p:spPr>
        <p:txBody>
          <a:bodyPr>
            <a:normAutofit fontScale="85000" lnSpcReduction="20000"/>
          </a:bodyPr>
          <a:lstStyle/>
          <a:p>
            <a:pPr marL="0" indent="0" eaLnBrk="1" hangingPunct="1">
              <a:buNone/>
            </a:pPr>
            <a:r>
              <a:rPr lang="en-US" sz="2400" b="1">
                <a:ea typeface="ＭＳ Ｐゴシック" pitchFamily="34" charset="-128"/>
              </a:rPr>
              <a:t>Questions</a:t>
            </a:r>
          </a:p>
          <a:p>
            <a:pPr marL="0" indent="0" eaLnBrk="1" hangingPunct="1">
              <a:buNone/>
            </a:pPr>
            <a:r>
              <a:rPr lang="en-US" sz="2400" b="1">
                <a:ea typeface="ＭＳ Ｐゴシック" pitchFamily="34" charset="-128"/>
              </a:rPr>
              <a:t>1. </a:t>
            </a:r>
            <a:r>
              <a:rPr lang="en-US" sz="2400">
                <a:ea typeface="ＭＳ Ｐゴシック" pitchFamily="34" charset="-128"/>
              </a:rPr>
              <a:t>Consider this statement: </a:t>
            </a:r>
            <a:r>
              <a:rPr lang="en-US" sz="2400" i="1">
                <a:ea typeface="ＭＳ Ｐゴシック" pitchFamily="34" charset="-128"/>
              </a:rPr>
              <a:t>Cloud computing is about the flexible</a:t>
            </a:r>
          </a:p>
          <a:p>
            <a:pPr marL="0" indent="0" eaLnBrk="1" hangingPunct="1">
              <a:buNone/>
            </a:pPr>
            <a:r>
              <a:rPr lang="en-US" sz="2400" i="1">
                <a:ea typeface="ＭＳ Ｐゴシック" pitchFamily="34" charset="-128"/>
              </a:rPr>
              <a:t>delivery of services at the point of need. </a:t>
            </a:r>
            <a:r>
              <a:rPr lang="en-US" sz="2400">
                <a:ea typeface="ＭＳ Ｐゴシック" pitchFamily="34" charset="-128"/>
              </a:rPr>
              <a:t>Explain how Cloud</a:t>
            </a:r>
          </a:p>
          <a:p>
            <a:pPr marL="0" indent="0" eaLnBrk="1" hangingPunct="1">
              <a:buNone/>
            </a:pPr>
            <a:r>
              <a:rPr lang="en-US" sz="2400">
                <a:ea typeface="ＭＳ Ｐゴシック" pitchFamily="34" charset="-128"/>
              </a:rPr>
              <a:t>Pro offers flexible delivery of network management (the service).</a:t>
            </a:r>
          </a:p>
          <a:p>
            <a:pPr marL="0" indent="0" eaLnBrk="1" hangingPunct="1">
              <a:buNone/>
            </a:pPr>
            <a:r>
              <a:rPr lang="en-US" sz="2400">
                <a:ea typeface="ＭＳ Ｐゴシック" pitchFamily="34" charset="-128"/>
              </a:rPr>
              <a:t>Explain how it offers that service to network admins at the</a:t>
            </a:r>
          </a:p>
          <a:p>
            <a:pPr marL="0" indent="0" eaLnBrk="1" hangingPunct="1">
              <a:buNone/>
            </a:pPr>
            <a:r>
              <a:rPr lang="en-US" sz="2400" i="1">
                <a:ea typeface="ＭＳ Ｐゴシック" pitchFamily="34" charset="-128"/>
              </a:rPr>
              <a:t>point of need </a:t>
            </a:r>
            <a:r>
              <a:rPr lang="en-US" sz="2400">
                <a:ea typeface="ＭＳ Ｐゴシック" pitchFamily="34" charset="-128"/>
              </a:rPr>
              <a:t>(e.g., while on vacation or away from the office).</a:t>
            </a:r>
          </a:p>
          <a:p>
            <a:pPr marL="0" indent="0" eaLnBrk="1" hangingPunct="1">
              <a:buNone/>
            </a:pPr>
            <a:r>
              <a:rPr lang="en-US" sz="2400" b="1">
                <a:ea typeface="ＭＳ Ｐゴシック" pitchFamily="34" charset="-128"/>
              </a:rPr>
              <a:t>2. </a:t>
            </a:r>
            <a:r>
              <a:rPr lang="en-US" sz="2400">
                <a:ea typeface="ＭＳ Ｐゴシック" pitchFamily="34" charset="-128"/>
              </a:rPr>
              <a:t>Discuss one benefit and one disadvantage of Cloud Pro for</a:t>
            </a:r>
          </a:p>
          <a:p>
            <a:pPr marL="0" indent="0" eaLnBrk="1" hangingPunct="1">
              <a:buNone/>
            </a:pPr>
            <a:r>
              <a:rPr lang="en-US" sz="2400">
                <a:ea typeface="ＭＳ Ｐゴシック" pitchFamily="34" charset="-128"/>
              </a:rPr>
              <a:t>network admins.</a:t>
            </a:r>
          </a:p>
          <a:p>
            <a:pPr marL="0" indent="0" eaLnBrk="1" hangingPunct="1">
              <a:buNone/>
            </a:pPr>
            <a:r>
              <a:rPr lang="en-US" sz="2400" b="1">
                <a:ea typeface="ＭＳ Ｐゴシック" pitchFamily="34" charset="-128"/>
              </a:rPr>
              <a:t>3. </a:t>
            </a:r>
            <a:r>
              <a:rPr lang="en-US" sz="2400">
                <a:ea typeface="ＭＳ Ｐゴシック" pitchFamily="34" charset="-128"/>
              </a:rPr>
              <a:t>Search and view a video demo of Rackspace</a:t>
            </a:r>
            <a:r>
              <a:rPr lang="ja-JP" altLang="en-US" sz="2400">
                <a:ea typeface="ＭＳ Ｐゴシック" pitchFamily="34" charset="-128"/>
              </a:rPr>
              <a:t>’</a:t>
            </a:r>
            <a:r>
              <a:rPr lang="en-US" altLang="ja-JP" sz="2400">
                <a:ea typeface="ＭＳ Ｐゴシック" pitchFamily="34" charset="-128"/>
              </a:rPr>
              <a:t>s Cloud Pro for</a:t>
            </a:r>
          </a:p>
          <a:p>
            <a:pPr marL="0" indent="0" eaLnBrk="1" hangingPunct="1">
              <a:buNone/>
            </a:pPr>
            <a:r>
              <a:rPr lang="en-US" sz="2400">
                <a:ea typeface="ＭＳ Ｐゴシック" pitchFamily="34" charset="-128"/>
              </a:rPr>
              <a:t>the iPad. Does the app have amazing features, as Mike Mayo</a:t>
            </a:r>
          </a:p>
          <a:p>
            <a:pPr marL="0" indent="0" eaLnBrk="1" hangingPunct="1">
              <a:buNone/>
            </a:pPr>
            <a:r>
              <a:rPr lang="en-US" sz="2400">
                <a:ea typeface="ＭＳ Ｐゴシック" pitchFamily="34" charset="-128"/>
              </a:rPr>
              <a:t>described?</a:t>
            </a:r>
          </a:p>
        </p:txBody>
      </p:sp>
      <p:sp>
        <p:nvSpPr>
          <p:cNvPr id="3994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5530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06ECB8DE-118E-4C31-9912-148D0B7C6B35}" type="slidenum">
              <a:rPr lang="en-US" sz="1600" b="1">
                <a:solidFill>
                  <a:srgbClr val="6B633D"/>
                </a:solidFill>
                <a:latin typeface="Calibri" pitchFamily="34" charset="0"/>
              </a:rPr>
              <a:pPr eaLnBrk="1" hangingPunct="1"/>
              <a:t>45</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1981200" y="381000"/>
            <a:ext cx="8229600" cy="1295400"/>
          </a:xfrm>
        </p:spPr>
        <p:txBody>
          <a:bodyPr>
            <a:normAutofit fontScale="90000"/>
          </a:bodyPr>
          <a:lstStyle/>
          <a:p>
            <a:pPr eaLnBrk="1" hangingPunct="1">
              <a:defRPr/>
            </a:pPr>
            <a:r>
              <a:rPr lang="en-US" sz="4000" b="0" dirty="0">
                <a:ea typeface="+mj-ea"/>
              </a:rPr>
              <a:t>2.5 Virtualization and VM (Virtual Machines)</a:t>
            </a:r>
            <a:r>
              <a:rPr lang="en-US" b="0" dirty="0" smtClean="0">
                <a:ea typeface="+mj-ea"/>
              </a:rPr>
              <a:t/>
            </a:r>
            <a:br>
              <a:rPr lang="en-US" b="0" dirty="0" smtClean="0">
                <a:ea typeface="+mj-ea"/>
              </a:rPr>
            </a:br>
            <a:endParaRPr lang="en-US" dirty="0" smtClean="0">
              <a:solidFill>
                <a:srgbClr val="FF0000"/>
              </a:solidFill>
              <a:ea typeface="+mj-ea"/>
            </a:endParaRPr>
          </a:p>
        </p:txBody>
      </p:sp>
      <p:sp>
        <p:nvSpPr>
          <p:cNvPr id="56322" name="Content Placeholder 2"/>
          <p:cNvSpPr>
            <a:spLocks noGrp="1"/>
          </p:cNvSpPr>
          <p:nvPr>
            <p:ph idx="1"/>
          </p:nvPr>
        </p:nvSpPr>
        <p:spPr>
          <a:xfrm>
            <a:off x="1981200" y="1828801"/>
            <a:ext cx="8229600" cy="4297363"/>
          </a:xfrm>
        </p:spPr>
        <p:txBody>
          <a:bodyPr/>
          <a:lstStyle/>
          <a:p>
            <a:pPr marL="0" indent="0" eaLnBrk="1" hangingPunct="1">
              <a:buNone/>
            </a:pPr>
            <a:r>
              <a:rPr lang="en-US" smtClean="0">
                <a:ea typeface="ＭＳ Ｐゴシック" pitchFamily="34" charset="-128"/>
              </a:rPr>
              <a:t>A </a:t>
            </a:r>
            <a:r>
              <a:rPr lang="en-US" b="1" smtClean="0">
                <a:ea typeface="ＭＳ Ｐゴシック" pitchFamily="34" charset="-128"/>
              </a:rPr>
              <a:t>virtual machine </a:t>
            </a:r>
            <a:r>
              <a:rPr lang="en-US" smtClean="0">
                <a:ea typeface="ＭＳ Ｐゴシック" pitchFamily="34" charset="-128"/>
              </a:rPr>
              <a:t>is a software layer (virtualization layer) that runs its own OS and apps as if it were a physical computer as shown in Figure 2.13.</a:t>
            </a:r>
          </a:p>
        </p:txBody>
      </p:sp>
      <p:sp>
        <p:nvSpPr>
          <p:cNvPr id="4096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5632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CEB51618-3E53-42AD-AE04-7B060978425E}" type="slidenum">
              <a:rPr lang="en-US" sz="1600" b="1">
                <a:solidFill>
                  <a:srgbClr val="6B633D"/>
                </a:solidFill>
                <a:latin typeface="Calibri" pitchFamily="34" charset="0"/>
              </a:rPr>
              <a:pPr eaLnBrk="1" hangingPunct="1"/>
              <a:t>46</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algn="l" eaLnBrk="1" hangingPunct="1"/>
            <a:r>
              <a:rPr lang="en-US" sz="2000" b="1">
                <a:solidFill>
                  <a:srgbClr val="6B633D"/>
                </a:solidFill>
                <a:ea typeface="ＭＳ Ｐゴシック" pitchFamily="34" charset="-128"/>
              </a:rPr>
              <a:t>Figure 2.13 </a:t>
            </a:r>
            <a:r>
              <a:rPr lang="en-US" sz="2000">
                <a:solidFill>
                  <a:srgbClr val="6B633D"/>
                </a:solidFill>
                <a:ea typeface="ＭＳ Ｐゴシック" pitchFamily="34" charset="-128"/>
              </a:rPr>
              <a:t>Virtual machines running on a simple hardware layer (computer).</a:t>
            </a:r>
          </a:p>
        </p:txBody>
      </p:sp>
      <p:sp>
        <p:nvSpPr>
          <p:cNvPr id="3" name="Footer Placeholder 2"/>
          <p:cNvSpPr>
            <a:spLocks noGrp="1"/>
          </p:cNvSpPr>
          <p:nvPr>
            <p:ph type="ftr" sz="quarter" idx="11"/>
          </p:nvPr>
        </p:nvSpPr>
        <p:spPr/>
        <p:txBody>
          <a:bodyPr/>
          <a:lstStyle/>
          <a:p>
            <a:pPr>
              <a:defRPr/>
            </a:pPr>
            <a:r>
              <a:rPr lang="en-US"/>
              <a:t>Copyright 2013 John Wiley &amp; Sons, Inc.</a:t>
            </a:r>
          </a:p>
        </p:txBody>
      </p:sp>
      <p:sp>
        <p:nvSpPr>
          <p:cNvPr id="5734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72DA0360-FF20-45E9-BF53-9AF2BB8C3BC8}" type="slidenum">
              <a:rPr lang="en-US" sz="1600" b="1">
                <a:solidFill>
                  <a:srgbClr val="6B633D"/>
                </a:solidFill>
                <a:latin typeface="Calibri" pitchFamily="34" charset="0"/>
              </a:rPr>
              <a:pPr eaLnBrk="1" hangingPunct="1"/>
              <a:t>47</a:t>
            </a:fld>
            <a:endParaRPr lang="en-US" sz="1600" b="1">
              <a:solidFill>
                <a:srgbClr val="6B633D"/>
              </a:solidFill>
              <a:latin typeface="Calibri" pitchFamily="34" charset="0"/>
            </a:endParaRPr>
          </a:p>
        </p:txBody>
      </p:sp>
      <p:pic>
        <p:nvPicPr>
          <p:cNvPr id="57348" name="Picture 2" descr="O:\COURSES\Turban-9\Images-T9\Desktop-2\Chapter  2\Media\Illustrations\w0025_300d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7951" y="1905000"/>
            <a:ext cx="5987825" cy="4448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pPr eaLnBrk="1" hangingPunct="1"/>
            <a:r>
              <a:rPr lang="en-US" smtClean="0">
                <a:solidFill>
                  <a:srgbClr val="FF0000"/>
                </a:solidFill>
                <a:ea typeface="ＭＳ Ｐゴシック" pitchFamily="34" charset="-128"/>
              </a:rPr>
              <a:t>WHAT IS A VIRTUAL MACHINE?</a:t>
            </a:r>
            <a:endParaRPr lang="en-US" smtClean="0">
              <a:ea typeface="ＭＳ Ｐゴシック" pitchFamily="34" charset="-128"/>
            </a:endParaRPr>
          </a:p>
        </p:txBody>
      </p:sp>
      <p:sp>
        <p:nvSpPr>
          <p:cNvPr id="58370" name="Content Placeholder 2"/>
          <p:cNvSpPr>
            <a:spLocks noGrp="1"/>
          </p:cNvSpPr>
          <p:nvPr>
            <p:ph idx="1"/>
          </p:nvPr>
        </p:nvSpPr>
        <p:spPr/>
        <p:txBody>
          <a:bodyPr>
            <a:normAutofit lnSpcReduction="10000"/>
          </a:bodyPr>
          <a:lstStyle/>
          <a:p>
            <a:pPr marL="0" indent="0" eaLnBrk="1" hangingPunct="1">
              <a:lnSpc>
                <a:spcPct val="80000"/>
              </a:lnSpc>
            </a:pPr>
            <a:r>
              <a:rPr lang="en-US" sz="2500" i="1">
                <a:ea typeface="ＭＳ Ｐゴシック" pitchFamily="34" charset="-128"/>
              </a:rPr>
              <a:t> Storage virtualization </a:t>
            </a:r>
            <a:r>
              <a:rPr lang="en-US" sz="2500">
                <a:ea typeface="ＭＳ Ｐゴシック" pitchFamily="34" charset="-128"/>
              </a:rPr>
              <a:t>is the pooling of physical storage from multiple network storage devices into what appears to be a single storage device that is managed from a central console.</a:t>
            </a:r>
          </a:p>
          <a:p>
            <a:pPr marL="0" indent="0" eaLnBrk="1" hangingPunct="1">
              <a:lnSpc>
                <a:spcPct val="80000"/>
              </a:lnSpc>
            </a:pPr>
            <a:r>
              <a:rPr lang="en-US" sz="2500" i="1">
                <a:ea typeface="ＭＳ Ｐゴシック" pitchFamily="34" charset="-128"/>
              </a:rPr>
              <a:t> Network virtualization </a:t>
            </a:r>
            <a:r>
              <a:rPr lang="en-US" sz="2500">
                <a:ea typeface="ＭＳ Ｐゴシック" pitchFamily="34" charset="-128"/>
              </a:rPr>
              <a:t>combines the available resources in a network by splitting the network load into manageable parts, each of which can be assigned (or reassigned) to a particular server on the network.</a:t>
            </a:r>
          </a:p>
          <a:p>
            <a:pPr marL="0" indent="0" eaLnBrk="1" hangingPunct="1">
              <a:lnSpc>
                <a:spcPct val="80000"/>
              </a:lnSpc>
            </a:pPr>
            <a:r>
              <a:rPr lang="en-US" sz="2500" i="1">
                <a:ea typeface="ＭＳ Ｐゴシック" pitchFamily="34" charset="-128"/>
              </a:rPr>
              <a:t> Hardware virtualization </a:t>
            </a:r>
            <a:r>
              <a:rPr lang="en-US" sz="2500">
                <a:ea typeface="ＭＳ Ｐゴシック" pitchFamily="34" charset="-128"/>
              </a:rPr>
              <a:t>is the use of software to emulate hardware or a total computer environment other than the one the software is actually running in. It allows a piece of hardware to run multiple operating system images at once. This kind of software is sometimes known as a virtual machine.</a:t>
            </a:r>
          </a:p>
        </p:txBody>
      </p:sp>
      <p:sp>
        <p:nvSpPr>
          <p:cNvPr id="43012"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5837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C08AB987-E979-400B-ADDC-3C1A9BDA9069}" type="slidenum">
              <a:rPr lang="en-US" sz="1600" b="1">
                <a:solidFill>
                  <a:srgbClr val="6B633D"/>
                </a:solidFill>
                <a:latin typeface="Calibri" pitchFamily="34" charset="0"/>
              </a:rPr>
              <a:pPr eaLnBrk="1" hangingPunct="1"/>
              <a:t>48</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smtClean="0">
                <a:ea typeface="ＭＳ Ｐゴシック" pitchFamily="34" charset="-128"/>
              </a:rPr>
              <a:t>Cloud Computing Limitations and Trade-Offs</a:t>
            </a:r>
          </a:p>
        </p:txBody>
      </p:sp>
      <p:sp>
        <p:nvSpPr>
          <p:cNvPr id="59394" name="Content Placeholder 2"/>
          <p:cNvSpPr>
            <a:spLocks noGrp="1"/>
          </p:cNvSpPr>
          <p:nvPr>
            <p:ph idx="1"/>
          </p:nvPr>
        </p:nvSpPr>
        <p:spPr/>
        <p:txBody>
          <a:bodyPr>
            <a:normAutofit/>
          </a:bodyPr>
          <a:lstStyle/>
          <a:p>
            <a:pPr eaLnBrk="1" hangingPunct="1">
              <a:spcBef>
                <a:spcPts val="1800"/>
              </a:spcBef>
            </a:pPr>
            <a:r>
              <a:rPr lang="en-US" sz="2800">
                <a:ea typeface="ＭＳ Ｐゴシック" pitchFamily="34" charset="-128"/>
              </a:rPr>
              <a:t>Cloud computing runs on a </a:t>
            </a:r>
            <a:r>
              <a:rPr lang="en-US" sz="2800" i="1">
                <a:ea typeface="ＭＳ Ｐゴシック" pitchFamily="34" charset="-128"/>
              </a:rPr>
              <a:t>shared infrastructure </a:t>
            </a:r>
            <a:r>
              <a:rPr lang="en-US" sz="2800">
                <a:ea typeface="ＭＳ Ｐゴシック" pitchFamily="34" charset="-128"/>
              </a:rPr>
              <a:t>so the arrangement is less customized to a specific company</a:t>
            </a:r>
            <a:r>
              <a:rPr lang="ja-JP" altLang="en-US" sz="2800">
                <a:ea typeface="ＭＳ Ｐゴシック" pitchFamily="34" charset="-128"/>
              </a:rPr>
              <a:t>’</a:t>
            </a:r>
            <a:r>
              <a:rPr lang="en-US" altLang="ja-JP" sz="2800">
                <a:ea typeface="ＭＳ Ｐゴシック" pitchFamily="34" charset="-128"/>
              </a:rPr>
              <a:t>s requirements. </a:t>
            </a:r>
          </a:p>
          <a:p>
            <a:pPr eaLnBrk="1" hangingPunct="1">
              <a:spcBef>
                <a:spcPts val="1800"/>
              </a:spcBef>
            </a:pPr>
            <a:r>
              <a:rPr lang="en-US" sz="2800">
                <a:ea typeface="ＭＳ Ｐゴシック" pitchFamily="34" charset="-128"/>
              </a:rPr>
              <a:t>It</a:t>
            </a:r>
            <a:r>
              <a:rPr lang="ja-JP" altLang="en-US" sz="2800">
                <a:ea typeface="ＭＳ Ｐゴシック" pitchFamily="34" charset="-128"/>
              </a:rPr>
              <a:t>’</a:t>
            </a:r>
            <a:r>
              <a:rPr lang="en-US" altLang="ja-JP" sz="2800">
                <a:ea typeface="ＭＳ Ｐゴシック" pitchFamily="34" charset="-128"/>
              </a:rPr>
              <a:t>s more difficult to get to the root of performance problems, like the unplanned outages that occurred with Google's Gmail &amp; Workday's human resources apps. </a:t>
            </a:r>
          </a:p>
          <a:p>
            <a:pPr eaLnBrk="1" hangingPunct="1">
              <a:spcBef>
                <a:spcPts val="1800"/>
              </a:spcBef>
            </a:pPr>
            <a:r>
              <a:rPr lang="en-US" sz="2800">
                <a:ea typeface="ＭＳ Ｐゴシック" pitchFamily="34" charset="-128"/>
              </a:rPr>
              <a:t>The tradeoff is cost </a:t>
            </a:r>
            <a:r>
              <a:rPr lang="en-US" sz="2800" i="1">
                <a:ea typeface="ＭＳ Ｐゴシック" pitchFamily="34" charset="-128"/>
              </a:rPr>
              <a:t>vs. </a:t>
            </a:r>
            <a:r>
              <a:rPr lang="en-US" sz="2800">
                <a:ea typeface="ＭＳ Ｐゴシック" pitchFamily="34" charset="-128"/>
              </a:rPr>
              <a:t>control.</a:t>
            </a:r>
          </a:p>
        </p:txBody>
      </p:sp>
      <p:sp>
        <p:nvSpPr>
          <p:cNvPr id="44036"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593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a:latin typeface="Calibri" pitchFamily="34" charset="0"/>
              </a:rPr>
              <a:t>2-</a:t>
            </a:r>
            <a:fld id="{E0766543-1308-47ED-9934-7D5721AFD2D5}" type="slidenum">
              <a:rPr lang="en-US" sz="1600">
                <a:latin typeface="Calibri" pitchFamily="34" charset="0"/>
              </a:rPr>
              <a:pPr eaLnBrk="1" hangingPunct="1"/>
              <a:t>49</a:t>
            </a:fld>
            <a:endParaRPr lang="en-US" sz="1600">
              <a:latin typeface="Calibri"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smtClean="0">
                <a:solidFill>
                  <a:srgbClr val="FF0000"/>
                </a:solidFill>
                <a:ea typeface="ＭＳ Ｐゴシック" pitchFamily="34" charset="-128"/>
              </a:rPr>
              <a:t>VIRTUALIZATION CHARACTERISTICS</a:t>
            </a:r>
            <a:br>
              <a:rPr lang="en-US" smtClean="0">
                <a:solidFill>
                  <a:srgbClr val="FF0000"/>
                </a:solidFill>
                <a:ea typeface="ＭＳ Ｐゴシック" pitchFamily="34" charset="-128"/>
              </a:rPr>
            </a:br>
            <a:r>
              <a:rPr lang="en-US" smtClean="0">
                <a:solidFill>
                  <a:srgbClr val="FF0000"/>
                </a:solidFill>
                <a:ea typeface="ＭＳ Ｐゴシック" pitchFamily="34" charset="-128"/>
              </a:rPr>
              <a:t>AND BENEFITS</a:t>
            </a:r>
          </a:p>
        </p:txBody>
      </p:sp>
      <p:sp>
        <p:nvSpPr>
          <p:cNvPr id="61442" name="Content Placeholder 2"/>
          <p:cNvSpPr>
            <a:spLocks noGrp="1"/>
          </p:cNvSpPr>
          <p:nvPr>
            <p:ph idx="1"/>
          </p:nvPr>
        </p:nvSpPr>
        <p:spPr/>
        <p:txBody>
          <a:bodyPr>
            <a:normAutofit/>
          </a:bodyPr>
          <a:lstStyle/>
          <a:p>
            <a:pPr marL="357188" indent="-357188" eaLnBrk="1" hangingPunct="1">
              <a:buNone/>
            </a:pPr>
            <a:r>
              <a:rPr lang="en-US" sz="2400" b="1" smtClean="0">
                <a:ea typeface="ＭＳ Ｐゴシック" pitchFamily="34" charset="-128"/>
              </a:rPr>
              <a:t>1. Memory-intensive. </a:t>
            </a:r>
            <a:r>
              <a:rPr lang="en-US" sz="2400" smtClean="0">
                <a:ea typeface="ＭＳ Ｐゴシック" pitchFamily="34" charset="-128"/>
              </a:rPr>
              <a:t>VMs need a huge amount of memory.</a:t>
            </a:r>
          </a:p>
          <a:p>
            <a:pPr marL="357188" indent="-357188" eaLnBrk="1" hangingPunct="1">
              <a:buNone/>
            </a:pPr>
            <a:r>
              <a:rPr lang="en-US" sz="2400" b="1" smtClean="0">
                <a:ea typeface="ＭＳ Ｐゴシック" pitchFamily="34" charset="-128"/>
              </a:rPr>
              <a:t>2. Energy-efficient. </a:t>
            </a:r>
            <a:r>
              <a:rPr lang="en-US" sz="2400" smtClean="0">
                <a:ea typeface="ＭＳ Ｐゴシック" pitchFamily="34" charset="-128"/>
              </a:rPr>
              <a:t>Minimizes energy consumed running and cooling servers in the data center—up to a 95 percent reduction in energy use per server.</a:t>
            </a:r>
          </a:p>
          <a:p>
            <a:pPr marL="357188" indent="-357188" eaLnBrk="1" hangingPunct="1">
              <a:buNone/>
            </a:pPr>
            <a:r>
              <a:rPr lang="en-US" sz="2400" b="1" smtClean="0">
                <a:ea typeface="ＭＳ Ｐゴシック" pitchFamily="34" charset="-128"/>
              </a:rPr>
              <a:t>3. Scalability and load balancing.</a:t>
            </a:r>
            <a:endParaRPr lang="en-US" sz="2400" smtClean="0">
              <a:ea typeface="ＭＳ Ｐゴシック" pitchFamily="34" charset="-128"/>
            </a:endParaRPr>
          </a:p>
        </p:txBody>
      </p:sp>
      <p:sp>
        <p:nvSpPr>
          <p:cNvPr id="4506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6144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D4EFF069-9908-4F8F-81AF-87006519CC27}" type="slidenum">
              <a:rPr lang="en-US" sz="1600" b="1">
                <a:solidFill>
                  <a:srgbClr val="6B633D"/>
                </a:solidFill>
                <a:latin typeface="Calibri" pitchFamily="34" charset="0"/>
              </a:rPr>
              <a:pPr eaLnBrk="1" hangingPunct="1"/>
              <a:t>50</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b="0" dirty="0">
                <a:ea typeface="+mj-ea"/>
              </a:rPr>
              <a:t>IT</a:t>
            </a:r>
            <a:r>
              <a:rPr lang="en-US" sz="3600" b="0" i="1" dirty="0">
                <a:ea typeface="+mj-ea"/>
              </a:rPr>
              <a:t> </a:t>
            </a:r>
            <a:r>
              <a:rPr lang="en-US" sz="3600" b="0" dirty="0">
                <a:ea typeface="+mj-ea"/>
              </a:rPr>
              <a:t>at Work 2.5 </a:t>
            </a:r>
            <a:r>
              <a:rPr lang="en-US" b="0" dirty="0" smtClean="0">
                <a:ea typeface="+mj-ea"/>
              </a:rPr>
              <a:t/>
            </a:r>
            <a:br>
              <a:rPr lang="en-US" b="0" dirty="0" smtClean="0">
                <a:ea typeface="+mj-ea"/>
              </a:rPr>
            </a:br>
            <a:r>
              <a:rPr lang="en-US" sz="2700" b="0" i="1" dirty="0">
                <a:ea typeface="+mj-ea"/>
              </a:rPr>
              <a:t>Liberty Wines Improves Business Continuity with Virtualization</a:t>
            </a:r>
            <a:endParaRPr lang="en-US" sz="2700" dirty="0">
              <a:ea typeface="+mj-ea"/>
            </a:endParaRPr>
          </a:p>
        </p:txBody>
      </p:sp>
      <p:sp>
        <p:nvSpPr>
          <p:cNvPr id="62466" name="Content Placeholder 2"/>
          <p:cNvSpPr>
            <a:spLocks noGrp="1"/>
          </p:cNvSpPr>
          <p:nvPr>
            <p:ph idx="1"/>
          </p:nvPr>
        </p:nvSpPr>
        <p:spPr/>
        <p:txBody>
          <a:bodyPr/>
          <a:lstStyle/>
          <a:p>
            <a:pPr eaLnBrk="1" hangingPunct="1"/>
            <a:r>
              <a:rPr lang="en-US" b="1" smtClean="0">
                <a:ea typeface="ＭＳ Ｐゴシック" pitchFamily="34" charset="-128"/>
              </a:rPr>
              <a:t>IT Problems and Business Needs</a:t>
            </a:r>
          </a:p>
          <a:p>
            <a:pPr eaLnBrk="1" hangingPunct="1"/>
            <a:r>
              <a:rPr lang="en-US" b="1" smtClean="0">
                <a:ea typeface="ＭＳ Ｐゴシック" pitchFamily="34" charset="-128"/>
              </a:rPr>
              <a:t>Virtualized Solution</a:t>
            </a:r>
          </a:p>
          <a:p>
            <a:pPr eaLnBrk="1" hangingPunct="1">
              <a:buFont typeface="Wingdings" pitchFamily="2" charset="2"/>
              <a:buNone/>
            </a:pPr>
            <a:r>
              <a:rPr lang="en-US" b="1" smtClean="0">
                <a:ea typeface="ＭＳ Ｐゴシック" pitchFamily="34" charset="-128"/>
              </a:rPr>
              <a:t>Questions</a:t>
            </a:r>
          </a:p>
          <a:p>
            <a:pPr eaLnBrk="1" hangingPunct="1">
              <a:buFont typeface="Wingdings" pitchFamily="2" charset="2"/>
              <a:buNone/>
            </a:pPr>
            <a:r>
              <a:rPr lang="en-US" b="1" smtClean="0">
                <a:ea typeface="ＭＳ Ｐゴシック" pitchFamily="34" charset="-128"/>
              </a:rPr>
              <a:t>1. </a:t>
            </a:r>
            <a:r>
              <a:rPr lang="en-US" smtClean="0">
                <a:ea typeface="ＭＳ Ｐゴシック" pitchFamily="34" charset="-128"/>
              </a:rPr>
              <a:t>What business risks had Liberty Wines faced?</a:t>
            </a:r>
          </a:p>
          <a:p>
            <a:pPr eaLnBrk="1" hangingPunct="1">
              <a:buFont typeface="Wingdings" pitchFamily="2" charset="2"/>
              <a:buNone/>
            </a:pPr>
            <a:r>
              <a:rPr lang="en-US" b="1" smtClean="0">
                <a:ea typeface="ＭＳ Ｐゴシック" pitchFamily="34" charset="-128"/>
              </a:rPr>
              <a:t>2. </a:t>
            </a:r>
            <a:r>
              <a:rPr lang="en-US" smtClean="0">
                <a:ea typeface="ＭＳ Ｐゴシック" pitchFamily="34" charset="-128"/>
              </a:rPr>
              <a:t>How does Liberty Wines</a:t>
            </a:r>
            <a:r>
              <a:rPr lang="ja-JP" altLang="en-US" smtClean="0">
                <a:ea typeface="ＭＳ Ｐゴシック" pitchFamily="34" charset="-128"/>
              </a:rPr>
              <a:t>’</a:t>
            </a:r>
            <a:r>
              <a:rPr lang="en-US" altLang="ja-JP" smtClean="0">
                <a:ea typeface="ＭＳ Ｐゴシック" pitchFamily="34" charset="-128"/>
              </a:rPr>
              <a:t> IT infrastructure impact its competitive advantage?</a:t>
            </a:r>
          </a:p>
          <a:p>
            <a:pPr eaLnBrk="1" hangingPunct="1">
              <a:buFont typeface="Wingdings" pitchFamily="2" charset="2"/>
              <a:buNone/>
            </a:pPr>
            <a:r>
              <a:rPr lang="en-US" b="1" smtClean="0">
                <a:ea typeface="ＭＳ Ｐゴシック" pitchFamily="34" charset="-128"/>
              </a:rPr>
              <a:t>3. </a:t>
            </a:r>
            <a:r>
              <a:rPr lang="en-US" smtClean="0">
                <a:ea typeface="ＭＳ Ｐゴシック" pitchFamily="34" charset="-128"/>
              </a:rPr>
              <a:t>How did server virtualization benefit Liberty Wines and the environment?</a:t>
            </a:r>
          </a:p>
        </p:txBody>
      </p:sp>
      <p:sp>
        <p:nvSpPr>
          <p:cNvPr id="4608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smtClean="0"/>
              <a:t>Copyright 2013 John Wiley &amp; Sons, Inc.</a:t>
            </a:r>
          </a:p>
        </p:txBody>
      </p:sp>
      <p:sp>
        <p:nvSpPr>
          <p:cNvPr id="6246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600" b="1">
                <a:solidFill>
                  <a:srgbClr val="6B633D"/>
                </a:solidFill>
                <a:latin typeface="Calibri" pitchFamily="34" charset="0"/>
              </a:rPr>
              <a:t>2-</a:t>
            </a:r>
            <a:fld id="{A0E990AB-ABED-4D86-A72B-4EFBEC8612D2}" type="slidenum">
              <a:rPr lang="en-US" sz="1600" b="1">
                <a:solidFill>
                  <a:srgbClr val="6B633D"/>
                </a:solidFill>
                <a:latin typeface="Calibri" pitchFamily="34" charset="0"/>
              </a:rPr>
              <a:pPr eaLnBrk="1" hangingPunct="1"/>
              <a:t>51</a:t>
            </a:fld>
            <a:endParaRPr lang="en-US" sz="1600" b="1">
              <a:solidFill>
                <a:srgbClr val="6B633D"/>
              </a:solidFill>
              <a:latin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TC104033917[[fn=Berlin]]</Template>
  <TotalTime>1518</TotalTime>
  <Words>3103</Words>
  <Application>Microsoft Office PowerPoint</Application>
  <PresentationFormat>Widescreen</PresentationFormat>
  <Paragraphs>333</Paragraphs>
  <Slides>51</Slides>
  <Notes>10</Notes>
  <HiddenSlides>6</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ＭＳ Ｐゴシック</vt:lpstr>
      <vt:lpstr>Aharoni</vt:lpstr>
      <vt:lpstr>Arial</vt:lpstr>
      <vt:lpstr>Calibri</vt:lpstr>
      <vt:lpstr>Trebuchet MS</vt:lpstr>
      <vt:lpstr>Wingdings</vt:lpstr>
      <vt:lpstr>Berlin</vt:lpstr>
      <vt:lpstr>Information Management and IT Architecture (Manajemen Informasi dan Infrastruktur Teknologi Informasi)</vt:lpstr>
      <vt:lpstr>Chapter 2 Outline</vt:lpstr>
      <vt:lpstr>Chapter 2 Learning Objectives</vt:lpstr>
      <vt:lpstr>For Class Discussion &amp; Debate Paul McCartney’s Artistic Legacy (and Its IT Architecture)</vt:lpstr>
      <vt:lpstr>For Class Discussion &amp; Debate Paul McCartney’s Artistic Legacy (and Its IT Architecture)</vt:lpstr>
      <vt:lpstr>PowerPoint Presentation</vt:lpstr>
      <vt:lpstr>PowerPoint Presentation</vt:lpstr>
      <vt:lpstr>PowerPoint Presentation</vt:lpstr>
      <vt:lpstr>TUGAS UNTUK DISKUSI</vt:lpstr>
      <vt:lpstr>Diskusi</vt:lpstr>
      <vt:lpstr>PowerPoint Presentation</vt:lpstr>
      <vt:lpstr>Discuss</vt:lpstr>
      <vt:lpstr>Decide and Debate </vt:lpstr>
      <vt:lpstr>2.1 Information Management in the 2010s</vt:lpstr>
      <vt:lpstr>2.1 Information Management in the 2010s</vt:lpstr>
      <vt:lpstr>INFORMATION MANAGEMENT FOR HIGH PERFORMANCE</vt:lpstr>
      <vt:lpstr>INFORMATION MANAGEMENT FOR HIGH PERFORMANCE</vt:lpstr>
      <vt:lpstr>REASONS FOR INFORMATION DEFICIENCIES</vt:lpstr>
      <vt:lpstr>Fig 2.3 Data (or information) silos are ISs that do not have the capability to exchange data with other ISs making timely coordination and communication across functions or departments difficult.</vt:lpstr>
      <vt:lpstr>FACTORS DRIVING THE SHIFT FROM SILOS TO SHARING AND COLLABORATION</vt:lpstr>
      <vt:lpstr>IT at Work 2.1 When ISs Fail, The Problem May Be the IT Architecture</vt:lpstr>
      <vt:lpstr>MANFAAT INFORMATION MANAGEMENT</vt:lpstr>
      <vt:lpstr>BENEFITS OF INFORMATION MANAGEMENT</vt:lpstr>
      <vt:lpstr>2.2 IT Architecture</vt:lpstr>
      <vt:lpstr>2.2 IT Architecture NEED FOR LONG-TERM PLANNING TO MANAGE GROWTH</vt:lpstr>
      <vt:lpstr>IT ARCHITECTURE: THE PLAN TO MAINTAIN IT-BUSINESS ALIGNMENT</vt:lpstr>
      <vt:lpstr>POSSIBLE CONFLICT Fig 2.4. IT architecture transition plan to maintain the IT-business alignment. Changes in priorities and business are reflected in the target architecture to help keep IT aligned with them.</vt:lpstr>
      <vt:lpstr>IT at Work 2.2 Gartner’s View of Enterprise Architecture </vt:lpstr>
      <vt:lpstr>2.3 Information Systems and IT Infrastructure DATA, INFORMATION, AND KNOWLEDGE</vt:lpstr>
      <vt:lpstr>DATA, INFORMATION, AND KNOWLEDGE Figure 2.5 Examples of data, information, and knowledge</vt:lpstr>
      <vt:lpstr>DATA, INFORMATION,AND KNOWLEDGE Figure 2.7 Diagram showing the flow of data from the point of sale (POS) through processing, storage, reporting, decision support, and analysis. Also shows the relationships among information systems.</vt:lpstr>
      <vt:lpstr>DATA, INFORMATION, AND KNOWLEDGE</vt:lpstr>
      <vt:lpstr>MANAGEMENT INFORMATION SYSTEMS (MIS)</vt:lpstr>
      <vt:lpstr>DECISION SUPPORT SYSTEMS (DSS)</vt:lpstr>
      <vt:lpstr>DATABASE VOLATILITY AND DATA WAREHOUSING</vt:lpstr>
      <vt:lpstr>ISs EXIST WITHIN A CULTURE Figure 2.10 Organizational culture plays a significant role in the use and benefits of information systems.</vt:lpstr>
      <vt:lpstr>IT at Work 2.3 Feedback and Incentives Improve Performance at 1-800-Contacts</vt:lpstr>
      <vt:lpstr>IT INFRASTRUCTURE</vt:lpstr>
      <vt:lpstr>ACQUIRING INFRASTRUCTURE COMPONENTS</vt:lpstr>
      <vt:lpstr>2.4 Cloud Computing and Services</vt:lpstr>
      <vt:lpstr>Figure 2.12 Cloud computing using the Internet and private networks to access, share, and deliver computing resources.</vt:lpstr>
      <vt:lpstr>MOVE TO ENTERPRISE CLOUDS</vt:lpstr>
      <vt:lpstr>Moving to the Cloud Raises Questions </vt:lpstr>
      <vt:lpstr>What Services are Available in the Cloud?</vt:lpstr>
      <vt:lpstr>IT at Work 2.4 Cloud Pro Leverages iPad’s touch: Benefits Start-Ups</vt:lpstr>
      <vt:lpstr>2.5 Virtualization and VM (Virtual Machines) </vt:lpstr>
      <vt:lpstr>Figure 2.13 Virtual machines running on a simple hardware layer (computer).</vt:lpstr>
      <vt:lpstr>WHAT IS A VIRTUAL MACHINE?</vt:lpstr>
      <vt:lpstr>Cloud Computing Limitations and Trade-Offs</vt:lpstr>
      <vt:lpstr>VIRTUALIZATION CHARACTERISTICS AND BENEFITS</vt:lpstr>
      <vt:lpstr>IT at Work 2.5  Liberty Wines Improves Business Continuity with Virtualization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151</cp:revision>
  <dcterms:created xsi:type="dcterms:W3CDTF">2010-10-24T06:01:35Z</dcterms:created>
  <dcterms:modified xsi:type="dcterms:W3CDTF">2014-09-15T04:38:41Z</dcterms:modified>
</cp:coreProperties>
</file>