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6" r:id="rId2"/>
  </p:sldMasterIdLst>
  <p:notesMasterIdLst>
    <p:notesMasterId r:id="rId52"/>
  </p:notesMasterIdLst>
  <p:sldIdLst>
    <p:sldId id="256" r:id="rId3"/>
    <p:sldId id="263" r:id="rId4"/>
    <p:sldId id="257" r:id="rId5"/>
    <p:sldId id="301" r:id="rId6"/>
    <p:sldId id="258" r:id="rId7"/>
    <p:sldId id="323" r:id="rId8"/>
    <p:sldId id="260" r:id="rId9"/>
    <p:sldId id="324" r:id="rId10"/>
    <p:sldId id="286" r:id="rId11"/>
    <p:sldId id="302" r:id="rId12"/>
    <p:sldId id="291" r:id="rId13"/>
    <p:sldId id="325" r:id="rId14"/>
    <p:sldId id="327" r:id="rId15"/>
    <p:sldId id="326" r:id="rId16"/>
    <p:sldId id="292" r:id="rId17"/>
    <p:sldId id="304" r:id="rId18"/>
    <p:sldId id="305" r:id="rId19"/>
    <p:sldId id="328" r:id="rId20"/>
    <p:sldId id="287" r:id="rId21"/>
    <p:sldId id="306" r:id="rId22"/>
    <p:sldId id="334" r:id="rId23"/>
    <p:sldId id="288" r:id="rId24"/>
    <p:sldId id="289" r:id="rId25"/>
    <p:sldId id="307" r:id="rId26"/>
    <p:sldId id="308" r:id="rId27"/>
    <p:sldId id="309" r:id="rId28"/>
    <p:sldId id="335" r:id="rId29"/>
    <p:sldId id="329" r:id="rId30"/>
    <p:sldId id="279" r:id="rId31"/>
    <p:sldId id="310" r:id="rId32"/>
    <p:sldId id="311" r:id="rId33"/>
    <p:sldId id="336" r:id="rId34"/>
    <p:sldId id="312" r:id="rId35"/>
    <p:sldId id="338" r:id="rId36"/>
    <p:sldId id="339" r:id="rId37"/>
    <p:sldId id="337" r:id="rId38"/>
    <p:sldId id="330" r:id="rId39"/>
    <p:sldId id="314" r:id="rId40"/>
    <p:sldId id="315" r:id="rId41"/>
    <p:sldId id="331" r:id="rId42"/>
    <p:sldId id="316" r:id="rId43"/>
    <p:sldId id="313" r:id="rId44"/>
    <p:sldId id="332" r:id="rId45"/>
    <p:sldId id="317" r:id="rId46"/>
    <p:sldId id="333" r:id="rId47"/>
    <p:sldId id="318" r:id="rId48"/>
    <p:sldId id="322" r:id="rId49"/>
    <p:sldId id="320" r:id="rId50"/>
    <p:sldId id="32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33D"/>
    <a:srgbClr val="534D2F"/>
    <a:srgbClr val="94C3D8"/>
    <a:srgbClr val="825700"/>
    <a:srgbClr val="C89800"/>
    <a:srgbClr val="FFD85D"/>
    <a:srgbClr val="F9B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26" autoAdjust="0"/>
    <p:restoredTop sz="98710" autoAdjust="0"/>
  </p:normalViewPr>
  <p:slideViewPr>
    <p:cSldViewPr>
      <p:cViewPr varScale="1">
        <p:scale>
          <a:sx n="71" d="100"/>
          <a:sy n="71" d="100"/>
        </p:scale>
        <p:origin x="846" y="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26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EC91B-595E-4082-B1E6-D4F740D10EB8}" type="datetimeFigureOut">
              <a:rPr lang="en-US" smtClean="0"/>
              <a:pPr/>
              <a:t>9/15/2014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21A7A-A841-4976-BBD4-1A7C895EC389}" type="slidenum">
              <a:rPr lang="en-US" smtClean="0"/>
              <a:pPr/>
              <a:t>‹#›</a:t>
            </a:fld>
            <a:endParaRPr lang="en-US"/>
          </a:p>
        </p:txBody>
      </p:sp>
    </p:spTree>
    <p:extLst>
      <p:ext uri="{BB962C8B-B14F-4D97-AF65-F5344CB8AC3E}">
        <p14:creationId xmlns:p14="http://schemas.microsoft.com/office/powerpoint/2010/main" val="266130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E21A7A-A841-4976-BBD4-1A7C895EC389}" type="slidenum">
              <a:rPr lang="en-US" smtClean="0"/>
              <a:pPr/>
              <a:t>1</a:t>
            </a:fld>
            <a:endParaRPr lang="en-US"/>
          </a:p>
        </p:txBody>
      </p:sp>
    </p:spTree>
    <p:extLst>
      <p:ext uri="{BB962C8B-B14F-4D97-AF65-F5344CB8AC3E}">
        <p14:creationId xmlns:p14="http://schemas.microsoft.com/office/powerpoint/2010/main" val="57197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2</a:t>
            </a:fld>
            <a:endParaRPr lang="en-US"/>
          </a:p>
        </p:txBody>
      </p:sp>
    </p:spTree>
    <p:extLst>
      <p:ext uri="{BB962C8B-B14F-4D97-AF65-F5344CB8AC3E}">
        <p14:creationId xmlns:p14="http://schemas.microsoft.com/office/powerpoint/2010/main" val="25024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3</a:t>
            </a:fld>
            <a:endParaRPr lang="en-US"/>
          </a:p>
        </p:txBody>
      </p:sp>
    </p:spTree>
    <p:extLst>
      <p:ext uri="{BB962C8B-B14F-4D97-AF65-F5344CB8AC3E}">
        <p14:creationId xmlns:p14="http://schemas.microsoft.com/office/powerpoint/2010/main" val="411755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4</a:t>
            </a:fld>
            <a:endParaRPr lang="en-US"/>
          </a:p>
        </p:txBody>
      </p:sp>
    </p:spTree>
    <p:extLst>
      <p:ext uri="{BB962C8B-B14F-4D97-AF65-F5344CB8AC3E}">
        <p14:creationId xmlns:p14="http://schemas.microsoft.com/office/powerpoint/2010/main" val="490903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5</a:t>
            </a:fld>
            <a:endParaRPr lang="en-US"/>
          </a:p>
        </p:txBody>
      </p:sp>
    </p:spTree>
    <p:extLst>
      <p:ext uri="{BB962C8B-B14F-4D97-AF65-F5344CB8AC3E}">
        <p14:creationId xmlns:p14="http://schemas.microsoft.com/office/powerpoint/2010/main" val="3972401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6</a:t>
            </a:fld>
            <a:endParaRPr lang="en-US"/>
          </a:p>
        </p:txBody>
      </p:sp>
    </p:spTree>
    <p:extLst>
      <p:ext uri="{BB962C8B-B14F-4D97-AF65-F5344CB8AC3E}">
        <p14:creationId xmlns:p14="http://schemas.microsoft.com/office/powerpoint/2010/main" val="1927685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7</a:t>
            </a:fld>
            <a:endParaRPr lang="en-US"/>
          </a:p>
        </p:txBody>
      </p:sp>
    </p:spTree>
    <p:extLst>
      <p:ext uri="{BB962C8B-B14F-4D97-AF65-F5344CB8AC3E}">
        <p14:creationId xmlns:p14="http://schemas.microsoft.com/office/powerpoint/2010/main" val="310370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8</a:t>
            </a:fld>
            <a:endParaRPr lang="en-US"/>
          </a:p>
        </p:txBody>
      </p:sp>
    </p:spTree>
    <p:extLst>
      <p:ext uri="{BB962C8B-B14F-4D97-AF65-F5344CB8AC3E}">
        <p14:creationId xmlns:p14="http://schemas.microsoft.com/office/powerpoint/2010/main" val="612907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9</a:t>
            </a:fld>
            <a:endParaRPr lang="en-US"/>
          </a:p>
        </p:txBody>
      </p:sp>
    </p:spTree>
    <p:extLst>
      <p:ext uri="{BB962C8B-B14F-4D97-AF65-F5344CB8AC3E}">
        <p14:creationId xmlns:p14="http://schemas.microsoft.com/office/powerpoint/2010/main" val="3732261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11</a:t>
            </a:fld>
            <a:endParaRPr lang="en-US"/>
          </a:p>
        </p:txBody>
      </p:sp>
    </p:spTree>
    <p:extLst>
      <p:ext uri="{BB962C8B-B14F-4D97-AF65-F5344CB8AC3E}">
        <p14:creationId xmlns:p14="http://schemas.microsoft.com/office/powerpoint/2010/main" val="82479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12</a:t>
            </a:fld>
            <a:endParaRPr lang="en-US"/>
          </a:p>
        </p:txBody>
      </p:sp>
    </p:spTree>
    <p:extLst>
      <p:ext uri="{BB962C8B-B14F-4D97-AF65-F5344CB8AC3E}">
        <p14:creationId xmlns:p14="http://schemas.microsoft.com/office/powerpoint/2010/main" val="3967069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13</a:t>
            </a:fld>
            <a:endParaRPr lang="en-US"/>
          </a:p>
        </p:txBody>
      </p:sp>
    </p:spTree>
    <p:extLst>
      <p:ext uri="{BB962C8B-B14F-4D97-AF65-F5344CB8AC3E}">
        <p14:creationId xmlns:p14="http://schemas.microsoft.com/office/powerpoint/2010/main" val="554125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14</a:t>
            </a:fld>
            <a:endParaRPr lang="en-US"/>
          </a:p>
        </p:txBody>
      </p:sp>
    </p:spTree>
    <p:extLst>
      <p:ext uri="{BB962C8B-B14F-4D97-AF65-F5344CB8AC3E}">
        <p14:creationId xmlns:p14="http://schemas.microsoft.com/office/powerpoint/2010/main" val="273735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15</a:t>
            </a:fld>
            <a:endParaRPr lang="en-US"/>
          </a:p>
        </p:txBody>
      </p:sp>
    </p:spTree>
    <p:extLst>
      <p:ext uri="{BB962C8B-B14F-4D97-AF65-F5344CB8AC3E}">
        <p14:creationId xmlns:p14="http://schemas.microsoft.com/office/powerpoint/2010/main" val="392204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19</a:t>
            </a:fld>
            <a:endParaRPr lang="en-US"/>
          </a:p>
        </p:txBody>
      </p:sp>
    </p:spTree>
    <p:extLst>
      <p:ext uri="{BB962C8B-B14F-4D97-AF65-F5344CB8AC3E}">
        <p14:creationId xmlns:p14="http://schemas.microsoft.com/office/powerpoint/2010/main" val="4275878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22</a:t>
            </a:fld>
            <a:endParaRPr lang="en-US"/>
          </a:p>
        </p:txBody>
      </p:sp>
    </p:spTree>
    <p:extLst>
      <p:ext uri="{BB962C8B-B14F-4D97-AF65-F5344CB8AC3E}">
        <p14:creationId xmlns:p14="http://schemas.microsoft.com/office/powerpoint/2010/main" val="3433922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23</a:t>
            </a:fld>
            <a:endParaRPr lang="en-US"/>
          </a:p>
        </p:txBody>
      </p:sp>
    </p:spTree>
    <p:extLst>
      <p:ext uri="{BB962C8B-B14F-4D97-AF65-F5344CB8AC3E}">
        <p14:creationId xmlns:p14="http://schemas.microsoft.com/office/powerpoint/2010/main" val="345722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E21A7A-A841-4976-BBD4-1A7C895EC389}" type="slidenum">
              <a:rPr lang="en-US" smtClean="0"/>
              <a:pPr/>
              <a:t>29</a:t>
            </a:fld>
            <a:endParaRPr lang="en-US"/>
          </a:p>
        </p:txBody>
      </p:sp>
    </p:spTree>
    <p:extLst>
      <p:ext uri="{BB962C8B-B14F-4D97-AF65-F5344CB8AC3E}">
        <p14:creationId xmlns:p14="http://schemas.microsoft.com/office/powerpoint/2010/main" val="3023549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459" y="-963488"/>
            <a:ext cx="10483552" cy="778775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2074545"/>
          </a:xfrm>
          <a:prstGeom prst="rect">
            <a:avLst/>
          </a:prstGeom>
        </p:spPr>
      </p:pic>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a:p>
        </p:txBody>
      </p:sp>
      <p:sp>
        <p:nvSpPr>
          <p:cNvPr id="3" name="Subtitle 2"/>
          <p:cNvSpPr>
            <a:spLocks noGrp="1"/>
          </p:cNvSpPr>
          <p:nvPr>
            <p:ph type="subTitle" idx="1"/>
          </p:nvPr>
        </p:nvSpPr>
        <p:spPr>
          <a:xfrm>
            <a:off x="6400800" y="4910234"/>
            <a:ext cx="4775200" cy="1309593"/>
          </a:xfrm>
        </p:spPr>
        <p:txBody>
          <a:bodyPr>
            <a:normAutofit/>
          </a:bodyPr>
          <a:lstStyle>
            <a:lvl1pPr marL="0" indent="0" algn="l">
              <a:buNone/>
              <a:defRPr sz="1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6400800" y="3429000"/>
            <a:ext cx="4775200" cy="1470025"/>
          </a:xfrm>
          <a:ln>
            <a:noFill/>
          </a:ln>
        </p:spPr>
        <p:txBody>
          <a:bodyPr anchor="b">
            <a:normAutofit/>
          </a:bodyPr>
          <a:lstStyle>
            <a:lvl1pPr algn="l">
              <a:defRPr sz="32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63090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966" fill="hold"/>
                                        <p:tgtEl>
                                          <p:spTgt spid="7"/>
                                        </p:tgtEl>
                                      </p:cBhvr>
                                    </p:cmd>
                                  </p:childTnLst>
                                </p:cTn>
                              </p:par>
                              <p:par>
                                <p:cTn id="7" presetID="2" presetClass="entr" presetSubtype="2" decel="56000"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800" fill="hold"/>
                                        <p:tgtEl>
                                          <p:spTgt spid="2"/>
                                        </p:tgtEl>
                                        <p:attrNameLst>
                                          <p:attrName>ppt_x</p:attrName>
                                        </p:attrNameLst>
                                      </p:cBhvr>
                                      <p:tavLst>
                                        <p:tav tm="0">
                                          <p:val>
                                            <p:strVal val="1+#ppt_w/2"/>
                                          </p:val>
                                        </p:tav>
                                        <p:tav tm="100000">
                                          <p:val>
                                            <p:strVal val="#ppt_x"/>
                                          </p:val>
                                        </p:tav>
                                      </p:tavLst>
                                    </p:anim>
                                    <p:anim calcmode="lin" valueType="num">
                                      <p:cBhvr additive="base">
                                        <p:cTn id="10" dur="8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2" decel="56000"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800" fill="hold"/>
                                        <p:tgtEl>
                                          <p:spTgt spid="3"/>
                                        </p:tgtEl>
                                        <p:attrNameLst>
                                          <p:attrName>ppt_x</p:attrName>
                                        </p:attrNameLst>
                                      </p:cBhvr>
                                      <p:tavLst>
                                        <p:tav tm="0">
                                          <p:val>
                                            <p:strVal val="1+#ppt_w/2"/>
                                          </p:val>
                                        </p:tav>
                                        <p:tav tm="100000">
                                          <p:val>
                                            <p:strVal val="#ppt_x"/>
                                          </p:val>
                                        </p:tav>
                                      </p:tavLst>
                                    </p:anim>
                                    <p:anim calcmode="lin" valueType="num">
                                      <p:cBhvr additive="base">
                                        <p:cTn id="14"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childTnLst>
        </p:cTn>
      </p:par>
    </p:tnLst>
    <p:bldLst>
      <p:bldP spid="3" grpId="0">
        <p:tmplLst>
          <p:tmpl>
            <p:tnLst>
              <p:par>
                <p:cTn presetID="2" presetClass="entr" presetSubtype="2" decel="5600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800" fill="hold"/>
                        <p:tgtEl>
                          <p:spTgt spid="3"/>
                        </p:tgtEl>
                        <p:attrNameLst>
                          <p:attrName>ppt_x</p:attrName>
                        </p:attrNameLst>
                      </p:cBhvr>
                      <p:tavLst>
                        <p:tav tm="0">
                          <p:val>
                            <p:strVal val="1+#ppt_w/2"/>
                          </p:val>
                        </p:tav>
                        <p:tav tm="100000">
                          <p:val>
                            <p:strVal val="#ppt_x"/>
                          </p:val>
                        </p:tav>
                      </p:tavLst>
                    </p:anim>
                    <p:anim calcmode="lin" valueType="num">
                      <p:cBhvr additive="base">
                        <p:cTn dur="800" fill="hold"/>
                        <p:tgtEl>
                          <p:spTgt spid="3"/>
                        </p:tgtEl>
                        <p:attrNameLst>
                          <p:attrName>ppt_y</p:attrName>
                        </p:attrNameLst>
                      </p:cBhvr>
                      <p:tavLst>
                        <p:tav tm="0">
                          <p:val>
                            <p:strVal val="#ppt_y"/>
                          </p:val>
                        </p:tav>
                        <p:tav tm="100000">
                          <p:val>
                            <p:strVal val="#ppt_y"/>
                          </p:val>
                        </p:tav>
                      </p:tavLst>
                    </p:anim>
                  </p:childTnLst>
                </p:cTn>
              </p:par>
            </p:tnLst>
          </p:tmpl>
        </p:tmplLst>
      </p:bldP>
      <p:bldP spid="2" grpId="0"/>
    </p:bld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a:p>
        </p:txBody>
      </p:sp>
      <p:sp>
        <p:nvSpPr>
          <p:cNvPr id="2" name="Title 1"/>
          <p:cNvSpPr>
            <a:spLocks noGrp="1"/>
          </p:cNvSpPr>
          <p:nvPr>
            <p:ph type="ctrTitle"/>
          </p:nvPr>
        </p:nvSpPr>
        <p:spPr>
          <a:xfrm>
            <a:off x="6807200" y="1752601"/>
            <a:ext cx="4775200" cy="1470025"/>
          </a:xfrm>
        </p:spPr>
        <p:txBody>
          <a:bodyPr anchor="b">
            <a:normAutofit/>
          </a:bodyPr>
          <a:lstStyle>
            <a:lvl1pPr algn="r">
              <a:defRPr sz="32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07200" y="3124200"/>
            <a:ext cx="4775200" cy="1752600"/>
          </a:xfrm>
        </p:spPr>
        <p:txBody>
          <a:bodyPr>
            <a:normAutofit/>
          </a:bodyPr>
          <a:lstStyle>
            <a:lvl1pPr marL="0" indent="0" algn="r">
              <a:buNone/>
              <a:defRPr sz="1800">
                <a:solidFill>
                  <a:schemeClr val="accent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474863228"/>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4" name="glassy_earth_n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34416" y="-609600"/>
            <a:ext cx="9649816" cy="7269750"/>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2074545"/>
          </a:xfrm>
          <a:prstGeom prst="rect">
            <a:avLst/>
          </a:prstGeom>
        </p:spPr>
      </p:pic>
      <p:pic>
        <p:nvPicPr>
          <p:cNvPr id="10" name="Picture 9" hidden="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80" y="152400"/>
            <a:ext cx="12192000" cy="6858000"/>
          </a:xfrm>
          <a:prstGeom prst="rect">
            <a:avLst/>
          </a:prstGeom>
        </p:spPr>
      </p:pic>
      <p:sp>
        <p:nvSpPr>
          <p:cNvPr id="3" name="Content Placeholder 2"/>
          <p:cNvSpPr>
            <a:spLocks noGrp="1"/>
          </p:cNvSpPr>
          <p:nvPr>
            <p:ph idx="1"/>
          </p:nvPr>
        </p:nvSpPr>
        <p:spPr>
          <a:xfrm>
            <a:off x="1511643" y="1347615"/>
            <a:ext cx="10160000" cy="4519785"/>
          </a:xfrm>
        </p:spPr>
        <p:txBody>
          <a:bodyPr>
            <a:normAutofit/>
          </a:bodyPr>
          <a:lstStyle>
            <a:lvl1pPr>
              <a:defRPr sz="2400" b="0">
                <a:solidFill>
                  <a:schemeClr val="tx1"/>
                </a:solidFill>
                <a:effectLst>
                  <a:outerShdw blurRad="38100" dist="38100" dir="2700000" algn="tl">
                    <a:srgbClr val="000000">
                      <a:alpha val="43137"/>
                    </a:srgbClr>
                  </a:outerShdw>
                </a:effectLst>
                <a:latin typeface="+mj-lt"/>
              </a:defRPr>
            </a:lvl1pPr>
            <a:lvl2pPr>
              <a:defRPr sz="2400" b="0">
                <a:solidFill>
                  <a:schemeClr val="tx1"/>
                </a:solidFill>
                <a:effectLst>
                  <a:outerShdw blurRad="38100" dist="38100" dir="2700000" algn="tl">
                    <a:srgbClr val="000000">
                      <a:alpha val="43137"/>
                    </a:srgbClr>
                  </a:outerShdw>
                </a:effectLst>
                <a:latin typeface="+mj-lt"/>
              </a:defRPr>
            </a:lvl2pPr>
            <a:lvl3pPr>
              <a:defRPr sz="2400" b="0">
                <a:solidFill>
                  <a:schemeClr val="tx1"/>
                </a:solidFill>
                <a:effectLst>
                  <a:outerShdw blurRad="38100" dist="38100" dir="2700000" algn="tl">
                    <a:srgbClr val="000000">
                      <a:alpha val="43137"/>
                    </a:srgbClr>
                  </a:outerShdw>
                </a:effectLst>
                <a:latin typeface="+mj-lt"/>
              </a:defRPr>
            </a:lvl3pPr>
            <a:lvl4pPr>
              <a:defRPr sz="2400" b="0">
                <a:solidFill>
                  <a:schemeClr val="tx1"/>
                </a:solidFill>
                <a:effectLst>
                  <a:outerShdw blurRad="38100" dist="38100" dir="2700000" algn="tl">
                    <a:srgbClr val="000000">
                      <a:alpha val="43137"/>
                    </a:srgbClr>
                  </a:outerShdw>
                </a:effectLst>
                <a:latin typeface="+mj-lt"/>
              </a:defRPr>
            </a:lvl4pPr>
            <a:lvl5pPr>
              <a:defRPr sz="2400" b="0">
                <a:solidFill>
                  <a:schemeClr val="tx1"/>
                </a:solidFill>
                <a:effectLst>
                  <a:outerShdw blurRad="38100" dist="38100" dir="2700000" algn="tl">
                    <a:srgbClr val="000000">
                      <a:alpha val="43137"/>
                    </a:srgbClr>
                  </a:outerShdw>
                </a:effectLst>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1511643" y="473075"/>
            <a:ext cx="10172357" cy="715962"/>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lvl1pPr algn="l">
              <a:defRPr sz="3600" b="1" cap="none" spc="0">
                <a:ln/>
                <a:solidFill>
                  <a:srgbClr val="FF0000"/>
                </a:solidFill>
                <a:effectLst>
                  <a:outerShdw blurRad="50800" dist="38100" dir="2700000" algn="tl" rotWithShape="0">
                    <a:prstClr val="black">
                      <a:alpha val="40000"/>
                    </a:prstClr>
                  </a:outerShdw>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412573954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14:presetBounceEnd="28750">
                                      <p:stCondLst>
                                        <p:cond delay="600"/>
                                      </p:stCondLst>
                                      <p:childTnLst>
                                        <p:set>
                                          <p:cBhvr>
                                            <p:cTn id="28" dur="1" fill="hold">
                                              <p:stCondLst>
                                                <p:cond delay="0"/>
                                              </p:stCondLst>
                                            </p:cTn>
                                            <p:tgtEl>
                                              <p:spTgt spid="11"/>
                                            </p:tgtEl>
                                            <p:attrNameLst>
                                              <p:attrName>style.visibility</p:attrName>
                                            </p:attrNameLst>
                                          </p:cBhvr>
                                          <p:to>
                                            <p:strVal val="visible"/>
                                          </p:to>
                                        </p:set>
                                        <p:anim calcmode="lin" valueType="num" p14:bounceEnd="28750">
                                          <p:cBhvr additive="base">
                                            <p:cTn id="29" dur="800" fill="hold"/>
                                            <p:tgtEl>
                                              <p:spTgt spid="11"/>
                                            </p:tgtEl>
                                            <p:attrNameLst>
                                              <p:attrName>ppt_x</p:attrName>
                                            </p:attrNameLst>
                                          </p:cBhvr>
                                          <p:tavLst>
                                            <p:tav tm="0">
                                              <p:val>
                                                <p:strVal val="1+#ppt_w/2"/>
                                              </p:val>
                                            </p:tav>
                                            <p:tav tm="100000">
                                              <p:val>
                                                <p:strVal val="#ppt_x"/>
                                              </p:val>
                                            </p:tav>
                                          </p:tavLst>
                                        </p:anim>
                                        <p:anim calcmode="lin" valueType="num" p14:bounceEnd="28750">
                                          <p:cBhvr additive="base">
                                            <p:cTn id="30" dur="800" fill="hold"/>
                                            <p:tgtEl>
                                              <p:spTgt spid="11"/>
                                            </p:tgtEl>
                                            <p:attrNameLst>
                                              <p:attrName>ppt_y</p:attrName>
                                            </p:attrNameLst>
                                          </p:cBhvr>
                                          <p:tavLst>
                                            <p:tav tm="0">
                                              <p:val>
                                                <p:strVal val="#ppt_y"/>
                                              </p:val>
                                            </p:tav>
                                            <p:tav tm="100000">
                                              <p:val>
                                                <p:strVal val="#ppt_y"/>
                                              </p:val>
                                            </p:tav>
                                          </p:tavLst>
                                        </p:anim>
                                      </p:childTnLst>
                                    </p:cTn>
                                  </p:par>
                                  <p:par>
                                    <p:cTn id="31" presetID="1" presetClass="mediacall" presetSubtype="0" fill="hold" nodeType="withEffect">
                                      <p:stCondLst>
                                        <p:cond delay="0"/>
                                      </p:stCondLst>
                                      <p:childTnLst>
                                        <p:cmd type="call" cmd="playFrom(0.0)">
                                          <p:cBhvr>
                                            <p:cTn id="32"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14"/>
                    </p:tgtEl>
                  </p:cMediaNode>
                </p:video>
              </p:childTnLst>
            </p:cTn>
          </p:par>
        </p:tnLst>
        <p:bldLst>
          <p:bldP spid="3" grpId="0" build="p">
            <p:tmplLst>
              <p:tmpl lvl="1">
                <p:tnLst>
                  <p:par>
                    <p:cT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par>
                              <p:cTn id="8" fill="hold">
                                <p:stCondLst>
                                  <p:cond delay="1100"/>
                                </p:stCondLst>
                                <p:childTnLst>
                                  <p:par>
                                    <p:cTn id="9" presetID="10" presetClass="entr" presetSubtype="0" fill="hold" grpId="0"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600"/>
                                            <p:tgtEl>
                                              <p:spTgt spid="2"/>
                                            </p:tgtEl>
                                          </p:cBhvr>
                                        </p:animEffect>
                                      </p:childTnLst>
                                    </p:cTn>
                                  </p:par>
                                  <p:par>
                                    <p:cTn id="12" presetID="10" presetClass="entr" presetSubtype="0" fill="hold" grpId="0" nodeType="withEffect">
                                      <p:stCondLst>
                                        <p:cond delay="16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7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grpId="0" nodeType="withEffect">
                                      <p:stCondLst>
                                        <p:cond delay="18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2" presetClass="entr" presetSubtype="2" fill="hold" nodeType="withEffect">
                                      <p:stCondLst>
                                        <p:cond delay="6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800" fill="hold"/>
                                            <p:tgtEl>
                                              <p:spTgt spid="11"/>
                                            </p:tgtEl>
                                            <p:attrNameLst>
                                              <p:attrName>ppt_x</p:attrName>
                                            </p:attrNameLst>
                                          </p:cBhvr>
                                          <p:tavLst>
                                            <p:tav tm="0">
                                              <p:val>
                                                <p:strVal val="1+#ppt_w/2"/>
                                              </p:val>
                                            </p:tav>
                                            <p:tav tm="100000">
                                              <p:val>
                                                <p:strVal val="#ppt_x"/>
                                              </p:val>
                                            </p:tav>
                                          </p:tavLst>
                                        </p:anim>
                                        <p:anim calcmode="lin" valueType="num">
                                          <p:cBhvr additive="base">
                                            <p:cTn id="30" dur="800" fill="hold"/>
                                            <p:tgtEl>
                                              <p:spTgt spid="11"/>
                                            </p:tgtEl>
                                            <p:attrNameLst>
                                              <p:attrName>ppt_y</p:attrName>
                                            </p:attrNameLst>
                                          </p:cBhvr>
                                          <p:tavLst>
                                            <p:tav tm="0">
                                              <p:val>
                                                <p:strVal val="#ppt_y"/>
                                              </p:val>
                                            </p:tav>
                                            <p:tav tm="100000">
                                              <p:val>
                                                <p:strVal val="#ppt_y"/>
                                              </p:val>
                                            </p:tav>
                                          </p:tavLst>
                                        </p:anim>
                                      </p:childTnLst>
                                    </p:cTn>
                                  </p:par>
                                  <p:par>
                                    <p:cTn id="31" presetID="1" presetClass="mediacall" presetSubtype="0" fill="hold" nodeType="withEffect">
                                      <p:stCondLst>
                                        <p:cond delay="0"/>
                                      </p:stCondLst>
                                      <p:childTnLst>
                                        <p:cmd type="call" cmd="playFrom(0.0)">
                                          <p:cBhvr>
                                            <p:cTn id="32" dur="39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14"/>
                    </p:tgtEl>
                  </p:cMediaNode>
                </p:video>
              </p:childTnLst>
            </p:cTn>
          </p:par>
        </p:tnLst>
        <p:bldLst>
          <p:bldP spid="3" grpId="0" build="p">
            <p:tmplLst>
              <p:tmpl lvl="1">
                <p:tnLst>
                  <p:par>
                    <p:cTn presetID="10" presetClass="entr" presetSubtype="0" fill="hold" nodeType="withEffect">
                      <p:stCondLst>
                        <p:cond delay="16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17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18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19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 grpId="0"/>
        </p:bldLst>
      </p:timing>
    </mc:Fallback>
  </mc:AlternateContent>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normAutofit/>
          </a:bodyPr>
          <a:lstStyle>
            <a:lvl1pPr algn="l">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373836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7600" y="17526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17600" y="252414"/>
            <a:ext cx="10363200" cy="1500187"/>
          </a:xfrm>
        </p:spPr>
        <p:txBody>
          <a:bodyPr anchor="b"/>
          <a:lstStyle>
            <a:lvl1pPr marL="0" indent="0">
              <a:buNone/>
              <a:defRPr sz="2000">
                <a:solidFill>
                  <a:schemeClr val="accent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9/15/2014</a:t>
            </a:fld>
            <a:endParaRPr lang="en-US" dirty="0"/>
          </a:p>
        </p:txBody>
      </p:sp>
      <p:sp>
        <p:nvSpPr>
          <p:cNvPr id="5" name="Footer Placeholder 4"/>
          <p:cNvSpPr>
            <a:spLocks noGrp="1"/>
          </p:cNvSpPr>
          <p:nvPr>
            <p:ph type="ftr" sz="quarter" idx="11"/>
          </p:nvPr>
        </p:nvSpPr>
        <p:spPr/>
        <p:txBody>
          <a:bodyPr/>
          <a:lstStyle/>
          <a:p>
            <a:r>
              <a:rPr lang="en-US" smtClean="0"/>
              <a:t>Copyright 2013 John Wiley &amp; Sons, Inc.</a:t>
            </a:r>
            <a:endParaRPr lang="en-US" dirty="0"/>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dirty="0"/>
          </a:p>
        </p:txBody>
      </p:sp>
    </p:spTree>
    <p:extLst>
      <p:ext uri="{BB962C8B-B14F-4D97-AF65-F5344CB8AC3E}">
        <p14:creationId xmlns:p14="http://schemas.microsoft.com/office/powerpoint/2010/main" val="2961463776"/>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16000" y="1646238"/>
            <a:ext cx="4775200" cy="49831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00800" y="1143001"/>
            <a:ext cx="4775200" cy="49831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2672815331"/>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
            <a:ext cx="10160000" cy="71596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0234" y="990600"/>
            <a:ext cx="4872567" cy="63976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16001" y="1951038"/>
            <a:ext cx="4872567" cy="4525963"/>
          </a:xfrm>
        </p:spPr>
        <p:txBody>
          <a:bodyPr>
            <a:normAutofit/>
          </a:bodyPr>
          <a:lstStyle>
            <a:lvl1pPr>
              <a:defRPr sz="1800">
                <a:solidFill>
                  <a:schemeClr val="tx2">
                    <a:lumMod val="50000"/>
                  </a:schemeClr>
                </a:solidFill>
              </a:defRPr>
            </a:lvl1pPr>
            <a:lvl2pPr>
              <a:defRPr sz="1800">
                <a:solidFill>
                  <a:schemeClr val="tx2">
                    <a:lumMod val="50000"/>
                  </a:schemeClr>
                </a:solidFill>
              </a:defRPr>
            </a:lvl2pPr>
            <a:lvl3pPr>
              <a:defRPr sz="18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03433" y="990600"/>
            <a:ext cx="4872568" cy="639762"/>
          </a:xfrm>
        </p:spPr>
        <p:txBody>
          <a:bodyPr anchor="b">
            <a:no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99200" y="1951038"/>
            <a:ext cx="4872568" cy="4525963"/>
          </a:xfrm>
        </p:spPr>
        <p:txBody>
          <a:bodyPr>
            <a:normAutofit/>
          </a:bodyPr>
          <a:lstStyle>
            <a:lvl1pPr>
              <a:defRPr sz="1800">
                <a:solidFill>
                  <a:schemeClr val="tx2">
                    <a:lumMod val="50000"/>
                  </a:schemeClr>
                </a:solidFill>
              </a:defRPr>
            </a:lvl1pPr>
            <a:lvl2pPr>
              <a:defRPr sz="1800">
                <a:solidFill>
                  <a:schemeClr val="tx2">
                    <a:lumMod val="50000"/>
                  </a:schemeClr>
                </a:solidFill>
              </a:defRPr>
            </a:lvl2pPr>
            <a:lvl3pPr>
              <a:defRPr sz="18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Copyright 2013 John Wiley &amp; Sons, Inc.</a:t>
            </a:r>
            <a:endParaRPr lang="en-US"/>
          </a:p>
        </p:txBody>
      </p:sp>
      <p:sp>
        <p:nvSpPr>
          <p:cNvPr id="9" name="Slide Number Placeholder 8"/>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3988748959"/>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2013 John Wiley &amp; Sons, Inc.</a:t>
            </a:r>
            <a:endParaRPr lang="en-US"/>
          </a:p>
        </p:txBody>
      </p:sp>
      <p:sp>
        <p:nvSpPr>
          <p:cNvPr id="5" name="Slide Number Placeholder 4"/>
          <p:cNvSpPr>
            <a:spLocks noGrp="1"/>
          </p:cNvSpPr>
          <p:nvPr>
            <p:ph type="sldNum" sz="quarter" idx="12"/>
          </p:nvPr>
        </p:nvSpPr>
        <p:spPr/>
        <p:txBody>
          <a:bodyPr/>
          <a:lstStyle/>
          <a:p>
            <a:fld id="{4C0BDC54-7FBA-410E-843C-F866E66B0366}" type="slidenum">
              <a:rPr lang="en-US" smtClean="0"/>
              <a:pPr/>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600" y="2514600"/>
            <a:ext cx="7315200" cy="4114800"/>
          </a:xfrm>
          <a:prstGeom prst="rect">
            <a:avLst/>
          </a:prstGeom>
        </p:spPr>
      </p:pic>
    </p:spTree>
    <p:extLst>
      <p:ext uri="{BB962C8B-B14F-4D97-AF65-F5344CB8AC3E}">
        <p14:creationId xmlns:p14="http://schemas.microsoft.com/office/powerpoint/2010/main" val="272423243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2013 John Wiley &amp; Sons, Inc.</a:t>
            </a:r>
            <a:endParaRPr lang="en-US"/>
          </a:p>
        </p:txBody>
      </p:sp>
      <p:sp>
        <p:nvSpPr>
          <p:cNvPr id="4" name="Slide Number Placeholder 3"/>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1922495320"/>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0517"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0517"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349500167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3048000" cy="1143000"/>
          </a:xfrm>
        </p:spPr>
        <p:txBody>
          <a:bodyPr anchor="b"/>
          <a:lstStyle>
            <a:lvl1pPr algn="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3950494" y="304801"/>
            <a:ext cx="7857087"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914400" y="1524000"/>
            <a:ext cx="3048000" cy="1600200"/>
          </a:xfrm>
        </p:spPr>
        <p:txBody>
          <a:bodyPr/>
          <a:lstStyle>
            <a:lvl1pPr marL="0" indent="0" algn="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2013 John Wiley &amp; Sons, Inc.</a:t>
            </a:r>
            <a:endParaRPr lang="en-US"/>
          </a:p>
        </p:txBody>
      </p:sp>
      <p:sp>
        <p:nvSpPr>
          <p:cNvPr id="7" name="Slide Number Placeholder 6"/>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352768578"/>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1427641182"/>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2013 John Wiley &amp; Sons, Inc.</a:t>
            </a:r>
            <a:endParaRPr lang="en-US"/>
          </a:p>
        </p:txBody>
      </p:sp>
      <p:sp>
        <p:nvSpPr>
          <p:cNvPr id="6" name="Slide Number Placeholder 5"/>
          <p:cNvSpPr>
            <a:spLocks noGrp="1"/>
          </p:cNvSpPr>
          <p:nvPr>
            <p:ph type="sldNum" sz="quarter" idx="12"/>
          </p:nvPr>
        </p:nvSpPr>
        <p:spPr/>
        <p:txBody>
          <a:bodyPr/>
          <a:lstStyle/>
          <a:p>
            <a:fld id="{4C0BDC54-7FBA-410E-843C-F866E66B0366}" type="slidenum">
              <a:rPr lang="en-US" smtClean="0"/>
              <a:pPr/>
              <a:t>‹#›</a:t>
            </a:fld>
            <a:endParaRPr lang="en-US"/>
          </a:p>
        </p:txBody>
      </p:sp>
    </p:spTree>
    <p:extLst>
      <p:ext uri="{BB962C8B-B14F-4D97-AF65-F5344CB8AC3E}">
        <p14:creationId xmlns:p14="http://schemas.microsoft.com/office/powerpoint/2010/main" val="4220254155"/>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19200" y="1371601"/>
            <a:ext cx="4673600" cy="3810000"/>
          </a:xfrm>
        </p:spPr>
        <p:txBody>
          <a:bodyPr>
            <a:normAutofit/>
          </a:bodyPr>
          <a:lstStyle>
            <a:lvl1pPr marL="0" indent="0">
              <a:buFontTx/>
              <a:buNone/>
              <a:defRPr sz="1200" b="0">
                <a:solidFill>
                  <a:schemeClr val="bg1"/>
                </a:solidFill>
              </a:defRPr>
            </a:lvl1pPr>
            <a:lvl2pPr marL="1828800" indent="-1828800">
              <a:buFontTx/>
              <a:buNone/>
              <a:defRPr sz="1200">
                <a:solidFill>
                  <a:schemeClr val="bg1"/>
                </a:solidFill>
              </a:defRPr>
            </a:lvl2pPr>
            <a:lvl3pPr marL="1828800" indent="-1828800">
              <a:buFontTx/>
              <a:buNone/>
              <a:defRPr sz="1200">
                <a:solidFill>
                  <a:schemeClr val="bg1"/>
                </a:solidFill>
              </a:defRPr>
            </a:lvl3pPr>
            <a:lvl4pPr marL="1828800" indent="-1828800">
              <a:buFontTx/>
              <a:buNone/>
              <a:defRPr sz="1200">
                <a:solidFill>
                  <a:schemeClr val="bg1"/>
                </a:solidFill>
              </a:defRPr>
            </a:lvl4pPr>
            <a:lvl5pPr marL="1828800" indent="-182880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705600" y="1371601"/>
            <a:ext cx="4572000" cy="3810000"/>
          </a:xfrm>
        </p:spPr>
        <p:txBody>
          <a:bodyPr>
            <a:normAutofit/>
          </a:bodyPr>
          <a:lstStyle>
            <a:lvl1pPr marL="0" indent="0">
              <a:buFontTx/>
              <a:buNone/>
              <a:defRPr sz="1200" b="0">
                <a:solidFill>
                  <a:schemeClr val="bg1"/>
                </a:solidFill>
              </a:defRPr>
            </a:lvl1pPr>
            <a:lvl2pPr marL="0" indent="0">
              <a:buFontTx/>
              <a:buNone/>
              <a:defRPr sz="1200">
                <a:solidFill>
                  <a:schemeClr val="bg1"/>
                </a:solidFill>
              </a:defRPr>
            </a:lvl2pPr>
            <a:lvl3pPr marL="0" indent="0">
              <a:buFontTx/>
              <a:buNone/>
              <a:defRPr sz="12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4C0BDC54-7FBA-410E-843C-F866E66B0366}" type="slidenum">
              <a:rPr lang="en-US" smtClean="0"/>
              <a:pPr/>
              <a:t>‹#›</a:t>
            </a:fld>
            <a:endParaRPr lang="en-US"/>
          </a:p>
        </p:txBody>
      </p:sp>
      <p:sp>
        <p:nvSpPr>
          <p:cNvPr id="10" name="Footer Placeholder 9"/>
          <p:cNvSpPr>
            <a:spLocks noGrp="1"/>
          </p:cNvSpPr>
          <p:nvPr>
            <p:ph type="ftr" sz="quarter" idx="15"/>
          </p:nvPr>
        </p:nvSpPr>
        <p:spPr/>
        <p:txBody>
          <a:bodyPr/>
          <a:lstStyle/>
          <a:p>
            <a:r>
              <a:rPr lang="en-US" smtClean="0"/>
              <a:t>Copyright 2013 John Wiley &amp; Sons, Inc.</a:t>
            </a:r>
            <a:endParaRPr lang="en-US"/>
          </a:p>
        </p:txBody>
      </p:sp>
      <p:sp>
        <p:nvSpPr>
          <p:cNvPr id="12" name="Title 11"/>
          <p:cNvSpPr>
            <a:spLocks noGrp="1"/>
          </p:cNvSpPr>
          <p:nvPr>
            <p:ph type="title"/>
          </p:nvPr>
        </p:nvSpPr>
        <p:spPr>
          <a:xfrm>
            <a:off x="1320800" y="152400"/>
            <a:ext cx="10160000" cy="71596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987971482"/>
      </p:ext>
    </p:extLst>
  </p:cSld>
  <p:clrMapOvr>
    <a:masterClrMapping/>
  </p:clrMapOvr>
  <p:timing>
    <p:tnLst>
      <p:par>
        <p:cTn id="1" dur="indefinite" restart="never" nodeType="tmRoot"/>
      </p:par>
    </p:tn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Copyright 2013 John Wiley &amp; Sons, Inc.</a:t>
            </a:r>
            <a:endParaRPr lang="en-US"/>
          </a:p>
        </p:txBody>
      </p:sp>
      <p:sp>
        <p:nvSpPr>
          <p:cNvPr id="4" name="Slide Number Placeholder 3"/>
          <p:cNvSpPr>
            <a:spLocks noGrp="1"/>
          </p:cNvSpPr>
          <p:nvPr>
            <p:ph type="sldNum" sz="quarter" idx="11"/>
          </p:nvPr>
        </p:nvSpPr>
        <p:spPr/>
        <p:txBody>
          <a:bodyPr/>
          <a:lstStyle/>
          <a:p>
            <a:fld id="{4C0BDC54-7FBA-410E-843C-F866E66B0366}" type="slidenum">
              <a:rPr lang="en-US" smtClean="0"/>
              <a:pPr/>
              <a:t>‹#›</a:t>
            </a:fld>
            <a:endParaRPr lang="en-US"/>
          </a:p>
        </p:txBody>
      </p:sp>
      <p:sp>
        <p:nvSpPr>
          <p:cNvPr id="9" name="Content Placeholder 2"/>
          <p:cNvSpPr>
            <a:spLocks noGrp="1"/>
          </p:cNvSpPr>
          <p:nvPr>
            <p:ph sz="half" idx="1"/>
          </p:nvPr>
        </p:nvSpPr>
        <p:spPr>
          <a:xfrm>
            <a:off x="6096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43180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80264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609600" y="1066801"/>
            <a:ext cx="3657600" cy="1905000"/>
          </a:xfrm>
        </p:spPr>
        <p:txBody>
          <a:bodyPr>
            <a:no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4368800" y="1066801"/>
            <a:ext cx="3556000" cy="1905000"/>
          </a:xfrm>
        </p:spPr>
        <p:txBody>
          <a:bodyPr>
            <a:norm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8026400" y="1066801"/>
            <a:ext cx="3657600" cy="1905000"/>
          </a:xfrm>
        </p:spPr>
        <p:txBody>
          <a:bodyPr>
            <a:norm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68399540"/>
      </p:ext>
    </p:extLst>
  </p:cSld>
  <p:clrMapOvr>
    <a:masterClrMapping/>
  </p:clrMapOvr>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Copyright 2013 John Wiley &amp; Sons, Inc.</a:t>
            </a:r>
            <a:endParaRPr lang="en-US"/>
          </a:p>
        </p:txBody>
      </p:sp>
      <p:sp>
        <p:nvSpPr>
          <p:cNvPr id="4" name="Slide Number Placeholder 3"/>
          <p:cNvSpPr>
            <a:spLocks noGrp="1"/>
          </p:cNvSpPr>
          <p:nvPr>
            <p:ph type="sldNum" sz="quarter" idx="11"/>
          </p:nvPr>
        </p:nvSpPr>
        <p:spPr/>
        <p:txBody>
          <a:bodyPr/>
          <a:lstStyle/>
          <a:p>
            <a:fld id="{4C0BDC54-7FBA-410E-843C-F866E66B0366}" type="slidenum">
              <a:rPr lang="en-US" smtClean="0"/>
              <a:pPr/>
              <a:t>‹#›</a:t>
            </a:fld>
            <a:endParaRPr lang="en-US"/>
          </a:p>
        </p:txBody>
      </p:sp>
      <p:sp>
        <p:nvSpPr>
          <p:cNvPr id="5" name="Content Placeholder 2"/>
          <p:cNvSpPr>
            <a:spLocks noGrp="1"/>
          </p:cNvSpPr>
          <p:nvPr>
            <p:ph sz="half" idx="1"/>
          </p:nvPr>
        </p:nvSpPr>
        <p:spPr>
          <a:xfrm>
            <a:off x="1356851" y="1143000"/>
            <a:ext cx="4572000" cy="1828800"/>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6096000" y="1219201"/>
            <a:ext cx="5080000" cy="2057399"/>
          </a:xfrm>
        </p:spPr>
        <p:txBody>
          <a:bodyPr>
            <a:normAutofit/>
          </a:bodyPr>
          <a:lstStyle>
            <a:lvl1pPr marL="0" indent="0" algn="l">
              <a:buFontTx/>
              <a:buNone/>
              <a:defRPr sz="1400" b="1">
                <a:solidFill>
                  <a:schemeClr val="bg1"/>
                </a:solidFill>
              </a:defRPr>
            </a:lvl1pPr>
            <a:lvl2pPr marL="0" indent="0" algn="l">
              <a:buFontTx/>
              <a:buNone/>
              <a:defRPr sz="1200">
                <a:solidFill>
                  <a:schemeClr val="bg1"/>
                </a:solidFill>
              </a:defRPr>
            </a:lvl2pPr>
            <a:lvl3pPr marL="0" indent="0" algn="l">
              <a:buFontTx/>
              <a:buNone/>
              <a:defRPr sz="1200">
                <a:solidFill>
                  <a:schemeClr val="bg1"/>
                </a:solidFill>
              </a:defRPr>
            </a:lvl3pPr>
            <a:lvl4pPr marL="0" indent="0" algn="l">
              <a:buFontTx/>
              <a:buNone/>
              <a:defRPr sz="1200">
                <a:solidFill>
                  <a:schemeClr val="bg1"/>
                </a:solidFill>
              </a:defRPr>
            </a:lvl4pPr>
            <a:lvl5pPr marL="0" indent="0" algn="l">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6371303" y="3505200"/>
            <a:ext cx="4572000" cy="1981200"/>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1320800" y="2895600"/>
            <a:ext cx="4572000" cy="3048000"/>
          </a:xfrm>
        </p:spPr>
        <p:txBody>
          <a:bodyPr>
            <a:normAutofit/>
          </a:bodyPr>
          <a:lstStyle>
            <a:lvl1pPr marL="0" indent="0">
              <a:buFontTx/>
              <a:buNone/>
              <a:defRPr sz="1400" b="1">
                <a:solidFill>
                  <a:schemeClr val="bg1"/>
                </a:solidFill>
              </a:defRPr>
            </a:lvl1pPr>
            <a:lvl2pPr marL="0" indent="0">
              <a:buFontTx/>
              <a:buNone/>
              <a:defRPr sz="1200">
                <a:solidFill>
                  <a:schemeClr val="bg1"/>
                </a:solidFill>
              </a:defRPr>
            </a:lvl2pPr>
            <a:lvl3pPr marL="0" indent="0">
              <a:buFontTx/>
              <a:buNone/>
              <a:defRPr sz="12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224069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smtClean="0"/>
              <a:t>Copyright 2013 John Wiley &amp; Sons, Inc.</a:t>
            </a:r>
            <a:endParaRPr lang="en-US"/>
          </a:p>
        </p:txBody>
      </p:sp>
      <p:sp>
        <p:nvSpPr>
          <p:cNvPr id="4" name="Slide Number Placeholder 3"/>
          <p:cNvSpPr>
            <a:spLocks noGrp="1"/>
          </p:cNvSpPr>
          <p:nvPr>
            <p:ph type="sldNum" sz="quarter" idx="11"/>
          </p:nvPr>
        </p:nvSpPr>
        <p:spPr/>
        <p:txBody>
          <a:bodyPr/>
          <a:lstStyle/>
          <a:p>
            <a:fld id="{4C0BDC54-7FBA-410E-843C-F866E66B0366}" type="slidenum">
              <a:rPr lang="en-US" smtClean="0"/>
              <a:pPr/>
              <a:t>‹#›</a:t>
            </a:fld>
            <a:endParaRPr lang="en-US"/>
          </a:p>
        </p:txBody>
      </p:sp>
      <p:sp>
        <p:nvSpPr>
          <p:cNvPr id="9" name="Text Placeholder 8"/>
          <p:cNvSpPr>
            <a:spLocks noGrp="1"/>
          </p:cNvSpPr>
          <p:nvPr>
            <p:ph type="body" sz="quarter" idx="15"/>
          </p:nvPr>
        </p:nvSpPr>
        <p:spPr>
          <a:xfrm>
            <a:off x="3556000" y="33528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3556000" y="16764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3556000" y="25146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3556000" y="41910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3556000" y="50292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1016000" y="1066800"/>
            <a:ext cx="10160000" cy="457200"/>
          </a:xfrm>
        </p:spPr>
        <p:txBody>
          <a:bodyPr>
            <a:normAutofit/>
          </a:bodyPr>
          <a:lstStyle>
            <a:lvl1pPr algn="ctr">
              <a:buFontTx/>
              <a:buNone/>
              <a:defRPr sz="2400"/>
            </a:lvl1pPr>
          </a:lstStyle>
          <a:p>
            <a:pPr lvl="0"/>
            <a:r>
              <a:rPr lang="en-US" smtClean="0"/>
              <a:t>Click to edit Master text styles</a:t>
            </a:r>
          </a:p>
        </p:txBody>
      </p:sp>
    </p:spTree>
    <p:extLst>
      <p:ext uri="{BB962C8B-B14F-4D97-AF65-F5344CB8AC3E}">
        <p14:creationId xmlns:p14="http://schemas.microsoft.com/office/powerpoint/2010/main" val="2056191722"/>
      </p:ext>
    </p:extLst>
  </p:cSld>
  <p:clrMapOvr>
    <a:masterClrMapping/>
  </p:clrMapOvr>
  <p:timing>
    <p:tnLst>
      <p:par>
        <p:cTn id="1" dur="indefinite" restart="never" nodeType="tmRoot"/>
      </p:par>
    </p:tn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Animated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lick_Box"/>
          <p:cNvSpPr/>
          <p:nvPr/>
        </p:nvSpPr>
        <p:spPr>
          <a:xfrm>
            <a:off x="-508000" y="-304800"/>
            <a:ext cx="13919200" cy="78486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305" y="743857"/>
            <a:ext cx="11943249" cy="71374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2074545"/>
          </a:xfrm>
          <a:prstGeom prst="rect">
            <a:avLst/>
          </a:prstGeom>
        </p:spPr>
      </p:pic>
      <p:sp>
        <p:nvSpPr>
          <p:cNvPr id="4" name="Date Placeholder 3"/>
          <p:cNvSpPr>
            <a:spLocks noGrp="1"/>
          </p:cNvSpPr>
          <p:nvPr>
            <p:ph type="dt" sz="half" idx="10"/>
          </p:nvPr>
        </p:nvSpPr>
        <p:spPr/>
        <p:txBody>
          <a:bodyPr/>
          <a:lstStyle/>
          <a:p>
            <a:fld id="{C61259C5-F156-4DB6-8315-1D076089775B}"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0628" y="-1491343"/>
            <a:ext cx="12192000" cy="68580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2056" y="-1469571"/>
            <a:ext cx="12192000" cy="68580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40801" y="304800"/>
            <a:ext cx="2589724" cy="717804"/>
          </a:xfrm>
          <a:prstGeom prst="rect">
            <a:avLst/>
          </a:prstGeom>
        </p:spPr>
      </p:pic>
      <p:sp>
        <p:nvSpPr>
          <p:cNvPr id="3" name="Subtitle 2"/>
          <p:cNvSpPr>
            <a:spLocks noGrp="1"/>
          </p:cNvSpPr>
          <p:nvPr>
            <p:ph type="subTitle" idx="1"/>
          </p:nvPr>
        </p:nvSpPr>
        <p:spPr>
          <a:xfrm>
            <a:off x="6400800" y="6019800"/>
            <a:ext cx="4775200" cy="1752600"/>
          </a:xfrm>
        </p:spPr>
        <p:txBody>
          <a:bodyPr>
            <a:normAutofit/>
          </a:bodyPr>
          <a:lstStyle>
            <a:lvl1pPr marL="0" indent="0" algn="l">
              <a:buNone/>
              <a:defRPr sz="1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hasCustomPrompt="1"/>
          </p:nvPr>
        </p:nvSpPr>
        <p:spPr>
          <a:xfrm>
            <a:off x="6400800" y="4648201"/>
            <a:ext cx="4775200" cy="1470025"/>
          </a:xfrm>
          <a:ln>
            <a:noFill/>
          </a:ln>
        </p:spPr>
        <p:txBody>
          <a:bodyPr anchor="b">
            <a:normAutofit/>
          </a:bodyPr>
          <a:lstStyle>
            <a:lvl1pPr algn="l">
              <a:defRPr sz="3200">
                <a:solidFill>
                  <a:schemeClr val="accent1">
                    <a:lumMod val="75000"/>
                  </a:schemeClr>
                </a:solidFill>
              </a:defRPr>
            </a:lvl1pPr>
          </a:lstStyle>
          <a:p>
            <a:r>
              <a:rPr lang="en-US" dirty="0" smtClean="0"/>
              <a:t>Title</a:t>
            </a:r>
            <a:endParaRPr lang="en-US" dirty="0"/>
          </a:p>
        </p:txBody>
      </p:sp>
    </p:spTree>
    <p:extLst>
      <p:ext uri="{BB962C8B-B14F-4D97-AF65-F5344CB8AC3E}">
        <p14:creationId xmlns:p14="http://schemas.microsoft.com/office/powerpoint/2010/main" val="197743092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tatic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59D3974-108C-4FE0-9376-30030F5A869C}"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ctrTitle"/>
          </p:nvPr>
        </p:nvSpPr>
        <p:spPr>
          <a:xfrm>
            <a:off x="6807200" y="1752601"/>
            <a:ext cx="4775200" cy="1470025"/>
          </a:xfrm>
        </p:spPr>
        <p:txBody>
          <a:bodyPr anchor="b">
            <a:normAutofit/>
          </a:bodyPr>
          <a:lstStyle>
            <a:lvl1pPr algn="r">
              <a:defRPr sz="32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07200" y="3124200"/>
            <a:ext cx="4775200" cy="1752600"/>
          </a:xfrm>
        </p:spPr>
        <p:txBody>
          <a:bodyPr>
            <a:normAutofit/>
          </a:bodyPr>
          <a:lstStyle>
            <a:lvl1pPr marL="0" indent="0" algn="r">
              <a:buNone/>
              <a:defRPr sz="1800">
                <a:solidFill>
                  <a:schemeClr val="accent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8621890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Animated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305" y="743857"/>
            <a:ext cx="11943249" cy="7137400"/>
          </a:xfrm>
          <a:prstGeom prst="rect">
            <a:avLst/>
          </a:prstGeo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2074545"/>
          </a:xfrm>
          <a:prstGeom prst="rect">
            <a:avLst/>
          </a:prstGeom>
        </p:spPr>
      </p:pic>
      <p:pic>
        <p:nvPicPr>
          <p:cNvPr id="10" name="Picture 9" hidden="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7085" y="-1502228"/>
            <a:ext cx="12192000" cy="68580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400" y="-304800"/>
            <a:ext cx="12192000" cy="6858000"/>
          </a:xfrm>
          <a:prstGeom prst="rect">
            <a:avLst/>
          </a:prstGeom>
        </p:spPr>
      </p:pic>
      <p:sp>
        <p:nvSpPr>
          <p:cNvPr id="4" name="Date Placeholder 3"/>
          <p:cNvSpPr>
            <a:spLocks noGrp="1"/>
          </p:cNvSpPr>
          <p:nvPr>
            <p:ph type="dt" sz="half" idx="10"/>
          </p:nvPr>
        </p:nvSpPr>
        <p:spPr/>
        <p:txBody>
          <a:bodyPr/>
          <a:lstStyle/>
          <a:p>
            <a:fld id="{2C2D8846-9F27-4843-9B79-F7F01493375B}" type="datetime1">
              <a:rPr lang="en-US" smtClean="0"/>
              <a:t>9/15/2014</a:t>
            </a:fld>
            <a:endParaRPr lang="en-US"/>
          </a:p>
        </p:txBody>
      </p:sp>
      <p:sp>
        <p:nvSpPr>
          <p:cNvPr id="3" name="Content Placeholder 2"/>
          <p:cNvSpPr>
            <a:spLocks noGrp="1"/>
          </p:cNvSpPr>
          <p:nvPr>
            <p:ph idx="1"/>
          </p:nvPr>
        </p:nvSpPr>
        <p:spPr>
          <a:xfrm>
            <a:off x="1524000" y="1189038"/>
            <a:ext cx="10160000" cy="5135563"/>
          </a:xfrm>
        </p:spPr>
        <p:txBody>
          <a:bodyPr/>
          <a:lstStyle>
            <a:lvl1pPr>
              <a:defRPr>
                <a:solidFill>
                  <a:schemeClr val="accent2">
                    <a:lumMod val="75000"/>
                  </a:schemeClr>
                </a:solidFill>
              </a:defRPr>
            </a:lvl1pPr>
            <a:lvl2pPr>
              <a:defRPr>
                <a:solidFill>
                  <a:schemeClr val="accent2">
                    <a:lumMod val="75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0401" y="5410201"/>
            <a:ext cx="2178657" cy="603867"/>
          </a:xfrm>
          <a:prstGeom prst="rect">
            <a:avLst/>
          </a:prstGeom>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
        <p:nvSpPr>
          <p:cNvPr id="2" name="Title 1"/>
          <p:cNvSpPr>
            <a:spLocks noGrp="1"/>
          </p:cNvSpPr>
          <p:nvPr>
            <p:ph type="title"/>
          </p:nvPr>
        </p:nvSpPr>
        <p:spPr>
          <a:xfrm>
            <a:off x="1524000" y="473075"/>
            <a:ext cx="10160000" cy="715962"/>
          </a:xfrm>
        </p:spPr>
        <p:txBody>
          <a:bodyPr>
            <a:normAutofit/>
          </a:bodyPr>
          <a:lstStyle>
            <a:lvl1pPr algn="l">
              <a:defRPr sz="3600">
                <a:solidFill>
                  <a:schemeClr val="accent1">
                    <a:lumMod val="75000"/>
                  </a:schemeClr>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4719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tatic Title and Content">
    <p:spTree>
      <p:nvGrpSpPr>
        <p:cNvPr id="1" name=""/>
        <p:cNvGrpSpPr/>
        <p:nvPr/>
      </p:nvGrpSpPr>
      <p:grpSpPr>
        <a:xfrm>
          <a:off x="0" y="0"/>
          <a:ext cx="0" cy="0"/>
          <a:chOff x="0" y="0"/>
          <a:chExt cx="0" cy="0"/>
        </a:xfrm>
      </p:grpSpPr>
      <p:pic>
        <p:nvPicPr>
          <p:cNvPr id="10" name="Picture 9"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normAutofit/>
          </a:bodyPr>
          <a:lstStyle>
            <a:lvl1pPr algn="l">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AF4A87-5168-464A-B3B6-FE0BFA75A17A}"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43004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7600" y="17526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117600" y="252414"/>
            <a:ext cx="10363200" cy="1500187"/>
          </a:xfrm>
        </p:spPr>
        <p:txBody>
          <a:bodyPr anchor="b"/>
          <a:lstStyle>
            <a:lvl1pPr marL="0" indent="0">
              <a:buNone/>
              <a:defRPr sz="2000">
                <a:solidFill>
                  <a:schemeClr val="accent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54504D-E393-41EA-AB81-EA69277B09A0}"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49128590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16000" y="1646238"/>
            <a:ext cx="4775200" cy="49831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00800" y="1143001"/>
            <a:ext cx="4775200" cy="49831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19AF23-4179-4DAE-AF2D-2CE9D6E5A0F1}" type="datetime1">
              <a:rPr lang="en-US" smtClean="0"/>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5128290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
            <a:ext cx="10160000" cy="715962"/>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0234" y="990600"/>
            <a:ext cx="4872567" cy="63976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16001" y="1951038"/>
            <a:ext cx="4872567" cy="4525963"/>
          </a:xfrm>
        </p:spPr>
        <p:txBody>
          <a:bodyPr>
            <a:normAutofit/>
          </a:bodyPr>
          <a:lstStyle>
            <a:lvl1pPr>
              <a:defRPr sz="1800">
                <a:solidFill>
                  <a:schemeClr val="tx2">
                    <a:lumMod val="50000"/>
                  </a:schemeClr>
                </a:solidFill>
              </a:defRPr>
            </a:lvl1pPr>
            <a:lvl2pPr>
              <a:defRPr sz="1800">
                <a:solidFill>
                  <a:schemeClr val="tx2">
                    <a:lumMod val="50000"/>
                  </a:schemeClr>
                </a:solidFill>
              </a:defRPr>
            </a:lvl2pPr>
            <a:lvl3pPr>
              <a:defRPr sz="18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03433" y="990600"/>
            <a:ext cx="4872568" cy="639762"/>
          </a:xfrm>
        </p:spPr>
        <p:txBody>
          <a:bodyPr anchor="b">
            <a:no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99200" y="1951038"/>
            <a:ext cx="4872568" cy="4525963"/>
          </a:xfrm>
        </p:spPr>
        <p:txBody>
          <a:bodyPr>
            <a:normAutofit/>
          </a:bodyPr>
          <a:lstStyle>
            <a:lvl1pPr>
              <a:defRPr sz="1800">
                <a:solidFill>
                  <a:schemeClr val="tx2">
                    <a:lumMod val="50000"/>
                  </a:schemeClr>
                </a:solidFill>
              </a:defRPr>
            </a:lvl1pPr>
            <a:lvl2pPr>
              <a:defRPr sz="1800">
                <a:solidFill>
                  <a:schemeClr val="tx2">
                    <a:lumMod val="50000"/>
                  </a:schemeClr>
                </a:solidFill>
              </a:defRPr>
            </a:lvl2pPr>
            <a:lvl3pPr>
              <a:defRPr sz="18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B9E9AF-C19C-48FD-AFBC-018D3E5DB9C3}" type="datetime1">
              <a:rPr lang="en-US" smtClean="0"/>
              <a:t>9/15/2014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28102070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C83B6C-AB43-44D0-8DE2-08C30766203B}" type="datetime1">
              <a:rPr lang="en-US" smtClean="0"/>
              <a:t>9/15/2014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3D4356-750F-43A5-86F1-332F9B8C8A9C}" type="slidenum">
              <a:rPr lang="en-US" smtClean="0"/>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600" y="2514600"/>
            <a:ext cx="7315200" cy="4114800"/>
          </a:xfrm>
          <a:prstGeom prst="rect">
            <a:avLst/>
          </a:prstGeom>
        </p:spPr>
      </p:pic>
    </p:spTree>
    <p:extLst>
      <p:ext uri="{BB962C8B-B14F-4D97-AF65-F5344CB8AC3E}">
        <p14:creationId xmlns:p14="http://schemas.microsoft.com/office/powerpoint/2010/main" val="66160014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3F017-40AA-41DB-BFC6-E273E1142FA6}" type="datetime1">
              <a:rPr lang="en-US" smtClean="0"/>
              <a:t>9/15/2014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6273163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0517"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0517"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B4C277-FB54-4B16-8D14-3AD2FF365878}" type="datetime1">
              <a:rPr lang="en-US" smtClean="0"/>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64808760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3048000" cy="1143000"/>
          </a:xfrm>
        </p:spPr>
        <p:txBody>
          <a:bodyPr anchor="b"/>
          <a:lstStyle>
            <a:lvl1pPr algn="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3950494" y="304801"/>
            <a:ext cx="7857087"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914400" y="1524000"/>
            <a:ext cx="3048000" cy="1600200"/>
          </a:xfrm>
        </p:spPr>
        <p:txBody>
          <a:bodyPr/>
          <a:lstStyle>
            <a:lvl1pPr marL="0" indent="0" algn="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0915CA-1770-430C-805E-D21D09707406}" type="datetime1">
              <a:rPr lang="en-US" smtClean="0"/>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32277783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6E282-BF5E-4B68-B580-A7BC191D1969}"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154984310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CBDFA-4E4D-4F5B-8167-48C3E7F3D5D4}" type="datetime1">
              <a:rPr lang="en-US" smtClean="0"/>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3D4356-750F-43A5-86F1-332F9B8C8A9C}" type="slidenum">
              <a:rPr lang="en-US" smtClean="0"/>
              <a:t>‹#›</a:t>
            </a:fld>
            <a:endParaRPr lang="en-US"/>
          </a:p>
        </p:txBody>
      </p:sp>
    </p:spTree>
    <p:extLst>
      <p:ext uri="{BB962C8B-B14F-4D97-AF65-F5344CB8AC3E}">
        <p14:creationId xmlns:p14="http://schemas.microsoft.com/office/powerpoint/2010/main" val="23999427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19200" y="1371601"/>
            <a:ext cx="4673600" cy="3810000"/>
          </a:xfrm>
        </p:spPr>
        <p:txBody>
          <a:bodyPr>
            <a:normAutofit/>
          </a:bodyPr>
          <a:lstStyle>
            <a:lvl1pPr marL="0" indent="0">
              <a:buFontTx/>
              <a:buNone/>
              <a:defRPr sz="1200" b="0">
                <a:solidFill>
                  <a:schemeClr val="bg1"/>
                </a:solidFill>
              </a:defRPr>
            </a:lvl1pPr>
            <a:lvl2pPr marL="1828800" indent="-1828800">
              <a:buFontTx/>
              <a:buNone/>
              <a:defRPr sz="1200">
                <a:solidFill>
                  <a:schemeClr val="bg1"/>
                </a:solidFill>
              </a:defRPr>
            </a:lvl2pPr>
            <a:lvl3pPr marL="1828800" indent="-1828800">
              <a:buFontTx/>
              <a:buNone/>
              <a:defRPr sz="1200">
                <a:solidFill>
                  <a:schemeClr val="bg1"/>
                </a:solidFill>
              </a:defRPr>
            </a:lvl3pPr>
            <a:lvl4pPr marL="1828800" indent="-1828800">
              <a:buFontTx/>
              <a:buNone/>
              <a:defRPr sz="1200">
                <a:solidFill>
                  <a:schemeClr val="bg1"/>
                </a:solidFill>
              </a:defRPr>
            </a:lvl4pPr>
            <a:lvl5pPr marL="1828800" indent="-182880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705600" y="1371601"/>
            <a:ext cx="4572000" cy="3810000"/>
          </a:xfrm>
        </p:spPr>
        <p:txBody>
          <a:bodyPr>
            <a:normAutofit/>
          </a:bodyPr>
          <a:lstStyle>
            <a:lvl1pPr marL="0" indent="0">
              <a:buFontTx/>
              <a:buNone/>
              <a:defRPr sz="1200" b="0">
                <a:solidFill>
                  <a:schemeClr val="bg1"/>
                </a:solidFill>
              </a:defRPr>
            </a:lvl1pPr>
            <a:lvl2pPr marL="0" indent="0">
              <a:buFontTx/>
              <a:buNone/>
              <a:defRPr sz="1200">
                <a:solidFill>
                  <a:schemeClr val="bg1"/>
                </a:solidFill>
              </a:defRPr>
            </a:lvl2pPr>
            <a:lvl3pPr marL="0" indent="0">
              <a:buFontTx/>
              <a:buNone/>
              <a:defRPr sz="12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a:xfrm>
            <a:off x="1320800" y="152400"/>
            <a:ext cx="10160000" cy="71596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97833431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6096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43180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8026400" y="3048002"/>
            <a:ext cx="3657600" cy="2666999"/>
          </a:xfrm>
        </p:spPr>
        <p:txBody>
          <a:bodyPr lIns="274320" tIns="0" rIns="182880">
            <a:normAutofit/>
          </a:bodyPr>
          <a:lstStyle>
            <a:lvl1pPr>
              <a:lnSpc>
                <a:spcPts val="2000"/>
              </a:lnSpc>
              <a:defRPr sz="18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609600" y="1066801"/>
            <a:ext cx="3657600" cy="1905000"/>
          </a:xfrm>
        </p:spPr>
        <p:txBody>
          <a:bodyPr>
            <a:no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4368800" y="1066801"/>
            <a:ext cx="3556000" cy="1905000"/>
          </a:xfrm>
        </p:spPr>
        <p:txBody>
          <a:bodyPr>
            <a:norm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8026400" y="1066801"/>
            <a:ext cx="3657600" cy="1905000"/>
          </a:xfrm>
        </p:spPr>
        <p:txBody>
          <a:bodyPr>
            <a:normAutofit/>
          </a:bodyPr>
          <a:lstStyle>
            <a:lvl1pPr>
              <a:defRPr sz="2000">
                <a:solidFill>
                  <a:schemeClr val="bg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5519332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356851" y="1143000"/>
            <a:ext cx="4572000" cy="1828800"/>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6096000" y="1219201"/>
            <a:ext cx="5080000" cy="2057399"/>
          </a:xfrm>
        </p:spPr>
        <p:txBody>
          <a:bodyPr>
            <a:normAutofit/>
          </a:bodyPr>
          <a:lstStyle>
            <a:lvl1pPr marL="0" indent="0" algn="l">
              <a:buFontTx/>
              <a:buNone/>
              <a:defRPr sz="1400" b="1">
                <a:solidFill>
                  <a:schemeClr val="bg1"/>
                </a:solidFill>
              </a:defRPr>
            </a:lvl1pPr>
            <a:lvl2pPr marL="0" indent="0" algn="l">
              <a:buFontTx/>
              <a:buNone/>
              <a:defRPr sz="1200">
                <a:solidFill>
                  <a:schemeClr val="bg1"/>
                </a:solidFill>
              </a:defRPr>
            </a:lvl2pPr>
            <a:lvl3pPr marL="0" indent="0" algn="l">
              <a:buFontTx/>
              <a:buNone/>
              <a:defRPr sz="1200">
                <a:solidFill>
                  <a:schemeClr val="bg1"/>
                </a:solidFill>
              </a:defRPr>
            </a:lvl3pPr>
            <a:lvl4pPr marL="0" indent="0" algn="l">
              <a:buFontTx/>
              <a:buNone/>
              <a:defRPr sz="1200">
                <a:solidFill>
                  <a:schemeClr val="bg1"/>
                </a:solidFill>
              </a:defRPr>
            </a:lvl4pPr>
            <a:lvl5pPr marL="0" indent="0" algn="l">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4"/>
          </p:nvPr>
        </p:nvSpPr>
        <p:spPr>
          <a:xfrm>
            <a:off x="6371303" y="3505200"/>
            <a:ext cx="4572000" cy="1981200"/>
          </a:xfrm>
        </p:spPr>
        <p:txBody>
          <a:bodyP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1320800" y="2895600"/>
            <a:ext cx="4572000" cy="3048000"/>
          </a:xfrm>
        </p:spPr>
        <p:txBody>
          <a:bodyPr>
            <a:normAutofit/>
          </a:bodyPr>
          <a:lstStyle>
            <a:lvl1pPr marL="0" indent="0">
              <a:buFontTx/>
              <a:buNone/>
              <a:defRPr sz="1400" b="1">
                <a:solidFill>
                  <a:schemeClr val="bg1"/>
                </a:solidFill>
              </a:defRPr>
            </a:lvl1pPr>
            <a:lvl2pPr marL="0" indent="0">
              <a:buFontTx/>
              <a:buNone/>
              <a:defRPr sz="1200">
                <a:solidFill>
                  <a:schemeClr val="bg1"/>
                </a:solidFill>
              </a:defRPr>
            </a:lvl2pPr>
            <a:lvl3pPr marL="0" indent="0">
              <a:buFontTx/>
              <a:buNone/>
              <a:defRPr sz="12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0"/>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5193652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estions contact">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721600" y="1524001"/>
            <a:ext cx="4064000" cy="4297363"/>
          </a:xfrm>
        </p:spPr>
        <p:txBody>
          <a:bodyPr/>
          <a:lstStyle>
            <a:lvl1pPr marL="0" indent="0">
              <a:lnSpc>
                <a:spcPts val="1600"/>
              </a:lnSpc>
              <a:buNone/>
              <a:defRPr sz="1400">
                <a:solidFill>
                  <a:schemeClr val="tx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p:txBody>
          <a:bodyPr>
            <a:normAutofit/>
          </a:bodyPr>
          <a:lstStyle>
            <a:lvl1pPr algn="ctr" defTabSz="914400" rtl="0" eaLnBrk="1" latinLnBrk="0" hangingPunct="1">
              <a:spcBef>
                <a:spcPct val="0"/>
              </a:spcBef>
              <a:buNone/>
              <a:defRPr lang="en-US" sz="4000" b="1" kern="120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8" name="Text Placeholder 10"/>
          <p:cNvSpPr>
            <a:spLocks noGrp="1"/>
          </p:cNvSpPr>
          <p:nvPr>
            <p:ph type="body" sz="quarter" idx="13"/>
          </p:nvPr>
        </p:nvSpPr>
        <p:spPr>
          <a:xfrm>
            <a:off x="1016000" y="914400"/>
            <a:ext cx="10160000" cy="457200"/>
          </a:xfrm>
        </p:spPr>
        <p:txBody>
          <a:bodyPr>
            <a:normAutofit/>
          </a:bodyPr>
          <a:lstStyle>
            <a:lvl1pPr algn="ctr">
              <a:buFontTx/>
              <a:buNone/>
              <a:defRPr sz="2000">
                <a:solidFill>
                  <a:schemeClr val="accent1">
                    <a:lumMod val="50000"/>
                  </a:schemeClr>
                </a:solidFill>
              </a:defRPr>
            </a:lvl1pPr>
          </a:lstStyle>
          <a:p>
            <a:pPr lvl="0"/>
            <a:r>
              <a:rPr lang="en-US" smtClean="0"/>
              <a:t>Click to edit Master text styles</a:t>
            </a:r>
          </a:p>
        </p:txBody>
      </p:sp>
    </p:spTree>
    <p:extLst>
      <p:ext uri="{BB962C8B-B14F-4D97-AF65-F5344CB8AC3E}">
        <p14:creationId xmlns:p14="http://schemas.microsoft.com/office/powerpoint/2010/main" val="235947850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556000" y="33528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3556000" y="16764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4" name="Text Placeholder 8"/>
          <p:cNvSpPr>
            <a:spLocks noGrp="1"/>
          </p:cNvSpPr>
          <p:nvPr>
            <p:ph type="body" sz="quarter" idx="17"/>
          </p:nvPr>
        </p:nvSpPr>
        <p:spPr>
          <a:xfrm>
            <a:off x="3556000" y="25146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5" name="Text Placeholder 8"/>
          <p:cNvSpPr>
            <a:spLocks noGrp="1"/>
          </p:cNvSpPr>
          <p:nvPr>
            <p:ph type="body" sz="quarter" idx="18"/>
          </p:nvPr>
        </p:nvSpPr>
        <p:spPr>
          <a:xfrm>
            <a:off x="3556000" y="41910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6" name="Text Placeholder 8"/>
          <p:cNvSpPr>
            <a:spLocks noGrp="1"/>
          </p:cNvSpPr>
          <p:nvPr>
            <p:ph type="body" sz="quarter" idx="19"/>
          </p:nvPr>
        </p:nvSpPr>
        <p:spPr>
          <a:xfrm>
            <a:off x="3556000" y="5029200"/>
            <a:ext cx="8432800" cy="838200"/>
          </a:xfrm>
        </p:spPr>
        <p:txBody>
          <a:bodyPr>
            <a:normAutofit/>
          </a:bodyPr>
          <a:lstStyle>
            <a:lvl1pPr marL="57150" indent="0">
              <a:buFontTx/>
              <a:buNone/>
              <a:defRPr sz="1800" baseline="0">
                <a:solidFill>
                  <a:schemeClr val="accent1">
                    <a:lumMod val="75000"/>
                  </a:schemeClr>
                </a:solidFill>
              </a:defRPr>
            </a:lvl1pPr>
          </a:lstStyle>
          <a:p>
            <a:pPr lvl="0"/>
            <a:r>
              <a:rPr lang="en-US" smtClean="0"/>
              <a:t>Click to edit Master text styles</a:t>
            </a:r>
          </a:p>
        </p:txBody>
      </p:sp>
      <p:sp>
        <p:nvSpPr>
          <p:cNvPr id="13" name="Text Placeholder 10"/>
          <p:cNvSpPr>
            <a:spLocks noGrp="1"/>
          </p:cNvSpPr>
          <p:nvPr>
            <p:ph type="body" sz="quarter" idx="13"/>
          </p:nvPr>
        </p:nvSpPr>
        <p:spPr>
          <a:xfrm>
            <a:off x="1016000" y="1066800"/>
            <a:ext cx="10160000" cy="457200"/>
          </a:xfrm>
        </p:spPr>
        <p:txBody>
          <a:bodyPr>
            <a:normAutofit/>
          </a:bodyPr>
          <a:lstStyle>
            <a:lvl1pPr algn="ctr">
              <a:buFontTx/>
              <a:buNone/>
              <a:defRPr sz="2400"/>
            </a:lvl1pPr>
          </a:lstStyle>
          <a:p>
            <a:pPr lvl="0"/>
            <a:r>
              <a:rPr lang="en-US" smtClean="0"/>
              <a:t>Click to edit Master text styles</a:t>
            </a:r>
          </a:p>
        </p:txBody>
      </p:sp>
    </p:spTree>
    <p:extLst>
      <p:ext uri="{BB962C8B-B14F-4D97-AF65-F5344CB8AC3E}">
        <p14:creationId xmlns:p14="http://schemas.microsoft.com/office/powerpoint/2010/main" val="919840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2.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5.pn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4.png"/><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464840" y="914400"/>
            <a:ext cx="9441651" cy="7438572"/>
          </a:xfrm>
          <a:prstGeom prst="rect">
            <a:avLst/>
          </a:prstGeom>
        </p:spPr>
      </p:pic>
      <p:pic>
        <p:nvPicPr>
          <p:cNvPr id="19" name="Picture 1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347200" y="76201"/>
            <a:ext cx="2692400" cy="603867"/>
          </a:xfrm>
          <a:prstGeom prst="rect">
            <a:avLst/>
          </a:prstGeom>
        </p:spPr>
      </p:pic>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Copyright 2013 John Wiley &amp; Sons, Inc.</a:t>
            </a: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bg1"/>
                </a:solidFill>
              </a:defRPr>
            </a:lvl1pPr>
          </a:lstStyle>
          <a:p>
            <a:fld id="{4C0BDC54-7FBA-410E-843C-F866E66B0366}" type="slidenum">
              <a:rPr lang="en-US" smtClean="0"/>
              <a:pPr/>
              <a:t>‹#›</a:t>
            </a:fld>
            <a:endParaRPr lang="en-US"/>
          </a:p>
        </p:txBody>
      </p:sp>
      <p:pic>
        <p:nvPicPr>
          <p:cNvPr id="18" name="Picture 17"/>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11200" y="0"/>
            <a:ext cx="13106400" cy="6858000"/>
          </a:xfrm>
          <a:prstGeom prst="rect">
            <a:avLst/>
          </a:prstGeom>
        </p:spPr>
      </p:pic>
      <p:pic>
        <p:nvPicPr>
          <p:cNvPr id="12" name="Picture 1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11200" y="-457200"/>
            <a:ext cx="12192000" cy="6858000"/>
          </a:xfrm>
          <a:prstGeom prst="rect">
            <a:avLst/>
          </a:prstGeom>
        </p:spPr>
      </p:pic>
      <p:sp>
        <p:nvSpPr>
          <p:cNvPr id="2" name="Title Placeholder 1"/>
          <p:cNvSpPr>
            <a:spLocks noGrp="1"/>
          </p:cNvSpPr>
          <p:nvPr>
            <p:ph type="title"/>
          </p:nvPr>
        </p:nvSpPr>
        <p:spPr>
          <a:xfrm>
            <a:off x="1320800" y="473075"/>
            <a:ext cx="10160000" cy="7159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20800" y="1189038"/>
            <a:ext cx="10160000" cy="5135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4975154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ransition>
    <p:fade/>
  </p:transition>
  <p:timing>
    <p:tnLst>
      <p:par>
        <p:cTn id="1" dur="indefinite" restart="never" nodeType="tmRoot"/>
      </p:par>
    </p:tnLst>
  </p:timing>
  <p:hf hdr="0" dt="0"/>
  <p:txStyles>
    <p:titleStyle>
      <a:lvl1pPr algn="ctr" defTabSz="914400" rtl="0" eaLnBrk="1" latinLnBrk="0" hangingPunct="1">
        <a:spcBef>
          <a:spcPct val="0"/>
        </a:spcBef>
        <a:buNone/>
        <a:defRPr sz="4000" b="1" kern="1200">
          <a:solidFill>
            <a:schemeClr val="accent1">
              <a:lumMod val="75000"/>
            </a:schemeClr>
          </a:solidFill>
          <a:latin typeface="+mj-lt"/>
          <a:ea typeface="+mj-ea"/>
          <a:cs typeface="+mj-cs"/>
        </a:defRPr>
      </a:lvl1pPr>
    </p:titleStyle>
    <p:bodyStyle>
      <a:lvl1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1pPr>
      <a:lvl2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2pPr>
      <a:lvl3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3pPr>
      <a:lvl4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4pPr>
      <a:lvl5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470400" y="914400"/>
            <a:ext cx="12447211" cy="7438572"/>
          </a:xfrm>
          <a:prstGeom prst="rect">
            <a:avLst/>
          </a:prstGeom>
        </p:spPr>
      </p:pic>
      <p:pic>
        <p:nvPicPr>
          <p:cNvPr id="19" name="Picture 1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347200" y="76201"/>
            <a:ext cx="2692400" cy="603867"/>
          </a:xfrm>
          <a:prstGeom prst="rect">
            <a:avLst/>
          </a:prstGeom>
        </p:spPr>
      </p:pic>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0EABC2-A707-411B-ADC3-8B0B96869775}" type="datetime1">
              <a:rPr lang="en-US" smtClean="0"/>
              <a:t>9/15/2014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bg1"/>
                </a:solidFill>
              </a:defRPr>
            </a:lvl1pPr>
          </a:lstStyle>
          <a:p>
            <a:fld id="{7D3D4356-750F-43A5-86F1-332F9B8C8A9C}" type="slidenum">
              <a:rPr lang="en-US" smtClean="0"/>
              <a:pPr/>
              <a:t>‹#›</a:t>
            </a:fld>
            <a:endParaRPr lang="en-US" dirty="0"/>
          </a:p>
        </p:txBody>
      </p:sp>
      <p:pic>
        <p:nvPicPr>
          <p:cNvPr id="18" name="Picture 1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11200" y="0"/>
            <a:ext cx="13106400" cy="6858000"/>
          </a:xfrm>
          <a:prstGeom prst="rect">
            <a:avLst/>
          </a:prstGeom>
        </p:spPr>
      </p:pic>
      <p:pic>
        <p:nvPicPr>
          <p:cNvPr id="12" name="Picture 1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11200" y="-457200"/>
            <a:ext cx="12192000" cy="6858000"/>
          </a:xfrm>
          <a:prstGeom prst="rect">
            <a:avLst/>
          </a:prstGeom>
        </p:spPr>
      </p:pic>
      <p:sp>
        <p:nvSpPr>
          <p:cNvPr id="2" name="Title Placeholder 1"/>
          <p:cNvSpPr>
            <a:spLocks noGrp="1"/>
          </p:cNvSpPr>
          <p:nvPr>
            <p:ph type="title"/>
          </p:nvPr>
        </p:nvSpPr>
        <p:spPr>
          <a:xfrm>
            <a:off x="1320800" y="473075"/>
            <a:ext cx="10160000" cy="7159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20800" y="1189038"/>
            <a:ext cx="10160000" cy="5135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769468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Lst>
  <p:timing>
    <p:tnLst>
      <p:par>
        <p:cTn id="1" dur="indefinite" restart="never" nodeType="tmRoot"/>
      </p:par>
    </p:tnLst>
  </p:timing>
  <p:hf sldNum="0" hdr="0" ftr="0" dt="0"/>
  <p:txStyles>
    <p:titleStyle>
      <a:lvl1pPr algn="ctr" defTabSz="914400" rtl="0" eaLnBrk="1" latinLnBrk="0" hangingPunct="1">
        <a:spcBef>
          <a:spcPct val="0"/>
        </a:spcBef>
        <a:buNone/>
        <a:defRPr sz="4000" b="1" kern="1200">
          <a:solidFill>
            <a:schemeClr val="accent1">
              <a:lumMod val="75000"/>
            </a:schemeClr>
          </a:solidFill>
          <a:latin typeface="+mj-lt"/>
          <a:ea typeface="+mj-ea"/>
          <a:cs typeface="+mj-cs"/>
        </a:defRPr>
      </a:lvl1pPr>
    </p:titleStyle>
    <p:bodyStyle>
      <a:lvl1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1pPr>
      <a:lvl2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2pPr>
      <a:lvl3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3pPr>
      <a:lvl4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4pPr>
      <a:lvl5pPr marL="0" indent="0" algn="l" defTabSz="914400" rtl="0" eaLnBrk="1" latinLnBrk="0" hangingPunct="1">
        <a:spcBef>
          <a:spcPct val="20000"/>
        </a:spcBef>
        <a:buFontTx/>
        <a:buNone/>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76400" y="6248401"/>
            <a:ext cx="2895600" cy="365125"/>
          </a:xfrm>
        </p:spPr>
        <p:txBody>
          <a:bodyPr/>
          <a:lstStyle/>
          <a:p>
            <a:r>
              <a:rPr lang="en-US" smtClean="0">
                <a:solidFill>
                  <a:schemeClr val="tx1"/>
                </a:solidFill>
              </a:rPr>
              <a:t>Copyright 2013 John Wiley &amp; Sons, Inc.</a:t>
            </a:r>
            <a:endParaRPr lang="en-US" dirty="0">
              <a:solidFill>
                <a:schemeClr val="tx1"/>
              </a:solidFill>
            </a:endParaRPr>
          </a:p>
        </p:txBody>
      </p:sp>
      <p:sp>
        <p:nvSpPr>
          <p:cNvPr id="4" name="Slide Number Placeholder 3"/>
          <p:cNvSpPr>
            <a:spLocks noGrp="1"/>
          </p:cNvSpPr>
          <p:nvPr>
            <p:ph type="sldNum" sz="quarter" idx="12"/>
          </p:nvPr>
        </p:nvSpPr>
        <p:spPr/>
        <p:txBody>
          <a:bodyPr/>
          <a:lstStyle/>
          <a:p>
            <a:r>
              <a:rPr lang="en-US" dirty="0">
                <a:solidFill>
                  <a:schemeClr val="tx1"/>
                </a:solidFill>
              </a:rPr>
              <a:t>3-</a:t>
            </a:r>
            <a:fld id="{4C0BDC54-7FBA-410E-843C-F866E66B0366}" type="slidenum">
              <a:rPr lang="en-US">
                <a:solidFill>
                  <a:schemeClr val="tx1"/>
                </a:solidFill>
              </a:rPr>
              <a:pPr/>
              <a:t>1</a:t>
            </a:fld>
            <a:endParaRPr lang="en-US" dirty="0">
              <a:solidFill>
                <a:schemeClr val="tx1"/>
              </a:solidFill>
            </a:endParaRPr>
          </a:p>
        </p:txBody>
      </p:sp>
      <p:sp>
        <p:nvSpPr>
          <p:cNvPr id="3" name="Subtitle 2"/>
          <p:cNvSpPr>
            <a:spLocks noGrp="1"/>
          </p:cNvSpPr>
          <p:nvPr>
            <p:ph type="subTitle" idx="1"/>
          </p:nvPr>
        </p:nvSpPr>
        <p:spPr>
          <a:xfrm>
            <a:off x="1295400" y="2668047"/>
            <a:ext cx="2819400" cy="685800"/>
          </a:xfrm>
        </p:spPr>
        <p:txBody>
          <a:bodyPr>
            <a:normAutofit/>
          </a:bodyPr>
          <a:lstStyle/>
          <a:p>
            <a:pPr algn="l"/>
            <a:r>
              <a:rPr lang="en-US" sz="2800" dirty="0">
                <a:ln w="0">
                  <a:solidFill>
                    <a:schemeClr val="bg1"/>
                  </a:solidFill>
                </a:ln>
                <a:solidFill>
                  <a:schemeClr val="bg1"/>
                </a:solidFill>
                <a:effectLst>
                  <a:outerShdw blurRad="50800" dist="38100" dir="2700000" algn="tl" rotWithShape="0">
                    <a:prstClr val="black">
                      <a:alpha val="40000"/>
                    </a:prstClr>
                  </a:outerShdw>
                </a:effectLst>
              </a:rPr>
              <a:t>Chapter 3 </a:t>
            </a:r>
          </a:p>
        </p:txBody>
      </p:sp>
      <p:sp>
        <p:nvSpPr>
          <p:cNvPr id="2" name="Title 1"/>
          <p:cNvSpPr>
            <a:spLocks noGrp="1"/>
          </p:cNvSpPr>
          <p:nvPr>
            <p:ph type="ctrTitle"/>
          </p:nvPr>
        </p:nvSpPr>
        <p:spPr>
          <a:xfrm>
            <a:off x="1143000" y="4184290"/>
            <a:ext cx="10668000" cy="108902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algn="l"/>
            <a:r>
              <a:rPr lang="en-US" sz="6000" dirty="0">
                <a:ln/>
                <a:solidFill>
                  <a:srgbClr val="FF0000"/>
                </a:solidFill>
                <a:effectLst>
                  <a:outerShdw blurRad="50800" dist="38100" dir="2700000" algn="tl" rotWithShape="0">
                    <a:prstClr val="black">
                      <a:alpha val="40000"/>
                    </a:prstClr>
                  </a:outerShdw>
                </a:effectLst>
                <a:latin typeface="Arial Rounded MT Bold" panose="020F0704030504030204" pitchFamily="34" charset="0"/>
              </a:rPr>
              <a:t>Database, Data Warehouse, and Data Mining </a:t>
            </a:r>
            <a:endParaRPr lang="en-US" sz="4400" dirty="0">
              <a:ln/>
              <a:solidFill>
                <a:srgbClr val="FF0000"/>
              </a:solidFill>
              <a:effectLst>
                <a:outerShdw blurRad="50800" dist="38100" dir="2700000" algn="tl" rotWithShape="0">
                  <a:prstClr val="black">
                    <a:alpha val="40000"/>
                  </a:prstClr>
                </a:outerShdw>
              </a:effectLst>
              <a:latin typeface="Arial Rounded MT Bold" panose="020F0704030504030204" pitchFamily="34" charset="0"/>
            </a:endParaRPr>
          </a:p>
        </p:txBody>
      </p:sp>
      <p:sp>
        <p:nvSpPr>
          <p:cNvPr id="10" name="TextBox 9"/>
          <p:cNvSpPr txBox="1"/>
          <p:nvPr/>
        </p:nvSpPr>
        <p:spPr>
          <a:xfrm>
            <a:off x="4648200" y="228600"/>
            <a:ext cx="4648200" cy="707886"/>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Part I. Managing the Value of Data and Information Technology</a:t>
            </a:r>
            <a:endParaRPr lang="en-US" sz="2000" dirty="0">
              <a:effectLst>
                <a:outerShdw blurRad="38100" dist="38100" dir="2700000" algn="tl">
                  <a:srgbClr val="000000">
                    <a:alpha val="43137"/>
                  </a:srgbClr>
                </a:outerShdw>
              </a:effectLst>
            </a:endParaRPr>
          </a:p>
        </p:txBody>
      </p:sp>
      <p:sp>
        <p:nvSpPr>
          <p:cNvPr id="11" name="Rectangle 10"/>
          <p:cNvSpPr/>
          <p:nvPr/>
        </p:nvSpPr>
        <p:spPr>
          <a:xfrm>
            <a:off x="1524000" y="381000"/>
            <a:ext cx="4572000" cy="1569660"/>
          </a:xfrm>
          <a:prstGeom prst="rect">
            <a:avLst/>
          </a:prstGeom>
        </p:spPr>
        <p:txBody>
          <a:bodyPr>
            <a:spAutoFit/>
          </a:bodyPr>
          <a:lstStyle/>
          <a:p>
            <a:r>
              <a:rPr lang="en-US" sz="2400" baseline="30000" dirty="0">
                <a:solidFill>
                  <a:srgbClr val="FF0000"/>
                </a:solidFill>
                <a:effectLst>
                  <a:outerShdw blurRad="38100" dist="38100" dir="2700000" algn="tl">
                    <a:srgbClr val="000000">
                      <a:alpha val="43137"/>
                    </a:srgbClr>
                  </a:outerShdw>
                </a:effectLst>
              </a:rPr>
              <a:t>9th </a:t>
            </a:r>
            <a:r>
              <a:rPr lang="en-US" sz="2400" b="1" baseline="30000" dirty="0">
                <a:solidFill>
                  <a:srgbClr val="FF0000"/>
                </a:solidFill>
                <a:effectLst>
                  <a:outerShdw blurRad="38100" dist="38100" dir="2700000" algn="tl">
                    <a:srgbClr val="000000">
                      <a:alpha val="43137"/>
                    </a:srgbClr>
                  </a:outerShdw>
                </a:effectLst>
              </a:rPr>
              <a:t>Edition</a:t>
            </a:r>
          </a:p>
          <a:p>
            <a:r>
              <a:rPr lang="en-US" sz="2400" baseline="30000" dirty="0">
                <a:effectLst>
                  <a:outerShdw blurRad="38100" dist="38100" dir="2700000" algn="tl">
                    <a:srgbClr val="000000">
                      <a:alpha val="43137"/>
                    </a:srgbClr>
                  </a:outerShdw>
                </a:effectLst>
              </a:rPr>
              <a:t>Information</a:t>
            </a:r>
          </a:p>
          <a:p>
            <a:r>
              <a:rPr lang="en-US" sz="2400" baseline="30000" dirty="0">
                <a:effectLst>
                  <a:outerShdw blurRad="38100" dist="38100" dir="2700000" algn="tl">
                    <a:srgbClr val="000000">
                      <a:alpha val="43137"/>
                    </a:srgbClr>
                  </a:outerShdw>
                </a:effectLst>
              </a:rPr>
              <a:t>Technology</a:t>
            </a:r>
          </a:p>
          <a:p>
            <a:r>
              <a:rPr lang="en-US" sz="2400" baseline="30000" dirty="0">
                <a:effectLst>
                  <a:outerShdw blurRad="38100" dist="38100" dir="2700000" algn="tl">
                    <a:srgbClr val="000000">
                      <a:alpha val="43137"/>
                    </a:srgbClr>
                  </a:outerShdw>
                </a:effectLst>
              </a:rPr>
              <a:t>for Management</a:t>
            </a:r>
          </a:p>
          <a:p>
            <a:r>
              <a:rPr lang="en-US" sz="2400" b="1" baseline="30000" dirty="0">
                <a:effectLst>
                  <a:outerShdw blurRad="38100" dist="38100" dir="2700000" algn="tl">
                    <a:srgbClr val="000000">
                      <a:alpha val="43137"/>
                    </a:srgbClr>
                  </a:outerShdw>
                </a:effectLst>
              </a:rPr>
              <a:t>Advancing Sustainable, </a:t>
            </a:r>
          </a:p>
          <a:p>
            <a:r>
              <a:rPr lang="en-US" sz="2400" b="1" baseline="30000" dirty="0">
                <a:effectLst>
                  <a:outerShdw blurRad="38100" dist="38100" dir="2700000" algn="tl">
                    <a:srgbClr val="000000">
                      <a:alpha val="43137"/>
                    </a:srgbClr>
                  </a:outerShdw>
                </a:effectLst>
              </a:rPr>
              <a:t>Profitable Business Growth</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1"/>
            <a:ext cx="8229600" cy="4373563"/>
          </a:xfrm>
        </p:spPr>
        <p:txBody>
          <a:bodyPr>
            <a:noAutofit/>
          </a:bodyPr>
          <a:lstStyle/>
          <a:p>
            <a:pPr>
              <a:lnSpc>
                <a:spcPct val="150000"/>
              </a:lnSpc>
              <a:buNone/>
            </a:pPr>
            <a:r>
              <a:rPr lang="en-US" sz="2800" b="1">
                <a:solidFill>
                  <a:srgbClr val="534D2F"/>
                </a:solidFill>
              </a:rPr>
              <a:t>3.1 </a:t>
            </a:r>
            <a:r>
              <a:rPr lang="id-ID" sz="2800" b="1" smtClean="0">
                <a:solidFill>
                  <a:srgbClr val="534D2F"/>
                </a:solidFill>
              </a:rPr>
              <a:t>Teknologi Database</a:t>
            </a:r>
            <a:endParaRPr lang="en-US" sz="2800" b="1" dirty="0">
              <a:solidFill>
                <a:srgbClr val="534D2F"/>
              </a:solidFill>
            </a:endParaRPr>
          </a:p>
          <a:p>
            <a:pPr>
              <a:lnSpc>
                <a:spcPct val="150000"/>
              </a:lnSpc>
              <a:buNone/>
            </a:pPr>
            <a:r>
              <a:rPr lang="en-US" sz="2800" b="1">
                <a:solidFill>
                  <a:srgbClr val="534D2F"/>
                </a:solidFill>
              </a:rPr>
              <a:t>3.2 </a:t>
            </a:r>
            <a:r>
              <a:rPr lang="id-ID" sz="2800" b="1" smtClean="0">
                <a:solidFill>
                  <a:srgbClr val="534D2F"/>
                </a:solidFill>
              </a:rPr>
              <a:t>Teknologi </a:t>
            </a:r>
            <a:r>
              <a:rPr lang="id-ID" sz="2800" b="1" i="1" smtClean="0">
                <a:solidFill>
                  <a:srgbClr val="534D2F"/>
                </a:solidFill>
              </a:rPr>
              <a:t>Gudang </a:t>
            </a:r>
            <a:r>
              <a:rPr lang="en-US" sz="2800" b="1" i="1" smtClean="0">
                <a:solidFill>
                  <a:srgbClr val="534D2F"/>
                </a:solidFill>
              </a:rPr>
              <a:t>Data </a:t>
            </a:r>
            <a:r>
              <a:rPr lang="id-ID" sz="2800" b="1" smtClean="0">
                <a:solidFill>
                  <a:srgbClr val="534D2F"/>
                </a:solidFill>
              </a:rPr>
              <a:t>dan </a:t>
            </a:r>
            <a:r>
              <a:rPr lang="en-US" sz="2800" b="1" i="1" smtClean="0">
                <a:solidFill>
                  <a:srgbClr val="534D2F"/>
                </a:solidFill>
              </a:rPr>
              <a:t>Data Mart</a:t>
            </a:r>
            <a:endParaRPr lang="en-US" sz="2800" b="1" i="1" dirty="0">
              <a:solidFill>
                <a:srgbClr val="534D2F"/>
              </a:solidFill>
            </a:endParaRPr>
          </a:p>
          <a:p>
            <a:pPr>
              <a:lnSpc>
                <a:spcPct val="150000"/>
              </a:lnSpc>
              <a:buNone/>
            </a:pPr>
            <a:r>
              <a:rPr lang="en-US" sz="2800" b="1" dirty="0">
                <a:solidFill>
                  <a:srgbClr val="534D2F"/>
                </a:solidFill>
              </a:rPr>
              <a:t>3.3  </a:t>
            </a:r>
            <a:r>
              <a:rPr lang="en-US" sz="2800" b="1" i="1">
                <a:solidFill>
                  <a:srgbClr val="534D2F"/>
                </a:solidFill>
              </a:rPr>
              <a:t>Data </a:t>
            </a:r>
            <a:r>
              <a:rPr lang="id-ID" sz="2800" b="1" i="1" smtClean="0">
                <a:solidFill>
                  <a:srgbClr val="534D2F"/>
                </a:solidFill>
              </a:rPr>
              <a:t>Mining </a:t>
            </a:r>
            <a:r>
              <a:rPr lang="id-ID" sz="2800" b="1" smtClean="0">
                <a:solidFill>
                  <a:srgbClr val="534D2F"/>
                </a:solidFill>
              </a:rPr>
              <a:t>dan </a:t>
            </a:r>
            <a:r>
              <a:rPr lang="en-US" sz="2800" b="1" i="1" smtClean="0">
                <a:solidFill>
                  <a:srgbClr val="534D2F"/>
                </a:solidFill>
              </a:rPr>
              <a:t>Text </a:t>
            </a:r>
            <a:r>
              <a:rPr lang="en-US" sz="2800" b="1" i="1" dirty="0">
                <a:solidFill>
                  <a:srgbClr val="534D2F"/>
                </a:solidFill>
              </a:rPr>
              <a:t>Mining</a:t>
            </a:r>
          </a:p>
          <a:p>
            <a:pPr>
              <a:lnSpc>
                <a:spcPct val="150000"/>
              </a:lnSpc>
              <a:buNone/>
            </a:pPr>
            <a:r>
              <a:rPr lang="en-US" sz="2800" b="1" dirty="0">
                <a:solidFill>
                  <a:srgbClr val="534D2F"/>
                </a:solidFill>
              </a:rPr>
              <a:t>3.4 </a:t>
            </a:r>
            <a:r>
              <a:rPr lang="en-US" sz="2800" b="1" i="1" dirty="0">
                <a:solidFill>
                  <a:srgbClr val="534D2F"/>
                </a:solidFill>
              </a:rPr>
              <a:t>Business Intelligence </a:t>
            </a:r>
            <a:r>
              <a:rPr lang="en-US" sz="2800" b="1" dirty="0">
                <a:solidFill>
                  <a:srgbClr val="534D2F"/>
                </a:solidFill>
              </a:rPr>
              <a:t>(BI</a:t>
            </a:r>
            <a:r>
              <a:rPr lang="en-US" sz="2800" b="1">
                <a:solidFill>
                  <a:srgbClr val="534D2F"/>
                </a:solidFill>
              </a:rPr>
              <a:t>) </a:t>
            </a:r>
            <a:r>
              <a:rPr lang="id-ID" sz="2800" b="1" smtClean="0">
                <a:solidFill>
                  <a:srgbClr val="534D2F"/>
                </a:solidFill>
              </a:rPr>
              <a:t>dan Analisis</a:t>
            </a:r>
            <a:endParaRPr lang="en-US" sz="2800" b="1" dirty="0">
              <a:solidFill>
                <a:srgbClr val="534D2F"/>
              </a:solidFill>
            </a:endParaRPr>
          </a:p>
          <a:p>
            <a:pPr>
              <a:lnSpc>
                <a:spcPct val="150000"/>
              </a:lnSpc>
              <a:buNone/>
            </a:pPr>
            <a:r>
              <a:rPr lang="en-US" sz="2800" b="1">
                <a:solidFill>
                  <a:srgbClr val="534D2F"/>
                </a:solidFill>
              </a:rPr>
              <a:t>3.5 </a:t>
            </a:r>
            <a:r>
              <a:rPr lang="id-ID" sz="2800" b="1" smtClean="0">
                <a:solidFill>
                  <a:srgbClr val="534D2F"/>
                </a:solidFill>
              </a:rPr>
              <a:t>Manajeen Dokumen </a:t>
            </a:r>
            <a:r>
              <a:rPr lang="en-US" sz="2800" b="1" i="1" smtClean="0">
                <a:solidFill>
                  <a:srgbClr val="534D2F"/>
                </a:solidFill>
              </a:rPr>
              <a:t>Digital </a:t>
            </a:r>
            <a:r>
              <a:rPr lang="id-ID" sz="2800" b="1" smtClean="0">
                <a:solidFill>
                  <a:srgbClr val="534D2F"/>
                </a:solidFill>
              </a:rPr>
              <a:t>dan </a:t>
            </a:r>
            <a:r>
              <a:rPr lang="id-ID" sz="2800" b="1" i="1" smtClean="0">
                <a:solidFill>
                  <a:srgbClr val="534D2F"/>
                </a:solidFill>
              </a:rPr>
              <a:t>Fisik</a:t>
            </a:r>
            <a:endParaRPr lang="en-US" sz="2800" b="1" i="1" dirty="0">
              <a:solidFill>
                <a:srgbClr val="534D2F"/>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2</a:t>
            </a:fld>
            <a:endParaRPr lang="en-US" dirty="0">
              <a:solidFill>
                <a:schemeClr val="tx1"/>
              </a:solidFill>
            </a:endParaRPr>
          </a:p>
        </p:txBody>
      </p:sp>
      <p:sp>
        <p:nvSpPr>
          <p:cNvPr id="2" name="Title 1"/>
          <p:cNvSpPr>
            <a:spLocks noGrp="1"/>
          </p:cNvSpPr>
          <p:nvPr>
            <p:ph type="title"/>
          </p:nvPr>
        </p:nvSpPr>
        <p:spPr/>
        <p:txBody>
          <a:bodyPr/>
          <a:lstStyle/>
          <a:p>
            <a:r>
              <a:rPr lang="en-US" i="1" spc="300" smtClean="0">
                <a:solidFill>
                  <a:schemeClr val="tx1"/>
                </a:solidFill>
                <a:effectLst>
                  <a:outerShdw blurRad="38100" dist="38100" dir="2700000" algn="tl">
                    <a:srgbClr val="000000">
                      <a:alpha val="43137"/>
                    </a:srgbClr>
                  </a:outerShdw>
                </a:effectLst>
              </a:rPr>
              <a:t>Outline</a:t>
            </a:r>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8229600" cy="4800600"/>
          </a:xfrm>
        </p:spPr>
        <p:txBody>
          <a:bodyPr>
            <a:normAutofit fontScale="92500"/>
          </a:bodyPr>
          <a:lstStyle/>
          <a:p>
            <a:r>
              <a:rPr lang="en-US" sz="2400" b="1" dirty="0"/>
              <a:t>Describe the functions of database technology, the differences between centralized and distributed database architecture, how data quality impacts performance, and the role of a master reference file in creating accurate and consistent data across the enterprise.</a:t>
            </a:r>
            <a:endParaRPr lang="en-US" sz="2400" b="1" dirty="0">
              <a:solidFill>
                <a:srgbClr val="534D2F"/>
              </a:solidFill>
            </a:endParaRPr>
          </a:p>
          <a:p>
            <a:r>
              <a:rPr lang="en-US" sz="2400" b="1" dirty="0"/>
              <a:t>Evaluate the tactical and strategic benefits of data warehouses, data marts, and data centers; describe their data volatility and decision-support characteristics; and understand the process of building and using a data warehouse.</a:t>
            </a:r>
          </a:p>
          <a:p>
            <a:r>
              <a:rPr lang="en-US" sz="2400" b="1" dirty="0"/>
              <a:t>Describe data and text mining, and give examples of mining applications to find patterns, correlations, trends, or other meaningful relationships in organizational data stores.</a:t>
            </a:r>
            <a:endParaRPr lang="en-US" sz="2400" b="1" dirty="0">
              <a:solidFill>
                <a:srgbClr val="534D2F"/>
              </a:solidFill>
            </a:endParaRPr>
          </a:p>
          <a:p>
            <a:pPr>
              <a:lnSpc>
                <a:spcPct val="150000"/>
              </a:lnSpc>
              <a:buNone/>
            </a:pPr>
            <a:endParaRPr lang="en-US" sz="2800" b="1" dirty="0">
              <a:solidFill>
                <a:srgbClr val="534D2F"/>
              </a:solidFill>
            </a:endParaRPr>
          </a:p>
        </p:txBody>
      </p:sp>
      <p:sp>
        <p:nvSpPr>
          <p:cNvPr id="4" name="Footer Placeholder 3"/>
          <p:cNvSpPr>
            <a:spLocks noGrp="1"/>
          </p:cNvSpPr>
          <p:nvPr>
            <p:ph type="ftr" sz="quarter" idx="4294967295"/>
          </p:nvPr>
        </p:nvSpPr>
        <p:spPr>
          <a:xfrm>
            <a:off x="1981200" y="6248401"/>
            <a:ext cx="2895600" cy="365125"/>
          </a:xfrm>
        </p:spPr>
        <p:txBody>
          <a:bodyPr/>
          <a:lstStyle/>
          <a:p>
            <a:r>
              <a:rPr lang="en-US"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a:solidFill>
                  <a:schemeClr val="tx1"/>
                </a:solidFill>
              </a:rPr>
              <a:t>3-</a:t>
            </a:r>
            <a:fld id="{4C0BDC54-7FBA-410E-843C-F866E66B0366}" type="slidenum">
              <a:rPr lang="en-US">
                <a:solidFill>
                  <a:schemeClr val="tx1"/>
                </a:solidFill>
              </a:rPr>
              <a:pPr/>
              <a:t>3</a:t>
            </a:fld>
            <a:endParaRPr lang="en-US" dirty="0">
              <a:solidFill>
                <a:schemeClr val="tx1"/>
              </a:solidFill>
            </a:endParaRPr>
          </a:p>
        </p:txBody>
      </p:sp>
      <p:sp>
        <p:nvSpPr>
          <p:cNvPr id="2" name="Title 1"/>
          <p:cNvSpPr>
            <a:spLocks noGrp="1"/>
          </p:cNvSpPr>
          <p:nvPr>
            <p:ph type="title"/>
          </p:nvPr>
        </p:nvSpPr>
        <p:spPr>
          <a:xfrm>
            <a:off x="1981200" y="274638"/>
            <a:ext cx="8229600" cy="868362"/>
          </a:xfrm>
        </p:spPr>
        <p:txBody>
          <a:bodyPr>
            <a:normAutofit/>
          </a:bodyPr>
          <a:lstStyle/>
          <a:p>
            <a:r>
              <a:rPr lang="en-US" sz="3600" i="1" spc="300" dirty="0">
                <a:solidFill>
                  <a:schemeClr val="tx1"/>
                </a:solidFill>
                <a:effectLst>
                  <a:outerShdw blurRad="38100" dist="38100" dir="2700000" algn="tl">
                    <a:srgbClr val="000000">
                      <a:alpha val="43137"/>
                    </a:srgbClr>
                  </a:outerShdw>
                </a:effectLst>
              </a:rPr>
              <a:t>Chapter 3 Learning Outcomes</a:t>
            </a:r>
            <a:endParaRPr lang="en-US" sz="3600"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524001"/>
            <a:ext cx="8229600" cy="4602163"/>
          </a:xfrm>
        </p:spPr>
        <p:txBody>
          <a:bodyPr>
            <a:normAutofit/>
          </a:bodyPr>
          <a:lstStyle/>
          <a:p>
            <a:r>
              <a:rPr lang="en-US" sz="2800" b="1" dirty="0"/>
              <a:t>Explain the operational benefits and competitive advantages of business intelligence and analytics, and how forecasting can be improved.</a:t>
            </a:r>
          </a:p>
          <a:p>
            <a:r>
              <a:rPr lang="en-US" sz="2800" b="1" dirty="0"/>
              <a:t>Describe digital and physical data and document management, and how it helps companies meet their compliance, regulatory, and legal obligations.</a:t>
            </a:r>
            <a:endParaRPr lang="en-US" sz="2800" b="1" dirty="0">
              <a:solidFill>
                <a:srgbClr val="534D2F"/>
              </a:solidFill>
            </a:endParaRPr>
          </a:p>
          <a:p>
            <a:pPr>
              <a:lnSpc>
                <a:spcPct val="150000"/>
              </a:lnSpc>
              <a:buNone/>
            </a:pPr>
            <a:endParaRPr lang="en-US" sz="2800" b="1" dirty="0">
              <a:solidFill>
                <a:srgbClr val="534D2F"/>
              </a:solidFill>
            </a:endParaRPr>
          </a:p>
        </p:txBody>
      </p:sp>
      <p:sp>
        <p:nvSpPr>
          <p:cNvPr id="4" name="Footer Placeholder 3"/>
          <p:cNvSpPr>
            <a:spLocks noGrp="1"/>
          </p:cNvSpPr>
          <p:nvPr>
            <p:ph type="ftr" sz="quarter" idx="4294967295"/>
          </p:nvPr>
        </p:nvSpPr>
        <p:spPr>
          <a:xfrm>
            <a:off x="1981200" y="6248401"/>
            <a:ext cx="2895600" cy="365125"/>
          </a:xfrm>
        </p:spPr>
        <p:txBody>
          <a:bodyPr/>
          <a:lstStyle/>
          <a:p>
            <a:r>
              <a:rPr lang="en-US" smtClean="0">
                <a:solidFill>
                  <a:schemeClr val="tx1"/>
                </a:solidFill>
              </a:rPr>
              <a:t>Copyright 2013 John Wiley &amp; Sons, Inc.</a:t>
            </a:r>
            <a:endParaRPr lang="en-US" dirty="0">
              <a:solidFill>
                <a:schemeClr val="tx1"/>
              </a:solidFill>
            </a:endParaRPr>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a:solidFill>
                  <a:schemeClr val="tx1"/>
                </a:solidFill>
              </a:rPr>
              <a:t>3-</a:t>
            </a:r>
            <a:fld id="{4C0BDC54-7FBA-410E-843C-F866E66B0366}" type="slidenum">
              <a:rPr lang="en-US">
                <a:solidFill>
                  <a:schemeClr val="tx1"/>
                </a:solidFill>
              </a:rPr>
              <a:pPr/>
              <a:t>4</a:t>
            </a:fld>
            <a:endParaRPr lang="en-US" dirty="0">
              <a:solidFill>
                <a:schemeClr val="tx1"/>
              </a:solidFill>
            </a:endParaRPr>
          </a:p>
        </p:txBody>
      </p:sp>
      <p:sp>
        <p:nvSpPr>
          <p:cNvPr id="2" name="Title 1"/>
          <p:cNvSpPr>
            <a:spLocks noGrp="1"/>
          </p:cNvSpPr>
          <p:nvPr>
            <p:ph type="title"/>
          </p:nvPr>
        </p:nvSpPr>
        <p:spPr>
          <a:xfrm>
            <a:off x="1981200" y="274638"/>
            <a:ext cx="8229600" cy="868362"/>
          </a:xfrm>
        </p:spPr>
        <p:txBody>
          <a:bodyPr>
            <a:normAutofit fontScale="90000"/>
          </a:bodyPr>
          <a:lstStyle/>
          <a:p>
            <a:r>
              <a:rPr lang="en-US" sz="3600" i="1" spc="300" dirty="0">
                <a:solidFill>
                  <a:schemeClr val="tx1"/>
                </a:solidFill>
                <a:effectLst>
                  <a:outerShdw blurRad="38100" dist="38100" dir="2700000" algn="tl">
                    <a:srgbClr val="000000">
                      <a:alpha val="43137"/>
                    </a:srgbClr>
                  </a:outerShdw>
                </a:effectLst>
              </a:rPr>
              <a:t>Chapter 3 Learning Outcomes - 2</a:t>
            </a:r>
            <a:endParaRPr lang="en-US" sz="3600"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1951038"/>
            <a:ext cx="8458200" cy="4221163"/>
          </a:xfrm>
        </p:spPr>
        <p:txBody>
          <a:bodyPr>
            <a:noAutofit/>
          </a:bodyPr>
          <a:lstStyle/>
          <a:p>
            <a:pPr lvl="0">
              <a:buNone/>
            </a:pPr>
            <a:r>
              <a:rPr lang="en-US" b="1" u="sng" dirty="0"/>
              <a:t>Discuss</a:t>
            </a:r>
            <a:r>
              <a:rPr lang="en-US" b="1" dirty="0"/>
              <a:t> </a:t>
            </a:r>
            <a:r>
              <a:rPr lang="en-US" i="1" dirty="0"/>
              <a:t>(see book for full text) </a:t>
            </a:r>
          </a:p>
          <a:p>
            <a:pPr marL="358775" indent="-358775">
              <a:buNone/>
            </a:pPr>
            <a:r>
              <a:rPr lang="en-US" b="1" dirty="0"/>
              <a:t>1</a:t>
            </a:r>
            <a:r>
              <a:rPr lang="en-US" b="1"/>
              <a:t>. </a:t>
            </a:r>
            <a:r>
              <a:rPr lang="id-ID" b="1" smtClean="0"/>
              <a:t>	</a:t>
            </a:r>
            <a:r>
              <a:rPr lang="en-US" b="1" smtClean="0"/>
              <a:t>Explain </a:t>
            </a:r>
            <a:r>
              <a:rPr lang="en-US" b="1" dirty="0"/>
              <a:t>the importance of fault tolerant information systems.</a:t>
            </a:r>
          </a:p>
          <a:p>
            <a:pPr marL="358775" indent="-358775">
              <a:buNone/>
            </a:pPr>
            <a:r>
              <a:rPr lang="en-US" b="1" dirty="0"/>
              <a:t>2</a:t>
            </a:r>
            <a:r>
              <a:rPr lang="en-US" b="1"/>
              <a:t>. </a:t>
            </a:r>
            <a:r>
              <a:rPr lang="id-ID" b="1" smtClean="0"/>
              <a:t>	</a:t>
            </a:r>
            <a:r>
              <a:rPr lang="en-US" b="1" smtClean="0"/>
              <a:t>What </a:t>
            </a:r>
            <a:r>
              <a:rPr lang="en-US" b="1" dirty="0"/>
              <a:t>does IT downtime impact?</a:t>
            </a:r>
          </a:p>
          <a:p>
            <a:pPr marL="358775" indent="-358775">
              <a:buNone/>
            </a:pPr>
            <a:r>
              <a:rPr lang="en-US" b="1" dirty="0"/>
              <a:t>3</a:t>
            </a:r>
            <a:r>
              <a:rPr lang="en-US" b="1"/>
              <a:t>. </a:t>
            </a:r>
            <a:r>
              <a:rPr lang="id-ID" b="1" smtClean="0"/>
              <a:t>	</a:t>
            </a:r>
            <a:r>
              <a:rPr lang="en-US" b="1" smtClean="0"/>
              <a:t>Who </a:t>
            </a:r>
            <a:r>
              <a:rPr lang="en-US" b="1" dirty="0"/>
              <a:t>manages the database hardware and the software? Why is this arrangement helpful to BNP Paribas?</a:t>
            </a:r>
          </a:p>
          <a:p>
            <a:pPr marL="358775" indent="-358775">
              <a:buNone/>
            </a:pPr>
            <a:r>
              <a:rPr lang="en-US" b="1" dirty="0"/>
              <a:t>4</a:t>
            </a:r>
            <a:r>
              <a:rPr lang="en-US" b="1"/>
              <a:t>. </a:t>
            </a:r>
            <a:r>
              <a:rPr lang="id-ID" b="1" smtClean="0"/>
              <a:t>	</a:t>
            </a:r>
            <a:r>
              <a:rPr lang="en-US" b="1" smtClean="0"/>
              <a:t>What </a:t>
            </a:r>
            <a:r>
              <a:rPr lang="en-US" b="1" dirty="0"/>
              <a:t>technology transforms data to knowledge at BNP Paribas?</a:t>
            </a:r>
          </a:p>
          <a:p>
            <a:pPr marL="358775" indent="-358775">
              <a:buNone/>
            </a:pPr>
            <a:r>
              <a:rPr lang="en-US" b="1" dirty="0"/>
              <a:t>5</a:t>
            </a:r>
            <a:r>
              <a:rPr lang="en-US" b="1"/>
              <a:t>. </a:t>
            </a:r>
            <a:r>
              <a:rPr lang="id-ID" b="1" smtClean="0"/>
              <a:t>	</a:t>
            </a:r>
            <a:r>
              <a:rPr lang="en-US" b="1" smtClean="0"/>
              <a:t>How </a:t>
            </a:r>
            <a:r>
              <a:rPr lang="en-US" b="1" dirty="0"/>
              <a:t>does a query differ from a report?</a:t>
            </a:r>
          </a:p>
          <a:p>
            <a:pPr marL="358775" indent="-358775">
              <a:buNone/>
            </a:pPr>
            <a:r>
              <a:rPr lang="en-US" b="1" dirty="0"/>
              <a:t>6</a:t>
            </a:r>
            <a:r>
              <a:rPr lang="en-US" b="1"/>
              <a:t>. </a:t>
            </a:r>
            <a:r>
              <a:rPr lang="id-ID" b="1" smtClean="0"/>
              <a:t>	</a:t>
            </a:r>
            <a:r>
              <a:rPr lang="en-US" b="1" smtClean="0"/>
              <a:t>Why </a:t>
            </a:r>
            <a:r>
              <a:rPr lang="en-US" b="1" dirty="0"/>
              <a:t>is it important for the bank to be able to process in near real time or within one day? Refer to Figure 3.2 for your answer.</a:t>
            </a:r>
          </a:p>
          <a:p>
            <a:pPr marL="358775" indent="-358775">
              <a:buNone/>
            </a:pPr>
            <a:r>
              <a:rPr lang="en-US" b="1" dirty="0"/>
              <a:t>7</a:t>
            </a:r>
            <a:r>
              <a:rPr lang="en-US" b="1"/>
              <a:t>. </a:t>
            </a:r>
            <a:r>
              <a:rPr lang="id-ID" b="1" smtClean="0"/>
              <a:t>	</a:t>
            </a:r>
            <a:r>
              <a:rPr lang="en-US" b="1" smtClean="0"/>
              <a:t>What </a:t>
            </a:r>
            <a:r>
              <a:rPr lang="en-US" b="1" dirty="0"/>
              <a:t>are the operational and strategic benefits of the new database platform?</a:t>
            </a:r>
          </a:p>
        </p:txBody>
      </p:sp>
      <p:sp>
        <p:nvSpPr>
          <p:cNvPr id="4" name="Footer Placeholder 3"/>
          <p:cNvSpPr>
            <a:spLocks noGrp="1"/>
          </p:cNvSpPr>
          <p:nvPr>
            <p:ph type="ftr" sz="quarter" idx="4294967295"/>
          </p:nvPr>
        </p:nvSpPr>
        <p:spPr>
          <a:xfrm>
            <a:off x="4165600" y="6356351"/>
            <a:ext cx="3860800" cy="365125"/>
          </a:xfrm>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5</a:t>
            </a:fld>
            <a:endParaRPr lang="en-US" dirty="0">
              <a:solidFill>
                <a:schemeClr val="tx1"/>
              </a:solidFill>
            </a:endParaRPr>
          </a:p>
        </p:txBody>
      </p:sp>
      <p:sp>
        <p:nvSpPr>
          <p:cNvPr id="2" name="Title 1"/>
          <p:cNvSpPr>
            <a:spLocks noGrp="1"/>
          </p:cNvSpPr>
          <p:nvPr>
            <p:ph type="title"/>
          </p:nvPr>
        </p:nvSpPr>
        <p:spPr>
          <a:xfrm>
            <a:off x="1981200" y="0"/>
            <a:ext cx="8229600" cy="1417638"/>
          </a:xfrm>
        </p:spPr>
        <p:txBody>
          <a:bodyPr>
            <a:normAutofit/>
          </a:bodyPr>
          <a:lstStyle/>
          <a:p>
            <a:pPr>
              <a:spcAft>
                <a:spcPts val="600"/>
              </a:spcAft>
            </a:pPr>
            <a:r>
              <a:rPr lang="en-US" sz="3000" spc="600" dirty="0"/>
              <a:t>For Class Discussion &amp; Debate</a:t>
            </a:r>
            <a:r>
              <a:rPr lang="en-US" sz="2800" spc="600" dirty="0"/>
              <a:t/>
            </a:r>
            <a:br>
              <a:rPr lang="en-US" sz="2800" spc="600" dirty="0"/>
            </a:br>
            <a:r>
              <a:rPr lang="en-US" sz="2800" spc="600" dirty="0"/>
              <a:t>	  </a:t>
            </a:r>
            <a:r>
              <a:rPr lang="en-US" sz="2700" i="1" dirty="0">
                <a:solidFill>
                  <a:schemeClr val="tx1"/>
                </a:solidFill>
              </a:rPr>
              <a:t>Zero-Downtime at BNP Paribas</a:t>
            </a:r>
            <a:endParaRPr lang="en-US" i="1" dirty="0"/>
          </a:p>
        </p:txBody>
      </p:sp>
      <p:pic>
        <p:nvPicPr>
          <p:cNvPr id="6" name="Picture 2" descr="A99CGM.jpg"/>
          <p:cNvPicPr>
            <a:picLocks noChangeAspect="1"/>
          </p:cNvPicPr>
          <p:nvPr/>
        </p:nvPicPr>
        <p:blipFill>
          <a:blip r:embed="rId3" cstate="print"/>
          <a:srcRect b="15385"/>
          <a:stretch>
            <a:fillRect/>
          </a:stretch>
        </p:blipFill>
        <p:spPr bwMode="auto">
          <a:xfrm>
            <a:off x="1676400" y="762000"/>
            <a:ext cx="1512916" cy="914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1951038"/>
            <a:ext cx="8458200" cy="4221163"/>
          </a:xfrm>
        </p:spPr>
        <p:txBody>
          <a:bodyPr>
            <a:noAutofit/>
          </a:bodyPr>
          <a:lstStyle/>
          <a:p>
            <a:pPr>
              <a:buNone/>
            </a:pPr>
            <a:r>
              <a:rPr lang="en-US" sz="2200" b="1" u="sng" dirty="0"/>
              <a:t>Decide</a:t>
            </a:r>
          </a:p>
          <a:p>
            <a:pPr marL="358775" indent="-358775">
              <a:buNone/>
              <a:tabLst>
                <a:tab pos="358775" algn="l"/>
              </a:tabLst>
            </a:pPr>
            <a:r>
              <a:rPr lang="en-US" sz="2200" b="1" dirty="0"/>
              <a:t>8. Visit oracle.com/</a:t>
            </a:r>
            <a:r>
              <a:rPr lang="en-US" sz="2200" b="1" dirty="0" err="1"/>
              <a:t>Exadata</a:t>
            </a:r>
            <a:r>
              <a:rPr lang="en-US" sz="2200" b="1" dirty="0"/>
              <a:t>. Click on Resources to access the video BNP Paribas Improves Performance by 17x with Oracle </a:t>
            </a:r>
            <a:r>
              <a:rPr lang="en-US" sz="2200" b="1" dirty="0" err="1"/>
              <a:t>Exadata</a:t>
            </a:r>
            <a:r>
              <a:rPr lang="en-US" sz="2200" b="1" dirty="0"/>
              <a:t> (1:34).</a:t>
            </a:r>
            <a:r>
              <a:rPr lang="en-US" sz="2200" dirty="0"/>
              <a:t> </a:t>
            </a:r>
            <a:r>
              <a:rPr lang="en-US" sz="2200" b="1" dirty="0"/>
              <a:t>Which was considered more important to BNP Paribas—the cost savings or time savings? Explain why. Is there a predictable relationship between these two types of savings? Explain.</a:t>
            </a:r>
          </a:p>
          <a:p>
            <a:pPr>
              <a:buNone/>
            </a:pPr>
            <a:r>
              <a:rPr lang="en-US" sz="2200" b="1" u="sng" dirty="0"/>
              <a:t>Debate</a:t>
            </a:r>
          </a:p>
          <a:p>
            <a:pPr marL="358775" indent="-358775">
              <a:buNone/>
            </a:pPr>
            <a:r>
              <a:rPr lang="en-US" sz="2200" b="1" dirty="0"/>
              <a:t>9</a:t>
            </a:r>
            <a:r>
              <a:rPr lang="en-US" sz="2200" b="1"/>
              <a:t>. </a:t>
            </a:r>
            <a:r>
              <a:rPr lang="id-ID" sz="2200" b="1" smtClean="0"/>
              <a:t>	</a:t>
            </a:r>
            <a:r>
              <a:rPr lang="en-US" sz="2200" b="1" smtClean="0"/>
              <a:t>Does </a:t>
            </a:r>
            <a:r>
              <a:rPr lang="en-US" sz="2200" b="1" dirty="0"/>
              <a:t>BNP Paribas’ investment in Oracle </a:t>
            </a:r>
            <a:r>
              <a:rPr lang="en-US" sz="2200" b="1" dirty="0" err="1"/>
              <a:t>Exadata</a:t>
            </a:r>
            <a:r>
              <a:rPr lang="en-US" sz="2200" b="1" dirty="0"/>
              <a:t>, data warehousing, and BI provide the global bank with a strategic advantage? Or was the investment necessary for operational survival—in effect, the cost of continuing to do business?</a:t>
            </a:r>
            <a:endParaRPr lang="en-US" sz="2200" b="1" dirty="0">
              <a:solidFill>
                <a:schemeClr val="tx1"/>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dirty="0"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6</a:t>
            </a:fld>
            <a:endParaRPr lang="en-US" dirty="0">
              <a:solidFill>
                <a:schemeClr val="tx1"/>
              </a:solidFill>
            </a:endParaRPr>
          </a:p>
        </p:txBody>
      </p:sp>
      <p:sp>
        <p:nvSpPr>
          <p:cNvPr id="2" name="Title 1"/>
          <p:cNvSpPr>
            <a:spLocks noGrp="1"/>
          </p:cNvSpPr>
          <p:nvPr>
            <p:ph type="title"/>
          </p:nvPr>
        </p:nvSpPr>
        <p:spPr>
          <a:xfrm>
            <a:off x="1981200" y="0"/>
            <a:ext cx="8229600" cy="1417638"/>
          </a:xfrm>
        </p:spPr>
        <p:txBody>
          <a:bodyPr>
            <a:normAutofit/>
          </a:bodyPr>
          <a:lstStyle/>
          <a:p>
            <a:pPr>
              <a:spcAft>
                <a:spcPts val="600"/>
              </a:spcAft>
            </a:pPr>
            <a:r>
              <a:rPr lang="en-US" sz="3000" spc="600" dirty="0"/>
              <a:t>For Class Discussion &amp; Debate</a:t>
            </a:r>
            <a:r>
              <a:rPr lang="en-US" sz="2800" spc="600" dirty="0"/>
              <a:t/>
            </a:r>
            <a:br>
              <a:rPr lang="en-US" sz="2800" spc="600" dirty="0"/>
            </a:br>
            <a:r>
              <a:rPr lang="en-US" sz="2800" spc="600" dirty="0"/>
              <a:t>	  </a:t>
            </a:r>
            <a:r>
              <a:rPr lang="en-US" sz="2700" i="1" dirty="0">
                <a:solidFill>
                  <a:schemeClr val="tx1"/>
                </a:solidFill>
              </a:rPr>
              <a:t>Zero-Downtime at BNP Paribas</a:t>
            </a:r>
            <a:endParaRPr lang="en-US" i="1" dirty="0"/>
          </a:p>
        </p:txBody>
      </p:sp>
      <p:pic>
        <p:nvPicPr>
          <p:cNvPr id="6" name="Picture 2" descr="A99CGM.jpg"/>
          <p:cNvPicPr>
            <a:picLocks noChangeAspect="1"/>
          </p:cNvPicPr>
          <p:nvPr/>
        </p:nvPicPr>
        <p:blipFill>
          <a:blip r:embed="rId3" cstate="print"/>
          <a:srcRect b="15385"/>
          <a:stretch>
            <a:fillRect/>
          </a:stretch>
        </p:blipFill>
        <p:spPr bwMode="auto">
          <a:xfrm>
            <a:off x="1676400" y="762000"/>
            <a:ext cx="1512916" cy="914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8001000" cy="4906963"/>
          </a:xfrm>
        </p:spPr>
        <p:txBody>
          <a:bodyPr>
            <a:noAutofit/>
          </a:bodyPr>
          <a:lstStyle/>
          <a:p>
            <a:pPr>
              <a:buNone/>
            </a:pPr>
            <a:r>
              <a:rPr lang="en-US" sz="2800" dirty="0"/>
              <a:t>	Today’s computing hardware is capable of crunching through huge datasets that were considered impossible a few years back. And data management vendors, such as </a:t>
            </a:r>
            <a:r>
              <a:rPr lang="en-US" sz="2800" i="1" dirty="0">
                <a:solidFill>
                  <a:srgbClr val="FF0000"/>
                </a:solidFill>
              </a:rPr>
              <a:t>Oracle</a:t>
            </a:r>
            <a:r>
              <a:rPr lang="en-US" sz="2800" dirty="0"/>
              <a:t>, </a:t>
            </a:r>
            <a:r>
              <a:rPr lang="en-US" sz="2800" i="1" dirty="0">
                <a:solidFill>
                  <a:srgbClr val="FF0000"/>
                </a:solidFill>
              </a:rPr>
              <a:t>IBM</a:t>
            </a:r>
            <a:r>
              <a:rPr lang="en-US" sz="2800" dirty="0"/>
              <a:t>, </a:t>
            </a:r>
            <a:r>
              <a:rPr lang="en-US" sz="2800" i="1" dirty="0">
                <a:solidFill>
                  <a:srgbClr val="FF0000"/>
                </a:solidFill>
              </a:rPr>
              <a:t>Microsoft</a:t>
            </a:r>
            <a:r>
              <a:rPr lang="en-US" sz="2800" dirty="0"/>
              <a:t>, and </a:t>
            </a:r>
            <a:r>
              <a:rPr lang="en-US" sz="2800" i="1" dirty="0" err="1">
                <a:solidFill>
                  <a:srgbClr val="FF0000"/>
                </a:solidFill>
              </a:rPr>
              <a:t>Teradata</a:t>
            </a:r>
            <a:r>
              <a:rPr lang="en-US" sz="2800" dirty="0"/>
              <a:t>, have been responding with more powerful software and hardware</a:t>
            </a:r>
            <a:r>
              <a:rPr lang="en-US" sz="2800"/>
              <a:t>. </a:t>
            </a:r>
            <a:endParaRPr lang="id-ID" sz="2800" smtClean="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solidFill>
                  <a:schemeClr val="tx1"/>
                </a:solidFill>
              </a:rPr>
              <a:t>3-</a:t>
            </a:r>
            <a:fld id="{4C0BDC54-7FBA-410E-843C-F866E66B0366}" type="slidenum">
              <a:rPr lang="en-US" smtClean="0">
                <a:solidFill>
                  <a:schemeClr val="tx1"/>
                </a:solidFill>
              </a:rPr>
              <a:pPr/>
              <a:t>7</a:t>
            </a:fld>
            <a:endParaRPr lang="en-US" dirty="0">
              <a:solidFill>
                <a:schemeClr val="tx1"/>
              </a:solidFill>
            </a:endParaRPr>
          </a:p>
        </p:txBody>
      </p:sp>
      <p:sp>
        <p:nvSpPr>
          <p:cNvPr id="2" name="Title 1"/>
          <p:cNvSpPr>
            <a:spLocks noGrp="1"/>
          </p:cNvSpPr>
          <p:nvPr>
            <p:ph type="title"/>
          </p:nvPr>
        </p:nvSpPr>
        <p:spPr/>
        <p:txBody>
          <a:bodyPr/>
          <a:lstStyle/>
          <a:p>
            <a:r>
              <a:rPr lang="en-US" smtClean="0"/>
              <a:t>3.1 Database Technology</a:t>
            </a:r>
            <a:endParaRPr lang="en-US"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1"/>
            <a:ext cx="10515600" cy="4906963"/>
          </a:xfrm>
        </p:spPr>
        <p:txBody>
          <a:bodyPr>
            <a:noAutofit/>
          </a:bodyPr>
          <a:lstStyle/>
          <a:p>
            <a:pPr>
              <a:spcBef>
                <a:spcPts val="1200"/>
              </a:spcBef>
              <a:buNone/>
            </a:pPr>
            <a:r>
              <a:rPr lang="en-US" sz="2000"/>
              <a:t>	</a:t>
            </a:r>
            <a:r>
              <a:rPr lang="id-ID" sz="2000" smtClean="0"/>
              <a:t>Teknologi Manajemen </a:t>
            </a:r>
            <a:r>
              <a:rPr lang="en-US" sz="2000" smtClean="0"/>
              <a:t>Data </a:t>
            </a:r>
            <a:r>
              <a:rPr lang="id-ID" sz="2000" smtClean="0"/>
              <a:t>yang dibahas di bab ini adalah</a:t>
            </a:r>
            <a:r>
              <a:rPr lang="en-US" sz="2000" smtClean="0"/>
              <a:t>:</a:t>
            </a:r>
            <a:endParaRPr lang="en-US" sz="2000" dirty="0"/>
          </a:p>
          <a:p>
            <a:pPr marL="342900" indent="-342900">
              <a:spcBef>
                <a:spcPts val="1200"/>
              </a:spcBef>
              <a:buFont typeface="+mj-lt"/>
              <a:buAutoNum type="arabicPeriod"/>
            </a:pPr>
            <a:r>
              <a:rPr lang="en-US" sz="2000" b="1" i="1" dirty="0">
                <a:solidFill>
                  <a:srgbClr val="FF0000"/>
                </a:solidFill>
              </a:rPr>
              <a:t>Databases store data generated</a:t>
            </a:r>
            <a:r>
              <a:rPr lang="en-US" sz="2000" b="1" dirty="0"/>
              <a:t> </a:t>
            </a:r>
            <a:r>
              <a:rPr lang="en-US" sz="2000" dirty="0"/>
              <a:t>by business apps, sensors, and transaction processing systems (TPS).</a:t>
            </a:r>
          </a:p>
          <a:p>
            <a:pPr marL="342900" indent="-342900">
              <a:spcBef>
                <a:spcPts val="1200"/>
              </a:spcBef>
              <a:buFont typeface="+mj-lt"/>
              <a:buAutoNum type="arabicPeriod"/>
            </a:pPr>
            <a:r>
              <a:rPr lang="en-US" sz="2000" b="1" i="1" dirty="0">
                <a:solidFill>
                  <a:srgbClr val="FF0000"/>
                </a:solidFill>
              </a:rPr>
              <a:t>Data warehouses integrate data </a:t>
            </a:r>
            <a:r>
              <a:rPr lang="en-US" sz="2000" dirty="0"/>
              <a:t>from multiple databases and data silos and organize them for complex analysis, knowledge discovery, and to support decision making.</a:t>
            </a:r>
          </a:p>
          <a:p>
            <a:pPr marL="342900" indent="-342900">
              <a:spcBef>
                <a:spcPts val="1200"/>
              </a:spcBef>
              <a:buFont typeface="+mj-lt"/>
              <a:buAutoNum type="arabicPeriod"/>
            </a:pPr>
            <a:r>
              <a:rPr lang="en-US" sz="2000" b="1" i="1" dirty="0">
                <a:solidFill>
                  <a:srgbClr val="FF0000"/>
                </a:solidFill>
              </a:rPr>
              <a:t>Data marts </a:t>
            </a:r>
            <a:r>
              <a:rPr lang="en-US" sz="2000" dirty="0"/>
              <a:t>are small-scale data warehouses that support a single function or department. Organizations that are unable to invest in data warehousing may start with one or more data marts.</a:t>
            </a:r>
          </a:p>
          <a:p>
            <a:pPr marL="342900" indent="-342900">
              <a:spcBef>
                <a:spcPts val="1200"/>
              </a:spcBef>
              <a:buFont typeface="+mj-lt"/>
              <a:buAutoNum type="arabicPeriod"/>
            </a:pPr>
            <a:r>
              <a:rPr lang="en-US" sz="2000" b="1" i="1" dirty="0">
                <a:solidFill>
                  <a:srgbClr val="FF0000"/>
                </a:solidFill>
              </a:rPr>
              <a:t>Business intelligence (BI)</a:t>
            </a:r>
            <a:r>
              <a:rPr lang="en-US" sz="2000" b="1" dirty="0"/>
              <a:t> </a:t>
            </a:r>
            <a:r>
              <a:rPr lang="en-US" sz="2000" dirty="0"/>
              <a:t>tools and techniques process data and do statistical analysis for insight and discovery—that is, to discover meaningful relationships in the data, keep informed of real time, gain insight, detect trends, and identify opportunities and risks.</a:t>
            </a:r>
            <a:endParaRPr lang="en-US" sz="2000" dirty="0">
              <a:solidFill>
                <a:schemeClr val="tx1"/>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solidFill>
                  <a:schemeClr val="tx1"/>
                </a:solidFill>
              </a:rPr>
              <a:t>3-</a:t>
            </a:r>
            <a:fld id="{4C0BDC54-7FBA-410E-843C-F866E66B0366}" type="slidenum">
              <a:rPr lang="en-US" smtClean="0">
                <a:solidFill>
                  <a:schemeClr val="tx1"/>
                </a:solidFill>
              </a:rPr>
              <a:pPr/>
              <a:t>8</a:t>
            </a:fld>
            <a:endParaRPr lang="en-US" dirty="0">
              <a:solidFill>
                <a:schemeClr val="tx1"/>
              </a:solidFill>
            </a:endParaRPr>
          </a:p>
        </p:txBody>
      </p:sp>
      <p:sp>
        <p:nvSpPr>
          <p:cNvPr id="2" name="Title 1"/>
          <p:cNvSpPr>
            <a:spLocks noGrp="1"/>
          </p:cNvSpPr>
          <p:nvPr>
            <p:ph type="title"/>
          </p:nvPr>
        </p:nvSpPr>
        <p:spPr/>
        <p:txBody>
          <a:bodyPr/>
          <a:lstStyle/>
          <a:p>
            <a:r>
              <a:rPr lang="en-US" smtClean="0"/>
              <a:t>3.1 </a:t>
            </a:r>
            <a:r>
              <a:rPr lang="id-ID" smtClean="0"/>
              <a:t>TEKNOLOGI DATABASE</a:t>
            </a:r>
            <a:endParaRPr lang="en-US" dirty="0"/>
          </a:p>
        </p:txBody>
      </p:sp>
    </p:spTree>
    <p:extLst>
      <p:ext uri="{BB962C8B-B14F-4D97-AF65-F5344CB8AC3E}">
        <p14:creationId xmlns:p14="http://schemas.microsoft.com/office/powerpoint/2010/main" val="250515739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4953000"/>
          </a:xfrm>
        </p:spPr>
        <p:txBody>
          <a:bodyPr>
            <a:normAutofit fontScale="62500" lnSpcReduction="20000"/>
          </a:bodyPr>
          <a:lstStyle/>
          <a:p>
            <a:pPr>
              <a:buNone/>
            </a:pPr>
            <a:r>
              <a:rPr lang="en-US" sz="4500" i="1" dirty="0">
                <a:solidFill>
                  <a:srgbClr val="C00000"/>
                </a:solidFill>
              </a:rPr>
              <a:t>Online Transaction Process (OLTP)</a:t>
            </a:r>
          </a:p>
          <a:p>
            <a:r>
              <a:rPr lang="en-US" sz="3400" dirty="0"/>
              <a:t>When most business transactions occur—for instance, an item is sold or returned, an order is sent or cancelled, a payment or deposit is made—changes are made immediately to the database. See Figure 3.3. </a:t>
            </a:r>
          </a:p>
          <a:p>
            <a:r>
              <a:rPr lang="en-US" sz="3400" dirty="0"/>
              <a:t>These online changes are additions, updates, or deletions. </a:t>
            </a:r>
            <a:r>
              <a:rPr lang="en-US" sz="3400" b="1" dirty="0"/>
              <a:t>Database management systems (DBMS) </a:t>
            </a:r>
            <a:r>
              <a:rPr lang="en-US" sz="3400" dirty="0"/>
              <a:t>record and process transactions</a:t>
            </a:r>
            <a:r>
              <a:rPr lang="en-US" sz="3400" b="1" dirty="0"/>
              <a:t> </a:t>
            </a:r>
            <a:r>
              <a:rPr lang="en-US" sz="3400" dirty="0"/>
              <a:t>in the database, and support queries and reporting. </a:t>
            </a:r>
          </a:p>
          <a:p>
            <a:r>
              <a:rPr lang="en-US" sz="3400" dirty="0"/>
              <a:t>Given their functions, DBMSs are referred to as </a:t>
            </a:r>
            <a:r>
              <a:rPr lang="en-US" sz="3400" b="1" dirty="0"/>
              <a:t>online transaction processing (OLTP) systems. </a:t>
            </a:r>
            <a:r>
              <a:rPr lang="en-US" sz="3400" dirty="0"/>
              <a:t>OLTP is a design that breaks down complex information into simple data tables. </a:t>
            </a:r>
          </a:p>
          <a:p>
            <a:r>
              <a:rPr lang="en-US" sz="3400" dirty="0"/>
              <a:t>This design is very efficient for analyzing and reporting captured transactional data. OLTP databases are capable of processing millions of transactions every second.</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9</a:t>
            </a:fld>
            <a:endParaRPr lang="en-US" dirty="0">
              <a:solidFill>
                <a:schemeClr val="tx1"/>
              </a:solidFill>
            </a:endParaRPr>
          </a:p>
        </p:txBody>
      </p:sp>
      <p:sp>
        <p:nvSpPr>
          <p:cNvPr id="2" name="Title 1"/>
          <p:cNvSpPr>
            <a:spLocks noGrp="1"/>
          </p:cNvSpPr>
          <p:nvPr>
            <p:ph type="title"/>
          </p:nvPr>
        </p:nvSpPr>
        <p:spPr/>
        <p:txBody>
          <a:bodyPr>
            <a:normAutofit/>
          </a:bodyPr>
          <a:lstStyle/>
          <a:p>
            <a:r>
              <a:rPr lang="id-ID" smtClean="0"/>
              <a:t>Teknologi Database</a:t>
            </a:r>
            <a:endParaRPr lang="en-US"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1295400"/>
            <a:ext cx="8077200" cy="1524000"/>
          </a:xfrm>
        </p:spPr>
        <p:txBody>
          <a:bodyPr>
            <a:noAutofit/>
          </a:bodyPr>
          <a:lstStyle/>
          <a:p>
            <a:pPr>
              <a:buNone/>
            </a:pPr>
            <a:r>
              <a:rPr lang="en-US" sz="2000" b="1" dirty="0"/>
              <a:t>Figure 3.3 </a:t>
            </a:r>
            <a:r>
              <a:rPr lang="en-US" sz="2000"/>
              <a:t>Data </a:t>
            </a:r>
            <a:r>
              <a:rPr lang="id-ID" sz="2000" smtClean="0"/>
              <a:t>dihasilkan dari transaksi melalui </a:t>
            </a:r>
            <a:r>
              <a:rPr lang="en-US" sz="2000" b="1" i="1" smtClean="0"/>
              <a:t>computers</a:t>
            </a:r>
            <a:r>
              <a:rPr lang="en-US" sz="2000" dirty="0"/>
              <a:t>, </a:t>
            </a:r>
            <a:r>
              <a:rPr lang="en-US" sz="2000" b="1" i="1" dirty="0"/>
              <a:t>handhelds</a:t>
            </a:r>
            <a:r>
              <a:rPr lang="en-US" sz="2000"/>
              <a:t>, </a:t>
            </a:r>
            <a:r>
              <a:rPr lang="id-ID" sz="2000" smtClean="0"/>
              <a:t>dan </a:t>
            </a:r>
            <a:r>
              <a:rPr lang="en-US" sz="2000" b="1" i="1" smtClean="0"/>
              <a:t>input </a:t>
            </a:r>
            <a:r>
              <a:rPr lang="en-US" sz="2000" b="1" i="1"/>
              <a:t>devices </a:t>
            </a:r>
            <a:r>
              <a:rPr lang="id-ID" sz="2000" smtClean="0"/>
              <a:t>lainnya disimpan di database</a:t>
            </a:r>
            <a:r>
              <a:rPr lang="en-US" sz="2000" smtClean="0"/>
              <a:t>. </a:t>
            </a:r>
            <a:r>
              <a:rPr lang="en-US" sz="2000"/>
              <a:t>DBMS </a:t>
            </a:r>
            <a:r>
              <a:rPr lang="id-ID" sz="2000" smtClean="0"/>
              <a:t>mendukung </a:t>
            </a:r>
            <a:r>
              <a:rPr lang="en-US" sz="2000" b="1" i="1" smtClean="0"/>
              <a:t>data </a:t>
            </a:r>
            <a:r>
              <a:rPr lang="en-US" sz="2000" b="1" i="1"/>
              <a:t>queries </a:t>
            </a:r>
            <a:r>
              <a:rPr lang="id-ID" sz="2000" smtClean="0"/>
              <a:t>dan </a:t>
            </a:r>
            <a:r>
              <a:rPr lang="id-ID" sz="2000" b="1" i="1" smtClean="0"/>
              <a:t>laporan </a:t>
            </a:r>
            <a:r>
              <a:rPr lang="id-ID" sz="2000" smtClean="0"/>
              <a:t>dengan menekstrak data dari database dan mengirimnya ke layar atau alat output lainnya</a:t>
            </a:r>
            <a:r>
              <a:rPr lang="en-US" sz="2000" smtClean="0"/>
              <a:t>.</a:t>
            </a:r>
            <a:endParaRPr lang="en-US" sz="20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10</a:t>
            </a:fld>
            <a:endParaRPr lang="en-US" dirty="0"/>
          </a:p>
        </p:txBody>
      </p:sp>
      <p:sp>
        <p:nvSpPr>
          <p:cNvPr id="2" name="Title 1"/>
          <p:cNvSpPr>
            <a:spLocks noGrp="1"/>
          </p:cNvSpPr>
          <p:nvPr>
            <p:ph type="title"/>
          </p:nvPr>
        </p:nvSpPr>
        <p:spPr/>
        <p:txBody>
          <a:bodyPr/>
          <a:lstStyle/>
          <a:p>
            <a:r>
              <a:rPr lang="id-ID" smtClean="0"/>
              <a:t>Teknologi Database</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2160494" y="2973388"/>
            <a:ext cx="5530972" cy="3505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9220200" cy="4800600"/>
          </a:xfrm>
        </p:spPr>
        <p:txBody>
          <a:bodyPr>
            <a:normAutofit/>
          </a:bodyPr>
          <a:lstStyle/>
          <a:p>
            <a:pPr>
              <a:buNone/>
            </a:pPr>
            <a:r>
              <a:rPr lang="id-ID" sz="3200" smtClean="0"/>
              <a:t>Ada dua jenis database:</a:t>
            </a:r>
            <a:r>
              <a:rPr lang="en-US" sz="3200" smtClean="0"/>
              <a:t> </a:t>
            </a:r>
            <a:r>
              <a:rPr lang="en-US" sz="3200" i="1" dirty="0">
                <a:solidFill>
                  <a:srgbClr val="FF0000"/>
                </a:solidFill>
              </a:rPr>
              <a:t>centralized</a:t>
            </a:r>
            <a:r>
              <a:rPr lang="en-US" sz="3200" i="1" dirty="0">
                <a:solidFill>
                  <a:srgbClr val="C00000"/>
                </a:solidFill>
              </a:rPr>
              <a:t> </a:t>
            </a:r>
            <a:r>
              <a:rPr lang="en-US" sz="3200" dirty="0"/>
              <a:t>and </a:t>
            </a:r>
            <a:r>
              <a:rPr lang="en-US" sz="3200" i="1" dirty="0">
                <a:solidFill>
                  <a:srgbClr val="FF0000"/>
                </a:solidFill>
              </a:rPr>
              <a:t>distributed</a:t>
            </a:r>
            <a:r>
              <a:rPr lang="en-US" sz="3200"/>
              <a:t>. </a:t>
            </a:r>
            <a:r>
              <a:rPr lang="id-ID" sz="3200" smtClean="0"/>
              <a:t>Pada kedua jenis database, </a:t>
            </a:r>
            <a:r>
              <a:rPr lang="en-US" sz="3200" smtClean="0"/>
              <a:t>For </a:t>
            </a:r>
            <a:r>
              <a:rPr lang="en-US" sz="3200" dirty="0"/>
              <a:t>both types of databases, </a:t>
            </a:r>
            <a:r>
              <a:rPr lang="en-US" sz="3200" b="1" i="1" dirty="0"/>
              <a:t>multiple </a:t>
            </a:r>
            <a:r>
              <a:rPr lang="en-US" sz="3200" b="1" i="1"/>
              <a:t>backups </a:t>
            </a:r>
            <a:r>
              <a:rPr lang="id-ID" sz="3200" smtClean="0"/>
              <a:t>atau </a:t>
            </a:r>
            <a:r>
              <a:rPr lang="en-US" sz="3200" b="1" i="1" smtClean="0"/>
              <a:t>data </a:t>
            </a:r>
            <a:r>
              <a:rPr lang="en-US" sz="3200" b="1" i="1"/>
              <a:t>archives </a:t>
            </a:r>
            <a:r>
              <a:rPr lang="id-ID" sz="3200" smtClean="0"/>
              <a:t>dijaga baik </a:t>
            </a:r>
            <a:r>
              <a:rPr lang="id-ID" sz="3200" i="1" smtClean="0"/>
              <a:t>in-site </a:t>
            </a:r>
            <a:r>
              <a:rPr lang="id-ID" sz="3200" smtClean="0"/>
              <a:t>maupun </a:t>
            </a:r>
            <a:r>
              <a:rPr lang="id-ID" sz="3200" i="1" smtClean="0"/>
              <a:t>off-site</a:t>
            </a:r>
            <a:r>
              <a:rPr lang="en-US" sz="3200" smtClean="0"/>
              <a:t>.</a:t>
            </a:r>
            <a:endParaRPr lang="en-US" sz="32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11</a:t>
            </a:fld>
            <a:endParaRPr lang="en-US" dirty="0">
              <a:solidFill>
                <a:schemeClr val="tx1"/>
              </a:solidFill>
            </a:endParaRPr>
          </a:p>
        </p:txBody>
      </p:sp>
      <p:sp>
        <p:nvSpPr>
          <p:cNvPr id="2" name="Title 1"/>
          <p:cNvSpPr>
            <a:spLocks noGrp="1"/>
          </p:cNvSpPr>
          <p:nvPr>
            <p:ph type="title"/>
          </p:nvPr>
        </p:nvSpPr>
        <p:spPr/>
        <p:txBody>
          <a:bodyPr>
            <a:normAutofit fontScale="90000"/>
          </a:bodyPr>
          <a:lstStyle/>
          <a:p>
            <a:r>
              <a:rPr lang="en-US" dirty="0" smtClean="0">
                <a:solidFill>
                  <a:srgbClr val="FF0000"/>
                </a:solidFill>
              </a:rPr>
              <a:t>Centralized and Distributed Database Architecture</a:t>
            </a:r>
            <a:endParaRPr lang="en-US"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3200" y="2201933"/>
            <a:ext cx="2971800" cy="4800600"/>
          </a:xfrm>
        </p:spPr>
        <p:txBody>
          <a:bodyPr>
            <a:normAutofit/>
          </a:bodyPr>
          <a:lstStyle/>
          <a:p>
            <a:pPr>
              <a:buNone/>
            </a:pPr>
            <a:r>
              <a:rPr lang="en-US" smtClean="0"/>
              <a:t>A </a:t>
            </a:r>
            <a:r>
              <a:rPr lang="en-US" b="1" i="1" dirty="0"/>
              <a:t>centralized </a:t>
            </a:r>
            <a:r>
              <a:rPr lang="en-US" b="1" i="1"/>
              <a:t>database </a:t>
            </a:r>
            <a:r>
              <a:rPr lang="id-ID" smtClean="0"/>
              <a:t>menyimpan semua file terkait pada lokasi fisik pusat seperti pada gambar sebelah</a:t>
            </a:r>
            <a:r>
              <a:rPr lang="en-US" smtClean="0">
                <a:solidFill>
                  <a:schemeClr val="tx2">
                    <a:lumMod val="50000"/>
                  </a:schemeClr>
                </a:solidFill>
              </a:rPr>
              <a:t> </a:t>
            </a:r>
            <a:endParaRPr lang="en-US" dirty="0">
              <a:solidFill>
                <a:schemeClr val="tx2">
                  <a:lumMod val="50000"/>
                </a:schemeClr>
              </a:solidFill>
            </a:endParaRPr>
          </a:p>
          <a:p>
            <a:pPr marL="358775" indent="-358775">
              <a:buNone/>
            </a:pPr>
            <a:endParaRPr lang="en-US" dirty="0">
              <a:solidFill>
                <a:schemeClr val="tx2">
                  <a:lumMod val="50000"/>
                </a:schemeClr>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12</a:t>
            </a:fld>
            <a:endParaRPr lang="en-US" dirty="0">
              <a:solidFill>
                <a:schemeClr val="tx1"/>
              </a:solidFill>
            </a:endParaRPr>
          </a:p>
        </p:txBody>
      </p:sp>
      <p:sp>
        <p:nvSpPr>
          <p:cNvPr id="2" name="Title 1"/>
          <p:cNvSpPr>
            <a:spLocks noGrp="1"/>
          </p:cNvSpPr>
          <p:nvPr>
            <p:ph type="title"/>
          </p:nvPr>
        </p:nvSpPr>
        <p:spPr/>
        <p:txBody>
          <a:bodyPr>
            <a:normAutofit/>
          </a:bodyPr>
          <a:lstStyle/>
          <a:p>
            <a:r>
              <a:rPr lang="en-US" smtClean="0">
                <a:solidFill>
                  <a:srgbClr val="FF0000"/>
                </a:solidFill>
              </a:rPr>
              <a:t>Centralized Database </a:t>
            </a:r>
            <a:r>
              <a:rPr lang="en-US" dirty="0" smtClean="0">
                <a:solidFill>
                  <a:srgbClr val="FF0000"/>
                </a:solidFill>
              </a:rPr>
              <a:t>Architecture</a:t>
            </a:r>
            <a:endParaRPr lang="en-US" dirty="0">
              <a:solidFill>
                <a:srgbClr val="FF0000"/>
              </a:solidFill>
            </a:endParaRPr>
          </a:p>
        </p:txBody>
      </p:sp>
      <p:pic>
        <p:nvPicPr>
          <p:cNvPr id="7" name="Picture 6"/>
          <p:cNvPicPr>
            <a:picLocks noChangeAspect="1"/>
          </p:cNvPicPr>
          <p:nvPr/>
        </p:nvPicPr>
        <p:blipFill>
          <a:blip r:embed="rId3"/>
          <a:stretch>
            <a:fillRect/>
          </a:stretch>
        </p:blipFill>
        <p:spPr>
          <a:xfrm>
            <a:off x="4572000" y="2314845"/>
            <a:ext cx="5029200" cy="3940782"/>
          </a:xfrm>
          <a:prstGeom prst="rect">
            <a:avLst/>
          </a:prstGeom>
        </p:spPr>
      </p:pic>
    </p:spTree>
    <p:extLst>
      <p:ext uri="{BB962C8B-B14F-4D97-AF65-F5344CB8AC3E}">
        <p14:creationId xmlns:p14="http://schemas.microsoft.com/office/powerpoint/2010/main" val="238017828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9220200" cy="4800600"/>
          </a:xfrm>
        </p:spPr>
        <p:txBody>
          <a:bodyPr>
            <a:normAutofit/>
          </a:bodyPr>
          <a:lstStyle/>
          <a:p>
            <a:pPr marL="358775" indent="-358775">
              <a:buNone/>
            </a:pPr>
            <a:r>
              <a:rPr lang="en-US" b="1" smtClean="0"/>
              <a:t>1</a:t>
            </a:r>
            <a:r>
              <a:rPr lang="en-US" b="1"/>
              <a:t>. </a:t>
            </a:r>
            <a:r>
              <a:rPr lang="id-ID" b="1" smtClean="0"/>
              <a:t>	</a:t>
            </a:r>
            <a:r>
              <a:rPr lang="en-US" b="1" smtClean="0"/>
              <a:t>Better </a:t>
            </a:r>
            <a:r>
              <a:rPr lang="en-US" b="1" dirty="0"/>
              <a:t>quality</a:t>
            </a:r>
            <a:r>
              <a:rPr lang="en-US" b="1"/>
              <a:t>. </a:t>
            </a:r>
            <a:r>
              <a:rPr lang="id-ID" smtClean="0"/>
              <a:t>Konsistensi d</a:t>
            </a:r>
            <a:r>
              <a:rPr lang="en-US" smtClean="0"/>
              <a:t>ata </a:t>
            </a:r>
            <a:r>
              <a:rPr lang="id-ID" smtClean="0"/>
              <a:t>menjadi lebih mudah jika secara fisik tersimpan dalam satu lokasi, sebab penambahan data, update data, dan hapus data dapat dibuat dalam sesuai pengawasan dan pesanan.</a:t>
            </a:r>
          </a:p>
          <a:p>
            <a:pPr marL="358775" indent="-358775">
              <a:buAutoNum type="arabicPeriod" startAt="2"/>
            </a:pPr>
            <a:r>
              <a:rPr lang="en-US" b="1" smtClean="0"/>
              <a:t>Better </a:t>
            </a:r>
            <a:r>
              <a:rPr lang="en-US" b="1" dirty="0"/>
              <a:t>security. </a:t>
            </a:r>
            <a:r>
              <a:rPr lang="en-US"/>
              <a:t>Data </a:t>
            </a:r>
            <a:r>
              <a:rPr lang="id-ID" smtClean="0"/>
              <a:t>diakses via komputer host terpusat, di mana ini dapat melindungi dengan lebih mudah dari akses dan modifikasi oleh orang yang tidak berhak.</a:t>
            </a:r>
          </a:p>
          <a:p>
            <a:pPr marL="358775" indent="-358775">
              <a:buNone/>
            </a:pPr>
            <a:r>
              <a:rPr lang="id-ID" smtClean="0"/>
              <a:t>	</a:t>
            </a:r>
            <a:endParaRPr lang="en-US" dirty="0">
              <a:solidFill>
                <a:schemeClr val="tx2">
                  <a:lumMod val="50000"/>
                </a:schemeClr>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13</a:t>
            </a:fld>
            <a:endParaRPr lang="en-US" dirty="0">
              <a:solidFill>
                <a:schemeClr val="tx1"/>
              </a:solidFill>
            </a:endParaRPr>
          </a:p>
        </p:txBody>
      </p:sp>
      <p:sp>
        <p:nvSpPr>
          <p:cNvPr id="2" name="Title 1"/>
          <p:cNvSpPr>
            <a:spLocks noGrp="1"/>
          </p:cNvSpPr>
          <p:nvPr>
            <p:ph type="title"/>
          </p:nvPr>
        </p:nvSpPr>
        <p:spPr/>
        <p:txBody>
          <a:bodyPr>
            <a:normAutofit fontScale="90000"/>
          </a:bodyPr>
          <a:lstStyle/>
          <a:p>
            <a:r>
              <a:rPr lang="en-US" dirty="0" smtClean="0">
                <a:solidFill>
                  <a:srgbClr val="FF0000"/>
                </a:solidFill>
              </a:rPr>
              <a:t>Centralized and Distributed Database Architecture</a:t>
            </a:r>
            <a:endParaRPr lang="en-US" dirty="0">
              <a:solidFill>
                <a:srgbClr val="FF0000"/>
              </a:solidFill>
            </a:endParaRPr>
          </a:p>
        </p:txBody>
      </p:sp>
    </p:spTree>
    <p:extLst>
      <p:ext uri="{BB962C8B-B14F-4D97-AF65-F5344CB8AC3E}">
        <p14:creationId xmlns:p14="http://schemas.microsoft.com/office/powerpoint/2010/main" val="308936425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3886200" cy="4800600"/>
          </a:xfrm>
        </p:spPr>
        <p:txBody>
          <a:bodyPr>
            <a:normAutofit/>
          </a:bodyPr>
          <a:lstStyle/>
          <a:p>
            <a:pPr>
              <a:buNone/>
            </a:pPr>
            <a:r>
              <a:rPr lang="id-ID" smtClean="0"/>
              <a:t>Sistem Database Terdistribusi (</a:t>
            </a:r>
            <a:r>
              <a:rPr lang="en-US" sz="2400" b="1" i="1" smtClean="0"/>
              <a:t>distributed </a:t>
            </a:r>
            <a:r>
              <a:rPr lang="en-US" sz="2400" b="1" i="1"/>
              <a:t>database </a:t>
            </a:r>
            <a:r>
              <a:rPr lang="en-US" sz="2400" b="1" i="1" smtClean="0"/>
              <a:t>system</a:t>
            </a:r>
            <a:r>
              <a:rPr lang="id-ID" sz="2400" smtClean="0"/>
              <a:t>)</a:t>
            </a:r>
            <a:r>
              <a:rPr lang="en-US" sz="2400" smtClean="0"/>
              <a:t> </a:t>
            </a:r>
            <a:r>
              <a:rPr lang="id-ID" sz="2400" smtClean="0"/>
              <a:t>mempungkinkan aplikasi dalam komputer dan mobile device untuk mengakses data dari database lokal maupun remote, seperti diagram berikut:</a:t>
            </a:r>
            <a:endParaRPr lang="en-US" sz="2400" dirty="0">
              <a:solidFill>
                <a:schemeClr val="tx2">
                  <a:lumMod val="50000"/>
                </a:schemeClr>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14</a:t>
            </a:fld>
            <a:endParaRPr lang="en-US" dirty="0">
              <a:solidFill>
                <a:schemeClr val="tx1"/>
              </a:solidFill>
            </a:endParaRPr>
          </a:p>
        </p:txBody>
      </p:sp>
      <p:sp>
        <p:nvSpPr>
          <p:cNvPr id="2" name="Title 1"/>
          <p:cNvSpPr>
            <a:spLocks noGrp="1"/>
          </p:cNvSpPr>
          <p:nvPr>
            <p:ph type="title"/>
          </p:nvPr>
        </p:nvSpPr>
        <p:spPr/>
        <p:txBody>
          <a:bodyPr>
            <a:normAutofit/>
          </a:bodyPr>
          <a:lstStyle/>
          <a:p>
            <a:r>
              <a:rPr lang="en-US" smtClean="0">
                <a:solidFill>
                  <a:srgbClr val="FF0000"/>
                </a:solidFill>
              </a:rPr>
              <a:t>Distributed </a:t>
            </a:r>
            <a:r>
              <a:rPr lang="en-US" dirty="0" smtClean="0">
                <a:solidFill>
                  <a:srgbClr val="FF0000"/>
                </a:solidFill>
              </a:rPr>
              <a:t>Database Architecture</a:t>
            </a:r>
            <a:endParaRPr lang="en-US" dirty="0">
              <a:solidFill>
                <a:srgbClr val="FF0000"/>
              </a:solidFill>
            </a:endParaRPr>
          </a:p>
        </p:txBody>
      </p:sp>
      <p:pic>
        <p:nvPicPr>
          <p:cNvPr id="10" name="Picture 9"/>
          <p:cNvPicPr>
            <a:picLocks noChangeAspect="1"/>
          </p:cNvPicPr>
          <p:nvPr/>
        </p:nvPicPr>
        <p:blipFill>
          <a:blip r:embed="rId3">
            <a:lum bright="-20000" contrast="40000"/>
          </a:blip>
          <a:stretch>
            <a:fillRect/>
          </a:stretch>
        </p:blipFill>
        <p:spPr>
          <a:xfrm>
            <a:off x="5978142" y="1600200"/>
            <a:ext cx="5790692" cy="3886200"/>
          </a:xfrm>
          <a:prstGeom prst="rect">
            <a:avLst/>
          </a:prstGeom>
        </p:spPr>
      </p:pic>
    </p:spTree>
    <p:extLst>
      <p:ext uri="{BB962C8B-B14F-4D97-AF65-F5344CB8AC3E}">
        <p14:creationId xmlns:p14="http://schemas.microsoft.com/office/powerpoint/2010/main" val="386087962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447800"/>
            <a:ext cx="9525000" cy="4648200"/>
          </a:xfrm>
        </p:spPr>
        <p:txBody>
          <a:bodyPr>
            <a:normAutofit/>
          </a:bodyPr>
          <a:lstStyle/>
          <a:p>
            <a:pPr>
              <a:buNone/>
            </a:pPr>
            <a:r>
              <a:rPr lang="id-ID" sz="2400" smtClean="0"/>
              <a:t>Fungsi data utama yang dihasilkan </a:t>
            </a:r>
            <a:r>
              <a:rPr lang="en-US" sz="2400" smtClean="0"/>
              <a:t>DBMS </a:t>
            </a:r>
            <a:r>
              <a:rPr lang="id-ID" sz="2400" smtClean="0"/>
              <a:t>meliputi</a:t>
            </a:r>
            <a:r>
              <a:rPr lang="en-US" sz="2400" smtClean="0"/>
              <a:t>:</a:t>
            </a:r>
            <a:endParaRPr lang="en-US" sz="2400" dirty="0"/>
          </a:p>
          <a:p>
            <a:r>
              <a:rPr lang="en-US" sz="2400" b="1" dirty="0"/>
              <a:t>Data filtering and profiling</a:t>
            </a:r>
            <a:r>
              <a:rPr lang="en-US" sz="2400" b="1"/>
              <a:t>: </a:t>
            </a:r>
            <a:r>
              <a:rPr lang="en-US" sz="2400" smtClean="0"/>
              <a:t>Inspe</a:t>
            </a:r>
            <a:r>
              <a:rPr lang="id-ID" sz="2400" smtClean="0"/>
              <a:t>ksi kesalahan data, data tidak konsisten, data dobel, dan informasi tidak lengkap. </a:t>
            </a:r>
            <a:endParaRPr lang="en-US" sz="2400" dirty="0"/>
          </a:p>
          <a:p>
            <a:r>
              <a:rPr lang="en-US" sz="2400" b="1" dirty="0"/>
              <a:t>Data integrity</a:t>
            </a:r>
            <a:r>
              <a:rPr lang="en-US" sz="2400" b="1"/>
              <a:t>: </a:t>
            </a:r>
            <a:r>
              <a:rPr lang="id-ID" smtClean="0"/>
              <a:t>K</a:t>
            </a:r>
            <a:r>
              <a:rPr lang="id-ID" sz="2400" smtClean="0"/>
              <a:t>oreksi</a:t>
            </a:r>
            <a:r>
              <a:rPr lang="en-US" sz="2400" smtClean="0"/>
              <a:t>, </a:t>
            </a:r>
            <a:r>
              <a:rPr lang="en-US" sz="2400" i="1" dirty="0"/>
              <a:t>standardizing</a:t>
            </a:r>
            <a:r>
              <a:rPr lang="en-US" sz="2400"/>
              <a:t>, </a:t>
            </a:r>
            <a:r>
              <a:rPr lang="id-ID" sz="2400" smtClean="0"/>
              <a:t>dan verifikasi keterpaduan (integrity) data</a:t>
            </a:r>
            <a:r>
              <a:rPr lang="en-US" sz="2400" smtClean="0"/>
              <a:t>.</a:t>
            </a:r>
            <a:endParaRPr lang="en-US" sz="2400" dirty="0"/>
          </a:p>
          <a:p>
            <a:r>
              <a:rPr lang="en-US" sz="2400" b="1" dirty="0"/>
              <a:t>Data synchronization</a:t>
            </a:r>
            <a:r>
              <a:rPr lang="en-US" sz="2400" b="1"/>
              <a:t>: </a:t>
            </a:r>
            <a:r>
              <a:rPr lang="en-US" sz="2400" smtClean="0"/>
              <a:t>Integra</a:t>
            </a:r>
            <a:r>
              <a:rPr lang="id-ID" sz="2400" smtClean="0"/>
              <a:t>sikan, mencocokkan, dan mengkaitkan data dari berbagai sumber.</a:t>
            </a:r>
            <a:endParaRPr lang="en-US" sz="2400" dirty="0"/>
          </a:p>
          <a:p>
            <a:r>
              <a:rPr lang="en-US" sz="2400" b="1" dirty="0"/>
              <a:t>Data enrichment</a:t>
            </a:r>
            <a:r>
              <a:rPr lang="en-US" sz="2400" b="1"/>
              <a:t>: </a:t>
            </a:r>
            <a:r>
              <a:rPr lang="id-ID" sz="2400" smtClean="0"/>
              <a:t>Peningkatan</a:t>
            </a:r>
            <a:r>
              <a:rPr lang="en-US" sz="2400" smtClean="0"/>
              <a:t> </a:t>
            </a:r>
            <a:r>
              <a:rPr lang="en-US" sz="2400"/>
              <a:t>data </a:t>
            </a:r>
            <a:r>
              <a:rPr lang="id-ID" sz="2400" smtClean="0"/>
              <a:t>menggunakan informasi dari sumber data </a:t>
            </a:r>
            <a:r>
              <a:rPr lang="en-US" sz="2400" smtClean="0"/>
              <a:t>internal </a:t>
            </a:r>
            <a:r>
              <a:rPr lang="id-ID" sz="2400" smtClean="0"/>
              <a:t>dan </a:t>
            </a:r>
            <a:r>
              <a:rPr lang="en-US" sz="2400" smtClean="0"/>
              <a:t>e</a:t>
            </a:r>
            <a:r>
              <a:rPr lang="id-ID" sz="2400" smtClean="0"/>
              <a:t>ks</a:t>
            </a:r>
            <a:r>
              <a:rPr lang="en-US" sz="2400" smtClean="0"/>
              <a:t>ternal.</a:t>
            </a:r>
            <a:endParaRPr lang="en-US" sz="2400" dirty="0"/>
          </a:p>
          <a:p>
            <a:r>
              <a:rPr lang="en-US" sz="2400" b="1" dirty="0"/>
              <a:t>Data maintenance</a:t>
            </a:r>
            <a:r>
              <a:rPr lang="en-US" sz="2400" b="1"/>
              <a:t>: </a:t>
            </a:r>
            <a:r>
              <a:rPr lang="id-ID" sz="2400" i="1" smtClean="0"/>
              <a:t>C</a:t>
            </a:r>
            <a:r>
              <a:rPr lang="en-US" sz="2400" i="1" smtClean="0"/>
              <a:t>hecking </a:t>
            </a:r>
            <a:r>
              <a:rPr lang="id-ID" sz="2400" i="1" smtClean="0"/>
              <a:t>dan</a:t>
            </a:r>
            <a:r>
              <a:rPr lang="en-US" sz="2400" smtClean="0"/>
              <a:t> </a:t>
            </a:r>
            <a:r>
              <a:rPr lang="en-US" sz="2400" i="1"/>
              <a:t>controlling </a:t>
            </a:r>
            <a:r>
              <a:rPr lang="id-ID" sz="2400" i="1" smtClean="0"/>
              <a:t>integritas </a:t>
            </a:r>
            <a:r>
              <a:rPr lang="en-US" sz="2400" smtClean="0"/>
              <a:t>data </a:t>
            </a:r>
            <a:r>
              <a:rPr lang="id-ID" sz="2400" smtClean="0"/>
              <a:t>sepanjang waktu</a:t>
            </a:r>
            <a:r>
              <a:rPr lang="en-US" sz="2400" smtClean="0"/>
              <a:t>.</a:t>
            </a:r>
            <a:endParaRPr lang="en-US" sz="2400" dirty="0">
              <a:solidFill>
                <a:schemeClr val="tx2">
                  <a:lumMod val="50000"/>
                </a:schemeClr>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15</a:t>
            </a:fld>
            <a:endParaRPr lang="en-US" dirty="0">
              <a:solidFill>
                <a:schemeClr val="tx1"/>
              </a:solidFill>
            </a:endParaRPr>
          </a:p>
        </p:txBody>
      </p:sp>
      <p:sp>
        <p:nvSpPr>
          <p:cNvPr id="6" name="Title 1"/>
          <p:cNvSpPr>
            <a:spLocks noGrp="1"/>
          </p:cNvSpPr>
          <p:nvPr>
            <p:ph type="title"/>
          </p:nvPr>
        </p:nvSpPr>
        <p:spPr>
          <a:xfrm>
            <a:off x="1981200" y="274638"/>
            <a:ext cx="8229600" cy="1143000"/>
          </a:xfrm>
        </p:spPr>
        <p:txBody>
          <a:bodyPr>
            <a:normAutofit fontScale="90000"/>
          </a:bodyPr>
          <a:lstStyle/>
          <a:p>
            <a:r>
              <a:rPr lang="id-ID" smtClean="0"/>
              <a:t>FUNGSI-FUNGSI </a:t>
            </a:r>
            <a:r>
              <a:rPr lang="en-US" smtClean="0"/>
              <a:t>Data </a:t>
            </a:r>
            <a:r>
              <a:rPr lang="en-US" dirty="0" smtClean="0"/>
              <a:t>Management Systems (</a:t>
            </a:r>
            <a:r>
              <a:rPr lang="en-US" smtClean="0"/>
              <a:t>DBMS)</a:t>
            </a:r>
            <a:endParaRPr lang="en-US"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371600"/>
            <a:ext cx="8229600" cy="4953000"/>
          </a:xfrm>
        </p:spPr>
        <p:txBody>
          <a:bodyPr>
            <a:normAutofit fontScale="92500" lnSpcReduction="20000"/>
          </a:bodyPr>
          <a:lstStyle/>
          <a:p>
            <a:r>
              <a:rPr lang="en-US" sz="2600" b="1" i="1"/>
              <a:t>Garbage </a:t>
            </a:r>
            <a:r>
              <a:rPr lang="en-US" sz="2600" b="1" i="1" smtClean="0"/>
              <a:t>in/garbage </a:t>
            </a:r>
            <a:r>
              <a:rPr lang="en-US" sz="2600" b="1" i="1" dirty="0"/>
              <a:t>out</a:t>
            </a:r>
            <a:r>
              <a:rPr lang="en-US" sz="2600" dirty="0"/>
              <a:t>.</a:t>
            </a:r>
          </a:p>
          <a:p>
            <a:r>
              <a:rPr lang="en-US" sz="2600" dirty="0"/>
              <a:t>Data </a:t>
            </a:r>
            <a:r>
              <a:rPr lang="en-US" sz="2600"/>
              <a:t>collection </a:t>
            </a:r>
            <a:r>
              <a:rPr lang="id-ID" sz="2600" smtClean="0"/>
              <a:t>adalah proses yang sangat rumit, yang dapat menimbulkan masalah berkaitan kualitas data yang dikumpulkan.</a:t>
            </a:r>
            <a:r>
              <a:rPr lang="en-US" sz="2600" smtClean="0"/>
              <a:t> </a:t>
            </a:r>
            <a:endParaRPr lang="id-ID" sz="2600" smtClean="0"/>
          </a:p>
          <a:p>
            <a:r>
              <a:rPr lang="en-US" sz="2600" smtClean="0"/>
              <a:t>T</a:t>
            </a:r>
            <a:r>
              <a:rPr lang="id-ID" sz="2600" smtClean="0"/>
              <a:t>erkait bagaimana data dikumpulkan</a:t>
            </a:r>
            <a:r>
              <a:rPr lang="en-US" sz="2600" smtClean="0"/>
              <a:t>, </a:t>
            </a:r>
            <a:r>
              <a:rPr lang="id-ID" sz="2600" smtClean="0"/>
              <a:t>ini perlu divalidasi sehingga pengguna tahu data tersebut dapat dipercaya</a:t>
            </a:r>
            <a:r>
              <a:rPr lang="en-US" sz="2600" smtClean="0"/>
              <a:t>.</a:t>
            </a:r>
            <a:endParaRPr lang="en-US" sz="2600" dirty="0"/>
          </a:p>
          <a:p>
            <a:r>
              <a:rPr lang="id-ID" sz="2600" smtClean="0"/>
              <a:t>Dalam situasi ini, penentu keputusan menghadapi terlalu banyak ketidakpastian untuk membuat </a:t>
            </a:r>
            <a:r>
              <a:rPr lang="en-US" sz="2600" b="1" i="1" smtClean="0"/>
              <a:t>intelligent </a:t>
            </a:r>
            <a:r>
              <a:rPr lang="en-US" sz="2600" b="1" i="1" dirty="0"/>
              <a:t>business decisions</a:t>
            </a:r>
            <a:r>
              <a:rPr lang="en-US" sz="2600"/>
              <a:t>. </a:t>
            </a:r>
            <a:r>
              <a:rPr lang="id-ID" sz="2600" smtClean="0"/>
              <a:t>Biaya data kualitas rendah bisa dinyatakan dengan rumus</a:t>
            </a:r>
            <a:r>
              <a:rPr lang="en-US" sz="2600" smtClean="0"/>
              <a:t>:</a:t>
            </a:r>
            <a:endParaRPr lang="id-ID" sz="2600" smtClean="0"/>
          </a:p>
          <a:p>
            <a:endParaRPr lang="en-US" sz="2600" dirty="0"/>
          </a:p>
          <a:p>
            <a:pPr marL="1976438" indent="-1976438">
              <a:buNone/>
            </a:pPr>
            <a:r>
              <a:rPr lang="id-ID" sz="2600">
                <a:solidFill>
                  <a:srgbClr val="FF0000"/>
                </a:solidFill>
              </a:rPr>
              <a:t> </a:t>
            </a:r>
            <a:r>
              <a:rPr lang="id-ID" sz="2600" smtClean="0">
                <a:solidFill>
                  <a:srgbClr val="FF0000"/>
                </a:solidFill>
              </a:rPr>
              <a:t>    </a:t>
            </a:r>
            <a:r>
              <a:rPr lang="en-US" sz="2600" b="1" smtClean="0">
                <a:solidFill>
                  <a:srgbClr val="FF0000"/>
                </a:solidFill>
              </a:rPr>
              <a:t>Cost </a:t>
            </a:r>
            <a:r>
              <a:rPr lang="en-US" sz="2600" b="1" dirty="0">
                <a:solidFill>
                  <a:srgbClr val="FF0000"/>
                </a:solidFill>
              </a:rPr>
              <a:t>of </a:t>
            </a:r>
            <a:r>
              <a:rPr lang="en-US" sz="2600" b="1">
                <a:solidFill>
                  <a:srgbClr val="FF0000"/>
                </a:solidFill>
              </a:rPr>
              <a:t>poor </a:t>
            </a:r>
            <a:r>
              <a:rPr lang="en-US" sz="2600" b="1" smtClean="0">
                <a:solidFill>
                  <a:srgbClr val="FF0000"/>
                </a:solidFill>
              </a:rPr>
              <a:t>data</a:t>
            </a:r>
            <a:r>
              <a:rPr lang="id-ID" sz="2600" b="1" smtClean="0">
                <a:solidFill>
                  <a:srgbClr val="FF0000"/>
                </a:solidFill>
              </a:rPr>
              <a:t> </a:t>
            </a:r>
            <a:r>
              <a:rPr lang="en-US" sz="2600" b="1" smtClean="0">
                <a:solidFill>
                  <a:srgbClr val="FF0000"/>
                </a:solidFill>
              </a:rPr>
              <a:t>= </a:t>
            </a:r>
            <a:r>
              <a:rPr lang="en-US" sz="2600" b="1" dirty="0">
                <a:solidFill>
                  <a:srgbClr val="FF0000"/>
                </a:solidFill>
              </a:rPr>
              <a:t>lost business value + cost to prevent errors + cost to correct errors</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16</a:t>
            </a:fld>
            <a:endParaRPr lang="en-US" dirty="0"/>
          </a:p>
        </p:txBody>
      </p:sp>
      <p:sp>
        <p:nvSpPr>
          <p:cNvPr id="2" name="Title 1"/>
          <p:cNvSpPr>
            <a:spLocks noGrp="1"/>
          </p:cNvSpPr>
          <p:nvPr>
            <p:ph type="title"/>
          </p:nvPr>
        </p:nvSpPr>
        <p:spPr/>
        <p:txBody>
          <a:bodyPr/>
          <a:lstStyle/>
          <a:p>
            <a:r>
              <a:rPr lang="id-ID" smtClean="0"/>
              <a:t>Biaya Pengumpulan </a:t>
            </a:r>
            <a:r>
              <a:rPr lang="en-US" smtClean="0"/>
              <a:t>Data</a:t>
            </a:r>
            <a:r>
              <a:rPr lang="id-ID" smtClean="0"/>
              <a:t> (Data Collection)</a:t>
            </a:r>
            <a:endParaRPr lang="en-US"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8229600" cy="4876800"/>
          </a:xfrm>
        </p:spPr>
        <p:txBody>
          <a:bodyPr>
            <a:normAutofit/>
          </a:bodyPr>
          <a:lstStyle/>
          <a:p>
            <a:r>
              <a:rPr lang="en-US" sz="2400" dirty="0"/>
              <a:t>The source of the problem is </a:t>
            </a:r>
            <a:r>
              <a:rPr lang="en-US" sz="2400" b="1" dirty="0"/>
              <a:t>data ownership. </a:t>
            </a:r>
            <a:r>
              <a:rPr lang="en-US" sz="2400" dirty="0"/>
              <a:t>That is, who owns or is responsible for the data. Data ownership problems exist when there are no policies defining responsibility and accountability for managing data.</a:t>
            </a:r>
          </a:p>
          <a:p>
            <a:r>
              <a:rPr lang="en-US" sz="2400" dirty="0"/>
              <a:t>The tendency to delegate data quality responsibilities to the technical teams, who have no control over data quality, as opposed to business users who do have such control, is another common pitfall that stands in the way of accumulating high-quality </a:t>
            </a:r>
            <a:r>
              <a:rPr lang="en-US" sz="2400"/>
              <a:t>data</a:t>
            </a:r>
            <a:r>
              <a:rPr lang="en-US" sz="2400" smtClean="0"/>
              <a:t>.</a:t>
            </a:r>
            <a:endParaRPr lang="en-US" sz="24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17</a:t>
            </a:fld>
            <a:endParaRPr lang="en-US" dirty="0"/>
          </a:p>
        </p:txBody>
      </p:sp>
      <p:sp>
        <p:nvSpPr>
          <p:cNvPr id="2" name="Title 1"/>
          <p:cNvSpPr>
            <a:spLocks noGrp="1"/>
          </p:cNvSpPr>
          <p:nvPr>
            <p:ph type="title"/>
          </p:nvPr>
        </p:nvSpPr>
        <p:spPr/>
        <p:txBody>
          <a:bodyPr/>
          <a:lstStyle/>
          <a:p>
            <a:r>
              <a:rPr lang="en-US" dirty="0" smtClean="0">
                <a:solidFill>
                  <a:srgbClr val="FF0000"/>
                </a:solidFill>
              </a:rPr>
              <a:t>Data Ownership and Organizational Politics</a:t>
            </a:r>
            <a:endParaRPr lang="en-US"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8229600" cy="4876800"/>
          </a:xfrm>
        </p:spPr>
        <p:txBody>
          <a:bodyPr>
            <a:normAutofit/>
          </a:bodyPr>
          <a:lstStyle/>
          <a:p>
            <a:r>
              <a:rPr lang="en-US" sz="2400" b="1" smtClean="0"/>
              <a:t>Data </a:t>
            </a:r>
            <a:r>
              <a:rPr lang="en-US" sz="2400" b="1" dirty="0"/>
              <a:t>life cycle.</a:t>
            </a:r>
            <a:r>
              <a:rPr lang="en-US" sz="2400" dirty="0">
                <a:solidFill>
                  <a:srgbClr val="FF0000"/>
                </a:solidFill>
              </a:rPr>
              <a:t> </a:t>
            </a:r>
            <a:r>
              <a:rPr lang="en-US" sz="2400" dirty="0"/>
              <a:t>The data life cycle is a model that illustrates the way data travel:</a:t>
            </a:r>
          </a:p>
          <a:p>
            <a:pPr marL="631825" indent="-631825">
              <a:buAutoNum type="arabicPeriod"/>
            </a:pPr>
            <a:r>
              <a:rPr lang="en-US" sz="2400" smtClean="0"/>
              <a:t>Through </a:t>
            </a:r>
            <a:r>
              <a:rPr lang="en-US" sz="2400" dirty="0"/>
              <a:t>an organization, as shown in Figure 3.8. The </a:t>
            </a:r>
            <a:r>
              <a:rPr lang="en-US" sz="2400"/>
              <a:t>data </a:t>
            </a:r>
            <a:r>
              <a:rPr lang="en-US" sz="2400" smtClean="0"/>
              <a:t>life </a:t>
            </a:r>
            <a:r>
              <a:rPr lang="en-US" sz="2400" dirty="0"/>
              <a:t>cycle begins </a:t>
            </a:r>
            <a:r>
              <a:rPr lang="en-US" sz="2400"/>
              <a:t>with </a:t>
            </a:r>
            <a:r>
              <a:rPr lang="en-US" sz="2400" smtClean="0"/>
              <a:t>storage</a:t>
            </a:r>
            <a:endParaRPr lang="en-US" sz="2400" dirty="0"/>
          </a:p>
          <a:p>
            <a:pPr marL="631825" indent="-631825">
              <a:buNone/>
            </a:pPr>
            <a:r>
              <a:rPr lang="en-US" sz="2400" smtClean="0"/>
              <a:t>2</a:t>
            </a:r>
            <a:r>
              <a:rPr lang="en-US" sz="2400"/>
              <a:t>. </a:t>
            </a:r>
            <a:r>
              <a:rPr lang="id-ID" sz="2400" smtClean="0"/>
              <a:t>	</a:t>
            </a:r>
            <a:r>
              <a:rPr lang="en-US" sz="2400" smtClean="0"/>
              <a:t>In </a:t>
            </a:r>
            <a:r>
              <a:rPr lang="en-US" sz="2400" dirty="0"/>
              <a:t>a database, to being loaded into a data </a:t>
            </a:r>
            <a:r>
              <a:rPr lang="en-US" sz="2400"/>
              <a:t>warehouse </a:t>
            </a:r>
            <a:r>
              <a:rPr lang="en-US" sz="2400" smtClean="0"/>
              <a:t>for</a:t>
            </a:r>
            <a:r>
              <a:rPr lang="id-ID" sz="2400" smtClean="0"/>
              <a:t> </a:t>
            </a:r>
            <a:r>
              <a:rPr lang="en-US" sz="2400" smtClean="0"/>
              <a:t>analysis</a:t>
            </a:r>
            <a:r>
              <a:rPr lang="en-US" sz="2400" dirty="0"/>
              <a:t>, then reported</a:t>
            </a:r>
          </a:p>
          <a:p>
            <a:pPr marL="631825" indent="-631825">
              <a:buNone/>
            </a:pPr>
            <a:r>
              <a:rPr lang="en-US" sz="2400" smtClean="0"/>
              <a:t>3</a:t>
            </a:r>
            <a:r>
              <a:rPr lang="en-US" sz="2400"/>
              <a:t>. </a:t>
            </a:r>
            <a:r>
              <a:rPr lang="id-ID" sz="2400" smtClean="0"/>
              <a:t>	</a:t>
            </a:r>
            <a:r>
              <a:rPr lang="en-US" sz="2400" smtClean="0"/>
              <a:t>To </a:t>
            </a:r>
            <a:r>
              <a:rPr lang="en-US" sz="2400" dirty="0"/>
              <a:t>knowledge workers or used in business apps.</a:t>
            </a:r>
            <a:endParaRPr lang="en-US" sz="2400" dirty="0">
              <a:solidFill>
                <a:srgbClr val="FF0000"/>
              </a:solidFill>
            </a:endParaRP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18</a:t>
            </a:fld>
            <a:endParaRPr lang="en-US" dirty="0"/>
          </a:p>
        </p:txBody>
      </p:sp>
      <p:sp>
        <p:nvSpPr>
          <p:cNvPr id="2" name="Title 1"/>
          <p:cNvSpPr>
            <a:spLocks noGrp="1"/>
          </p:cNvSpPr>
          <p:nvPr>
            <p:ph type="title"/>
          </p:nvPr>
        </p:nvSpPr>
        <p:spPr/>
        <p:txBody>
          <a:bodyPr/>
          <a:lstStyle/>
          <a:p>
            <a:r>
              <a:rPr lang="en-US" dirty="0" smtClean="0">
                <a:solidFill>
                  <a:srgbClr val="FF0000"/>
                </a:solidFill>
              </a:rPr>
              <a:t>Data Ownership and Organizational Politics</a:t>
            </a:r>
            <a:endParaRPr lang="en-US" dirty="0">
              <a:solidFill>
                <a:srgbClr val="FF0000"/>
              </a:solidFill>
            </a:endParaRPr>
          </a:p>
        </p:txBody>
      </p:sp>
    </p:spTree>
    <p:extLst>
      <p:ext uri="{BB962C8B-B14F-4D97-AF65-F5344CB8AC3E}">
        <p14:creationId xmlns:p14="http://schemas.microsoft.com/office/powerpoint/2010/main" val="59402808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3-1.gif"/>
          <p:cNvPicPr>
            <a:picLocks noGrp="1" noChangeAspect="1"/>
          </p:cNvPicPr>
          <p:nvPr>
            <p:ph idx="1"/>
          </p:nvPr>
        </p:nvPicPr>
        <p:blipFill>
          <a:blip r:embed="rId3" cstate="print"/>
          <a:stretch>
            <a:fillRect/>
          </a:stretch>
        </p:blipFill>
        <p:spPr>
          <a:xfrm>
            <a:off x="1828800" y="1905000"/>
            <a:ext cx="8512296" cy="3810000"/>
          </a:xfrm>
          <a:effectLst/>
        </p:spPr>
      </p:pic>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19</a:t>
            </a:fld>
            <a:endParaRPr lang="en-US" dirty="0">
              <a:solidFill>
                <a:schemeClr val="tx1"/>
              </a:solidFill>
            </a:endParaRPr>
          </a:p>
        </p:txBody>
      </p:sp>
      <p:sp>
        <p:nvSpPr>
          <p:cNvPr id="7" name="Rectangle 6"/>
          <p:cNvSpPr/>
          <p:nvPr/>
        </p:nvSpPr>
        <p:spPr>
          <a:xfrm>
            <a:off x="3810000" y="5791200"/>
            <a:ext cx="4495800" cy="400110"/>
          </a:xfrm>
          <a:prstGeom prst="rect">
            <a:avLst/>
          </a:prstGeom>
        </p:spPr>
        <p:txBody>
          <a:bodyPr wrap="square">
            <a:spAutoFit/>
          </a:bodyPr>
          <a:lstStyle/>
          <a:p>
            <a:pPr algn="ctr"/>
            <a:r>
              <a:rPr lang="en-US" sz="2000" b="1" dirty="0">
                <a:solidFill>
                  <a:srgbClr val="6B633D"/>
                </a:solidFill>
              </a:rPr>
              <a:t>Figure 3.8 </a:t>
            </a:r>
            <a:r>
              <a:rPr lang="en-US" sz="2000" b="1" i="1" dirty="0">
                <a:solidFill>
                  <a:srgbClr val="6B633D"/>
                </a:solidFill>
              </a:rPr>
              <a:t>Data life cycle</a:t>
            </a:r>
            <a:r>
              <a:rPr lang="en-US" sz="2000" b="1" i="1" dirty="0"/>
              <a:t> </a:t>
            </a:r>
          </a:p>
        </p:txBody>
      </p:sp>
      <p:sp>
        <p:nvSpPr>
          <p:cNvPr id="10" name="TextBox 9"/>
          <p:cNvSpPr txBox="1"/>
          <p:nvPr/>
        </p:nvSpPr>
        <p:spPr>
          <a:xfrm>
            <a:off x="2209800" y="476072"/>
            <a:ext cx="7848600" cy="1200329"/>
          </a:xfrm>
          <a:prstGeom prst="rect">
            <a:avLst/>
          </a:prstGeom>
          <a:noFill/>
        </p:spPr>
        <p:txBody>
          <a:bodyPr wrap="square" rtlCol="0">
            <a:spAutoFit/>
          </a:bodyPr>
          <a:lstStyle/>
          <a:p>
            <a:r>
              <a:rPr lang="en-US" sz="2400" b="1" dirty="0">
                <a:solidFill>
                  <a:srgbClr val="6B633D"/>
                </a:solidFill>
              </a:rPr>
              <a:t>Data management </a:t>
            </a:r>
            <a:r>
              <a:rPr lang="en-US" sz="2400" dirty="0">
                <a:solidFill>
                  <a:srgbClr val="6B633D"/>
                </a:solidFill>
              </a:rPr>
              <a:t>is a structured approach for capturing, storing, processing, integrating, distributing, securing, and archiving data effectively throughout their </a:t>
            </a:r>
            <a:r>
              <a:rPr lang="en-US" sz="2400" i="1" dirty="0">
                <a:solidFill>
                  <a:srgbClr val="6B633D"/>
                </a:solidFill>
              </a:rPr>
              <a:t>life cycle.</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b="1" dirty="0"/>
              <a:t>Master data management (MDM</a:t>
            </a:r>
            <a:r>
              <a:rPr lang="en-US" sz="3200" b="1"/>
              <a:t>) </a:t>
            </a:r>
            <a:r>
              <a:rPr lang="en-US" sz="3200" smtClean="0"/>
              <a:t>a</a:t>
            </a:r>
            <a:r>
              <a:rPr lang="id-ID" sz="3200" smtClean="0"/>
              <a:t>dalah</a:t>
            </a:r>
            <a:r>
              <a:rPr lang="en-US" sz="3200" smtClean="0"/>
              <a:t> </a:t>
            </a:r>
            <a:r>
              <a:rPr lang="id-ID" sz="3200" smtClean="0"/>
              <a:t>sekumpulan proses untuk mengintegrasikan data dari berbagai sumber atau aplikasi enterprise untuk menciptakan dan menjaga lebih banyak tampilan pelanggan, produk, atau entitas inti lainnya yang di-share ke antar sistem.</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20</a:t>
            </a:fld>
            <a:endParaRPr lang="en-US" dirty="0"/>
          </a:p>
        </p:txBody>
      </p:sp>
      <p:sp>
        <p:nvSpPr>
          <p:cNvPr id="2" name="Title 1"/>
          <p:cNvSpPr>
            <a:spLocks noGrp="1"/>
          </p:cNvSpPr>
          <p:nvPr>
            <p:ph type="title"/>
          </p:nvPr>
        </p:nvSpPr>
        <p:spPr/>
        <p:txBody>
          <a:bodyPr>
            <a:normAutofit fontScale="90000"/>
          </a:bodyPr>
          <a:lstStyle/>
          <a:p>
            <a:r>
              <a:rPr lang="en-US" dirty="0" smtClean="0">
                <a:solidFill>
                  <a:srgbClr val="FF0000"/>
                </a:solidFill>
              </a:rPr>
              <a:t>MASTER DATA AND MASTER DATA MANAGEMENT  (MDM)</a:t>
            </a:r>
            <a:endParaRPr lang="en-US"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clrChange>
              <a:clrFrom>
                <a:srgbClr val="EBFFFF"/>
              </a:clrFrom>
              <a:clrTo>
                <a:srgbClr val="EBFFFF">
                  <a:alpha val="0"/>
                </a:srgbClr>
              </a:clrTo>
            </a:clrChange>
            <a:extLst>
              <a:ext uri="{BEBA8EAE-BF5A-486C-A8C5-ECC9F3942E4B}">
                <a14:imgProps xmlns:a14="http://schemas.microsoft.com/office/drawing/2010/main">
                  <a14:imgLayer r:embed="rId3">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66800" y="304800"/>
            <a:ext cx="11514754" cy="5105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4448274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spcBef>
                <a:spcPts val="1200"/>
              </a:spcBef>
              <a:spcAft>
                <a:spcPts val="1200"/>
              </a:spcAft>
            </a:pPr>
            <a:r>
              <a:rPr lang="en-US" sz="2400" dirty="0"/>
              <a:t>Every day, healthcare administrators and others throughout the healthcare supply chain waste 24%-30% of their time correcting data errors. </a:t>
            </a:r>
          </a:p>
          <a:p>
            <a:pPr>
              <a:spcBef>
                <a:spcPts val="1200"/>
              </a:spcBef>
              <a:spcAft>
                <a:spcPts val="1200"/>
              </a:spcAft>
            </a:pPr>
            <a:r>
              <a:rPr lang="en-US" sz="2400" dirty="0"/>
              <a:t>Each incorrect transaction costs $60 to $80 to correct. </a:t>
            </a:r>
          </a:p>
          <a:p>
            <a:pPr>
              <a:spcBef>
                <a:spcPts val="1200"/>
              </a:spcBef>
              <a:spcAft>
                <a:spcPts val="1200"/>
              </a:spcAft>
            </a:pPr>
            <a:r>
              <a:rPr lang="en-US" sz="2400" dirty="0"/>
              <a:t>About 60% of all invoices among supply chain partners have errors, and each invoice error costs $40 to $400 to reconcile.</a:t>
            </a:r>
          </a:p>
          <a:p>
            <a:pPr>
              <a:spcBef>
                <a:spcPts val="1200"/>
              </a:spcBef>
              <a:spcAft>
                <a:spcPts val="1200"/>
              </a:spcAft>
            </a:pPr>
            <a:r>
              <a:rPr lang="en-US" sz="2400" dirty="0"/>
              <a:t>Each year, billions of dollars are wasted in the healthcare supply chain because of supply chain data disconnects.</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22</a:t>
            </a:fld>
            <a:endParaRPr lang="en-US" dirty="0">
              <a:solidFill>
                <a:schemeClr val="tx1"/>
              </a:solidFill>
            </a:endParaRPr>
          </a:p>
        </p:txBody>
      </p:sp>
      <p:sp>
        <p:nvSpPr>
          <p:cNvPr id="2" name="Title 1"/>
          <p:cNvSpPr>
            <a:spLocks noGrp="1"/>
          </p:cNvSpPr>
          <p:nvPr>
            <p:ph type="title"/>
          </p:nvPr>
        </p:nvSpPr>
        <p:spPr>
          <a:xfrm>
            <a:off x="1981200" y="274638"/>
            <a:ext cx="8382000" cy="1143000"/>
          </a:xfrm>
        </p:spPr>
        <p:txBody>
          <a:bodyPr>
            <a:normAutofit fontScale="90000"/>
          </a:bodyPr>
          <a:lstStyle/>
          <a:p>
            <a:r>
              <a:rPr lang="en-US" sz="3600" i="1" dirty="0"/>
              <a:t>IT at Work 3.1 – Healthcare Sector</a:t>
            </a:r>
            <a:r>
              <a:rPr lang="en-US" dirty="0" smtClean="0"/>
              <a:t/>
            </a:r>
            <a:br>
              <a:rPr lang="en-US" dirty="0" smtClean="0"/>
            </a:br>
            <a:r>
              <a:rPr lang="en-US" sz="2700" dirty="0"/>
              <a:t>Data Errors Cost Billions of Dollars and Put Lives at Risk</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524001"/>
            <a:ext cx="8229600" cy="4525963"/>
          </a:xfrm>
        </p:spPr>
        <p:txBody>
          <a:bodyPr>
            <a:normAutofit fontScale="92500" lnSpcReduction="20000"/>
          </a:bodyPr>
          <a:lstStyle/>
          <a:p>
            <a:pPr indent="0">
              <a:buNone/>
            </a:pPr>
            <a:r>
              <a:rPr lang="en-US" sz="2600" dirty="0"/>
              <a:t>Benefits from data synchronization in the healthcare sector and supply chair: </a:t>
            </a:r>
          </a:p>
          <a:p>
            <a:pPr lvl="1">
              <a:spcBef>
                <a:spcPts val="1200"/>
              </a:spcBef>
              <a:spcAft>
                <a:spcPts val="1200"/>
              </a:spcAft>
              <a:buClr>
                <a:srgbClr val="6B633D"/>
              </a:buClr>
              <a:buFont typeface="Wingdings" pitchFamily="2" charset="2"/>
              <a:buChar char="§"/>
            </a:pPr>
            <a:r>
              <a:rPr lang="en-US" sz="2600" dirty="0">
                <a:solidFill>
                  <a:srgbClr val="6B633D"/>
                </a:solidFill>
              </a:rPr>
              <a:t>Easier and faster product sourcing because of accurate and consistent item information</a:t>
            </a:r>
          </a:p>
          <a:p>
            <a:pPr lvl="1">
              <a:spcBef>
                <a:spcPts val="1200"/>
              </a:spcBef>
              <a:spcAft>
                <a:spcPts val="1200"/>
              </a:spcAft>
              <a:buClr>
                <a:srgbClr val="6B633D"/>
              </a:buClr>
              <a:buFont typeface="Wingdings" pitchFamily="2" charset="2"/>
              <a:buChar char="§"/>
            </a:pPr>
            <a:r>
              <a:rPr lang="en-US" sz="2600" dirty="0">
                <a:solidFill>
                  <a:srgbClr val="6B633D"/>
                </a:solidFill>
              </a:rPr>
              <a:t>Significantly reduces the amount of fraud or unauthorized purchasing</a:t>
            </a:r>
          </a:p>
          <a:p>
            <a:pPr lvl="1">
              <a:spcBef>
                <a:spcPts val="1200"/>
              </a:spcBef>
              <a:spcAft>
                <a:spcPts val="1200"/>
              </a:spcAft>
              <a:buClr>
                <a:srgbClr val="6B633D"/>
              </a:buClr>
              <a:buFont typeface="Wingdings" pitchFamily="2" charset="2"/>
              <a:buChar char="§"/>
            </a:pPr>
            <a:r>
              <a:rPr lang="en-US" sz="2600" dirty="0">
                <a:solidFill>
                  <a:srgbClr val="6B633D"/>
                </a:solidFill>
              </a:rPr>
              <a:t>Reduces unnecessary inventories</a:t>
            </a:r>
          </a:p>
          <a:p>
            <a:pPr lvl="1">
              <a:spcBef>
                <a:spcPts val="1200"/>
              </a:spcBef>
              <a:spcAft>
                <a:spcPts val="1200"/>
              </a:spcAft>
              <a:buClr>
                <a:srgbClr val="6B633D"/>
              </a:buClr>
              <a:buFont typeface="Wingdings" pitchFamily="2" charset="2"/>
              <a:buChar char="§"/>
            </a:pPr>
            <a:r>
              <a:rPr lang="en-US" sz="2600" dirty="0">
                <a:solidFill>
                  <a:srgbClr val="6B633D"/>
                </a:solidFill>
              </a:rPr>
              <a:t>Lowers prices because purchase volumes became apparent</a:t>
            </a:r>
          </a:p>
          <a:p>
            <a:pPr lvl="1">
              <a:spcBef>
                <a:spcPts val="1200"/>
              </a:spcBef>
              <a:spcAft>
                <a:spcPts val="1200"/>
              </a:spcAft>
              <a:buClr>
                <a:srgbClr val="6B633D"/>
              </a:buClr>
              <a:buFont typeface="Wingdings" pitchFamily="2" charset="2"/>
              <a:buChar char="§"/>
            </a:pPr>
            <a:r>
              <a:rPr lang="en-US" sz="2600" dirty="0">
                <a:solidFill>
                  <a:srgbClr val="6B633D"/>
                </a:solidFill>
              </a:rPr>
              <a:t>Improves patient safety</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23</a:t>
            </a:fld>
            <a:endParaRPr lang="en-US" dirty="0">
              <a:solidFill>
                <a:schemeClr val="tx1"/>
              </a:solidFill>
            </a:endParaRPr>
          </a:p>
        </p:txBody>
      </p:sp>
      <p:sp>
        <p:nvSpPr>
          <p:cNvPr id="2" name="Title 1"/>
          <p:cNvSpPr>
            <a:spLocks noGrp="1"/>
          </p:cNvSpPr>
          <p:nvPr>
            <p:ph type="title"/>
          </p:nvPr>
        </p:nvSpPr>
        <p:spPr>
          <a:xfrm>
            <a:off x="1981200" y="274638"/>
            <a:ext cx="8382000" cy="1143000"/>
          </a:xfrm>
        </p:spPr>
        <p:txBody>
          <a:bodyPr>
            <a:normAutofit fontScale="90000"/>
          </a:bodyPr>
          <a:lstStyle/>
          <a:p>
            <a:r>
              <a:rPr lang="en-US" sz="3600" i="1" dirty="0"/>
              <a:t>IT at Work 3.1 </a:t>
            </a:r>
            <a:r>
              <a:rPr lang="en-US" sz="2200" i="1" dirty="0">
                <a:solidFill>
                  <a:schemeClr val="bg1">
                    <a:lumMod val="50000"/>
                  </a:schemeClr>
                </a:solidFill>
              </a:rPr>
              <a:t>(continued) </a:t>
            </a:r>
            <a:r>
              <a:rPr lang="en-US" dirty="0" smtClean="0"/>
              <a:t/>
            </a:r>
            <a:br>
              <a:rPr lang="en-US" dirty="0" smtClean="0"/>
            </a:br>
            <a:r>
              <a:rPr lang="en-US" sz="2700" dirty="0"/>
              <a:t>Data Errors Cost Billions of Dollars and Put Lives at Risk</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447801"/>
            <a:ext cx="10134600" cy="4678363"/>
          </a:xfrm>
        </p:spPr>
        <p:txBody>
          <a:bodyPr>
            <a:noAutofit/>
          </a:bodyPr>
          <a:lstStyle/>
          <a:p>
            <a:r>
              <a:rPr lang="id-ID" sz="2200" b="1" i="1">
                <a:solidFill>
                  <a:srgbClr val="FF0000"/>
                </a:solidFill>
              </a:rPr>
              <a:t>D</a:t>
            </a:r>
            <a:r>
              <a:rPr lang="en-US" sz="2200" b="1" i="1" smtClean="0">
                <a:solidFill>
                  <a:srgbClr val="FF0000"/>
                </a:solidFill>
              </a:rPr>
              <a:t>ata </a:t>
            </a:r>
            <a:r>
              <a:rPr lang="en-US" sz="2200" b="1" i="1">
                <a:solidFill>
                  <a:srgbClr val="FF0000"/>
                </a:solidFill>
              </a:rPr>
              <a:t>warehouse </a:t>
            </a:r>
            <a:r>
              <a:rPr lang="id-ID" sz="2200" smtClean="0"/>
              <a:t>adalah database khusus yang berisi data yan diringkas dengan berbagai cara sehingga hal ini siap untuk reaksi cepat pada inquiries. Data sarehouse yang mengintegrasikan data dari database antar seluruh perusahaan disebut </a:t>
            </a:r>
            <a:r>
              <a:rPr lang="id-ID" sz="2200" b="1"/>
              <a:t>E</a:t>
            </a:r>
            <a:r>
              <a:rPr lang="en-US" sz="2200" b="1" smtClean="0"/>
              <a:t>nterprise </a:t>
            </a:r>
            <a:r>
              <a:rPr lang="id-ID" sz="2200" b="1" dirty="0"/>
              <a:t>D</a:t>
            </a:r>
            <a:r>
              <a:rPr lang="en-US" sz="2200" b="1" smtClean="0"/>
              <a:t>ata </a:t>
            </a:r>
            <a:r>
              <a:rPr lang="id-ID" sz="2200" b="1" smtClean="0"/>
              <a:t>W</a:t>
            </a:r>
            <a:r>
              <a:rPr lang="en-US" sz="2200" b="1" smtClean="0"/>
              <a:t>arehouses </a:t>
            </a:r>
            <a:r>
              <a:rPr lang="en-US" sz="2200" b="1" dirty="0"/>
              <a:t>(EDW).</a:t>
            </a:r>
            <a:r>
              <a:rPr lang="en-US" sz="2200" dirty="0"/>
              <a:t> </a:t>
            </a:r>
          </a:p>
          <a:p>
            <a:r>
              <a:rPr lang="en-US" sz="2200" b="1" i="1" dirty="0">
                <a:solidFill>
                  <a:srgbClr val="FF0000"/>
                </a:solidFill>
              </a:rPr>
              <a:t>A data </a:t>
            </a:r>
            <a:r>
              <a:rPr lang="en-US" sz="2200" b="1" i="1">
                <a:solidFill>
                  <a:srgbClr val="FF0000"/>
                </a:solidFill>
              </a:rPr>
              <a:t>mart </a:t>
            </a:r>
            <a:r>
              <a:rPr lang="id-ID" sz="2200" smtClean="0"/>
              <a:t>adalah data warehouse yang lebih kecil, serta melayani departemen khusus atau fungsi khusus, seperti </a:t>
            </a:r>
            <a:r>
              <a:rPr lang="id-ID" sz="2200" b="1" smtClean="0"/>
              <a:t>keuangan, pemasaran, atau operasi.</a:t>
            </a:r>
            <a:endParaRPr lang="en-US" sz="2200" dirty="0"/>
          </a:p>
          <a:p>
            <a:r>
              <a:rPr lang="id-ID" sz="2200" smtClean="0"/>
              <a:t>Tak seperti</a:t>
            </a:r>
            <a:r>
              <a:rPr lang="en-US" sz="2200" smtClean="0"/>
              <a:t> </a:t>
            </a:r>
            <a:r>
              <a:rPr lang="en-US" sz="2200" b="1" i="1" dirty="0"/>
              <a:t>databases</a:t>
            </a:r>
            <a:r>
              <a:rPr lang="en-US" sz="2200"/>
              <a:t>, </a:t>
            </a:r>
            <a:r>
              <a:rPr lang="id-ID" sz="2200" smtClean="0"/>
              <a:t>data di gudang tidaklah berubah-ubah. Oleh karenanya</a:t>
            </a:r>
            <a:r>
              <a:rPr lang="en-US" sz="2200" smtClean="0"/>
              <a:t>, </a:t>
            </a:r>
            <a:r>
              <a:rPr lang="en-US" sz="2200" dirty="0"/>
              <a:t>data </a:t>
            </a:r>
            <a:r>
              <a:rPr lang="en-US" sz="2200"/>
              <a:t>warehouses </a:t>
            </a:r>
            <a:r>
              <a:rPr lang="id-ID" sz="2200" smtClean="0"/>
              <a:t>didesain sebagai sisitem </a:t>
            </a:r>
            <a:r>
              <a:rPr lang="id-ID" sz="2200" b="1" smtClean="0"/>
              <a:t>O</a:t>
            </a:r>
            <a:r>
              <a:rPr lang="en-US" sz="2200" b="1" smtClean="0"/>
              <a:t>nline </a:t>
            </a:r>
            <a:r>
              <a:rPr lang="id-ID" sz="2200" b="1" smtClean="0"/>
              <a:t>A</a:t>
            </a:r>
            <a:r>
              <a:rPr lang="en-US" sz="2200" b="1" smtClean="0"/>
              <a:t>nalytical </a:t>
            </a:r>
            <a:r>
              <a:rPr lang="id-ID" sz="2200" b="1" smtClean="0"/>
              <a:t>P</a:t>
            </a:r>
            <a:r>
              <a:rPr lang="en-US" sz="2200" b="1" smtClean="0"/>
              <a:t>rocessing </a:t>
            </a:r>
            <a:r>
              <a:rPr lang="en-US" sz="2200" b="1" dirty="0"/>
              <a:t>(</a:t>
            </a:r>
            <a:r>
              <a:rPr lang="en-US" sz="2200" b="1"/>
              <a:t>OLAP</a:t>
            </a:r>
            <a:r>
              <a:rPr lang="en-US" sz="2200" b="1" smtClean="0"/>
              <a:t>)</a:t>
            </a:r>
            <a:r>
              <a:rPr lang="en-US" sz="2200" smtClean="0"/>
              <a:t>, </a:t>
            </a:r>
            <a:r>
              <a:rPr lang="id-ID" sz="2200" smtClean="0"/>
              <a:t>artinya bahwa data dapat dibutuhkan dan dianalisis lebih efisien daripada aplikasi database Online Transaction Processing (OLTP).</a:t>
            </a:r>
            <a:endParaRPr lang="en-US" sz="2200" dirty="0"/>
          </a:p>
          <a:p>
            <a:r>
              <a:rPr lang="id-ID" sz="2200" smtClean="0"/>
              <a:t>Kecenderungannya adalah ke </a:t>
            </a:r>
            <a:r>
              <a:rPr lang="en-US" sz="2200" b="1" i="1" smtClean="0"/>
              <a:t>real-time </a:t>
            </a:r>
            <a:r>
              <a:rPr lang="en-US" sz="2200" b="1" i="1" dirty="0"/>
              <a:t>data warehousing </a:t>
            </a:r>
            <a:r>
              <a:rPr lang="en-US" sz="2200" b="1" i="1"/>
              <a:t>and </a:t>
            </a:r>
            <a:r>
              <a:rPr lang="en-US" sz="2200" b="1" i="1" smtClean="0"/>
              <a:t>analytics</a:t>
            </a:r>
            <a:r>
              <a:rPr lang="en-US" sz="2200" smtClean="0"/>
              <a:t>—</a:t>
            </a:r>
            <a:r>
              <a:rPr lang="id-ID" sz="2200" smtClean="0"/>
              <a:t>yakni</a:t>
            </a:r>
            <a:r>
              <a:rPr lang="en-US" sz="2200" smtClean="0"/>
              <a:t>, </a:t>
            </a:r>
            <a:r>
              <a:rPr lang="id-ID" sz="2200" smtClean="0"/>
              <a:t>sebuah</a:t>
            </a:r>
            <a:r>
              <a:rPr lang="en-US" sz="2200" smtClean="0"/>
              <a:t> </a:t>
            </a:r>
            <a:r>
              <a:rPr lang="en-US" sz="2200" b="1" dirty="0"/>
              <a:t>active data warehouse (ADW).</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24</a:t>
            </a:fld>
            <a:endParaRPr lang="en-US" dirty="0"/>
          </a:p>
        </p:txBody>
      </p:sp>
      <p:sp>
        <p:nvSpPr>
          <p:cNvPr id="2" name="Title 1"/>
          <p:cNvSpPr>
            <a:spLocks noGrp="1"/>
          </p:cNvSpPr>
          <p:nvPr>
            <p:ph type="title"/>
          </p:nvPr>
        </p:nvSpPr>
        <p:spPr/>
        <p:txBody>
          <a:bodyPr>
            <a:normAutofit fontScale="90000"/>
          </a:bodyPr>
          <a:lstStyle/>
          <a:p>
            <a:pPr marL="571500" indent="-571500">
              <a:buFont typeface="Arial" panose="020B0604020202020204" pitchFamily="34" charset="0"/>
              <a:buChar char="•"/>
            </a:pPr>
            <a:r>
              <a:rPr lang="en-US" dirty="0" smtClean="0"/>
              <a:t>3.2 </a:t>
            </a:r>
            <a:r>
              <a:rPr lang="en-US" i="1" dirty="0" smtClean="0"/>
              <a:t>Data </a:t>
            </a:r>
            <a:r>
              <a:rPr lang="en-US" i="1" smtClean="0"/>
              <a:t>Warehouse </a:t>
            </a:r>
            <a:r>
              <a:rPr lang="id-ID" smtClean="0"/>
              <a:t>dan</a:t>
            </a:r>
            <a:r>
              <a:rPr lang="en-US" smtClean="0"/>
              <a:t> </a:t>
            </a:r>
            <a:r>
              <a:rPr lang="en-US" i="1" dirty="0" smtClean="0"/>
              <a:t>Data Mart</a:t>
            </a:r>
            <a:r>
              <a:rPr lang="en-US" smtClean="0"/>
              <a:t/>
            </a:r>
            <a:br>
              <a:rPr lang="en-US" smtClean="0"/>
            </a:br>
            <a:r>
              <a:rPr lang="id-ID" sz="2200" smtClean="0"/>
              <a:t>DUKUNGAN R</a:t>
            </a:r>
            <a:r>
              <a:rPr lang="en-US" sz="2200" smtClean="0">
                <a:solidFill>
                  <a:srgbClr val="FF0000"/>
                </a:solidFill>
              </a:rPr>
              <a:t>EAL-TIME </a:t>
            </a:r>
            <a:r>
              <a:rPr lang="id-ID" sz="2200" smtClean="0">
                <a:solidFill>
                  <a:srgbClr val="FF0000"/>
                </a:solidFill>
              </a:rPr>
              <a:t>DARI </a:t>
            </a:r>
            <a:r>
              <a:rPr lang="en-US" sz="2200" i="1" smtClean="0">
                <a:solidFill>
                  <a:srgbClr val="FF0000"/>
                </a:solidFill>
              </a:rPr>
              <a:t>ACTIVE </a:t>
            </a:r>
            <a:r>
              <a:rPr lang="en-US" sz="2200" i="1" dirty="0">
                <a:solidFill>
                  <a:srgbClr val="FF0000"/>
                </a:solidFill>
              </a:rPr>
              <a:t>DATA WAREHOUSE </a:t>
            </a:r>
            <a:r>
              <a:rPr lang="en-US" sz="2200" dirty="0">
                <a:solidFill>
                  <a:srgbClr val="FF0000"/>
                </a:solidFill>
              </a:rPr>
              <a:t>(ADW)</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Consider, for example, the case of Charles, a dissatisfied customer who calls the customer service center because of frequent dropped cell calls. Through the call center application attached to the ADW, the CSR accesses not only the complete history of Charles’s calls to the company but also a full view of all the services to which he  subscribes—TV, video on-demand, Internet, and cell—along with his customer profitability score, which lets the CSR know how profitable he is to the company. Intelligent and selective customer service is possible because all service lines and calls to customer service are stored in the ADW. The CSR uses the data to determine the best action or offer to resolve this issue to Charles’s satisfaction.</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25</a:t>
            </a:fld>
            <a:endParaRPr lang="en-US" dirty="0"/>
          </a:p>
        </p:txBody>
      </p:sp>
      <p:sp>
        <p:nvSpPr>
          <p:cNvPr id="2" name="Title 1"/>
          <p:cNvSpPr>
            <a:spLocks noGrp="1"/>
          </p:cNvSpPr>
          <p:nvPr>
            <p:ph type="title"/>
          </p:nvPr>
        </p:nvSpPr>
        <p:spPr/>
        <p:txBody>
          <a:bodyPr>
            <a:normAutofit fontScale="90000"/>
          </a:bodyPr>
          <a:lstStyle/>
          <a:p>
            <a:r>
              <a:rPr lang="en-US" sz="2700" dirty="0">
                <a:solidFill>
                  <a:srgbClr val="FF0000"/>
                </a:solidFill>
              </a:rPr>
              <a:t>INTELLIGENT AND SELECTIVE CUSTOMER SERVICE MADE  POSSIBLE WITH ADW</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8229600" cy="4906963"/>
          </a:xfrm>
        </p:spPr>
        <p:txBody>
          <a:bodyPr>
            <a:noAutofit/>
          </a:bodyPr>
          <a:lstStyle/>
          <a:p>
            <a:r>
              <a:rPr lang="id-ID" smtClean="0"/>
              <a:t>Banyak organisasi membangun gudang data, sebab mereka frustasi dengan data pendukung keputusan yang tidak konsisten, atau mereka membutuhkan perbaikan pada aplikasi pelaporan, atau pemahaman yang lebih baik tentang bisnis. Dilihat dari perspektif ini, gudang data merupakan investasi infrastruktur yang membuat perusahaan mendukung operasi yang sedang berjalan maupun yang akan datan, seperti: Pemasaran dan Penjualan; </a:t>
            </a:r>
            <a:r>
              <a:rPr lang="id-ID" smtClean="0"/>
              <a:t>Penentuan harga dan kontrak penjualan; </a:t>
            </a:r>
            <a:r>
              <a:rPr lang="id-ID" smtClean="0"/>
              <a:t>Forecasting; </a:t>
            </a:r>
            <a:r>
              <a:rPr lang="id-ID" smtClean="0"/>
              <a:t>Sales performance; </a:t>
            </a:r>
            <a:r>
              <a:rPr lang="id-ID" smtClean="0"/>
              <a:t>financing</a:t>
            </a:r>
          </a:p>
          <a:p>
            <a:endParaRPr lang="id-ID" smtClean="0"/>
          </a:p>
          <a:p>
            <a:r>
              <a:rPr lang="en-US" smtClean="0"/>
              <a:t>support </a:t>
            </a:r>
            <a:r>
              <a:rPr lang="en-US" dirty="0"/>
              <a:t>ongoing and future operations, such as:</a:t>
            </a:r>
          </a:p>
          <a:p>
            <a:r>
              <a:rPr lang="en-US" b="1" dirty="0"/>
              <a:t>Marketing and sales. </a:t>
            </a:r>
            <a:r>
              <a:rPr lang="en-US" dirty="0"/>
              <a:t>A data warehouse keeps everyone informed of the status of products, marketing program effectiveness, and product line profitability; and helps managers make intelligent decisions to maximize per-customer </a:t>
            </a:r>
            <a:r>
              <a:rPr lang="en-US"/>
              <a:t>profitability</a:t>
            </a:r>
            <a:r>
              <a:rPr lang="en-US" smtClean="0"/>
              <a:t>.</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26</a:t>
            </a:fld>
            <a:endParaRPr lang="en-US" dirty="0"/>
          </a:p>
        </p:txBody>
      </p:sp>
      <p:sp>
        <p:nvSpPr>
          <p:cNvPr id="2" name="Title 1"/>
          <p:cNvSpPr>
            <a:spLocks noGrp="1"/>
          </p:cNvSpPr>
          <p:nvPr>
            <p:ph type="title"/>
          </p:nvPr>
        </p:nvSpPr>
        <p:spPr/>
        <p:txBody>
          <a:bodyPr/>
          <a:lstStyle/>
          <a:p>
            <a:r>
              <a:rPr lang="id-ID" smtClean="0">
                <a:solidFill>
                  <a:srgbClr val="FF0000"/>
                </a:solidFill>
              </a:rPr>
              <a:t>MANFAAT </a:t>
            </a:r>
            <a:r>
              <a:rPr lang="en-US" smtClean="0">
                <a:solidFill>
                  <a:srgbClr val="FF0000"/>
                </a:solidFill>
              </a:rPr>
              <a:t>DATA </a:t>
            </a:r>
            <a:r>
              <a:rPr lang="en-US" dirty="0" smtClean="0">
                <a:solidFill>
                  <a:srgbClr val="FF0000"/>
                </a:solidFill>
              </a:rPr>
              <a:t>WAREHOUSING</a:t>
            </a:r>
            <a:endParaRPr lang="en-US"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8229600" cy="4906963"/>
          </a:xfrm>
        </p:spPr>
        <p:txBody>
          <a:bodyPr>
            <a:noAutofit/>
          </a:bodyPr>
          <a:lstStyle/>
          <a:p>
            <a:r>
              <a:rPr lang="en-US" b="1" smtClean="0"/>
              <a:t>Marketing </a:t>
            </a:r>
            <a:r>
              <a:rPr lang="en-US" b="1" dirty="0"/>
              <a:t>and sales</a:t>
            </a:r>
            <a:r>
              <a:rPr lang="en-US" b="1"/>
              <a:t>. </a:t>
            </a:r>
            <a:r>
              <a:rPr lang="id-ID" smtClean="0"/>
              <a:t>Gudang data menjaga siapa saja yang telah menginformasikan status produk tertentu, program pemasaran yang efektif, dan line produk yang menguntungkan,  dan membantu manajemen membuat keputusan intelligent untuk memaksimemkan profitabilitas per pelanggan</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27</a:t>
            </a:fld>
            <a:endParaRPr lang="en-US" dirty="0"/>
          </a:p>
        </p:txBody>
      </p:sp>
      <p:sp>
        <p:nvSpPr>
          <p:cNvPr id="2" name="Title 1"/>
          <p:cNvSpPr>
            <a:spLocks noGrp="1"/>
          </p:cNvSpPr>
          <p:nvPr>
            <p:ph type="title"/>
          </p:nvPr>
        </p:nvSpPr>
        <p:spPr/>
        <p:txBody>
          <a:bodyPr/>
          <a:lstStyle/>
          <a:p>
            <a:r>
              <a:rPr lang="id-ID" smtClean="0">
                <a:solidFill>
                  <a:srgbClr val="FF0000"/>
                </a:solidFill>
              </a:rPr>
              <a:t>MANFAAT </a:t>
            </a:r>
            <a:r>
              <a:rPr lang="en-US" smtClean="0">
                <a:solidFill>
                  <a:srgbClr val="FF0000"/>
                </a:solidFill>
              </a:rPr>
              <a:t>DATA </a:t>
            </a:r>
            <a:r>
              <a:rPr lang="en-US" dirty="0" smtClean="0">
                <a:solidFill>
                  <a:srgbClr val="FF0000"/>
                </a:solidFill>
              </a:rPr>
              <a:t>WAREHOUSING</a:t>
            </a:r>
            <a:endParaRPr lang="en-US" dirty="0">
              <a:solidFill>
                <a:srgbClr val="FF0000"/>
              </a:solidFill>
            </a:endParaRPr>
          </a:p>
        </p:txBody>
      </p:sp>
    </p:spTree>
    <p:extLst>
      <p:ext uri="{BB962C8B-B14F-4D97-AF65-F5344CB8AC3E}">
        <p14:creationId xmlns:p14="http://schemas.microsoft.com/office/powerpoint/2010/main" val="676488957"/>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8229600" cy="4906963"/>
          </a:xfrm>
        </p:spPr>
        <p:txBody>
          <a:bodyPr>
            <a:noAutofit/>
          </a:bodyPr>
          <a:lstStyle/>
          <a:p>
            <a:r>
              <a:rPr lang="en-US" sz="2000" b="1" smtClean="0"/>
              <a:t>Pricing </a:t>
            </a:r>
            <a:r>
              <a:rPr lang="en-US" sz="2000" b="1" dirty="0"/>
              <a:t>and contracts. </a:t>
            </a:r>
            <a:r>
              <a:rPr lang="en-US" sz="2000"/>
              <a:t>Data </a:t>
            </a:r>
            <a:r>
              <a:rPr lang="id-ID" sz="2000" smtClean="0"/>
              <a:t>digunakan untuk menghitung biaya secara lebih akurat dalam rangka mengopimasikanhargu suatu kontrak. Tanpa data biaya yang akurat, harga boleh jadi terlalu rendah sehingga dibawah biaya atau dekat dengan biaya produksi, atau harga yang tidak yang tidak kompetitif sebab terlalu tinggi.</a:t>
            </a:r>
          </a:p>
          <a:p>
            <a:r>
              <a:rPr lang="en-US" sz="2000" b="1" smtClean="0"/>
              <a:t>Forecasting</a:t>
            </a:r>
            <a:r>
              <a:rPr lang="en-US" sz="2000" b="1"/>
              <a:t>. </a:t>
            </a:r>
            <a:r>
              <a:rPr lang="en-US" sz="2000" smtClean="0"/>
              <a:t>Me</a:t>
            </a:r>
            <a:r>
              <a:rPr lang="id-ID" sz="2000" smtClean="0"/>
              <a:t>ndukung permintaan pelanggan.</a:t>
            </a:r>
            <a:endParaRPr lang="en-US" sz="2000" dirty="0"/>
          </a:p>
          <a:p>
            <a:r>
              <a:rPr lang="en-US" sz="2000" b="1" dirty="0"/>
              <a:t>Sales performance</a:t>
            </a:r>
            <a:r>
              <a:rPr lang="en-US" sz="2000" b="1"/>
              <a:t>.  </a:t>
            </a:r>
            <a:r>
              <a:rPr lang="id-ID" sz="2000" smtClean="0"/>
              <a:t>Gudang data digunakan untuk menentukan profitabliitas penjualan dan produktivitas untuk seluruh wilayah teritorial; dapat mencari dan menganalisis hasil berdasasrkan geografis, produk, kelompok sales, atau </a:t>
            </a:r>
            <a:r>
              <a:rPr lang="en-US" sz="2000" smtClean="0"/>
              <a:t>individual</a:t>
            </a:r>
            <a:r>
              <a:rPr lang="en-US" sz="2000" dirty="0"/>
              <a:t>.</a:t>
            </a:r>
          </a:p>
          <a:p>
            <a:r>
              <a:rPr lang="en-US" sz="2000" b="1" dirty="0"/>
              <a:t>Financial</a:t>
            </a:r>
            <a:r>
              <a:rPr lang="en-US" sz="2000" b="1"/>
              <a:t>. </a:t>
            </a:r>
            <a:r>
              <a:rPr lang="id-ID" sz="2000" smtClean="0"/>
              <a:t>Manajemen keuangan bergantung pada data real-time terbaru.</a:t>
            </a:r>
            <a:endParaRPr lang="en-US" sz="20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28</a:t>
            </a:fld>
            <a:endParaRPr lang="en-US" dirty="0"/>
          </a:p>
        </p:txBody>
      </p:sp>
      <p:sp>
        <p:nvSpPr>
          <p:cNvPr id="2" name="Title 1"/>
          <p:cNvSpPr>
            <a:spLocks noGrp="1"/>
          </p:cNvSpPr>
          <p:nvPr>
            <p:ph type="title"/>
          </p:nvPr>
        </p:nvSpPr>
        <p:spPr/>
        <p:txBody>
          <a:bodyPr/>
          <a:lstStyle/>
          <a:p>
            <a:r>
              <a:rPr lang="id-ID" smtClean="0">
                <a:solidFill>
                  <a:srgbClr val="FF0000"/>
                </a:solidFill>
              </a:rPr>
              <a:t>MANFAAT </a:t>
            </a:r>
            <a:r>
              <a:rPr lang="en-US" smtClean="0">
                <a:solidFill>
                  <a:srgbClr val="FF0000"/>
                </a:solidFill>
              </a:rPr>
              <a:t>DATA </a:t>
            </a:r>
            <a:r>
              <a:rPr lang="en-US" dirty="0" smtClean="0">
                <a:solidFill>
                  <a:srgbClr val="FF0000"/>
                </a:solidFill>
              </a:rPr>
              <a:t>WAREHOUSING</a:t>
            </a:r>
            <a:endParaRPr lang="en-US" dirty="0">
              <a:solidFill>
                <a:srgbClr val="FF0000"/>
              </a:solidFill>
            </a:endParaRPr>
          </a:p>
        </p:txBody>
      </p:sp>
    </p:spTree>
    <p:extLst>
      <p:ext uri="{BB962C8B-B14F-4D97-AF65-F5344CB8AC3E}">
        <p14:creationId xmlns:p14="http://schemas.microsoft.com/office/powerpoint/2010/main" val="28994482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dirty="0" smtClean="0">
                <a:solidFill>
                  <a:schemeClr val="tx1"/>
                </a:solidFill>
              </a:rPr>
              <a:t>3-</a:t>
            </a:r>
            <a:fld id="{4C0BDC54-7FBA-410E-843C-F866E66B0366}" type="slidenum">
              <a:rPr lang="en-US" smtClean="0">
                <a:solidFill>
                  <a:schemeClr val="tx1"/>
                </a:solidFill>
              </a:rPr>
              <a:pPr/>
              <a:t>29</a:t>
            </a:fld>
            <a:endParaRPr lang="en-US" dirty="0">
              <a:solidFill>
                <a:schemeClr val="tx1"/>
              </a:solidFill>
            </a:endParaRPr>
          </a:p>
        </p:txBody>
      </p:sp>
      <p:sp>
        <p:nvSpPr>
          <p:cNvPr id="2" name="Title 1"/>
          <p:cNvSpPr>
            <a:spLocks noGrp="1"/>
          </p:cNvSpPr>
          <p:nvPr>
            <p:ph type="title"/>
          </p:nvPr>
        </p:nvSpPr>
        <p:spPr>
          <a:xfrm>
            <a:off x="1981200" y="304800"/>
            <a:ext cx="8229600" cy="533400"/>
          </a:xfrm>
        </p:spPr>
        <p:txBody>
          <a:bodyPr>
            <a:normAutofit/>
          </a:bodyPr>
          <a:lstStyle/>
          <a:p>
            <a:r>
              <a:rPr lang="en-US" sz="2800" dirty="0">
                <a:solidFill>
                  <a:srgbClr val="FF0000"/>
                </a:solidFill>
              </a:rPr>
              <a:t>BUILDING A DATA WAREHOUSE</a:t>
            </a:r>
          </a:p>
        </p:txBody>
      </p:sp>
      <p:pic>
        <p:nvPicPr>
          <p:cNvPr id="6" name="Picture 5" descr="w0035_300dpi.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914401"/>
            <a:ext cx="8675378" cy="4876801"/>
          </a:xfrm>
          <a:prstGeom prst="rect">
            <a:avLst/>
          </a:prstGeom>
        </p:spPr>
      </p:pic>
      <p:sp>
        <p:nvSpPr>
          <p:cNvPr id="7" name="TextBox 6"/>
          <p:cNvSpPr txBox="1"/>
          <p:nvPr/>
        </p:nvSpPr>
        <p:spPr>
          <a:xfrm>
            <a:off x="2819400" y="5867400"/>
            <a:ext cx="6781800" cy="369332"/>
          </a:xfrm>
          <a:prstGeom prst="rect">
            <a:avLst/>
          </a:prstGeom>
          <a:noFill/>
        </p:spPr>
        <p:txBody>
          <a:bodyPr wrap="square" rtlCol="0">
            <a:spAutoFit/>
          </a:bodyPr>
          <a:lstStyle/>
          <a:p>
            <a:r>
              <a:rPr lang="en-US" b="1" dirty="0">
                <a:solidFill>
                  <a:srgbClr val="6B633D"/>
                </a:solidFill>
              </a:rPr>
              <a:t>Figure 3.10. </a:t>
            </a:r>
            <a:r>
              <a:rPr lang="en-US" dirty="0">
                <a:solidFill>
                  <a:srgbClr val="6B633D"/>
                </a:solidFill>
              </a:rPr>
              <a:t>Database, data warehouse and marts, and BI architecture</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dirty="0" smtClean="0"/>
              <a:t>Data Marts. </a:t>
            </a:r>
            <a:r>
              <a:rPr lang="en-US" dirty="0" smtClean="0"/>
              <a:t>The high costs of data warehouses can make them too expensive for a company to implement. As an alternative, many firms create a lower-cost, scaled down version of a data warehouse called a data mart. Data marts are designed for a strategic business unit (SBU) or a single department.</a:t>
            </a:r>
          </a:p>
          <a:p>
            <a:r>
              <a:rPr lang="en-US" b="1" dirty="0" smtClean="0"/>
              <a:t>Operational Data Stores. </a:t>
            </a:r>
            <a:r>
              <a:rPr lang="en-US" dirty="0" smtClean="0"/>
              <a:t>An operational data store is a database for transaction processing systems that uses data warehouse concepts to provide clean data. It brings the concepts and benefits of the data warehouse to the operational portions of the business at a lower cost.</a:t>
            </a:r>
          </a:p>
          <a:p>
            <a:r>
              <a:rPr lang="en-US" dirty="0" smtClean="0"/>
              <a:t>Up to 75 percent of an organization’s data are non-structured word processing documents, social media, text messages, audio, video, images and diagrams, fax and memos, call center or claims notes, and so on. </a:t>
            </a:r>
            <a:r>
              <a:rPr lang="en-US" b="1" dirty="0" smtClean="0"/>
              <a:t>Text mining </a:t>
            </a:r>
            <a:r>
              <a:rPr lang="en-US" dirty="0" smtClean="0"/>
              <a:t>is a broad category that involves interpreting words and concepts in context.</a:t>
            </a:r>
            <a:endParaRPr lang="en-US" b="1"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30</a:t>
            </a:fld>
            <a:endParaRPr lang="en-US" dirty="0"/>
          </a:p>
        </p:txBody>
      </p:sp>
      <p:sp>
        <p:nvSpPr>
          <p:cNvPr id="2" name="Title 1"/>
          <p:cNvSpPr>
            <a:spLocks noGrp="1"/>
          </p:cNvSpPr>
          <p:nvPr>
            <p:ph type="title"/>
          </p:nvPr>
        </p:nvSpPr>
        <p:spPr/>
        <p:txBody>
          <a:bodyPr>
            <a:normAutofit/>
          </a:bodyPr>
          <a:lstStyle/>
          <a:p>
            <a:r>
              <a:rPr lang="en-US" sz="2800" b="0" dirty="0" smtClean="0">
                <a:solidFill>
                  <a:srgbClr val="FF0000"/>
                </a:solidFill>
              </a:rPr>
              <a:t>DATA MARTS, OPERATIONAL DATA STORES, TEXT MINING</a:t>
            </a:r>
            <a:endParaRPr lang="en-US" sz="2800" b="0" dirty="0">
              <a:solidFill>
                <a:srgbClr val="FF0000"/>
              </a:solidFill>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b="1" dirty="0" smtClean="0"/>
              <a:t>Nexus 7, Data Mining System</a:t>
            </a:r>
          </a:p>
          <a:p>
            <a:r>
              <a:rPr lang="en-US" dirty="0" smtClean="0"/>
              <a:t>Nexus 7 is a massive new data mining system put into use by the</a:t>
            </a:r>
          </a:p>
          <a:p>
            <a:pPr>
              <a:buNone/>
            </a:pPr>
            <a:r>
              <a:rPr lang="en-US" dirty="0" smtClean="0"/>
              <a:t>	U.S. military in Afghanistan to understand Afghan society, and to</a:t>
            </a:r>
          </a:p>
          <a:p>
            <a:pPr>
              <a:buNone/>
            </a:pPr>
            <a:r>
              <a:rPr lang="en-US" dirty="0" smtClean="0"/>
              <a:t>	look for signs of weakness or instability. The classified program ties together “everything from spy radars to fruit prices” in order to read the Afghan social situation. </a:t>
            </a:r>
          </a:p>
          <a:p>
            <a:pPr>
              <a:buNone/>
            </a:pPr>
            <a:endParaRPr lang="en-US" b="1" dirty="0" smtClean="0"/>
          </a:p>
          <a:p>
            <a:pPr>
              <a:buNone/>
            </a:pPr>
            <a:r>
              <a:rPr lang="en-US" b="1" dirty="0" smtClean="0"/>
              <a:t>Questions</a:t>
            </a:r>
          </a:p>
          <a:p>
            <a:pPr>
              <a:buNone/>
            </a:pPr>
            <a:r>
              <a:rPr lang="en-US" dirty="0" smtClean="0"/>
              <a:t>1. What is Nexus 7?</a:t>
            </a:r>
          </a:p>
          <a:p>
            <a:pPr>
              <a:buNone/>
            </a:pPr>
            <a:r>
              <a:rPr lang="en-US" dirty="0" smtClean="0"/>
              <a:t>2. How does data mining help I2O achieve its mission?</a:t>
            </a:r>
          </a:p>
          <a:p>
            <a:pPr>
              <a:buNone/>
            </a:pPr>
            <a:r>
              <a:rPr lang="en-US" dirty="0" smtClean="0"/>
              <a:t>3. What are Nexus 7’s data sources?</a:t>
            </a:r>
          </a:p>
          <a:p>
            <a:pPr>
              <a:buNone/>
            </a:pPr>
            <a:r>
              <a:rPr lang="en-US" dirty="0" smtClean="0"/>
              <a:t>4. According to DARPA, what benefit does Nexus 7 provide that could not be realized without it?</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31</a:t>
            </a:fld>
            <a:endParaRPr lang="en-US" dirty="0"/>
          </a:p>
        </p:txBody>
      </p:sp>
      <p:sp>
        <p:nvSpPr>
          <p:cNvPr id="2" name="Title 1"/>
          <p:cNvSpPr>
            <a:spLocks noGrp="1"/>
          </p:cNvSpPr>
          <p:nvPr>
            <p:ph type="title"/>
          </p:nvPr>
        </p:nvSpPr>
        <p:spPr/>
        <p:txBody>
          <a:bodyPr>
            <a:normAutofit fontScale="90000"/>
          </a:bodyPr>
          <a:lstStyle/>
          <a:p>
            <a:r>
              <a:rPr lang="en-US" i="1" smtClean="0"/>
              <a:t>IT at Work 3.2: U.S. Military Uses Data Mining Spy Machine for Cultural Intelligence</a:t>
            </a:r>
            <a:endParaRPr lang="en-US" dirty="0"/>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id-ID"/>
          </a:p>
        </p:txBody>
      </p:sp>
      <p:sp>
        <p:nvSpPr>
          <p:cNvPr id="7" name="Content Placeholder 6"/>
          <p:cNvSpPr>
            <a:spLocks noGrp="1"/>
          </p:cNvSpPr>
          <p:nvPr>
            <p:ph idx="1"/>
          </p:nvPr>
        </p:nvSpPr>
        <p:spPr/>
        <p:txBody>
          <a:bodyPr/>
          <a:lstStyle/>
          <a:p>
            <a:endParaRPr lang="id-ID"/>
          </a:p>
        </p:txBody>
      </p:sp>
    </p:spTree>
    <p:extLst>
      <p:ext uri="{BB962C8B-B14F-4D97-AF65-F5344CB8AC3E}">
        <p14:creationId xmlns:p14="http://schemas.microsoft.com/office/powerpoint/2010/main" val="1323126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9372600" cy="4830763"/>
          </a:xfrm>
        </p:spPr>
        <p:txBody>
          <a:bodyPr>
            <a:noAutofit/>
          </a:bodyPr>
          <a:lstStyle/>
          <a:p>
            <a:pPr>
              <a:buNone/>
            </a:pPr>
            <a:r>
              <a:rPr lang="id-ID" smtClean="0"/>
              <a:t>Data mining, which is also called data discovery, is the process of analyzing data from different prerspectives and summarizing it into information that can be used to increse revenues, decrease costs, or both. </a:t>
            </a:r>
          </a:p>
          <a:p>
            <a:pPr>
              <a:buNone/>
            </a:pPr>
            <a:r>
              <a:rPr lang="id-ID" smtClean="0"/>
              <a:t>Data mining software allows usert to analyze data from various dimensions or angles, categorieze it, and find correlations or patterns among fields in the data warehouse.</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33</a:t>
            </a:fld>
            <a:endParaRPr lang="en-US" dirty="0"/>
          </a:p>
        </p:txBody>
      </p:sp>
      <p:sp>
        <p:nvSpPr>
          <p:cNvPr id="2" name="Title 1"/>
          <p:cNvSpPr>
            <a:spLocks noGrp="1"/>
          </p:cNvSpPr>
          <p:nvPr>
            <p:ph type="title"/>
          </p:nvPr>
        </p:nvSpPr>
        <p:spPr/>
        <p:txBody>
          <a:bodyPr/>
          <a:lstStyle/>
          <a:p>
            <a:r>
              <a:rPr lang="id-ID" smtClean="0"/>
              <a:t>Data and </a:t>
            </a:r>
            <a:r>
              <a:rPr lang="en-US" smtClean="0"/>
              <a:t>Text </a:t>
            </a:r>
            <a:r>
              <a:rPr lang="id-ID" smtClean="0"/>
              <a:t>Mining</a:t>
            </a:r>
            <a:endParaRPr lang="en-US" dirty="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9372600" cy="4830763"/>
          </a:xfrm>
        </p:spPr>
        <p:txBody>
          <a:bodyPr>
            <a:noAutofit/>
          </a:bodyPr>
          <a:lstStyle/>
          <a:p>
            <a:r>
              <a:rPr lang="id-ID" b="1" i="1"/>
              <a:t>Data mining</a:t>
            </a:r>
            <a:r>
              <a:rPr lang="id-ID"/>
              <a:t>, yang juga disebut penemuan data, adalah proses menganalisis data dari prerspectives berbeda dan meringkas menjadi informasi yang dapat digunakan untuk meningkatkan pendapatan, mengurangi biaya, atau keduanya. </a:t>
            </a:r>
          </a:p>
          <a:p>
            <a:r>
              <a:rPr lang="id-ID"/>
              <a:t>Software Data mining memungkinkan pengguna untuk menganalisis data dari berbagai dimensi atau sudut, mengkategorikan, dan menemukan korelasi atau pola antara bidang dalam data warehouse.</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34</a:t>
            </a:fld>
            <a:endParaRPr lang="en-US" dirty="0"/>
          </a:p>
        </p:txBody>
      </p:sp>
      <p:sp>
        <p:nvSpPr>
          <p:cNvPr id="2" name="Title 1"/>
          <p:cNvSpPr>
            <a:spLocks noGrp="1"/>
          </p:cNvSpPr>
          <p:nvPr>
            <p:ph type="title"/>
          </p:nvPr>
        </p:nvSpPr>
        <p:spPr/>
        <p:txBody>
          <a:bodyPr/>
          <a:lstStyle/>
          <a:p>
            <a:r>
              <a:rPr lang="id-ID" smtClean="0"/>
              <a:t>Data and </a:t>
            </a:r>
            <a:r>
              <a:rPr lang="en-US" smtClean="0"/>
              <a:t>Text </a:t>
            </a:r>
            <a:r>
              <a:rPr lang="id-ID" smtClean="0"/>
              <a:t>Mining</a:t>
            </a:r>
            <a:endParaRPr lang="en-US" dirty="0"/>
          </a:p>
        </p:txBody>
      </p:sp>
    </p:spTree>
    <p:extLst>
      <p:ext uri="{BB962C8B-B14F-4D97-AF65-F5344CB8AC3E}">
        <p14:creationId xmlns:p14="http://schemas.microsoft.com/office/powerpoint/2010/main" val="1831668510"/>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9372600" cy="4830763"/>
          </a:xfrm>
        </p:spPr>
        <p:txBody>
          <a:bodyPr>
            <a:noAutofit/>
          </a:bodyPr>
          <a:lstStyle/>
          <a:p>
            <a:r>
              <a:rPr lang="id-ID" b="1" i="1"/>
              <a:t>Text mining</a:t>
            </a:r>
            <a:r>
              <a:rPr lang="id-ID"/>
              <a:t> adalah kategori yang luas yang </a:t>
            </a:r>
            <a:r>
              <a:rPr lang="id-ID"/>
              <a:t>melibatkan </a:t>
            </a:r>
            <a:r>
              <a:rPr lang="id-ID" smtClean="0"/>
              <a:t>penafsiran </a:t>
            </a:r>
            <a:r>
              <a:rPr lang="id-ID"/>
              <a:t>kata-kata dan </a:t>
            </a:r>
            <a:r>
              <a:rPr lang="id-ID"/>
              <a:t>konsep </a:t>
            </a:r>
            <a:r>
              <a:rPr lang="id-ID" smtClean="0"/>
              <a:t>sesuai </a:t>
            </a:r>
            <a:r>
              <a:rPr lang="id-ID"/>
              <a:t>konteks. Setiap pelanggan menjadi advokat merek atau </a:t>
            </a:r>
            <a:r>
              <a:rPr lang="id-ID"/>
              <a:t>musuh </a:t>
            </a:r>
            <a:r>
              <a:rPr lang="id-ID" smtClean="0"/>
              <a:t>mengekspresikan </a:t>
            </a:r>
            <a:r>
              <a:rPr lang="id-ID"/>
              <a:t>pendapat dan </a:t>
            </a:r>
            <a:r>
              <a:rPr lang="id-ID"/>
              <a:t>sikap </a:t>
            </a:r>
            <a:r>
              <a:rPr lang="id-ID" smtClean="0"/>
              <a:t>degan bebas, yang </a:t>
            </a:r>
            <a:r>
              <a:rPr lang="id-ID"/>
              <a:t>mencapai jutaan pelanggan saat ini atau </a:t>
            </a:r>
            <a:r>
              <a:rPr lang="id-ID"/>
              <a:t>calon </a:t>
            </a:r>
            <a:r>
              <a:rPr lang="id-ID" smtClean="0"/>
              <a:t>pelanggan lainnya </a:t>
            </a:r>
            <a:r>
              <a:rPr lang="id-ID"/>
              <a:t>pada media sosial.</a:t>
            </a:r>
            <a:endParaRPr lang="en-US"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35</a:t>
            </a:fld>
            <a:endParaRPr lang="en-US" dirty="0"/>
          </a:p>
        </p:txBody>
      </p:sp>
      <p:sp>
        <p:nvSpPr>
          <p:cNvPr id="2" name="Title 1"/>
          <p:cNvSpPr>
            <a:spLocks noGrp="1"/>
          </p:cNvSpPr>
          <p:nvPr>
            <p:ph type="title"/>
          </p:nvPr>
        </p:nvSpPr>
        <p:spPr/>
        <p:txBody>
          <a:bodyPr/>
          <a:lstStyle/>
          <a:p>
            <a:r>
              <a:rPr lang="id-ID" smtClean="0"/>
              <a:t>Data and </a:t>
            </a:r>
            <a:r>
              <a:rPr lang="en-US" smtClean="0"/>
              <a:t>Text </a:t>
            </a:r>
            <a:r>
              <a:rPr lang="id-ID" smtClean="0"/>
              <a:t>Mining</a:t>
            </a:r>
            <a:endParaRPr lang="en-US" dirty="0"/>
          </a:p>
        </p:txBody>
      </p:sp>
    </p:spTree>
    <p:extLst>
      <p:ext uri="{BB962C8B-B14F-4D97-AF65-F5344CB8AC3E}">
        <p14:creationId xmlns:p14="http://schemas.microsoft.com/office/powerpoint/2010/main" val="201785687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With text analytics, information is extracted out of large quantities of various types of textual information. The basic steps involved in text analytics include:</a:t>
            </a:r>
          </a:p>
          <a:p>
            <a:r>
              <a:rPr lang="en-US" smtClean="0"/>
              <a:t>1. Exploration. First, documents are explored. This might be in the form of simple word counts in a document collection, or manually creating topic areas to categorize documents by reading a sample of them. A challenge of the exploration effort is misspelled or abbreviated words, acronyms, or slang.</a:t>
            </a:r>
            <a:endParaRPr lang="en-US" dirty="0"/>
          </a:p>
        </p:txBody>
      </p:sp>
      <p:sp>
        <p:nvSpPr>
          <p:cNvPr id="2" name="Title 1"/>
          <p:cNvSpPr>
            <a:spLocks noGrp="1"/>
          </p:cNvSpPr>
          <p:nvPr>
            <p:ph type="title"/>
          </p:nvPr>
        </p:nvSpPr>
        <p:spPr/>
        <p:txBody>
          <a:bodyPr/>
          <a:lstStyle/>
          <a:p>
            <a:r>
              <a:rPr lang="en-US" smtClean="0"/>
              <a:t>Text Analytics Procedure</a:t>
            </a:r>
            <a:endParaRPr lang="en-US" dirty="0"/>
          </a:p>
        </p:txBody>
      </p:sp>
      <p:sp>
        <p:nvSpPr>
          <p:cNvPr id="4" name="Footer Placeholder 3"/>
          <p:cNvSpPr>
            <a:spLocks noGrp="1"/>
          </p:cNvSpPr>
          <p:nvPr>
            <p:ph type="ftr" sz="quarter" idx="4294967295"/>
          </p:nvPr>
        </p:nvSpPr>
        <p:spPr>
          <a:xfrm>
            <a:off x="0" y="6356350"/>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9347200" y="6356350"/>
            <a:ext cx="2844800" cy="365125"/>
          </a:xfrm>
        </p:spPr>
        <p:txBody>
          <a:bodyPr/>
          <a:lstStyle/>
          <a:p>
            <a:r>
              <a:rPr lang="en-US" smtClean="0"/>
              <a:t>3-</a:t>
            </a:r>
            <a:fld id="{4C0BDC54-7FBA-410E-843C-F866E66B0366}" type="slidenum">
              <a:rPr lang="en-US" smtClean="0"/>
              <a:pPr/>
              <a:t>36</a:t>
            </a:fld>
            <a:endParaRPr lang="en-US" dirty="0"/>
          </a:p>
        </p:txBody>
      </p:sp>
    </p:spTree>
    <p:extLst>
      <p:ext uri="{BB962C8B-B14F-4D97-AF65-F5344CB8AC3E}">
        <p14:creationId xmlns:p14="http://schemas.microsoft.com/office/powerpoint/2010/main" val="371492906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19201"/>
            <a:ext cx="9601200" cy="4830763"/>
          </a:xfrm>
        </p:spPr>
        <p:txBody>
          <a:bodyPr>
            <a:noAutofit/>
          </a:bodyPr>
          <a:lstStyle/>
          <a:p>
            <a:pPr>
              <a:buNone/>
            </a:pPr>
            <a:r>
              <a:rPr lang="en-US" sz="2000" b="1" smtClean="0"/>
              <a:t>2</a:t>
            </a:r>
            <a:r>
              <a:rPr lang="en-US" sz="2000" b="1" dirty="0"/>
              <a:t>. Preprocessing. </a:t>
            </a:r>
            <a:r>
              <a:rPr lang="en-US" sz="2000" dirty="0"/>
              <a:t>Before analysis or the automated categorization of the content, the text may need to be preprocessed to standardize it to the extent possible. As in traditional analysis, up to 80 percent of the time can be spent preparing and standardizing the data. Misspelled words, abbreviations, and slang may need to be transformed into consistent terms. </a:t>
            </a:r>
          </a:p>
          <a:p>
            <a:pPr>
              <a:buNone/>
            </a:pPr>
            <a:r>
              <a:rPr lang="en-US" sz="2000" b="1" dirty="0"/>
              <a:t>3. Categorizing and Modeling. </a:t>
            </a:r>
            <a:r>
              <a:rPr lang="en-US" sz="2000" dirty="0"/>
              <a:t>Content is then ready to be categorized. Categorizing messages or documents from information contained within them can be achieved using statistical models and business rules. As with traditional model development, sample documents are examined to train the models. Additional documents are then processed to validate the accuracy and precision of the model, and finally new documents are evaluated using the final model (scored).</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37</a:t>
            </a:fld>
            <a:endParaRPr lang="en-US" dirty="0"/>
          </a:p>
        </p:txBody>
      </p:sp>
      <p:sp>
        <p:nvSpPr>
          <p:cNvPr id="2" name="Title 1"/>
          <p:cNvSpPr>
            <a:spLocks noGrp="1"/>
          </p:cNvSpPr>
          <p:nvPr>
            <p:ph type="title"/>
          </p:nvPr>
        </p:nvSpPr>
        <p:spPr/>
        <p:txBody>
          <a:bodyPr/>
          <a:lstStyle/>
          <a:p>
            <a:r>
              <a:rPr lang="en-US" dirty="0" smtClean="0"/>
              <a:t>Text Analytics Procedure</a:t>
            </a:r>
            <a:endParaRPr lang="en-US" dirty="0"/>
          </a:p>
        </p:txBody>
      </p:sp>
    </p:spTree>
    <p:extLst>
      <p:ext uri="{BB962C8B-B14F-4D97-AF65-F5344CB8AC3E}">
        <p14:creationId xmlns:p14="http://schemas.microsoft.com/office/powerpoint/2010/main" val="359805400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1"/>
            <a:ext cx="8229600" cy="4678363"/>
          </a:xfrm>
        </p:spPr>
        <p:txBody>
          <a:bodyPr>
            <a:noAutofit/>
          </a:bodyPr>
          <a:lstStyle/>
          <a:p>
            <a:r>
              <a:rPr lang="en-US" sz="1900" dirty="0"/>
              <a:t>Between 2008 and 2011, an estimated 25 percent of all newsroom employees were laid off or accepted buyouts, and over 100 free local papers went out of business. Why? During that </a:t>
            </a:r>
            <a:r>
              <a:rPr lang="en-US" sz="1900" dirty="0" err="1"/>
              <a:t>time,newspaper</a:t>
            </a:r>
            <a:r>
              <a:rPr lang="en-US" sz="1900" dirty="0"/>
              <a:t> advertising revenues nose-dived. One exception was AOL, which  had hired many journalists. According to the AOL’s CEO Tim Armstrong, the most valuable part of AOL is its collection of over 90 blogs and news sites that it manages. AOL relies much more on IT than traditional news-gathering organizations do. In 2010, AOL was using Seed to attract readers through search engines.  See text for complete information.</a:t>
            </a:r>
          </a:p>
          <a:p>
            <a:pPr>
              <a:buNone/>
            </a:pPr>
            <a:r>
              <a:rPr lang="en-US" sz="1900" b="1" dirty="0"/>
              <a:t>For Debate</a:t>
            </a:r>
          </a:p>
          <a:p>
            <a:pPr>
              <a:buNone/>
            </a:pPr>
            <a:r>
              <a:rPr lang="en-US" sz="1900" dirty="0"/>
              <a:t>1. In your opinion, who might benefit from Seed and what are those benefits?</a:t>
            </a:r>
          </a:p>
          <a:p>
            <a:pPr>
              <a:buNone/>
            </a:pPr>
            <a:r>
              <a:rPr lang="en-US" sz="1900" dirty="0"/>
              <a:t>2. To what extent, if any, do you agree about the concern for reporting integrity?</a:t>
            </a:r>
          </a:p>
          <a:p>
            <a:pPr>
              <a:buNone/>
            </a:pPr>
            <a:r>
              <a:rPr lang="en-US" sz="1900" dirty="0"/>
              <a:t>3. To what extent, if any, do you agree about the concern for reporting quality?</a:t>
            </a:r>
          </a:p>
          <a:p>
            <a:pPr>
              <a:buNone/>
            </a:pPr>
            <a:r>
              <a:rPr lang="en-US" sz="1900" dirty="0"/>
              <a:t>4. Do you detect other new media organizations following a similar strategy to attract readers—and remain in business? Identify those organizations and their similarity to AOL’s use of Seed.</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38</a:t>
            </a:fld>
            <a:endParaRPr lang="en-US" dirty="0"/>
          </a:p>
        </p:txBody>
      </p:sp>
      <p:sp>
        <p:nvSpPr>
          <p:cNvPr id="2" name="Title 1"/>
          <p:cNvSpPr>
            <a:spLocks noGrp="1"/>
          </p:cNvSpPr>
          <p:nvPr>
            <p:ph type="title"/>
          </p:nvPr>
        </p:nvSpPr>
        <p:spPr/>
        <p:txBody>
          <a:bodyPr>
            <a:normAutofit fontScale="90000"/>
          </a:bodyPr>
          <a:lstStyle/>
          <a:p>
            <a:r>
              <a:rPr lang="en-US" i="1" dirty="0" smtClean="0"/>
              <a:t>IT at Work 3.3: Are There Places Not to Use Analytics? </a:t>
            </a:r>
            <a:endParaRPr lang="en-US" dirty="0"/>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200" smtClean="0"/>
              <a:t>Produk apa yang telah dibeli dalam enam bulan yang lalu? Siapa yang membelinya? Agen penjualan mana yang terlibat? Jenis </a:t>
            </a:r>
            <a:r>
              <a:rPr lang="en-US" sz="2200" smtClean="0"/>
              <a:t>cross-selling </a:t>
            </a:r>
            <a:r>
              <a:rPr lang="id-ID" sz="2200" smtClean="0"/>
              <a:t>apakah yang potensial?</a:t>
            </a:r>
            <a:r>
              <a:rPr lang="en-US" sz="2200" smtClean="0"/>
              <a:t> </a:t>
            </a:r>
            <a:r>
              <a:rPr lang="id-ID" sz="2200" smtClean="0"/>
              <a:t>Bagaimana break down kecenderungan penjualan menuruh kelompok produk selama lima tahun terakhir? Apakah penjualan sehari-hari nampak seperti dalam tiap area penjualan? </a:t>
            </a:r>
          </a:p>
          <a:p>
            <a:r>
              <a:rPr lang="id-ID" sz="2200" smtClean="0"/>
              <a:t>Perusahaan menggunakan solusi BI untuk mengetahui pertanyaan apa yang dikemukakan, dan mencari jawabannya. BI tool mengintegrasikan dan menkonsolidasi data dari berbagai sumber internal maupun eksternal dan kemudian memprosesnya kedalam informasi untuk membuat keputusan cerdas.</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39</a:t>
            </a:fld>
            <a:endParaRPr lang="en-US" dirty="0"/>
          </a:p>
        </p:txBody>
      </p:sp>
      <p:sp>
        <p:nvSpPr>
          <p:cNvPr id="2" name="Title 1"/>
          <p:cNvSpPr>
            <a:spLocks noGrp="1"/>
          </p:cNvSpPr>
          <p:nvPr>
            <p:ph type="title"/>
          </p:nvPr>
        </p:nvSpPr>
        <p:spPr/>
        <p:txBody>
          <a:bodyPr>
            <a:normAutofit fontScale="90000"/>
          </a:bodyPr>
          <a:lstStyle/>
          <a:p>
            <a:r>
              <a:rPr lang="en-US" dirty="0" smtClean="0"/>
              <a:t>3.4 Business Intelligence(BI</a:t>
            </a:r>
            <a:r>
              <a:rPr lang="en-US" smtClean="0"/>
              <a:t>) </a:t>
            </a:r>
            <a:r>
              <a:rPr lang="id-ID" smtClean="0"/>
              <a:t>dan</a:t>
            </a:r>
            <a:r>
              <a:rPr lang="en-US" smtClean="0"/>
              <a:t> </a:t>
            </a:r>
            <a:r>
              <a:rPr lang="en-US" dirty="0" smtClean="0"/>
              <a:t>Analytics</a:t>
            </a:r>
            <a:r>
              <a:rPr lang="en-US" smtClean="0"/>
              <a:t/>
            </a:r>
            <a:br>
              <a:rPr lang="en-US" smtClean="0"/>
            </a:br>
            <a:r>
              <a:rPr lang="id-ID" sz="2800" smtClean="0">
                <a:solidFill>
                  <a:schemeClr val="accent6">
                    <a:lumMod val="50000"/>
                  </a:schemeClr>
                </a:solidFill>
              </a:rPr>
              <a:t>TRANSFORMASI DATA</a:t>
            </a:r>
            <a:r>
              <a:rPr lang="en-US" sz="2800" smtClean="0">
                <a:solidFill>
                  <a:schemeClr val="accent6">
                    <a:lumMod val="50000"/>
                  </a:schemeClr>
                </a:solidFill>
              </a:rPr>
              <a:t> </a:t>
            </a:r>
            <a:r>
              <a:rPr lang="id-ID" sz="2800" smtClean="0">
                <a:solidFill>
                  <a:schemeClr val="accent6">
                    <a:lumMod val="50000"/>
                  </a:schemeClr>
                </a:solidFill>
              </a:rPr>
              <a:t>BI UNTUK KEPUTUSAN</a:t>
            </a:r>
            <a:endParaRPr lang="en-US" sz="2800" dirty="0">
              <a:solidFill>
                <a:schemeClr val="accent6">
                  <a:lumMod val="50000"/>
                </a:schemeClr>
              </a:solidFill>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sz="2200" smtClean="0"/>
              <a:t>Produk apa yang telah dibeli dalam enam bulan yang lalu? Siapa yang membelinya? Agen penjualan mana yang terlibat? Jenis </a:t>
            </a:r>
            <a:r>
              <a:rPr lang="en-US" sz="2200" smtClean="0"/>
              <a:t>cross-selling </a:t>
            </a:r>
            <a:r>
              <a:rPr lang="id-ID" sz="2200" smtClean="0"/>
              <a:t>apakah yang potensial?</a:t>
            </a:r>
            <a:r>
              <a:rPr lang="en-US" sz="2200" smtClean="0"/>
              <a:t> </a:t>
            </a:r>
            <a:r>
              <a:rPr lang="id-ID" sz="2200" smtClean="0"/>
              <a:t>Bagaimana break down kecenderungan penjualan menuruh kelompok produk selama lima tahun terakhir? Apakah penjualan sehari-hari nampak seperti dalam tiap area penjualan? </a:t>
            </a:r>
          </a:p>
          <a:p>
            <a:r>
              <a:rPr lang="id-ID" sz="2200" smtClean="0"/>
              <a:t>Perusahaan menggunakan solusi BI untuk mengetahui pertanyaan apa yang dikemukakan, dan mencari jawabannya. BI tool mengintegrasikan dan menkonsolidasi data dari berbagai sumber internal maupun eksternal dan kemudian memprosesnya kedalam informasi untuk membuat keputusan cerdas.</a:t>
            </a:r>
          </a:p>
          <a:p>
            <a:r>
              <a:rPr lang="en-US" sz="2400" smtClean="0"/>
              <a:t>What </a:t>
            </a:r>
            <a:r>
              <a:rPr lang="en-US" sz="2400" dirty="0"/>
              <a:t>started as a tool to support sales, marketing, and customer service departments has widely evolved into an enterprise-wide strategic platform. While BI systems are used in the operational management of divisions and business processes, they are also used to support strategic corporate decision making.</a:t>
            </a:r>
            <a:endParaRPr lang="en-US" sz="2400" b="1"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40</a:t>
            </a:fld>
            <a:endParaRPr lang="en-US" dirty="0"/>
          </a:p>
        </p:txBody>
      </p:sp>
      <p:sp>
        <p:nvSpPr>
          <p:cNvPr id="2" name="Title 1"/>
          <p:cNvSpPr>
            <a:spLocks noGrp="1"/>
          </p:cNvSpPr>
          <p:nvPr>
            <p:ph type="title"/>
          </p:nvPr>
        </p:nvSpPr>
        <p:spPr/>
        <p:txBody>
          <a:bodyPr>
            <a:normAutofit fontScale="90000"/>
          </a:bodyPr>
          <a:lstStyle/>
          <a:p>
            <a:r>
              <a:rPr lang="en-US" dirty="0" smtClean="0"/>
              <a:t>3.4 Business Intelligence(BI</a:t>
            </a:r>
            <a:r>
              <a:rPr lang="en-US" smtClean="0"/>
              <a:t>) </a:t>
            </a:r>
            <a:r>
              <a:rPr lang="id-ID" smtClean="0"/>
              <a:t>dan</a:t>
            </a:r>
            <a:r>
              <a:rPr lang="en-US" smtClean="0"/>
              <a:t> </a:t>
            </a:r>
            <a:r>
              <a:rPr lang="en-US" dirty="0" smtClean="0"/>
              <a:t>Analytics</a:t>
            </a:r>
            <a:r>
              <a:rPr lang="en-US" smtClean="0"/>
              <a:t/>
            </a:r>
            <a:br>
              <a:rPr lang="en-US" smtClean="0"/>
            </a:br>
            <a:r>
              <a:rPr lang="id-ID" sz="2800" smtClean="0">
                <a:solidFill>
                  <a:schemeClr val="accent6">
                    <a:lumMod val="50000"/>
                  </a:schemeClr>
                </a:solidFill>
              </a:rPr>
              <a:t>TRANSFORMASI DATA</a:t>
            </a:r>
            <a:r>
              <a:rPr lang="en-US" sz="2800" smtClean="0">
                <a:solidFill>
                  <a:schemeClr val="accent6">
                    <a:lumMod val="50000"/>
                  </a:schemeClr>
                </a:solidFill>
              </a:rPr>
              <a:t> </a:t>
            </a:r>
            <a:r>
              <a:rPr lang="id-ID" sz="2800" smtClean="0">
                <a:solidFill>
                  <a:schemeClr val="accent6">
                    <a:lumMod val="50000"/>
                  </a:schemeClr>
                </a:solidFill>
              </a:rPr>
              <a:t>BI UNTUK KEPUTUSAN</a:t>
            </a:r>
            <a:endParaRPr lang="en-US" sz="2800" dirty="0">
              <a:solidFill>
                <a:schemeClr val="accent6">
                  <a:lumMod val="50000"/>
                </a:schemeClr>
              </a:solidFill>
            </a:endParaRPr>
          </a:p>
        </p:txBody>
      </p:sp>
    </p:spTree>
    <p:extLst>
      <p:ext uri="{BB962C8B-B14F-4D97-AF65-F5344CB8AC3E}">
        <p14:creationId xmlns:p14="http://schemas.microsoft.com/office/powerpoint/2010/main" val="501405203"/>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BI architecture is undergoing technological advances in response to big data and the performance demands of end users (Watson, 2012).</a:t>
            </a:r>
          </a:p>
          <a:p>
            <a:r>
              <a:rPr lang="en-US" sz="2800" dirty="0"/>
              <a:t>One technology advance that can help handle big data is BI in the cloud. BI can be hosted on a public or private cloud.</a:t>
            </a:r>
          </a:p>
          <a:p>
            <a:r>
              <a:rPr lang="en-US" sz="2800" dirty="0"/>
              <a:t>The driver of the business analytics trend is the need to be able to use data to create not just business value, but also competitive advantage.</a:t>
            </a:r>
            <a:endParaRPr lang="en-US" sz="2800" b="1"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41</a:t>
            </a:fld>
            <a:endParaRPr lang="en-US" dirty="0"/>
          </a:p>
        </p:txBody>
      </p:sp>
      <p:sp>
        <p:nvSpPr>
          <p:cNvPr id="2" name="Title 1"/>
          <p:cNvSpPr>
            <a:spLocks noGrp="1"/>
          </p:cNvSpPr>
          <p:nvPr>
            <p:ph type="title"/>
          </p:nvPr>
        </p:nvSpPr>
        <p:spPr/>
        <p:txBody>
          <a:bodyPr>
            <a:normAutofit fontScale="90000"/>
          </a:bodyPr>
          <a:lstStyle/>
          <a:p>
            <a:r>
              <a:rPr lang="en-US" dirty="0" smtClean="0"/>
              <a:t>3.4 Business Intelligence(BI) and Analytics</a:t>
            </a:r>
            <a:br>
              <a:rPr lang="en-US" dirty="0" smtClean="0"/>
            </a:br>
            <a:r>
              <a:rPr lang="en-US" sz="2800" dirty="0">
                <a:solidFill>
                  <a:srgbClr val="FF0000"/>
                </a:solidFill>
              </a:rPr>
              <a:t>BI TECHNOLOGICAL ADVANCES</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dirty="0"/>
              <a:t>CarMax, Inc. is the largest U.S. specialty retailer of used cars, with $9 billion in 2011 revenues. CarMax also sells vehicles that do not meet its retail standards to licensed dealers through on-site wholesale auctions, sells new vehicles under franchise agreements, and provides customers financing through its finance operation, CarMax Auto Finance. See text for complete information.</a:t>
            </a:r>
          </a:p>
          <a:p>
            <a:pPr>
              <a:buNone/>
            </a:pPr>
            <a:r>
              <a:rPr lang="en-US" sz="2200" b="1" dirty="0"/>
              <a:t>Questions</a:t>
            </a:r>
          </a:p>
          <a:p>
            <a:pPr>
              <a:buNone/>
            </a:pPr>
            <a:r>
              <a:rPr lang="en-US" sz="2200" dirty="0"/>
              <a:t>1. What value does BI offer organizations?</a:t>
            </a:r>
          </a:p>
          <a:p>
            <a:pPr>
              <a:buNone/>
            </a:pPr>
            <a:r>
              <a:rPr lang="en-US" sz="2200" dirty="0"/>
              <a:t>2. What is the value of business analytics?</a:t>
            </a:r>
          </a:p>
          <a:p>
            <a:pPr>
              <a:buNone/>
            </a:pPr>
            <a:r>
              <a:rPr lang="en-US" sz="2200" dirty="0"/>
              <a:t>3. What does it mean to drill down, and why is it important?</a:t>
            </a:r>
          </a:p>
          <a:p>
            <a:pPr>
              <a:buNone/>
            </a:pPr>
            <a:r>
              <a:rPr lang="en-US" sz="2200" dirty="0"/>
              <a:t>4. What were MIT and IBM’s key findings about analytics?</a:t>
            </a:r>
          </a:p>
          <a:p>
            <a:pPr>
              <a:buNone/>
            </a:pPr>
            <a:r>
              <a:rPr lang="en-US" sz="2200" dirty="0"/>
              <a:t>5. What ISs helped CarMax achieve record-setting growth?</a:t>
            </a:r>
          </a:p>
          <a:p>
            <a:endParaRPr lang="en-US" sz="22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42</a:t>
            </a:fld>
            <a:endParaRPr lang="en-US" dirty="0"/>
          </a:p>
        </p:txBody>
      </p:sp>
      <p:sp>
        <p:nvSpPr>
          <p:cNvPr id="2" name="Title 1"/>
          <p:cNvSpPr>
            <a:spLocks noGrp="1"/>
          </p:cNvSpPr>
          <p:nvPr>
            <p:ph type="title"/>
          </p:nvPr>
        </p:nvSpPr>
        <p:spPr/>
        <p:txBody>
          <a:bodyPr/>
          <a:lstStyle/>
          <a:p>
            <a:r>
              <a:rPr lang="en-US" i="1" dirty="0" smtClean="0"/>
              <a:t>IT at Work 3.4: BI for Finance</a:t>
            </a:r>
            <a:endParaRPr lang="en-US" i="1"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id-ID" smtClean="0"/>
              <a:t>DOCUMENT MANAGEMENT SYSTEM (DMS)</a:t>
            </a:r>
            <a:endParaRPr lang="id-ID"/>
          </a:p>
        </p:txBody>
      </p:sp>
      <p:sp>
        <p:nvSpPr>
          <p:cNvPr id="5" name="Subtitle 4"/>
          <p:cNvSpPr>
            <a:spLocks noGrp="1"/>
          </p:cNvSpPr>
          <p:nvPr>
            <p:ph type="subTitle" idx="1"/>
          </p:nvPr>
        </p:nvSpPr>
        <p:spPr/>
        <p:txBody>
          <a:bodyPr/>
          <a:lstStyle/>
          <a:p>
            <a:endParaRPr lang="id-ID"/>
          </a:p>
        </p:txBody>
      </p:sp>
    </p:spTree>
    <p:extLst>
      <p:ext uri="{BB962C8B-B14F-4D97-AF65-F5344CB8AC3E}">
        <p14:creationId xmlns:p14="http://schemas.microsoft.com/office/powerpoint/2010/main" val="1600681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4953000"/>
          </a:xfrm>
        </p:spPr>
        <p:txBody>
          <a:bodyPr>
            <a:noAutofit/>
          </a:bodyPr>
          <a:lstStyle/>
          <a:p>
            <a:r>
              <a:rPr lang="id-ID" sz="2100" smtClean="0"/>
              <a:t>Semua perusahaan membuat catatan bisnis, dimana dokumen-dokumen merekam deal-deal bisnis, seperti kontrak, R&amp;d, dokumen bukti akunting, memo, komunikasi klien, dan notulen rapat. </a:t>
            </a:r>
            <a:endParaRPr lang="en-US" sz="2100" dirty="0"/>
          </a:p>
          <a:p>
            <a:r>
              <a:rPr lang="en-US" sz="2100" b="1"/>
              <a:t>Document </a:t>
            </a:r>
            <a:r>
              <a:rPr lang="en-US" sz="2100" b="1" smtClean="0"/>
              <a:t>management</a:t>
            </a:r>
            <a:r>
              <a:rPr lang="id-ID" sz="2100" b="1" smtClean="0"/>
              <a:t> </a:t>
            </a:r>
            <a:r>
              <a:rPr lang="id-ID" sz="2100" smtClean="0"/>
              <a:t>adalah</a:t>
            </a:r>
            <a:r>
              <a:rPr lang="en-US" sz="2100" smtClean="0"/>
              <a:t> </a:t>
            </a:r>
            <a:r>
              <a:rPr lang="id-ID" sz="2100" smtClean="0"/>
              <a:t>kontrol otomatis dokumen gambar dan elektronik, gambar laman, spreadsheet, pesan suara dan e-mail, doku</a:t>
            </a:r>
            <a:r>
              <a:rPr lang="en-US" sz="2100" smtClean="0"/>
              <a:t>the </a:t>
            </a:r>
            <a:r>
              <a:rPr lang="en-US" sz="2100" dirty="0"/>
              <a:t>automated control of imaged and electronic documents, page images, spreadsheets, voice and e-mail messages</a:t>
            </a:r>
            <a:r>
              <a:rPr lang="en-US" sz="2100"/>
              <a:t>, </a:t>
            </a:r>
            <a:r>
              <a:rPr lang="id-ID" sz="2100" smtClean="0"/>
              <a:t>dokumen </a:t>
            </a:r>
            <a:r>
              <a:rPr lang="en-US" sz="2100" smtClean="0"/>
              <a:t>word, </a:t>
            </a:r>
            <a:r>
              <a:rPr lang="id-ID" sz="2100" smtClean="0"/>
              <a:t>dan dokumen lain melalui siklus hidupnya dalam organisasi, dari penciptaan awal sampai pengarsipan atau penghancuran akhir. </a:t>
            </a:r>
            <a:endParaRPr lang="en-US" sz="2100" dirty="0"/>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44</a:t>
            </a:fld>
            <a:endParaRPr lang="en-US" dirty="0"/>
          </a:p>
        </p:txBody>
      </p:sp>
      <p:sp>
        <p:nvSpPr>
          <p:cNvPr id="2" name="Title 1"/>
          <p:cNvSpPr>
            <a:spLocks noGrp="1"/>
          </p:cNvSpPr>
          <p:nvPr>
            <p:ph type="title"/>
          </p:nvPr>
        </p:nvSpPr>
        <p:spPr/>
        <p:txBody>
          <a:bodyPr>
            <a:normAutofit/>
          </a:bodyPr>
          <a:lstStyle/>
          <a:p>
            <a:r>
              <a:rPr lang="en-US" sz="3100" dirty="0"/>
              <a:t>3.5 Digital and Physical Document Management</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295400"/>
            <a:ext cx="8229600" cy="4953000"/>
          </a:xfrm>
        </p:spPr>
        <p:txBody>
          <a:bodyPr>
            <a:noAutofit/>
          </a:bodyPr>
          <a:lstStyle/>
          <a:p>
            <a:r>
              <a:rPr lang="en-US" sz="2100" b="1" smtClean="0"/>
              <a:t>Document </a:t>
            </a:r>
            <a:r>
              <a:rPr lang="en-US" sz="2100" b="1" dirty="0"/>
              <a:t>management systems (DMS</a:t>
            </a:r>
            <a:r>
              <a:rPr lang="en-US" sz="2100" b="1"/>
              <a:t>) </a:t>
            </a:r>
            <a:r>
              <a:rPr lang="id-ID" sz="2100" smtClean="0"/>
              <a:t>terdiri dari hardware dan software yang memanaj dan mengarsipkan dokumen elektronik dan juga mengkonversi dokumen kertas ke e-document dan kemudian mengindeks dan menyimpannya untuk kebijakan perusahaan. </a:t>
            </a:r>
            <a:r>
              <a:rPr lang="en-US" sz="2100" smtClean="0"/>
              <a:t>DMS </a:t>
            </a:r>
            <a:r>
              <a:rPr lang="id-ID" sz="2100" smtClean="0"/>
              <a:t>memiliki kemampuan </a:t>
            </a:r>
            <a:r>
              <a:rPr lang="en-US" sz="2100" smtClean="0"/>
              <a:t>query </a:t>
            </a:r>
            <a:r>
              <a:rPr lang="id-ID" sz="2100" smtClean="0"/>
              <a:t>dan </a:t>
            </a:r>
            <a:r>
              <a:rPr lang="en-US" sz="2100" smtClean="0"/>
              <a:t> </a:t>
            </a:r>
            <a:r>
              <a:rPr lang="en-US" sz="2100"/>
              <a:t>search </a:t>
            </a:r>
            <a:r>
              <a:rPr lang="id-ID" sz="2100" smtClean="0"/>
              <a:t>sehingga dapat diidentifikasi dan diakses seperti data dalam sebuah database.</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45</a:t>
            </a:fld>
            <a:endParaRPr lang="en-US" dirty="0"/>
          </a:p>
        </p:txBody>
      </p:sp>
      <p:sp>
        <p:nvSpPr>
          <p:cNvPr id="2" name="Title 1"/>
          <p:cNvSpPr>
            <a:spLocks noGrp="1"/>
          </p:cNvSpPr>
          <p:nvPr>
            <p:ph type="title"/>
          </p:nvPr>
        </p:nvSpPr>
        <p:spPr/>
        <p:txBody>
          <a:bodyPr>
            <a:normAutofit/>
          </a:bodyPr>
          <a:lstStyle/>
          <a:p>
            <a:r>
              <a:rPr lang="en-US" sz="3100" dirty="0"/>
              <a:t>3.5 Digital and Physical Document Management</a:t>
            </a:r>
          </a:p>
        </p:txBody>
      </p:sp>
    </p:spTree>
    <p:extLst>
      <p:ext uri="{BB962C8B-B14F-4D97-AF65-F5344CB8AC3E}">
        <p14:creationId xmlns:p14="http://schemas.microsoft.com/office/powerpoint/2010/main" val="362189727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None/>
            </a:pPr>
            <a:r>
              <a:rPr lang="en-US" sz="2200" dirty="0"/>
              <a:t>A DMS can help a business to become more efficient and productive by:</a:t>
            </a:r>
            <a:br>
              <a:rPr lang="en-US" sz="2200" dirty="0"/>
            </a:br>
            <a:endParaRPr lang="en-US" sz="2200" dirty="0"/>
          </a:p>
          <a:p>
            <a:r>
              <a:rPr lang="en-US" sz="2200" dirty="0"/>
              <a:t>Enabling the company to access and use the content contained in the documents </a:t>
            </a:r>
          </a:p>
          <a:p>
            <a:r>
              <a:rPr lang="en-US" sz="2200" dirty="0"/>
              <a:t>Cutting labor costs by automating business processes</a:t>
            </a:r>
          </a:p>
          <a:p>
            <a:r>
              <a:rPr lang="en-US" sz="2200" dirty="0"/>
              <a:t>Reducing the time and effort required to locate information the business needs to support decision making</a:t>
            </a:r>
          </a:p>
          <a:p>
            <a:r>
              <a:rPr lang="en-US" sz="2200" dirty="0"/>
              <a:t>Improving the security of the content, thereby reducing the risk of intellectual property theft</a:t>
            </a:r>
          </a:p>
          <a:p>
            <a:r>
              <a:rPr lang="en-US" sz="2200" dirty="0"/>
              <a:t>Minimizing the costs associated with printing, storing, and searching for content.</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46</a:t>
            </a:fld>
            <a:endParaRPr lang="en-US" dirty="0"/>
          </a:p>
        </p:txBody>
      </p:sp>
      <p:sp>
        <p:nvSpPr>
          <p:cNvPr id="2" name="Title 1"/>
          <p:cNvSpPr>
            <a:spLocks noGrp="1"/>
          </p:cNvSpPr>
          <p:nvPr>
            <p:ph type="title"/>
          </p:nvPr>
        </p:nvSpPr>
        <p:spPr/>
        <p:txBody>
          <a:bodyPr>
            <a:normAutofit fontScale="90000"/>
          </a:bodyPr>
          <a:lstStyle/>
          <a:p>
            <a:r>
              <a:rPr lang="en-US" sz="3100" dirty="0"/>
              <a:t>3.5 Digital and Physical Document Management</a:t>
            </a:r>
            <a:br>
              <a:rPr lang="en-US" sz="3100" dirty="0"/>
            </a:br>
            <a:r>
              <a:rPr lang="en-US" sz="2800" dirty="0">
                <a:solidFill>
                  <a:srgbClr val="FF0000"/>
                </a:solidFill>
              </a:rPr>
              <a:t>DOCUMENT MANAGEMENT SYSTEM</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600200"/>
            <a:ext cx="8229600" cy="4800600"/>
          </a:xfrm>
        </p:spPr>
        <p:txBody>
          <a:bodyPr>
            <a:normAutofit lnSpcReduction="10000"/>
          </a:bodyPr>
          <a:lstStyle/>
          <a:p>
            <a:r>
              <a:rPr lang="en-US" sz="2200" dirty="0"/>
              <a:t>Simply creating backups of records is not sufficient because the content is not organized in a way to make it accurately and easily retrieved. The requirement to manage records—regardless of whether they are physical or digital—is not new.</a:t>
            </a:r>
          </a:p>
          <a:p>
            <a:r>
              <a:rPr lang="en-US" sz="2200" dirty="0"/>
              <a:t>What is new is the volume that must be reviewed to determine whether they should be retained or destroyed. Properly managed, records are strategic assets. Improperly managed or destroyed, they are liabilities.</a:t>
            </a:r>
          </a:p>
          <a:p>
            <a:r>
              <a:rPr lang="en-US" sz="2200" dirty="0"/>
              <a:t>Companies need to be prepared to respond to an audit, federal investigation, lawsuit, or any other legal action against it. Types of lawsuits against companies include patent violations, product safety negligence, theft of intellectual property, breach of contract, wrongful termination, harassment, discrimination, and many more.</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47</a:t>
            </a:fld>
            <a:endParaRPr lang="en-US" dirty="0"/>
          </a:p>
        </p:txBody>
      </p:sp>
      <p:sp>
        <p:nvSpPr>
          <p:cNvPr id="2" name="Title 1"/>
          <p:cNvSpPr>
            <a:spLocks noGrp="1"/>
          </p:cNvSpPr>
          <p:nvPr>
            <p:ph type="title"/>
          </p:nvPr>
        </p:nvSpPr>
        <p:spPr/>
        <p:txBody>
          <a:bodyPr>
            <a:normAutofit fontScale="90000"/>
          </a:bodyPr>
          <a:lstStyle/>
          <a:p>
            <a:r>
              <a:rPr lang="en-US" sz="3100" dirty="0"/>
              <a:t>3.5 Digital and Physical Document Management</a:t>
            </a:r>
            <a:br>
              <a:rPr lang="en-US" sz="3100" dirty="0"/>
            </a:br>
            <a:r>
              <a:rPr lang="en-US" sz="2800" dirty="0">
                <a:solidFill>
                  <a:srgbClr val="FF0000"/>
                </a:solidFill>
              </a:rPr>
              <a:t>MEETING COMPLIANCE REQUIREMENTS</a:t>
            </a: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a:t>The Surgery Center of Baltimore stores all medical records electronically, providing  instant patient information to doctors and nurses anywhere and at any time.</a:t>
            </a:r>
          </a:p>
          <a:p>
            <a:r>
              <a:rPr lang="en-US" sz="2000" dirty="0"/>
              <a:t>American Express (AMEX) uses </a:t>
            </a:r>
            <a:r>
              <a:rPr lang="en-US" sz="2000" dirty="0" err="1"/>
              <a:t>TELEform</a:t>
            </a:r>
            <a:r>
              <a:rPr lang="en-US" sz="2000" dirty="0"/>
              <a:t>, to collect and process more than 1 million customer satisfaction surveys every year.</a:t>
            </a:r>
          </a:p>
          <a:p>
            <a:r>
              <a:rPr lang="en-US" sz="2000" dirty="0"/>
              <a:t>The University of Cincinnati provides authorized access to the personnel files of 12,000 active employees and tens of thousands of retirees. See text for complete information.</a:t>
            </a:r>
          </a:p>
          <a:p>
            <a:pPr>
              <a:buNone/>
            </a:pPr>
            <a:r>
              <a:rPr lang="en-US" sz="2000" b="1" dirty="0"/>
              <a:t>Questions</a:t>
            </a:r>
          </a:p>
          <a:p>
            <a:pPr marL="457200" indent="-457200">
              <a:buNone/>
            </a:pPr>
            <a:r>
              <a:rPr lang="en-US" sz="2000" dirty="0"/>
              <a:t>1. What types of waste can DMS reduce?</a:t>
            </a:r>
          </a:p>
          <a:p>
            <a:pPr marL="457200" indent="-457200">
              <a:buNone/>
            </a:pPr>
            <a:r>
              <a:rPr lang="en-US" sz="2000" dirty="0"/>
              <a:t>2. How do DMS reduce waste?</a:t>
            </a:r>
          </a:p>
          <a:p>
            <a:pPr marL="457200" indent="-457200">
              <a:buNone/>
            </a:pPr>
            <a:r>
              <a:rPr lang="en-US" sz="2000" dirty="0"/>
              <a:t>3. What is the value of providing access to documents via the Internet or corporate network?</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48</a:t>
            </a:fld>
            <a:endParaRPr lang="en-US" dirty="0"/>
          </a:p>
        </p:txBody>
      </p:sp>
      <p:sp>
        <p:nvSpPr>
          <p:cNvPr id="2" name="Title 1"/>
          <p:cNvSpPr>
            <a:spLocks noGrp="1"/>
          </p:cNvSpPr>
          <p:nvPr>
            <p:ph type="title"/>
          </p:nvPr>
        </p:nvSpPr>
        <p:spPr/>
        <p:txBody>
          <a:bodyPr>
            <a:normAutofit fontScale="90000"/>
          </a:bodyPr>
          <a:lstStyle/>
          <a:p>
            <a:r>
              <a:rPr lang="en-US" i="1" dirty="0" smtClean="0"/>
              <a:t>IT at Work 3.5</a:t>
            </a:r>
            <a:r>
              <a:rPr lang="en-US" dirty="0" smtClean="0"/>
              <a:t>: </a:t>
            </a:r>
            <a:r>
              <a:rPr lang="en-US" sz="3100" i="1" dirty="0"/>
              <a:t>How Companies Use Document Management Systems</a:t>
            </a:r>
            <a:endParaRPr lang="en-US" sz="3100"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400" b="1" dirty="0"/>
              <a:t>Discussion Questions</a:t>
            </a:r>
          </a:p>
          <a:p>
            <a:pPr>
              <a:buNone/>
            </a:pPr>
            <a:endParaRPr lang="en-US" sz="2400" dirty="0"/>
          </a:p>
          <a:p>
            <a:pPr>
              <a:buNone/>
            </a:pPr>
            <a:r>
              <a:rPr lang="en-US" sz="2400" dirty="0"/>
              <a:t>1. What are business records?</a:t>
            </a:r>
          </a:p>
          <a:p>
            <a:pPr>
              <a:buNone/>
            </a:pPr>
            <a:r>
              <a:rPr lang="en-US" sz="2400" dirty="0"/>
              <a:t>2. What is the difference between a document and a record?</a:t>
            </a:r>
          </a:p>
          <a:p>
            <a:pPr>
              <a:buNone/>
            </a:pPr>
            <a:r>
              <a:rPr lang="en-US" sz="2400" dirty="0"/>
              <a:t>3. What are document management systems (DMS)?</a:t>
            </a:r>
          </a:p>
          <a:p>
            <a:pPr>
              <a:buNone/>
            </a:pPr>
            <a:r>
              <a:rPr lang="en-US" sz="2400" dirty="0"/>
              <a:t>4. Why is creating backups an insufficient way to manage an organization’s documents?</a:t>
            </a:r>
          </a:p>
          <a:p>
            <a:pPr>
              <a:buNone/>
            </a:pPr>
            <a:r>
              <a:rPr lang="en-US" sz="2400" dirty="0"/>
              <a:t>5. With respect to documents, what must companies be prepared to respond to?</a:t>
            </a:r>
          </a:p>
        </p:txBody>
      </p:sp>
      <p:sp>
        <p:nvSpPr>
          <p:cNvPr id="4" name="Footer Placeholder 3"/>
          <p:cNvSpPr>
            <a:spLocks noGrp="1"/>
          </p:cNvSpPr>
          <p:nvPr>
            <p:ph type="ftr" sz="quarter" idx="4294967295"/>
          </p:nvPr>
        </p:nvSpPr>
        <p:spPr>
          <a:xfrm>
            <a:off x="4165600" y="6356351"/>
            <a:ext cx="3860800" cy="365125"/>
          </a:xfrm>
        </p:spPr>
        <p:txBody>
          <a:bodyPr/>
          <a:lstStyle/>
          <a:p>
            <a:r>
              <a:rPr lang="en-US" smtClean="0"/>
              <a:t>Copyright 2013 John Wiley &amp; Sons, Inc.</a:t>
            </a:r>
            <a:endParaRPr lang="en-US" dirty="0"/>
          </a:p>
        </p:txBody>
      </p:sp>
      <p:sp>
        <p:nvSpPr>
          <p:cNvPr id="5" name="Slide Number Placeholder 4"/>
          <p:cNvSpPr>
            <a:spLocks noGrp="1"/>
          </p:cNvSpPr>
          <p:nvPr>
            <p:ph type="sldNum" sz="quarter" idx="4294967295"/>
          </p:nvPr>
        </p:nvSpPr>
        <p:spPr>
          <a:xfrm>
            <a:off x="8737600" y="6356351"/>
            <a:ext cx="2844800" cy="365125"/>
          </a:xfrm>
        </p:spPr>
        <p:txBody>
          <a:bodyPr/>
          <a:lstStyle/>
          <a:p>
            <a:r>
              <a:rPr lang="en-US" smtClean="0"/>
              <a:t>3-</a:t>
            </a:r>
            <a:fld id="{4C0BDC54-7FBA-410E-843C-F866E66B0366}" type="slidenum">
              <a:rPr lang="en-US" smtClean="0"/>
              <a:pPr/>
              <a:t>49</a:t>
            </a:fld>
            <a:endParaRPr lang="en-US" dirty="0"/>
          </a:p>
        </p:txBody>
      </p:sp>
      <p:sp>
        <p:nvSpPr>
          <p:cNvPr id="2" name="Title 1"/>
          <p:cNvSpPr>
            <a:spLocks noGrp="1"/>
          </p:cNvSpPr>
          <p:nvPr>
            <p:ph type="title"/>
          </p:nvPr>
        </p:nvSpPr>
        <p:spPr/>
        <p:txBody>
          <a:bodyPr>
            <a:normAutofit fontScale="90000"/>
          </a:bodyPr>
          <a:lstStyle/>
          <a:p>
            <a:r>
              <a:rPr lang="en-US" dirty="0" smtClean="0"/>
              <a:t>3.5 Digital and Physical Document Management</a:t>
            </a:r>
            <a:endParaRPr lang="en-US" dirty="0"/>
          </a:p>
        </p:txBody>
      </p:sp>
    </p:spTree>
  </p:cSld>
  <p:clrMapOvr>
    <a:masterClrMapping/>
  </p:clrMapOvr>
  <p:transition>
    <p:fade/>
  </p:transition>
</p:sld>
</file>

<file path=ppt/theme/theme1.xml><?xml version="1.0" encoding="utf-8"?>
<a:theme xmlns:a="http://schemas.openxmlformats.org/drawingml/2006/main" name="Theme5">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5" id="{1B089036-ADD6-4808-8085-B0754E8DB152}" vid="{C217B0EA-4B1E-4F95-BBD4-B8B757CE0A44}"/>
    </a:ext>
  </a:extLst>
</a:theme>
</file>

<file path=ppt/theme/theme2.xml><?xml version="1.0" encoding="utf-8"?>
<a:theme xmlns:a="http://schemas.openxmlformats.org/drawingml/2006/main" name="www.PresenterMedia.com - Static Glassy Blue Earth">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Theme5</Template>
  <TotalTime>2270</TotalTime>
  <Words>3952</Words>
  <Application>Microsoft Office PowerPoint</Application>
  <PresentationFormat>Widescreen</PresentationFormat>
  <Paragraphs>319</Paragraphs>
  <Slides>49</Slides>
  <Notes>18</Notes>
  <HiddenSlides>15</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49</vt:i4>
      </vt:variant>
    </vt:vector>
  </HeadingPairs>
  <TitlesOfParts>
    <vt:vector size="57" baseType="lpstr">
      <vt:lpstr>Arial</vt:lpstr>
      <vt:lpstr>Arial Rounded MT Bold</vt:lpstr>
      <vt:lpstr>Calibri</vt:lpstr>
      <vt:lpstr>Century Gothic</vt:lpstr>
      <vt:lpstr>Palatino Linotype</vt:lpstr>
      <vt:lpstr>Wingdings</vt:lpstr>
      <vt:lpstr>Theme5</vt:lpstr>
      <vt:lpstr>www.PresenterMedia.com - Static Glassy Blue Earth</vt:lpstr>
      <vt:lpstr>Database, Data Warehouse, and Data Mining </vt:lpstr>
      <vt:lpstr>Outline</vt:lpstr>
      <vt:lpstr>Chapter 3 Learning Outcomes</vt:lpstr>
      <vt:lpstr>Chapter 3 Learning Outcomes - 2</vt:lpstr>
      <vt:lpstr>For Class Discussion &amp; Debate    Zero-Downtime at BNP Paribas</vt:lpstr>
      <vt:lpstr>For Class Discussion &amp; Debate    Zero-Downtime at BNP Paribas</vt:lpstr>
      <vt:lpstr>3.1 Database Technology</vt:lpstr>
      <vt:lpstr>3.1 TEKNOLOGI DATABASE</vt:lpstr>
      <vt:lpstr>Teknologi Database</vt:lpstr>
      <vt:lpstr>Teknologi Database</vt:lpstr>
      <vt:lpstr>Centralized and Distributed Database Architecture</vt:lpstr>
      <vt:lpstr>Centralized Database Architecture</vt:lpstr>
      <vt:lpstr>Centralized and Distributed Database Architecture</vt:lpstr>
      <vt:lpstr>Distributed Database Architecture</vt:lpstr>
      <vt:lpstr>FUNGSI-FUNGSI Data Management Systems (DBMS)</vt:lpstr>
      <vt:lpstr>Biaya Pengumpulan Data (Data Collection)</vt:lpstr>
      <vt:lpstr>Data Ownership and Organizational Politics</vt:lpstr>
      <vt:lpstr>Data Ownership and Organizational Politics</vt:lpstr>
      <vt:lpstr>PowerPoint Presentation</vt:lpstr>
      <vt:lpstr>MASTER DATA AND MASTER DATA MANAGEMENT  (MDM)</vt:lpstr>
      <vt:lpstr>PowerPoint Presentation</vt:lpstr>
      <vt:lpstr>IT at Work 3.1 – Healthcare Sector Data Errors Cost Billions of Dollars and Put Lives at Risk</vt:lpstr>
      <vt:lpstr>IT at Work 3.1 (continued)  Data Errors Cost Billions of Dollars and Put Lives at Risk</vt:lpstr>
      <vt:lpstr>3.2 Data Warehouse dan Data Mart DUKUNGAN REAL-TIME DARI ACTIVE DATA WAREHOUSE (ADW)</vt:lpstr>
      <vt:lpstr>INTELLIGENT AND SELECTIVE CUSTOMER SERVICE MADE  POSSIBLE WITH ADW</vt:lpstr>
      <vt:lpstr>MANFAAT DATA WAREHOUSING</vt:lpstr>
      <vt:lpstr>MANFAAT DATA WAREHOUSING</vt:lpstr>
      <vt:lpstr>MANFAAT DATA WAREHOUSING</vt:lpstr>
      <vt:lpstr>BUILDING A DATA WAREHOUSE</vt:lpstr>
      <vt:lpstr>DATA MARTS, OPERATIONAL DATA STORES, TEXT MINING</vt:lpstr>
      <vt:lpstr>IT at Work 3.2: U.S. Military Uses Data Mining Spy Machine for Cultural Intelligence</vt:lpstr>
      <vt:lpstr>PowerPoint Presentation</vt:lpstr>
      <vt:lpstr>Data and Text Mining</vt:lpstr>
      <vt:lpstr>Data and Text Mining</vt:lpstr>
      <vt:lpstr>Data and Text Mining</vt:lpstr>
      <vt:lpstr>Text Analytics Procedure</vt:lpstr>
      <vt:lpstr>Text Analytics Procedure</vt:lpstr>
      <vt:lpstr>IT at Work 3.3: Are There Places Not to Use Analytics? </vt:lpstr>
      <vt:lpstr>3.4 Business Intelligence(BI) dan Analytics TRANSFORMASI DATA BI UNTUK KEPUTUSAN</vt:lpstr>
      <vt:lpstr>3.4 Business Intelligence(BI) dan Analytics TRANSFORMASI DATA BI UNTUK KEPUTUSAN</vt:lpstr>
      <vt:lpstr>3.4 Business Intelligence(BI) and Analytics BI TECHNOLOGICAL ADVANCES</vt:lpstr>
      <vt:lpstr>IT at Work 3.4: BI for Finance</vt:lpstr>
      <vt:lpstr>DOCUMENT MANAGEMENT SYSTEM (DMS)</vt:lpstr>
      <vt:lpstr>3.5 Digital and Physical Document Management</vt:lpstr>
      <vt:lpstr>3.5 Digital and Physical Document Management</vt:lpstr>
      <vt:lpstr>3.5 Digital and Physical Document Management DOCUMENT MANAGEMENT SYSTEM</vt:lpstr>
      <vt:lpstr>3.5 Digital and Physical Document Management MEETING COMPLIANCE REQUIREMENTS</vt:lpstr>
      <vt:lpstr>IT at Work 3.5: How Companies Use Document Management Systems</vt:lpstr>
      <vt:lpstr>3.5 Digital and Physical Document Management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Jary</cp:lastModifiedBy>
  <cp:revision>234</cp:revision>
  <dcterms:created xsi:type="dcterms:W3CDTF">2010-10-24T06:01:35Z</dcterms:created>
  <dcterms:modified xsi:type="dcterms:W3CDTF">2014-09-15T05:33:20Z</dcterms:modified>
</cp:coreProperties>
</file>