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27"/>
  </p:notesMasterIdLst>
  <p:sldIdLst>
    <p:sldId id="256" r:id="rId2"/>
    <p:sldId id="258" r:id="rId3"/>
    <p:sldId id="263" r:id="rId4"/>
    <p:sldId id="265" r:id="rId5"/>
    <p:sldId id="314" r:id="rId6"/>
    <p:sldId id="278" r:id="rId7"/>
    <p:sldId id="321" r:id="rId8"/>
    <p:sldId id="322" r:id="rId9"/>
    <p:sldId id="279" r:id="rId10"/>
    <p:sldId id="312" r:id="rId11"/>
    <p:sldId id="271" r:id="rId12"/>
    <p:sldId id="272" r:id="rId13"/>
    <p:sldId id="280" r:id="rId14"/>
    <p:sldId id="281" r:id="rId15"/>
    <p:sldId id="284" r:id="rId16"/>
    <p:sldId id="326" r:id="rId17"/>
    <p:sldId id="299" r:id="rId18"/>
    <p:sldId id="276" r:id="rId19"/>
    <p:sldId id="300" r:id="rId20"/>
    <p:sldId id="301" r:id="rId21"/>
    <p:sldId id="325" r:id="rId22"/>
    <p:sldId id="288" r:id="rId23"/>
    <p:sldId id="289" r:id="rId24"/>
    <p:sldId id="327" r:id="rId25"/>
    <p:sldId id="319" r:id="rId2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633D"/>
    <a:srgbClr val="534D2F"/>
    <a:srgbClr val="94C3D8"/>
    <a:srgbClr val="825700"/>
    <a:srgbClr val="C89800"/>
    <a:srgbClr val="FFD85D"/>
    <a:srgbClr val="F9B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49" autoAdjust="0"/>
    <p:restoredTop sz="99147" autoAdjust="0"/>
  </p:normalViewPr>
  <p:slideViewPr>
    <p:cSldViewPr>
      <p:cViewPr varScale="1">
        <p:scale>
          <a:sx n="70" d="100"/>
          <a:sy n="70" d="100"/>
        </p:scale>
        <p:origin x="-576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FF3CF7-A2B4-4832-8146-D0C1CB9E1E13}" type="datetimeFigureOut">
              <a:rPr lang="en-US"/>
              <a:pPr>
                <a:defRPr/>
              </a:pPr>
              <a:t>5/4/2016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DAA995-9D69-493D-B5BA-BD746CD76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5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065AD4-8C37-45E7-B8FF-2995C0191C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29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E1E721-F811-4D4E-BAF2-C889221905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940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5B0E16-C575-436F-B19F-035048F8377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57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5BDD01-52D4-49F2-BE40-065555D505D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14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420960B-EFB9-4E52-9FA5-296F63317A66}" type="slidenum">
              <a:rPr lang="en-US" sz="1200">
                <a:latin typeface="+mn-lt"/>
              </a:rPr>
              <a:pPr algn="r">
                <a:defRPr/>
              </a:pPr>
              <a:t>5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0246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B74DB0-F3CA-4A37-B042-E4366557AD0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961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C8898F-00C1-4486-B2C3-9267D23E82C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38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C4AE428-598C-4DE7-8A56-FF422A9F2587}" type="slidenum">
              <a:rPr lang="en-US" sz="1200">
                <a:latin typeface="+mn-lt"/>
              </a:rPr>
              <a:pPr algn="r">
                <a:defRPr/>
              </a:pPr>
              <a:t>10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505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3CBBAD-EB5C-4E71-9479-7DA1243A3C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46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C3A87E-8FC2-4CFB-A4CE-1CE40A3EF2B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0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D9E701-5E5C-43A5-8F9C-27C01560E85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77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4E87DB-32FA-4784-B01D-FC51978111B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19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CF8BBF-A072-4506-B8FC-AFF57B28BB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20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CF8BBF-A072-4506-B8FC-AFF57B28BB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54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F36A6CDE-0053-493B-9285-2C4C299B0EF9}" type="slidenum">
              <a:rPr lang="en-US" sz="1200">
                <a:latin typeface="+mn-lt"/>
              </a:rPr>
              <a:pPr algn="r">
                <a:defRPr/>
              </a:pPr>
              <a:t>17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2282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B3888A-DDD2-41A7-848C-AA74C5F2A56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966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B2B0E647-707D-46F6-B8FA-574AC82FD6C6}" type="slidenum">
              <a:rPr lang="en-US" sz="1200">
                <a:latin typeface="+mn-lt"/>
              </a:rPr>
              <a:pPr algn="r">
                <a:defRPr/>
              </a:pPr>
              <a:t>19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88309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ADFFE04-EF6D-4763-A659-A52D37C10C03}" type="slidenum">
              <a:rPr lang="en-US" sz="1200">
                <a:latin typeface="+mn-lt"/>
              </a:rPr>
              <a:pPr algn="r">
                <a:defRPr/>
              </a:pPr>
              <a:t>20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6630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ADFFE04-EF6D-4763-A659-A52D37C10C03}" type="slidenum">
              <a:rPr lang="en-US" sz="1200">
                <a:latin typeface="+mn-lt"/>
              </a:rPr>
              <a:pPr algn="r">
                <a:defRPr/>
              </a:pPr>
              <a:t>21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05177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41E045-BACA-4E1E-993A-2606F7C22B3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955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E398B4-A7C8-4531-BD80-8780BAA1825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6739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E398B4-A7C8-4531-BD80-8780BAA1825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288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065AD4-8C37-45E7-B8FF-2995C0191C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0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84022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 b="1" cap="none" spc="50">
                <a:ln w="0"/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0A52A43A-0AB2-428F-B9F0-964BA390EF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039723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>
            <a:lvl1pPr>
              <a:defRPr b="1" cap="none" spc="50">
                <a:ln w="0"/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9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2"/>
            <a:ext cx="12192000" cy="5080468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r">
              <a:defRPr sz="4800" b="1" cap="none" spc="0">
                <a:ln/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4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6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3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3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B04FE567-8F2F-429B-9225-69043828C2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5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2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8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8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6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7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1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32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2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24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13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d.wikipedia.org/wiki/BWA" TargetMode="External"/><Relationship Id="rId2" Type="http://schemas.openxmlformats.org/officeDocument/2006/relationships/hyperlink" Target="http://id.wikipedia.org/w/index.php?title=Broadband_wireless_access&amp;action=edit&amp;redlink=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d.wikipedia.org/wiki/EDGE" TargetMode="External"/><Relationship Id="rId7" Type="http://schemas.openxmlformats.org/officeDocument/2006/relationships/slide" Target="slide2.xml"/><Relationship Id="rId2" Type="http://schemas.openxmlformats.org/officeDocument/2006/relationships/hyperlink" Target="http://id.wikipedia.org/wiki/GS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d.wikipedia.org/wiki/3G" TargetMode="External"/><Relationship Id="rId5" Type="http://schemas.openxmlformats.org/officeDocument/2006/relationships/hyperlink" Target="http://id.wikipedia.org/wiki/2G" TargetMode="External"/><Relationship Id="rId4" Type="http://schemas.openxmlformats.org/officeDocument/2006/relationships/hyperlink" Target="http://id.wikipedia.org/wiki/UMT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86" y="3335569"/>
            <a:ext cx="10363200" cy="1143000"/>
          </a:xfrm>
        </p:spPr>
        <p:txBody>
          <a:bodyPr rtlCol="0">
            <a:noAutofit/>
            <a:scene3d>
              <a:camera prst="perspectiveRight">
                <a:rot lat="0" lon="20699999" rev="0"/>
              </a:camera>
              <a:lightRig rig="harsh" dir="t">
                <a:rot lat="0" lon="0" rev="4200000"/>
              </a:lightRig>
            </a:scene3d>
            <a:sp3d extrusionH="222250">
              <a:bevelT w="44450" h="9525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000" cap="none" smtClean="0">
                <a:ln/>
                <a:solidFill>
                  <a:srgbClr val="7030A0"/>
                </a:solidFill>
                <a:latin typeface="+mj-lt"/>
              </a:rPr>
              <a:t>Jaringan, Kolaborasi dan Keberlanjutan</a:t>
            </a:r>
            <a:r>
              <a:rPr lang="en-US" sz="2800" cap="none" dirty="0">
                <a:ln/>
                <a:solidFill>
                  <a:srgbClr val="7030A0"/>
                </a:solidFill>
                <a:latin typeface="+mj-lt"/>
              </a:rPr>
              <a:t/>
            </a:r>
            <a:br>
              <a:rPr lang="en-US" sz="2800" cap="none" dirty="0">
                <a:ln/>
                <a:solidFill>
                  <a:srgbClr val="7030A0"/>
                </a:solidFill>
                <a:latin typeface="+mj-lt"/>
              </a:rPr>
            </a:br>
            <a:endParaRPr lang="en-US" sz="2800" cap="none" dirty="0">
              <a:ln/>
              <a:solidFill>
                <a:srgbClr val="7030A0"/>
              </a:solidFill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371600"/>
            <a:ext cx="2819400" cy="685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BAB</a:t>
            </a:r>
            <a:r>
              <a:rPr lang="en-US" sz="40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4 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75A72E1D-B4D1-4BF5-B5FC-5CE2542DD3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Chapter 4 Outline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614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eaLnBrk="1" hangingPunct="1">
              <a:lnSpc>
                <a:spcPct val="150000"/>
              </a:lnSpc>
              <a:buClr>
                <a:srgbClr val="6B633D"/>
              </a:buClr>
              <a:buSzPct val="80000"/>
            </a:pPr>
            <a:r>
              <a:rPr lang="en-US" sz="2400" b="1">
                <a:solidFill>
                  <a:srgbClr val="7030A0"/>
                </a:solidFill>
                <a:latin typeface="Calibri" pitchFamily="34" charset="0"/>
                <a:hlinkClick r:id="rId3" action="ppaction://hlinksldjump"/>
              </a:rPr>
              <a:t>4.1 </a:t>
            </a:r>
            <a:r>
              <a:rPr lang="id-ID" sz="2400" b="1" smtClean="0">
                <a:solidFill>
                  <a:srgbClr val="7030A0"/>
                </a:solidFill>
                <a:latin typeface="Calibri" pitchFamily="34" charset="0"/>
                <a:hlinkClick r:id="rId3" action="ppaction://hlinksldjump"/>
              </a:rPr>
              <a:t>Komponen dan Jaringan TI Bisnis</a:t>
            </a:r>
            <a:endParaRPr lang="en-US" sz="2400" b="1">
              <a:solidFill>
                <a:srgbClr val="7030A0"/>
              </a:solidFill>
              <a:latin typeface="Calibri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Clr>
                <a:srgbClr val="6B633D"/>
              </a:buClr>
              <a:buSzPct val="80000"/>
            </a:pPr>
            <a:r>
              <a:rPr lang="en-US" sz="2400" b="1">
                <a:solidFill>
                  <a:srgbClr val="7030A0"/>
                </a:solidFill>
                <a:latin typeface="Calibri" pitchFamily="34" charset="0"/>
                <a:hlinkClick r:id="rId4" action="ppaction://hlinksldjump"/>
              </a:rPr>
              <a:t>4.2 </a:t>
            </a:r>
            <a:r>
              <a:rPr lang="id-ID" sz="2400" b="1" smtClean="0">
                <a:solidFill>
                  <a:srgbClr val="7030A0"/>
                </a:solidFill>
                <a:latin typeface="Calibri" pitchFamily="34" charset="0"/>
                <a:hlinkClick r:id="rId4" action="ppaction://hlinksldjump"/>
              </a:rPr>
              <a:t>Aplikasi Jaringan Nirkabel dan Infrastruktur Mobile</a:t>
            </a:r>
            <a:endParaRPr lang="en-US" sz="2400" b="1">
              <a:solidFill>
                <a:srgbClr val="7030A0"/>
              </a:solidFill>
              <a:latin typeface="Calibri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Clr>
                <a:srgbClr val="6B633D"/>
              </a:buClr>
              <a:buSzPct val="80000"/>
            </a:pPr>
            <a:r>
              <a:rPr lang="en-US" sz="2400" b="1">
                <a:solidFill>
                  <a:srgbClr val="7030A0"/>
                </a:solidFill>
                <a:latin typeface="Calibri" pitchFamily="34" charset="0"/>
                <a:hlinkClick r:id="rId5" action="ppaction://hlinksldjump"/>
              </a:rPr>
              <a:t>4.3 </a:t>
            </a:r>
            <a:r>
              <a:rPr lang="id-ID" sz="2400" b="1" smtClean="0">
                <a:solidFill>
                  <a:srgbClr val="7030A0"/>
                </a:solidFill>
                <a:latin typeface="Calibri" pitchFamily="34" charset="0"/>
                <a:hlinkClick r:id="rId5" action="ppaction://hlinksldjump"/>
              </a:rPr>
              <a:t>Manajemen Jaringan dan Pencarian</a:t>
            </a:r>
            <a:endParaRPr lang="en-US" sz="2400" b="1">
              <a:solidFill>
                <a:srgbClr val="7030A0"/>
              </a:solidFill>
              <a:latin typeface="Calibri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Clr>
                <a:srgbClr val="6B633D"/>
              </a:buClr>
              <a:buSzPct val="80000"/>
            </a:pPr>
            <a:r>
              <a:rPr lang="en-US" sz="2400" b="1">
                <a:solidFill>
                  <a:srgbClr val="7030A0"/>
                </a:solidFill>
                <a:latin typeface="Calibri" pitchFamily="34" charset="0"/>
                <a:hlinkClick r:id="rId6" action="ppaction://hlinksldjump"/>
              </a:rPr>
              <a:t>4.4 </a:t>
            </a:r>
            <a:r>
              <a:rPr lang="id-ID" sz="2400" b="1" smtClean="0">
                <a:solidFill>
                  <a:srgbClr val="7030A0"/>
                </a:solidFill>
                <a:latin typeface="Calibri" pitchFamily="34" charset="0"/>
                <a:hlinkClick r:id="rId6" action="ppaction://hlinksldjump"/>
              </a:rPr>
              <a:t>Teknologi Kolaborasi dan Komunikasi</a:t>
            </a:r>
            <a:endParaRPr lang="en-US" sz="2400" b="1">
              <a:solidFill>
                <a:srgbClr val="7030A0"/>
              </a:solidFill>
              <a:latin typeface="Calibri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Clr>
                <a:srgbClr val="6B633D"/>
              </a:buClr>
              <a:buSzPct val="80000"/>
            </a:pPr>
            <a:r>
              <a:rPr lang="en-US" sz="2400" b="1">
                <a:solidFill>
                  <a:srgbClr val="7030A0"/>
                </a:solidFill>
                <a:latin typeface="Calibri" pitchFamily="34" charset="0"/>
                <a:hlinkClick r:id="rId7" action="ppaction://hlinksldjump"/>
              </a:rPr>
              <a:t>4.5 </a:t>
            </a:r>
            <a:r>
              <a:rPr lang="id-ID" sz="2400" b="1" smtClean="0">
                <a:solidFill>
                  <a:srgbClr val="7030A0"/>
                </a:solidFill>
                <a:latin typeface="Calibri" pitchFamily="34" charset="0"/>
                <a:hlinkClick r:id="rId7" action="ppaction://hlinksldjump"/>
              </a:rPr>
              <a:t>Keberlanjutan dan Isue Etika</a:t>
            </a:r>
            <a:endParaRPr lang="en-US" sz="24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chemeClr val="tx1"/>
                </a:solidFill>
              </a:rPr>
              <a:t>Copyright 2013 John Wiley &amp; Sons, Inc.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81BB1EB5-4B7A-48A5-81A3-8BAE2D7FA4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4.1 </a:t>
            </a:r>
            <a:r>
              <a:rPr lang="id-ID" b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Komponen dan Jaringan TI Bisnis</a:t>
            </a:r>
            <a:endParaRPr lang="en-US" b="0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spcBef>
                <a:spcPts val="0"/>
              </a:spcBef>
              <a:buSzPct val="115000"/>
            </a:pPr>
            <a:r>
              <a:rPr lang="id-ID" sz="24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Jaringan Bisnis mendukung</a:t>
            </a:r>
            <a:r>
              <a:rPr lang="en-US" sz="24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</a:t>
            </a:r>
            <a:r>
              <a:rPr lang="id-ID" sz="2400" b="1" i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5 (Lima)</a:t>
            </a:r>
            <a:r>
              <a:rPr lang="en-US" sz="2400" b="1" i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</a:t>
            </a:r>
            <a:r>
              <a:rPr lang="id-ID" sz="2400" b="1" i="1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FUNGSI DASAR</a:t>
            </a:r>
            <a:r>
              <a:rPr lang="en-US" sz="2400" b="1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: </a:t>
            </a:r>
          </a:p>
          <a:p>
            <a:pPr marL="857250" lvl="1" indent="-457200" algn="l" eaLnBrk="1" hangingPunct="1">
              <a:spcBef>
                <a:spcPts val="0"/>
              </a:spcBef>
              <a:buClr>
                <a:srgbClr val="534D2F"/>
              </a:buClr>
              <a:buFont typeface="Wingdings" charset="2"/>
              <a:buChar char="§"/>
            </a:pPr>
            <a:r>
              <a:rPr lang="id-ID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Komunikasi</a:t>
            </a:r>
            <a:endParaRPr lang="en-US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  <a:p>
            <a:pPr marL="857250" lvl="1" indent="-457200" algn="l" eaLnBrk="1" hangingPunct="1">
              <a:spcBef>
                <a:spcPts val="0"/>
              </a:spcBef>
              <a:buClr>
                <a:srgbClr val="534D2F"/>
              </a:buClr>
              <a:buFont typeface="Wingdings" charset="2"/>
              <a:buChar char="§"/>
            </a:pPr>
            <a:r>
              <a:rPr lang="id-ID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Mobilitas</a:t>
            </a:r>
            <a:endParaRPr lang="en-US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  <a:p>
            <a:pPr marL="857250" lvl="1" indent="-457200" algn="l" eaLnBrk="1" hangingPunct="1">
              <a:spcBef>
                <a:spcPts val="0"/>
              </a:spcBef>
              <a:buClr>
                <a:srgbClr val="534D2F"/>
              </a:buClr>
              <a:buFont typeface="Wingdings" charset="2"/>
              <a:buChar char="§"/>
            </a:pPr>
            <a:r>
              <a:rPr lang="id-ID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Kolaborasi</a:t>
            </a:r>
            <a:endParaRPr lang="en-US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  <a:p>
            <a:pPr marL="857250" lvl="1" indent="-457200" algn="l" eaLnBrk="1" hangingPunct="1">
              <a:spcBef>
                <a:spcPts val="0"/>
              </a:spcBef>
              <a:buClr>
                <a:srgbClr val="534D2F"/>
              </a:buClr>
              <a:buFont typeface="Wingdings" charset="2"/>
              <a:buChar char="§"/>
            </a:pPr>
            <a:r>
              <a:rPr lang="id-ID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Relasi</a:t>
            </a:r>
            <a:endParaRPr lang="en-US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  <a:p>
            <a:pPr marL="857250" lvl="1" indent="-457200" algn="l" eaLnBrk="1" hangingPunct="1">
              <a:spcBef>
                <a:spcPts val="0"/>
              </a:spcBef>
              <a:buClr>
                <a:srgbClr val="534D2F"/>
              </a:buClr>
              <a:buFont typeface="Wingdings" charset="2"/>
              <a:buChar char="§"/>
            </a:pPr>
            <a:r>
              <a:rPr lang="id-ID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Pencarian</a:t>
            </a:r>
            <a:endParaRPr lang="en-US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  <a:p>
            <a:pPr marL="342900" indent="-342900">
              <a:spcBef>
                <a:spcPts val="0"/>
              </a:spcBef>
            </a:pPr>
            <a:r>
              <a:rPr lang="id-ID" sz="24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Transmisi Digital</a:t>
            </a:r>
            <a:r>
              <a:rPr lang="en-US" sz="24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: </a:t>
            </a:r>
            <a:r>
              <a:rPr lang="id-ID" sz="24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Suatu transmisi sinyal dengan </a:t>
            </a:r>
            <a:r>
              <a:rPr lang="en-US" sz="2400" b="1" i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switch </a:t>
            </a:r>
            <a:r>
              <a:rPr lang="id-ID" sz="24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dan </a:t>
            </a:r>
            <a:r>
              <a:rPr lang="id-ID" sz="2400" b="1" i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router</a:t>
            </a:r>
            <a:r>
              <a:rPr lang="id-ID" sz="24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</a:t>
            </a:r>
            <a:r>
              <a:rPr lang="id-ID" sz="24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yang disebut </a:t>
            </a:r>
            <a:r>
              <a:rPr lang="en-US" sz="2400" b="1" i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switching</a:t>
            </a:r>
            <a:r>
              <a:rPr lang="en-US" sz="24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.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</p:txBody>
      </p:sp>
      <p:sp>
        <p:nvSpPr>
          <p:cNvPr id="24579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chemeClr val="tx1"/>
                </a:solidFill>
              </a:rPr>
              <a:t>Copyright 2013 John Wiley &amp; Sons, Inc.</a:t>
            </a: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66DCA1E0-C608-4F90-86B6-07F9ED91E6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0" spc="0" dirty="0">
                <a:latin typeface="+mj-lt"/>
              </a:rPr>
              <a:t>Switching</a:t>
            </a:r>
            <a:r>
              <a:rPr lang="en-US" sz="3200" b="0" spc="0">
                <a:latin typeface="+mj-lt"/>
              </a:rPr>
              <a:t>: </a:t>
            </a:r>
            <a:r>
              <a:rPr lang="en-US" sz="3200" i="1" spc="0" smtClean="0">
                <a:latin typeface="+mj-lt"/>
              </a:rPr>
              <a:t>Transmisi</a:t>
            </a:r>
            <a:r>
              <a:rPr lang="id-ID" sz="3200" i="1" spc="0" smtClean="0">
                <a:latin typeface="+mj-lt"/>
              </a:rPr>
              <a:t> sinyal</a:t>
            </a:r>
            <a:endParaRPr lang="en-US" sz="3200" i="1" spc="0" dirty="0">
              <a:latin typeface="+mj-lt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400" b="1" dirty="0">
                <a:latin typeface="Calibri" pitchFamily="34" charset="0"/>
              </a:rPr>
              <a:t>Circuit switching: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>
                <a:latin typeface="Calibri" pitchFamily="34" charset="0"/>
              </a:rPr>
              <a:t>Circuit </a:t>
            </a:r>
            <a:r>
              <a:rPr lang="en-US" sz="2400" smtClean="0">
                <a:latin typeface="Calibri" pitchFamily="34" charset="0"/>
              </a:rPr>
              <a:t>switching</a:t>
            </a:r>
            <a:r>
              <a:rPr lang="id-ID" sz="2400" smtClean="0">
                <a:latin typeface="Calibri" pitchFamily="34" charset="0"/>
              </a:rPr>
              <a:t> adalah teknologi lama yang digunakan pada panggilan telepon.</a:t>
            </a:r>
            <a:r>
              <a:rPr lang="en-US" sz="2400" smtClean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Plain old telephone service (POTS</a:t>
            </a:r>
            <a:r>
              <a:rPr lang="en-US" sz="2400">
                <a:latin typeface="Calibri" pitchFamily="34" charset="0"/>
              </a:rPr>
              <a:t>) </a:t>
            </a:r>
            <a:r>
              <a:rPr lang="id-ID" sz="2400" smtClean="0">
                <a:latin typeface="Calibri" pitchFamily="34" charset="0"/>
              </a:rPr>
              <a:t>dan kebanyakan panggilan telepon kabel ditransmisikan, paling tidak sebagian, melalui sirkuit terdedikasi.</a:t>
            </a:r>
          </a:p>
          <a:p>
            <a:pPr marL="342900" indent="-342900" eaLnBrk="1" hangingPunct="1"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400" b="1" smtClean="0">
                <a:latin typeface="Calibri" pitchFamily="34" charset="0"/>
              </a:rPr>
              <a:t>Packet </a:t>
            </a:r>
            <a:r>
              <a:rPr lang="en-US" sz="2400" b="1" dirty="0">
                <a:latin typeface="Calibri" pitchFamily="34" charset="0"/>
              </a:rPr>
              <a:t>switching</a:t>
            </a:r>
            <a:r>
              <a:rPr lang="en-US" sz="2400" b="1">
                <a:latin typeface="Calibri" pitchFamily="34" charset="0"/>
              </a:rPr>
              <a:t>:</a:t>
            </a:r>
            <a:r>
              <a:rPr lang="en-US" sz="2400">
                <a:latin typeface="Calibri" pitchFamily="34" charset="0"/>
              </a:rPr>
              <a:t> </a:t>
            </a:r>
            <a:r>
              <a:rPr lang="id-ID" sz="2400" smtClean="0">
                <a:latin typeface="Calibri" pitchFamily="34" charset="0"/>
              </a:rPr>
              <a:t>Jalur sinyal adalah digital, dan dedicated atau eksklusif. File dipecah menjadi blok-blok lebih kecil, yang disebut paket (</a:t>
            </a:r>
            <a:r>
              <a:rPr lang="en-US" sz="2400" b="1" smtClean="0">
                <a:latin typeface="Calibri" pitchFamily="34" charset="0"/>
              </a:rPr>
              <a:t>packets</a:t>
            </a:r>
            <a:r>
              <a:rPr lang="en-US" sz="2400" smtClean="0">
                <a:latin typeface="Calibri" pitchFamily="34" charset="0"/>
              </a:rPr>
              <a:t>.</a:t>
            </a:r>
            <a:r>
              <a:rPr lang="id-ID" sz="2400" smtClean="0">
                <a:latin typeface="Calibri" pitchFamily="34" charset="0"/>
              </a:rPr>
              <a:t>)</a:t>
            </a:r>
            <a:r>
              <a:rPr lang="en-US" sz="2400" smtClean="0">
                <a:latin typeface="Calibri" pitchFamily="34" charset="0"/>
              </a:rPr>
              <a:t>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8675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chemeClr val="tx1"/>
                </a:solidFill>
              </a:rPr>
              <a:t>Copyright 2013 John Wiley &amp; Sons, Inc.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4-</a:t>
            </a:r>
            <a:fld id="{3CB18DD7-6CED-431E-AD34-84CFF5647F57}" type="slidenum">
              <a:rPr lang="en-US">
                <a:solidFill>
                  <a:schemeClr val="bg2">
                    <a:lumMod val="10000"/>
                  </a:schemeClr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389" name="Text Box 2"/>
          <p:cNvSpPr txBox="1">
            <a:spLocks noChangeArrowheads="1"/>
          </p:cNvSpPr>
          <p:nvPr/>
        </p:nvSpPr>
        <p:spPr bwMode="auto">
          <a:xfrm>
            <a:off x="2895600" y="4787775"/>
            <a:ext cx="4038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8163" indent="-538163">
              <a:spcBef>
                <a:spcPct val="50000"/>
              </a:spcBef>
            </a:pP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Figure 4.3. Wireless local area </a:t>
            </a:r>
            <a:r>
              <a:rPr lang="en-US" sz="2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network </a:t>
            </a:r>
            <a:r>
              <a:rPr lang="id-ID" sz="20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(WLAN) dibuat dengan </a:t>
            </a:r>
            <a:r>
              <a:rPr lang="en-US" sz="20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multiple 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wireless access points         </a:t>
            </a:r>
          </a:p>
        </p:txBody>
      </p:sp>
      <p:pic>
        <p:nvPicPr>
          <p:cNvPr id="1639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4313947"/>
            <a:ext cx="313848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id-ID" smtClean="0"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Terminologi Jaringan</a:t>
            </a:r>
            <a:endParaRPr lang="en-US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Bandwidth</a:t>
            </a:r>
            <a:r>
              <a:rPr lang="en-US" sz="240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id-ID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Kapasitas laluan (</a:t>
            </a:r>
            <a:r>
              <a:rPr lang="en-US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Throughput capacity</a:t>
            </a:r>
            <a:r>
              <a:rPr lang="id-ID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 </a:t>
            </a:r>
            <a:r>
              <a:rPr lang="en-US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id-ID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atau kecepatan dari sebuah jaringan.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Protocol</a:t>
            </a:r>
            <a:r>
              <a:rPr lang="en-US" sz="240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en-US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Standar</a:t>
            </a:r>
            <a:r>
              <a:rPr lang="id-ID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yang mengatur bagaimana peralatan yang berada dalam jaringan saling bertukar informasi</a:t>
            </a:r>
            <a:r>
              <a:rPr lang="en-US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TCP/IP</a:t>
            </a:r>
            <a:r>
              <a:rPr lang="en-US" sz="240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id-ID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en-US" sz="2400" b="1" i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Transmission </a:t>
            </a:r>
            <a:r>
              <a:rPr lang="en-US" sz="2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control </a:t>
            </a:r>
            <a:r>
              <a:rPr lang="en-US" sz="2400" b="1" i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protocol/Internet </a:t>
            </a:r>
            <a:r>
              <a:rPr lang="en-US" sz="2400" b="1" i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Protocol</a:t>
            </a:r>
            <a:r>
              <a:rPr lang="id-ID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 adalah protokol standar untuk internet</a:t>
            </a:r>
            <a:r>
              <a:rPr lang="en-US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Broadband</a:t>
            </a:r>
            <a:r>
              <a:rPr lang="en-US" sz="240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en-US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id-ID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ingkatan dari </a:t>
            </a:r>
            <a:r>
              <a:rPr lang="en-US" sz="2400" b="1" i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broad </a:t>
            </a:r>
            <a:r>
              <a:rPr lang="en-US" sz="2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bandwidth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</a:p>
          <a:p>
            <a:pPr lvl="1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200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Fixed-line broadband</a:t>
            </a:r>
            <a:r>
              <a:rPr lang="en-US" sz="200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 </a:t>
            </a:r>
            <a:r>
              <a:rPr lang="id-ID" sz="20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Koneksi Kabel atau </a:t>
            </a:r>
            <a:r>
              <a:rPr lang="en-US" sz="20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DSL. 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lvl="1" eaLnBrk="1" fontAlgn="auto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Mobile broadband</a:t>
            </a:r>
            <a:r>
              <a:rPr lang="en-US" sz="200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id-ID" sz="200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Akses internet kecepatan tinggi tanpa kabel melalui modem portable, telepon, atau alat lain sejenis.</a:t>
            </a:r>
          </a:p>
        </p:txBody>
      </p:sp>
      <p:sp>
        <p:nvSpPr>
          <p:cNvPr id="30723" name="Footer Placeholder 3"/>
          <p:cNvSpPr txBox="1">
            <a:spLocks noGrp="1"/>
          </p:cNvSpPr>
          <p:nvPr/>
        </p:nvSpPr>
        <p:spPr bwMode="auto">
          <a:xfrm>
            <a:off x="1981200" y="6248401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1200">
                <a:latin typeface="+mn-lt"/>
              </a:rPr>
              <a:t>Copyright 2013 John Wiley &amp; Sons, Inc.</a:t>
            </a:r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4-</a:t>
            </a:r>
            <a:fld id="{38071BCF-F843-4EDE-8B89-811CF00325B8}" type="slidenum">
              <a:rPr lang="en-US" sz="1600">
                <a:solidFill>
                  <a:schemeClr val="bg2">
                    <a:lumMod val="1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6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spc="0" dirty="0">
                <a:latin typeface="+mj-lt"/>
              </a:rPr>
              <a:t>3G and 4G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342900" indent="-342900" eaLnBrk="1" fontAlgn="auto" hangingPunct="1">
              <a:spcAft>
                <a:spcPts val="0"/>
              </a:spcAft>
              <a:buClr>
                <a:srgbClr val="6B633D"/>
              </a:buClr>
              <a:buSzPct val="80000"/>
              <a:defRPr/>
            </a:pPr>
            <a:r>
              <a:rPr lang="en-US" sz="2400" b="1" dirty="0">
                <a:solidFill>
                  <a:schemeClr val="tx1"/>
                </a:solidFill>
                <a:latin typeface="+mn-lt"/>
              </a:rPr>
              <a:t>3G</a:t>
            </a:r>
            <a:r>
              <a:rPr lang="en-US" sz="2400" b="1">
                <a:solidFill>
                  <a:schemeClr val="tx1"/>
                </a:solidFill>
                <a:latin typeface="+mn-lt"/>
              </a:rPr>
              <a:t>:</a:t>
            </a:r>
            <a:r>
              <a:rPr lang="en-US" sz="2400">
                <a:solidFill>
                  <a:schemeClr val="tx1"/>
                </a:solidFill>
                <a:latin typeface="+mn-lt"/>
              </a:rPr>
              <a:t> </a:t>
            </a:r>
            <a:r>
              <a:rPr lang="id-ID" sz="2400" smtClean="0">
                <a:solidFill>
                  <a:schemeClr val="tx1"/>
                </a:solidFill>
              </a:rPr>
              <a:t>Kependekan dari </a:t>
            </a:r>
            <a:r>
              <a:rPr lang="en-US" sz="2400" i="1" smtClean="0">
                <a:solidFill>
                  <a:schemeClr val="tx1"/>
                </a:solidFill>
                <a:latin typeface="+mn-lt"/>
              </a:rPr>
              <a:t>third </a:t>
            </a:r>
            <a:r>
              <a:rPr lang="en-US" sz="2400" i="1">
                <a:solidFill>
                  <a:schemeClr val="tx1"/>
                </a:solidFill>
                <a:latin typeface="+mn-lt"/>
              </a:rPr>
              <a:t>generation </a:t>
            </a:r>
            <a:r>
              <a:rPr lang="id-ID" sz="2400" i="1" smtClean="0">
                <a:solidFill>
                  <a:schemeClr val="tx1"/>
                </a:solidFill>
                <a:latin typeface="+mn-lt"/>
              </a:rPr>
              <a:t>(generasi ketiga) dari teknologi telekomunikasi seluler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  <a:p>
            <a:pPr marL="342900" indent="-342900" eaLnBrk="1" fontAlgn="auto" hangingPunct="1">
              <a:spcAft>
                <a:spcPts val="0"/>
              </a:spcAft>
              <a:buClr>
                <a:srgbClr val="6B633D"/>
              </a:buClr>
              <a:buSzPct val="80000"/>
              <a:defRPr/>
            </a:pPr>
            <a:r>
              <a:rPr lang="en-US" sz="2400" b="1" dirty="0">
                <a:solidFill>
                  <a:schemeClr val="tx1"/>
                </a:solidFill>
                <a:latin typeface="+mn-lt"/>
              </a:rPr>
              <a:t>4G</a:t>
            </a:r>
            <a:r>
              <a:rPr lang="en-US" sz="2400">
                <a:solidFill>
                  <a:schemeClr val="tx1"/>
                </a:solidFill>
                <a:latin typeface="+mn-lt"/>
              </a:rPr>
              <a:t>: </a:t>
            </a:r>
            <a:r>
              <a:rPr lang="en-US" sz="2400" smtClean="0">
                <a:solidFill>
                  <a:schemeClr val="tx1"/>
                </a:solidFill>
                <a:latin typeface="+mn-lt"/>
              </a:rPr>
              <a:t>S</a:t>
            </a:r>
            <a:r>
              <a:rPr lang="id-ID" sz="2400" smtClean="0">
                <a:solidFill>
                  <a:schemeClr val="tx1"/>
                </a:solidFill>
                <a:latin typeface="+mn-lt"/>
              </a:rPr>
              <a:t>ingkatan dari</a:t>
            </a:r>
            <a:r>
              <a:rPr lang="en-US" sz="240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i="1" smtClean="0">
                <a:solidFill>
                  <a:schemeClr val="tx1"/>
                </a:solidFill>
                <a:latin typeface="+mn-lt"/>
              </a:rPr>
              <a:t>fourth </a:t>
            </a:r>
            <a:r>
              <a:rPr lang="en-US" sz="2400" i="1" dirty="0">
                <a:solidFill>
                  <a:schemeClr val="tx1"/>
                </a:solidFill>
                <a:latin typeface="+mn-lt"/>
              </a:rPr>
              <a:t>generation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US" sz="2400">
                <a:solidFill>
                  <a:schemeClr val="tx1"/>
                </a:solidFill>
                <a:latin typeface="+mn-lt"/>
              </a:rPr>
              <a:t>4G </a:t>
            </a:r>
            <a:r>
              <a:rPr lang="id-ID" sz="2400" smtClean="0">
                <a:solidFill>
                  <a:schemeClr val="tx1"/>
                </a:solidFill>
                <a:latin typeface="+mn-lt"/>
              </a:rPr>
              <a:t>adalah standar jaringan mobile memungkinakn laju transfer data yang lebih cepat.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  <a:p>
            <a:pPr marL="342900" indent="-342900" eaLnBrk="1" fontAlgn="auto" hangingPunct="1">
              <a:spcAft>
                <a:spcPts val="0"/>
              </a:spcAft>
              <a:buClr>
                <a:srgbClr val="6B633D"/>
              </a:buClr>
              <a:buSzPct val="80000"/>
              <a:defRPr/>
            </a:pPr>
            <a:r>
              <a:rPr lang="en-US" sz="2400" smtClean="0">
                <a:solidFill>
                  <a:schemeClr val="tx1"/>
                </a:solidFill>
                <a:latin typeface="+mn-lt"/>
              </a:rPr>
              <a:t>User</a:t>
            </a:r>
            <a:r>
              <a:rPr lang="id-ID" sz="2400" smtClean="0">
                <a:solidFill>
                  <a:schemeClr val="tx1"/>
                </a:solidFill>
                <a:latin typeface="+mn-lt"/>
              </a:rPr>
              <a:t> dapat memperoleh konektivitas tanpa kabel </a:t>
            </a:r>
            <a:r>
              <a:rPr lang="en-US" sz="2400" smtClean="0">
                <a:solidFill>
                  <a:schemeClr val="tx1"/>
                </a:solidFill>
                <a:latin typeface="+mn-lt"/>
              </a:rPr>
              <a:t>4G </a:t>
            </a:r>
            <a:r>
              <a:rPr lang="id-ID" sz="2400" smtClean="0">
                <a:solidFill>
                  <a:schemeClr val="tx1"/>
                </a:solidFill>
                <a:latin typeface="+mn-lt"/>
              </a:rPr>
              <a:t>melalui salah satu dari dua </a:t>
            </a:r>
            <a:r>
              <a:rPr lang="en-US" sz="2400" smtClean="0">
                <a:solidFill>
                  <a:schemeClr val="tx1"/>
                </a:solidFill>
                <a:latin typeface="+mn-lt"/>
              </a:rPr>
              <a:t>standar: 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  <a:p>
            <a:pPr marL="857250" lvl="1" indent="-457200">
              <a:spcAft>
                <a:spcPts val="0"/>
              </a:spcAft>
              <a:buClr>
                <a:srgbClr val="6B633D"/>
              </a:buClr>
              <a:buSzPct val="80000"/>
              <a:buFont typeface="Wingdings" pitchFamily="2" charset="2"/>
              <a:buAutoNum type="arabicPeriod"/>
              <a:defRPr/>
            </a:pP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WiMAX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  <a:p>
            <a:pPr marL="857250" lvl="1" indent="-457200">
              <a:spcAft>
                <a:spcPts val="0"/>
              </a:spcAft>
              <a:buClr>
                <a:srgbClr val="6B633D"/>
              </a:buClr>
              <a:buSzPct val="80000"/>
              <a:buFont typeface="Wingdings" pitchFamily="2" charset="2"/>
              <a:buAutoNum type="arabicPeriod"/>
              <a:defRPr/>
            </a:pPr>
            <a:r>
              <a:rPr lang="en-US" sz="2000" b="1" dirty="0">
                <a:solidFill>
                  <a:schemeClr val="tx1"/>
                </a:solidFill>
                <a:latin typeface="+mn-lt"/>
              </a:rPr>
              <a:t>LTE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(Long-Term Evolution)</a:t>
            </a:r>
          </a:p>
          <a:p>
            <a:pPr marL="342900" indent="-342900" eaLnBrk="1" fontAlgn="auto" hangingPunct="1">
              <a:spcAft>
                <a:spcPts val="0"/>
              </a:spcAft>
              <a:buClr>
                <a:srgbClr val="6B633D"/>
              </a:buClr>
              <a:buSzPct val="80000"/>
              <a:defRPr/>
            </a:pP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4-</a:t>
            </a:r>
            <a:fld id="{F9B5B4C5-6F39-444F-8DAB-9CB1F43412D7}" type="slidenum">
              <a:rPr lang="en-US">
                <a:solidFill>
                  <a:schemeClr val="bg2">
                    <a:lumMod val="10000"/>
                  </a:schemeClr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442913" algn="l"/>
              </a:tabLst>
            </a:pPr>
            <a:r>
              <a:rPr lang="id-ID" smtClean="0"/>
              <a:t>WiMAX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/>
              <a:t>WiMAX</a:t>
            </a:r>
            <a:r>
              <a:rPr lang="id-ID"/>
              <a:t> adalah singkatan dari </a:t>
            </a:r>
            <a:r>
              <a:rPr lang="id-ID" b="1" i="1"/>
              <a:t>W</a:t>
            </a:r>
            <a:r>
              <a:rPr lang="id-ID" i="1"/>
              <a:t>orldwide </a:t>
            </a:r>
            <a:r>
              <a:rPr lang="id-ID" b="1" i="1"/>
              <a:t>I</a:t>
            </a:r>
            <a:r>
              <a:rPr lang="id-ID" i="1"/>
              <a:t>nteroperability for </a:t>
            </a:r>
            <a:r>
              <a:rPr lang="id-ID" b="1" i="1"/>
              <a:t>M</a:t>
            </a:r>
            <a:r>
              <a:rPr lang="id-ID" i="1"/>
              <a:t>icrowave </a:t>
            </a:r>
            <a:r>
              <a:rPr lang="id-ID" b="1" i="1"/>
              <a:t>Acc</a:t>
            </a:r>
            <a:r>
              <a:rPr lang="id-ID" i="1"/>
              <a:t>ess</a:t>
            </a:r>
            <a:r>
              <a:rPr lang="id-ID"/>
              <a:t>, merupakan teknologi akses nirkabel pita lebar (</a:t>
            </a:r>
            <a:r>
              <a:rPr lang="id-ID">
                <a:hlinkClick r:id="rId2" tooltip="Broadband wireless access (halaman belum tersedia)"/>
              </a:rPr>
              <a:t>broadband wireless access</a:t>
            </a:r>
            <a:r>
              <a:rPr lang="id-ID"/>
              <a:t> atau disingkat </a:t>
            </a:r>
            <a:r>
              <a:rPr lang="id-ID">
                <a:hlinkClick r:id="rId3" tooltip="BWA"/>
              </a:rPr>
              <a:t>BWA</a:t>
            </a:r>
            <a:r>
              <a:rPr lang="id-ID"/>
              <a:t>) yang memiliki kecepatan akses yang tinggi dengan jangkauan yang luas. WiMAX merupakan evolusi dari teknologi BWA sebelumnya dengan fitur-fitur yang lebih menarik.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3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LTE (Long Term Evolution)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b="1" i="1"/>
              <a:t>3GPP Long Term Evolution</a:t>
            </a:r>
            <a:r>
              <a:rPr lang="id-ID"/>
              <a:t> atau yang biasa disingkat </a:t>
            </a:r>
            <a:r>
              <a:rPr lang="id-ID" b="1"/>
              <a:t>LTE</a:t>
            </a:r>
            <a:r>
              <a:rPr lang="id-ID"/>
              <a:t> </a:t>
            </a:r>
            <a:r>
              <a:rPr lang="id-ID" smtClean="0"/>
              <a:t>(sering disebut 4G LET) adalah </a:t>
            </a:r>
            <a:r>
              <a:rPr lang="id-ID"/>
              <a:t>sebuah standar komunikasi akses data nirkabel tingkat tinggi yang berbasis pada jaringan </a:t>
            </a:r>
            <a:r>
              <a:rPr lang="id-ID">
                <a:hlinkClick r:id="rId2" tooltip="GSM"/>
              </a:rPr>
              <a:t>GSM</a:t>
            </a:r>
            <a:r>
              <a:rPr lang="id-ID"/>
              <a:t>/</a:t>
            </a:r>
            <a:r>
              <a:rPr lang="id-ID">
                <a:hlinkClick r:id="rId3" tooltip="EDGE"/>
              </a:rPr>
              <a:t>EDGE</a:t>
            </a:r>
            <a:r>
              <a:rPr lang="id-ID"/>
              <a:t> dan</a:t>
            </a:r>
            <a:r>
              <a:rPr lang="id-ID">
                <a:hlinkClick r:id="rId4" tooltip="UMTS"/>
              </a:rPr>
              <a:t>UMTS</a:t>
            </a:r>
            <a:r>
              <a:rPr lang="id-ID"/>
              <a:t>/</a:t>
            </a:r>
            <a:r>
              <a:rPr lang="id-ID">
                <a:solidFill>
                  <a:schemeClr val="bg2">
                    <a:lumMod val="50000"/>
                    <a:lumOff val="50000"/>
                  </a:schemeClr>
                </a:solidFill>
              </a:rPr>
              <a:t>HSPA</a:t>
            </a:r>
            <a:r>
              <a:rPr lang="id-ID"/>
              <a:t>. </a:t>
            </a:r>
            <a:endParaRPr lang="id-ID" smtClean="0"/>
          </a:p>
          <a:p>
            <a:r>
              <a:rPr lang="id-ID" smtClean="0"/>
              <a:t>Jaringan </a:t>
            </a:r>
            <a:r>
              <a:rPr lang="id-ID"/>
              <a:t>antarmuka-nya tidak cocok dengan jaringan </a:t>
            </a:r>
            <a:r>
              <a:rPr lang="id-ID">
                <a:hlinkClick r:id="rId5" tooltip="2G"/>
              </a:rPr>
              <a:t>2G</a:t>
            </a:r>
            <a:r>
              <a:rPr lang="id-ID"/>
              <a:t> dan </a:t>
            </a:r>
            <a:r>
              <a:rPr lang="id-ID">
                <a:hlinkClick r:id="rId6" tooltip="3G"/>
              </a:rPr>
              <a:t>3G</a:t>
            </a:r>
            <a:r>
              <a:rPr lang="id-ID"/>
              <a:t>, sehingga harus dioperasikan melalui spektrum nirkabel yang terpisah</a:t>
            </a:r>
            <a:r>
              <a:rPr lang="id-ID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4-</a:t>
            </a:r>
            <a:fld id="{DFE93042-40DC-40DF-A185-F4006712DAF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Up Arrow 5">
            <a:hlinkClick r:id="rId7" action="ppaction://hlinksldjump"/>
          </p:cNvPr>
          <p:cNvSpPr/>
          <p:nvPr/>
        </p:nvSpPr>
        <p:spPr>
          <a:xfrm>
            <a:off x="8839200" y="5858798"/>
            <a:ext cx="1219200" cy="7706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7516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900113" indent="-900113" eaLnBrk="1" hangingPunct="1">
              <a:defRPr/>
            </a:pPr>
            <a:r>
              <a:rPr lang="en-US" b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4.2 </a:t>
            </a:r>
            <a:r>
              <a:rPr lang="id-ID" b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	Aplikasi Jaringan Tanpakabel dan Infrastruktur Mobil</a:t>
            </a:r>
            <a:endParaRPr lang="en-US" b="0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 eaLnBrk="1" hangingPunct="1">
              <a:buFont typeface="Wingdings" charset="2"/>
              <a:buChar char="§"/>
            </a:pPr>
            <a:r>
              <a:rPr lang="en-US" sz="2200" b="1" dirty="0">
                <a:latin typeface="Calibri" pitchFamily="34" charset="0"/>
              </a:rPr>
              <a:t>More users are using more bandwidth</a:t>
            </a:r>
            <a:r>
              <a:rPr lang="en-US" sz="2200" b="1">
                <a:latin typeface="Calibri" pitchFamily="34" charset="0"/>
              </a:rPr>
              <a:t>. </a:t>
            </a:r>
            <a:r>
              <a:rPr lang="id-ID" sz="2200" smtClean="0">
                <a:latin typeface="Calibri" pitchFamily="34" charset="0"/>
              </a:rPr>
              <a:t>Pada tahun </a:t>
            </a:r>
            <a:r>
              <a:rPr lang="en-US" sz="2200" smtClean="0">
                <a:latin typeface="Calibri" pitchFamily="34" charset="0"/>
              </a:rPr>
              <a:t>2016</a:t>
            </a:r>
            <a:r>
              <a:rPr lang="en-US" sz="2200">
                <a:latin typeface="Calibri" pitchFamily="34" charset="0"/>
              </a:rPr>
              <a:t>, </a:t>
            </a:r>
            <a:r>
              <a:rPr lang="id-ID" sz="2200" smtClean="0">
                <a:latin typeface="Calibri" pitchFamily="34" charset="0"/>
              </a:rPr>
              <a:t>diperkirakan </a:t>
            </a:r>
            <a:r>
              <a:rPr lang="en-US" sz="2200" smtClean="0">
                <a:latin typeface="Calibri" pitchFamily="34" charset="0"/>
              </a:rPr>
              <a:t>5.1 </a:t>
            </a:r>
            <a:r>
              <a:rPr lang="id-ID" sz="2200" smtClean="0">
                <a:latin typeface="Calibri" pitchFamily="34" charset="0"/>
              </a:rPr>
              <a:t>milyar pengguna peralatan mobile</a:t>
            </a:r>
            <a:r>
              <a:rPr lang="en-US" sz="2200" smtClean="0">
                <a:latin typeface="Calibri" pitchFamily="34" charset="0"/>
              </a:rPr>
              <a:t>, </a:t>
            </a:r>
            <a:r>
              <a:rPr lang="id-ID" sz="2200" smtClean="0">
                <a:latin typeface="Calibri" pitchFamily="34" charset="0"/>
              </a:rPr>
              <a:t>meningkat dari </a:t>
            </a:r>
            <a:r>
              <a:rPr lang="en-US" sz="2200" smtClean="0">
                <a:latin typeface="Calibri" pitchFamily="34" charset="0"/>
              </a:rPr>
              <a:t>4.1 </a:t>
            </a:r>
            <a:r>
              <a:rPr lang="id-ID" sz="2200" smtClean="0">
                <a:latin typeface="Calibri" pitchFamily="34" charset="0"/>
              </a:rPr>
              <a:t>milyar pada tahun </a:t>
            </a:r>
            <a:r>
              <a:rPr lang="en-US" sz="2200" smtClean="0">
                <a:latin typeface="Calibri" pitchFamily="34" charset="0"/>
              </a:rPr>
              <a:t>2011</a:t>
            </a:r>
            <a:r>
              <a:rPr lang="en-US" sz="2200">
                <a:latin typeface="Calibri" pitchFamily="34" charset="0"/>
              </a:rPr>
              <a:t>. </a:t>
            </a:r>
            <a:r>
              <a:rPr lang="id-ID" sz="2200" smtClean="0">
                <a:latin typeface="Calibri" pitchFamily="34" charset="0"/>
              </a:rPr>
              <a:t>Pada tahun</a:t>
            </a:r>
            <a:r>
              <a:rPr lang="en-US" sz="2200" smtClean="0">
                <a:latin typeface="Calibri" pitchFamily="34" charset="0"/>
              </a:rPr>
              <a:t> </a:t>
            </a:r>
            <a:r>
              <a:rPr lang="en-US" sz="2200" dirty="0">
                <a:latin typeface="Calibri" pitchFamily="34" charset="0"/>
              </a:rPr>
              <a:t>2016, 60</a:t>
            </a:r>
            <a:r>
              <a:rPr lang="en-US" sz="2200">
                <a:latin typeface="Calibri" pitchFamily="34" charset="0"/>
              </a:rPr>
              <a:t>%, </a:t>
            </a:r>
            <a:r>
              <a:rPr lang="id-ID" sz="2200" smtClean="0">
                <a:latin typeface="Calibri" pitchFamily="34" charset="0"/>
              </a:rPr>
              <a:t>atau</a:t>
            </a:r>
            <a:r>
              <a:rPr lang="en-US" sz="2200" smtClean="0">
                <a:latin typeface="Calibri" pitchFamily="34" charset="0"/>
              </a:rPr>
              <a:t> </a:t>
            </a:r>
            <a:r>
              <a:rPr lang="en-US" sz="2200">
                <a:latin typeface="Calibri" pitchFamily="34" charset="0"/>
              </a:rPr>
              <a:t>3 </a:t>
            </a:r>
            <a:r>
              <a:rPr lang="id-ID" sz="2200" smtClean="0">
                <a:latin typeface="Calibri" pitchFamily="34" charset="0"/>
              </a:rPr>
              <a:t>milyar orang</a:t>
            </a:r>
            <a:r>
              <a:rPr lang="en-US" sz="2200" smtClean="0">
                <a:latin typeface="Calibri" pitchFamily="34" charset="0"/>
              </a:rPr>
              <a:t>, </a:t>
            </a:r>
            <a:r>
              <a:rPr lang="id-ID" sz="2200" smtClean="0">
                <a:latin typeface="Calibri" pitchFamily="34" charset="0"/>
              </a:rPr>
              <a:t>akan memunculkan lebih dari satu gigabye lalulintas data mobile per bulan</a:t>
            </a:r>
          </a:p>
          <a:p>
            <a:pPr marL="342900" indent="-342900" eaLnBrk="1" hangingPunct="1">
              <a:buFont typeface="Wingdings" charset="2"/>
              <a:buChar char="§"/>
            </a:pPr>
            <a:r>
              <a:rPr lang="en-US" sz="2200" b="1" smtClean="0">
                <a:latin typeface="Calibri" pitchFamily="34" charset="0"/>
              </a:rPr>
              <a:t>More </a:t>
            </a:r>
            <a:r>
              <a:rPr lang="en-US" sz="2200" b="1" dirty="0">
                <a:latin typeface="Calibri" pitchFamily="34" charset="0"/>
              </a:rPr>
              <a:t>users have more mobile devices</a:t>
            </a:r>
            <a:r>
              <a:rPr lang="en-US" sz="2200" b="1">
                <a:latin typeface="Calibri" pitchFamily="34" charset="0"/>
              </a:rPr>
              <a:t>. </a:t>
            </a:r>
            <a:r>
              <a:rPr lang="id-ID" sz="2200" smtClean="0">
                <a:latin typeface="Calibri" pitchFamily="34" charset="0"/>
              </a:rPr>
              <a:t>Pada tahun</a:t>
            </a:r>
            <a:r>
              <a:rPr lang="en-US" sz="2200" smtClean="0">
                <a:latin typeface="Calibri" pitchFamily="34" charset="0"/>
              </a:rPr>
              <a:t> </a:t>
            </a:r>
            <a:r>
              <a:rPr lang="en-US" sz="2200" dirty="0">
                <a:latin typeface="Calibri" pitchFamily="34" charset="0"/>
              </a:rPr>
              <a:t>2016</a:t>
            </a:r>
            <a:r>
              <a:rPr lang="en-US" sz="2200">
                <a:latin typeface="Calibri" pitchFamily="34" charset="0"/>
              </a:rPr>
              <a:t>, </a:t>
            </a:r>
            <a:r>
              <a:rPr lang="id-ID" sz="2200" smtClean="0">
                <a:latin typeface="Calibri" pitchFamily="34" charset="0"/>
              </a:rPr>
              <a:t>akan menjadi</a:t>
            </a:r>
            <a:r>
              <a:rPr lang="en-US" sz="2200" smtClean="0">
                <a:latin typeface="Calibri" pitchFamily="34" charset="0"/>
              </a:rPr>
              <a:t> </a:t>
            </a:r>
            <a:r>
              <a:rPr lang="en-US" sz="2200">
                <a:latin typeface="Calibri" pitchFamily="34" charset="0"/>
              </a:rPr>
              <a:t>10 </a:t>
            </a:r>
            <a:r>
              <a:rPr lang="id-ID" sz="2200" smtClean="0">
                <a:latin typeface="Calibri" pitchFamily="34" charset="0"/>
              </a:rPr>
              <a:t>milyar koneksi dan peralatan mobile</a:t>
            </a:r>
            <a:r>
              <a:rPr lang="en-US" sz="2200" smtClean="0">
                <a:latin typeface="Calibri" pitchFamily="34" charset="0"/>
              </a:rPr>
              <a:t>—</a:t>
            </a:r>
            <a:r>
              <a:rPr lang="id-ID" sz="2200" smtClean="0">
                <a:latin typeface="Calibri" pitchFamily="34" charset="0"/>
              </a:rPr>
              <a:t>memiliki 1,5 peralatan per orang di bumi.</a:t>
            </a:r>
            <a:endParaRPr lang="en-US" sz="2200" dirty="0">
              <a:latin typeface="Calibri" pitchFamily="34" charset="0"/>
            </a:endParaRPr>
          </a:p>
          <a:p>
            <a:pPr marL="342900" indent="-342900" eaLnBrk="1" hangingPunct="1">
              <a:buFont typeface="Wingdings" charset="2"/>
              <a:buChar char="§"/>
            </a:pPr>
            <a:r>
              <a:rPr lang="en-US" sz="2200" b="1" dirty="0">
                <a:latin typeface="Calibri" pitchFamily="34" charset="0"/>
              </a:rPr>
              <a:t>More powerful mobiles</a:t>
            </a:r>
            <a:r>
              <a:rPr lang="en-US" sz="2200" b="1">
                <a:latin typeface="Calibri" pitchFamily="34" charset="0"/>
              </a:rPr>
              <a:t>. </a:t>
            </a:r>
            <a:r>
              <a:rPr lang="id-ID" sz="2200" smtClean="0">
                <a:latin typeface="Calibri" pitchFamily="34" charset="0"/>
              </a:rPr>
              <a:t>Pada tahun</a:t>
            </a:r>
            <a:r>
              <a:rPr lang="en-US" sz="2200" smtClean="0">
                <a:latin typeface="Calibri" pitchFamily="34" charset="0"/>
              </a:rPr>
              <a:t> </a:t>
            </a:r>
            <a:r>
              <a:rPr lang="en-US" sz="2200" dirty="0">
                <a:latin typeface="Calibri" pitchFamily="34" charset="0"/>
              </a:rPr>
              <a:t>2016, </a:t>
            </a:r>
            <a:r>
              <a:rPr lang="en-US" sz="2200">
                <a:latin typeface="Calibri" pitchFamily="34" charset="0"/>
              </a:rPr>
              <a:t>smartphones </a:t>
            </a:r>
            <a:r>
              <a:rPr lang="id-ID" sz="2200" smtClean="0">
                <a:latin typeface="Calibri" pitchFamily="34" charset="0"/>
              </a:rPr>
              <a:t>akan menjadi </a:t>
            </a:r>
            <a:r>
              <a:rPr lang="en-US" sz="2200" smtClean="0">
                <a:latin typeface="Calibri" pitchFamily="34" charset="0"/>
              </a:rPr>
              <a:t>82</a:t>
            </a:r>
            <a:r>
              <a:rPr lang="en-US" sz="2200">
                <a:latin typeface="Calibri" pitchFamily="34" charset="0"/>
              </a:rPr>
              <a:t>% </a:t>
            </a:r>
            <a:r>
              <a:rPr lang="id-ID" sz="2200" smtClean="0">
                <a:latin typeface="Calibri" pitchFamily="34" charset="0"/>
              </a:rPr>
              <a:t>dari seluruh </a:t>
            </a:r>
            <a:r>
              <a:rPr lang="en-US" sz="2200" smtClean="0">
                <a:latin typeface="Calibri" pitchFamily="34" charset="0"/>
              </a:rPr>
              <a:t> </a:t>
            </a:r>
            <a:r>
              <a:rPr lang="en-US" sz="2200" dirty="0">
                <a:latin typeface="Calibri" pitchFamily="34" charset="0"/>
              </a:rPr>
              <a:t>handsets</a:t>
            </a:r>
            <a:r>
              <a:rPr lang="en-US" sz="2200">
                <a:latin typeface="Calibri" pitchFamily="34" charset="0"/>
              </a:rPr>
              <a:t>, </a:t>
            </a:r>
            <a:r>
              <a:rPr lang="id-ID" sz="2200" smtClean="0">
                <a:latin typeface="Calibri" pitchFamily="34" charset="0"/>
              </a:rPr>
              <a:t>meningkat dari </a:t>
            </a:r>
            <a:r>
              <a:rPr lang="en-US" sz="2200" smtClean="0">
                <a:latin typeface="Calibri" pitchFamily="34" charset="0"/>
              </a:rPr>
              <a:t>12</a:t>
            </a:r>
            <a:r>
              <a:rPr lang="en-US" sz="2200">
                <a:latin typeface="Calibri" pitchFamily="34" charset="0"/>
              </a:rPr>
              <a:t>% </a:t>
            </a:r>
            <a:r>
              <a:rPr lang="id-ID" sz="2200" smtClean="0">
                <a:latin typeface="Calibri" pitchFamily="34" charset="0"/>
              </a:rPr>
              <a:t>pada</a:t>
            </a:r>
            <a:r>
              <a:rPr lang="en-US" sz="2200" smtClean="0">
                <a:latin typeface="Calibri" pitchFamily="34" charset="0"/>
              </a:rPr>
              <a:t> </a:t>
            </a:r>
            <a:r>
              <a:rPr lang="en-US" sz="2200" dirty="0">
                <a:latin typeface="Calibri" pitchFamily="34" charset="0"/>
              </a:rPr>
              <a:t>2011</a:t>
            </a:r>
            <a:r>
              <a:rPr lang="en-US" sz="2200">
                <a:latin typeface="Calibri" pitchFamily="34" charset="0"/>
              </a:rPr>
              <a:t>. </a:t>
            </a:r>
            <a:r>
              <a:rPr lang="id-ID" sz="2200" smtClean="0">
                <a:latin typeface="Calibri" pitchFamily="34" charset="0"/>
              </a:rPr>
              <a:t>Lalulintas mible diawali dari </a:t>
            </a:r>
            <a:r>
              <a:rPr lang="en-US" sz="2200" smtClean="0">
                <a:latin typeface="Calibri" pitchFamily="34" charset="0"/>
              </a:rPr>
              <a:t>tablets </a:t>
            </a:r>
            <a:r>
              <a:rPr lang="id-ID" sz="2200" smtClean="0">
                <a:latin typeface="Calibri" pitchFamily="34" charset="0"/>
              </a:rPr>
              <a:t>akan tumbuh 62 kali lipat dari </a:t>
            </a:r>
            <a:r>
              <a:rPr lang="en-US" sz="2200" smtClean="0">
                <a:latin typeface="Calibri" pitchFamily="34" charset="0"/>
              </a:rPr>
              <a:t>2011 </a:t>
            </a:r>
            <a:r>
              <a:rPr lang="id-ID" sz="2200" smtClean="0">
                <a:latin typeface="Calibri" pitchFamily="34" charset="0"/>
              </a:rPr>
              <a:t>ke</a:t>
            </a:r>
            <a:r>
              <a:rPr lang="en-US" sz="2200" smtClean="0">
                <a:latin typeface="Calibri" pitchFamily="34" charset="0"/>
              </a:rPr>
              <a:t> </a:t>
            </a:r>
            <a:r>
              <a:rPr lang="en-US" sz="2200" dirty="0">
                <a:latin typeface="Calibri" pitchFamily="34" charset="0"/>
              </a:rPr>
              <a:t>2016. </a:t>
            </a:r>
          </a:p>
          <a:p>
            <a:pPr marL="342900" indent="-342900" eaLnBrk="1" hangingPunct="1">
              <a:buFont typeface="Wingdings" charset="2"/>
              <a:buChar char="§"/>
            </a:pPr>
            <a:r>
              <a:rPr lang="en-US" sz="2200" b="1" dirty="0">
                <a:latin typeface="Calibri" pitchFamily="34" charset="0"/>
              </a:rPr>
              <a:t>Wireless networks serving mobiles are getting faster</a:t>
            </a:r>
            <a:r>
              <a:rPr lang="en-US" sz="2200" b="1">
                <a:latin typeface="Calibri" pitchFamily="34" charset="0"/>
              </a:rPr>
              <a:t>. </a:t>
            </a:r>
            <a:r>
              <a:rPr lang="id-ID" sz="2200" smtClean="0">
                <a:latin typeface="Calibri" pitchFamily="34" charset="0"/>
              </a:rPr>
              <a:t>Pada</a:t>
            </a:r>
            <a:r>
              <a:rPr lang="en-US" sz="2200" smtClean="0">
                <a:latin typeface="Calibri" pitchFamily="34" charset="0"/>
              </a:rPr>
              <a:t> </a:t>
            </a:r>
            <a:r>
              <a:rPr lang="en-US" sz="2200" dirty="0">
                <a:latin typeface="Calibri" pitchFamily="34" charset="0"/>
              </a:rPr>
              <a:t>2016, 36</a:t>
            </a:r>
            <a:r>
              <a:rPr lang="en-US" sz="2200">
                <a:latin typeface="Calibri" pitchFamily="34" charset="0"/>
              </a:rPr>
              <a:t>% </a:t>
            </a:r>
            <a:r>
              <a:rPr lang="id-ID" sz="2200" smtClean="0">
                <a:latin typeface="Calibri" pitchFamily="34" charset="0"/>
              </a:rPr>
              <a:t>lalulintas data mobile akan menjadi jaringan </a:t>
            </a:r>
            <a:r>
              <a:rPr lang="en-US" sz="2200" smtClean="0">
                <a:latin typeface="Calibri" pitchFamily="34" charset="0"/>
              </a:rPr>
              <a:t>4G (</a:t>
            </a:r>
            <a:r>
              <a:rPr lang="en-US" sz="2200" i="1" dirty="0">
                <a:latin typeface="Calibri" pitchFamily="34" charset="0"/>
              </a:rPr>
              <a:t>The Network</a:t>
            </a:r>
            <a:r>
              <a:rPr lang="en-US" sz="2200" dirty="0">
                <a:latin typeface="Calibri" pitchFamily="34" charset="0"/>
              </a:rPr>
              <a:t>, 2011). </a:t>
            </a:r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B465A79C-D3D2-40F8-85CE-7F24071BC42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id-ID" sz="4400" smtClean="0">
                <a:solidFill>
                  <a:srgbClr val="6B633D"/>
                </a:solidFill>
                <a:latin typeface="Calibri" pitchFamily="34" charset="0"/>
              </a:rPr>
              <a:t>Membangun  Strategi Kapabilitas Mobil</a:t>
            </a:r>
            <a:endParaRPr lang="en-US" sz="4400" dirty="0">
              <a:solidFill>
                <a:srgbClr val="6B633D"/>
              </a:solidFill>
              <a:latin typeface="Calibri" pitchFamily="34" charset="0"/>
            </a:endParaRP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charset="2"/>
              <a:buChar char="§"/>
            </a:pPr>
            <a:r>
              <a:rPr lang="en-US" sz="2300" b="1" i="1">
                <a:latin typeface="Calibri" pitchFamily="34" charset="0"/>
              </a:rPr>
              <a:t>Enterprises</a:t>
            </a:r>
            <a:r>
              <a:rPr lang="en-US" sz="2300">
                <a:latin typeface="Calibri" pitchFamily="34" charset="0"/>
              </a:rPr>
              <a:t> </a:t>
            </a:r>
            <a:r>
              <a:rPr lang="en-US" sz="2300" smtClean="0">
                <a:solidFill>
                  <a:schemeClr val="tx1"/>
                </a:solidFill>
                <a:latin typeface="Calibri" pitchFamily="34" charset="0"/>
              </a:rPr>
              <a:t>a</a:t>
            </a:r>
            <a:r>
              <a:rPr lang="id-ID" sz="2300" smtClean="0">
                <a:solidFill>
                  <a:schemeClr val="tx1"/>
                </a:solidFill>
                <a:latin typeface="Calibri" pitchFamily="34" charset="0"/>
              </a:rPr>
              <a:t>dalah pindah dari adopsi ad hoc peralatan mobil dan infrastruktur jaringan ke pembangunan perencanaan strategik kapabilitas mobilnya.</a:t>
            </a:r>
            <a:r>
              <a:rPr lang="en-US" sz="230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endParaRPr lang="en-US" sz="2300" dirty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buFont typeface="Wingdings" charset="2"/>
              <a:buChar char="§"/>
            </a:pPr>
            <a:r>
              <a:rPr lang="en-US" sz="2300" b="1" dirty="0">
                <a:latin typeface="Calibri" pitchFamily="34" charset="0"/>
              </a:rPr>
              <a:t>Mobile </a:t>
            </a:r>
            <a:r>
              <a:rPr lang="en-US" sz="2300" b="1">
                <a:latin typeface="Calibri" pitchFamily="34" charset="0"/>
              </a:rPr>
              <a:t>infrastructure </a:t>
            </a:r>
            <a:r>
              <a:rPr lang="id-ID" sz="2300" smtClean="0">
                <a:solidFill>
                  <a:schemeClr val="tx1"/>
                </a:solidFill>
                <a:latin typeface="Calibri" pitchFamily="34" charset="0"/>
              </a:rPr>
              <a:t>terdiri dari integrasi teknologi, software, dukungan, ukuran keamanan, dan peralatan untuk memanaj dan mengirimkan komunikasi tanpa kabel.</a:t>
            </a:r>
          </a:p>
          <a:p>
            <a:pPr eaLnBrk="1" hangingPunct="1">
              <a:buFont typeface="Wingdings" charset="2"/>
              <a:buChar char="§"/>
            </a:pPr>
            <a:r>
              <a:rPr lang="en-US" sz="2300" b="1" smtClean="0">
                <a:latin typeface="Calibri" pitchFamily="34" charset="0"/>
              </a:rPr>
              <a:t>Wi-Fi </a:t>
            </a:r>
            <a:r>
              <a:rPr lang="en-US" sz="2300">
                <a:solidFill>
                  <a:schemeClr val="tx1"/>
                </a:solidFill>
                <a:latin typeface="Calibri" pitchFamily="34" charset="0"/>
              </a:rPr>
              <a:t>technology </a:t>
            </a:r>
            <a:r>
              <a:rPr lang="id-ID" sz="2300" smtClean="0">
                <a:solidFill>
                  <a:schemeClr val="tx1"/>
                </a:solidFill>
                <a:latin typeface="Calibri" pitchFamily="34" charset="0"/>
              </a:rPr>
              <a:t>memungkinakn peralatan untuk berbagi jaringan atau koneksi internet tanpa perlu koneksi ke jaringan komersial.</a:t>
            </a:r>
          </a:p>
          <a:p>
            <a:pPr eaLnBrk="1" hangingPunct="1">
              <a:buFont typeface="Wingdings" charset="2"/>
              <a:buChar char="§"/>
            </a:pPr>
            <a:r>
              <a:rPr lang="id-ID" sz="2300" smtClean="0">
                <a:solidFill>
                  <a:schemeClr val="tx1"/>
                </a:solidFill>
                <a:latin typeface="Calibri" pitchFamily="34" charset="0"/>
              </a:rPr>
              <a:t>Ada tiga tipe </a:t>
            </a:r>
            <a:r>
              <a:rPr lang="en-US" sz="2300" b="1" smtClean="0">
                <a:solidFill>
                  <a:schemeClr val="tx1"/>
                </a:solidFill>
                <a:latin typeface="Calibri" pitchFamily="34" charset="0"/>
              </a:rPr>
              <a:t>WWANS</a:t>
            </a:r>
            <a:r>
              <a:rPr lang="en-US" sz="2300" dirty="0">
                <a:solidFill>
                  <a:schemeClr val="tx1"/>
                </a:solidFill>
                <a:latin typeface="Calibri" pitchFamily="34" charset="0"/>
              </a:rPr>
              <a:t>: </a:t>
            </a:r>
            <a:r>
              <a:rPr lang="en-US" sz="2300" b="1" dirty="0">
                <a:latin typeface="Calibri" pitchFamily="34" charset="0"/>
              </a:rPr>
              <a:t>WANS</a:t>
            </a:r>
            <a:r>
              <a:rPr lang="en-US" sz="2300" dirty="0">
                <a:solidFill>
                  <a:schemeClr val="tx1"/>
                </a:solidFill>
                <a:latin typeface="Calibri" pitchFamily="34" charset="0"/>
              </a:rPr>
              <a:t>, </a:t>
            </a:r>
            <a:r>
              <a:rPr lang="en-US" sz="2300" b="1" dirty="0" err="1">
                <a:latin typeface="Calibri" pitchFamily="34" charset="0"/>
              </a:rPr>
              <a:t>WiMAX</a:t>
            </a:r>
            <a:r>
              <a:rPr lang="en-US" sz="2300" dirty="0">
                <a:solidFill>
                  <a:schemeClr val="tx1"/>
                </a:solidFill>
                <a:latin typeface="Calibri" pitchFamily="34" charset="0"/>
              </a:rPr>
              <a:t>, and </a:t>
            </a:r>
            <a:r>
              <a:rPr lang="en-US" sz="2300" b="1" dirty="0">
                <a:latin typeface="Calibri" pitchFamily="34" charset="0"/>
              </a:rPr>
              <a:t>LANS</a:t>
            </a:r>
            <a:r>
              <a:rPr lang="en-US" sz="2300" dirty="0">
                <a:solidFill>
                  <a:schemeClr val="tx1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34820" name="Slide Number Placeholder 4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sz="1600">
                <a:latin typeface="+mn-lt"/>
              </a:rPr>
              <a:t>4-</a:t>
            </a:r>
            <a:fld id="{DC8A9582-3A76-4024-A7CD-3C28B291C0F3}" type="slidenum">
              <a:rPr lang="en-US" sz="1600">
                <a:latin typeface="+mn-lt"/>
              </a:rPr>
              <a:pPr algn="r">
                <a:defRPr/>
              </a:pPr>
              <a:t>10</a:t>
            </a:fld>
            <a:endParaRPr lang="en-US" sz="160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5113" y="-8965"/>
            <a:ext cx="55304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0" y="632460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bg2">
                    <a:lumMod val="10000"/>
                  </a:schemeClr>
                </a:solidFill>
              </a:rPr>
              <a:t>Copyright 2013 John Wiley &amp; Sons, Inc.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1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4-</a:t>
            </a:r>
            <a:fld id="{C322517B-C988-4583-B3FE-8E29CAE974F9}" type="slidenum">
              <a:rPr lang="en-US">
                <a:solidFill>
                  <a:schemeClr val="bg2">
                    <a:lumMod val="10000"/>
                  </a:schemeClr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477237" y="609600"/>
            <a:ext cx="40386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01700" indent="-901700">
              <a:spcBef>
                <a:spcPts val="1200"/>
              </a:spcBef>
              <a:spcAft>
                <a:spcPts val="600"/>
              </a:spcAft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Figure 4.5. </a:t>
            </a:r>
            <a:r>
              <a:rPr lang="en-US" sz="2800" b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Wi-Fi</a:t>
            </a:r>
            <a:r>
              <a:rPr lang="en-US" sz="280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</a:t>
            </a:r>
            <a:r>
              <a:rPr lang="id-ID" sz="280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memungkinakn komputer untuk berbagi jaringan tanpa kabel tidak harus koneksi ke jaringan komersial.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1090" y="0"/>
            <a:ext cx="8598310" cy="528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24E0043B-0E4C-4E7C-8054-0C0B9F627D8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590800" y="5410201"/>
            <a:ext cx="7162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Figure 4.6.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WiMAX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a broadband wireless metropolitan area network (MAN) access standard that can deliver voice and data at distances of 30 miles.</a:t>
            </a:r>
          </a:p>
        </p:txBody>
      </p:sp>
      <p:sp>
        <p:nvSpPr>
          <p:cNvPr id="6" name="Up Arrow 5">
            <a:hlinkClick r:id="rId4" action="ppaction://hlinksldjump"/>
          </p:cNvPr>
          <p:cNvSpPr/>
          <p:nvPr/>
        </p:nvSpPr>
        <p:spPr>
          <a:xfrm>
            <a:off x="9606366" y="5812761"/>
            <a:ext cx="1219200" cy="7706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4.3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id-ID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Manajemen Jaringan dan Pencarian</a:t>
            </a:r>
            <a:endParaRPr lang="en-US" b="0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6866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 eaLnBrk="1" hangingPunct="1">
              <a:spcAft>
                <a:spcPts val="12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id-ID" sz="22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Jika jaringan terputus atau akses distop, maka demikian pula kemampuan untuk beroperasi atau untuk menjalankan fungsinya menjadi tidak normal.</a:t>
            </a:r>
            <a:endParaRPr lang="en-US" sz="22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itchFamily="34" charset="0"/>
            </a:endParaRPr>
          </a:p>
          <a:p>
            <a:pPr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id-ID" sz="22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Kerugian akibat </a:t>
            </a:r>
            <a:r>
              <a:rPr lang="id-ID" sz="2200" b="1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perusahaan tidak dapat beroperasi atau memenuhi pesanan meliputi: </a:t>
            </a:r>
          </a:p>
          <a:p>
            <a:pPr lvl="1"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id-ID" sz="18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Kehilangan penjualan dan produktivitas </a:t>
            </a:r>
          </a:p>
          <a:p>
            <a:pPr lvl="1"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id-ID" sz="18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Ketidakmampuan untuk mengirim dan menerima pembayaran </a:t>
            </a:r>
          </a:p>
          <a:p>
            <a:pPr lvl="1"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id-ID" sz="18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Ketidakmampuan untuk memproses penggajian dan persediaan </a:t>
            </a:r>
          </a:p>
          <a:p>
            <a:pPr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2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Jaringan </a:t>
            </a:r>
            <a:r>
              <a:rPr lang="en-US" sz="2200" b="1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infrastruktur saja tidak meningkatkan kinerja bisnis. Ini </a:t>
            </a:r>
            <a:r>
              <a:rPr lang="id-ID" sz="22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adalah </a:t>
            </a:r>
            <a:r>
              <a:rPr lang="en-US" sz="22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bagaimana </a:t>
            </a:r>
            <a:r>
              <a:rPr lang="en-US" sz="2200" b="1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kemampuan jaringan </a:t>
            </a:r>
            <a:r>
              <a:rPr lang="id-ID" sz="22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dikombinasi</a:t>
            </a:r>
            <a:r>
              <a:rPr lang="en-US" sz="22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 </a:t>
            </a:r>
            <a:r>
              <a:rPr lang="en-US" sz="2200" b="1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dengan TI lainnya untuk mendukung karyawan, menghubungkan lokasi terpencil, layanan pelanggan, dan berkoordinasi dengan mitra rantai suplai.</a:t>
            </a:r>
            <a:endParaRPr lang="en-US" sz="22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itchFamily="34" charset="0"/>
            </a:endParaRPr>
          </a:p>
          <a:p>
            <a:pPr marL="342900" indent="-342900" eaLnBrk="1" hangingPunct="1">
              <a:buClr>
                <a:srgbClr val="6B633D"/>
              </a:buClr>
              <a:buSzPct val="80000"/>
              <a:buFont typeface="Wingdings" pitchFamily="2" charset="2"/>
              <a:buChar char="§"/>
            </a:pPr>
            <a:endParaRPr lang="en-US" sz="22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itchFamily="34" charset="0"/>
            </a:endParaRPr>
          </a:p>
        </p:txBody>
      </p:sp>
      <p:sp>
        <p:nvSpPr>
          <p:cNvPr id="4096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A59912E5-028D-422E-9D66-2CC42988A43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12192000" cy="59158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00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1981200" y="6248401"/>
            <a:ext cx="2895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chemeClr val="tx1"/>
                </a:solidFill>
              </a:rPr>
              <a:t>Copyright 2013 John Wiley &amp; Sons, Inc.</a:t>
            </a:r>
          </a:p>
        </p:txBody>
      </p:sp>
      <p:sp>
        <p:nvSpPr>
          <p:cNvPr id="43010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ACFC9BD3-DE3E-4881-9581-8042A2ACBA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2975"/>
            <a:ext cx="8839200" cy="5772914"/>
          </a:xfrm>
          <a:effectLst/>
        </p:spPr>
      </p:pic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9067800" y="457200"/>
            <a:ext cx="2971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2913" indent="-442913">
              <a:spcBef>
                <a:spcPct val="50000"/>
              </a:spcBef>
            </a:pPr>
            <a:r>
              <a:rPr lang="en-US" sz="2400" b="1" dirty="0">
                <a:solidFill>
                  <a:srgbClr val="6B633D"/>
                </a:solidFill>
                <a:latin typeface="Calibri" pitchFamily="34" charset="0"/>
              </a:rPr>
              <a:t>Figure </a:t>
            </a:r>
            <a:r>
              <a:rPr lang="en-US" sz="2400" b="1" dirty="0" smtClean="0">
                <a:solidFill>
                  <a:srgbClr val="6B633D"/>
                </a:solidFill>
                <a:latin typeface="Calibri" pitchFamily="34" charset="0"/>
              </a:rPr>
              <a:t>4.7.</a:t>
            </a:r>
            <a:r>
              <a:rPr lang="en-US" sz="2400" dirty="0" smtClean="0">
                <a:solidFill>
                  <a:srgbClr val="6B633D"/>
                </a:solidFill>
                <a:latin typeface="Calibri" pitchFamily="34" charset="0"/>
              </a:rPr>
              <a:t> </a:t>
            </a:r>
            <a:r>
              <a:rPr lang="en-US" sz="2400" dirty="0">
                <a:solidFill>
                  <a:srgbClr val="6B633D"/>
                </a:solidFill>
                <a:latin typeface="Calibri" pitchFamily="34" charset="0"/>
              </a:rPr>
              <a:t>Model of Network, Collaboration, and Performance Relationship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id-ID" sz="4400" b="0" smtClean="0">
                <a:latin typeface="Calibri" pitchFamily="34" charset="0"/>
              </a:rPr>
              <a:t>Jaringan Komputer</a:t>
            </a:r>
            <a:endParaRPr lang="en-US" sz="4400" b="0" dirty="0">
              <a:latin typeface="Calibri" pitchFamily="34" charset="0"/>
            </a:endParaRP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  <a:buSzPct val="105000"/>
            </a:pPr>
            <a:r>
              <a:rPr lang="en-US" sz="24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Intranets</a:t>
            </a:r>
            <a:r>
              <a:rPr lang="en-US" sz="240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en-US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</a:t>
            </a: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jaringan yang melayani kebutuhan informasional internal perusahaan/organisasi.</a:t>
            </a: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SzPct val="105000"/>
            </a:pPr>
            <a:r>
              <a:rPr lang="en-US" sz="24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Extranets and VPNs</a:t>
            </a:r>
            <a:r>
              <a:rPr lang="en-US" sz="240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. </a:t>
            </a: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</a:t>
            </a:r>
            <a:r>
              <a:rPr lang="en-US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xtranet </a:t>
            </a: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adalah milip </a:t>
            </a:r>
            <a:r>
              <a:rPr lang="en-US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private</a:t>
            </a:r>
            <a:r>
              <a:rPr lang="en-US" sz="240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jaringan yang dimiliki perusahaan yang dapat login (diakses) dari jarak jauh melalui internet.</a:t>
            </a:r>
            <a:r>
              <a:rPr lang="en-US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User yang biasa menggunakan adalah </a:t>
            </a:r>
            <a:r>
              <a:rPr lang="en-US" sz="2400" b="1" i="1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suppliers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en-US" sz="24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vendors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en-US" sz="24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partners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or </a:t>
            </a:r>
            <a:r>
              <a:rPr lang="en-US" sz="24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customers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.</a:t>
            </a:r>
          </a:p>
          <a:p>
            <a:pPr>
              <a:buSzPct val="105000"/>
            </a:pPr>
            <a:r>
              <a:rPr lang="en-US" sz="24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VPNs</a:t>
            </a:r>
            <a:r>
              <a:rPr lang="en-US" sz="240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. Perhatian utama adalah keamanan transmisi yang dapat dicegat atau dikompromikan. Salah satu solusinya adalah dengan menggunakan </a:t>
            </a: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Virtual Private Network</a:t>
            </a:r>
            <a:r>
              <a:rPr lang="en-US" sz="24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240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(VPN), yang mengenkripsi paket sebelum mereka ditransfer melalui jaringan.</a:t>
            </a:r>
            <a:endParaRPr lang="id-ID" sz="240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457200" indent="-457200" eaLnBrk="1" hangingPunct="1">
              <a:buFont typeface="Wingdings" charset="2"/>
              <a:buChar char="§"/>
            </a:pP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20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4-</a:t>
            </a:r>
            <a:fld id="{471C5333-7D4A-4DC9-BCDB-5ED8D7DA0B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id-ID" sz="4400" b="0" smtClean="0">
                <a:latin typeface="Calibri" pitchFamily="34" charset="0"/>
              </a:rPr>
              <a:t>Jaringan Komputer</a:t>
            </a:r>
            <a:endParaRPr lang="en-US" sz="4400" b="0" dirty="0">
              <a:latin typeface="Calibri" pitchFamily="34" charset="0"/>
            </a:endParaRPr>
          </a:p>
        </p:txBody>
      </p:sp>
      <p:sp>
        <p:nvSpPr>
          <p:cNvPr id="5120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4-</a:t>
            </a:r>
            <a:fld id="{471C5333-7D4A-4DC9-BCDB-5ED8D7DA0B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1905000"/>
            <a:ext cx="5257800" cy="4696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219200" y="2286000"/>
            <a:ext cx="25760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b="1">
                <a:latin typeface="Calibri" pitchFamily="34" charset="0"/>
              </a:rPr>
              <a:t>Figure 4.9.</a:t>
            </a:r>
            <a:r>
              <a:rPr lang="en-US">
                <a:latin typeface="Calibri" pitchFamily="34" charset="0"/>
              </a:rPr>
              <a:t> Virtual Private Network.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53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id-ID" sz="4800" smtClean="0">
                <a:solidFill>
                  <a:srgbClr val="6B633D"/>
                </a:solidFill>
                <a:latin typeface="Calibri" pitchFamily="34" charset="0"/>
              </a:rPr>
              <a:t>Pencarian </a:t>
            </a:r>
            <a:r>
              <a:rPr lang="en-US" sz="4800" smtClean="0">
                <a:solidFill>
                  <a:srgbClr val="6B633D"/>
                </a:solidFill>
                <a:latin typeface="Calibri" pitchFamily="34" charset="0"/>
              </a:rPr>
              <a:t>Enterprise</a:t>
            </a:r>
            <a:endParaRPr lang="en-US" sz="4800" dirty="0">
              <a:solidFill>
                <a:srgbClr val="6B633D"/>
              </a:solidFill>
              <a:latin typeface="Calibri" pitchFamily="34" charset="0"/>
            </a:endParaRP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110000"/>
              <a:buFont typeface="Courier New" panose="02070309020205020404" pitchFamily="49" charset="0"/>
              <a:buChar char="o"/>
            </a:pPr>
            <a:r>
              <a:rPr lang="id-ID" sz="240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Volume data yang disimpan dalam banyak organisasi mencapai titik di mana itu benar-benar mengganggu produktivitas daripada memberikan kontribusi untuk itu. Salah satu solusinya adalah pencarian </a:t>
            </a:r>
            <a:r>
              <a:rPr lang="id-ID" sz="24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enterprise</a:t>
            </a: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. </a:t>
            </a:r>
            <a:endParaRPr lang="id-ID" sz="2400">
              <a:solidFill>
                <a:schemeClr val="accent4">
                  <a:lumMod val="40000"/>
                  <a:lumOff val="60000"/>
                </a:schemeClr>
              </a:solidFill>
              <a:latin typeface="Calibri" pitchFamily="34" charset="0"/>
            </a:endParaRPr>
          </a:p>
          <a:p>
            <a:pPr>
              <a:buSzPct val="110000"/>
              <a:buFont typeface="Courier New" panose="02070309020205020404" pitchFamily="49" charset="0"/>
              <a:buChar char="o"/>
            </a:pP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Pencarian enterprise </a:t>
            </a:r>
            <a:r>
              <a:rPr lang="id-ID" sz="240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(Gambar 4.10) dimulai dengan pengindeksan konten, yang dibuat oleh perangkat lunak yang </a:t>
            </a: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menjelajah </a:t>
            </a:r>
            <a:r>
              <a:rPr lang="id-ID" sz="240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melalui direktori dan situs untuk mengekstrak konten dari database dan repositori lainnya. </a:t>
            </a:r>
          </a:p>
          <a:p>
            <a:pPr>
              <a:buSzPct val="110000"/>
              <a:buFont typeface="Courier New" panose="02070309020205020404" pitchFamily="49" charset="0"/>
              <a:buChar char="o"/>
            </a:pPr>
            <a:r>
              <a:rPr lang="id-ID" sz="240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Setelah indeks dibuat, dapat dilihat-seperti pengguna melakukan pencarian Google dari Internet</a:t>
            </a:r>
            <a:r>
              <a:rPr lang="id-ID" sz="240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.</a:t>
            </a:r>
            <a:endParaRPr lang="id-ID" sz="2400">
              <a:solidFill>
                <a:schemeClr val="accent4">
                  <a:lumMod val="40000"/>
                  <a:lumOff val="60000"/>
                </a:schemeClr>
              </a:solidFill>
              <a:latin typeface="Calibri" pitchFamily="34" charset="0"/>
            </a:endParaRPr>
          </a:p>
        </p:txBody>
      </p:sp>
      <p:sp>
        <p:nvSpPr>
          <p:cNvPr id="51203" name="Footer Placeholder 3"/>
          <p:cNvSpPr txBox="1">
            <a:spLocks noGrp="1"/>
          </p:cNvSpPr>
          <p:nvPr/>
        </p:nvSpPr>
        <p:spPr bwMode="auto">
          <a:xfrm>
            <a:off x="1981200" y="6248401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1200">
                <a:latin typeface="+mn-lt"/>
              </a:rPr>
              <a:t>Copyright 2013 John Wiley &amp; Sons, Inc.</a:t>
            </a:r>
          </a:p>
        </p:txBody>
      </p:sp>
      <p:sp>
        <p:nvSpPr>
          <p:cNvPr id="51204" name="Slide Number Placeholder 4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sz="1600">
                <a:latin typeface="+mn-lt"/>
              </a:rPr>
              <a:t>4-</a:t>
            </a:r>
            <a:fld id="{DB098020-EED3-4D80-9A6D-5C3105E8610B}" type="slidenum">
              <a:rPr lang="en-US" sz="1600">
                <a:latin typeface="+mn-lt"/>
              </a:rPr>
              <a:pPr algn="r">
                <a:defRPr/>
              </a:pPr>
              <a:t>17</a:t>
            </a:fld>
            <a:endParaRPr lang="en-US" sz="160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5"/>
          <p:cNvSpPr>
            <a:spLocks noChangeArrowheads="1"/>
          </p:cNvSpPr>
          <p:nvPr/>
        </p:nvSpPr>
        <p:spPr bwMode="auto">
          <a:xfrm>
            <a:off x="1524000" y="16219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5120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9801" y="152400"/>
            <a:ext cx="7863719" cy="56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Rectangle 6"/>
          <p:cNvSpPr>
            <a:spLocks noChangeArrowheads="1"/>
          </p:cNvSpPr>
          <p:nvPr/>
        </p:nvSpPr>
        <p:spPr bwMode="auto">
          <a:xfrm>
            <a:off x="4038601" y="5867401"/>
            <a:ext cx="40950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 anchor="ctr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Calibri"/>
                <a:cs typeface="Calibri"/>
              </a:rPr>
              <a:t>Figure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Calibri"/>
                <a:cs typeface="Calibri"/>
              </a:rPr>
              <a:t>4.10.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alibri"/>
                <a:cs typeface="Calibri"/>
              </a:rPr>
              <a:t>Overview of enterprise search. </a:t>
            </a:r>
          </a:p>
          <a:p>
            <a:pPr eaLnBrk="0" hangingPunct="0"/>
            <a:endParaRPr lang="en-US" dirty="0">
              <a:solidFill>
                <a:schemeClr val="accent4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9156" name="Slide Number Placeholder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B1DFAC2A-3A62-4264-B70C-C2699FE8199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4400" dirty="0">
                <a:solidFill>
                  <a:srgbClr val="6B633D"/>
                </a:solidFill>
                <a:latin typeface="Calibri" pitchFamily="34" charset="0"/>
              </a:rPr>
              <a:t>Enterprise Search – continued 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Questions</a:t>
            </a:r>
          </a:p>
          <a:p>
            <a:pPr>
              <a:buFont typeface="Arial" charset="0"/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1. How might a company’s business performance be affected by its network’s capabilities?</a:t>
            </a:r>
          </a:p>
          <a:p>
            <a:pPr>
              <a:buFont typeface="Arial" charset="0"/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2. What are the benefits of an IP-based network?</a:t>
            </a:r>
          </a:p>
          <a:p>
            <a:pPr>
              <a:buFont typeface="Arial" charset="0"/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3. Describe how VoIP can reduce an organization’s communication costs.</a:t>
            </a:r>
          </a:p>
          <a:p>
            <a:pPr>
              <a:buFont typeface="Arial" charset="0"/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4. What is the difference between an intranet and an extranet?</a:t>
            </a:r>
          </a:p>
          <a:p>
            <a:pPr>
              <a:buFont typeface="Arial" charset="0"/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5. How does a virtual private network (VPN) provide security?</a:t>
            </a:r>
          </a:p>
          <a:p>
            <a:pPr>
              <a:buFont typeface="Arial" charset="0"/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6. What is the importance of enterprise search?</a:t>
            </a:r>
          </a:p>
          <a:p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204" name="Slide Number Placeholder 4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sz="1600">
                <a:latin typeface="+mn-lt"/>
              </a:rPr>
              <a:t>4-</a:t>
            </a:r>
            <a:fld id="{838CA641-402A-4921-BA08-D402E7E50556}" type="slidenum">
              <a:rPr lang="en-US" sz="1600">
                <a:latin typeface="+mn-lt"/>
              </a:rPr>
              <a:pPr algn="r">
                <a:defRPr/>
              </a:pPr>
              <a:t>19</a:t>
            </a:fld>
            <a:endParaRPr lang="en-US" sz="1600">
              <a:latin typeface="+mn-lt"/>
            </a:endParaRPr>
          </a:p>
        </p:txBody>
      </p:sp>
      <p:sp>
        <p:nvSpPr>
          <p:cNvPr id="6" name="Up Arrow 5">
            <a:hlinkClick r:id="rId3" action="ppaction://hlinksldjump"/>
          </p:cNvPr>
          <p:cNvSpPr/>
          <p:nvPr/>
        </p:nvSpPr>
        <p:spPr>
          <a:xfrm>
            <a:off x="8839200" y="5858798"/>
            <a:ext cx="1219200" cy="7706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900113" indent="-900113" algn="l" eaLnBrk="1" hangingPunct="1"/>
            <a:r>
              <a:rPr lang="en-US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4.4 </a:t>
            </a:r>
            <a:r>
              <a:rPr lang="id-ID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	Teknologi Kolaborasi dan Komunikasi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Virtual Collaboration: </a:t>
            </a:r>
          </a:p>
          <a:p>
            <a:pPr lvl="1">
              <a:buFont typeface="Wingdings" charset="2"/>
              <a:buChar char="§"/>
            </a:pP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Berbagi informasi antara Pengecer dan Pemasoknya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: </a:t>
            </a:r>
            <a:r>
              <a:rPr lang="en-US" sz="2000" b="1" dirty="0">
                <a:latin typeface="Calibri" pitchFamily="34" charset="0"/>
              </a:rPr>
              <a:t>P&amp;G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 and </a:t>
            </a:r>
            <a:r>
              <a:rPr lang="en-US" sz="2000" b="1" dirty="0">
                <a:latin typeface="Calibri" pitchFamily="34" charset="0"/>
              </a:rPr>
              <a:t>Wal-Mart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.</a:t>
            </a:r>
          </a:p>
          <a:p>
            <a:pPr lvl="1">
              <a:buFont typeface="Wingdings" charset="2"/>
              <a:buChar char="§"/>
            </a:pP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Kolaborasi antara 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Retailer-Supplier: </a:t>
            </a:r>
            <a:r>
              <a:rPr lang="en-US" sz="2000" b="1" dirty="0" err="1">
                <a:latin typeface="Calibri" pitchFamily="34" charset="0"/>
              </a:rPr>
              <a:t>Asda</a:t>
            </a:r>
            <a:r>
              <a:rPr lang="en-US" sz="2000" b="1" dirty="0">
                <a:latin typeface="Calibri" pitchFamily="34" charset="0"/>
              </a:rPr>
              <a:t> Corporation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.</a:t>
            </a:r>
          </a:p>
          <a:p>
            <a:pPr lvl="1">
              <a:buFont typeface="Wingdings" charset="2"/>
              <a:buChar char="§"/>
            </a:pP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Biaya 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Transportation </a:t>
            </a: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dan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 </a:t>
            </a:r>
            <a:r>
              <a:rPr lang="en-US" sz="2000" b="1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Inventory </a:t>
            </a: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lebih murah dan Mengurangi 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Stockouts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: </a:t>
            </a:r>
            <a:r>
              <a:rPr lang="en-US" sz="2000" b="1" dirty="0">
                <a:latin typeface="Calibri" pitchFamily="34" charset="0"/>
              </a:rPr>
              <a:t>Unilever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.</a:t>
            </a:r>
          </a:p>
          <a:p>
            <a:pPr lvl="1">
              <a:buFont typeface="Wingdings" charset="2"/>
              <a:buChar char="§"/>
            </a:pP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Mengurangi Waktu Pengembangan Produk 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: </a:t>
            </a:r>
            <a:r>
              <a:rPr lang="en-US" sz="2000" b="1" dirty="0">
                <a:latin typeface="Calibri" pitchFamily="34" charset="0"/>
              </a:rPr>
              <a:t>Caterpillar, Inc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.</a:t>
            </a:r>
          </a:p>
          <a:p>
            <a:pPr marL="0" indent="0">
              <a:buNone/>
            </a:pP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Kerja Kelompok dan Proses Keputusan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:</a:t>
            </a:r>
            <a:endParaRPr lang="en-US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itchFamily="34" charset="0"/>
            </a:endParaRPr>
          </a:p>
          <a:p>
            <a:pPr lvl="1">
              <a:buFont typeface="Wingdings" charset="2"/>
              <a:buChar char="§"/>
            </a:pP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Kerja Kelompok dan Dinamika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.</a:t>
            </a:r>
            <a:endParaRPr lang="en-US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itchFamily="34" charset="0"/>
            </a:endParaRPr>
          </a:p>
          <a:p>
            <a:pPr lvl="1">
              <a:buFont typeface="Wingdings" charset="2"/>
              <a:buChar char="§"/>
            </a:pP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Online </a:t>
            </a:r>
            <a:r>
              <a:rPr lang="en-US" sz="2000" b="1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Brainstorming </a:t>
            </a: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di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 </a:t>
            </a: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awan (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Cloud</a:t>
            </a:r>
            <a:r>
              <a:rPr lang="id-ID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)</a:t>
            </a:r>
            <a:r>
              <a:rPr lang="en-US" sz="2000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itchFamily="34" charset="0"/>
              </a:rPr>
              <a:t>.</a:t>
            </a:r>
            <a:endParaRPr lang="en-US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itchFamily="34" charset="0"/>
            </a:endParaRPr>
          </a:p>
          <a:p>
            <a:pPr lvl="2">
              <a:buFont typeface="Arial"/>
              <a:buChar char="•"/>
            </a:pPr>
            <a:r>
              <a:rPr lang="en-US" sz="2000" b="1" dirty="0" err="1">
                <a:latin typeface="Calibri" pitchFamily="34" charset="0"/>
              </a:rPr>
              <a:t>Evernote</a:t>
            </a:r>
            <a:r>
              <a:rPr lang="en-US" sz="2000" b="1" dirty="0">
                <a:latin typeface="Calibri" pitchFamily="34" charset="0"/>
              </a:rPr>
              <a:t> (</a:t>
            </a:r>
            <a:r>
              <a:rPr lang="en-US" sz="2000" b="1" dirty="0" err="1">
                <a:latin typeface="Calibri" pitchFamily="34" charset="0"/>
              </a:rPr>
              <a:t>evernote.com</a:t>
            </a:r>
            <a:r>
              <a:rPr lang="en-US" sz="2000" b="1" dirty="0">
                <a:latin typeface="Calibri" pitchFamily="34" charset="0"/>
              </a:rPr>
              <a:t>)</a:t>
            </a:r>
          </a:p>
          <a:p>
            <a:pPr lvl="2">
              <a:buFont typeface="Arial"/>
              <a:buChar char="•"/>
            </a:pPr>
            <a:r>
              <a:rPr lang="en-US" sz="2000" b="1" dirty="0" err="1">
                <a:latin typeface="Calibri" pitchFamily="34" charset="0"/>
              </a:rPr>
              <a:t>iMindMap</a:t>
            </a:r>
            <a:r>
              <a:rPr lang="en-US" sz="2000" b="1" dirty="0">
                <a:latin typeface="Calibri" pitchFamily="34" charset="0"/>
              </a:rPr>
              <a:t> Online</a:t>
            </a:r>
          </a:p>
        </p:txBody>
      </p:sp>
      <p:sp>
        <p:nvSpPr>
          <p:cNvPr id="51204" name="Slide Number Placeholder 4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sz="1600">
                <a:latin typeface="+mn-lt"/>
              </a:rPr>
              <a:t>4-</a:t>
            </a:r>
            <a:fld id="{5FD089C0-63B3-4711-ACF6-C5A06BF8D2D9}" type="slidenum">
              <a:rPr lang="en-US" sz="1600">
                <a:latin typeface="+mn-lt"/>
              </a:rPr>
              <a:pPr algn="r">
                <a:defRPr/>
              </a:pPr>
              <a:t>20</a:t>
            </a:fld>
            <a:endParaRPr lang="en-US" sz="160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900113" indent="-900113" algn="l" eaLnBrk="1" hangingPunct="1"/>
            <a:r>
              <a:rPr lang="en-US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4.4 </a:t>
            </a:r>
            <a:r>
              <a:rPr lang="id-ID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	Teknologi Kolaborasi dan Komunikasi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sz="2400" b="1">
                <a:latin typeface="Calibri" pitchFamily="34" charset="0"/>
              </a:rPr>
              <a:t>Questions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alibri" pitchFamily="34" charset="0"/>
              </a:rPr>
              <a:t>1. What is virtual collaboration?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alibri" pitchFamily="34" charset="0"/>
              </a:rPr>
              <a:t>2. Why is group work challenging?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alibri" pitchFamily="34" charset="0"/>
              </a:rPr>
              <a:t>3. What are the benefits of working in groups?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alibri" pitchFamily="34" charset="0"/>
              </a:rPr>
              <a:t>4. What might limit the use of in-person brainstorming?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alibri" pitchFamily="34" charset="0"/>
              </a:rPr>
              <a:t>5. How can online brainstorming tools overcome those limits?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1204" name="Slide Number Placeholder 4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sz="1600">
                <a:latin typeface="+mn-lt"/>
              </a:rPr>
              <a:t>4-</a:t>
            </a:r>
            <a:fld id="{5FD089C0-63B3-4711-ACF6-C5A06BF8D2D9}" type="slidenum">
              <a:rPr lang="en-US" sz="1600">
                <a:latin typeface="+mn-lt"/>
              </a:rPr>
              <a:pPr algn="r">
                <a:defRPr/>
              </a:pPr>
              <a:t>21</a:t>
            </a:fld>
            <a:endParaRPr lang="en-US" sz="1600">
              <a:latin typeface="+mn-lt"/>
            </a:endParaRPr>
          </a:p>
        </p:txBody>
      </p:sp>
      <p:sp>
        <p:nvSpPr>
          <p:cNvPr id="6" name="Up Arrow 5">
            <a:hlinkClick r:id="rId3" action="ppaction://hlinksldjump"/>
          </p:cNvPr>
          <p:cNvSpPr/>
          <p:nvPr/>
        </p:nvSpPr>
        <p:spPr>
          <a:xfrm>
            <a:off x="8839200" y="5858798"/>
            <a:ext cx="1219200" cy="7706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440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4.5 </a:t>
            </a:r>
            <a:r>
              <a:rPr lang="id-ID" sz="480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Isue Hijau, Legal dan Etika</a:t>
            </a:r>
            <a:endParaRPr lang="en-US" sz="4800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Calibri" pitchFamily="34" charset="0"/>
              </a:rPr>
              <a:t>MOBILE, CLOUD, SOCIAL, AND GLOBAL LEAVE A FOOTPRINT ON THE ENVIRONMENT</a:t>
            </a:r>
          </a:p>
          <a:p>
            <a:pPr marL="342900" indent="-342900">
              <a:buFont typeface="Wingdings" charset="2"/>
              <a:buChar char="§"/>
            </a:pPr>
            <a:r>
              <a:rPr lang="id-ID" sz="2400" smtClean="0">
                <a:latin typeface="Calibri" pitchFamily="34" charset="0"/>
              </a:rPr>
              <a:t>Solusi-solusi Keberlanjutan</a:t>
            </a:r>
            <a:endParaRPr lang="en-US" sz="2400" dirty="0">
              <a:latin typeface="Calibri" pitchFamily="34" charset="0"/>
            </a:endParaRPr>
          </a:p>
          <a:p>
            <a:pPr marL="800100" lvl="1" indent="-342900">
              <a:buFont typeface="Arial"/>
              <a:buChar char="•"/>
            </a:pPr>
            <a:r>
              <a:rPr lang="en-US">
                <a:solidFill>
                  <a:schemeClr val="tx1"/>
                </a:solidFill>
                <a:latin typeface="Calibri" pitchFamily="34" charset="0"/>
              </a:rPr>
              <a:t>Teknologi komunikasi menyumbang sekitar 2% dari emisi karbon global </a:t>
            </a:r>
          </a:p>
          <a:p>
            <a:pPr marL="800100" lvl="1" indent="-342900">
              <a:buFont typeface="Arial"/>
              <a:buChar char="•"/>
            </a:pPr>
            <a:r>
              <a:rPr lang="en-US">
                <a:solidFill>
                  <a:schemeClr val="tx1"/>
                </a:solidFill>
                <a:latin typeface="Calibri" pitchFamily="34" charset="0"/>
              </a:rPr>
              <a:t>Penyedia layanan jaringan, serta organisasi, menghadapi tantangan efisiensi energi, jejak karbon yang lebih kecil, dan </a:t>
            </a:r>
            <a:r>
              <a:rPr lang="en-US" smtClean="0">
                <a:solidFill>
                  <a:schemeClr val="tx1"/>
                </a:solidFill>
                <a:latin typeface="Calibri" pitchFamily="34" charset="0"/>
              </a:rPr>
              <a:t>keberlanjutan</a:t>
            </a:r>
            <a:r>
              <a:rPr lang="id-ID" smtClean="0">
                <a:solidFill>
                  <a:schemeClr val="tx1"/>
                </a:solidFill>
                <a:latin typeface="Calibri" pitchFamily="34" charset="0"/>
              </a:rPr>
              <a:t> ekologi (</a:t>
            </a:r>
            <a:r>
              <a:rPr lang="id-ID" i="1" smtClean="0">
                <a:solidFill>
                  <a:schemeClr val="tx1"/>
                </a:solidFill>
                <a:latin typeface="Calibri" pitchFamily="34" charset="0"/>
              </a:rPr>
              <a:t>eco-sustainability</a:t>
            </a:r>
            <a:r>
              <a:rPr lang="id-ID" smtClean="0">
                <a:solidFill>
                  <a:schemeClr val="tx1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614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5A903190-7371-4345-94FE-F88B654DFF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AD67DFC0-FC7B-4DC3-AED6-527B3DD74A3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dirty="0"/>
          </a:p>
        </p:txBody>
      </p:sp>
      <p:sp>
        <p:nvSpPr>
          <p:cNvPr id="67585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274638"/>
            <a:ext cx="4419600" cy="1143000"/>
          </a:xfrm>
        </p:spPr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id-ID" sz="280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Pertimbangan Etika Tenaga Kerja Terkoneksi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65538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381000" y="1371600"/>
            <a:ext cx="4114747" cy="49530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200" b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Mengemudi </a:t>
            </a:r>
            <a:r>
              <a:rPr lang="id-ID" sz="2200" b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sambil</a:t>
            </a:r>
            <a:r>
              <a:rPr lang="en-US" sz="2200" b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</a:t>
            </a:r>
            <a:r>
              <a:rPr lang="en-US" sz="2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terganggu </a:t>
            </a:r>
          </a:p>
          <a:p>
            <a:pPr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Risiko Kesehatan </a:t>
            </a:r>
          </a:p>
          <a:p>
            <a:pPr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Emisi RF dan SAR </a:t>
            </a:r>
          </a:p>
          <a:p>
            <a:pPr lvl="1"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18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tingkat penyerapan spesifik, atau SAR, adalah cara untuk mengukur jumlah frekuensi radio (RF) energi yang diserap oleh tubuh. </a:t>
            </a:r>
          </a:p>
          <a:p>
            <a:pPr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Kehidupan di luar </a:t>
            </a:r>
            <a:r>
              <a:rPr lang="en-US" sz="2200" b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kendali</a:t>
            </a:r>
            <a:endParaRPr lang="id-ID" sz="2200" b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</p:txBody>
      </p:sp>
      <p:pic>
        <p:nvPicPr>
          <p:cNvPr id="6554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143000"/>
            <a:ext cx="689624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AD67DFC0-FC7B-4DC3-AED6-527B3DD74A3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dirty="0"/>
          </a:p>
        </p:txBody>
      </p:sp>
      <p:sp>
        <p:nvSpPr>
          <p:cNvPr id="67585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274638"/>
            <a:ext cx="4419600" cy="1143000"/>
          </a:xfrm>
        </p:spPr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id-ID" sz="280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Pertimbangan Etika Tenaga Kerja Terkoneksi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65538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381000" y="1371600"/>
            <a:ext cx="4114747" cy="49530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200" b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Mengemudi </a:t>
            </a:r>
            <a:r>
              <a:rPr lang="id-ID" sz="2200" b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sambil</a:t>
            </a:r>
            <a:r>
              <a:rPr lang="en-US" sz="2200" b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</a:t>
            </a:r>
            <a:r>
              <a:rPr lang="en-US" sz="2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terganggu </a:t>
            </a:r>
          </a:p>
          <a:p>
            <a:pPr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Risiko Kesehatan </a:t>
            </a:r>
          </a:p>
          <a:p>
            <a:pPr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Emisi RF dan SAR </a:t>
            </a:r>
          </a:p>
          <a:p>
            <a:pPr lvl="1"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18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tingkat penyerapan spesifik, atau SAR, adalah cara untuk mengukur jumlah frekuensi radio (RF) energi yang diserap oleh tubuh. </a:t>
            </a:r>
          </a:p>
          <a:p>
            <a:pPr>
              <a:spcBef>
                <a:spcPct val="0"/>
              </a:spcBef>
              <a:spcAft>
                <a:spcPct val="10000"/>
              </a:spcAft>
              <a:buClr>
                <a:srgbClr val="6B633D"/>
              </a:buClr>
              <a:buSzPct val="80000"/>
              <a:buFont typeface="Wingdings" pitchFamily="2" charset="2"/>
              <a:buChar char="§"/>
            </a:pPr>
            <a:r>
              <a:rPr lang="en-US" sz="2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Kehidupan di luar </a:t>
            </a:r>
            <a:r>
              <a:rPr lang="en-US" sz="2200" b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kendali</a:t>
            </a:r>
            <a:endParaRPr lang="id-ID" sz="2200" b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0576" y="1066800"/>
            <a:ext cx="6776456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25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86" y="3335569"/>
            <a:ext cx="10363200" cy="1143000"/>
          </a:xfrm>
        </p:spPr>
        <p:txBody>
          <a:bodyPr rtlCol="0">
            <a:noAutofit/>
            <a:scene3d>
              <a:camera prst="perspectiveFront">
                <a:rot lat="20399999" lon="0" rev="0"/>
              </a:camera>
              <a:lightRig rig="harsh" dir="t">
                <a:rot lat="0" lon="0" rev="4200000"/>
              </a:lightRig>
            </a:scene3d>
            <a:sp3d extrusionH="57150" prstMaterial="matte">
              <a:bevelT w="158750" h="241300"/>
              <a:bevelB w="247650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11500" cap="none" smtClean="0">
                <a:ln/>
                <a:solidFill>
                  <a:srgbClr val="7030A0"/>
                </a:solidFill>
              </a:rPr>
              <a:t>SEKI</a:t>
            </a:r>
            <a:r>
              <a:rPr lang="en-US" sz="11500">
                <a:ln/>
                <a:solidFill>
                  <a:srgbClr val="7030A0"/>
                </a:solidFill>
              </a:rPr>
              <a:t>Y</a:t>
            </a:r>
            <a:r>
              <a:rPr lang="id-ID" sz="11500" cap="none" smtClean="0">
                <a:ln/>
                <a:solidFill>
                  <a:srgbClr val="7030A0"/>
                </a:solidFill>
              </a:rPr>
              <a:t>AN</a:t>
            </a:r>
            <a:r>
              <a:rPr lang="en-US" sz="11500" cap="none" smtClean="0">
                <a:ln/>
                <a:solidFill>
                  <a:srgbClr val="7030A0"/>
                </a:solidFill>
              </a:rPr>
              <a:t/>
            </a:r>
            <a:br>
              <a:rPr lang="en-US" sz="11500" cap="none" smtClean="0">
                <a:ln/>
                <a:solidFill>
                  <a:srgbClr val="7030A0"/>
                </a:solidFill>
              </a:rPr>
            </a:br>
            <a:r>
              <a:rPr lang="en-US" sz="11500" smtClean="0">
                <a:ln/>
                <a:solidFill>
                  <a:srgbClr val="7030A0"/>
                </a:solidFill>
              </a:rPr>
              <a:t>TELIMA KASIH</a:t>
            </a:r>
            <a:r>
              <a:rPr lang="en-US" cap="none" dirty="0">
                <a:ln/>
                <a:solidFill>
                  <a:srgbClr val="7030A0"/>
                </a:solidFill>
                <a:latin typeface="+mj-lt"/>
              </a:rPr>
              <a:t/>
            </a:r>
            <a:br>
              <a:rPr lang="en-US" cap="none" dirty="0">
                <a:ln/>
                <a:solidFill>
                  <a:srgbClr val="7030A0"/>
                </a:solidFill>
                <a:latin typeface="+mj-lt"/>
              </a:rPr>
            </a:br>
            <a:endParaRPr lang="en-US" cap="none" dirty="0">
              <a:ln/>
              <a:solidFill>
                <a:srgbClr val="7030A0"/>
              </a:solidFill>
              <a:latin typeface="+mj-lt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4-</a:t>
            </a:r>
            <a:fld id="{75A72E1D-B4D1-4BF5-B5FC-5CE2542DD3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-7800" y="4267200"/>
            <a:ext cx="12204000" cy="0"/>
          </a:xfrm>
          <a:prstGeom prst="line">
            <a:avLst/>
          </a:prstGeom>
          <a:ln w="152400">
            <a:gradFill>
              <a:gsLst>
                <a:gs pos="0">
                  <a:srgbClr val="825700"/>
                </a:gs>
                <a:gs pos="0">
                  <a:srgbClr val="8257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flat" dir="t">
              <a:rot lat="0" lon="0" rev="7200000"/>
            </a:lightRig>
          </a:scene3d>
          <a:sp3d extrusionH="107950">
            <a:extrusionClr>
              <a:srgbClr val="94C3D8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3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heme3" id="{8C0EF53E-BDC9-4711-B2BA-1736192079DF}" vid="{B8DC5A19-2768-4BA5-9E82-3840DC69C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</Template>
  <TotalTime>1782</TotalTime>
  <Words>1302</Words>
  <Application>Microsoft Office PowerPoint</Application>
  <PresentationFormat>Custom</PresentationFormat>
  <Paragraphs>168</Paragraphs>
  <Slides>25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Theme3</vt:lpstr>
      <vt:lpstr>Jaringan, Kolaborasi dan Keberlanjutan </vt:lpstr>
      <vt:lpstr>Chapter 4 Outline</vt:lpstr>
      <vt:lpstr>4.1  Komponen dan Jaringan TI Bisnis</vt:lpstr>
      <vt:lpstr>Switching: Transmisi sinyal</vt:lpstr>
      <vt:lpstr>Terminologi Jaringan</vt:lpstr>
      <vt:lpstr>3G and 4G Networks</vt:lpstr>
      <vt:lpstr>WiMAX</vt:lpstr>
      <vt:lpstr>LTE (Long Term Evolution)</vt:lpstr>
      <vt:lpstr>4.2  Aplikasi Jaringan Tanpakabel dan Infrastruktur Mobil</vt:lpstr>
      <vt:lpstr>Membangun  Strategi Kapabilitas Mobil</vt:lpstr>
      <vt:lpstr>PowerPoint Presentation</vt:lpstr>
      <vt:lpstr>PowerPoint Presentation</vt:lpstr>
      <vt:lpstr>4.3 Manajemen Jaringan dan Pencarian</vt:lpstr>
      <vt:lpstr>PowerPoint Presentation</vt:lpstr>
      <vt:lpstr>Jaringan Komputer</vt:lpstr>
      <vt:lpstr>Jaringan Komputer</vt:lpstr>
      <vt:lpstr>Pencarian Enterprise</vt:lpstr>
      <vt:lpstr>PowerPoint Presentation</vt:lpstr>
      <vt:lpstr>Enterprise Search – continued </vt:lpstr>
      <vt:lpstr>4.4  Teknologi Kolaborasi dan Komunikasi</vt:lpstr>
      <vt:lpstr>4.4  Teknologi Kolaborasi dan Komunikasi</vt:lpstr>
      <vt:lpstr>4.5 Isue Hijau, Legal dan Etika</vt:lpstr>
      <vt:lpstr>Pertimbangan Etika Tenaga Kerja Terkoneksi</vt:lpstr>
      <vt:lpstr>Pertimbangan Etika Tenaga Kerja Terkoneksi</vt:lpstr>
      <vt:lpstr>SEKIYAN TELIMA KASIH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Linda</dc:creator>
  <cp:lastModifiedBy>Jary</cp:lastModifiedBy>
  <cp:revision>188</cp:revision>
  <dcterms:created xsi:type="dcterms:W3CDTF">2010-10-24T06:01:35Z</dcterms:created>
  <dcterms:modified xsi:type="dcterms:W3CDTF">2016-05-04T00:04:58Z</dcterms:modified>
</cp:coreProperties>
</file>