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35"/>
  </p:notesMasterIdLst>
  <p:sldIdLst>
    <p:sldId id="336" r:id="rId2"/>
    <p:sldId id="263" r:id="rId3"/>
    <p:sldId id="265" r:id="rId4"/>
    <p:sldId id="356" r:id="rId5"/>
    <p:sldId id="338" r:id="rId6"/>
    <p:sldId id="339" r:id="rId7"/>
    <p:sldId id="340" r:id="rId8"/>
    <p:sldId id="304" r:id="rId9"/>
    <p:sldId id="305" r:id="rId10"/>
    <p:sldId id="341" r:id="rId11"/>
    <p:sldId id="306" r:id="rId12"/>
    <p:sldId id="268" r:id="rId13"/>
    <p:sldId id="307" r:id="rId14"/>
    <p:sldId id="352" r:id="rId15"/>
    <p:sldId id="311" r:id="rId16"/>
    <p:sldId id="345" r:id="rId17"/>
    <p:sldId id="312" r:id="rId18"/>
    <p:sldId id="335" r:id="rId19"/>
    <p:sldId id="313" r:id="rId20"/>
    <p:sldId id="314" r:id="rId21"/>
    <p:sldId id="317" r:id="rId22"/>
    <p:sldId id="353" r:id="rId23"/>
    <p:sldId id="320" r:id="rId24"/>
    <p:sldId id="321" r:id="rId25"/>
    <p:sldId id="322" r:id="rId26"/>
    <p:sldId id="354" r:id="rId27"/>
    <p:sldId id="328" r:id="rId28"/>
    <p:sldId id="337" r:id="rId29"/>
    <p:sldId id="327" r:id="rId30"/>
    <p:sldId id="330" r:id="rId31"/>
    <p:sldId id="355" r:id="rId32"/>
    <p:sldId id="329" r:id="rId33"/>
    <p:sldId id="331" r:id="rId3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83C5"/>
    <a:srgbClr val="5085C9"/>
    <a:srgbClr val="4C83C5"/>
    <a:srgbClr val="4783C8"/>
    <a:srgbClr val="4D87C7"/>
    <a:srgbClr val="3872B2"/>
    <a:srgbClr val="3266A0"/>
    <a:srgbClr val="4B87AF"/>
    <a:srgbClr val="94C3D8"/>
    <a:srgbClr val="C8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9" autoAdjust="0"/>
    <p:restoredTop sz="98201" autoAdjust="0"/>
  </p:normalViewPr>
  <p:slideViewPr>
    <p:cSldViewPr>
      <p:cViewPr>
        <p:scale>
          <a:sx n="70" d="100"/>
          <a:sy n="70" d="100"/>
        </p:scale>
        <p:origin x="-648" y="-9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5/28/2015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3C413E-96AB-46AB-9A0F-8DBD72638C5A}" type="slidenum">
              <a:rPr lang="en-US"/>
              <a:pPr fontAlgn="base">
                <a:spcBef>
                  <a:spcPct val="0"/>
                </a:spcBef>
                <a:spcAft>
                  <a:spcPct val="0"/>
                </a:spcAft>
                <a:defRPr/>
              </a:pPr>
              <a:t>2</a:t>
            </a:fld>
            <a:endParaRPr lang="en-US"/>
          </a:p>
        </p:txBody>
      </p:sp>
    </p:spTree>
    <p:extLst>
      <p:ext uri="{BB962C8B-B14F-4D97-AF65-F5344CB8AC3E}">
        <p14:creationId xmlns:p14="http://schemas.microsoft.com/office/powerpoint/2010/main" val="294374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3AB96F-1B5F-41A8-9998-BD645CC0BD4C}" type="slidenum">
              <a:rPr lang="en-US"/>
              <a:pPr fontAlgn="base">
                <a:spcBef>
                  <a:spcPct val="0"/>
                </a:spcBef>
                <a:spcAft>
                  <a:spcPct val="0"/>
                </a:spcAft>
                <a:defRPr/>
              </a:pPr>
              <a:t>3</a:t>
            </a:fld>
            <a:endParaRPr lang="en-US"/>
          </a:p>
        </p:txBody>
      </p:sp>
    </p:spTree>
    <p:extLst>
      <p:ext uri="{BB962C8B-B14F-4D97-AF65-F5344CB8AC3E}">
        <p14:creationId xmlns:p14="http://schemas.microsoft.com/office/powerpoint/2010/main" val="3912177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DE01B17-DB9F-4BA7-AA97-76DF45C91684}" type="slidenum">
              <a:rPr lang="en-US" sz="1200">
                <a:latin typeface="+mn-lt"/>
              </a:rPr>
              <a:pPr algn="r">
                <a:defRPr/>
              </a:pPr>
              <a:t>8</a:t>
            </a:fld>
            <a:endParaRPr lang="en-US" sz="1200">
              <a:latin typeface="+mn-lt"/>
            </a:endParaRPr>
          </a:p>
        </p:txBody>
      </p:sp>
    </p:spTree>
    <p:extLst>
      <p:ext uri="{BB962C8B-B14F-4D97-AF65-F5344CB8AC3E}">
        <p14:creationId xmlns:p14="http://schemas.microsoft.com/office/powerpoint/2010/main" val="978599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682046C-5714-4281-B151-C7D87FA3057C}" type="slidenum">
              <a:rPr lang="en-US" sz="1200">
                <a:latin typeface="+mn-lt"/>
              </a:rPr>
              <a:pPr algn="r">
                <a:defRPr/>
              </a:pPr>
              <a:t>9</a:t>
            </a:fld>
            <a:endParaRPr lang="en-US" sz="1200">
              <a:latin typeface="+mn-lt"/>
            </a:endParaRPr>
          </a:p>
        </p:txBody>
      </p:sp>
    </p:spTree>
    <p:extLst>
      <p:ext uri="{BB962C8B-B14F-4D97-AF65-F5344CB8AC3E}">
        <p14:creationId xmlns:p14="http://schemas.microsoft.com/office/powerpoint/2010/main" val="3166127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60A80E-6D00-4726-8DF5-4505126AEA65}" type="slidenum">
              <a:rPr lang="en-US"/>
              <a:pPr fontAlgn="base">
                <a:spcBef>
                  <a:spcPct val="0"/>
                </a:spcBef>
                <a:spcAft>
                  <a:spcPct val="0"/>
                </a:spcAft>
                <a:defRPr/>
              </a:pPr>
              <a:t>10</a:t>
            </a:fld>
            <a:endParaRPr lang="en-US"/>
          </a:p>
        </p:txBody>
      </p:sp>
    </p:spTree>
    <p:extLst>
      <p:ext uri="{BB962C8B-B14F-4D97-AF65-F5344CB8AC3E}">
        <p14:creationId xmlns:p14="http://schemas.microsoft.com/office/powerpoint/2010/main" val="87633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B44FE8D-A572-4668-AB40-C96108906132}" type="slidenum">
              <a:rPr lang="en-US" sz="1200">
                <a:latin typeface="+mn-lt"/>
              </a:rPr>
              <a:pPr algn="r">
                <a:defRPr/>
              </a:pPr>
              <a:t>11</a:t>
            </a:fld>
            <a:endParaRPr lang="en-US" sz="1200">
              <a:latin typeface="+mn-lt"/>
            </a:endParaRPr>
          </a:p>
        </p:txBody>
      </p:sp>
    </p:spTree>
    <p:extLst>
      <p:ext uri="{BB962C8B-B14F-4D97-AF65-F5344CB8AC3E}">
        <p14:creationId xmlns:p14="http://schemas.microsoft.com/office/powerpoint/2010/main" val="2804976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842BDA-6CC4-483B-9A65-9550EE0F94DB}" type="slidenum">
              <a:rPr lang="en-US"/>
              <a:pPr fontAlgn="base">
                <a:spcBef>
                  <a:spcPct val="0"/>
                </a:spcBef>
                <a:spcAft>
                  <a:spcPct val="0"/>
                </a:spcAft>
                <a:defRPr/>
              </a:pPr>
              <a:t>12</a:t>
            </a:fld>
            <a:endParaRPr lang="en-US"/>
          </a:p>
        </p:txBody>
      </p:sp>
    </p:spTree>
    <p:extLst>
      <p:ext uri="{BB962C8B-B14F-4D97-AF65-F5344CB8AC3E}">
        <p14:creationId xmlns:p14="http://schemas.microsoft.com/office/powerpoint/2010/main" val="94648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A20F4E5-B8A4-426C-97D7-837A62289E98}" type="slidenum">
              <a:rPr lang="en-US" sz="1200">
                <a:latin typeface="+mn-lt"/>
              </a:rPr>
              <a:pPr algn="r">
                <a:defRPr/>
              </a:pPr>
              <a:t>13</a:t>
            </a:fld>
            <a:endParaRPr lang="en-US" sz="1200">
              <a:latin typeface="+mn-lt"/>
            </a:endParaRPr>
          </a:p>
        </p:txBody>
      </p:sp>
    </p:spTree>
    <p:extLst>
      <p:ext uri="{BB962C8B-B14F-4D97-AF65-F5344CB8AC3E}">
        <p14:creationId xmlns:p14="http://schemas.microsoft.com/office/powerpoint/2010/main" val="703657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47FD19A-74CD-4C05-A104-D8C76505F94F}" type="slidenum">
              <a:rPr lang="en-US" sz="1200">
                <a:latin typeface="+mn-lt"/>
              </a:rPr>
              <a:pPr algn="r">
                <a:defRPr/>
              </a:pPr>
              <a:t>15</a:t>
            </a:fld>
            <a:endParaRPr lang="en-US" sz="1200">
              <a:latin typeface="+mn-lt"/>
            </a:endParaRPr>
          </a:p>
        </p:txBody>
      </p:sp>
    </p:spTree>
    <p:extLst>
      <p:ext uri="{BB962C8B-B14F-4D97-AF65-F5344CB8AC3E}">
        <p14:creationId xmlns:p14="http://schemas.microsoft.com/office/powerpoint/2010/main" val="136957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47FD19A-74CD-4C05-A104-D8C76505F94F}" type="slidenum">
              <a:rPr lang="en-US" sz="1200">
                <a:latin typeface="+mn-lt"/>
              </a:rPr>
              <a:pPr algn="r">
                <a:defRPr/>
              </a:pPr>
              <a:t>16</a:t>
            </a:fld>
            <a:endParaRPr lang="en-US" sz="1200">
              <a:latin typeface="+mn-lt"/>
            </a:endParaRPr>
          </a:p>
        </p:txBody>
      </p:sp>
    </p:spTree>
    <p:extLst>
      <p:ext uri="{BB962C8B-B14F-4D97-AF65-F5344CB8AC3E}">
        <p14:creationId xmlns:p14="http://schemas.microsoft.com/office/powerpoint/2010/main" val="2391018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F863465-ED32-4BFD-A04D-AAC474EF1A96}" type="slidenum">
              <a:rPr lang="en-US" sz="1200">
                <a:latin typeface="+mn-lt"/>
              </a:rPr>
              <a:pPr algn="r">
                <a:defRPr/>
              </a:pPr>
              <a:t>17</a:t>
            </a:fld>
            <a:endParaRPr lang="en-US" sz="1200">
              <a:latin typeface="+mn-lt"/>
            </a:endParaRPr>
          </a:p>
        </p:txBody>
      </p:sp>
    </p:spTree>
    <p:extLst>
      <p:ext uri="{BB962C8B-B14F-4D97-AF65-F5344CB8AC3E}">
        <p14:creationId xmlns:p14="http://schemas.microsoft.com/office/powerpoint/2010/main" val="2073484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050FDC7-B697-4B2F-B69B-CD6801785E90}" type="slidenum">
              <a:rPr lang="en-US" sz="1200">
                <a:latin typeface="+mn-lt"/>
              </a:rPr>
              <a:pPr algn="r">
                <a:defRPr/>
              </a:pPr>
              <a:t>19</a:t>
            </a:fld>
            <a:endParaRPr lang="en-US" sz="1200">
              <a:latin typeface="+mn-lt"/>
            </a:endParaRPr>
          </a:p>
        </p:txBody>
      </p:sp>
    </p:spTree>
    <p:extLst>
      <p:ext uri="{BB962C8B-B14F-4D97-AF65-F5344CB8AC3E}">
        <p14:creationId xmlns:p14="http://schemas.microsoft.com/office/powerpoint/2010/main" val="2125992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C36A6B4-2B7B-470D-A24D-0E12A65033B1}" type="slidenum">
              <a:rPr lang="en-US" sz="1200">
                <a:latin typeface="+mn-lt"/>
              </a:rPr>
              <a:pPr algn="r">
                <a:defRPr/>
              </a:pPr>
              <a:t>20</a:t>
            </a:fld>
            <a:endParaRPr lang="en-US" sz="1200">
              <a:latin typeface="+mn-lt"/>
            </a:endParaRPr>
          </a:p>
        </p:txBody>
      </p:sp>
    </p:spTree>
    <p:extLst>
      <p:ext uri="{BB962C8B-B14F-4D97-AF65-F5344CB8AC3E}">
        <p14:creationId xmlns:p14="http://schemas.microsoft.com/office/powerpoint/2010/main" val="3588954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54A228E-5132-4E87-9B10-B01BD5B4D2DF}" type="slidenum">
              <a:rPr lang="en-US" sz="1200">
                <a:latin typeface="+mn-lt"/>
              </a:rPr>
              <a:pPr algn="r">
                <a:defRPr/>
              </a:pPr>
              <a:t>21</a:t>
            </a:fld>
            <a:endParaRPr lang="en-US" sz="1200">
              <a:latin typeface="+mn-lt"/>
            </a:endParaRPr>
          </a:p>
        </p:txBody>
      </p:sp>
    </p:spTree>
    <p:extLst>
      <p:ext uri="{BB962C8B-B14F-4D97-AF65-F5344CB8AC3E}">
        <p14:creationId xmlns:p14="http://schemas.microsoft.com/office/powerpoint/2010/main" val="1936993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F8C7A0A-32C4-4068-B67A-1D2E752DE212}" type="slidenum">
              <a:rPr lang="en-US" sz="1200">
                <a:latin typeface="+mn-lt"/>
              </a:rPr>
              <a:pPr algn="r">
                <a:defRPr/>
              </a:pPr>
              <a:t>23</a:t>
            </a:fld>
            <a:endParaRPr lang="en-US" sz="1200">
              <a:latin typeface="+mn-lt"/>
            </a:endParaRPr>
          </a:p>
        </p:txBody>
      </p:sp>
    </p:spTree>
    <p:extLst>
      <p:ext uri="{BB962C8B-B14F-4D97-AF65-F5344CB8AC3E}">
        <p14:creationId xmlns:p14="http://schemas.microsoft.com/office/powerpoint/2010/main" val="2830619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C8771A3-F979-44B8-9006-23CC910849FA}" type="slidenum">
              <a:rPr lang="en-US" sz="1200">
                <a:latin typeface="+mn-lt"/>
              </a:rPr>
              <a:pPr algn="r">
                <a:defRPr/>
              </a:pPr>
              <a:t>24</a:t>
            </a:fld>
            <a:endParaRPr lang="en-US" sz="1200">
              <a:latin typeface="+mn-lt"/>
            </a:endParaRPr>
          </a:p>
        </p:txBody>
      </p:sp>
    </p:spTree>
    <p:extLst>
      <p:ext uri="{BB962C8B-B14F-4D97-AF65-F5344CB8AC3E}">
        <p14:creationId xmlns:p14="http://schemas.microsoft.com/office/powerpoint/2010/main" val="72293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F30357C-227F-443F-B00D-6952C08AE8F7}" type="slidenum">
              <a:rPr lang="en-US" sz="1200">
                <a:latin typeface="+mn-lt"/>
              </a:rPr>
              <a:pPr algn="r">
                <a:defRPr/>
              </a:pPr>
              <a:t>25</a:t>
            </a:fld>
            <a:endParaRPr lang="en-US" sz="1200">
              <a:latin typeface="+mn-lt"/>
            </a:endParaRPr>
          </a:p>
        </p:txBody>
      </p:sp>
    </p:spTree>
    <p:extLst>
      <p:ext uri="{BB962C8B-B14F-4D97-AF65-F5344CB8AC3E}">
        <p14:creationId xmlns:p14="http://schemas.microsoft.com/office/powerpoint/2010/main" val="4043821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E17BF5B-9A62-44AA-9549-245B4A668547}" type="slidenum">
              <a:rPr lang="en-US" sz="1200">
                <a:latin typeface="+mn-lt"/>
              </a:rPr>
              <a:pPr algn="r">
                <a:defRPr/>
              </a:pPr>
              <a:t>27</a:t>
            </a:fld>
            <a:endParaRPr lang="en-US" sz="1200">
              <a:latin typeface="+mn-lt"/>
            </a:endParaRPr>
          </a:p>
        </p:txBody>
      </p:sp>
    </p:spTree>
    <p:extLst>
      <p:ext uri="{BB962C8B-B14F-4D97-AF65-F5344CB8AC3E}">
        <p14:creationId xmlns:p14="http://schemas.microsoft.com/office/powerpoint/2010/main" val="3678364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E17BF5B-9A62-44AA-9549-245B4A668547}" type="slidenum">
              <a:rPr lang="en-US" sz="1200">
                <a:latin typeface="+mn-lt"/>
              </a:rPr>
              <a:pPr algn="r">
                <a:defRPr/>
              </a:pPr>
              <a:t>28</a:t>
            </a:fld>
            <a:endParaRPr lang="en-US" sz="1200">
              <a:latin typeface="+mn-lt"/>
            </a:endParaRPr>
          </a:p>
        </p:txBody>
      </p:sp>
    </p:spTree>
    <p:extLst>
      <p:ext uri="{BB962C8B-B14F-4D97-AF65-F5344CB8AC3E}">
        <p14:creationId xmlns:p14="http://schemas.microsoft.com/office/powerpoint/2010/main" val="415704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1"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6606CA7-30D3-4455-93CF-56B523F7EAF9}" type="slidenum">
              <a:rPr lang="en-US" sz="1200">
                <a:latin typeface="+mn-lt"/>
              </a:rPr>
              <a:pPr algn="r">
                <a:defRPr/>
              </a:pPr>
              <a:t>29</a:t>
            </a:fld>
            <a:endParaRPr lang="en-US" sz="1200">
              <a:latin typeface="+mn-lt"/>
            </a:endParaRPr>
          </a:p>
        </p:txBody>
      </p:sp>
    </p:spTree>
    <p:extLst>
      <p:ext uri="{BB962C8B-B14F-4D97-AF65-F5344CB8AC3E}">
        <p14:creationId xmlns:p14="http://schemas.microsoft.com/office/powerpoint/2010/main" val="3559470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7"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20C1A0DF-17A1-4814-9105-33150345BD30}" type="slidenum">
              <a:rPr lang="en-US" sz="1200">
                <a:latin typeface="+mn-lt"/>
              </a:rPr>
              <a:pPr algn="r">
                <a:defRPr/>
              </a:pPr>
              <a:t>30</a:t>
            </a:fld>
            <a:endParaRPr lang="en-US" sz="1200">
              <a:latin typeface="+mn-lt"/>
            </a:endParaRPr>
          </a:p>
        </p:txBody>
      </p:sp>
    </p:spTree>
    <p:extLst>
      <p:ext uri="{BB962C8B-B14F-4D97-AF65-F5344CB8AC3E}">
        <p14:creationId xmlns:p14="http://schemas.microsoft.com/office/powerpoint/2010/main" val="3258043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45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C339C45-0405-4B45-A343-3D93450A4393}" type="slidenum">
              <a:rPr lang="en-US" sz="1200">
                <a:latin typeface="+mn-lt"/>
              </a:rPr>
              <a:pPr algn="r">
                <a:defRPr/>
              </a:pPr>
              <a:t>32</a:t>
            </a:fld>
            <a:endParaRPr lang="en-US" sz="1200">
              <a:latin typeface="+mn-lt"/>
            </a:endParaRPr>
          </a:p>
        </p:txBody>
      </p:sp>
    </p:spTree>
    <p:extLst>
      <p:ext uri="{BB962C8B-B14F-4D97-AF65-F5344CB8AC3E}">
        <p14:creationId xmlns:p14="http://schemas.microsoft.com/office/powerpoint/2010/main" val="723788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DC68884-B282-4E32-8B15-A811FAB5434B}" type="slidenum">
              <a:rPr lang="en-US" sz="1200">
                <a:latin typeface="+mn-lt"/>
              </a:rPr>
              <a:pPr algn="r">
                <a:defRPr/>
              </a:pPr>
              <a:t>33</a:t>
            </a:fld>
            <a:endParaRPr lang="en-US" sz="1200">
              <a:latin typeface="+mn-lt"/>
            </a:endParaRPr>
          </a:p>
        </p:txBody>
      </p:sp>
    </p:spTree>
    <p:extLst>
      <p:ext uri="{BB962C8B-B14F-4D97-AF65-F5344CB8AC3E}">
        <p14:creationId xmlns:p14="http://schemas.microsoft.com/office/powerpoint/2010/main" val="299106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chemeClr val="accent3"/>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a:defRPr sz="2400" b="1" cap="none" baseline="0">
                <a:solidFill>
                  <a:schemeClr val="accent4">
                    <a:lumMod val="75000"/>
                  </a:schemeClr>
                </a:solidFill>
              </a:defRPr>
            </a:lvl1pPr>
            <a:lvl2pPr>
              <a:defRPr sz="2000" b="1" cap="none" baseline="0">
                <a:solidFill>
                  <a:schemeClr val="accent4">
                    <a:lumMod val="75000"/>
                  </a:schemeClr>
                </a:solidFill>
              </a:defRPr>
            </a:lvl2pPr>
            <a:lvl3pPr>
              <a:defRPr sz="2000" b="1" cap="none" baseline="0">
                <a:solidFill>
                  <a:schemeClr val="accent4">
                    <a:lumMod val="75000"/>
                  </a:schemeClr>
                </a:solidFill>
              </a:defRPr>
            </a:lvl3pPr>
            <a:lvl4pPr>
              <a:defRPr sz="1600" b="1" cap="none" baseline="0">
                <a:solidFill>
                  <a:schemeClr val="accent4">
                    <a:lumMod val="75000"/>
                  </a:schemeClr>
                </a:solidFill>
              </a:defRPr>
            </a:lvl4pPr>
            <a:lvl5pPr>
              <a:defRPr sz="1600" b="1" cap="none" baseline="0">
                <a:solidFill>
                  <a:schemeClr val="accent4">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0542633A-7CFA-4764-9E30-89095E7E02AB}" type="slidenum">
              <a:rPr lang="en-US" smtClean="0"/>
              <a:pPr>
                <a:defRPr/>
              </a:pPr>
              <a:t>‹#›</a:t>
            </a:fld>
            <a:endParaRPr lang="en-US" dirty="0"/>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DE04DB7F-EB79-4535-BC4E-25A6F1789D2F}" type="slidenum">
              <a:rPr lang="en-US" smtClean="0"/>
              <a:pPr>
                <a:defRPr/>
              </a:pPr>
              <a:t>‹#›</a:t>
            </a:fld>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8" name="Footer Placeholder 7"/>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9" name="Slide Number Placeholder 8"/>
          <p:cNvSpPr>
            <a:spLocks noGrp="1"/>
          </p:cNvSpPr>
          <p:nvPr>
            <p:ph type="sldNum" sz="quarter" idx="12"/>
          </p:nvPr>
        </p:nvSpPr>
        <p:spPr/>
        <p:txBody>
          <a:bodyPr/>
          <a:lstStyle/>
          <a:p>
            <a:pPr>
              <a:defRPr/>
            </a:pPr>
            <a:fld id="{B4EA17A2-98D5-4AED-980D-BED7BAAB9CA8}" type="slidenum">
              <a:rPr lang="en-US" smtClean="0"/>
              <a:pPr>
                <a:defRPr/>
              </a:pPr>
              <a:t>‹#›</a:t>
            </a:fld>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4" name="Footer Placeholder 3"/>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8F45696D-7F53-4990-BF71-5C53E3F32872}" type="slidenum">
              <a:rPr lang="en-US" smtClean="0"/>
              <a:pPr>
                <a:defRPr/>
              </a:pPr>
              <a:t>‹#›</a:t>
            </a:fld>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3" name="Footer Placeholder 2"/>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4" name="Slide Number Placeholder 3"/>
          <p:cNvSpPr>
            <a:spLocks noGrp="1"/>
          </p:cNvSpPr>
          <p:nvPr>
            <p:ph type="sldNum" sz="quarter" idx="12"/>
          </p:nvPr>
        </p:nvSpPr>
        <p:spPr/>
        <p:txBody>
          <a:bodyPr/>
          <a:lstStyle/>
          <a:p>
            <a:pPr>
              <a:defRPr/>
            </a:pPr>
            <a:fld id="{6FCF2E15-1B57-438D-A7F0-2A47C3801C9C}" type="slidenum">
              <a:rPr lang="en-US" smtClean="0"/>
              <a:pPr>
                <a:defRPr/>
              </a:pPr>
              <a:t>‹#›</a:t>
            </a:fld>
            <a:endParaRPr lang="en-US" dirty="0"/>
          </a:p>
        </p:txBody>
      </p:sp>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E5ABF13E-94D9-4A78-9A07-FF896079CE8E}" type="slidenum">
              <a:rPr lang="en-US" smtClean="0"/>
              <a:pPr>
                <a:defRPr/>
              </a:pPr>
              <a:t>‹#›</a:t>
            </a:fld>
            <a:endParaRPr lang="en-US" dirty="0"/>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6399212" y="5883277"/>
            <a:ext cx="9144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51054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a:xfrm>
            <a:off x="10742614" y="5883277"/>
            <a:ext cx="322567" cy="365125"/>
          </a:xfrm>
        </p:spPr>
        <p:txBody>
          <a:bodyPr/>
          <a:lstStyle/>
          <a:p>
            <a:pPr>
              <a:defRPr/>
            </a:pPr>
            <a:fld id="{60B5736F-992F-4671-8117-9870F239BAD0}" type="slidenum">
              <a:rPr lang="en-US" smtClean="0"/>
              <a:pPr>
                <a:defRPr/>
              </a:pPr>
              <a:t>‹#›</a:t>
            </a:fld>
            <a:endParaRPr lang="en-US" dirty="0"/>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6" name="Footer Placeholder 5"/>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7" name="Slide Number Placeholder 6"/>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411CBA3A-3B73-4538-A6B6-DD04F8FBCE6C}" type="slidenum">
              <a:rPr lang="en-US" smtClean="0"/>
              <a:pPr>
                <a:defRPr/>
              </a:pPr>
              <a:t>‹#›</a:t>
            </a:fld>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837612" y="5883277"/>
            <a:ext cx="1600200" cy="365125"/>
          </a:xfrm>
          <a:prstGeom prst="rect">
            <a:avLst/>
          </a:prstGeom>
        </p:spPr>
        <p:txBody>
          <a:bodyPr/>
          <a:lstStyle/>
          <a:p>
            <a:fld id="{B61BEF0D-F0BB-DE4B-95CE-6DB70DBA9567}" type="datetimeFigureOut">
              <a:rPr lang="en-US" dirty="0"/>
              <a:pPr/>
              <a:t>5/28/2015</a:t>
            </a:fld>
            <a:endParaRPr lang="en-US" dirty="0"/>
          </a:p>
        </p:txBody>
      </p:sp>
      <p:sp>
        <p:nvSpPr>
          <p:cNvPr id="5" name="Footer Placeholder 4"/>
          <p:cNvSpPr>
            <a:spLocks noGrp="1"/>
          </p:cNvSpPr>
          <p:nvPr>
            <p:ph type="ftr" sz="quarter" idx="11"/>
          </p:nvPr>
        </p:nvSpPr>
        <p:spPr>
          <a:xfrm>
            <a:off x="1141412" y="5883277"/>
            <a:ext cx="7543800" cy="365125"/>
          </a:xfrm>
          <a:prstGeom prst="rect">
            <a:avLst/>
          </a:prstGeom>
        </p:spPr>
        <p:txBody>
          <a:bodyPr/>
          <a:lstStyle/>
          <a:p>
            <a:pPr>
              <a:defRPr/>
            </a:pPr>
            <a:r>
              <a:rPr lang="en-US" smtClean="0"/>
              <a:t>Copyright 2012 John Wiley &amp; Sons, Inc.</a:t>
            </a:r>
            <a:endParaRPr lang="en-US"/>
          </a:p>
        </p:txBody>
      </p:sp>
      <p:sp>
        <p:nvSpPr>
          <p:cNvPr id="6" name="Slide Number Placeholder 5"/>
          <p:cNvSpPr>
            <a:spLocks noGrp="1"/>
          </p:cNvSpPr>
          <p:nvPr>
            <p:ph type="sldNum" sz="quarter" idx="12"/>
          </p:nvPr>
        </p:nvSpPr>
        <p:spPr/>
        <p:txBody>
          <a:bodyPr/>
          <a:lstStyle/>
          <a:p>
            <a:pPr>
              <a:defRPr/>
            </a:pPr>
            <a:fld id="{338619BC-BB93-4689-A8C3-37B9B1D34399}" type="slidenum">
              <a:rPr lang="en-US" smtClean="0"/>
              <a:pPr>
                <a:defRPr/>
              </a:pPr>
              <a:t>‹#›</a:t>
            </a:fld>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124201"/>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0514014" y="5883277"/>
            <a:ext cx="551167" cy="365125"/>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fld id="{FE8E2B7A-38A1-413E-9BD1-C987B6842881}" type="slidenum">
              <a:rPr lang="en-US" smtClean="0"/>
              <a:pPr>
                <a:defRPr/>
              </a:pPr>
              <a:t>‹#›</a:t>
            </a:fld>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342900" rtl="0" eaLnBrk="1" latinLnBrk="0" hangingPunct="1">
        <a:spcBef>
          <a:spcPct val="0"/>
        </a:spcBef>
        <a:buNone/>
        <a:defRPr sz="4000" b="1" kern="12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b="1" kern="1200" cap="none" baseline="0">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1" kern="1200" cap="none" baseline="0">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1" kern="1200" cap="none" baseline="0">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1" kern="1200" cap="none" baseline="0">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1" kern="1200" cap="none" baseline="0">
          <a:solidFill>
            <a:schemeClr val="tx1"/>
          </a:solidFill>
          <a:effectLst>
            <a:glow rad="38100">
              <a:schemeClr val="bg1">
                <a:lumMod val="50000"/>
                <a:lumOff val="50000"/>
                <a:alpha val="20000"/>
              </a:schemeClr>
            </a:glow>
            <a:outerShdw blurRad="50800" dist="38100" dir="2700000" algn="tl" rotWithShape="0">
              <a:prstClr val="black">
                <a:alpha val="40000"/>
              </a:prst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nextbus.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85800" y="1676400"/>
            <a:ext cx="10820399" cy="32004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8800" b="1" cap="none" smtClean="0">
                <a:ln/>
                <a:solidFill>
                  <a:srgbClr val="FFC000"/>
                </a:solidFill>
                <a:effectLst>
                  <a:outerShdw blurRad="101600" dist="101600" dir="2700000" algn="tl" rotWithShape="0">
                    <a:prstClr val="black">
                      <a:alpha val="40000"/>
                    </a:prstClr>
                  </a:outerShdw>
                </a:effectLst>
              </a:rPr>
              <a:t>Teknologi Mobile </a:t>
            </a:r>
            <a:br>
              <a:rPr lang="en-US" sz="8800" b="1" cap="none" smtClean="0">
                <a:ln/>
                <a:solidFill>
                  <a:srgbClr val="FFC000"/>
                </a:solidFill>
                <a:effectLst>
                  <a:outerShdw blurRad="101600" dist="101600" dir="2700000" algn="tl" rotWithShape="0">
                    <a:prstClr val="black">
                      <a:alpha val="40000"/>
                    </a:prstClr>
                  </a:outerShdw>
                </a:effectLst>
              </a:rPr>
            </a:br>
            <a:r>
              <a:rPr lang="en-US" sz="8800" b="1" cap="none" smtClean="0">
                <a:ln/>
                <a:solidFill>
                  <a:srgbClr val="FFC000"/>
                </a:solidFill>
                <a:effectLst>
                  <a:outerShdw blurRad="101600" dist="101600" dir="2700000" algn="tl" rotWithShape="0">
                    <a:prstClr val="black">
                      <a:alpha val="40000"/>
                    </a:prstClr>
                  </a:outerShdw>
                </a:effectLst>
              </a:rPr>
              <a:t>dan Commerce</a:t>
            </a:r>
            <a:endParaRPr lang="id-ID" sz="8800" b="1" cap="none">
              <a:ln/>
              <a:solidFill>
                <a:srgbClr val="FFC000"/>
              </a:solidFill>
              <a:effectLst>
                <a:outerShdw blurRad="101600" dist="101600" dir="2700000" algn="tl" rotWithShape="0">
                  <a:prstClr val="black">
                    <a:alpha val="40000"/>
                  </a:prstClr>
                </a:outerShdw>
              </a:effectLst>
            </a:endParaRPr>
          </a:p>
        </p:txBody>
      </p:sp>
      <p:sp>
        <p:nvSpPr>
          <p:cNvPr id="12" name="Subtitle 11"/>
          <p:cNvSpPr>
            <a:spLocks noGrp="1"/>
          </p:cNvSpPr>
          <p:nvPr>
            <p:ph type="subTitle" idx="1"/>
          </p:nvPr>
        </p:nvSpPr>
        <p:spPr>
          <a:xfrm>
            <a:off x="1837791" y="990600"/>
            <a:ext cx="8676223" cy="1210082"/>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BAB </a:t>
            </a:r>
            <a:r>
              <a:rPr lang="en-US" sz="4000"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7 </a:t>
            </a:r>
            <a:endParaRPr lang="en-US" sz="4000"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id-ID" sz="3600"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Slide Number Placeholder 2"/>
          <p:cNvSpPr>
            <a:spLocks noGrp="1"/>
          </p:cNvSpPr>
          <p:nvPr>
            <p:ph type="sldNum" sz="quarter" idx="4294967295"/>
          </p:nvPr>
        </p:nvSpPr>
        <p:spPr>
          <a:xfrm>
            <a:off x="10514014" y="5883277"/>
            <a:ext cx="551167" cy="365125"/>
          </a:xfrm>
        </p:spPr>
        <p:txBody>
          <a:bodyPr/>
          <a:lstStyle/>
          <a:p>
            <a:pPr>
              <a:defRPr/>
            </a:pPr>
            <a:fld id="{6FCF2E15-1B57-438D-A7F0-2A47C3801C9C}" type="slidenum">
              <a:rPr lang="en-US" smtClean="0"/>
              <a:pPr>
                <a:defRPr/>
              </a:pPr>
              <a:t>1</a:t>
            </a:fld>
            <a:endParaRPr lang="en-US" dirty="0"/>
          </a:p>
        </p:txBody>
      </p:sp>
      <p:sp>
        <p:nvSpPr>
          <p:cNvPr id="7" name="Slide Number Placeholder 3"/>
          <p:cNvSpPr txBox="1">
            <a:spLocks/>
          </p:cNvSpPr>
          <p:nvPr/>
        </p:nvSpPr>
        <p:spPr bwMode="auto">
          <a:xfrm>
            <a:off x="10514014" y="5883277"/>
            <a:ext cx="551167"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algn="r" rtl="0" fontAlgn="base">
              <a:spcBef>
                <a:spcPct val="0"/>
              </a:spcBef>
              <a:spcAft>
                <a:spcPct val="0"/>
              </a:spcAft>
              <a:defRPr sz="675" b="1" i="0" kern="1200">
                <a:solidFill>
                  <a:schemeClr val="tx1">
                    <a:lumMod val="75000"/>
                  </a:schemeClr>
                </a:solidFill>
                <a:effectLst>
                  <a:outerShdw blurRad="50800" dist="38100" dir="2700000" algn="tl" rotWithShape="0">
                    <a:srgbClr val="000000">
                      <a:alpha val="43000"/>
                    </a:srgbClr>
                  </a:outerShdw>
                </a:effectLst>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smtClean="0">
                <a:solidFill>
                  <a:schemeClr val="tx1"/>
                </a:solidFill>
              </a:rPr>
              <a:t>7-</a:t>
            </a:r>
            <a:fld id="{376FFA90-FDEA-47BD-A8CB-EEB15B7288AD}" type="slidenum">
              <a:rPr lang="en-US" smtClean="0">
                <a:solidFill>
                  <a:schemeClr val="tx1"/>
                </a:solidFill>
              </a:rPr>
              <a:pPr>
                <a:defRPr/>
              </a:pPr>
              <a:t>1</a:t>
            </a:fld>
            <a:endParaRPr lang="en-US" smtClean="0">
              <a:solidFill>
                <a:schemeClr val="tx1"/>
              </a:solidFill>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3250" fill="hold"/>
                                        <p:tgtEl>
                                          <p:spTgt spid="11"/>
                                        </p:tgtEl>
                                        <p:attrNameLst>
                                          <p:attrName>ppt_w</p:attrName>
                                        </p:attrNameLst>
                                      </p:cBhvr>
                                      <p:tavLst>
                                        <p:tav tm="0">
                                          <p:val>
                                            <p:strVal val="4*#ppt_w"/>
                                          </p:val>
                                        </p:tav>
                                        <p:tav tm="100000">
                                          <p:val>
                                            <p:strVal val="#ppt_w"/>
                                          </p:val>
                                        </p:tav>
                                      </p:tavLst>
                                    </p:anim>
                                    <p:anim calcmode="lin" valueType="num">
                                      <p:cBhvr>
                                        <p:cTn id="8" dur="325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normAutofit/>
          </a:bodyPr>
          <a:lstStyle/>
          <a:p>
            <a:pPr algn="l" eaLnBrk="1" hangingPunct="1"/>
            <a:r>
              <a:rPr lang="en-US" i="1" spc="300" dirty="0">
                <a:effectLst>
                  <a:outerShdw blurRad="38100" dist="38100" dir="2700000" algn="tl">
                    <a:srgbClr val="000000">
                      <a:alpha val="43137"/>
                    </a:srgbClr>
                  </a:outerShdw>
                </a:effectLst>
              </a:rPr>
              <a:t>Chapter 7 Outline</a:t>
            </a:r>
            <a:endParaRPr lang="en-US" dirty="0">
              <a:solidFill>
                <a:srgbClr val="6B633D"/>
              </a:solidFill>
            </a:endParaRPr>
          </a:p>
        </p:txBody>
      </p:sp>
      <p:sp>
        <p:nvSpPr>
          <p:cNvPr id="16386" name="Content Placeholder 2"/>
          <p:cNvSpPr>
            <a:spLocks noGrp="1"/>
          </p:cNvSpPr>
          <p:nvPr>
            <p:ph idx="1"/>
          </p:nvPr>
        </p:nvSpPr>
        <p:spPr/>
        <p:txBody>
          <a:bodyPr>
            <a:normAutofit fontScale="85000" lnSpcReduction="20000"/>
          </a:bodyPr>
          <a:lstStyle/>
          <a:p>
            <a:pPr eaLnBrk="1" hangingPunct="1">
              <a:lnSpc>
                <a:spcPct val="150000"/>
              </a:lnSpc>
              <a:buClr>
                <a:srgbClr val="6B633D"/>
              </a:buClr>
              <a:buSzPct val="80000"/>
              <a:buFont typeface="Wingdings" pitchFamily="2" charset="2"/>
              <a:buNone/>
            </a:pPr>
            <a:r>
              <a:rPr lang="en-US" sz="2800" b="1">
                <a:solidFill>
                  <a:schemeClr val="tx1"/>
                </a:solidFill>
              </a:rPr>
              <a:t>7.1  </a:t>
            </a:r>
            <a:r>
              <a:rPr lang="id-ID" sz="2800" smtClean="0">
                <a:solidFill>
                  <a:schemeClr val="tx1"/>
                </a:solidFill>
              </a:rPr>
              <a:t>Teknologi Komputasi Mobil</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dirty="0">
                <a:solidFill>
                  <a:schemeClr val="tx1"/>
                </a:solidFill>
              </a:rPr>
              <a:t>7.2  </a:t>
            </a:r>
            <a:r>
              <a:rPr lang="en-US" sz="2800" b="1">
                <a:solidFill>
                  <a:schemeClr val="tx1"/>
                </a:solidFill>
              </a:rPr>
              <a:t>Mobile </a:t>
            </a:r>
            <a:r>
              <a:rPr lang="en-US" sz="2800" b="1" smtClean="0">
                <a:solidFill>
                  <a:schemeClr val="tx1"/>
                </a:solidFill>
              </a:rPr>
              <a:t>Commerce</a:t>
            </a:r>
            <a:r>
              <a:rPr lang="id-ID" sz="2800" b="1" smtClean="0">
                <a:solidFill>
                  <a:schemeClr val="tx1"/>
                </a:solidFill>
              </a:rPr>
              <a:t> (m-Commerce)</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a:solidFill>
                  <a:schemeClr val="tx1"/>
                </a:solidFill>
              </a:rPr>
              <a:t>7.3  </a:t>
            </a:r>
            <a:r>
              <a:rPr lang="id-ID" sz="2800" b="1" smtClean="0">
                <a:solidFill>
                  <a:schemeClr val="tx1"/>
                </a:solidFill>
              </a:rPr>
              <a:t>Transaksi Mobile dan Layanan Finansial</a:t>
            </a:r>
            <a:endParaRPr lang="en-US" sz="2800" b="1" dirty="0">
              <a:solidFill>
                <a:schemeClr val="tx1"/>
              </a:solidFill>
            </a:endParaRPr>
          </a:p>
          <a:p>
            <a:pPr eaLnBrk="1" hangingPunct="1">
              <a:lnSpc>
                <a:spcPct val="150000"/>
              </a:lnSpc>
              <a:buClr>
                <a:srgbClr val="6B633D"/>
              </a:buClr>
              <a:buSzPct val="80000"/>
              <a:buFont typeface="Wingdings" pitchFamily="2" charset="2"/>
              <a:buNone/>
            </a:pPr>
            <a:r>
              <a:rPr lang="en-US" sz="2800" b="1" dirty="0">
                <a:solidFill>
                  <a:schemeClr val="tx1"/>
                </a:solidFill>
              </a:rPr>
              <a:t>7.4  Location-Based </a:t>
            </a:r>
            <a:r>
              <a:rPr lang="en-US" sz="2800" b="1">
                <a:solidFill>
                  <a:schemeClr val="tx1"/>
                </a:solidFill>
              </a:rPr>
              <a:t>Services </a:t>
            </a:r>
            <a:r>
              <a:rPr lang="id-ID" sz="2800" b="1" smtClean="0">
                <a:solidFill>
                  <a:schemeClr val="tx1"/>
                </a:solidFill>
              </a:rPr>
              <a:t>dan</a:t>
            </a:r>
            <a:r>
              <a:rPr lang="en-US" sz="2800" b="1" smtClean="0">
                <a:solidFill>
                  <a:schemeClr val="tx1"/>
                </a:solidFill>
              </a:rPr>
              <a:t> </a:t>
            </a:r>
            <a:r>
              <a:rPr lang="en-US" sz="2800" b="1" dirty="0">
                <a:solidFill>
                  <a:schemeClr val="tx1"/>
                </a:solidFill>
              </a:rPr>
              <a:t>Commerce</a:t>
            </a:r>
          </a:p>
          <a:p>
            <a:pPr eaLnBrk="1" hangingPunct="1">
              <a:lnSpc>
                <a:spcPct val="150000"/>
              </a:lnSpc>
              <a:buClr>
                <a:srgbClr val="6B633D"/>
              </a:buClr>
              <a:buSzPct val="80000"/>
              <a:buFont typeface="Wingdings" pitchFamily="2" charset="2"/>
              <a:buNone/>
            </a:pPr>
            <a:r>
              <a:rPr lang="en-US" sz="2800" b="1" dirty="0">
                <a:solidFill>
                  <a:schemeClr val="tx1"/>
                </a:solidFill>
              </a:rPr>
              <a:t>7.5  Mobile Enterprise Applications</a:t>
            </a:r>
          </a:p>
        </p:txBody>
      </p:sp>
      <p:sp>
        <p:nvSpPr>
          <p:cNvPr id="16388"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B6F9DEE3-3D69-4601-91B0-44496BDE9F9F}" type="slidenum">
              <a:rPr lang="en-US" smtClean="0">
                <a:solidFill>
                  <a:schemeClr val="tx1"/>
                </a:solidFill>
              </a:rPr>
              <a:pPr fontAlgn="base">
                <a:spcBef>
                  <a:spcPct val="0"/>
                </a:spcBef>
                <a:spcAft>
                  <a:spcPct val="0"/>
                </a:spcAft>
                <a:defRPr/>
              </a:pPr>
              <a:t>2</a:t>
            </a:fld>
            <a:endParaRPr lang="en-US" smtClean="0">
              <a:solidFill>
                <a:schemeClr val="tx1"/>
              </a:solidFill>
            </a:endParaRPr>
          </a:p>
        </p:txBody>
      </p:sp>
      <p:pic>
        <p:nvPicPr>
          <p:cNvPr id="7" name="Picture 6" descr="cell.gif"/>
          <p:cNvPicPr>
            <a:picLocks noChangeAspect="1"/>
          </p:cNvPicPr>
          <p:nvPr/>
        </p:nvPicPr>
        <p:blipFill>
          <a:blip r:embed="rId3" cstate="print"/>
          <a:stretch>
            <a:fillRect/>
          </a:stretch>
        </p:blipFill>
        <p:spPr>
          <a:xfrm>
            <a:off x="8168754" y="152400"/>
            <a:ext cx="1280046" cy="2050390"/>
          </a:xfrm>
          <a:prstGeom prst="rect">
            <a:avLst/>
          </a:prstGeom>
          <a:effectLst>
            <a:innerShdw blurRad="342900" dist="63500">
              <a:schemeClr val="accent1">
                <a:lumMod val="60000"/>
                <a:lumOff val="40000"/>
              </a:schemeClr>
            </a:innerShdw>
          </a:effectLst>
        </p:spPr>
      </p:pic>
      <p:pic>
        <p:nvPicPr>
          <p:cNvPr id="8" name="Picture 7" descr="b.gif"/>
          <p:cNvPicPr>
            <a:picLocks noChangeAspect="1"/>
          </p:cNvPicPr>
          <p:nvPr/>
        </p:nvPicPr>
        <p:blipFill>
          <a:blip r:embed="rId4" cstate="print"/>
          <a:stretch>
            <a:fillRect/>
          </a:stretch>
        </p:blipFill>
        <p:spPr>
          <a:xfrm rot="375343">
            <a:off x="7616849" y="2436328"/>
            <a:ext cx="4264483" cy="1952893"/>
          </a:xfrm>
          <a:prstGeom prst="rect">
            <a:avLst/>
          </a:prstGeom>
          <a:effectLst>
            <a:innerShdw blurRad="228600">
              <a:prstClr val="black">
                <a:alpha val="60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accent4">
                    <a:lumMod val="75000"/>
                  </a:schemeClr>
                </a:solidFill>
                <a:latin typeface="Arial"/>
                <a:cs typeface="Arial"/>
              </a:rPr>
              <a:t>For Class Discussion &amp; Debate</a:t>
            </a:r>
            <a:r>
              <a:rPr lang="en-US" sz="2800" b="1" dirty="0">
                <a:solidFill>
                  <a:srgbClr val="6B633D"/>
                </a:solidFill>
                <a:latin typeface="Arial"/>
                <a:cs typeface="Arial"/>
              </a:rPr>
              <a:t/>
            </a:r>
            <a:br>
              <a:rPr lang="en-US" sz="2800" b="1" dirty="0">
                <a:solidFill>
                  <a:srgbClr val="6B633D"/>
                </a:solidFill>
                <a:latin typeface="Arial"/>
                <a:cs typeface="Arial"/>
              </a:rPr>
            </a:br>
            <a:r>
              <a:rPr lang="en-US" b="1" i="1" dirty="0"/>
              <a:t>Macy’s Races Ahead with Mobile Retail Strategies</a:t>
            </a:r>
            <a:r>
              <a:rPr lang="en-US" sz="2900" b="1" i="1" dirty="0"/>
              <a:t/>
            </a:r>
            <a:br>
              <a:rPr lang="en-US" sz="2900" b="1" i="1" dirty="0"/>
            </a:br>
            <a:endParaRPr lang="en-US" sz="2900" b="1" i="1" dirty="0"/>
          </a:p>
        </p:txBody>
      </p:sp>
      <p:sp>
        <p:nvSpPr>
          <p:cNvPr id="3" name="Content Placeholder 2"/>
          <p:cNvSpPr>
            <a:spLocks noGrp="1"/>
          </p:cNvSpPr>
          <p:nvPr>
            <p:ph idx="1"/>
          </p:nvPr>
        </p:nvSpPr>
        <p:spPr>
          <a:xfrm>
            <a:off x="1141415" y="2667001"/>
            <a:ext cx="7545386" cy="3124201"/>
          </a:xfrm>
        </p:spPr>
        <p:txBody>
          <a:bodyPr>
            <a:normAutofit fontScale="70000" lnSpcReduction="20000"/>
          </a:bodyPr>
          <a:lstStyle/>
          <a:p>
            <a:pPr>
              <a:spcBef>
                <a:spcPts val="600"/>
              </a:spcBef>
              <a:spcAft>
                <a:spcPts val="600"/>
              </a:spcAft>
              <a:buClr>
                <a:srgbClr val="6B633D"/>
              </a:buClr>
              <a:buSzPct val="80000"/>
              <a:buNone/>
            </a:pPr>
            <a:r>
              <a:rPr lang="en-US" sz="2400" b="1" u="sng" dirty="0">
                <a:solidFill>
                  <a:schemeClr val="tx1"/>
                </a:solidFill>
              </a:rPr>
              <a:t>Scenario for Brainstorming &amp; Discussion</a:t>
            </a:r>
            <a:r>
              <a:rPr lang="en-US" sz="2400" b="1" dirty="0">
                <a:solidFill>
                  <a:schemeClr val="tx1"/>
                </a:solidFill>
              </a:rPr>
              <a:t> </a:t>
            </a:r>
            <a:r>
              <a:rPr lang="en-US" sz="2400" i="1" dirty="0">
                <a:solidFill>
                  <a:schemeClr val="tx1"/>
                </a:solidFill>
              </a:rPr>
              <a:t>(see book for full text)</a:t>
            </a:r>
          </a:p>
          <a:p>
            <a:pPr marL="0" indent="0">
              <a:buNone/>
            </a:pPr>
            <a:r>
              <a:rPr lang="id-ID" smtClean="0">
                <a:solidFill>
                  <a:schemeClr val="tx1"/>
                </a:solidFill>
              </a:rPr>
              <a:t>Perangkat </a:t>
            </a:r>
            <a:r>
              <a:rPr lang="en-US" sz="2400" smtClean="0">
                <a:solidFill>
                  <a:schemeClr val="tx1"/>
                </a:solidFill>
              </a:rPr>
              <a:t>Mobile, </a:t>
            </a:r>
            <a:r>
              <a:rPr lang="id-ID" sz="2400" smtClean="0">
                <a:solidFill>
                  <a:schemeClr val="tx1"/>
                </a:solidFill>
              </a:rPr>
              <a:t>khususnya</a:t>
            </a:r>
            <a:r>
              <a:rPr lang="en-US" sz="2400" smtClean="0">
                <a:solidFill>
                  <a:schemeClr val="tx1"/>
                </a:solidFill>
              </a:rPr>
              <a:t> </a:t>
            </a:r>
            <a:r>
              <a:rPr lang="en-US" sz="2400" dirty="0">
                <a:solidFill>
                  <a:schemeClr val="tx1"/>
                </a:solidFill>
              </a:rPr>
              <a:t>smart phones</a:t>
            </a:r>
            <a:r>
              <a:rPr lang="en-US" sz="2400">
                <a:solidFill>
                  <a:schemeClr val="tx1"/>
                </a:solidFill>
              </a:rPr>
              <a:t>, </a:t>
            </a:r>
            <a:r>
              <a:rPr lang="id-ID" sz="2400" smtClean="0">
                <a:solidFill>
                  <a:schemeClr val="tx1"/>
                </a:solidFill>
              </a:rPr>
              <a:t>telah menjadi alat utama dalam belanja modern</a:t>
            </a:r>
            <a:r>
              <a:rPr lang="en-US" sz="2400" smtClean="0">
                <a:solidFill>
                  <a:schemeClr val="tx1"/>
                </a:solidFill>
              </a:rPr>
              <a:t>. </a:t>
            </a:r>
            <a:r>
              <a:rPr lang="id-ID" smtClean="0">
                <a:solidFill>
                  <a:schemeClr val="tx1"/>
                </a:solidFill>
              </a:rPr>
              <a:t>Menggunakan aplikasi </a:t>
            </a:r>
            <a:r>
              <a:rPr lang="en-US" sz="2400" smtClean="0">
                <a:solidFill>
                  <a:schemeClr val="tx1"/>
                </a:solidFill>
              </a:rPr>
              <a:t>barcode scanner, </a:t>
            </a:r>
            <a:r>
              <a:rPr lang="id-ID">
                <a:solidFill>
                  <a:schemeClr val="tx1"/>
                </a:solidFill>
              </a:rPr>
              <a:t>P</a:t>
            </a:r>
            <a:r>
              <a:rPr lang="id-ID" sz="2400" smtClean="0">
                <a:solidFill>
                  <a:schemeClr val="tx1"/>
                </a:solidFill>
              </a:rPr>
              <a:t>elanggan di toko Ritel</a:t>
            </a:r>
            <a:r>
              <a:rPr lang="en-US" sz="2400" smtClean="0">
                <a:solidFill>
                  <a:schemeClr val="tx1"/>
                </a:solidFill>
              </a:rPr>
              <a:t> </a:t>
            </a:r>
            <a:r>
              <a:rPr lang="id-ID" sz="2400" smtClean="0">
                <a:solidFill>
                  <a:schemeClr val="tx1"/>
                </a:solidFill>
              </a:rPr>
              <a:t>semi modern dapat dengan cepat membandingkan harga dengan toko dan </a:t>
            </a:r>
            <a:r>
              <a:rPr lang="en-US" sz="2400" smtClean="0">
                <a:solidFill>
                  <a:schemeClr val="tx1"/>
                </a:solidFill>
              </a:rPr>
              <a:t>online retailers</a:t>
            </a:r>
            <a:r>
              <a:rPr lang="id-ID" sz="2400" smtClean="0">
                <a:solidFill>
                  <a:schemeClr val="tx1"/>
                </a:solidFill>
              </a:rPr>
              <a:t> lain</a:t>
            </a:r>
            <a:r>
              <a:rPr lang="en-US" sz="2400" smtClean="0">
                <a:solidFill>
                  <a:schemeClr val="tx1"/>
                </a:solidFill>
              </a:rPr>
              <a:t>. </a:t>
            </a:r>
            <a:endParaRPr lang="id-ID" sz="2400" smtClean="0">
              <a:solidFill>
                <a:schemeClr val="tx1"/>
              </a:solidFill>
            </a:endParaRPr>
          </a:p>
          <a:p>
            <a:pPr marL="0" indent="0">
              <a:buNone/>
            </a:pPr>
            <a:r>
              <a:rPr lang="id-ID" sz="2400" smtClean="0">
                <a:solidFill>
                  <a:schemeClr val="tx1"/>
                </a:solidFill>
              </a:rPr>
              <a:t>Mereka dapat akses informasi produk</a:t>
            </a:r>
            <a:r>
              <a:rPr lang="en-US" sz="2400" smtClean="0">
                <a:solidFill>
                  <a:schemeClr val="tx1"/>
                </a:solidFill>
              </a:rPr>
              <a:t>, </a:t>
            </a:r>
            <a:r>
              <a:rPr lang="en-US" sz="2400" dirty="0">
                <a:solidFill>
                  <a:schemeClr val="tx1"/>
                </a:solidFill>
              </a:rPr>
              <a:t>check expert and consumer product reviews</a:t>
            </a:r>
            <a:r>
              <a:rPr lang="en-US" sz="2400">
                <a:solidFill>
                  <a:schemeClr val="tx1"/>
                </a:solidFill>
              </a:rPr>
              <a:t>, </a:t>
            </a:r>
            <a:r>
              <a:rPr lang="id-ID" sz="2400" smtClean="0">
                <a:solidFill>
                  <a:schemeClr val="tx1"/>
                </a:solidFill>
              </a:rPr>
              <a:t>dan bahkan beli produk dari </a:t>
            </a:r>
            <a:r>
              <a:rPr lang="en-US" sz="2400" smtClean="0">
                <a:solidFill>
                  <a:schemeClr val="tx1"/>
                </a:solidFill>
              </a:rPr>
              <a:t>online </a:t>
            </a:r>
            <a:r>
              <a:rPr lang="en-US" sz="2400" dirty="0">
                <a:solidFill>
                  <a:schemeClr val="tx1"/>
                </a:solidFill>
              </a:rPr>
              <a:t>retailers</a:t>
            </a:r>
            <a:r>
              <a:rPr lang="en-US" sz="2400">
                <a:solidFill>
                  <a:schemeClr val="tx1"/>
                </a:solidFill>
              </a:rPr>
              <a:t>. </a:t>
            </a:r>
            <a:endParaRPr lang="id-ID" sz="2400" smtClean="0">
              <a:solidFill>
                <a:schemeClr val="tx1"/>
              </a:solidFill>
            </a:endParaRPr>
          </a:p>
          <a:p>
            <a:pPr marL="0" indent="0">
              <a:buNone/>
            </a:pPr>
            <a:r>
              <a:rPr lang="id-ID" sz="2400" smtClean="0">
                <a:solidFill>
                  <a:schemeClr val="tx1"/>
                </a:solidFill>
              </a:rPr>
              <a:t>Praktik ini</a:t>
            </a:r>
            <a:r>
              <a:rPr lang="en-US" sz="2400" smtClean="0">
                <a:solidFill>
                  <a:schemeClr val="tx1"/>
                </a:solidFill>
              </a:rPr>
              <a:t>, </a:t>
            </a:r>
            <a:r>
              <a:rPr lang="id-ID" sz="2400" smtClean="0">
                <a:solidFill>
                  <a:schemeClr val="tx1"/>
                </a:solidFill>
              </a:rPr>
              <a:t>disebut</a:t>
            </a:r>
            <a:r>
              <a:rPr lang="en-US" sz="2400" smtClean="0">
                <a:solidFill>
                  <a:schemeClr val="tx1"/>
                </a:solidFill>
              </a:rPr>
              <a:t> </a:t>
            </a:r>
            <a:r>
              <a:rPr lang="en-US" sz="2400" dirty="0" err="1">
                <a:solidFill>
                  <a:schemeClr val="tx1"/>
                </a:solidFill>
              </a:rPr>
              <a:t>showrooming</a:t>
            </a:r>
            <a:r>
              <a:rPr lang="en-US" sz="2400">
                <a:solidFill>
                  <a:schemeClr val="tx1"/>
                </a:solidFill>
              </a:rPr>
              <a:t>, </a:t>
            </a:r>
            <a:r>
              <a:rPr lang="id-ID" sz="2400" smtClean="0">
                <a:solidFill>
                  <a:schemeClr val="tx1"/>
                </a:solidFill>
              </a:rPr>
              <a:t>menjunjukkan kelemahan nyata </a:t>
            </a:r>
            <a:r>
              <a:rPr lang="id-ID">
                <a:solidFill>
                  <a:schemeClr val="tx1"/>
                </a:solidFill>
              </a:rPr>
              <a:t>Banyak ritel tradisional yang masih teru</a:t>
            </a:r>
            <a:r>
              <a:rPr lang="en-US" smtClean="0">
                <a:solidFill>
                  <a:schemeClr val="tx1"/>
                </a:solidFill>
              </a:rPr>
              <a:t>s</a:t>
            </a:r>
            <a:r>
              <a:rPr lang="id-ID" smtClean="0">
                <a:solidFill>
                  <a:schemeClr val="tx1"/>
                </a:solidFill>
              </a:rPr>
              <a:t> mengabaikan dampak perilaku konsumen mobile.</a:t>
            </a:r>
            <a:endParaRPr lang="id-ID" sz="2400" smtClean="0">
              <a:solidFill>
                <a:schemeClr val="tx1"/>
              </a:solidFill>
            </a:endParaRPr>
          </a:p>
          <a:p>
            <a:pPr eaLnBrk="1" hangingPunct="1">
              <a:buClr>
                <a:schemeClr val="tx1"/>
              </a:buClr>
              <a:buSzPct val="80000"/>
              <a:buFont typeface="Wingdings" pitchFamily="2" charset="2"/>
              <a:buNone/>
            </a:pPr>
            <a:endParaRPr lang="en-US" sz="2200" dirty="0">
              <a:solidFill>
                <a:schemeClr val="tx1"/>
              </a:solidFill>
            </a:endParaRPr>
          </a:p>
        </p:txBody>
      </p:sp>
      <p:sp>
        <p:nvSpPr>
          <p:cNvPr id="20484"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C5E6010B-515A-4C48-BCA4-77D6524E8AAF}" type="slidenum">
              <a:rPr lang="en-US" smtClean="0">
                <a:solidFill>
                  <a:schemeClr val="tx1"/>
                </a:solidFill>
              </a:rPr>
              <a:pPr fontAlgn="base">
                <a:spcBef>
                  <a:spcPct val="0"/>
                </a:spcBef>
                <a:spcAft>
                  <a:spcPct val="0"/>
                </a:spcAft>
                <a:defRPr/>
              </a:pPr>
              <a:t>3</a:t>
            </a:fld>
            <a:endParaRPr lang="en-US" smtClean="0">
              <a:solidFill>
                <a:schemeClr val="tx1"/>
              </a:solidFill>
            </a:endParaRP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9220200" y="1828800"/>
            <a:ext cx="2590800" cy="3734158"/>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6FCF2E15-1B57-438D-A7F0-2A47C3801C9C}" type="slidenum">
              <a:rPr lang="en-US" smtClean="0"/>
              <a:pPr>
                <a:defRPr/>
              </a:pPr>
              <a:t>4</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 y="-12510"/>
            <a:ext cx="12195412" cy="7317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54197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5</a:t>
            </a:fld>
            <a:endParaRPr lang="en-US" dirty="0"/>
          </a:p>
        </p:txBody>
      </p:sp>
      <p:sp>
        <p:nvSpPr>
          <p:cNvPr id="7"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9" name="Picture 8"/>
          <p:cNvPicPr>
            <a:picLocks noChangeAspect="1"/>
          </p:cNvPicPr>
          <p:nvPr/>
        </p:nvPicPr>
        <p:blipFill>
          <a:blip r:embed="rId2"/>
          <a:stretch>
            <a:fillRect/>
          </a:stretch>
        </p:blipFill>
        <p:spPr>
          <a:xfrm>
            <a:off x="0" y="0"/>
            <a:ext cx="12197952" cy="6857999"/>
          </a:xfrm>
          <a:prstGeom prst="rect">
            <a:avLst/>
          </a:prstGeom>
        </p:spPr>
      </p:pic>
    </p:spTree>
    <p:extLst>
      <p:ext uri="{BB962C8B-B14F-4D97-AF65-F5344CB8AC3E}">
        <p14:creationId xmlns:p14="http://schemas.microsoft.com/office/powerpoint/2010/main" val="30645879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2012 John Wiley &amp; Sons, Inc.</a:t>
            </a:r>
            <a:endParaRPr lang="en-US"/>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6</a:t>
            </a:fld>
            <a:endParaRPr lang="en-US" dirty="0"/>
          </a:p>
        </p:txBody>
      </p:sp>
      <p:sp>
        <p:nvSpPr>
          <p:cNvPr id="7"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2" name="Picture 1"/>
          <p:cNvPicPr>
            <a:picLocks noChangeAspect="1"/>
          </p:cNvPicPr>
          <p:nvPr/>
        </p:nvPicPr>
        <p:blipFill>
          <a:blip r:embed="rId2"/>
          <a:stretch>
            <a:fillRect/>
          </a:stretch>
        </p:blipFill>
        <p:spPr>
          <a:xfrm>
            <a:off x="6625" y="0"/>
            <a:ext cx="12197953" cy="6858000"/>
          </a:xfrm>
          <a:prstGeom prst="rect">
            <a:avLst/>
          </a:prstGeom>
        </p:spPr>
      </p:pic>
    </p:spTree>
    <p:extLst>
      <p:ext uri="{BB962C8B-B14F-4D97-AF65-F5344CB8AC3E}">
        <p14:creationId xmlns:p14="http://schemas.microsoft.com/office/powerpoint/2010/main" val="98981437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Copyright 2012 John Wiley &amp; Sons, Inc.</a:t>
            </a:r>
            <a:endParaRPr lang="en-US"/>
          </a:p>
        </p:txBody>
      </p:sp>
      <p:sp>
        <p:nvSpPr>
          <p:cNvPr id="3" name="Slide Number Placeholder 2"/>
          <p:cNvSpPr>
            <a:spLocks noGrp="1"/>
          </p:cNvSpPr>
          <p:nvPr>
            <p:ph type="sldNum" sz="quarter" idx="12"/>
          </p:nvPr>
        </p:nvSpPr>
        <p:spPr/>
        <p:txBody>
          <a:bodyPr/>
          <a:lstStyle/>
          <a:p>
            <a:pPr>
              <a:defRPr/>
            </a:pPr>
            <a:fld id="{6FCF2E15-1B57-438D-A7F0-2A47C3801C9C}" type="slidenum">
              <a:rPr lang="en-US" smtClean="0"/>
              <a:pPr>
                <a:defRPr/>
              </a:pPr>
              <a:t>7</a:t>
            </a:fld>
            <a:endParaRPr lang="en-US" dirty="0"/>
          </a:p>
        </p:txBody>
      </p:sp>
      <p:pic>
        <p:nvPicPr>
          <p:cNvPr id="4" name="Picture 3"/>
          <p:cNvPicPr>
            <a:picLocks noChangeAspect="1"/>
          </p:cNvPicPr>
          <p:nvPr/>
        </p:nvPicPr>
        <p:blipFill>
          <a:blip r:embed="rId2"/>
          <a:stretch>
            <a:fillRect/>
          </a:stretch>
        </p:blipFill>
        <p:spPr>
          <a:xfrm>
            <a:off x="0" y="0"/>
            <a:ext cx="12197953" cy="6858000"/>
          </a:xfrm>
          <a:prstGeom prst="rect">
            <a:avLst/>
          </a:prstGeom>
        </p:spPr>
      </p:pic>
    </p:spTree>
    <p:extLst>
      <p:ext uri="{BB962C8B-B14F-4D97-AF65-F5344CB8AC3E}">
        <p14:creationId xmlns:p14="http://schemas.microsoft.com/office/powerpoint/2010/main" val="291864643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tx1"/>
                </a:solidFill>
                <a:latin typeface="Arial"/>
                <a:cs typeface="Arial"/>
              </a:rPr>
              <a:t>For Class Discussion &amp; Debate</a:t>
            </a:r>
            <a:r>
              <a:rPr lang="en-US" sz="2800" b="1" dirty="0">
                <a:solidFill>
                  <a:srgbClr val="6B633D"/>
                </a:solidFill>
                <a:latin typeface="Arial"/>
                <a:cs typeface="Arial"/>
              </a:rPr>
              <a:t/>
            </a:r>
            <a:br>
              <a:rPr lang="en-US" sz="2800" b="1" dirty="0">
                <a:solidFill>
                  <a:srgbClr val="6B633D"/>
                </a:solidFill>
                <a:latin typeface="Arial"/>
                <a:cs typeface="Arial"/>
              </a:rPr>
            </a:br>
            <a:r>
              <a:rPr lang="en-US" b="1" i="1" dirty="0">
                <a:solidFill>
                  <a:srgbClr val="FFFF00"/>
                </a:solidFill>
              </a:rPr>
              <a:t>Macy’s Races Ahead with Mobile Retail Strategies</a:t>
            </a:r>
            <a:r>
              <a:rPr lang="en-US" sz="6000" b="1" i="1" dirty="0"/>
              <a:t/>
            </a:r>
            <a:br>
              <a:rPr lang="en-US" sz="6000" b="1" i="1" dirty="0"/>
            </a:br>
            <a:endParaRPr lang="en-US" sz="2900" b="1" dirty="0"/>
          </a:p>
        </p:txBody>
      </p:sp>
      <p:sp>
        <p:nvSpPr>
          <p:cNvPr id="3" name="Content Placeholder 2"/>
          <p:cNvSpPr>
            <a:spLocks noGrp="1"/>
          </p:cNvSpPr>
          <p:nvPr>
            <p:ph idx="1"/>
          </p:nvPr>
        </p:nvSpPr>
        <p:spPr/>
        <p:txBody>
          <a:bodyPr>
            <a:normAutofit fontScale="85000" lnSpcReduction="10000"/>
          </a:bodyPr>
          <a:lstStyle/>
          <a:p>
            <a:pPr>
              <a:buFont typeface="Arial" charset="0"/>
              <a:buNone/>
            </a:pPr>
            <a:r>
              <a:rPr lang="en-US" sz="2400" b="1" dirty="0"/>
              <a:t>Discuss</a:t>
            </a:r>
          </a:p>
          <a:p>
            <a:pPr marL="457200" indent="-457200">
              <a:buFont typeface="+mj-lt"/>
              <a:buAutoNum type="arabicPeriod"/>
            </a:pPr>
            <a:r>
              <a:rPr lang="id-ID" sz="2400" smtClean="0"/>
              <a:t>Jelaskan bagaimana masing-masing </a:t>
            </a:r>
            <a:r>
              <a:rPr lang="en-US" sz="2400" smtClean="0"/>
              <a:t>mobile </a:t>
            </a:r>
            <a:r>
              <a:rPr lang="en-US" sz="2400"/>
              <a:t>retail </a:t>
            </a:r>
            <a:r>
              <a:rPr lang="en-US" sz="2400" smtClean="0"/>
              <a:t>strategies</a:t>
            </a:r>
            <a:r>
              <a:rPr lang="id-ID" sz="2400" smtClean="0"/>
              <a:t>-nya Macy menambah pengalaman berbelanja di-toko bagi konsumen </a:t>
            </a:r>
          </a:p>
          <a:p>
            <a:pPr marL="457200" indent="-457200">
              <a:buFont typeface="+mj-lt"/>
              <a:buAutoNum type="arabicPeriod"/>
              <a:tabLst>
                <a:tab pos="536575" algn="l"/>
              </a:tabLst>
            </a:pPr>
            <a:r>
              <a:rPr lang="id-ID" sz="2400" smtClean="0"/>
              <a:t>Apa yg akan konsumen pikirkan tentang sasaran terkait membuat perbandingan harga?</a:t>
            </a:r>
            <a:r>
              <a:rPr lang="en-US" sz="2400" smtClean="0"/>
              <a:t> </a:t>
            </a:r>
            <a:r>
              <a:rPr lang="id-ID" sz="2400" smtClean="0"/>
              <a:t>	</a:t>
            </a:r>
          </a:p>
          <a:p>
            <a:pPr marL="457200" indent="-457200">
              <a:buFont typeface="+mj-lt"/>
              <a:buAutoNum type="arabicPeriod"/>
            </a:pPr>
            <a:r>
              <a:rPr lang="id-ID" sz="2400" smtClean="0"/>
              <a:t>Apakah  manfaat Macy dari menggunakan </a:t>
            </a:r>
            <a:r>
              <a:rPr lang="en-US" sz="2400" smtClean="0"/>
              <a:t>location-based </a:t>
            </a:r>
            <a:r>
              <a:rPr lang="en-US" sz="2400"/>
              <a:t>apps </a:t>
            </a:r>
            <a:r>
              <a:rPr lang="id-ID" sz="2400" smtClean="0"/>
              <a:t>seperti</a:t>
            </a:r>
            <a:r>
              <a:rPr lang="en-US" sz="2400" smtClean="0"/>
              <a:t> </a:t>
            </a:r>
            <a:r>
              <a:rPr lang="en-US" sz="2400" i="1">
                <a:solidFill>
                  <a:schemeClr val="tx1"/>
                </a:solidFill>
              </a:rPr>
              <a:t>Foursquare </a:t>
            </a:r>
            <a:r>
              <a:rPr lang="id-ID" sz="2400" smtClean="0"/>
              <a:t>da</a:t>
            </a:r>
            <a:r>
              <a:rPr lang="en-US" sz="2400" smtClean="0"/>
              <a:t>n </a:t>
            </a:r>
            <a:r>
              <a:rPr lang="en-US" sz="2400" i="1" dirty="0" err="1">
                <a:solidFill>
                  <a:schemeClr val="tx1"/>
                </a:solidFill>
              </a:rPr>
              <a:t>Shopkick</a:t>
            </a:r>
            <a:r>
              <a:rPr lang="en-US" sz="2400" dirty="0"/>
              <a:t>?</a:t>
            </a:r>
          </a:p>
          <a:p>
            <a:pPr marL="457200" indent="-457200">
              <a:buFont typeface="+mj-lt"/>
              <a:buAutoNum type="arabicPeriod"/>
            </a:pPr>
            <a:r>
              <a:rPr lang="en-US" smtClean="0"/>
              <a:t>Mengapa </a:t>
            </a:r>
            <a:r>
              <a:rPr lang="en-US"/>
              <a:t>penting bahwa Macy mendapatkan pelanggan untuk memilih ikut program mereka sebelum mengirim pesan teks promosi?</a:t>
            </a:r>
            <a:endParaRPr lang="en-US" sz="2400" dirty="0"/>
          </a:p>
        </p:txBody>
      </p:sp>
      <p:sp>
        <p:nvSpPr>
          <p:cNvPr id="20484"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DB7EFB6D-BD48-4EDB-B55A-E8533F4C9C23}" type="slidenum">
              <a:rPr lang="en-US" sz="1600">
                <a:latin typeface="+mn-lt"/>
              </a:rPr>
              <a:pPr algn="r">
                <a:defRPr/>
              </a:pPr>
              <a:t>8</a:t>
            </a:fld>
            <a:endParaRPr lang="en-US" sz="1600">
              <a:latin typeface="+mn-lt"/>
            </a:endParaRP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10363200" y="1576277"/>
            <a:ext cx="1013404" cy="1460634"/>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600"/>
              </a:spcBef>
            </a:pPr>
            <a:r>
              <a:rPr lang="en-US" sz="2800" b="1" dirty="0">
                <a:solidFill>
                  <a:schemeClr val="tx1"/>
                </a:solidFill>
                <a:latin typeface="Arial"/>
                <a:cs typeface="Arial"/>
              </a:rPr>
              <a:t>For Class Discussion &amp; Debate</a:t>
            </a:r>
            <a:r>
              <a:rPr lang="en-US" sz="3600" b="1" dirty="0">
                <a:solidFill>
                  <a:srgbClr val="6B633D"/>
                </a:solidFill>
                <a:latin typeface="Arial"/>
                <a:cs typeface="Arial"/>
              </a:rPr>
              <a:t/>
            </a:r>
            <a:br>
              <a:rPr lang="en-US" sz="3600" b="1" dirty="0">
                <a:solidFill>
                  <a:srgbClr val="6B633D"/>
                </a:solidFill>
                <a:latin typeface="Arial"/>
                <a:cs typeface="Arial"/>
              </a:rPr>
            </a:br>
            <a:r>
              <a:rPr lang="en-US" sz="3600" b="1" i="1" dirty="0"/>
              <a:t>Macy’s Races Ahead with Mobile Retail Strategies</a:t>
            </a:r>
            <a:br>
              <a:rPr lang="en-US" sz="3600" b="1" i="1" dirty="0"/>
            </a:br>
            <a:endParaRPr lang="en-US" sz="3600" b="1" dirty="0"/>
          </a:p>
        </p:txBody>
      </p:sp>
      <p:sp>
        <p:nvSpPr>
          <p:cNvPr id="3" name="Content Placeholder 2"/>
          <p:cNvSpPr>
            <a:spLocks noGrp="1"/>
          </p:cNvSpPr>
          <p:nvPr>
            <p:ph idx="1"/>
          </p:nvPr>
        </p:nvSpPr>
        <p:spPr/>
        <p:txBody>
          <a:bodyPr>
            <a:normAutofit fontScale="85000" lnSpcReduction="10000"/>
          </a:bodyPr>
          <a:lstStyle/>
          <a:p>
            <a:pPr>
              <a:buFont typeface="Arial" charset="0"/>
              <a:buNone/>
            </a:pPr>
            <a:r>
              <a:rPr lang="en-US" sz="2200" b="1" dirty="0"/>
              <a:t>Decide</a:t>
            </a:r>
          </a:p>
          <a:p>
            <a:pPr marL="0" indent="0">
              <a:buNone/>
            </a:pPr>
            <a:r>
              <a:rPr lang="en-US" sz="2200" dirty="0"/>
              <a:t>5</a:t>
            </a:r>
            <a:r>
              <a:rPr lang="en-US" sz="2400" dirty="0"/>
              <a:t>. Does Macy’s Backstage Pass Program really add value to the customer or is it just a gimmick with short-term benefits?</a:t>
            </a:r>
          </a:p>
          <a:p>
            <a:pPr>
              <a:buFont typeface="Arial" charset="0"/>
              <a:buNone/>
            </a:pPr>
            <a:r>
              <a:rPr lang="en-US" sz="2400" b="1" dirty="0"/>
              <a:t>Debate</a:t>
            </a:r>
          </a:p>
          <a:p>
            <a:pPr marL="0" indent="0">
              <a:buNone/>
            </a:pPr>
            <a:r>
              <a:rPr lang="en-US" sz="2400" dirty="0"/>
              <a:t>6. Traditional retailers spend a considerable amount of money to maintain an inventory of products and provide salespeople to service in-store customers. Is it unethical for customers to “showroom” these retailers, taking advantage of their services but then ultimately purchasing the product online from a retailer that doesn’t provide these services?</a:t>
            </a:r>
          </a:p>
        </p:txBody>
      </p:sp>
      <p:sp>
        <p:nvSpPr>
          <p:cNvPr id="6" name="Title 1"/>
          <p:cNvSpPr txBox="1">
            <a:spLocks/>
          </p:cNvSpPr>
          <p:nvPr/>
        </p:nvSpPr>
        <p:spPr>
          <a:xfrm>
            <a:off x="1981200" y="228600"/>
            <a:ext cx="8229600" cy="1143000"/>
          </a:xfrm>
          <a:prstGeom prst="rect">
            <a:avLst/>
          </a:prstGeom>
        </p:spPr>
        <p:txBody>
          <a:bodyPr anchor="ctr">
            <a:normAutofit/>
          </a:bodyPr>
          <a:lstStyle/>
          <a:p>
            <a:pPr fontAlgn="auto">
              <a:spcAft>
                <a:spcPts val="0"/>
              </a:spcAft>
              <a:defRPr/>
            </a:pPr>
            <a:endParaRPr lang="en-US" sz="3200" b="1" dirty="0">
              <a:solidFill>
                <a:srgbClr val="6B633D"/>
              </a:solidFill>
              <a:latin typeface="+mj-lt"/>
              <a:ea typeface="+mj-ea"/>
              <a:cs typeface="+mj-cs"/>
            </a:endParaRPr>
          </a:p>
        </p:txBody>
      </p:sp>
      <p:pic>
        <p:nvPicPr>
          <p:cNvPr id="9" name="Picture 8" descr="m.gif"/>
          <p:cNvPicPr>
            <a:picLocks noChangeAspect="1"/>
          </p:cNvPicPr>
          <p:nvPr/>
        </p:nvPicPr>
        <p:blipFill>
          <a:blip r:embed="rId3" cstate="print"/>
          <a:stretch>
            <a:fillRect/>
          </a:stretch>
        </p:blipFill>
        <p:spPr>
          <a:xfrm>
            <a:off x="9220200" y="381000"/>
            <a:ext cx="1013404" cy="1460634"/>
          </a:xfrm>
          <a:prstGeom prst="rect">
            <a:avLst/>
          </a:prstGeom>
          <a:noFill/>
          <a:ln>
            <a:noFill/>
          </a:ln>
          <a:effectLst>
            <a:outerShdw blurRad="50800" dist="38100" dir="18900000" algn="bl" rotWithShape="0">
              <a:prstClr val="black">
                <a:alpha val="40000"/>
              </a:prstClr>
            </a:outerShdw>
          </a:effectLst>
          <a:scene3d>
            <a:camera prst="orthographicFront"/>
            <a:lightRig rig="threePt" dir="t"/>
          </a:scene3d>
          <a:sp3d extrusionH="6350"/>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pPr algn="l" eaLnBrk="1" hangingPunct="1"/>
            <a:r>
              <a:rPr lang="en-US" sz="3200" dirty="0"/>
              <a:t>7.1 Mobile Computing Technology</a:t>
            </a:r>
          </a:p>
        </p:txBody>
      </p:sp>
      <p:sp>
        <p:nvSpPr>
          <p:cNvPr id="24578" name="Content Placeholder 2"/>
          <p:cNvSpPr>
            <a:spLocks noGrp="1"/>
          </p:cNvSpPr>
          <p:nvPr>
            <p:ph idx="1"/>
          </p:nvPr>
        </p:nvSpPr>
        <p:spPr/>
        <p:txBody>
          <a:bodyPr>
            <a:normAutofit fontScale="85000" lnSpcReduction="10000"/>
          </a:bodyPr>
          <a:lstStyle/>
          <a:p>
            <a:pPr>
              <a:spcBef>
                <a:spcPts val="1200"/>
              </a:spcBef>
              <a:spcAft>
                <a:spcPts val="600"/>
              </a:spcAft>
              <a:buClr>
                <a:srgbClr val="6B633D"/>
              </a:buClr>
              <a:buSzPct val="80000"/>
              <a:buFont typeface="Wingdings" pitchFamily="2" charset="2"/>
              <a:buChar char="§"/>
            </a:pPr>
            <a:r>
              <a:rPr lang="en-US" sz="2800" smtClean="0"/>
              <a:t>Kenyataan adanya </a:t>
            </a:r>
            <a:r>
              <a:rPr lang="en-US" sz="2800"/>
              <a:t>komputasi mobile telah berkembang pesat selama dua dekade terakhir. </a:t>
            </a:r>
          </a:p>
          <a:p>
            <a:pPr>
              <a:spcBef>
                <a:spcPts val="1200"/>
              </a:spcBef>
              <a:spcAft>
                <a:spcPts val="600"/>
              </a:spcAft>
              <a:buClr>
                <a:srgbClr val="6B633D"/>
              </a:buClr>
              <a:buSzPct val="80000"/>
              <a:buFont typeface="Wingdings" pitchFamily="2" charset="2"/>
              <a:buChar char="§"/>
            </a:pPr>
            <a:r>
              <a:rPr lang="en-US" sz="2800"/>
              <a:t>Teknologi nirkabel membuat lokasi tidak </a:t>
            </a:r>
            <a:r>
              <a:rPr lang="en-US" sz="2800" smtClean="0"/>
              <a:t>relevan—membuat  </a:t>
            </a:r>
            <a:r>
              <a:rPr lang="en-US" sz="2800">
                <a:solidFill>
                  <a:schemeClr val="tx1"/>
                </a:solidFill>
              </a:rPr>
              <a:t>komputasi </a:t>
            </a:r>
            <a:r>
              <a:rPr lang="en-US" sz="2800" smtClean="0">
                <a:solidFill>
                  <a:schemeClr val="tx1"/>
                </a:solidFill>
              </a:rPr>
              <a:t>mobile </a:t>
            </a:r>
            <a:r>
              <a:rPr lang="en-US" sz="2800" b="0" i="1" smtClean="0">
                <a:solidFill>
                  <a:schemeClr val="tx1"/>
                </a:solidFill>
              </a:rPr>
              <a:t>(mobile computing) </a:t>
            </a:r>
            <a:r>
              <a:rPr lang="en-US" sz="2800"/>
              <a:t>dan </a:t>
            </a:r>
            <a:r>
              <a:rPr lang="en-US" sz="2800" smtClean="0">
                <a:solidFill>
                  <a:schemeClr val="tx1"/>
                </a:solidFill>
              </a:rPr>
              <a:t>komersial mobile </a:t>
            </a:r>
            <a:r>
              <a:rPr lang="en-US" sz="2800" b="0" i="1" smtClean="0">
                <a:solidFill>
                  <a:schemeClr val="tx1"/>
                </a:solidFill>
              </a:rPr>
              <a:t>(mobile commerce)</a:t>
            </a:r>
            <a:r>
              <a:rPr lang="en-US" sz="2800" b="0" i="1" smtClean="0"/>
              <a:t>  </a:t>
            </a:r>
            <a:r>
              <a:rPr lang="en-US" sz="2800" smtClean="0"/>
              <a:t>berpeluang </a:t>
            </a:r>
            <a:r>
              <a:rPr lang="en-US" sz="2800"/>
              <a:t>besar untuk bisnis. </a:t>
            </a:r>
          </a:p>
          <a:p>
            <a:pPr>
              <a:spcBef>
                <a:spcPts val="1200"/>
              </a:spcBef>
              <a:spcAft>
                <a:spcPts val="600"/>
              </a:spcAft>
              <a:buClr>
                <a:srgbClr val="6B633D"/>
              </a:buClr>
              <a:buSzPct val="80000"/>
              <a:buFont typeface="Wingdings" pitchFamily="2" charset="2"/>
              <a:buChar char="§"/>
            </a:pPr>
            <a:r>
              <a:rPr lang="en-US" sz="2800"/>
              <a:t>Pada 2010, ada lebih dari 4,6 miliar pengguna ponsel di seluruh dunia, yang </a:t>
            </a:r>
            <a:r>
              <a:rPr lang="en-US" sz="2800" smtClean="0"/>
              <a:t>merupakan </a:t>
            </a:r>
            <a:r>
              <a:rPr lang="en-US" sz="2800"/>
              <a:t>60,6% dari populasi </a:t>
            </a:r>
            <a:r>
              <a:rPr lang="en-US" sz="2800" smtClean="0"/>
              <a:t>penduduk dunia</a:t>
            </a:r>
            <a:r>
              <a:rPr lang="en-US" sz="2800"/>
              <a:t>.</a:t>
            </a:r>
            <a:endParaRPr lang="en-US" sz="2400" dirty="0"/>
          </a:p>
        </p:txBody>
      </p:sp>
      <p:sp>
        <p:nvSpPr>
          <p:cNvPr id="24580"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DC0BF152-2D9B-4019-939E-6E33381AA7AB}" type="slidenum">
              <a:rPr lang="en-US" smtClean="0">
                <a:solidFill>
                  <a:schemeClr val="tx1"/>
                </a:solidFill>
              </a:rPr>
              <a:pPr fontAlgn="base">
                <a:spcBef>
                  <a:spcPct val="0"/>
                </a:spcBef>
                <a:spcAft>
                  <a:spcPct val="0"/>
                </a:spcAft>
                <a:defRPr/>
              </a:pPr>
              <a:t>10</a:t>
            </a:fld>
            <a:endParaRPr lang="en-US" smtClean="0">
              <a:solidFill>
                <a:schemeClr val="tx1"/>
              </a:solidFill>
            </a:endParaRPr>
          </a:p>
        </p:txBody>
      </p:sp>
      <p:pic>
        <p:nvPicPr>
          <p:cNvPr id="24581" name="Picture 5" descr="w.gif"/>
          <p:cNvPicPr>
            <a:picLocks noChangeAspect="1"/>
          </p:cNvPicPr>
          <p:nvPr/>
        </p:nvPicPr>
        <p:blipFill>
          <a:blip r:embed="rId3" cstate="print"/>
          <a:srcRect/>
          <a:stretch>
            <a:fillRect/>
          </a:stretch>
        </p:blipFill>
        <p:spPr bwMode="auto">
          <a:xfrm>
            <a:off x="8674579" y="1141412"/>
            <a:ext cx="2247900" cy="1465263"/>
          </a:xfrm>
          <a:prstGeom prst="rect">
            <a:avLst/>
          </a:prstGeom>
          <a:noFill/>
          <a:ln w="9525">
            <a:noFill/>
            <a:miter lim="800000"/>
            <a:headEnd/>
            <a:tailEnd/>
          </a:ln>
        </p:spPr>
      </p:pic>
    </p:spTree>
    <p:extLst>
      <p:ext uri="{BB962C8B-B14F-4D97-AF65-F5344CB8AC3E}">
        <p14:creationId xmlns:p14="http://schemas.microsoft.com/office/powerpoint/2010/main" val="3876065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normAutofit/>
          </a:bodyPr>
          <a:lstStyle/>
          <a:p>
            <a:pPr algn="l" eaLnBrk="1" hangingPunct="1"/>
            <a:r>
              <a:rPr lang="en-US" b="1" dirty="0">
                <a:solidFill>
                  <a:schemeClr val="accent3">
                    <a:lumMod val="75000"/>
                  </a:schemeClr>
                </a:solidFill>
              </a:rPr>
              <a:t>Mobile Computing Devices</a:t>
            </a:r>
          </a:p>
        </p:txBody>
      </p:sp>
      <p:sp>
        <p:nvSpPr>
          <p:cNvPr id="76803" name="Content Placeholder 2"/>
          <p:cNvSpPr>
            <a:spLocks noGrp="1"/>
          </p:cNvSpPr>
          <p:nvPr>
            <p:ph idx="1"/>
          </p:nvPr>
        </p:nvSpPr>
        <p:spPr>
          <a:xfrm>
            <a:off x="1141414" y="2667001"/>
            <a:ext cx="10136186" cy="3124201"/>
          </a:xfrm>
        </p:spPr>
        <p:txBody>
          <a:bodyPr>
            <a:normAutofit fontScale="92500" lnSpcReduction="10000"/>
          </a:bodyPr>
          <a:lstStyle/>
          <a:p>
            <a:pPr>
              <a:buFont typeface="Wingdings" charset="2"/>
              <a:buChar char="§"/>
            </a:pPr>
            <a:r>
              <a:rPr lang="en-US" sz="2800">
                <a:solidFill>
                  <a:schemeClr val="tx1"/>
                </a:solidFill>
              </a:rPr>
              <a:t>Laptop</a:t>
            </a:r>
            <a:r>
              <a:rPr lang="en-US" sz="2800"/>
              <a:t>, </a:t>
            </a:r>
            <a:r>
              <a:rPr lang="en-US" sz="2800">
                <a:solidFill>
                  <a:schemeClr val="tx1"/>
                </a:solidFill>
              </a:rPr>
              <a:t>Notebook</a:t>
            </a:r>
            <a:r>
              <a:rPr lang="en-US" sz="2800"/>
              <a:t>, </a:t>
            </a:r>
            <a:r>
              <a:rPr lang="en-US" sz="2800">
                <a:solidFill>
                  <a:schemeClr val="tx1"/>
                </a:solidFill>
              </a:rPr>
              <a:t>Netbook</a:t>
            </a:r>
            <a:r>
              <a:rPr lang="en-US" sz="2800"/>
              <a:t>, </a:t>
            </a:r>
            <a:r>
              <a:rPr lang="en-US" sz="2800">
                <a:solidFill>
                  <a:schemeClr val="tx1"/>
                </a:solidFill>
              </a:rPr>
              <a:t>Tablet</a:t>
            </a:r>
            <a:r>
              <a:rPr lang="en-US" sz="2800"/>
              <a:t> </a:t>
            </a:r>
            <a:r>
              <a:rPr lang="en-US" sz="2800" smtClean="0"/>
              <a:t>dan </a:t>
            </a:r>
            <a:r>
              <a:rPr lang="en-US" sz="2800">
                <a:solidFill>
                  <a:schemeClr val="tx1"/>
                </a:solidFill>
              </a:rPr>
              <a:t>Mobilitas</a:t>
            </a:r>
            <a:r>
              <a:rPr lang="en-US" sz="2800"/>
              <a:t> dimulai </a:t>
            </a:r>
            <a:r>
              <a:rPr lang="id-ID" sz="2800" smtClean="0"/>
              <a:t>sejak</a:t>
            </a:r>
            <a:r>
              <a:rPr lang="en-US" sz="2800" smtClean="0"/>
              <a:t> </a:t>
            </a:r>
            <a:r>
              <a:rPr lang="id-ID" sz="2800" smtClean="0"/>
              <a:t>adanya </a:t>
            </a:r>
            <a:r>
              <a:rPr lang="en-US" sz="2800" smtClean="0"/>
              <a:t>komputer portabel</a:t>
            </a:r>
            <a:r>
              <a:rPr lang="en-US" sz="2800"/>
              <a:t>. Komputer laptop secara signifikan lebih ringan dan lebih praktis. </a:t>
            </a:r>
          </a:p>
          <a:p>
            <a:pPr>
              <a:buFont typeface="Wingdings" charset="2"/>
              <a:buChar char="§"/>
            </a:pPr>
            <a:r>
              <a:rPr lang="en-US" sz="2800">
                <a:solidFill>
                  <a:schemeClr val="tx1"/>
                </a:solidFill>
              </a:rPr>
              <a:t>Smartphone</a:t>
            </a:r>
            <a:r>
              <a:rPr lang="en-US" sz="2800"/>
              <a:t>. </a:t>
            </a:r>
            <a:r>
              <a:rPr lang="id-ID" sz="2800"/>
              <a:t>P</a:t>
            </a:r>
            <a:r>
              <a:rPr lang="en-US" sz="2800" smtClean="0"/>
              <a:t>onsel </a:t>
            </a:r>
            <a:r>
              <a:rPr lang="en-US" sz="2800"/>
              <a:t>modern </a:t>
            </a:r>
            <a:r>
              <a:rPr lang="id-ID" sz="2800" smtClean="0"/>
              <a:t>pertama </a:t>
            </a:r>
            <a:r>
              <a:rPr lang="en-US" sz="2800" smtClean="0"/>
              <a:t>yang </a:t>
            </a:r>
            <a:r>
              <a:rPr lang="en-US" sz="2800"/>
              <a:t>diciptakan oleh para peneliti di Motorola di pertengahan 1970-an. Sejak saat itu, ponsel telah berevolusi dari besar, perangkat sederhana yang digunakan untuk komunikasi </a:t>
            </a:r>
            <a:r>
              <a:rPr lang="en-US" sz="2800" smtClean="0"/>
              <a:t>dua-</a:t>
            </a:r>
            <a:r>
              <a:rPr lang="id-ID" sz="2800" smtClean="0"/>
              <a:t>arah, sampai</a:t>
            </a:r>
            <a:r>
              <a:rPr lang="en-US" sz="2800" smtClean="0"/>
              <a:t> </a:t>
            </a:r>
            <a:r>
              <a:rPr lang="en-US" sz="2800"/>
              <a:t>kecil tapi kuat </a:t>
            </a:r>
            <a:r>
              <a:rPr lang="en-US" sz="2800" smtClean="0"/>
              <a:t>berbasis sistem </a:t>
            </a:r>
            <a:r>
              <a:rPr lang="en-US" sz="2800"/>
              <a:t>komputer </a:t>
            </a:r>
            <a:r>
              <a:rPr lang="id-ID" sz="2800" smtClean="0"/>
              <a:t>ber</a:t>
            </a:r>
            <a:r>
              <a:rPr lang="en-US" sz="2800" smtClean="0"/>
              <a:t>jaringan</a:t>
            </a:r>
            <a:r>
              <a:rPr lang="en-US" sz="2800"/>
              <a:t>.</a:t>
            </a:r>
            <a:endParaRPr lang="en-US" sz="2400" dirty="0"/>
          </a:p>
        </p:txBody>
      </p:sp>
      <p:sp>
        <p:nvSpPr>
          <p:cNvPr id="24580"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119C60F-47F3-4551-AC9D-200F907E5F2D}" type="slidenum">
              <a:rPr lang="en-US" sz="1600">
                <a:latin typeface="+mn-lt"/>
              </a:rPr>
              <a:pPr algn="r">
                <a:defRPr/>
              </a:pPr>
              <a:t>11</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a:bodyPr>
          <a:lstStyle/>
          <a:p>
            <a:pPr algn="l" eaLnBrk="1" hangingPunct="1"/>
            <a:r>
              <a:rPr lang="en-US">
                <a:solidFill>
                  <a:schemeClr val="accent3">
                    <a:lumMod val="75000"/>
                  </a:schemeClr>
                </a:solidFill>
              </a:rPr>
              <a:t>M</a:t>
            </a:r>
            <a:r>
              <a:rPr lang="en-US" b="1" smtClean="0">
                <a:solidFill>
                  <a:schemeClr val="accent3">
                    <a:lumMod val="75000"/>
                  </a:schemeClr>
                </a:solidFill>
              </a:rPr>
              <a:t>obile </a:t>
            </a:r>
            <a:r>
              <a:rPr lang="en-US">
                <a:solidFill>
                  <a:schemeClr val="accent3">
                    <a:lumMod val="75000"/>
                  </a:schemeClr>
                </a:solidFill>
              </a:rPr>
              <a:t>O</a:t>
            </a:r>
            <a:r>
              <a:rPr lang="en-US" b="1" smtClean="0">
                <a:solidFill>
                  <a:schemeClr val="accent3">
                    <a:lumMod val="75000"/>
                  </a:schemeClr>
                </a:solidFill>
              </a:rPr>
              <a:t>perating </a:t>
            </a:r>
            <a:r>
              <a:rPr lang="en-US" dirty="0">
                <a:solidFill>
                  <a:schemeClr val="accent3">
                    <a:lumMod val="75000"/>
                  </a:schemeClr>
                </a:solidFill>
              </a:rPr>
              <a:t>S</a:t>
            </a:r>
            <a:r>
              <a:rPr lang="en-US" b="1" smtClean="0">
                <a:solidFill>
                  <a:schemeClr val="accent3">
                    <a:lumMod val="75000"/>
                  </a:schemeClr>
                </a:solidFill>
              </a:rPr>
              <a:t>ystems </a:t>
            </a:r>
            <a:r>
              <a:rPr lang="en-US" b="1" dirty="0">
                <a:solidFill>
                  <a:schemeClr val="accent3">
                    <a:lumMod val="75000"/>
                  </a:schemeClr>
                </a:solidFill>
              </a:rPr>
              <a:t>(</a:t>
            </a:r>
            <a:r>
              <a:rPr lang="en-US" b="1">
                <a:solidFill>
                  <a:schemeClr val="accent3">
                    <a:lumMod val="75000"/>
                  </a:schemeClr>
                </a:solidFill>
              </a:rPr>
              <a:t>OSs</a:t>
            </a:r>
            <a:r>
              <a:rPr lang="en-US" b="1" smtClean="0">
                <a:solidFill>
                  <a:schemeClr val="accent3">
                    <a:lumMod val="75000"/>
                  </a:schemeClr>
                </a:solidFill>
              </a:rPr>
              <a:t>) terpopuler saat ini:</a:t>
            </a:r>
            <a:endParaRPr lang="en-US" b="1" dirty="0">
              <a:solidFill>
                <a:schemeClr val="accent3">
                  <a:lumMod val="75000"/>
                </a:schemeClr>
              </a:solidFill>
            </a:endParaRPr>
          </a:p>
        </p:txBody>
      </p:sp>
      <p:sp>
        <p:nvSpPr>
          <p:cNvPr id="26626" name="Content Placeholder 2"/>
          <p:cNvSpPr>
            <a:spLocks noGrp="1"/>
          </p:cNvSpPr>
          <p:nvPr>
            <p:ph idx="1"/>
          </p:nvPr>
        </p:nvSpPr>
        <p:spPr/>
        <p:txBody>
          <a:bodyPr>
            <a:normAutofit fontScale="77500" lnSpcReduction="20000"/>
          </a:bodyPr>
          <a:lstStyle/>
          <a:p>
            <a:pPr>
              <a:buFont typeface="Wingdings" charset="2"/>
              <a:buChar char="§"/>
            </a:pPr>
            <a:r>
              <a:rPr lang="en-US" sz="2200" smtClean="0">
                <a:solidFill>
                  <a:srgbClr val="00B0F0"/>
                </a:solidFill>
              </a:rPr>
              <a:t>Android </a:t>
            </a:r>
            <a:r>
              <a:rPr lang="en-US" sz="2200">
                <a:solidFill>
                  <a:schemeClr val="tx1"/>
                </a:solidFill>
              </a:rPr>
              <a:t>(Google / Open Handset Alliance). Android adalah sistem operasi yang paling populer dengan pangsa pasar global 46%. </a:t>
            </a:r>
          </a:p>
          <a:p>
            <a:pPr>
              <a:buFont typeface="Wingdings" charset="2"/>
              <a:buChar char="§"/>
            </a:pPr>
            <a:r>
              <a:rPr lang="en-US" sz="2200">
                <a:solidFill>
                  <a:srgbClr val="00B0F0"/>
                </a:solidFill>
              </a:rPr>
              <a:t>iOS</a:t>
            </a:r>
            <a:r>
              <a:rPr lang="en-US" sz="2200">
                <a:solidFill>
                  <a:schemeClr val="tx1"/>
                </a:solidFill>
              </a:rPr>
              <a:t> (Apple). Digunakan di iPhone, iPod Touch dan iPad produk Apple. </a:t>
            </a:r>
          </a:p>
          <a:p>
            <a:pPr>
              <a:buFont typeface="Wingdings" charset="2"/>
              <a:buChar char="§"/>
            </a:pPr>
            <a:r>
              <a:rPr lang="en-US" sz="2200">
                <a:solidFill>
                  <a:srgbClr val="00B0F0"/>
                </a:solidFill>
              </a:rPr>
              <a:t>Symbian OS </a:t>
            </a:r>
            <a:r>
              <a:rPr lang="en-US" sz="2200">
                <a:solidFill>
                  <a:schemeClr val="tx1"/>
                </a:solidFill>
              </a:rPr>
              <a:t>(Symbian Foundation). Setelah dominan smartphone OS global, pangsa pasarnya saat ini sekitar 16% dan diabaikan di Amerika Serikat. </a:t>
            </a:r>
          </a:p>
          <a:p>
            <a:pPr>
              <a:buFont typeface="Wingdings" charset="2"/>
              <a:buChar char="§"/>
            </a:pPr>
            <a:r>
              <a:rPr lang="en-US" sz="2200">
                <a:solidFill>
                  <a:srgbClr val="00B0F0"/>
                </a:solidFill>
              </a:rPr>
              <a:t>Blackberry OS </a:t>
            </a:r>
            <a:r>
              <a:rPr lang="en-US" sz="2200">
                <a:solidFill>
                  <a:schemeClr val="tx1"/>
                </a:solidFill>
              </a:rPr>
              <a:t>(RIM). Ini adalah OS yang dominan di Amerika Serikat hanya beberapa tahun yang lalu. Sementara masih populer dengan pengguna bisnis Mei, sahamnya sekitar 15,9% sebagai konsumen bergeser ke arah produk Android dan Apple berbasis. </a:t>
            </a:r>
          </a:p>
          <a:p>
            <a:pPr>
              <a:buFont typeface="Wingdings" charset="2"/>
              <a:buChar char="§"/>
            </a:pPr>
            <a:r>
              <a:rPr lang="en-US" sz="2200">
                <a:solidFill>
                  <a:srgbClr val="00B0F0"/>
                </a:solidFill>
              </a:rPr>
              <a:t>Windows Mobile OS</a:t>
            </a:r>
            <a:r>
              <a:rPr lang="en-US" sz="2200">
                <a:solidFill>
                  <a:schemeClr val="tx1"/>
                </a:solidFill>
              </a:rPr>
              <a:t> (MS) Palm OS (Palm) Bada (Samsung). Masih ditemukan pada beberapa perangkat smartphone, meskipun mereka account hanya sebagian kecil dari pasar global.</a:t>
            </a:r>
            <a:endParaRPr lang="en-US" sz="2200" dirty="0">
              <a:solidFill>
                <a:schemeClr val="tx1"/>
              </a:solidFill>
            </a:endParaRPr>
          </a:p>
        </p:txBody>
      </p:sp>
      <p:sp>
        <p:nvSpPr>
          <p:cNvPr id="26628" name="Slide Number Placeholder 4"/>
          <p:cNvSpPr>
            <a:spLocks noGrp="1"/>
          </p:cNvSpPr>
          <p:nvPr>
            <p:ph type="sldNum" sz="quarter" idx="4294967295"/>
          </p:nvPr>
        </p:nvSpPr>
        <p:spPr bwMode="auto">
          <a:xfrm>
            <a:off x="10514014" y="5883277"/>
            <a:ext cx="551167"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solidFill>
                  <a:schemeClr val="tx1"/>
                </a:solidFill>
              </a:rPr>
              <a:t>7-</a:t>
            </a:r>
            <a:fld id="{45256B5D-E6DA-4443-8476-13B86AA7FD52}" type="slidenum">
              <a:rPr lang="en-US" smtClean="0">
                <a:solidFill>
                  <a:schemeClr val="tx1"/>
                </a:solidFill>
              </a:rPr>
              <a:pPr fontAlgn="base">
                <a:spcBef>
                  <a:spcPct val="0"/>
                </a:spcBef>
                <a:spcAft>
                  <a:spcPct val="0"/>
                </a:spcAft>
                <a:defRPr/>
              </a:pPr>
              <a:t>12</a:t>
            </a:fld>
            <a:endParaRPr lang="en-US"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normAutofit/>
          </a:bodyPr>
          <a:lstStyle/>
          <a:p>
            <a:pPr algn="l" eaLnBrk="1" hangingPunct="1"/>
            <a:r>
              <a:rPr lang="en-US" sz="4800" b="1" dirty="0">
                <a:solidFill>
                  <a:schemeClr val="accent3">
                    <a:lumMod val="75000"/>
                  </a:schemeClr>
                </a:solidFill>
              </a:rPr>
              <a:t>Network Access Points</a:t>
            </a:r>
          </a:p>
        </p:txBody>
      </p:sp>
      <p:sp>
        <p:nvSpPr>
          <p:cNvPr id="80899" name="Content Placeholder 2"/>
          <p:cNvSpPr>
            <a:spLocks noGrp="1"/>
          </p:cNvSpPr>
          <p:nvPr>
            <p:ph idx="1"/>
          </p:nvPr>
        </p:nvSpPr>
        <p:spPr/>
        <p:txBody>
          <a:bodyPr>
            <a:normAutofit fontScale="92500"/>
          </a:bodyPr>
          <a:lstStyle/>
          <a:p>
            <a:pPr marL="0" indent="0">
              <a:buNone/>
            </a:pPr>
            <a:r>
              <a:rPr lang="en-US" sz="2200"/>
              <a:t>Dari Bab 4: perangkat mobile harus dapat terhubung dengan jaringan berkecepatan tinggi. </a:t>
            </a:r>
            <a:r>
              <a:rPr lang="en-US" sz="2200" smtClean="0"/>
              <a:t>Lingkungan komputasi </a:t>
            </a:r>
            <a:r>
              <a:rPr lang="en-US" sz="2200"/>
              <a:t>dan perdagangan </a:t>
            </a:r>
            <a:r>
              <a:rPr lang="en-US" sz="2200" smtClean="0"/>
              <a:t>mobile </a:t>
            </a:r>
            <a:r>
              <a:rPr lang="en-US" sz="2200"/>
              <a:t>bergantung pada dua pendekatan dasar untuk konektivitas Internet: </a:t>
            </a:r>
            <a:r>
              <a:rPr lang="en-US" sz="2200">
                <a:solidFill>
                  <a:srgbClr val="00B0F0"/>
                </a:solidFill>
              </a:rPr>
              <a:t>teknologi nirkabel jarak pendek seperti Wi-Fi </a:t>
            </a:r>
            <a:r>
              <a:rPr lang="en-US" sz="2200"/>
              <a:t>dan </a:t>
            </a:r>
            <a:r>
              <a:rPr lang="en-US" sz="2200" smtClean="0"/>
              <a:t>jarak yang lebih luas dengan </a:t>
            </a:r>
            <a:r>
              <a:rPr lang="en-US" sz="2200"/>
              <a:t>jaringan telekomunikasi </a:t>
            </a:r>
            <a:r>
              <a:rPr lang="en-US" sz="2200">
                <a:solidFill>
                  <a:srgbClr val="00B0F0"/>
                </a:solidFill>
              </a:rPr>
              <a:t>3G dan 4G</a:t>
            </a:r>
            <a:r>
              <a:rPr lang="en-US" sz="2200"/>
              <a:t>. </a:t>
            </a:r>
          </a:p>
          <a:p>
            <a:pPr marL="0" indent="0">
              <a:buNone/>
            </a:pPr>
            <a:r>
              <a:rPr lang="en-US" sz="2200" smtClean="0">
                <a:solidFill>
                  <a:srgbClr val="00B0F0"/>
                </a:solidFill>
              </a:rPr>
              <a:t>Wireless Local </a:t>
            </a:r>
            <a:r>
              <a:rPr lang="en-US" sz="2200">
                <a:solidFill>
                  <a:srgbClr val="00B0F0"/>
                </a:solidFill>
              </a:rPr>
              <a:t>Area Networks </a:t>
            </a:r>
            <a:r>
              <a:rPr lang="en-US" sz="2200" smtClean="0">
                <a:solidFill>
                  <a:srgbClr val="00B0F0"/>
                </a:solidFill>
              </a:rPr>
              <a:t>dan </a:t>
            </a:r>
            <a:r>
              <a:rPr lang="en-US" sz="2200">
                <a:solidFill>
                  <a:srgbClr val="00B0F0"/>
                </a:solidFill>
              </a:rPr>
              <a:t>Wi-Fi</a:t>
            </a:r>
            <a:r>
              <a:rPr lang="en-US" sz="2200"/>
              <a:t>. Jaringan area lokal nirkabel (WLAN) telah </a:t>
            </a:r>
            <a:r>
              <a:rPr lang="en-US" sz="2200" smtClean="0"/>
              <a:t>membuka </a:t>
            </a:r>
            <a:r>
              <a:rPr lang="en-US" sz="2200"/>
              <a:t>jalan mereka ke </a:t>
            </a:r>
            <a:r>
              <a:rPr lang="en-US" sz="2200" smtClean="0"/>
              <a:t>era nirkabel</a:t>
            </a:r>
            <a:r>
              <a:rPr lang="en-US" sz="2200"/>
              <a:t>. Secara bertahap, pemerintah kota, bandara, stasiun kereta api, restoran, kafe, dan pemilik tempat-tempat umum lainnya </a:t>
            </a:r>
            <a:r>
              <a:rPr lang="id-ID" sz="2200" smtClean="0"/>
              <a:t>menyediakan </a:t>
            </a:r>
            <a:r>
              <a:rPr lang="en-US" sz="2200" smtClean="0"/>
              <a:t>akses </a:t>
            </a:r>
            <a:r>
              <a:rPr lang="en-US" sz="2200"/>
              <a:t>Wi-Fi untuk umum secara gratis.</a:t>
            </a:r>
            <a:endParaRPr lang="en-US" sz="2200" dirty="0"/>
          </a:p>
        </p:txBody>
      </p:sp>
      <p:sp>
        <p:nvSpPr>
          <p:cNvPr id="26628"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1C80EA4-780F-4831-8441-79EFEEB34D6E}" type="slidenum">
              <a:rPr lang="en-US" sz="1600">
                <a:latin typeface="+mn-lt"/>
              </a:rPr>
              <a:pPr algn="r">
                <a:defRPr/>
              </a:pPr>
              <a:t>13</a:t>
            </a:fld>
            <a:endParaRPr lang="en-US" sz="1600">
              <a:latin typeface="+mn-lt"/>
            </a:endParaRPr>
          </a:p>
        </p:txBody>
      </p:sp>
      <p:pic>
        <p:nvPicPr>
          <p:cNvPr id="7" name="Picture 6" descr="ap.gif"/>
          <p:cNvPicPr>
            <a:picLocks noChangeAspect="1"/>
          </p:cNvPicPr>
          <p:nvPr/>
        </p:nvPicPr>
        <p:blipFill>
          <a:blip r:embed="rId3" cstate="print"/>
          <a:stretch>
            <a:fillRect/>
          </a:stretch>
        </p:blipFill>
        <p:spPr>
          <a:xfrm>
            <a:off x="8077200" y="152399"/>
            <a:ext cx="3352800" cy="2571521"/>
          </a:xfrm>
          <a:prstGeom prst="rect">
            <a:avLst/>
          </a:prstGeom>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5400" smtClean="0"/>
              <a:t>7.2 mobile commerce </a:t>
            </a:r>
            <a:br>
              <a:rPr lang="en-US" sz="5400" smtClean="0"/>
            </a:br>
            <a:r>
              <a:rPr lang="en-US" sz="5400" smtClean="0"/>
              <a:t>(m-commerce)</a:t>
            </a:r>
            <a:endParaRPr lang="en-US" sz="5400"/>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14</a:t>
            </a:fld>
            <a:endParaRPr lang="en-US" dirty="0"/>
          </a:p>
        </p:txBody>
      </p:sp>
    </p:spTree>
    <p:extLst>
      <p:ext uri="{BB962C8B-B14F-4D97-AF65-F5344CB8AC3E}">
        <p14:creationId xmlns:p14="http://schemas.microsoft.com/office/powerpoint/2010/main" val="17944903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p:txBody>
          <a:bodyPr>
            <a:noAutofit/>
          </a:bodyPr>
          <a:lstStyle/>
          <a:p>
            <a:pPr marL="0" indent="0">
              <a:buNone/>
            </a:pPr>
            <a:r>
              <a:rPr lang="en-US" sz="2000" b="0" cap="none">
                <a:ln w="0"/>
                <a:solidFill>
                  <a:schemeClr val="tx1"/>
                </a:solidFill>
                <a:effectLst>
                  <a:outerShdw blurRad="38100" dist="19050" dir="2700000" algn="tl" rotWithShape="0">
                    <a:schemeClr val="dk1">
                      <a:alpha val="40000"/>
                    </a:schemeClr>
                  </a:outerShdw>
                </a:effectLst>
              </a:rPr>
              <a:t>Pada tahun 1997, dua mesin penjual Coca-Cola yang menerima pembayaran melalui pesan teks SMS dipasang di Helsinki Finlandia. Sejak saat itu, pakar industri dan pakar </a:t>
            </a:r>
            <a:r>
              <a:rPr lang="en-US" sz="2000" b="0" cap="none" smtClean="0">
                <a:ln w="0"/>
                <a:solidFill>
                  <a:schemeClr val="tx1"/>
                </a:solidFill>
                <a:effectLst>
                  <a:outerShdw blurRad="38100" dist="19050" dir="2700000" algn="tl" rotWithShape="0">
                    <a:schemeClr val="dk1">
                      <a:alpha val="40000"/>
                    </a:schemeClr>
                  </a:outerShdw>
                </a:effectLst>
              </a:rPr>
              <a:t>TI memperkirakan </a:t>
            </a:r>
            <a:r>
              <a:rPr lang="en-US" sz="2000" b="0" cap="none">
                <a:ln w="0"/>
                <a:solidFill>
                  <a:schemeClr val="tx1"/>
                </a:solidFill>
                <a:effectLst>
                  <a:outerShdw blurRad="38100" dist="19050" dir="2700000" algn="tl" rotWithShape="0">
                    <a:schemeClr val="dk1">
                      <a:alpha val="40000"/>
                    </a:schemeClr>
                  </a:outerShdw>
                </a:effectLst>
              </a:rPr>
              <a:t>bahwa mobile commerce akan menjadi "hal besar berikutnya" dalam pemasaran dan penjualan barang-barang konsumsi. </a:t>
            </a:r>
          </a:p>
          <a:p>
            <a:pPr marL="355600" indent="-355600"/>
            <a:r>
              <a:rPr lang="en-US" sz="2000" cap="none" smtClean="0">
                <a:ln w="0"/>
                <a:solidFill>
                  <a:schemeClr val="tx1"/>
                </a:solidFill>
                <a:effectLst>
                  <a:outerShdw blurRad="38100" dist="19050" dir="2700000" algn="tl" rotWithShape="0">
                    <a:schemeClr val="dk1">
                      <a:alpha val="40000"/>
                    </a:schemeClr>
                  </a:outerShdw>
                </a:effectLst>
              </a:rPr>
              <a:t>Mobile </a:t>
            </a:r>
            <a:r>
              <a:rPr lang="en-US" sz="2000" cap="none">
                <a:ln w="0"/>
                <a:solidFill>
                  <a:schemeClr val="tx1"/>
                </a:solidFill>
                <a:effectLst>
                  <a:outerShdw blurRad="38100" dist="19050" dir="2700000" algn="tl" rotWithShape="0">
                    <a:schemeClr val="dk1">
                      <a:alpha val="40000"/>
                    </a:schemeClr>
                  </a:outerShdw>
                </a:effectLst>
              </a:rPr>
              <a:t>Commerce</a:t>
            </a:r>
            <a:r>
              <a:rPr lang="en-US" sz="2000" b="0" cap="none">
                <a:ln w="0"/>
                <a:solidFill>
                  <a:schemeClr val="tx1"/>
                </a:solidFill>
                <a:effectLst>
                  <a:outerShdw blurRad="38100" dist="19050" dir="2700000" algn="tl" rotWithShape="0">
                    <a:schemeClr val="dk1">
                      <a:alpha val="40000"/>
                    </a:schemeClr>
                  </a:outerShdw>
                </a:effectLst>
              </a:rPr>
              <a:t>, atau mCommerce, adalah membeli atau menjual barang dan jasa </a:t>
            </a:r>
            <a:r>
              <a:rPr lang="en-US" sz="2000" b="0" cap="none" smtClean="0">
                <a:ln w="0"/>
                <a:solidFill>
                  <a:schemeClr val="tx1"/>
                </a:solidFill>
                <a:effectLst>
                  <a:outerShdw blurRad="38100" dist="19050" dir="2700000" algn="tl" rotWithShape="0">
                    <a:schemeClr val="dk1">
                      <a:alpha val="40000"/>
                    </a:schemeClr>
                  </a:outerShdw>
                </a:effectLst>
              </a:rPr>
              <a:t>menggunakan </a:t>
            </a:r>
            <a:r>
              <a:rPr lang="en-US" sz="2000" b="0" cap="none">
                <a:ln w="0"/>
                <a:solidFill>
                  <a:schemeClr val="tx1"/>
                </a:solidFill>
                <a:effectLst>
                  <a:outerShdw blurRad="38100" dist="19050" dir="2700000" algn="tl" rotWithShape="0">
                    <a:schemeClr val="dk1">
                      <a:alpha val="40000"/>
                    </a:schemeClr>
                  </a:outerShdw>
                </a:effectLst>
              </a:rPr>
              <a:t>perangkat genggam nirkabel seperti ponsel atau </a:t>
            </a:r>
            <a:r>
              <a:rPr lang="en-US" sz="2000" b="0" cap="none" smtClean="0">
                <a:ln w="0"/>
                <a:solidFill>
                  <a:schemeClr val="tx1"/>
                </a:solidFill>
                <a:effectLst>
                  <a:outerShdw blurRad="38100" dist="19050" dir="2700000" algn="tl" rotWithShape="0">
                    <a:schemeClr val="dk1">
                      <a:alpha val="40000"/>
                    </a:schemeClr>
                  </a:outerShdw>
                </a:effectLst>
              </a:rPr>
              <a:t>komputer tablet </a:t>
            </a:r>
            <a:r>
              <a:rPr lang="en-US" sz="2000" b="0" cap="none">
                <a:ln w="0"/>
                <a:solidFill>
                  <a:schemeClr val="tx1"/>
                </a:solidFill>
                <a:effectLst>
                  <a:outerShdw blurRad="38100" dist="19050" dir="2700000" algn="tl" rotWithShape="0">
                    <a:schemeClr val="dk1">
                      <a:alpha val="40000"/>
                    </a:schemeClr>
                  </a:outerShdw>
                </a:effectLst>
              </a:rPr>
              <a:t>(slate</a:t>
            </a:r>
            <a:r>
              <a:rPr lang="en-US" sz="2000" b="0" cap="none" smtClean="0">
                <a:ln w="0"/>
                <a:solidFill>
                  <a:schemeClr val="tx1"/>
                </a:solidFill>
                <a:effectLst>
                  <a:outerShdw blurRad="38100" dist="19050" dir="2700000" algn="tl" rotWithShape="0">
                    <a:schemeClr val="dk1">
                      <a:alpha val="40000"/>
                    </a:schemeClr>
                  </a:outerShdw>
                </a:effectLst>
              </a:rPr>
              <a:t>).</a:t>
            </a:r>
            <a:endParaRPr lang="en-US" sz="20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34B07B3-C70D-4695-BBDE-4EB166099CBD}" type="slidenum">
              <a:rPr lang="en-US" sz="1600">
                <a:latin typeface="+mn-lt"/>
              </a:rPr>
              <a:pPr algn="r">
                <a:defRPr/>
              </a:pPr>
              <a:t>15</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1905000"/>
          </a:xfrm>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a:xfrm>
            <a:off x="1141414" y="2536376"/>
            <a:ext cx="9905999" cy="3124201"/>
          </a:xfrm>
        </p:spPr>
        <p:txBody>
          <a:bodyPr>
            <a:noAutofit/>
          </a:bodyPr>
          <a:lstStyle/>
          <a:p>
            <a:pPr marL="341313" indent="-341313"/>
            <a:r>
              <a:rPr lang="en-US" sz="2000" cap="none" smtClean="0">
                <a:ln w="0"/>
                <a:solidFill>
                  <a:schemeClr val="tx1"/>
                </a:solidFill>
                <a:effectLst>
                  <a:outerShdw blurRad="38100" dist="19050" dir="2700000" algn="tl" rotWithShape="0">
                    <a:schemeClr val="dk1">
                      <a:alpha val="40000"/>
                    </a:schemeClr>
                  </a:outerShdw>
                </a:effectLst>
              </a:rPr>
              <a:t>eCommerce</a:t>
            </a:r>
            <a:r>
              <a:rPr lang="id-ID" sz="2000" cap="none" smtClean="0">
                <a:ln w="0"/>
                <a:solidFill>
                  <a:schemeClr val="tx1"/>
                </a:solidFill>
                <a:effectLst>
                  <a:outerShdw blurRad="38100" dist="19050" dir="2700000" algn="tl" rotWithShape="0">
                    <a:schemeClr val="dk1">
                      <a:alpha val="40000"/>
                    </a:schemeClr>
                  </a:outerShdw>
                </a:effectLst>
              </a:rPr>
              <a:t>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Penggunaan perangkat genggam nirkabel untuk memesan dan / atau membayar </a:t>
            </a:r>
            <a:r>
              <a:rPr lang="en-US" sz="2000" b="0" cap="none" smtClean="0">
                <a:ln w="0"/>
                <a:solidFill>
                  <a:schemeClr val="tx1"/>
                </a:solidFill>
                <a:effectLst>
                  <a:outerShdw blurRad="38100" dist="19050" dir="2700000" algn="tl" rotWithShape="0">
                    <a:schemeClr val="dk1">
                      <a:alpha val="40000"/>
                    </a:schemeClr>
                  </a:outerShdw>
                </a:effectLst>
              </a:rPr>
              <a:t>barang </a:t>
            </a:r>
            <a:r>
              <a:rPr lang="en-US" sz="2000" b="0" cap="none">
                <a:ln w="0"/>
                <a:solidFill>
                  <a:schemeClr val="tx1"/>
                </a:solidFill>
                <a:effectLst>
                  <a:outerShdw blurRad="38100" dist="19050" dir="2700000" algn="tl" rotWithShape="0">
                    <a:schemeClr val="dk1">
                      <a:alpha val="40000"/>
                    </a:schemeClr>
                  </a:outerShdw>
                </a:effectLst>
              </a:rPr>
              <a:t>dan jasa dari vendor online. </a:t>
            </a:r>
          </a:p>
          <a:p>
            <a:pPr marL="341313" indent="-341313"/>
            <a:r>
              <a:rPr lang="en-US" sz="2000" cap="none" smtClean="0">
                <a:ln w="0"/>
                <a:solidFill>
                  <a:schemeClr val="tx1"/>
                </a:solidFill>
                <a:effectLst>
                  <a:outerShdw blurRad="38100" dist="19050" dir="2700000" algn="tl" rotWithShape="0">
                    <a:schemeClr val="dk1">
                      <a:alpha val="40000"/>
                    </a:schemeClr>
                  </a:outerShdw>
                </a:effectLst>
              </a:rPr>
              <a:t>Ritel</a:t>
            </a:r>
            <a:r>
              <a:rPr lang="id-ID" sz="2000" cap="none" smtClean="0">
                <a:ln w="0"/>
                <a:solidFill>
                  <a:schemeClr val="tx1"/>
                </a:solidFill>
                <a:effectLst>
                  <a:outerShdw blurRad="38100" dist="19050" dir="2700000" algn="tl" rotWithShape="0">
                    <a:schemeClr val="dk1">
                      <a:alpha val="40000"/>
                    </a:schemeClr>
                  </a:outerShdw>
                </a:effectLst>
              </a:rPr>
              <a:t>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Penggunaan teknologi mobile untuk mempromosikan, meningkatkan, dan </a:t>
            </a:r>
            <a:r>
              <a:rPr lang="en-US" sz="2000" b="0" cap="none" smtClean="0">
                <a:ln w="0"/>
                <a:solidFill>
                  <a:schemeClr val="tx1"/>
                </a:solidFill>
                <a:effectLst>
                  <a:outerShdw blurRad="38100" dist="19050" dir="2700000" algn="tl" rotWithShape="0">
                    <a:schemeClr val="dk1">
                      <a:alpha val="40000"/>
                    </a:schemeClr>
                  </a:outerShdw>
                </a:effectLst>
              </a:rPr>
              <a:t>dengan menambah </a:t>
            </a:r>
            <a:r>
              <a:rPr lang="en-US" sz="2000" b="0" cap="none">
                <a:ln w="0"/>
                <a:solidFill>
                  <a:schemeClr val="tx1"/>
                </a:solidFill>
                <a:effectLst>
                  <a:outerShdw blurRad="38100" dist="19050" dir="2700000" algn="tl" rotWithShape="0">
                    <a:schemeClr val="dk1">
                      <a:alpha val="40000"/>
                    </a:schemeClr>
                  </a:outerShdw>
                </a:effectLst>
              </a:rPr>
              <a:t>nilai </a:t>
            </a:r>
            <a:r>
              <a:rPr lang="en-US" sz="2000" b="0" cap="none" smtClean="0">
                <a:ln w="0"/>
                <a:solidFill>
                  <a:schemeClr val="tx1"/>
                </a:solidFill>
                <a:effectLst>
                  <a:outerShdw blurRad="38100" dist="19050" dir="2700000" algn="tl" rotWithShape="0">
                    <a:schemeClr val="dk1">
                      <a:alpha val="40000"/>
                    </a:schemeClr>
                  </a:outerShdw>
                </a:effectLst>
              </a:rPr>
              <a:t>pengalaman </a:t>
            </a:r>
            <a:r>
              <a:rPr lang="en-US" sz="2000" b="0" cap="none">
                <a:ln w="0"/>
                <a:solidFill>
                  <a:schemeClr val="tx1"/>
                </a:solidFill>
                <a:effectLst>
                  <a:outerShdw blurRad="38100" dist="19050" dir="2700000" algn="tl" rotWithShape="0">
                    <a:schemeClr val="dk1">
                      <a:alpha val="40000"/>
                    </a:schemeClr>
                  </a:outerShdw>
                </a:effectLst>
              </a:rPr>
              <a:t>belanja di toko. </a:t>
            </a:r>
          </a:p>
          <a:p>
            <a:pPr marL="341313" indent="-341313"/>
            <a:r>
              <a:rPr lang="id-ID" sz="2000" cap="none" smtClean="0">
                <a:ln w="0"/>
                <a:solidFill>
                  <a:schemeClr val="tx1"/>
                </a:solidFill>
                <a:effectLst>
                  <a:outerShdw blurRad="38100" dist="19050" dir="2700000" algn="tl" rotWithShape="0">
                    <a:schemeClr val="dk1">
                      <a:alpha val="40000"/>
                    </a:schemeClr>
                  </a:outerShdw>
                </a:effectLst>
              </a:rPr>
              <a:t>Marketing mobil</a:t>
            </a:r>
            <a:r>
              <a:rPr lang="en-US" sz="2000" cap="none" smtClean="0">
                <a:ln w="0"/>
                <a:solidFill>
                  <a:schemeClr val="tx1"/>
                </a:solidFill>
                <a:effectLst>
                  <a:outerShdw blurRad="38100" dist="19050" dir="2700000" algn="tl" rotWithShape="0">
                    <a:schemeClr val="dk1">
                      <a:alpha val="40000"/>
                    </a:schemeClr>
                  </a:outerShdw>
                </a:effectLst>
              </a:rPr>
              <a:t>e</a:t>
            </a:r>
            <a:r>
              <a:rPr lang="en-US" sz="2000" b="0" cap="none" smtClean="0">
                <a:ln w="0"/>
                <a:solidFill>
                  <a:schemeClr val="tx1"/>
                </a:solidFill>
                <a:effectLst>
                  <a:outerShdw blurRad="38100" dist="19050" dir="2700000" algn="tl" rotWithShape="0">
                    <a:schemeClr val="dk1">
                      <a:alpha val="40000"/>
                    </a:schemeClr>
                  </a:outerShdw>
                </a:effectLst>
              </a:rPr>
              <a:t>: </a:t>
            </a:r>
            <a:r>
              <a:rPr lang="en-US" sz="2000" b="0" cap="none">
                <a:ln w="0"/>
                <a:solidFill>
                  <a:schemeClr val="tx1"/>
                </a:solidFill>
                <a:effectLst>
                  <a:outerShdw blurRad="38100" dist="19050" dir="2700000" algn="tl" rotWithShape="0">
                    <a:schemeClr val="dk1">
                      <a:alpha val="40000"/>
                    </a:schemeClr>
                  </a:outerShdw>
                </a:effectLst>
              </a:rPr>
              <a:t>Berbagai kegiatan yang digunakan oleh organisasi untuk terlibat, berkomunikasi, dan berinteraksi melalui Wi-Fi dan jaringan telekomunikasi dengan konsumen</a:t>
            </a:r>
            <a:endParaRPr lang="en-US" sz="20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34B07B3-C70D-4695-BBDE-4EB166099CBD}" type="slidenum">
              <a:rPr lang="en-US" sz="1600">
                <a:latin typeface="+mn-lt"/>
              </a:rPr>
              <a:pPr algn="r">
                <a:defRPr/>
              </a:pPr>
              <a:t>16</a:t>
            </a:fld>
            <a:endParaRPr lang="en-US" sz="1600">
              <a:latin typeface="+mn-lt"/>
            </a:endParaRPr>
          </a:p>
        </p:txBody>
      </p:sp>
    </p:spTree>
    <p:extLst>
      <p:ext uri="{BB962C8B-B14F-4D97-AF65-F5344CB8AC3E}">
        <p14:creationId xmlns:p14="http://schemas.microsoft.com/office/powerpoint/2010/main" val="302594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smtClean="0">
                <a:solidFill>
                  <a:schemeClr val="accent3">
                    <a:lumMod val="75000"/>
                  </a:schemeClr>
                </a:solidFill>
              </a:rPr>
              <a:t>Berbelanja dari Perangkat Nirkabel (Wireless Devices)</a:t>
            </a:r>
            <a:endParaRPr lang="en-US" b="1" dirty="0">
              <a:solidFill>
                <a:schemeClr val="accent3">
                  <a:lumMod val="75000"/>
                </a:schemeClr>
              </a:solidFill>
            </a:endParaRPr>
          </a:p>
        </p:txBody>
      </p:sp>
      <p:sp>
        <p:nvSpPr>
          <p:cNvPr id="3" name="Content Placeholder 2"/>
          <p:cNvSpPr>
            <a:spLocks noGrp="1"/>
          </p:cNvSpPr>
          <p:nvPr>
            <p:ph idx="1"/>
          </p:nvPr>
        </p:nvSpPr>
        <p:spPr>
          <a:xfrm>
            <a:off x="1141414" y="2667001"/>
            <a:ext cx="10517186" cy="3124201"/>
          </a:xfrm>
        </p:spPr>
        <p:txBody>
          <a:bodyPr>
            <a:normAutofit/>
          </a:bodyPr>
          <a:lstStyle/>
          <a:p>
            <a:pPr marL="0" indent="0">
              <a:buNone/>
            </a:pPr>
            <a:r>
              <a:rPr lang="en-US" sz="2800" b="0" cap="none">
                <a:ln w="0"/>
                <a:solidFill>
                  <a:schemeClr val="tx1"/>
                </a:solidFill>
                <a:effectLst>
                  <a:outerShdw blurRad="38100" dist="19050" dir="2700000" algn="tl" rotWithShape="0">
                    <a:schemeClr val="dk1">
                      <a:alpha val="40000"/>
                    </a:schemeClr>
                  </a:outerShdw>
                </a:effectLst>
              </a:rPr>
              <a:t>Awalnya, mCommerce dibayangkan sebagai saluran yang terpisah dari operasi toko </a:t>
            </a:r>
            <a:r>
              <a:rPr lang="en-US" sz="2800" b="0" cap="none" smtClean="0">
                <a:ln w="0"/>
                <a:solidFill>
                  <a:schemeClr val="tx1"/>
                </a:solidFill>
                <a:effectLst>
                  <a:outerShdw blurRad="38100" dist="19050" dir="2700000" algn="tl" rotWithShape="0">
                    <a:schemeClr val="dk1">
                      <a:alpha val="40000"/>
                    </a:schemeClr>
                  </a:outerShdw>
                </a:effectLst>
              </a:rPr>
              <a:t>tradisional. </a:t>
            </a:r>
            <a:r>
              <a:rPr lang="en-US" sz="2800" b="0" cap="none">
                <a:ln w="0"/>
                <a:solidFill>
                  <a:schemeClr val="tx1"/>
                </a:solidFill>
                <a:effectLst>
                  <a:outerShdw blurRad="38100" dist="19050" dir="2700000" algn="tl" rotWithShape="0">
                    <a:schemeClr val="dk1">
                      <a:alpha val="40000"/>
                    </a:schemeClr>
                  </a:outerShdw>
                </a:effectLst>
              </a:rPr>
              <a:t>Bahkan, banyak pengecer dan pelanggan melihat </a:t>
            </a:r>
            <a:r>
              <a:rPr lang="en-US" sz="2800" i="1" cap="none" smtClean="0">
                <a:ln w="0"/>
                <a:solidFill>
                  <a:schemeClr val="tx1"/>
                </a:solidFill>
                <a:effectLst>
                  <a:outerShdw blurRad="38100" dist="19050" dir="2700000" algn="tl" rotWithShape="0">
                    <a:schemeClr val="dk1">
                      <a:alpha val="40000"/>
                    </a:schemeClr>
                  </a:outerShdw>
                </a:effectLst>
              </a:rPr>
              <a:t>m-commerce</a:t>
            </a:r>
            <a:r>
              <a:rPr lang="en-US" sz="2800" b="0" cap="none" smtClean="0">
                <a:ln w="0"/>
                <a:solidFill>
                  <a:schemeClr val="tx1"/>
                </a:solidFill>
                <a:effectLst>
                  <a:outerShdw blurRad="38100" dist="19050" dir="2700000" algn="tl" rotWithShape="0">
                    <a:schemeClr val="dk1">
                      <a:alpha val="40000"/>
                    </a:schemeClr>
                  </a:outerShdw>
                </a:effectLst>
              </a:rPr>
              <a:t> </a:t>
            </a:r>
            <a:r>
              <a:rPr lang="en-US" sz="2800" b="0" cap="none">
                <a:ln w="0"/>
                <a:solidFill>
                  <a:schemeClr val="tx1"/>
                </a:solidFill>
                <a:effectLst>
                  <a:outerShdw blurRad="38100" dist="19050" dir="2700000" algn="tl" rotWithShape="0">
                    <a:schemeClr val="dk1">
                      <a:alpha val="40000"/>
                    </a:schemeClr>
                  </a:outerShdw>
                </a:effectLst>
              </a:rPr>
              <a:t>sebagai </a:t>
            </a:r>
            <a:r>
              <a:rPr lang="id-ID" sz="2800" b="0" cap="none" smtClean="0">
                <a:ln w="0"/>
                <a:solidFill>
                  <a:schemeClr val="tx1"/>
                </a:solidFill>
                <a:effectLst>
                  <a:outerShdw blurRad="38100" dist="19050" dir="2700000" algn="tl" rotWithShape="0">
                    <a:schemeClr val="dk1">
                      <a:alpha val="40000"/>
                    </a:schemeClr>
                  </a:outerShdw>
                </a:effectLst>
              </a:rPr>
              <a:t>pesaing </a:t>
            </a:r>
            <a:r>
              <a:rPr lang="en-US" sz="2800" b="0" cap="none" smtClean="0">
                <a:ln w="0"/>
                <a:solidFill>
                  <a:schemeClr val="tx1"/>
                </a:solidFill>
                <a:effectLst>
                  <a:outerShdw blurRad="38100" dist="19050" dir="2700000" algn="tl" rotWithShape="0">
                    <a:schemeClr val="dk1">
                      <a:alpha val="40000"/>
                    </a:schemeClr>
                  </a:outerShdw>
                </a:effectLst>
              </a:rPr>
              <a:t>saluran </a:t>
            </a:r>
            <a:r>
              <a:rPr lang="en-US" sz="2800" b="0" cap="none">
                <a:ln w="0"/>
                <a:solidFill>
                  <a:schemeClr val="tx1"/>
                </a:solidFill>
                <a:effectLst>
                  <a:outerShdw blurRad="38100" dist="19050" dir="2700000" algn="tl" rotWithShape="0">
                    <a:schemeClr val="dk1">
                      <a:alpha val="40000"/>
                    </a:schemeClr>
                  </a:outerShdw>
                </a:effectLst>
              </a:rPr>
              <a:t>ritel tradisional. </a:t>
            </a:r>
            <a:endParaRPr lang="id-ID" sz="2800" b="0" cap="none" smtClean="0">
              <a:ln w="0"/>
              <a:solidFill>
                <a:schemeClr val="tx1"/>
              </a:solidFill>
              <a:effectLst>
                <a:outerShdw blurRad="38100" dist="19050" dir="2700000" algn="tl" rotWithShape="0">
                  <a:schemeClr val="dk1">
                    <a:alpha val="40000"/>
                  </a:schemeClr>
                </a:outerShdw>
              </a:effectLst>
            </a:endParaRPr>
          </a:p>
          <a:p>
            <a:pPr marL="0" indent="0">
              <a:buNone/>
            </a:pPr>
            <a:r>
              <a:rPr lang="en-US" sz="2800" b="0" cap="none" smtClean="0">
                <a:ln w="0"/>
                <a:solidFill>
                  <a:schemeClr val="tx1"/>
                </a:solidFill>
                <a:effectLst>
                  <a:outerShdw blurRad="38100" dist="19050" dir="2700000" algn="tl" rotWithShape="0">
                    <a:schemeClr val="dk1">
                      <a:alpha val="40000"/>
                    </a:schemeClr>
                  </a:outerShdw>
                </a:effectLst>
              </a:rPr>
              <a:t>Gambar </a:t>
            </a:r>
            <a:r>
              <a:rPr lang="en-US" sz="2800" b="0" cap="none">
                <a:ln w="0"/>
                <a:solidFill>
                  <a:schemeClr val="tx1"/>
                </a:solidFill>
                <a:effectLst>
                  <a:outerShdw blurRad="38100" dist="19050" dir="2700000" algn="tl" rotWithShape="0">
                    <a:schemeClr val="dk1">
                      <a:alpha val="40000"/>
                    </a:schemeClr>
                  </a:outerShdw>
                </a:effectLst>
              </a:rPr>
              <a:t>7.8 menggambarkan strategi perdagangan Mobile.</a:t>
            </a:r>
            <a:endParaRPr lang="en-US" sz="22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44B4C374-C636-4B8B-B9C6-E3EFFCEA64E8}" type="slidenum">
              <a:rPr lang="en-US" sz="1600">
                <a:latin typeface="+mn-lt"/>
              </a:rPr>
              <a:pPr algn="r">
                <a:defRPr/>
              </a:pPr>
              <a:t>17</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783074"/>
          </a:xfrm>
        </p:spPr>
        <p:txBody>
          <a:bodyPr>
            <a:noAutofit/>
          </a:bodyPr>
          <a:lstStyle/>
          <a:p>
            <a:pPr marL="1976438" indent="-1976438" algn="l"/>
            <a:r>
              <a:rPr lang="en-US" sz="2800" b="1" dirty="0">
                <a:solidFill>
                  <a:schemeClr val="accent3">
                    <a:lumMod val="75000"/>
                  </a:schemeClr>
                </a:solidFill>
              </a:rPr>
              <a:t>Figure 7.8</a:t>
            </a:r>
            <a:r>
              <a:rPr lang="en-US" sz="2800" b="1">
                <a:solidFill>
                  <a:schemeClr val="accent3">
                    <a:lumMod val="75000"/>
                  </a:schemeClr>
                </a:solidFill>
              </a:rPr>
              <a:t>. </a:t>
            </a:r>
            <a:r>
              <a:rPr lang="id-ID" sz="2800" b="1" smtClean="0">
                <a:solidFill>
                  <a:schemeClr val="accent3">
                    <a:lumMod val="75000"/>
                  </a:schemeClr>
                </a:solidFill>
              </a:rPr>
              <a:t>	</a:t>
            </a:r>
            <a:r>
              <a:rPr lang="en-US" sz="2800" smtClean="0">
                <a:solidFill>
                  <a:schemeClr val="accent3">
                    <a:lumMod val="75000"/>
                  </a:schemeClr>
                </a:solidFill>
              </a:rPr>
              <a:t>Kecenderungan strategi </a:t>
            </a:r>
            <a:r>
              <a:rPr lang="en-US" sz="2800">
                <a:solidFill>
                  <a:schemeClr val="accent3">
                    <a:lumMod val="75000"/>
                  </a:schemeClr>
                </a:solidFill>
              </a:rPr>
              <a:t>m-Commerce </a:t>
            </a:r>
            <a:r>
              <a:rPr lang="en-US" sz="2800" smtClean="0">
                <a:solidFill>
                  <a:schemeClr val="accent3">
                    <a:lumMod val="75000"/>
                  </a:schemeClr>
                </a:solidFill>
              </a:rPr>
              <a:t>adalah pendekatan </a:t>
            </a:r>
            <a:r>
              <a:rPr lang="en-US" sz="2800" smtClean="0">
                <a:solidFill>
                  <a:schemeClr val="tx1"/>
                </a:solidFill>
              </a:rPr>
              <a:t>omni-channel</a:t>
            </a:r>
            <a:endParaRPr lang="en-US" sz="2800" dirty="0">
              <a:solidFill>
                <a:schemeClr val="tx1"/>
              </a:solidFill>
            </a:endParaRPr>
          </a:p>
        </p:txBody>
      </p:sp>
      <p:sp>
        <p:nvSpPr>
          <p:cNvPr id="3" name="Footer Placeholder 2"/>
          <p:cNvSpPr>
            <a:spLocks noGrp="1"/>
          </p:cNvSpPr>
          <p:nvPr>
            <p:ph type="ftr" sz="quarter" idx="4294967295"/>
          </p:nvPr>
        </p:nvSpPr>
        <p:spPr>
          <a:xfrm>
            <a:off x="1141412" y="5883277"/>
            <a:ext cx="7543800" cy="365125"/>
          </a:xfrm>
          <a:prstGeom prst="rect">
            <a:avLst/>
          </a:prstGeom>
        </p:spPr>
        <p:txBody>
          <a:bodyPr/>
          <a:lstStyle/>
          <a:p>
            <a:pPr>
              <a:defRPr/>
            </a:pPr>
            <a:r>
              <a:rPr lang="en-US" dirty="0" smtClean="0"/>
              <a:t>Copyright 2013 John Wiley &amp; Sons, Inc.</a:t>
            </a:r>
            <a:endParaRPr lang="en-US" dirty="0"/>
          </a:p>
        </p:txBody>
      </p:sp>
      <p:sp>
        <p:nvSpPr>
          <p:cNvPr id="4" name="Slide Number Placeholder 3"/>
          <p:cNvSpPr>
            <a:spLocks noGrp="1"/>
          </p:cNvSpPr>
          <p:nvPr>
            <p:ph type="sldNum" sz="quarter" idx="4294967295"/>
          </p:nvPr>
        </p:nvSpPr>
        <p:spPr>
          <a:xfrm>
            <a:off x="10514014" y="5883277"/>
            <a:ext cx="551167" cy="365125"/>
          </a:xfrm>
        </p:spPr>
        <p:txBody>
          <a:bodyPr/>
          <a:lstStyle/>
          <a:p>
            <a:pPr>
              <a:defRPr/>
            </a:pPr>
            <a:r>
              <a:rPr lang="en-US" dirty="0" smtClean="0"/>
              <a:t>7-</a:t>
            </a:r>
            <a:fld id="{8F45696D-7F53-4990-BF71-5C53E3F32872}" type="slidenum">
              <a:rPr lang="en-US" smtClean="0"/>
              <a:pPr>
                <a:defRPr/>
              </a:pPr>
              <a:t>18</a:t>
            </a:fld>
            <a:endParaRPr lang="en-US" dirty="0"/>
          </a:p>
        </p:txBody>
      </p:sp>
      <p:pic>
        <p:nvPicPr>
          <p:cNvPr id="1026" name="Picture 2" descr="O:\COURSES\Turban-9\Images-T9\Desktop-1\Chapter  7\Media\Illustrations\w0091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740662"/>
            <a:ext cx="8932245" cy="4976877"/>
          </a:xfrm>
          <a:prstGeom prst="roundRect">
            <a:avLst>
              <a:gd name="adj" fmla="val 4206"/>
            </a:avLst>
          </a:prstGeom>
          <a:solidFill>
            <a:srgbClr val="FFFFFF">
              <a:shade val="85000"/>
            </a:srgbClr>
          </a:solidFill>
          <a:ln>
            <a:noFill/>
          </a:ln>
          <a:effectLst>
            <a:reflection blurRad="12700" stA="38000" endPos="28000" dist="5000" dir="5400000" sy="-100000" algn="bl" rotWithShape="0"/>
          </a:effectLst>
          <a:extLst/>
        </p:spPr>
      </p:pic>
      <p:sp>
        <p:nvSpPr>
          <p:cNvPr id="5" name="Rectangle 4"/>
          <p:cNvSpPr/>
          <p:nvPr/>
        </p:nvSpPr>
        <p:spPr>
          <a:xfrm>
            <a:off x="1447800" y="5257800"/>
            <a:ext cx="1676400" cy="461665"/>
          </a:xfrm>
          <a:prstGeom prst="rect">
            <a:avLst/>
          </a:prstGeom>
          <a:solidFill>
            <a:schemeClr val="bg2">
              <a:lumMod val="20000"/>
              <a:lumOff val="80000"/>
            </a:schemeClr>
          </a:solidFill>
          <a:ln>
            <a:noFill/>
          </a:ln>
        </p:spPr>
        <p:txBody>
          <a:bodyPr wrap="square">
            <a:spAutoFit/>
          </a:bodyPr>
          <a:lstStyle/>
          <a:p>
            <a:r>
              <a:rPr lang="en-US" sz="800" smtClean="0">
                <a:solidFill>
                  <a:schemeClr val="bg1"/>
                </a:solidFill>
              </a:rPr>
              <a:t>Pelanggan </a:t>
            </a:r>
            <a:r>
              <a:rPr lang="en-US" sz="800">
                <a:solidFill>
                  <a:schemeClr val="bg1"/>
                </a:solidFill>
              </a:rPr>
              <a:t>menghubungi </a:t>
            </a:r>
            <a:r>
              <a:rPr lang="en-US" sz="800" smtClean="0">
                <a:solidFill>
                  <a:schemeClr val="bg1"/>
                </a:solidFill>
              </a:rPr>
              <a:t>sedikit pengecer dengan </a:t>
            </a:r>
            <a:r>
              <a:rPr lang="en-US" sz="800">
                <a:solidFill>
                  <a:schemeClr val="bg1"/>
                </a:solidFill>
              </a:rPr>
              <a:t>satu saluran tunggal</a:t>
            </a:r>
            <a:endParaRPr lang="en-US" sz="800">
              <a:solidFill>
                <a:schemeClr val="bg1"/>
              </a:solidFill>
            </a:endParaRPr>
          </a:p>
        </p:txBody>
      </p:sp>
      <p:sp>
        <p:nvSpPr>
          <p:cNvPr id="6" name="Rectangle 5"/>
          <p:cNvSpPr/>
          <p:nvPr/>
        </p:nvSpPr>
        <p:spPr>
          <a:xfrm>
            <a:off x="1447800" y="5791200"/>
            <a:ext cx="1676400" cy="584775"/>
          </a:xfrm>
          <a:prstGeom prst="rect">
            <a:avLst/>
          </a:prstGeom>
          <a:solidFill>
            <a:schemeClr val="tx2"/>
          </a:solidFill>
        </p:spPr>
        <p:txBody>
          <a:bodyPr wrap="square">
            <a:spAutoFit/>
          </a:bodyPr>
          <a:lstStyle/>
          <a:p>
            <a:r>
              <a:rPr lang="en-US" sz="800">
                <a:solidFill>
                  <a:schemeClr val="bg1"/>
                </a:solidFill>
              </a:rPr>
              <a:t>Pengecer hanya punya satu titik sentuh yang dapat digunakan untuk terhubung dengan pelanggan.</a:t>
            </a:r>
          </a:p>
        </p:txBody>
      </p:sp>
      <p:sp>
        <p:nvSpPr>
          <p:cNvPr id="8" name="Rectangle 7"/>
          <p:cNvSpPr/>
          <p:nvPr/>
        </p:nvSpPr>
        <p:spPr>
          <a:xfrm>
            <a:off x="3276600" y="5257800"/>
            <a:ext cx="1981200" cy="461665"/>
          </a:xfrm>
          <a:prstGeom prst="rect">
            <a:avLst/>
          </a:prstGeom>
          <a:solidFill>
            <a:schemeClr val="bg2">
              <a:lumMod val="20000"/>
              <a:lumOff val="80000"/>
            </a:schemeClr>
          </a:solidFill>
          <a:ln>
            <a:noFill/>
          </a:ln>
        </p:spPr>
        <p:txBody>
          <a:bodyPr wrap="square">
            <a:spAutoFit/>
          </a:bodyPr>
          <a:lstStyle/>
          <a:p>
            <a:r>
              <a:rPr lang="en-US" sz="800">
                <a:solidFill>
                  <a:schemeClr val="bg1"/>
                </a:solidFill>
              </a:rPr>
              <a:t>Pelanggan melihat tersedia banyak saluran ritel yang tersedia untuk membeli barang atau jasa</a:t>
            </a:r>
            <a:endParaRPr lang="en-US" sz="800">
              <a:solidFill>
                <a:schemeClr val="bg1"/>
              </a:solidFill>
            </a:endParaRPr>
          </a:p>
        </p:txBody>
      </p:sp>
      <p:sp>
        <p:nvSpPr>
          <p:cNvPr id="9" name="Rectangle 8"/>
          <p:cNvSpPr/>
          <p:nvPr/>
        </p:nvSpPr>
        <p:spPr>
          <a:xfrm>
            <a:off x="3200400" y="5746804"/>
            <a:ext cx="2057400" cy="584775"/>
          </a:xfrm>
          <a:prstGeom prst="rect">
            <a:avLst/>
          </a:prstGeom>
          <a:solidFill>
            <a:schemeClr val="tx2"/>
          </a:solidFill>
        </p:spPr>
        <p:txBody>
          <a:bodyPr wrap="square">
            <a:spAutoFit/>
          </a:bodyPr>
          <a:lstStyle/>
          <a:p>
            <a:r>
              <a:rPr lang="en-US" sz="800">
                <a:solidFill>
                  <a:schemeClr val="bg1"/>
                </a:solidFill>
              </a:rPr>
              <a:t>Pengecer mengoperasikan saluran terpisah sebagai “silo” independen yang kadang-kadang bersaing untuk mendapatkan perhatian konsumen</a:t>
            </a:r>
          </a:p>
        </p:txBody>
      </p:sp>
      <p:sp>
        <p:nvSpPr>
          <p:cNvPr id="10" name="Rectangle 9"/>
          <p:cNvSpPr/>
          <p:nvPr/>
        </p:nvSpPr>
        <p:spPr>
          <a:xfrm>
            <a:off x="5277678" y="5285139"/>
            <a:ext cx="2342322" cy="461665"/>
          </a:xfrm>
          <a:prstGeom prst="rect">
            <a:avLst/>
          </a:prstGeom>
          <a:solidFill>
            <a:schemeClr val="bg2">
              <a:lumMod val="20000"/>
              <a:lumOff val="80000"/>
            </a:schemeClr>
          </a:solidFill>
          <a:ln>
            <a:noFill/>
          </a:ln>
        </p:spPr>
        <p:txBody>
          <a:bodyPr wrap="square">
            <a:spAutoFit/>
          </a:bodyPr>
          <a:lstStyle/>
          <a:p>
            <a:r>
              <a:rPr lang="en-US" sz="800">
                <a:solidFill>
                  <a:schemeClr val="bg1"/>
                </a:solidFill>
              </a:rPr>
              <a:t>Pelanggan melihat banyak saluran tapi terpisah yang dapat mereka gunakan untuk berinteraksi dengan merek yang sama</a:t>
            </a:r>
            <a:endParaRPr lang="en-US" sz="800">
              <a:solidFill>
                <a:schemeClr val="bg1"/>
              </a:solidFill>
            </a:endParaRPr>
          </a:p>
        </p:txBody>
      </p:sp>
      <p:sp>
        <p:nvSpPr>
          <p:cNvPr id="11" name="Rectangle 10"/>
          <p:cNvSpPr/>
          <p:nvPr/>
        </p:nvSpPr>
        <p:spPr>
          <a:xfrm>
            <a:off x="5277678" y="5774634"/>
            <a:ext cx="2342321" cy="461665"/>
          </a:xfrm>
          <a:prstGeom prst="rect">
            <a:avLst/>
          </a:prstGeom>
          <a:solidFill>
            <a:schemeClr val="tx2"/>
          </a:solidFill>
        </p:spPr>
        <p:txBody>
          <a:bodyPr wrap="square">
            <a:spAutoFit/>
          </a:bodyPr>
          <a:lstStyle/>
          <a:p>
            <a:r>
              <a:rPr lang="en-US" sz="800">
                <a:solidFill>
                  <a:schemeClr val="bg1"/>
                </a:solidFill>
              </a:rPr>
              <a:t>Pengecer mempunyai pemandangan pelanggan tunggal, tetapi terus mengoperasikan saluran terpisah sebagai silo</a:t>
            </a:r>
          </a:p>
        </p:txBody>
      </p:sp>
      <p:sp>
        <p:nvSpPr>
          <p:cNvPr id="12" name="Rectangle 11"/>
          <p:cNvSpPr/>
          <p:nvPr/>
        </p:nvSpPr>
        <p:spPr>
          <a:xfrm>
            <a:off x="7696200" y="5295914"/>
            <a:ext cx="2209800" cy="338554"/>
          </a:xfrm>
          <a:prstGeom prst="rect">
            <a:avLst/>
          </a:prstGeom>
          <a:solidFill>
            <a:schemeClr val="bg2">
              <a:lumMod val="20000"/>
              <a:lumOff val="80000"/>
            </a:schemeClr>
          </a:solidFill>
          <a:ln>
            <a:noFill/>
          </a:ln>
        </p:spPr>
        <p:txBody>
          <a:bodyPr wrap="square">
            <a:spAutoFit/>
          </a:bodyPr>
          <a:lstStyle/>
          <a:p>
            <a:r>
              <a:rPr lang="en-US" sz="800">
                <a:solidFill>
                  <a:schemeClr val="bg1"/>
                </a:solidFill>
              </a:rPr>
              <a:t>Pengalaman pelanggan berdasarkan merek, bukan berdasarkan pada saluran</a:t>
            </a:r>
            <a:endParaRPr lang="en-US" sz="800">
              <a:solidFill>
                <a:schemeClr val="bg1"/>
              </a:solidFill>
            </a:endParaRPr>
          </a:p>
        </p:txBody>
      </p:sp>
      <p:sp>
        <p:nvSpPr>
          <p:cNvPr id="13" name="Rectangle 12"/>
          <p:cNvSpPr/>
          <p:nvPr/>
        </p:nvSpPr>
        <p:spPr>
          <a:xfrm>
            <a:off x="7643852" y="5793188"/>
            <a:ext cx="2286000" cy="584775"/>
          </a:xfrm>
          <a:prstGeom prst="rect">
            <a:avLst/>
          </a:prstGeom>
          <a:solidFill>
            <a:schemeClr val="tx2"/>
          </a:solidFill>
        </p:spPr>
        <p:txBody>
          <a:bodyPr wrap="square">
            <a:spAutoFit/>
          </a:bodyPr>
          <a:lstStyle/>
          <a:p>
            <a:r>
              <a:rPr lang="en-US" sz="800">
                <a:solidFill>
                  <a:schemeClr val="bg1"/>
                </a:solidFill>
              </a:rPr>
              <a:t>Pengecer memanfaatkan fungsi tiap saluran serta tampilan tunggal mereka tentang pelanggan untuk memberikan seluruh pengalaman optimal</a:t>
            </a:r>
          </a:p>
        </p:txBody>
      </p:sp>
      <p:sp>
        <p:nvSpPr>
          <p:cNvPr id="14" name="Rectangle 13"/>
          <p:cNvSpPr/>
          <p:nvPr/>
        </p:nvSpPr>
        <p:spPr>
          <a:xfrm>
            <a:off x="1517542" y="4991746"/>
            <a:ext cx="1516251" cy="190500"/>
          </a:xfrm>
          <a:prstGeom prst="rect">
            <a:avLst/>
          </a:prstGeom>
          <a:solidFill>
            <a:srgbClr val="478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t>Warisan</a:t>
            </a:r>
            <a:endParaRPr lang="en-US" sz="1400"/>
          </a:p>
        </p:txBody>
      </p:sp>
      <p:sp>
        <p:nvSpPr>
          <p:cNvPr id="16" name="Rectangle 15"/>
          <p:cNvSpPr/>
          <p:nvPr/>
        </p:nvSpPr>
        <p:spPr>
          <a:xfrm>
            <a:off x="3276600" y="4991746"/>
            <a:ext cx="1828800" cy="190500"/>
          </a:xfrm>
          <a:prstGeom prst="rect">
            <a:avLst/>
          </a:prstGeom>
          <a:solidFill>
            <a:srgbClr val="478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t>Realitas</a:t>
            </a:r>
            <a:endParaRPr lang="en-US" sz="1400"/>
          </a:p>
        </p:txBody>
      </p:sp>
      <p:sp>
        <p:nvSpPr>
          <p:cNvPr id="17" name="Rectangle 16"/>
          <p:cNvSpPr/>
          <p:nvPr/>
        </p:nvSpPr>
        <p:spPr>
          <a:xfrm>
            <a:off x="5475316" y="4961121"/>
            <a:ext cx="1948124" cy="231790"/>
          </a:xfrm>
          <a:prstGeom prst="rect">
            <a:avLst/>
          </a:prstGeom>
          <a:solidFill>
            <a:srgbClr val="478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t>Aspirasi</a:t>
            </a:r>
            <a:endParaRPr lang="en-US" sz="1400"/>
          </a:p>
        </p:txBody>
      </p:sp>
      <p:sp>
        <p:nvSpPr>
          <p:cNvPr id="18" name="Rectangle 17"/>
          <p:cNvSpPr/>
          <p:nvPr/>
        </p:nvSpPr>
        <p:spPr>
          <a:xfrm>
            <a:off x="7932420" y="4963924"/>
            <a:ext cx="1737360" cy="190500"/>
          </a:xfrm>
          <a:prstGeom prst="rect">
            <a:avLst/>
          </a:prstGeom>
          <a:solidFill>
            <a:srgbClr val="478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t>Surga</a:t>
            </a:r>
            <a:endParaRPr lang="en-US" sz="1400"/>
          </a:p>
        </p:txBody>
      </p:sp>
    </p:spTree>
    <p:extLst>
      <p:ext uri="{BB962C8B-B14F-4D97-AF65-F5344CB8AC3E}">
        <p14:creationId xmlns:p14="http://schemas.microsoft.com/office/powerpoint/2010/main" val="25755363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b="1" dirty="0">
                <a:solidFill>
                  <a:schemeClr val="accent3">
                    <a:lumMod val="75000"/>
                  </a:schemeClr>
                </a:solidFill>
              </a:rPr>
              <a:t>7.2 Mobile Commerce…</a:t>
            </a:r>
          </a:p>
        </p:txBody>
      </p:sp>
      <p:sp>
        <p:nvSpPr>
          <p:cNvPr id="3" name="Content Placeholder 2"/>
          <p:cNvSpPr>
            <a:spLocks noGrp="1"/>
          </p:cNvSpPr>
          <p:nvPr>
            <p:ph idx="1"/>
          </p:nvPr>
        </p:nvSpPr>
        <p:spPr/>
        <p:txBody>
          <a:bodyPr>
            <a:normAutofit fontScale="77500" lnSpcReduction="20000"/>
          </a:bodyPr>
          <a:lstStyle/>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Informasi</a:t>
            </a:r>
            <a:r>
              <a:rPr lang="en-US" sz="2200" b="0" cap="none">
                <a:ln w="0"/>
                <a:solidFill>
                  <a:schemeClr val="tx1"/>
                </a:solidFill>
                <a:effectLst>
                  <a:outerShdw blurRad="38100" dist="19050" dir="2700000" algn="tl" rotWithShape="0">
                    <a:schemeClr val="dk1">
                      <a:alpha val="40000"/>
                    </a:schemeClr>
                  </a:outerShdw>
                </a:effectLst>
              </a:rPr>
              <a:t>: Keunggulan Kompetitif di Mobile Commerce. Mengintegrasikan teknologi mobile dengan strategi ritel dan </a:t>
            </a:r>
            <a:r>
              <a:rPr lang="en-US" sz="2200" b="0" cap="none" smtClean="0">
                <a:ln w="0"/>
                <a:solidFill>
                  <a:schemeClr val="tx1"/>
                </a:solidFill>
                <a:effectLst>
                  <a:outerShdw blurRad="38100" dist="19050" dir="2700000" algn="tl" rotWithShape="0">
                    <a:schemeClr val="dk1">
                      <a:alpha val="40000"/>
                    </a:schemeClr>
                  </a:outerShdw>
                </a:effectLst>
              </a:rPr>
              <a:t>merek eCommerce </a:t>
            </a:r>
            <a:r>
              <a:rPr lang="en-US" sz="2200" b="0" cap="none">
                <a:ln w="0"/>
                <a:solidFill>
                  <a:schemeClr val="tx1"/>
                </a:solidFill>
                <a:effectLst>
                  <a:outerShdw blurRad="38100" dist="19050" dir="2700000" algn="tl" rotWithShape="0">
                    <a:schemeClr val="dk1">
                      <a:alpha val="40000"/>
                    </a:schemeClr>
                  </a:outerShdw>
                </a:effectLst>
              </a:rPr>
              <a:t>menyediakan manfaat lain yang penting untuk bisnis: </a:t>
            </a:r>
            <a:r>
              <a:rPr lang="en-US" sz="2200" i="1" cap="none">
                <a:ln w="0"/>
                <a:solidFill>
                  <a:schemeClr val="tx1"/>
                </a:solidFill>
                <a:effectLst>
                  <a:outerShdw blurRad="38100" dist="19050" dir="2700000" algn="tl" rotWithShape="0">
                    <a:schemeClr val="dk1">
                      <a:alpha val="40000"/>
                    </a:schemeClr>
                  </a:outerShdw>
                </a:effectLst>
              </a:rPr>
              <a:t>informasi pelanggan dan identifikasi</a:t>
            </a:r>
            <a:r>
              <a:rPr lang="en-US" sz="2200" b="0" cap="none">
                <a:ln w="0"/>
                <a:solidFill>
                  <a:schemeClr val="tx1"/>
                </a:solidFill>
                <a:effectLst>
                  <a:outerShdw blurRad="38100" dist="19050" dir="2700000" algn="tl" rotWithShape="0">
                    <a:schemeClr val="dk1">
                      <a:alpha val="40000"/>
                    </a:schemeClr>
                  </a:outerShdw>
                </a:effectLst>
              </a:rPr>
              <a:t>. </a:t>
            </a:r>
          </a:p>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In-store </a:t>
            </a:r>
            <a:r>
              <a:rPr lang="id-ID" sz="2200" i="1" cap="none" smtClean="0">
                <a:ln w="0"/>
                <a:solidFill>
                  <a:schemeClr val="tx1"/>
                </a:solidFill>
                <a:effectLst>
                  <a:outerShdw blurRad="38100" dist="19050" dir="2700000" algn="tl" rotWithShape="0">
                    <a:schemeClr val="dk1">
                      <a:alpha val="40000"/>
                    </a:schemeClr>
                  </a:outerShdw>
                </a:effectLst>
              </a:rPr>
              <a:t>Tracking</a:t>
            </a:r>
            <a:r>
              <a:rPr lang="en-US" sz="2200" b="0" cap="none" smtClean="0">
                <a:ln w="0"/>
                <a:solidFill>
                  <a:schemeClr val="tx1"/>
                </a:solidFill>
                <a:effectLst>
                  <a:outerShdw blurRad="38100" dist="19050" dir="2700000" algn="tl" rotWithShape="0">
                    <a:schemeClr val="dk1">
                      <a:alpha val="40000"/>
                    </a:schemeClr>
                  </a:outerShdw>
                </a:effectLst>
              </a:rPr>
              <a:t>. </a:t>
            </a:r>
            <a:r>
              <a:rPr lang="en-US" sz="2200" b="0" cap="none">
                <a:ln w="0"/>
                <a:solidFill>
                  <a:schemeClr val="tx1"/>
                </a:solidFill>
                <a:effectLst>
                  <a:outerShdw blurRad="38100" dist="19050" dir="2700000" algn="tl" rotWithShape="0">
                    <a:schemeClr val="dk1">
                      <a:alpha val="40000"/>
                    </a:schemeClr>
                  </a:outerShdw>
                </a:effectLst>
              </a:rPr>
              <a:t>Di </a:t>
            </a:r>
            <a:r>
              <a:rPr lang="en-US" sz="2200" b="0" cap="none" smtClean="0">
                <a:ln w="0"/>
                <a:solidFill>
                  <a:schemeClr val="tx1"/>
                </a:solidFill>
                <a:effectLst>
                  <a:outerShdw blurRad="38100" dist="19050" dir="2700000" algn="tl" rotWithShape="0">
                    <a:schemeClr val="dk1">
                      <a:alpha val="40000"/>
                    </a:schemeClr>
                  </a:outerShdw>
                </a:effectLst>
              </a:rPr>
              <a:t>toko</a:t>
            </a:r>
            <a:r>
              <a:rPr lang="id-ID" sz="2200" b="0" cap="none" smtClean="0">
                <a:ln w="0"/>
                <a:solidFill>
                  <a:schemeClr val="tx1"/>
                </a:solidFill>
                <a:effectLst>
                  <a:outerShdw blurRad="38100" dist="19050" dir="2700000" algn="tl" rotWithShape="0">
                    <a:schemeClr val="dk1">
                      <a:alpha val="40000"/>
                    </a:schemeClr>
                  </a:outerShdw>
                </a:effectLst>
              </a:rPr>
              <a:t>,</a:t>
            </a:r>
            <a:r>
              <a:rPr lang="en-US" sz="2200" b="0" cap="none" smtClean="0">
                <a:ln w="0"/>
                <a:solidFill>
                  <a:schemeClr val="tx1"/>
                </a:solidFill>
                <a:effectLst>
                  <a:outerShdw blurRad="38100" dist="19050" dir="2700000" algn="tl" rotWithShape="0">
                    <a:schemeClr val="dk1">
                      <a:alpha val="40000"/>
                    </a:schemeClr>
                  </a:outerShdw>
                </a:effectLst>
              </a:rPr>
              <a:t> </a:t>
            </a:r>
            <a:r>
              <a:rPr lang="en-US" sz="2200" b="0" cap="none">
                <a:ln w="0"/>
                <a:solidFill>
                  <a:schemeClr val="tx1"/>
                </a:solidFill>
                <a:effectLst>
                  <a:outerShdw blurRad="38100" dist="19050" dir="2700000" algn="tl" rotWithShape="0">
                    <a:schemeClr val="dk1">
                      <a:alpha val="40000"/>
                    </a:schemeClr>
                  </a:outerShdw>
                </a:effectLst>
              </a:rPr>
              <a:t>pengalaman belanja dapat dioptimalkan melalui teknologi mobile yang dapat melacak gerakan pelanggan melalui toko ritel. </a:t>
            </a:r>
          </a:p>
          <a:p>
            <a:pPr>
              <a:buFont typeface="Wingdings" charset="2"/>
              <a:buChar char="§"/>
            </a:pPr>
            <a:r>
              <a:rPr lang="en-US" sz="2200" i="1" cap="none">
                <a:ln w="0"/>
                <a:solidFill>
                  <a:schemeClr val="tx1"/>
                </a:solidFill>
                <a:effectLst>
                  <a:outerShdw blurRad="38100" dist="19050" dir="2700000" algn="tl" rotWithShape="0">
                    <a:schemeClr val="dk1">
                      <a:alpha val="40000"/>
                    </a:schemeClr>
                  </a:outerShdw>
                </a:effectLst>
              </a:rPr>
              <a:t>Quick Response (QR) Codes</a:t>
            </a:r>
            <a:r>
              <a:rPr lang="en-US" sz="2200" b="0" cap="none">
                <a:ln w="0"/>
                <a:solidFill>
                  <a:schemeClr val="tx1"/>
                </a:solidFill>
                <a:effectLst>
                  <a:outerShdw blurRad="38100" dist="19050" dir="2700000" algn="tl" rotWithShape="0">
                    <a:schemeClr val="dk1">
                      <a:alpha val="40000"/>
                    </a:schemeClr>
                  </a:outerShdw>
                </a:effectLst>
              </a:rPr>
              <a:t>. Di Jepang, banyak produk yang </a:t>
            </a:r>
            <a:r>
              <a:rPr lang="en-US" sz="2200" b="0" cap="none" smtClean="0">
                <a:ln w="0"/>
                <a:solidFill>
                  <a:schemeClr val="tx1"/>
                </a:solidFill>
                <a:effectLst>
                  <a:outerShdw blurRad="38100" dist="19050" dir="2700000" algn="tl" rotWithShape="0">
                    <a:schemeClr val="dk1">
                      <a:alpha val="40000"/>
                    </a:schemeClr>
                  </a:outerShdw>
                </a:effectLst>
              </a:rPr>
              <a:t>dilengkapi dengan </a:t>
            </a:r>
            <a:r>
              <a:rPr lang="en-US" sz="2200" b="0" cap="none">
                <a:ln w="0"/>
                <a:solidFill>
                  <a:schemeClr val="tx1"/>
                </a:solidFill>
                <a:effectLst>
                  <a:outerShdw blurRad="38100" dist="19050" dir="2700000" algn="tl" rotWithShape="0">
                    <a:schemeClr val="dk1">
                      <a:alpha val="40000"/>
                    </a:schemeClr>
                  </a:outerShdw>
                </a:effectLst>
              </a:rPr>
              <a:t>kode QR tag. Konsumen di negara tersebut memindai kode QR untuk mengakses informasi produk dari perangkat mobile. Menggunakan aplikasi barcode scanner dan kamera dari perangkat mobile, pelanggan memindai kode QR yang berisi link ke halaman web internet. </a:t>
            </a:r>
          </a:p>
          <a:p>
            <a:pPr>
              <a:buFont typeface="Wingdings" charset="2"/>
              <a:buChar char="§"/>
            </a:pPr>
            <a:r>
              <a:rPr lang="id-ID" sz="2200" i="1" cap="none" smtClean="0">
                <a:ln w="0"/>
                <a:solidFill>
                  <a:schemeClr val="tx1"/>
                </a:solidFill>
                <a:effectLst>
                  <a:outerShdw blurRad="38100" dist="19050" dir="2700000" algn="tl" rotWithShape="0">
                    <a:schemeClr val="dk1">
                      <a:alpha val="40000"/>
                    </a:schemeClr>
                  </a:outerShdw>
                </a:effectLst>
              </a:rPr>
              <a:t>Mobile </a:t>
            </a:r>
            <a:r>
              <a:rPr lang="en-US" sz="2200" i="1" cap="none" smtClean="0">
                <a:ln w="0"/>
                <a:solidFill>
                  <a:schemeClr val="tx1"/>
                </a:solidFill>
                <a:effectLst>
                  <a:outerShdw blurRad="38100" dist="19050" dir="2700000" algn="tl" rotWithShape="0">
                    <a:schemeClr val="dk1">
                      <a:alpha val="40000"/>
                    </a:schemeClr>
                  </a:outerShdw>
                </a:effectLst>
              </a:rPr>
              <a:t>Visual </a:t>
            </a:r>
            <a:r>
              <a:rPr lang="en-US" sz="2200" i="1" cap="none">
                <a:ln w="0"/>
                <a:solidFill>
                  <a:schemeClr val="tx1"/>
                </a:solidFill>
                <a:effectLst>
                  <a:outerShdw blurRad="38100" dist="19050" dir="2700000" algn="tl" rotWithShape="0">
                    <a:schemeClr val="dk1">
                      <a:alpha val="40000"/>
                    </a:schemeClr>
                  </a:outerShdw>
                </a:effectLst>
              </a:rPr>
              <a:t>Search (MVS) </a:t>
            </a:r>
            <a:r>
              <a:rPr lang="en-US" sz="2200" b="0" cap="none">
                <a:ln w="0"/>
                <a:solidFill>
                  <a:schemeClr val="tx1"/>
                </a:solidFill>
                <a:effectLst>
                  <a:outerShdw blurRad="38100" dist="19050" dir="2700000" algn="tl" rotWithShape="0">
                    <a:schemeClr val="dk1">
                      <a:alpha val="40000"/>
                    </a:schemeClr>
                  </a:outerShdw>
                </a:effectLst>
              </a:rPr>
              <a:t>teknologi yang muncul sebagai alternatif untuk kode QR.</a:t>
            </a:r>
            <a:endParaRPr lang="en-US" sz="2200" b="0" cap="none" dirty="0">
              <a:ln w="0"/>
              <a:solidFill>
                <a:schemeClr val="tx1"/>
              </a:solidFill>
              <a:effectLst>
                <a:outerShdw blurRad="38100" dist="19050" dir="2700000" algn="tl" rotWithShape="0">
                  <a:schemeClr val="dk1">
                    <a:alpha val="40000"/>
                  </a:schemeClr>
                </a:outerShdw>
              </a:effectLst>
            </a:endParaRP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27EE8B1E-E9EB-40DF-9231-D896765BE018}" type="slidenum">
              <a:rPr lang="en-US" sz="1600">
                <a:latin typeface="+mn-lt"/>
              </a:rPr>
              <a:pPr algn="r">
                <a:defRPr/>
              </a:pPr>
              <a:t>19</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normAutofit/>
          </a:bodyPr>
          <a:lstStyle/>
          <a:p>
            <a:pPr algn="l" eaLnBrk="1" hangingPunct="1"/>
            <a:r>
              <a:rPr lang="en-US" b="1" dirty="0">
                <a:solidFill>
                  <a:schemeClr val="accent3">
                    <a:lumMod val="75000"/>
                  </a:schemeClr>
                </a:solidFill>
              </a:rPr>
              <a:t>Mobile Entertainment</a:t>
            </a:r>
          </a:p>
        </p:txBody>
      </p:sp>
      <p:sp>
        <p:nvSpPr>
          <p:cNvPr id="3" name="Content Placeholder 2"/>
          <p:cNvSpPr>
            <a:spLocks noGrp="1"/>
          </p:cNvSpPr>
          <p:nvPr>
            <p:ph idx="1"/>
          </p:nvPr>
        </p:nvSpPr>
        <p:spPr/>
        <p:txBody>
          <a:bodyPr>
            <a:noAutofit/>
          </a:bodyPr>
          <a:lstStyle/>
          <a:p>
            <a:pPr>
              <a:buSzPct val="80000"/>
              <a:buFont typeface="Wingdings" charset="2"/>
              <a:buChar char="§"/>
            </a:pPr>
            <a:r>
              <a:rPr lang="en-US" sz="1600" b="0" cap="none">
                <a:solidFill>
                  <a:schemeClr val="tx1"/>
                </a:solidFill>
                <a:effectLst/>
              </a:rPr>
              <a:t>Penggemar olahraga menikmati sejumlah besar aplikasi dan layanan pada perangkat mobile mereka.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ESPN </a:t>
            </a:r>
            <a:r>
              <a:rPr lang="en-US" sz="1600" b="0" cap="none">
                <a:solidFill>
                  <a:schemeClr val="tx1"/>
                </a:solidFill>
                <a:effectLst/>
              </a:rPr>
              <a:t>Sport Center, dalam kemitraan dengan Sanyo, menawarkan ponsel yang didedikasikan untuk olahraga.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Perusahaan </a:t>
            </a:r>
            <a:r>
              <a:rPr lang="en-US" sz="1600" b="0" cap="none">
                <a:solidFill>
                  <a:schemeClr val="tx1"/>
                </a:solidFill>
                <a:effectLst/>
              </a:rPr>
              <a:t>seperti theChanner.com dan program televisi FLO TV menawarkan ke ponsel.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iTunes </a:t>
            </a:r>
            <a:r>
              <a:rPr lang="en-US" sz="1600" b="0" cap="none">
                <a:solidFill>
                  <a:schemeClr val="tx1"/>
                </a:solidFill>
                <a:effectLst/>
              </a:rPr>
              <a:t>Store terus menjadi pemimpin dalam membuat musik digital, film, dan podcast. </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Food </a:t>
            </a:r>
            <a:r>
              <a:rPr lang="en-US" sz="1600" b="0" cap="none">
                <a:solidFill>
                  <a:schemeClr val="tx1"/>
                </a:solidFill>
                <a:effectLst/>
              </a:rPr>
              <a:t>Network memiliki genggam dengan tips dan resep untuk fine dining dan menghibur</a:t>
            </a:r>
            <a:r>
              <a:rPr lang="en-US" sz="1600" b="0" cap="none" smtClean="0">
                <a:solidFill>
                  <a:schemeClr val="tx1"/>
                </a:solidFill>
                <a:effectLst/>
              </a:rPr>
              <a:t>.</a:t>
            </a:r>
            <a:endParaRPr lang="id-ID" sz="1600" b="0" cap="none" smtClean="0">
              <a:solidFill>
                <a:schemeClr val="tx1"/>
              </a:solidFill>
              <a:effectLst/>
            </a:endParaRPr>
          </a:p>
          <a:p>
            <a:pPr>
              <a:buSzPct val="80000"/>
              <a:buFont typeface="Wingdings" charset="2"/>
              <a:buChar char="§"/>
            </a:pPr>
            <a:r>
              <a:rPr lang="en-US" sz="1600" b="0" cap="none" smtClean="0">
                <a:solidFill>
                  <a:schemeClr val="tx1"/>
                </a:solidFill>
                <a:effectLst/>
              </a:rPr>
              <a:t>Sementara </a:t>
            </a:r>
            <a:r>
              <a:rPr lang="en-US" sz="1600" b="0" cap="none">
                <a:solidFill>
                  <a:schemeClr val="tx1"/>
                </a:solidFill>
                <a:effectLst/>
              </a:rPr>
              <a:t>masih relatif kecil, industri perjudian mobile diperkirakan akan tumbuh secara substansial dalam beberapa tahun ke depan. Beberapa memprediksi jenis mobile commerce bisa menghasilkan sebanyak $ </a:t>
            </a:r>
            <a:r>
              <a:rPr lang="en-US" sz="1600" b="0" cap="none" smtClean="0">
                <a:solidFill>
                  <a:schemeClr val="tx1"/>
                </a:solidFill>
                <a:effectLst/>
              </a:rPr>
              <a:t>20</a:t>
            </a:r>
            <a:r>
              <a:rPr lang="id-ID" sz="1600" b="0" cap="none" smtClean="0">
                <a:solidFill>
                  <a:schemeClr val="tx1"/>
                </a:solidFill>
                <a:effectLst/>
              </a:rPr>
              <a:t> myd </a:t>
            </a:r>
            <a:r>
              <a:rPr lang="en-US" sz="1600" b="0" cap="none" smtClean="0">
                <a:solidFill>
                  <a:schemeClr val="tx1"/>
                </a:solidFill>
                <a:effectLst/>
              </a:rPr>
              <a:t>dalam </a:t>
            </a:r>
            <a:r>
              <a:rPr lang="en-US" sz="1600" b="0" cap="none">
                <a:solidFill>
                  <a:schemeClr val="tx1"/>
                </a:solidFill>
                <a:effectLst/>
              </a:rPr>
              <a:t>waktu dekat.</a:t>
            </a:r>
            <a:endParaRPr lang="en-US" sz="1600" b="0" cap="none" dirty="0">
              <a:solidFill>
                <a:schemeClr val="tx1"/>
              </a:solidFill>
              <a:effectLst/>
            </a:endParaRP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A354EE9E-8A43-4A5C-95DB-350F73A24283}" type="slidenum">
              <a:rPr lang="en-US" sz="1600">
                <a:latin typeface="+mn-lt"/>
              </a:rPr>
              <a:pPr algn="r">
                <a:defRPr/>
              </a:pPr>
              <a:t>20</a:t>
            </a:fld>
            <a:endParaRPr lang="en-US" sz="1600">
              <a:latin typeface="+mn-lt"/>
            </a:endParaRPr>
          </a:p>
        </p:txBody>
      </p:sp>
      <p:pic>
        <p:nvPicPr>
          <p:cNvPr id="6" name="Picture 5" descr="e.gif"/>
          <p:cNvPicPr>
            <a:picLocks noChangeAspect="1"/>
          </p:cNvPicPr>
          <p:nvPr/>
        </p:nvPicPr>
        <p:blipFill>
          <a:blip r:embed="rId3" cstate="print"/>
          <a:stretch>
            <a:fillRect/>
          </a:stretch>
        </p:blipFill>
        <p:spPr>
          <a:xfrm>
            <a:off x="7620000" y="1066800"/>
            <a:ext cx="2726315" cy="1035052"/>
          </a:xfrm>
          <a:prstGeom prst="rect">
            <a:avLst/>
          </a:prstGeom>
          <a:effectLst>
            <a:outerShdw blurRad="279400" dist="889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normAutofit/>
          </a:bodyPr>
          <a:lstStyle/>
          <a:p>
            <a:pPr algn="l" eaLnBrk="1" hangingPunct="1"/>
            <a:r>
              <a:rPr lang="en-US" sz="4800" dirty="0">
                <a:solidFill>
                  <a:schemeClr val="accent3">
                    <a:lumMod val="75000"/>
                  </a:schemeClr>
                </a:solidFill>
              </a:rPr>
              <a:t>Travel and Social Networking Go Wireless</a:t>
            </a:r>
          </a:p>
        </p:txBody>
      </p:sp>
      <p:sp>
        <p:nvSpPr>
          <p:cNvPr id="3" name="Content Placeholder 2"/>
          <p:cNvSpPr>
            <a:spLocks noGrp="1"/>
          </p:cNvSpPr>
          <p:nvPr>
            <p:ph idx="1"/>
          </p:nvPr>
        </p:nvSpPr>
        <p:spPr/>
        <p:txBody>
          <a:bodyPr>
            <a:normAutofit fontScale="85000" lnSpcReduction="20000"/>
          </a:bodyPr>
          <a:lstStyle/>
          <a:p>
            <a:pPr marL="0" indent="0">
              <a:buNone/>
            </a:pPr>
            <a:r>
              <a:rPr lang="en-US" sz="2200" i="1">
                <a:solidFill>
                  <a:srgbClr val="FFC000"/>
                </a:solidFill>
              </a:rPr>
              <a:t>Layanan Hotel and Travel</a:t>
            </a:r>
            <a:r>
              <a:rPr lang="en-US" sz="2200" b="0">
                <a:solidFill>
                  <a:schemeClr val="tx1"/>
                </a:solidFill>
              </a:rPr>
              <a:t>. Dalam beberapa tahun terakhir, smartphone dan perangkat mobile lainnya telah menjadi alat bantu wisata penting. Kebanyakan maskapai besar, jaringan hotel, dan agen perjalanan internet memiliki aplikasi mobile untuk membantu wisatawan mengelola pengaturan mereka. Maskapai sering memberikan penumpang pilihan untuk menerima informasi up-to-date tentang penerbangan mereka melalui pesan teks SMS. Google Maps merupakan salah satu aplikasi yang paling populer digunakan oleh wisatawan, terutama mereka yang bepergian dengan mobil. </a:t>
            </a:r>
            <a:endParaRPr lang="id-ID" sz="2200" b="0" smtClean="0">
              <a:solidFill>
                <a:schemeClr val="tx1"/>
              </a:solidFill>
            </a:endParaRPr>
          </a:p>
          <a:p>
            <a:pPr marL="0" indent="0">
              <a:buNone/>
            </a:pPr>
            <a:r>
              <a:rPr lang="en-US" sz="2200" i="1" smtClean="0">
                <a:solidFill>
                  <a:srgbClr val="FFC000"/>
                </a:solidFill>
              </a:rPr>
              <a:t>Mobile </a:t>
            </a:r>
            <a:r>
              <a:rPr lang="en-US" sz="2200" i="1">
                <a:solidFill>
                  <a:srgbClr val="FFC000"/>
                </a:solidFill>
              </a:rPr>
              <a:t>Social Networking</a:t>
            </a:r>
            <a:r>
              <a:rPr lang="en-US" sz="2200" i="1">
                <a:solidFill>
                  <a:schemeClr val="tx1"/>
                </a:solidFill>
              </a:rPr>
              <a:t>.</a:t>
            </a:r>
            <a:r>
              <a:rPr lang="en-US" sz="2200" b="0">
                <a:solidFill>
                  <a:schemeClr val="tx1"/>
                </a:solidFill>
              </a:rPr>
              <a:t> Orang-orang semakin menggunakan perangkat mobile dengan situs jejaring sosial seperti Facebook dan Twitter. Menurut Nielsen (2011) aplikasi media sosial adalah jenis ketiga paling populer mobile app-setelah permainan dan aplikasi cuaca.</a:t>
            </a:r>
            <a:endParaRPr lang="en-US" sz="2200" b="0" dirty="0">
              <a:solidFill>
                <a:schemeClr val="tx1"/>
              </a:solidFill>
            </a:endParaRPr>
          </a:p>
        </p:txBody>
      </p:sp>
      <p:sp>
        <p:nvSpPr>
          <p:cNvPr id="4915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1B25CA60-A00B-4207-94E6-47F7F84FC5F3}" type="slidenum">
              <a:rPr lang="en-US" sz="1600">
                <a:latin typeface="+mn-lt"/>
              </a:rPr>
              <a:pPr algn="r">
                <a:defRPr/>
              </a:pPr>
              <a:t>21</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b="1" smtClean="0">
                <a:solidFill>
                  <a:schemeClr val="tx1"/>
                </a:solidFill>
                <a:effectLst>
                  <a:glow rad="38100">
                    <a:schemeClr val="bg1">
                      <a:lumMod val="65000"/>
                      <a:lumOff val="35000"/>
                      <a:alpha val="40000"/>
                    </a:schemeClr>
                  </a:glow>
                  <a:outerShdw blurRad="215900" dist="177800" dir="2700000" algn="tl" rotWithShape="0">
                    <a:prstClr val="black">
                      <a:alpha val="84000"/>
                    </a:prstClr>
                  </a:outerShdw>
                </a:effectLst>
              </a:rPr>
              <a:t>7.3 transaksi mobile dan layanan keuangan</a:t>
            </a:r>
            <a:endParaRPr lang="en-US" sz="4000" b="1">
              <a:solidFill>
                <a:schemeClr val="tx1"/>
              </a:solidFill>
              <a:effectLst>
                <a:glow rad="38100">
                  <a:schemeClr val="bg1">
                    <a:lumMod val="65000"/>
                    <a:lumOff val="35000"/>
                    <a:alpha val="40000"/>
                  </a:schemeClr>
                </a:glow>
                <a:outerShdw blurRad="215900" dist="177800" dir="2700000" algn="tl" rotWithShape="0">
                  <a:prstClr val="black">
                    <a:alpha val="84000"/>
                  </a:prstClr>
                </a:outerShdw>
              </a:effectLst>
            </a:endParaRPr>
          </a:p>
        </p:txBody>
      </p:sp>
      <p:sp>
        <p:nvSpPr>
          <p:cNvPr id="5" name="Slide Number Placeholder 4"/>
          <p:cNvSpPr>
            <a:spLocks noGrp="1"/>
          </p:cNvSpPr>
          <p:nvPr>
            <p:ph type="sldNum" sz="quarter" idx="12"/>
          </p:nvPr>
        </p:nvSpPr>
        <p:spPr/>
        <p:txBody>
          <a:bodyPr/>
          <a:lstStyle/>
          <a:p>
            <a:pPr>
              <a:defRPr/>
            </a:pPr>
            <a:fld id="{2D03C846-6866-40F6-94EF-EB7AAC1DD27D}" type="slidenum">
              <a:rPr lang="en-US" smtClean="0"/>
              <a:pPr>
                <a:defRPr/>
              </a:pPr>
              <a:t>22</a:t>
            </a:fld>
            <a:endParaRPr lang="en-US" dirty="0"/>
          </a:p>
        </p:txBody>
      </p:sp>
    </p:spTree>
    <p:extLst>
      <p:ext uri="{BB962C8B-B14F-4D97-AF65-F5344CB8AC3E}">
        <p14:creationId xmlns:p14="http://schemas.microsoft.com/office/powerpoint/2010/main" val="4165083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1295400"/>
          </a:xfrm>
        </p:spPr>
        <p:txBody>
          <a:bodyPr>
            <a:normAutofit/>
          </a:bodyPr>
          <a:lstStyle/>
          <a:p>
            <a:pPr algn="l" eaLnBrk="1" hangingPunct="1"/>
            <a:r>
              <a:rPr lang="en-US" sz="3200" b="1" dirty="0">
                <a:solidFill>
                  <a:srgbClr val="FFC000"/>
                </a:solidFill>
              </a:rPr>
              <a:t>7.3 Mobile Transactions and Financial Services</a:t>
            </a:r>
          </a:p>
        </p:txBody>
      </p:sp>
      <p:sp>
        <p:nvSpPr>
          <p:cNvPr id="3" name="Content Placeholder 2"/>
          <p:cNvSpPr>
            <a:spLocks noGrp="1"/>
          </p:cNvSpPr>
          <p:nvPr>
            <p:ph idx="1"/>
          </p:nvPr>
        </p:nvSpPr>
        <p:spPr>
          <a:xfrm>
            <a:off x="1143000" y="2362200"/>
            <a:ext cx="9905999" cy="3124201"/>
          </a:xfrm>
        </p:spPr>
        <p:txBody>
          <a:bodyPr>
            <a:noAutofit/>
          </a:bodyPr>
          <a:lstStyle/>
          <a:p>
            <a:pPr marL="0" indent="0">
              <a:spcBef>
                <a:spcPts val="600"/>
              </a:spcBef>
              <a:spcAft>
                <a:spcPts val="0"/>
              </a:spcAft>
              <a:buNone/>
            </a:pPr>
            <a:r>
              <a:rPr lang="en-US" sz="1600" smtClean="0">
                <a:solidFill>
                  <a:schemeClr val="tx1"/>
                </a:solidFill>
              </a:rPr>
              <a:t>Konsumen menggunakan perangkat mobile untuk belanja secara luas atau aktivitas komersial (</a:t>
            </a:r>
            <a:r>
              <a:rPr lang="en-US" sz="1600" dirty="0">
                <a:solidFill>
                  <a:schemeClr val="tx1"/>
                </a:solidFill>
              </a:rPr>
              <a:t>mobile transactions):</a:t>
            </a:r>
          </a:p>
          <a:p>
            <a:pPr>
              <a:spcBef>
                <a:spcPts val="600"/>
              </a:spcBef>
              <a:spcAft>
                <a:spcPts val="0"/>
              </a:spcAft>
              <a:buFont typeface="Wingdings" charset="2"/>
              <a:buChar char="§"/>
            </a:pPr>
            <a:r>
              <a:rPr lang="en-US" sz="1600" dirty="0">
                <a:solidFill>
                  <a:schemeClr val="tx1"/>
                </a:solidFill>
              </a:rPr>
              <a:t>Charge to phone bill with SMS confirmation. </a:t>
            </a:r>
          </a:p>
          <a:p>
            <a:pPr>
              <a:spcBef>
                <a:spcPts val="600"/>
              </a:spcBef>
              <a:spcAft>
                <a:spcPts val="0"/>
              </a:spcAft>
              <a:buFont typeface="Wingdings" charset="2"/>
              <a:buChar char="§"/>
            </a:pPr>
            <a:r>
              <a:rPr lang="en-US" sz="1600" dirty="0">
                <a:solidFill>
                  <a:schemeClr val="tx1"/>
                </a:solidFill>
              </a:rPr>
              <a:t>Near Field Communications (NFC)</a:t>
            </a:r>
          </a:p>
          <a:p>
            <a:pPr>
              <a:spcBef>
                <a:spcPts val="600"/>
              </a:spcBef>
              <a:spcAft>
                <a:spcPts val="0"/>
              </a:spcAft>
              <a:buFont typeface="Wingdings" charset="2"/>
              <a:buChar char="§"/>
            </a:pPr>
            <a:r>
              <a:rPr lang="en-US" sz="1600" dirty="0">
                <a:solidFill>
                  <a:schemeClr val="tx1"/>
                </a:solidFill>
              </a:rPr>
              <a:t>Phone displays barcode that retailer scans</a:t>
            </a:r>
          </a:p>
          <a:p>
            <a:pPr>
              <a:spcBef>
                <a:spcPts val="600"/>
              </a:spcBef>
              <a:spcAft>
                <a:spcPts val="0"/>
              </a:spcAft>
              <a:buFont typeface="Wingdings" charset="2"/>
              <a:buChar char="§"/>
            </a:pPr>
            <a:r>
              <a:rPr lang="en-US" sz="1600" dirty="0">
                <a:solidFill>
                  <a:schemeClr val="tx1"/>
                </a:solidFill>
              </a:rPr>
              <a:t>Credit card + web form</a:t>
            </a:r>
          </a:p>
          <a:p>
            <a:pPr>
              <a:spcBef>
                <a:spcPts val="600"/>
              </a:spcBef>
              <a:spcAft>
                <a:spcPts val="0"/>
              </a:spcAft>
              <a:buFont typeface="Wingdings" charset="2"/>
              <a:buChar char="§"/>
            </a:pPr>
            <a:r>
              <a:rPr lang="en-US" sz="1600" dirty="0">
                <a:solidFill>
                  <a:schemeClr val="tx1"/>
                </a:solidFill>
              </a:rPr>
              <a:t>Transfer funds from payment account using SMS</a:t>
            </a:r>
          </a:p>
          <a:p>
            <a:pPr>
              <a:spcBef>
                <a:spcPts val="600"/>
              </a:spcBef>
              <a:spcAft>
                <a:spcPts val="0"/>
              </a:spcAft>
              <a:buFont typeface="Wingdings" charset="2"/>
              <a:buChar char="§"/>
            </a:pPr>
            <a:r>
              <a:rPr lang="en-US" sz="1600" dirty="0">
                <a:solidFill>
                  <a:schemeClr val="tx1"/>
                </a:solidFill>
              </a:rPr>
              <a:t>Mobile phone card reader</a:t>
            </a:r>
          </a:p>
          <a:p>
            <a:pPr>
              <a:spcBef>
                <a:spcPts val="600"/>
              </a:spcBef>
              <a:spcAft>
                <a:spcPts val="0"/>
              </a:spcAft>
              <a:buFont typeface="Wingdings" charset="2"/>
              <a:buChar char="§"/>
            </a:pPr>
            <a:r>
              <a:rPr lang="en-US" sz="1600" dirty="0">
                <a:solidFill>
                  <a:schemeClr val="tx1"/>
                </a:solidFill>
              </a:rPr>
              <a:t>User scans 2D tags generated by retailer</a:t>
            </a:r>
          </a:p>
          <a:p>
            <a:pPr>
              <a:spcBef>
                <a:spcPts val="600"/>
              </a:spcBef>
              <a:spcAft>
                <a:spcPts val="0"/>
              </a:spcAft>
              <a:buFont typeface="Wingdings" charset="2"/>
              <a:buChar char="§"/>
            </a:pPr>
            <a:r>
              <a:rPr lang="en-US" sz="1600" dirty="0">
                <a:solidFill>
                  <a:schemeClr val="tx1"/>
                </a:solidFill>
              </a:rPr>
              <a:t>“Bumping” iPhones with payment applications</a:t>
            </a:r>
          </a:p>
          <a:p>
            <a:pPr>
              <a:spcBef>
                <a:spcPts val="600"/>
              </a:spcBef>
              <a:spcAft>
                <a:spcPts val="0"/>
              </a:spcAft>
              <a:buFont typeface="Wingdings" charset="2"/>
              <a:buChar char="§"/>
            </a:pPr>
            <a:r>
              <a:rPr lang="en-US" sz="1600" dirty="0">
                <a:solidFill>
                  <a:schemeClr val="tx1"/>
                </a:solidFill>
              </a:rPr>
              <a:t>Mobile bill payments</a:t>
            </a: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EF89BA08-E4D7-42E3-9079-9416AD76C1DB}" type="slidenum">
              <a:rPr lang="en-US" sz="1600">
                <a:latin typeface="+mn-lt"/>
              </a:rPr>
              <a:pPr algn="r">
                <a:defRPr/>
              </a:pPr>
              <a:t>23</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4" y="2667001"/>
            <a:ext cx="6173785" cy="3124201"/>
          </a:xfrm>
        </p:spPr>
        <p:txBody>
          <a:bodyPr>
            <a:noAutofit/>
          </a:bodyPr>
          <a:lstStyle/>
          <a:p>
            <a:pPr eaLnBrk="1" hangingPunct="1">
              <a:buClr>
                <a:srgbClr val="6B633D"/>
              </a:buClr>
              <a:buSzPct val="80000"/>
              <a:buFont typeface="Wingdings" pitchFamily="2" charset="2"/>
              <a:buNone/>
            </a:pPr>
            <a:r>
              <a:rPr lang="en-US" sz="1600" b="1" dirty="0">
                <a:solidFill>
                  <a:schemeClr val="tx1"/>
                </a:solidFill>
              </a:rPr>
              <a:t>Mobile Financial Services</a:t>
            </a:r>
          </a:p>
          <a:p>
            <a:pPr eaLnBrk="1" hangingPunct="1">
              <a:buClr>
                <a:srgbClr val="6B633D"/>
              </a:buClr>
              <a:buSzPct val="80000"/>
              <a:buFont typeface="Wingdings" pitchFamily="2" charset="2"/>
              <a:buChar char="§"/>
            </a:pPr>
            <a:r>
              <a:rPr lang="en-US" sz="1600" dirty="0">
                <a:solidFill>
                  <a:srgbClr val="FFFF00"/>
                </a:solidFill>
              </a:rPr>
              <a:t>Mobile </a:t>
            </a:r>
            <a:r>
              <a:rPr lang="en-US" sz="1600">
                <a:solidFill>
                  <a:srgbClr val="FFFF00"/>
                </a:solidFill>
              </a:rPr>
              <a:t>banking </a:t>
            </a:r>
            <a:r>
              <a:rPr lang="en-US" sz="1600" smtClean="0">
                <a:solidFill>
                  <a:schemeClr val="tx1"/>
                </a:solidFill>
              </a:rPr>
              <a:t>adalah pengembangan dari </a:t>
            </a:r>
            <a:r>
              <a:rPr lang="en-US" sz="1600" smtClean="0">
                <a:solidFill>
                  <a:srgbClr val="FFFF00"/>
                </a:solidFill>
              </a:rPr>
              <a:t>online </a:t>
            </a:r>
            <a:r>
              <a:rPr lang="en-US" sz="1600" dirty="0">
                <a:solidFill>
                  <a:srgbClr val="FFFF00"/>
                </a:solidFill>
              </a:rPr>
              <a:t>banking </a:t>
            </a:r>
          </a:p>
          <a:p>
            <a:pPr eaLnBrk="1" hangingPunct="1">
              <a:buClr>
                <a:srgbClr val="6B633D"/>
              </a:buClr>
              <a:buSzPct val="80000"/>
              <a:buFont typeface="Wingdings" pitchFamily="2" charset="2"/>
              <a:buChar char="§"/>
            </a:pPr>
            <a:r>
              <a:rPr lang="en-US" sz="1600" smtClean="0">
                <a:solidFill>
                  <a:schemeClr val="tx1"/>
                </a:solidFill>
              </a:rPr>
              <a:t>Layanan keuangan </a:t>
            </a:r>
            <a:r>
              <a:rPr lang="en-US" sz="1600" smtClean="0">
                <a:solidFill>
                  <a:srgbClr val="FFFF00"/>
                </a:solidFill>
              </a:rPr>
              <a:t>perangkat genggam</a:t>
            </a:r>
            <a:r>
              <a:rPr lang="en-US" sz="1600">
                <a:solidFill>
                  <a:schemeClr val="tx1"/>
                </a:solidFill>
              </a:rPr>
              <a:t> </a:t>
            </a:r>
            <a:r>
              <a:rPr lang="en-US" sz="1600" smtClean="0">
                <a:solidFill>
                  <a:schemeClr val="tx1"/>
                </a:solidFill>
              </a:rPr>
              <a:t>menggunakan kode singkat for </a:t>
            </a:r>
            <a:r>
              <a:rPr lang="en-US" sz="1600" dirty="0">
                <a:solidFill>
                  <a:schemeClr val="tx1"/>
                </a:solidFill>
              </a:rPr>
              <a:t>sending </a:t>
            </a:r>
            <a:r>
              <a:rPr lang="en-US" sz="1600">
                <a:solidFill>
                  <a:schemeClr val="tx1"/>
                </a:solidFill>
              </a:rPr>
              <a:t>SMS </a:t>
            </a:r>
            <a:r>
              <a:rPr lang="en-US" sz="1600" smtClean="0">
                <a:solidFill>
                  <a:schemeClr val="tx1"/>
                </a:solidFill>
              </a:rPr>
              <a:t>texts (misal kode SAL untuk melihat saldo rekening),  Sekali perusahaan telah menyewa kode singkat, ini dapat digunakan untuk promosi dan interaksi dengan konsumen. </a:t>
            </a:r>
            <a:endParaRPr lang="en-US" sz="1600" dirty="0">
              <a:solidFill>
                <a:schemeClr val="tx1"/>
              </a:solidFill>
            </a:endParaRPr>
          </a:p>
          <a:p>
            <a:pPr lvl="1" eaLnBrk="1" hangingPunct="1">
              <a:buFont typeface="Arial" charset="0"/>
              <a:buChar char="•"/>
            </a:pPr>
            <a:r>
              <a:rPr lang="en-US" sz="1600">
                <a:solidFill>
                  <a:schemeClr val="tx1"/>
                </a:solidFill>
              </a:rPr>
              <a:t>Voting </a:t>
            </a:r>
            <a:r>
              <a:rPr lang="en-US" sz="1600" smtClean="0">
                <a:solidFill>
                  <a:schemeClr val="tx1"/>
                </a:solidFill>
              </a:rPr>
              <a:t>di acara </a:t>
            </a:r>
            <a:r>
              <a:rPr lang="en-US" sz="1600">
                <a:solidFill>
                  <a:schemeClr val="tx1"/>
                </a:solidFill>
              </a:rPr>
              <a:t>TV </a:t>
            </a:r>
            <a:r>
              <a:rPr lang="en-US" sz="1600" i="1" smtClean="0">
                <a:solidFill>
                  <a:schemeClr val="tx1"/>
                </a:solidFill>
              </a:rPr>
              <a:t>American </a:t>
            </a:r>
            <a:r>
              <a:rPr lang="en-US" sz="1600" i="1">
                <a:solidFill>
                  <a:schemeClr val="tx1"/>
                </a:solidFill>
              </a:rPr>
              <a:t>Idol</a:t>
            </a:r>
            <a:r>
              <a:rPr lang="en-US" sz="1600">
                <a:solidFill>
                  <a:schemeClr val="tx1"/>
                </a:solidFill>
              </a:rPr>
              <a:t> </a:t>
            </a:r>
            <a:r>
              <a:rPr lang="en-US" sz="1600" smtClean="0">
                <a:solidFill>
                  <a:schemeClr val="tx1"/>
                </a:solidFill>
              </a:rPr>
              <a:t>dilakukan dengan menggunakan short </a:t>
            </a:r>
            <a:r>
              <a:rPr lang="en-US" sz="1600" dirty="0">
                <a:solidFill>
                  <a:schemeClr val="tx1"/>
                </a:solidFill>
              </a:rPr>
              <a:t>codes</a:t>
            </a:r>
            <a:r>
              <a:rPr lang="en-US" sz="1600">
                <a:solidFill>
                  <a:schemeClr val="tx1"/>
                </a:solidFill>
              </a:rPr>
              <a:t>. </a:t>
            </a:r>
            <a:r>
              <a:rPr lang="en-US" sz="1600" smtClean="0">
                <a:solidFill>
                  <a:schemeClr val="tx1"/>
                </a:solidFill>
              </a:rPr>
              <a:t>Tiap kontestan menerapkan kode singkat dan menampilkan pesan teks menggambarkan penampilan terbaik yang disukai</a:t>
            </a:r>
          </a:p>
        </p:txBody>
      </p:sp>
      <p:sp>
        <p:nvSpPr>
          <p:cNvPr id="38916"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0572C82-46EC-456D-AF64-4DC442834484}" type="slidenum">
              <a:rPr lang="en-US" sz="1600">
                <a:latin typeface="+mn-lt"/>
              </a:rPr>
              <a:pPr algn="r">
                <a:defRPr/>
              </a:pPr>
              <a:t>24</a:t>
            </a:fld>
            <a:endParaRPr lang="en-US" sz="1600">
              <a:latin typeface="+mn-lt"/>
            </a:endParaRPr>
          </a:p>
        </p:txBody>
      </p:sp>
      <p:pic>
        <p:nvPicPr>
          <p:cNvPr id="110599" name="Picture 7"/>
          <p:cNvPicPr>
            <a:picLocks noChangeAspect="1" noChangeArrowheads="1"/>
          </p:cNvPicPr>
          <p:nvPr/>
        </p:nvPicPr>
        <p:blipFill>
          <a:blip r:embed="rId3" cstate="print"/>
          <a:srcRect/>
          <a:stretch>
            <a:fillRect/>
          </a:stretch>
        </p:blipFill>
        <p:spPr bwMode="auto">
          <a:xfrm>
            <a:off x="7595171" y="2378075"/>
            <a:ext cx="3097657" cy="2057400"/>
          </a:xfrm>
          <a:prstGeom prst="rect">
            <a:avLst/>
          </a:prstGeom>
          <a:noFill/>
          <a:ln w="9525">
            <a:noFill/>
            <a:miter lim="800000"/>
            <a:headEnd/>
            <a:tailEnd/>
          </a:ln>
          <a:effectLst/>
        </p:spPr>
      </p:pic>
      <p:sp>
        <p:nvSpPr>
          <p:cNvPr id="110600" name="Rectangle 8"/>
          <p:cNvSpPr>
            <a:spLocks noChangeArrowheads="1"/>
          </p:cNvSpPr>
          <p:nvPr/>
        </p:nvSpPr>
        <p:spPr bwMode="auto">
          <a:xfrm>
            <a:off x="7467600" y="4620242"/>
            <a:ext cx="3124200" cy="1190625"/>
          </a:xfrm>
          <a:prstGeom prst="rect">
            <a:avLst/>
          </a:prstGeom>
          <a:noFill/>
          <a:ln w="9525">
            <a:noFill/>
            <a:miter lim="800000"/>
            <a:headEnd/>
            <a:tailEnd/>
          </a:ln>
          <a:effectLst/>
        </p:spPr>
        <p:txBody>
          <a:bodyPr>
            <a:spAutoFit/>
          </a:bodyPr>
          <a:lstStyle/>
          <a:p>
            <a:r>
              <a:rPr lang="en-US" b="1" dirty="0">
                <a:solidFill>
                  <a:srgbClr val="FF0000"/>
                </a:solidFill>
              </a:rPr>
              <a:t>Figure </a:t>
            </a:r>
            <a:r>
              <a:rPr lang="en-US" b="1" dirty="0" smtClean="0">
                <a:solidFill>
                  <a:srgbClr val="FF0000"/>
                </a:solidFill>
              </a:rPr>
              <a:t>7.16. </a:t>
            </a:r>
            <a:r>
              <a:rPr lang="en-US" dirty="0">
                <a:solidFill>
                  <a:srgbClr val="FF0000"/>
                </a:solidFill>
              </a:rPr>
              <a:t>Mobile banking,</a:t>
            </a:r>
          </a:p>
          <a:p>
            <a:r>
              <a:rPr lang="en-US" dirty="0">
                <a:solidFill>
                  <a:srgbClr val="FF0000"/>
                </a:solidFill>
              </a:rPr>
              <a:t>stock trading, and payment</a:t>
            </a:r>
          </a:p>
          <a:p>
            <a:r>
              <a:rPr lang="en-US" dirty="0">
                <a:solidFill>
                  <a:srgbClr val="FF0000"/>
                </a:solidFill>
              </a:rPr>
              <a:t>services have increased in</a:t>
            </a:r>
          </a:p>
          <a:p>
            <a:r>
              <a:rPr lang="en-US" dirty="0">
                <a:solidFill>
                  <a:srgbClr val="FF0000"/>
                </a:solidFill>
              </a:rPr>
              <a:t>recent years.</a:t>
            </a:r>
          </a:p>
        </p:txBody>
      </p:sp>
      <p:sp>
        <p:nvSpPr>
          <p:cNvPr id="9" name="Title 1"/>
          <p:cNvSpPr>
            <a:spLocks noGrp="1"/>
          </p:cNvSpPr>
          <p:nvPr>
            <p:ph type="title"/>
          </p:nvPr>
        </p:nvSpPr>
        <p:spPr>
          <a:xfrm>
            <a:off x="1141414" y="609600"/>
            <a:ext cx="9905999" cy="1295400"/>
          </a:xfrm>
        </p:spPr>
        <p:txBody>
          <a:bodyPr>
            <a:normAutofit/>
          </a:bodyPr>
          <a:lstStyle/>
          <a:p>
            <a:pPr algn="l" eaLnBrk="1" hangingPunct="1"/>
            <a:r>
              <a:rPr lang="en-US" sz="3200" b="1" dirty="0">
                <a:solidFill>
                  <a:srgbClr val="FFC000"/>
                </a:solidFill>
              </a:rPr>
              <a:t>7.3 Mobile Transactions and Financial Services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normAutofit/>
          </a:bodyPr>
          <a:lstStyle/>
          <a:p>
            <a:pPr algn="l" eaLnBrk="1" hangingPunct="1"/>
            <a:r>
              <a:rPr lang="en-US" b="1" smtClean="0">
                <a:solidFill>
                  <a:srgbClr val="FFC000"/>
                </a:solidFill>
              </a:rPr>
              <a:t>Risiko Keamanan Mobile Banking</a:t>
            </a:r>
            <a:endParaRPr lang="en-US" b="1" dirty="0">
              <a:solidFill>
                <a:srgbClr val="FFC000"/>
              </a:solidFill>
            </a:endParaRPr>
          </a:p>
        </p:txBody>
      </p:sp>
      <p:sp>
        <p:nvSpPr>
          <p:cNvPr id="112643" name="Content Placeholder 2"/>
          <p:cNvSpPr>
            <a:spLocks noGrp="1"/>
          </p:cNvSpPr>
          <p:nvPr>
            <p:ph idx="1"/>
          </p:nvPr>
        </p:nvSpPr>
        <p:spPr/>
        <p:txBody>
          <a:bodyPr>
            <a:normAutofit fontScale="85000" lnSpcReduction="20000"/>
          </a:bodyPr>
          <a:lstStyle/>
          <a:p>
            <a:pPr>
              <a:spcBef>
                <a:spcPts val="600"/>
              </a:spcBef>
              <a:spcAft>
                <a:spcPts val="600"/>
              </a:spcAft>
              <a:buClr>
                <a:srgbClr val="6B633D"/>
              </a:buClr>
              <a:buSzPct val="80000"/>
              <a:buFont typeface="Wingdings" pitchFamily="2" charset="2"/>
              <a:buChar char="§"/>
            </a:pPr>
            <a:r>
              <a:rPr lang="en-US" sz="2200" b="1" dirty="0">
                <a:solidFill>
                  <a:schemeClr val="tx1"/>
                </a:solidFill>
              </a:rPr>
              <a:t>Cloning</a:t>
            </a:r>
            <a:r>
              <a:rPr lang="en-US" sz="2200" dirty="0">
                <a:solidFill>
                  <a:schemeClr val="tx1"/>
                </a:solidFill>
              </a:rPr>
              <a:t> – Duplicating the Electronic Serial Number (ESM) of one phone and using it in a second phone, the clone.</a:t>
            </a:r>
          </a:p>
          <a:p>
            <a:pPr>
              <a:spcBef>
                <a:spcPts val="600"/>
              </a:spcBef>
              <a:spcAft>
                <a:spcPts val="600"/>
              </a:spcAft>
              <a:buClr>
                <a:srgbClr val="6B633D"/>
              </a:buClr>
              <a:buSzPct val="80000"/>
              <a:buFont typeface="Wingdings" pitchFamily="2" charset="2"/>
              <a:buChar char="§"/>
            </a:pPr>
            <a:r>
              <a:rPr lang="en-US" sz="2200" b="1" dirty="0">
                <a:solidFill>
                  <a:schemeClr val="tx1"/>
                </a:solidFill>
              </a:rPr>
              <a:t>Phishing</a:t>
            </a:r>
            <a:r>
              <a:rPr lang="en-US" sz="2200" dirty="0">
                <a:solidFill>
                  <a:schemeClr val="tx1"/>
                </a:solidFill>
              </a:rPr>
              <a:t> – Using a fraudulent communication, such as an email, to trick the receiver into revealing confidential information.</a:t>
            </a:r>
          </a:p>
          <a:p>
            <a:pPr>
              <a:spcBef>
                <a:spcPts val="600"/>
              </a:spcBef>
              <a:spcAft>
                <a:spcPts val="600"/>
              </a:spcAft>
              <a:buClr>
                <a:srgbClr val="6B633D"/>
              </a:buClr>
              <a:buSzPct val="80000"/>
              <a:buFont typeface="Wingdings" pitchFamily="2" charset="2"/>
              <a:buChar char="§"/>
            </a:pPr>
            <a:r>
              <a:rPr lang="en-US" sz="2200" b="1" dirty="0" err="1">
                <a:solidFill>
                  <a:schemeClr val="tx1"/>
                </a:solidFill>
              </a:rPr>
              <a:t>Smishing</a:t>
            </a:r>
            <a:r>
              <a:rPr lang="en-US" sz="2200" dirty="0">
                <a:solidFill>
                  <a:schemeClr val="tx1"/>
                </a:solidFill>
              </a:rPr>
              <a:t> – Similar to phishing, but the fraudulent communication comes as an SMS message.</a:t>
            </a:r>
          </a:p>
          <a:p>
            <a:pPr>
              <a:spcBef>
                <a:spcPts val="600"/>
              </a:spcBef>
              <a:spcAft>
                <a:spcPts val="600"/>
              </a:spcAft>
              <a:buClr>
                <a:srgbClr val="6B633D"/>
              </a:buClr>
              <a:buSzPct val="80000"/>
              <a:buFont typeface="Wingdings" pitchFamily="2" charset="2"/>
              <a:buChar char="§"/>
            </a:pPr>
            <a:r>
              <a:rPr lang="en-US" sz="2200" b="1" dirty="0" err="1">
                <a:solidFill>
                  <a:schemeClr val="tx1"/>
                </a:solidFill>
              </a:rPr>
              <a:t>Vishing</a:t>
            </a:r>
            <a:r>
              <a:rPr lang="en-US" sz="2200" dirty="0">
                <a:solidFill>
                  <a:schemeClr val="tx1"/>
                </a:solidFill>
              </a:rPr>
              <a:t> – Similar to phishing, but the fraudulent communication is voice or voicemail message.</a:t>
            </a:r>
          </a:p>
          <a:p>
            <a:pPr>
              <a:spcBef>
                <a:spcPts val="600"/>
              </a:spcBef>
              <a:spcAft>
                <a:spcPts val="600"/>
              </a:spcAft>
              <a:buClr>
                <a:srgbClr val="6B633D"/>
              </a:buClr>
              <a:buSzPct val="80000"/>
              <a:buFont typeface="Wingdings" pitchFamily="2" charset="2"/>
              <a:buChar char="§"/>
            </a:pPr>
            <a:r>
              <a:rPr lang="en-US" sz="2200" b="1" dirty="0">
                <a:solidFill>
                  <a:schemeClr val="tx1"/>
                </a:solidFill>
              </a:rPr>
              <a:t>Lost or Stolen Phone</a:t>
            </a:r>
            <a:r>
              <a:rPr lang="en-US" sz="2200" dirty="0">
                <a:solidFill>
                  <a:schemeClr val="tx1"/>
                </a:solidFill>
              </a:rPr>
              <a:t> – Lost or stolen cell phones can be used to conduct financial transactions without the owner’s permission.</a:t>
            </a:r>
          </a:p>
        </p:txBody>
      </p:sp>
      <p:sp>
        <p:nvSpPr>
          <p:cNvPr id="40964"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1D23F8D6-68B2-4461-A339-EE41A2A19B62}" type="slidenum">
              <a:rPr lang="en-US" sz="1600">
                <a:latin typeface="+mn-lt"/>
              </a:rPr>
              <a:pPr algn="r">
                <a:defRPr/>
              </a:pPr>
              <a:t>25</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b="1" smtClean="0">
                <a:solidFill>
                  <a:srgbClr val="FFC000"/>
                </a:solidFill>
              </a:rPr>
              <a:t>7.4 </a:t>
            </a:r>
            <a:r>
              <a:rPr lang="en-US" sz="4400" b="1" smtClean="0">
                <a:solidFill>
                  <a:schemeClr val="tx1"/>
                </a:solidFill>
              </a:rPr>
              <a:t>layanan dan komersial berbasis lokasi </a:t>
            </a:r>
            <a:r>
              <a:rPr lang="en-US" sz="4000" smtClean="0">
                <a:solidFill>
                  <a:schemeClr val="tx1"/>
                </a:solidFill>
              </a:rPr>
              <a:t/>
            </a:r>
            <a:br>
              <a:rPr lang="en-US" sz="4000" smtClean="0">
                <a:solidFill>
                  <a:schemeClr val="tx1"/>
                </a:solidFill>
              </a:rPr>
            </a:br>
            <a:r>
              <a:rPr lang="en-US" sz="2700" smtClean="0">
                <a:solidFill>
                  <a:schemeClr val="tx1"/>
                </a:solidFill>
              </a:rPr>
              <a:t>(Location-Based services and commerce)</a:t>
            </a:r>
            <a:endParaRPr lang="en-US" sz="2700">
              <a:solidFill>
                <a:schemeClr val="tx1"/>
              </a:solidFill>
            </a:endParaRPr>
          </a:p>
        </p:txBody>
      </p:sp>
    </p:spTree>
    <p:extLst>
      <p:ext uri="{BB962C8B-B14F-4D97-AF65-F5344CB8AC3E}">
        <p14:creationId xmlns:p14="http://schemas.microsoft.com/office/powerpoint/2010/main" val="2484218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normAutofit/>
          </a:bodyPr>
          <a:lstStyle/>
          <a:p>
            <a:pPr marL="1254125" indent="-1254125" algn="l" eaLnBrk="1" hangingPunct="1"/>
            <a:r>
              <a:rPr lang="en-US" sz="4800" b="1">
                <a:solidFill>
                  <a:srgbClr val="FFC000"/>
                </a:solidFill>
              </a:rPr>
              <a:t>7.4 </a:t>
            </a:r>
            <a:r>
              <a:rPr lang="id-ID" sz="4800" b="1" smtClean="0">
                <a:solidFill>
                  <a:srgbClr val="FFC000"/>
                </a:solidFill>
              </a:rPr>
              <a:t>	</a:t>
            </a:r>
            <a:r>
              <a:rPr lang="en-US" sz="4800" b="1" smtClean="0">
                <a:solidFill>
                  <a:srgbClr val="FFC000"/>
                </a:solidFill>
              </a:rPr>
              <a:t>Location-Based </a:t>
            </a:r>
            <a:r>
              <a:rPr lang="en-US" sz="4800" b="1" dirty="0">
                <a:solidFill>
                  <a:srgbClr val="FFC000"/>
                </a:solidFill>
              </a:rPr>
              <a:t>Services and Commerce</a:t>
            </a:r>
          </a:p>
        </p:txBody>
      </p:sp>
      <p:sp>
        <p:nvSpPr>
          <p:cNvPr id="3" name="Content Placeholder 2"/>
          <p:cNvSpPr>
            <a:spLocks noGrp="1"/>
          </p:cNvSpPr>
          <p:nvPr>
            <p:ph idx="1"/>
          </p:nvPr>
        </p:nvSpPr>
        <p:spPr/>
        <p:txBody>
          <a:bodyPr>
            <a:noAutofit/>
          </a:bodyPr>
          <a:lstStyle/>
          <a:p>
            <a:pPr marL="0" indent="0">
              <a:buClr>
                <a:srgbClr val="6B633D"/>
              </a:buClr>
              <a:buSzPct val="80000"/>
              <a:buNone/>
            </a:pPr>
            <a:r>
              <a:rPr lang="en-US" sz="1800" b="1" i="1" dirty="0">
                <a:solidFill>
                  <a:schemeClr val="tx1"/>
                </a:solidFill>
              </a:rPr>
              <a:t>Location-based commerce (l-commerce): </a:t>
            </a:r>
            <a:r>
              <a:rPr lang="en-US" sz="1800" dirty="0">
                <a:solidFill>
                  <a:schemeClr val="tx1"/>
                </a:solidFill>
              </a:rPr>
              <a:t>delivery of ads, products, or services to customers whose locations are known at a given time; also called </a:t>
            </a:r>
            <a:r>
              <a:rPr lang="en-US" sz="1800" i="1" dirty="0">
                <a:solidFill>
                  <a:schemeClr val="tx1"/>
                </a:solidFill>
              </a:rPr>
              <a:t>location-based services (LBSs).</a:t>
            </a:r>
          </a:p>
          <a:p>
            <a:pPr eaLnBrk="1" hangingPunct="1">
              <a:buClr>
                <a:srgbClr val="6B633D"/>
              </a:buClr>
              <a:buSzPct val="80000"/>
              <a:buFont typeface="Wingdings" pitchFamily="2" charset="2"/>
              <a:buNone/>
            </a:pPr>
            <a:r>
              <a:rPr lang="en-US" sz="1800" b="1" dirty="0">
                <a:solidFill>
                  <a:schemeClr val="tx1"/>
                </a:solidFill>
              </a:rPr>
              <a:t>5 key concepts:</a:t>
            </a:r>
          </a:p>
          <a:p>
            <a:pPr lvl="1" eaLnBrk="1" hangingPunct="1">
              <a:buClr>
                <a:srgbClr val="376092"/>
              </a:buClr>
              <a:buFont typeface="Arial" charset="0"/>
              <a:buNone/>
            </a:pPr>
            <a:r>
              <a:rPr lang="en-US" sz="1800" b="1" dirty="0">
                <a:solidFill>
                  <a:schemeClr val="tx1"/>
                </a:solidFill>
              </a:rPr>
              <a:t>1. Location</a:t>
            </a:r>
            <a:r>
              <a:rPr lang="en-US" sz="1800" b="1">
                <a:solidFill>
                  <a:schemeClr val="tx1"/>
                </a:solidFill>
              </a:rPr>
              <a:t>: </a:t>
            </a:r>
            <a:r>
              <a:rPr lang="en-US" sz="1800" smtClean="0">
                <a:solidFill>
                  <a:schemeClr val="tx1"/>
                </a:solidFill>
              </a:rPr>
              <a:t>MENUNJUKKAN POSISI</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2. Navigation</a:t>
            </a:r>
            <a:r>
              <a:rPr lang="en-US" sz="1800" b="1">
                <a:solidFill>
                  <a:schemeClr val="tx1"/>
                </a:solidFill>
              </a:rPr>
              <a:t>: </a:t>
            </a:r>
            <a:r>
              <a:rPr lang="en-US" sz="1800" smtClean="0">
                <a:solidFill>
                  <a:schemeClr val="tx1"/>
                </a:solidFill>
              </a:rPr>
              <a:t>MENGGAMBAR RUTE</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3. Tracking</a:t>
            </a:r>
            <a:r>
              <a:rPr lang="en-US" sz="1800" b="1">
                <a:solidFill>
                  <a:schemeClr val="tx1"/>
                </a:solidFill>
              </a:rPr>
              <a:t>: </a:t>
            </a:r>
            <a:r>
              <a:rPr lang="en-US" sz="1800" b="1" smtClean="0">
                <a:solidFill>
                  <a:schemeClr val="tx1"/>
                </a:solidFill>
              </a:rPr>
              <a:t>MEMONITOR GERAKAN SEPANJANG RUTE</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4. Mapping</a:t>
            </a:r>
            <a:r>
              <a:rPr lang="en-US" sz="1800" b="1">
                <a:solidFill>
                  <a:schemeClr val="tx1"/>
                </a:solidFill>
              </a:rPr>
              <a:t>: </a:t>
            </a:r>
            <a:r>
              <a:rPr lang="en-US" sz="1800" b="1" smtClean="0">
                <a:solidFill>
                  <a:schemeClr val="tx1"/>
                </a:solidFill>
              </a:rPr>
              <a:t>MEMBUAT PETA DIGITAL</a:t>
            </a:r>
            <a:endParaRPr lang="en-US" sz="1800" dirty="0">
              <a:solidFill>
                <a:schemeClr val="tx1"/>
              </a:solidFill>
            </a:endParaRPr>
          </a:p>
          <a:p>
            <a:pPr lvl="1" eaLnBrk="1" hangingPunct="1">
              <a:buClr>
                <a:srgbClr val="376092"/>
              </a:buClr>
              <a:buFont typeface="Arial" charset="0"/>
              <a:buNone/>
            </a:pPr>
            <a:r>
              <a:rPr lang="en-US" sz="1800" b="1" dirty="0">
                <a:solidFill>
                  <a:schemeClr val="tx1"/>
                </a:solidFill>
              </a:rPr>
              <a:t>5. Timing</a:t>
            </a:r>
            <a:r>
              <a:rPr lang="en-US" sz="1800" b="1">
                <a:solidFill>
                  <a:schemeClr val="tx1"/>
                </a:solidFill>
              </a:rPr>
              <a:t>: </a:t>
            </a:r>
            <a:r>
              <a:rPr lang="en-US" sz="1800" b="1" smtClean="0">
                <a:solidFill>
                  <a:schemeClr val="tx1"/>
                </a:solidFill>
              </a:rPr>
              <a:t>MENUNJUKKAN WAKTU DAN LOKASI TERTENTU</a:t>
            </a:r>
            <a:endParaRPr lang="en-US" sz="18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normAutofit/>
          </a:bodyPr>
          <a:lstStyle/>
          <a:p>
            <a:pPr marL="1254125" indent="-1254125" algn="l" eaLnBrk="1" hangingPunct="1"/>
            <a:r>
              <a:rPr lang="en-US" sz="4800" b="1">
                <a:solidFill>
                  <a:srgbClr val="FFC000"/>
                </a:solidFill>
              </a:rPr>
              <a:t>7.4 </a:t>
            </a:r>
            <a:r>
              <a:rPr lang="id-ID" sz="4800" b="1" smtClean="0">
                <a:solidFill>
                  <a:srgbClr val="FFC000"/>
                </a:solidFill>
              </a:rPr>
              <a:t>	</a:t>
            </a:r>
            <a:r>
              <a:rPr lang="en-US" sz="4800" b="1" smtClean="0">
                <a:solidFill>
                  <a:srgbClr val="FFC000"/>
                </a:solidFill>
              </a:rPr>
              <a:t>Location-Based </a:t>
            </a:r>
            <a:r>
              <a:rPr lang="en-US" sz="4800" b="1" dirty="0">
                <a:solidFill>
                  <a:srgbClr val="FFC000"/>
                </a:solidFill>
              </a:rPr>
              <a:t>Services and Commerce</a:t>
            </a:r>
          </a:p>
        </p:txBody>
      </p:sp>
      <p:sp>
        <p:nvSpPr>
          <p:cNvPr id="55299"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EBD299BA-4D27-40DD-9722-0302F1C92AB9}" type="slidenum">
              <a:rPr lang="en-US" sz="1600">
                <a:latin typeface="+mn-lt"/>
              </a:rPr>
              <a:pPr algn="r">
                <a:defRPr/>
              </a:pPr>
              <a:t>28</a:t>
            </a:fld>
            <a:endParaRPr lang="en-US" sz="1600">
              <a:latin typeface="+mn-lt"/>
            </a:endParaRPr>
          </a:p>
        </p:txBody>
      </p:sp>
      <p:sp>
        <p:nvSpPr>
          <p:cNvPr id="8" name="Content Placeholder 2"/>
          <p:cNvSpPr txBox="1">
            <a:spLocks/>
          </p:cNvSpPr>
          <p:nvPr/>
        </p:nvSpPr>
        <p:spPr>
          <a:xfrm>
            <a:off x="1141415" y="2667001"/>
            <a:ext cx="6249986" cy="3124201"/>
          </a:xfrm>
          <a:prstGeom prst="rect">
            <a:avLst/>
          </a:prstGeom>
        </p:spPr>
        <p:txBody>
          <a:bodyPr vert="horz" lIns="91440" tIns="45720" rIns="91440" bIns="45720" rtlCol="0" anchor="t">
            <a:noAutofit/>
          </a:bodyPr>
          <a:lstStyle>
            <a:lvl1pPr marL="214313" indent="-214313" algn="l" defTabSz="342900" rtl="0" eaLnBrk="1" latinLnBrk="0" hangingPunct="1">
              <a:spcBef>
                <a:spcPct val="20000"/>
              </a:spcBef>
              <a:spcAft>
                <a:spcPts val="450"/>
              </a:spcAft>
              <a:buClr>
                <a:schemeClr val="tx1"/>
              </a:buClr>
              <a:buSzPct val="100000"/>
              <a:buFont typeface="Arial"/>
              <a:buChar char="•"/>
              <a:defRPr sz="24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1" kern="1200" cap="small">
                <a:solidFill>
                  <a:schemeClr val="accent4">
                    <a:lumMod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fontAlgn="auto">
              <a:buClr>
                <a:srgbClr val="376092"/>
              </a:buClr>
              <a:buFont typeface="Arial" charset="0"/>
              <a:buNone/>
            </a:pPr>
            <a:r>
              <a:rPr lang="en-US" sz="2200" smtClean="0">
                <a:solidFill>
                  <a:schemeClr val="tx1"/>
                </a:solidFill>
              </a:rPr>
              <a:t>L-COMMERCE TECHNOLOGIES</a:t>
            </a:r>
          </a:p>
          <a:p>
            <a:pPr lvl="1" fontAlgn="auto">
              <a:buFont typeface="Wingdings" charset="2"/>
              <a:buChar char="§"/>
            </a:pPr>
            <a:r>
              <a:rPr lang="en-US" sz="2200" smtClean="0">
                <a:solidFill>
                  <a:schemeClr val="tx1"/>
                </a:solidFill>
              </a:rPr>
              <a:t>Position Determining Equipment (PDE) </a:t>
            </a:r>
          </a:p>
          <a:p>
            <a:pPr lvl="1" fontAlgn="auto">
              <a:buFont typeface="Wingdings" charset="2"/>
              <a:buChar char="§"/>
            </a:pPr>
            <a:r>
              <a:rPr lang="en-US" sz="2200" smtClean="0">
                <a:solidFill>
                  <a:schemeClr val="tx1"/>
                </a:solidFill>
              </a:rPr>
              <a:t>Mobile Positioning Center (MPC)</a:t>
            </a:r>
          </a:p>
          <a:p>
            <a:pPr lvl="1" fontAlgn="auto">
              <a:buFont typeface="Wingdings" charset="2"/>
              <a:buChar char="§"/>
            </a:pPr>
            <a:r>
              <a:rPr lang="en-US" sz="2200" smtClean="0">
                <a:solidFill>
                  <a:schemeClr val="tx1"/>
                </a:solidFill>
              </a:rPr>
              <a:t>Location-based technology</a:t>
            </a:r>
          </a:p>
          <a:p>
            <a:pPr lvl="1" fontAlgn="auto">
              <a:buFont typeface="Wingdings" charset="2"/>
              <a:buChar char="§"/>
            </a:pPr>
            <a:r>
              <a:rPr lang="en-US" sz="2200" smtClean="0">
                <a:solidFill>
                  <a:schemeClr val="tx1"/>
                </a:solidFill>
              </a:rPr>
              <a:t>Geographic content</a:t>
            </a:r>
          </a:p>
          <a:p>
            <a:pPr lvl="1" fontAlgn="auto">
              <a:buFont typeface="Wingdings" charset="2"/>
              <a:buChar char="§"/>
            </a:pPr>
            <a:r>
              <a:rPr lang="en-US" sz="2200" smtClean="0">
                <a:solidFill>
                  <a:schemeClr val="tx1"/>
                </a:solidFill>
              </a:rPr>
              <a:t>Location-specific content</a:t>
            </a:r>
            <a:endParaRPr lang="en-US" sz="2200" dirty="0">
              <a:solidFill>
                <a:schemeClr val="tx1"/>
              </a:solidFill>
            </a:endParaRPr>
          </a:p>
        </p:txBody>
      </p:sp>
      <p:sp>
        <p:nvSpPr>
          <p:cNvPr id="9" name="Rectangle 6"/>
          <p:cNvSpPr>
            <a:spLocks noChangeArrowheads="1"/>
          </p:cNvSpPr>
          <p:nvPr/>
        </p:nvSpPr>
        <p:spPr bwMode="auto">
          <a:xfrm>
            <a:off x="7784689" y="4984027"/>
            <a:ext cx="3657600" cy="646331"/>
          </a:xfrm>
          <a:prstGeom prst="rect">
            <a:avLst/>
          </a:prstGeom>
          <a:noFill/>
          <a:ln w="9525">
            <a:noFill/>
            <a:miter lim="800000"/>
            <a:headEnd/>
            <a:tailEnd/>
          </a:ln>
          <a:effectLst/>
        </p:spPr>
        <p:txBody>
          <a:bodyPr>
            <a:spAutoFit/>
          </a:bodyPr>
          <a:lstStyle/>
          <a:p>
            <a:r>
              <a:rPr lang="en-US" b="1" dirty="0">
                <a:solidFill>
                  <a:srgbClr val="FF0000"/>
                </a:solidFill>
                <a:effectLst>
                  <a:outerShdw blurRad="38100" dist="38100" dir="2700000" algn="tl">
                    <a:srgbClr val="000000">
                      <a:alpha val="43137"/>
                    </a:srgbClr>
                  </a:outerShdw>
                </a:effectLst>
              </a:rPr>
              <a:t>Figure </a:t>
            </a:r>
            <a:r>
              <a:rPr lang="en-US" b="1" dirty="0" smtClean="0">
                <a:solidFill>
                  <a:srgbClr val="FF0000"/>
                </a:solidFill>
                <a:effectLst>
                  <a:outerShdw blurRad="38100" dist="38100" dir="2700000" algn="tl">
                    <a:srgbClr val="000000">
                      <a:alpha val="43137"/>
                    </a:srgbClr>
                  </a:outerShdw>
                </a:effectLst>
              </a:rPr>
              <a:t>7.18. </a:t>
            </a:r>
            <a:r>
              <a:rPr lang="en-US" dirty="0">
                <a:solidFill>
                  <a:srgbClr val="FF0000"/>
                </a:solidFill>
                <a:effectLst>
                  <a:outerShdw blurRad="38100" dist="38100" dir="2700000" algn="tl">
                    <a:srgbClr val="000000">
                      <a:alpha val="43137"/>
                    </a:srgbClr>
                  </a:outerShdw>
                </a:effectLst>
              </a:rPr>
              <a:t>Smartphone with GPS in location-based commerce</a:t>
            </a:r>
          </a:p>
        </p:txBody>
      </p:sp>
      <p:pic>
        <p:nvPicPr>
          <p:cNvPr id="10" name="Picture 38" descr="nt0008-y"/>
          <p:cNvPicPr>
            <a:picLocks noChangeAspect="1" noChangeArrowheads="1"/>
          </p:cNvPicPr>
          <p:nvPr/>
        </p:nvPicPr>
        <p:blipFill>
          <a:blip r:embed="rId3" cstate="print"/>
          <a:srcRect/>
          <a:stretch>
            <a:fillRect/>
          </a:stretch>
        </p:blipFill>
        <p:spPr bwMode="auto">
          <a:xfrm>
            <a:off x="7772399" y="2480188"/>
            <a:ext cx="4021135" cy="2424178"/>
          </a:xfrm>
          <a:prstGeom prst="rect">
            <a:avLst/>
          </a:prstGeom>
          <a:noFill/>
          <a:ln w="9525">
            <a:noFill/>
            <a:miter lim="800000"/>
            <a:headEnd/>
            <a:tailEnd/>
          </a:ln>
          <a:effectLst/>
        </p:spPr>
      </p:pic>
    </p:spTree>
    <p:extLst>
      <p:ext uri="{BB962C8B-B14F-4D97-AF65-F5344CB8AC3E}">
        <p14:creationId xmlns:p14="http://schemas.microsoft.com/office/powerpoint/2010/main" val="2426178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1524000" y="43934"/>
            <a:ext cx="184731" cy="369332"/>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12291" name="Picture 37" descr="np0007-y"/>
          <p:cNvPicPr>
            <a:picLocks noChangeAspect="1" noChangeArrowheads="1"/>
          </p:cNvPicPr>
          <p:nvPr/>
        </p:nvPicPr>
        <p:blipFill>
          <a:blip r:embed="rId3" cstate="print"/>
          <a:srcRect/>
          <a:stretch>
            <a:fillRect/>
          </a:stretch>
        </p:blipFill>
        <p:spPr bwMode="auto">
          <a:xfrm>
            <a:off x="5225469" y="546170"/>
            <a:ext cx="6584998" cy="5611744"/>
          </a:xfrm>
          <a:prstGeom prst="rect">
            <a:avLst/>
          </a:prstGeom>
          <a:noFill/>
          <a:ln w="9525">
            <a:noFill/>
            <a:miter lim="800000"/>
            <a:headEnd/>
            <a:tailEnd/>
          </a:ln>
          <a:effectLst/>
        </p:spPr>
      </p:pic>
      <p:sp>
        <p:nvSpPr>
          <p:cNvPr id="57347"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3D717698-87D5-4889-8B12-0ABFE9837681}" type="slidenum">
              <a:rPr lang="en-US" sz="1600">
                <a:latin typeface="+mn-lt"/>
              </a:rPr>
              <a:pPr algn="r">
                <a:defRPr/>
              </a:pPr>
              <a:t>29</a:t>
            </a:fld>
            <a:endParaRPr lang="en-US" sz="1600">
              <a:latin typeface="+mn-lt"/>
            </a:endParaRPr>
          </a:p>
        </p:txBody>
      </p:sp>
      <p:sp>
        <p:nvSpPr>
          <p:cNvPr id="122885" name="Rectangle 5"/>
          <p:cNvSpPr>
            <a:spLocks noChangeArrowheads="1"/>
          </p:cNvSpPr>
          <p:nvPr/>
        </p:nvSpPr>
        <p:spPr bwMode="auto">
          <a:xfrm>
            <a:off x="6553200" y="5181601"/>
            <a:ext cx="2438400" cy="976313"/>
          </a:xfrm>
          <a:prstGeom prst="rect">
            <a:avLst/>
          </a:prstGeom>
          <a:noFill/>
          <a:ln w="9525">
            <a:noFill/>
            <a:miter lim="800000"/>
            <a:headEnd/>
            <a:tailEnd/>
          </a:ln>
        </p:spPr>
        <p:txBody>
          <a:bodyPr>
            <a:spAutoFit/>
          </a:bodyPr>
          <a:lstStyle/>
          <a:p>
            <a:r>
              <a:rPr lang="en-US" sz="2000" b="1" dirty="0">
                <a:solidFill>
                  <a:srgbClr val="6B633D"/>
                </a:solidFill>
                <a:latin typeface="Calibri" pitchFamily="34" charset="0"/>
              </a:rPr>
              <a:t>Figure 7.17. </a:t>
            </a:r>
          </a:p>
          <a:p>
            <a:r>
              <a:rPr lang="en-US" sz="2000" dirty="0">
                <a:solidFill>
                  <a:srgbClr val="6B633D"/>
                </a:solidFill>
                <a:latin typeface="Calibri" pitchFamily="34" charset="0"/>
              </a:rPr>
              <a:t>Highway 91 Project </a:t>
            </a:r>
            <a:endParaRPr lang="en-US" dirty="0">
              <a:solidFill>
                <a:srgbClr val="6B633D"/>
              </a:solidFill>
              <a:latin typeface="Calibri" pitchFamily="34" charset="0"/>
            </a:endParaRPr>
          </a:p>
          <a:p>
            <a:endParaRPr lang="en-US" b="1" dirty="0">
              <a:latin typeface="Calibri" pitchFamily="34" charset="0"/>
            </a:endParaRPr>
          </a:p>
        </p:txBody>
      </p:sp>
      <p:sp>
        <p:nvSpPr>
          <p:cNvPr id="122886" name="Rectangle 5"/>
          <p:cNvSpPr>
            <a:spLocks noChangeArrowheads="1"/>
          </p:cNvSpPr>
          <p:nvPr/>
        </p:nvSpPr>
        <p:spPr bwMode="auto">
          <a:xfrm>
            <a:off x="1066800" y="546170"/>
            <a:ext cx="3276600" cy="2862322"/>
          </a:xfrm>
          <a:prstGeom prst="rect">
            <a:avLst/>
          </a:prstGeom>
          <a:noFill/>
          <a:ln w="9525">
            <a:noFill/>
            <a:miter lim="800000"/>
            <a:headEnd/>
            <a:tailEnd/>
          </a:ln>
        </p:spPr>
        <p:txBody>
          <a:bodyPr wrap="square">
            <a:spAutoFit/>
          </a:bodyPr>
          <a:lstStyle/>
          <a:p>
            <a:r>
              <a:rPr lang="en-US" sz="2800" i="1" dirty="0">
                <a:latin typeface="Times New Roman" pitchFamily="18" charset="0"/>
                <a:cs typeface="Times New Roman" pitchFamily="18" charset="0"/>
              </a:rPr>
              <a:t>IT at Work 7.3: </a:t>
            </a:r>
            <a:r>
              <a:rPr lang="en-US" sz="2800" dirty="0">
                <a:latin typeface="Calibri" pitchFamily="34" charset="0"/>
              </a:rPr>
              <a:t>The Highway 91 Project</a:t>
            </a:r>
          </a:p>
          <a:p>
            <a:endParaRPr lang="en-US" sz="1200" dirty="0">
              <a:latin typeface="Calibri" pitchFamily="34" charset="0"/>
            </a:endParaRPr>
          </a:p>
          <a:p>
            <a:endParaRPr lang="en-US" sz="1200" dirty="0">
              <a:latin typeface="Calibri" pitchFamily="34" charset="0"/>
            </a:endParaRPr>
          </a:p>
          <a:p>
            <a:r>
              <a:rPr lang="en-US" sz="2000" dirty="0">
                <a:latin typeface="Calibri" pitchFamily="34" charset="0"/>
              </a:rPr>
              <a:t>RFID sensors in the pavement let the </a:t>
            </a:r>
            <a:r>
              <a:rPr lang="en-US" sz="2000" dirty="0" err="1">
                <a:latin typeface="Calibri" pitchFamily="34" charset="0"/>
              </a:rPr>
              <a:t>tollway</a:t>
            </a:r>
            <a:r>
              <a:rPr lang="en-US" sz="2000" dirty="0">
                <a:latin typeface="Calibri" pitchFamily="34" charset="0"/>
              </a:rPr>
              <a:t> computer know that a car has entered. Only prepaid subscribers can drive on the 91. </a:t>
            </a:r>
            <a:endParaRPr lang="en-US" sz="2000" b="1" i="1" dirty="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1524000" y="43934"/>
            <a:ext cx="184731" cy="369332"/>
          </a:xfrm>
          <a:prstGeom prst="rect">
            <a:avLst/>
          </a:prstGeom>
          <a:noFill/>
          <a:ln w="9525">
            <a:noFill/>
            <a:miter lim="800000"/>
            <a:headEnd/>
            <a:tailEnd/>
          </a:ln>
        </p:spPr>
        <p:txBody>
          <a:bodyPr wrap="none" anchor="ctr">
            <a:spAutoFit/>
          </a:bodyPr>
          <a:lstStyle/>
          <a:p>
            <a:endParaRPr lang="en-US">
              <a:latin typeface="Calibri" pitchFamily="34" charset="0"/>
            </a:endParaRPr>
          </a:p>
        </p:txBody>
      </p:sp>
      <p:pic>
        <p:nvPicPr>
          <p:cNvPr id="14339" name="Picture 4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3200" y="0"/>
            <a:ext cx="2679793" cy="6858000"/>
          </a:xfrm>
          <a:prstGeom prst="rect">
            <a:avLst/>
          </a:prstGeom>
          <a:noFill/>
          <a:ln w="9525">
            <a:noFill/>
            <a:miter lim="800000"/>
            <a:headEnd/>
            <a:tailEnd/>
          </a:ln>
          <a:effectLst/>
        </p:spPr>
      </p:pic>
      <p:sp>
        <p:nvSpPr>
          <p:cNvPr id="61443" name="Slide Number Placeholder 4"/>
          <p:cNvSpPr txBox="1">
            <a:spLocks noGrp="1"/>
          </p:cNvSpPr>
          <p:nvPr/>
        </p:nvSpPr>
        <p:spPr bwMode="auto">
          <a:xfrm>
            <a:off x="8229600" y="6324601"/>
            <a:ext cx="2133600" cy="365125"/>
          </a:xfrm>
          <a:prstGeom prst="rect">
            <a:avLst/>
          </a:prstGeom>
          <a:noFill/>
          <a:ln>
            <a:miter lim="800000"/>
            <a:headEnd/>
            <a:tailEnd/>
          </a:ln>
        </p:spPr>
        <p:txBody>
          <a:bodyPr anchor="ctr"/>
          <a:lstStyle/>
          <a:p>
            <a:pPr algn="r">
              <a:defRPr/>
            </a:pPr>
            <a:r>
              <a:rPr lang="en-US" sz="1600" dirty="0">
                <a:latin typeface="+mn-lt"/>
              </a:rPr>
              <a:t>7-</a:t>
            </a:r>
            <a:fld id="{0085560C-A6F0-4566-83C5-27B4F339C33E}" type="slidenum">
              <a:rPr lang="en-US" sz="1600">
                <a:latin typeface="+mn-lt"/>
              </a:rPr>
              <a:pPr algn="r">
                <a:defRPr/>
              </a:pPr>
              <a:t>30</a:t>
            </a:fld>
            <a:endParaRPr lang="en-US" sz="1600" dirty="0">
              <a:latin typeface="+mn-lt"/>
            </a:endParaRPr>
          </a:p>
        </p:txBody>
      </p:sp>
      <p:sp>
        <p:nvSpPr>
          <p:cNvPr id="129029" name="Rectangle 5"/>
          <p:cNvSpPr>
            <a:spLocks noChangeArrowheads="1"/>
          </p:cNvSpPr>
          <p:nvPr/>
        </p:nvSpPr>
        <p:spPr bwMode="auto">
          <a:xfrm>
            <a:off x="9448800" y="522735"/>
            <a:ext cx="2209800" cy="641350"/>
          </a:xfrm>
          <a:prstGeom prst="rect">
            <a:avLst/>
          </a:prstGeom>
          <a:noFill/>
          <a:ln w="9525">
            <a:noFill/>
            <a:miter lim="800000"/>
            <a:headEnd/>
            <a:tailEnd/>
          </a:ln>
        </p:spPr>
        <p:txBody>
          <a:bodyPr>
            <a:spAutoFit/>
          </a:bodyPr>
          <a:lstStyle/>
          <a:p>
            <a:pPr algn="r"/>
            <a:r>
              <a:rPr lang="en-US" b="1" dirty="0">
                <a:solidFill>
                  <a:srgbClr val="FF0000"/>
                </a:solidFill>
                <a:latin typeface="Calibri" pitchFamily="34" charset="0"/>
              </a:rPr>
              <a:t>Figure </a:t>
            </a:r>
            <a:r>
              <a:rPr lang="en-US" b="1" dirty="0" smtClean="0">
                <a:solidFill>
                  <a:srgbClr val="FF0000"/>
                </a:solidFill>
                <a:latin typeface="Calibri" pitchFamily="34" charset="0"/>
              </a:rPr>
              <a:t>7.20. </a:t>
            </a:r>
            <a:r>
              <a:rPr lang="en-US" dirty="0" err="1">
                <a:solidFill>
                  <a:srgbClr val="FF0000"/>
                </a:solidFill>
                <a:latin typeface="Calibri" pitchFamily="34" charset="0"/>
              </a:rPr>
              <a:t>NextBus</a:t>
            </a:r>
            <a:r>
              <a:rPr lang="en-US" dirty="0">
                <a:solidFill>
                  <a:srgbClr val="FF0000"/>
                </a:solidFill>
                <a:latin typeface="Calibri" pitchFamily="34" charset="0"/>
              </a:rPr>
              <a:t> </a:t>
            </a:r>
            <a:br>
              <a:rPr lang="en-US" dirty="0">
                <a:solidFill>
                  <a:srgbClr val="FF0000"/>
                </a:solidFill>
                <a:latin typeface="Calibri" pitchFamily="34" charset="0"/>
              </a:rPr>
            </a:br>
            <a:r>
              <a:rPr lang="en-US" dirty="0">
                <a:solidFill>
                  <a:srgbClr val="FF0000"/>
                </a:solidFill>
                <a:latin typeface="Calibri" pitchFamily="34" charset="0"/>
              </a:rPr>
              <a:t>operational model </a:t>
            </a:r>
          </a:p>
        </p:txBody>
      </p:sp>
      <p:sp>
        <p:nvSpPr>
          <p:cNvPr id="129030" name="Rectangle 5"/>
          <p:cNvSpPr>
            <a:spLocks noChangeArrowheads="1"/>
          </p:cNvSpPr>
          <p:nvPr/>
        </p:nvSpPr>
        <p:spPr bwMode="auto">
          <a:xfrm>
            <a:off x="1321151" y="304801"/>
            <a:ext cx="6096000" cy="1077218"/>
          </a:xfrm>
          <a:prstGeom prst="rect">
            <a:avLst/>
          </a:prstGeom>
          <a:noFill/>
          <a:ln w="9525">
            <a:noFill/>
            <a:miter lim="800000"/>
            <a:headEnd/>
            <a:tailEnd/>
          </a:ln>
        </p:spPr>
        <p:txBody>
          <a:bodyPr wrap="square">
            <a:spAutoFit/>
          </a:bodyPr>
          <a:lstStyle/>
          <a:p>
            <a:r>
              <a:rPr lang="en-US" sz="3200" i="1" dirty="0">
                <a:solidFill>
                  <a:srgbClr val="FFC000"/>
                </a:solidFill>
                <a:latin typeface="+mj-lt"/>
                <a:cs typeface="Times New Roman" pitchFamily="18" charset="0"/>
              </a:rPr>
              <a:t>IT at Work 7.4: </a:t>
            </a:r>
            <a:r>
              <a:rPr lang="en-US" sz="3200" dirty="0" err="1">
                <a:solidFill>
                  <a:srgbClr val="FFC000"/>
                </a:solidFill>
                <a:latin typeface="+mj-lt"/>
              </a:rPr>
              <a:t>NextBus</a:t>
            </a:r>
            <a:r>
              <a:rPr lang="en-US" sz="3200" dirty="0">
                <a:solidFill>
                  <a:srgbClr val="FFC000"/>
                </a:solidFill>
                <a:latin typeface="+mj-lt"/>
              </a:rPr>
              <a:t>: Superb Customer Service</a:t>
            </a:r>
          </a:p>
        </p:txBody>
      </p:sp>
      <p:sp>
        <p:nvSpPr>
          <p:cNvPr id="129032" name="Rectangle 7"/>
          <p:cNvSpPr>
            <a:spLocks noChangeArrowheads="1"/>
          </p:cNvSpPr>
          <p:nvPr/>
        </p:nvSpPr>
        <p:spPr bwMode="auto">
          <a:xfrm>
            <a:off x="1333441" y="1539523"/>
            <a:ext cx="4838759" cy="4478149"/>
          </a:xfrm>
          <a:prstGeom prst="rect">
            <a:avLst/>
          </a:prstGeom>
          <a:noFill/>
          <a:ln w="9525">
            <a:noFill/>
            <a:miter lim="800000"/>
            <a:headEnd/>
            <a:tailEnd/>
          </a:ln>
        </p:spPr>
        <p:txBody>
          <a:bodyPr wrap="square">
            <a:spAutoFit/>
          </a:bodyPr>
          <a:lstStyle/>
          <a:p>
            <a:pPr>
              <a:spcBef>
                <a:spcPts val="600"/>
              </a:spcBef>
              <a:spcAft>
                <a:spcPts val="600"/>
              </a:spcAft>
            </a:pPr>
            <a:r>
              <a:rPr lang="en-US" sz="2000" dirty="0">
                <a:latin typeface="Calibri" pitchFamily="34" charset="0"/>
              </a:rPr>
              <a:t>San Francisco bus riders carrying a mobile can quickly find out when a bus is likely to arrive at a bus stop.</a:t>
            </a:r>
          </a:p>
          <a:p>
            <a:pPr>
              <a:spcBef>
                <a:spcPts val="600"/>
              </a:spcBef>
              <a:spcAft>
                <a:spcPts val="600"/>
              </a:spcAft>
            </a:pPr>
            <a:r>
              <a:rPr lang="en-US" sz="2000" dirty="0">
                <a:latin typeface="Calibri" pitchFamily="34" charset="0"/>
              </a:rPr>
              <a:t>The </a:t>
            </a:r>
            <a:r>
              <a:rPr lang="en-US" sz="2000" dirty="0">
                <a:latin typeface="Calibri" pitchFamily="34" charset="0"/>
                <a:hlinkClick r:id="rId4"/>
              </a:rPr>
              <a:t>NextBus</a:t>
            </a:r>
            <a:r>
              <a:rPr lang="en-US" sz="2000" dirty="0">
                <a:latin typeface="Calibri" pitchFamily="34" charset="0"/>
              </a:rPr>
              <a:t> system tracks public transportation buses in real time. </a:t>
            </a:r>
          </a:p>
          <a:p>
            <a:pPr>
              <a:spcBef>
                <a:spcPts val="600"/>
              </a:spcBef>
              <a:spcAft>
                <a:spcPts val="600"/>
              </a:spcAft>
            </a:pPr>
            <a:r>
              <a:rPr lang="en-US" sz="2000" dirty="0">
                <a:latin typeface="Calibri" pitchFamily="34" charset="0"/>
              </a:rPr>
              <a:t>Knowing where each bus is and factoring in traffic patterns and weather reports, </a:t>
            </a:r>
            <a:r>
              <a:rPr lang="en-US" sz="2000" dirty="0">
                <a:latin typeface="Calibri" pitchFamily="34" charset="0"/>
                <a:hlinkClick r:id="rId4"/>
              </a:rPr>
              <a:t>NextBus</a:t>
            </a:r>
            <a:r>
              <a:rPr lang="en-US" sz="2000" dirty="0">
                <a:latin typeface="Calibri" pitchFamily="34" charset="0"/>
              </a:rPr>
              <a:t> dynamically calculates the ETA of the bus to each bus stop on the route. </a:t>
            </a:r>
          </a:p>
          <a:p>
            <a:r>
              <a:rPr lang="en-US" sz="2000" b="1" dirty="0">
                <a:latin typeface="Calibri" pitchFamily="34" charset="0"/>
              </a:rPr>
              <a:t>Questions</a:t>
            </a:r>
          </a:p>
          <a:p>
            <a:r>
              <a:rPr lang="en-US" sz="2000" dirty="0">
                <a:latin typeface="Calibri" pitchFamily="34" charset="0"/>
              </a:rPr>
              <a:t>1. How can </a:t>
            </a:r>
            <a:r>
              <a:rPr lang="en-US" sz="2000" dirty="0" err="1">
                <a:latin typeface="Calibri" pitchFamily="34" charset="0"/>
              </a:rPr>
              <a:t>NextBus</a:t>
            </a:r>
            <a:r>
              <a:rPr lang="en-US" sz="2000" dirty="0">
                <a:latin typeface="Calibri" pitchFamily="34" charset="0"/>
              </a:rPr>
              <a:t> generate revenue?</a:t>
            </a:r>
          </a:p>
          <a:p>
            <a:r>
              <a:rPr lang="en-US" sz="2000" dirty="0">
                <a:latin typeface="Calibri" pitchFamily="34" charset="0"/>
              </a:rPr>
              <a:t>2. Who might be good sponsors of the service?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b="1" smtClean="0">
                <a:solidFill>
                  <a:srgbClr val="FFC000"/>
                </a:solidFill>
              </a:rPr>
              <a:t>7.5</a:t>
            </a:r>
            <a:r>
              <a:rPr lang="en-US" sz="4400" b="1" smtClean="0">
                <a:solidFill>
                  <a:schemeClr val="tx1"/>
                </a:solidFill>
              </a:rPr>
              <a:t> aplikasi enterprise mobile</a:t>
            </a:r>
            <a:endParaRPr lang="en-US" sz="4400" b="1">
              <a:solidFill>
                <a:schemeClr val="tx1"/>
              </a:solidFill>
            </a:endParaRPr>
          </a:p>
        </p:txBody>
      </p:sp>
      <p:sp>
        <p:nvSpPr>
          <p:cNvPr id="3" name="Slide Number Placeholder 2"/>
          <p:cNvSpPr>
            <a:spLocks noGrp="1"/>
          </p:cNvSpPr>
          <p:nvPr>
            <p:ph type="sldNum" sz="quarter" idx="12"/>
          </p:nvPr>
        </p:nvSpPr>
        <p:spPr/>
        <p:txBody>
          <a:bodyPr/>
          <a:lstStyle/>
          <a:p>
            <a:pPr>
              <a:defRPr/>
            </a:pPr>
            <a:fld id="{6FCF2E15-1B57-438D-A7F0-2A47C3801C9C}" type="slidenum">
              <a:rPr lang="en-US" smtClean="0"/>
              <a:pPr>
                <a:defRPr/>
              </a:pPr>
              <a:t>31</a:t>
            </a:fld>
            <a:endParaRPr lang="en-US" dirty="0"/>
          </a:p>
        </p:txBody>
      </p:sp>
    </p:spTree>
    <p:extLst>
      <p:ext uri="{BB962C8B-B14F-4D97-AF65-F5344CB8AC3E}">
        <p14:creationId xmlns:p14="http://schemas.microsoft.com/office/powerpoint/2010/main" val="11524941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p:txBody>
          <a:bodyPr>
            <a:normAutofit/>
          </a:bodyPr>
          <a:lstStyle/>
          <a:p>
            <a:pPr algn="l" eaLnBrk="1" hangingPunct="1"/>
            <a:r>
              <a:rPr lang="en-US" b="1" dirty="0">
                <a:solidFill>
                  <a:srgbClr val="FFC000"/>
                </a:solidFill>
              </a:rPr>
              <a:t>7.5 Mobile Enterprise Applications</a:t>
            </a:r>
          </a:p>
        </p:txBody>
      </p:sp>
      <p:sp>
        <p:nvSpPr>
          <p:cNvPr id="126979" name="Content Placeholder 2"/>
          <p:cNvSpPr>
            <a:spLocks noGrp="1"/>
          </p:cNvSpPr>
          <p:nvPr>
            <p:ph idx="1"/>
          </p:nvPr>
        </p:nvSpPr>
        <p:spPr/>
        <p:txBody>
          <a:bodyPr>
            <a:normAutofit fontScale="92500" lnSpcReduction="20000"/>
          </a:bodyPr>
          <a:lstStyle/>
          <a:p>
            <a:pPr eaLnBrk="1" hangingPunct="1">
              <a:buClr>
                <a:srgbClr val="6B633D"/>
              </a:buClr>
              <a:buSzPct val="80000"/>
              <a:buFont typeface="Wingdings" pitchFamily="2" charset="2"/>
              <a:buChar char="§"/>
            </a:pPr>
            <a:r>
              <a:rPr lang="en-US" sz="2800" smtClean="0">
                <a:solidFill>
                  <a:schemeClr val="tx1"/>
                </a:solidFill>
              </a:rPr>
              <a:t>Organisasi menciptakan aplikasi FULL-RANGE—dari aplikasi </a:t>
            </a:r>
            <a:r>
              <a:rPr lang="en-US" sz="2800" i="1" smtClean="0">
                <a:solidFill>
                  <a:schemeClr val="tx1"/>
                </a:solidFill>
              </a:rPr>
              <a:t>back-office </a:t>
            </a:r>
            <a:r>
              <a:rPr lang="en-US" sz="2800" smtClean="0">
                <a:solidFill>
                  <a:schemeClr val="tx1"/>
                </a:solidFill>
              </a:rPr>
              <a:t>sampai </a:t>
            </a:r>
            <a:r>
              <a:rPr lang="en-US" sz="2800" i="1" smtClean="0">
                <a:solidFill>
                  <a:schemeClr val="tx1"/>
                </a:solidFill>
              </a:rPr>
              <a:t>consumer-centric</a:t>
            </a:r>
          </a:p>
          <a:p>
            <a:pPr eaLnBrk="1" hangingPunct="1">
              <a:buClr>
                <a:srgbClr val="6B633D"/>
              </a:buClr>
              <a:buSzPct val="80000"/>
              <a:buFont typeface="Wingdings" pitchFamily="2" charset="2"/>
              <a:buChar char="§"/>
            </a:pPr>
            <a:r>
              <a:rPr lang="en-US" sz="2800" smtClean="0">
                <a:solidFill>
                  <a:schemeClr val="tx1"/>
                </a:solidFill>
              </a:rPr>
              <a:t>Organisasi membangun strategi pemasaran dan penjualan yang terkoneksi dengan pelanggannya melalui mobile</a:t>
            </a:r>
          </a:p>
          <a:p>
            <a:pPr eaLnBrk="1" hangingPunct="1">
              <a:buClr>
                <a:srgbClr val="6B633D"/>
              </a:buClr>
              <a:buSzPct val="80000"/>
              <a:buFont typeface="Wingdings" pitchFamily="2" charset="2"/>
              <a:buChar char="§"/>
            </a:pPr>
            <a:r>
              <a:rPr lang="en-US" sz="2800" smtClean="0">
                <a:solidFill>
                  <a:schemeClr val="tx1"/>
                </a:solidFill>
              </a:rPr>
              <a:t>Keterbatasan smart-phone dengan layar sempitnya, dapat diatasi dengan menggunakan penrangkat tablet dan dengan mengambah kemampuan aplikasi komputasi mobile dan mobile enterprise.</a:t>
            </a:r>
          </a:p>
        </p:txBody>
      </p:sp>
      <p:sp>
        <p:nvSpPr>
          <p:cNvPr id="63492"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00794819-3C0A-4A5F-ABD1-326F4672ED19}" type="slidenum">
              <a:rPr lang="en-US" sz="1600">
                <a:latin typeface="+mn-lt"/>
              </a:rPr>
              <a:pPr algn="r">
                <a:defRPr/>
              </a:pPr>
              <a:t>32</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normAutofit/>
          </a:bodyPr>
          <a:lstStyle/>
          <a:p>
            <a:pPr algn="l" eaLnBrk="1" hangingPunct="1"/>
            <a:r>
              <a:rPr lang="en-US" sz="5400" b="1">
                <a:solidFill>
                  <a:srgbClr val="FFC000"/>
                </a:solidFill>
              </a:rPr>
              <a:t>Mobile </a:t>
            </a:r>
            <a:r>
              <a:rPr lang="en-US" sz="5400" b="1" smtClean="0">
                <a:solidFill>
                  <a:srgbClr val="FFC000"/>
                </a:solidFill>
              </a:rPr>
              <a:t>Apps</a:t>
            </a:r>
            <a:endParaRPr lang="en-US" sz="5400" b="1" dirty="0">
              <a:solidFill>
                <a:srgbClr val="FFC000"/>
              </a:solidFill>
            </a:endParaRPr>
          </a:p>
        </p:txBody>
      </p:sp>
      <p:sp>
        <p:nvSpPr>
          <p:cNvPr id="131075" name="Content Placeholder 2"/>
          <p:cNvSpPr>
            <a:spLocks noGrp="1"/>
          </p:cNvSpPr>
          <p:nvPr>
            <p:ph idx="1"/>
          </p:nvPr>
        </p:nvSpPr>
        <p:spPr/>
        <p:txBody>
          <a:bodyPr>
            <a:normAutofit fontScale="77500" lnSpcReduction="20000"/>
          </a:bodyPr>
          <a:lstStyle/>
          <a:p>
            <a:pPr>
              <a:lnSpc>
                <a:spcPct val="120000"/>
              </a:lnSpc>
              <a:spcBef>
                <a:spcPts val="0"/>
              </a:spcBef>
              <a:spcAft>
                <a:spcPts val="0"/>
              </a:spcAft>
              <a:buSzPct val="80000"/>
              <a:buFont typeface="Wingdings" charset="2"/>
              <a:buChar char="§"/>
            </a:pPr>
            <a:r>
              <a:rPr lang="en-US" sz="2200" smtClean="0">
                <a:solidFill>
                  <a:schemeClr val="tx1"/>
                </a:solidFill>
              </a:rPr>
              <a:t>Mendukung salesman yang sedang menunggu pelanggan</a:t>
            </a:r>
            <a:endParaRPr lang="en-US" sz="2200" dirty="0">
              <a:solidFill>
                <a:schemeClr val="tx1"/>
              </a:solidFill>
            </a:endParaRPr>
          </a:p>
          <a:p>
            <a:pPr>
              <a:lnSpc>
                <a:spcPct val="120000"/>
              </a:lnSpc>
              <a:spcBef>
                <a:spcPts val="0"/>
              </a:spcBef>
              <a:spcAft>
                <a:spcPts val="0"/>
              </a:spcAft>
              <a:buSzPct val="80000"/>
              <a:buFont typeface="Wingdings" charset="2"/>
              <a:buChar char="§"/>
            </a:pPr>
            <a:r>
              <a:rPr lang="en-US" sz="2200" smtClean="0">
                <a:solidFill>
                  <a:schemeClr val="tx1"/>
                </a:solidFill>
              </a:rPr>
              <a:t>Mendukung </a:t>
            </a:r>
            <a:r>
              <a:rPr lang="en-US" sz="2200">
                <a:solidFill>
                  <a:schemeClr val="tx1"/>
                </a:solidFill>
              </a:rPr>
              <a:t>karyawan lapangan melakukan perbaikan atau perawatan di tempat perusahaan atau untuk klien.</a:t>
            </a:r>
          </a:p>
          <a:p>
            <a:pPr>
              <a:lnSpc>
                <a:spcPct val="120000"/>
              </a:lnSpc>
              <a:spcBef>
                <a:spcPts val="0"/>
              </a:spcBef>
              <a:spcAft>
                <a:spcPts val="0"/>
              </a:spcAft>
              <a:buSzPct val="80000"/>
              <a:buFont typeface="Wingdings" charset="2"/>
              <a:buChar char="§"/>
            </a:pPr>
            <a:r>
              <a:rPr lang="en-US" sz="2200">
                <a:solidFill>
                  <a:schemeClr val="tx1"/>
                </a:solidFill>
              </a:rPr>
              <a:t>Mendukung perjalanan atau </a:t>
            </a:r>
            <a:r>
              <a:rPr lang="en-US" sz="2200" smtClean="0">
                <a:solidFill>
                  <a:schemeClr val="tx1"/>
                </a:solidFill>
              </a:rPr>
              <a:t>kunjungan luar perusahaan bagi para eksekutif</a:t>
            </a:r>
            <a:r>
              <a:rPr lang="en-US" sz="2200">
                <a:solidFill>
                  <a:schemeClr val="tx1"/>
                </a:solidFill>
              </a:rPr>
              <a:t>, manajer, atau karyawan lainnya.</a:t>
            </a:r>
          </a:p>
          <a:p>
            <a:pPr>
              <a:lnSpc>
                <a:spcPct val="120000"/>
              </a:lnSpc>
              <a:spcBef>
                <a:spcPts val="0"/>
              </a:spcBef>
              <a:spcAft>
                <a:spcPts val="0"/>
              </a:spcAft>
              <a:buSzPct val="80000"/>
              <a:buFont typeface="Wingdings" charset="2"/>
              <a:buChar char="§"/>
            </a:pPr>
            <a:r>
              <a:rPr lang="en-US" sz="2200">
                <a:solidFill>
                  <a:schemeClr val="tx1"/>
                </a:solidFill>
              </a:rPr>
              <a:t>Mendukung karyawan sementara mereka bekerja di dalam perusahaan, tetapi di mana tidak ada akses yang mudah ke komputer desktop, misalnya, di gudang, fasilitas outdoor, atau toko ritel besar.</a:t>
            </a:r>
          </a:p>
          <a:p>
            <a:pPr>
              <a:lnSpc>
                <a:spcPct val="120000"/>
              </a:lnSpc>
              <a:spcBef>
                <a:spcPts val="0"/>
              </a:spcBef>
              <a:spcAft>
                <a:spcPts val="0"/>
              </a:spcAft>
              <a:buSzPct val="80000"/>
              <a:buFont typeface="Wingdings" charset="2"/>
              <a:buChar char="§"/>
            </a:pPr>
            <a:r>
              <a:rPr lang="en-US" sz="2200">
                <a:solidFill>
                  <a:schemeClr val="tx1"/>
                </a:solidFill>
              </a:rPr>
              <a:t>Mendukung karyawan yang terlibat dalam operasi logistik seperti mengemudi truk atau kendaraan pengiriman, atau bekerja di gudang terpencil atau fasilitas penyimpanan</a:t>
            </a:r>
          </a:p>
          <a:p>
            <a:pPr>
              <a:lnSpc>
                <a:spcPct val="120000"/>
              </a:lnSpc>
              <a:spcBef>
                <a:spcPts val="0"/>
              </a:spcBef>
              <a:spcAft>
                <a:spcPts val="0"/>
              </a:spcAft>
              <a:buSzPct val="80000"/>
              <a:buFont typeface="Wingdings" charset="2"/>
              <a:buChar char="§"/>
            </a:pPr>
            <a:endParaRPr lang="en-US" sz="2200" dirty="0">
              <a:solidFill>
                <a:schemeClr val="tx1"/>
              </a:solidFill>
            </a:endParaRPr>
          </a:p>
        </p:txBody>
      </p:sp>
      <p:sp>
        <p:nvSpPr>
          <p:cNvPr id="65540" name="Slide Number Placeholder 4"/>
          <p:cNvSpPr txBox="1">
            <a:spLocks noGrp="1"/>
          </p:cNvSpPr>
          <p:nvPr/>
        </p:nvSpPr>
        <p:spPr bwMode="auto">
          <a:xfrm>
            <a:off x="8077200" y="6356351"/>
            <a:ext cx="2133600" cy="365125"/>
          </a:xfrm>
          <a:prstGeom prst="rect">
            <a:avLst/>
          </a:prstGeom>
          <a:noFill/>
          <a:ln>
            <a:miter lim="800000"/>
            <a:headEnd/>
            <a:tailEnd/>
          </a:ln>
        </p:spPr>
        <p:txBody>
          <a:bodyPr anchor="ctr"/>
          <a:lstStyle/>
          <a:p>
            <a:pPr algn="r">
              <a:defRPr/>
            </a:pPr>
            <a:r>
              <a:rPr lang="en-US" sz="1600">
                <a:latin typeface="+mn-lt"/>
              </a:rPr>
              <a:t>7-</a:t>
            </a:r>
            <a:fld id="{72BFCF47-0653-49DE-AB10-0C08BCD3E459}" type="slidenum">
              <a:rPr lang="en-US" sz="1600">
                <a:latin typeface="+mn-lt"/>
              </a:rPr>
              <a:pPr algn="r">
                <a:defRPr/>
              </a:pPr>
              <a:t>33</a:t>
            </a:fld>
            <a:endParaRPr lang="en-US" sz="160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987</TotalTime>
  <Words>2068</Words>
  <Application>Microsoft Office PowerPoint</Application>
  <PresentationFormat>Custom</PresentationFormat>
  <Paragraphs>208</Paragraphs>
  <Slides>33</Slides>
  <Notes>23</Notes>
  <HiddenSlides>2</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Theme1</vt:lpstr>
      <vt:lpstr>Teknologi Mobile  dan Commerce</vt:lpstr>
      <vt:lpstr>Chapter 7 Outline</vt:lpstr>
      <vt:lpstr>For Class Discussion &amp; Debate Macy’s Races Ahead with Mobile Retail Strategies </vt:lpstr>
      <vt:lpstr>PowerPoint Presentation</vt:lpstr>
      <vt:lpstr>PowerPoint Presentation</vt:lpstr>
      <vt:lpstr>PowerPoint Presentation</vt:lpstr>
      <vt:lpstr>PowerPoint Presentation</vt:lpstr>
      <vt:lpstr>For Class Discussion &amp; Debate Macy’s Races Ahead with Mobile Retail Strategies </vt:lpstr>
      <vt:lpstr>For Class Discussion &amp; Debate Macy’s Races Ahead with Mobile Retail Strategies </vt:lpstr>
      <vt:lpstr>7.1 Mobile Computing Technology</vt:lpstr>
      <vt:lpstr>Mobile Computing Devices</vt:lpstr>
      <vt:lpstr>Mobile Operating Systems (OSs) terpopuler saat ini:</vt:lpstr>
      <vt:lpstr>Network Access Points</vt:lpstr>
      <vt:lpstr>7.2 mobile commerce  (m-commerce)</vt:lpstr>
      <vt:lpstr>7.2 Mobile Commerce</vt:lpstr>
      <vt:lpstr>7.2 Mobile Commerce</vt:lpstr>
      <vt:lpstr>Berbelanja dari Perangkat Nirkabel (Wireless Devices)</vt:lpstr>
      <vt:lpstr>Figure 7.8.  Kecenderungan strategi m-Commerce adalah pendekatan omni-channel</vt:lpstr>
      <vt:lpstr>7.2 Mobile Commerce…</vt:lpstr>
      <vt:lpstr>Mobile Entertainment</vt:lpstr>
      <vt:lpstr>Travel and Social Networking Go Wireless</vt:lpstr>
      <vt:lpstr>7.3 transaksi mobile dan layanan keuangan</vt:lpstr>
      <vt:lpstr>7.3 Mobile Transactions and Financial Services</vt:lpstr>
      <vt:lpstr>7.3 Mobile Transactions and Financial Services</vt:lpstr>
      <vt:lpstr>Risiko Keamanan Mobile Banking</vt:lpstr>
      <vt:lpstr>7.4 layanan dan komersial berbasis lokasi  (Location-Based services and commerce)</vt:lpstr>
      <vt:lpstr>7.4  Location-Based Services and Commerce</vt:lpstr>
      <vt:lpstr>7.4  Location-Based Services and Commerce</vt:lpstr>
      <vt:lpstr>PowerPoint Presentation</vt:lpstr>
      <vt:lpstr>PowerPoint Presentation</vt:lpstr>
      <vt:lpstr>7.5 aplikasi enterprise mobile</vt:lpstr>
      <vt:lpstr>7.5 Mobile Enterprise Applications</vt:lpstr>
      <vt:lpstr>Mobile Apps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244</cp:revision>
  <dcterms:created xsi:type="dcterms:W3CDTF">2010-10-24T06:01:35Z</dcterms:created>
  <dcterms:modified xsi:type="dcterms:W3CDTF">2015-05-28T01:09:23Z</dcterms:modified>
</cp:coreProperties>
</file>