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63" r:id="rId3"/>
    <p:sldId id="323" r:id="rId4"/>
    <p:sldId id="309" r:id="rId5"/>
    <p:sldId id="325" r:id="rId6"/>
    <p:sldId id="284" r:id="rId7"/>
    <p:sldId id="336" r:id="rId8"/>
    <p:sldId id="288" r:id="rId9"/>
    <p:sldId id="289" r:id="rId10"/>
    <p:sldId id="290" r:id="rId11"/>
    <p:sldId id="293" r:id="rId12"/>
    <p:sldId id="337" r:id="rId13"/>
    <p:sldId id="294" r:id="rId14"/>
    <p:sldId id="348" r:id="rId15"/>
    <p:sldId id="295" r:id="rId16"/>
    <p:sldId id="313" r:id="rId17"/>
    <p:sldId id="296" r:id="rId18"/>
    <p:sldId id="299" r:id="rId19"/>
    <p:sldId id="314" r:id="rId20"/>
    <p:sldId id="338" r:id="rId21"/>
    <p:sldId id="334" r:id="rId22"/>
    <p:sldId id="341" r:id="rId23"/>
    <p:sldId id="339" r:id="rId24"/>
    <p:sldId id="298" r:id="rId25"/>
    <p:sldId id="342" r:id="rId26"/>
    <p:sldId id="343" r:id="rId27"/>
    <p:sldId id="344" r:id="rId28"/>
    <p:sldId id="300" r:id="rId29"/>
    <p:sldId id="320" r:id="rId30"/>
    <p:sldId id="346" r:id="rId31"/>
    <p:sldId id="347" r:id="rId32"/>
    <p:sldId id="345" r:id="rId33"/>
    <p:sldId id="301" r:id="rId34"/>
    <p:sldId id="307" r:id="rId35"/>
    <p:sldId id="308" r:id="rId36"/>
    <p:sldId id="335" r:id="rId37"/>
  </p:sldIdLst>
  <p:sldSz cx="12192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4D2F"/>
    <a:srgbClr val="6B633D"/>
    <a:srgbClr val="94C3D8"/>
    <a:srgbClr val="825700"/>
    <a:srgbClr val="C898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659" autoAdjust="0"/>
  </p:normalViewPr>
  <p:slideViewPr>
    <p:cSldViewPr>
      <p:cViewPr>
        <p:scale>
          <a:sx n="50" d="100"/>
          <a:sy n="50" d="100"/>
        </p:scale>
        <p:origin x="-1380" y="-52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EC91B-595E-4082-B1E6-D4F740D10EB8}" type="datetimeFigureOut">
              <a:rPr lang="en-US" smtClean="0"/>
              <a:pPr/>
              <a:t>6/18/2015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21A7A-A841-4976-BBD4-1A7C895EC389}" type="slidenum">
              <a:rPr lang="en-US" smtClean="0"/>
              <a:pPr/>
              <a:t>‹#›</a:t>
            </a:fld>
            <a:endParaRPr lang="en-US" dirty="0"/>
          </a:p>
        </p:txBody>
      </p:sp>
    </p:spTree>
    <p:extLst>
      <p:ext uri="{BB962C8B-B14F-4D97-AF65-F5344CB8AC3E}">
        <p14:creationId xmlns:p14="http://schemas.microsoft.com/office/powerpoint/2010/main" val="3085311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33730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781509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a:t>
            </a:fld>
            <a:endParaRPr lang="en-US" dirty="0"/>
          </a:p>
        </p:txBody>
      </p:sp>
    </p:spTree>
    <p:extLst>
      <p:ext uri="{BB962C8B-B14F-4D97-AF65-F5344CB8AC3E}">
        <p14:creationId xmlns:p14="http://schemas.microsoft.com/office/powerpoint/2010/main" val="3337580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a:t>
            </a:fld>
            <a:endParaRPr lang="en-US" dirty="0"/>
          </a:p>
        </p:txBody>
      </p:sp>
    </p:spTree>
    <p:extLst>
      <p:ext uri="{BB962C8B-B14F-4D97-AF65-F5344CB8AC3E}">
        <p14:creationId xmlns:p14="http://schemas.microsoft.com/office/powerpoint/2010/main" val="158857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5</a:t>
            </a:fld>
            <a:endParaRPr lang="en-US" dirty="0"/>
          </a:p>
        </p:txBody>
      </p:sp>
    </p:spTree>
    <p:extLst>
      <p:ext uri="{BB962C8B-B14F-4D97-AF65-F5344CB8AC3E}">
        <p14:creationId xmlns:p14="http://schemas.microsoft.com/office/powerpoint/2010/main" val="615953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6</a:t>
            </a:fld>
            <a:endParaRPr lang="en-US" dirty="0"/>
          </a:p>
        </p:txBody>
      </p:sp>
    </p:spTree>
    <p:extLst>
      <p:ext uri="{BB962C8B-B14F-4D97-AF65-F5344CB8AC3E}">
        <p14:creationId xmlns:p14="http://schemas.microsoft.com/office/powerpoint/2010/main" val="3514577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8</a:t>
            </a:fld>
            <a:endParaRPr lang="en-US" dirty="0"/>
          </a:p>
        </p:txBody>
      </p:sp>
    </p:spTree>
    <p:extLst>
      <p:ext uri="{BB962C8B-B14F-4D97-AF65-F5344CB8AC3E}">
        <p14:creationId xmlns:p14="http://schemas.microsoft.com/office/powerpoint/2010/main" val="198701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9</a:t>
            </a:fld>
            <a:endParaRPr lang="en-US" dirty="0"/>
          </a:p>
        </p:txBody>
      </p:sp>
    </p:spTree>
    <p:extLst>
      <p:ext uri="{BB962C8B-B14F-4D97-AF65-F5344CB8AC3E}">
        <p14:creationId xmlns:p14="http://schemas.microsoft.com/office/powerpoint/2010/main" val="1598918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10</a:t>
            </a:fld>
            <a:endParaRPr lang="en-US" dirty="0"/>
          </a:p>
        </p:txBody>
      </p:sp>
    </p:spTree>
    <p:extLst>
      <p:ext uri="{BB962C8B-B14F-4D97-AF65-F5344CB8AC3E}">
        <p14:creationId xmlns:p14="http://schemas.microsoft.com/office/powerpoint/2010/main" val="2737715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11</a:t>
            </a:fld>
            <a:endParaRPr lang="en-US" dirty="0"/>
          </a:p>
        </p:txBody>
      </p:sp>
    </p:spTree>
    <p:extLst>
      <p:ext uri="{BB962C8B-B14F-4D97-AF65-F5344CB8AC3E}">
        <p14:creationId xmlns:p14="http://schemas.microsoft.com/office/powerpoint/2010/main" val="2644795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13</a:t>
            </a:fld>
            <a:endParaRPr lang="en-US" dirty="0"/>
          </a:p>
        </p:txBody>
      </p:sp>
    </p:spTree>
    <p:extLst>
      <p:ext uri="{BB962C8B-B14F-4D97-AF65-F5344CB8AC3E}">
        <p14:creationId xmlns:p14="http://schemas.microsoft.com/office/powerpoint/2010/main" val="2149960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14</a:t>
            </a:fld>
            <a:endParaRPr lang="en-US" dirty="0"/>
          </a:p>
        </p:txBody>
      </p:sp>
    </p:spTree>
    <p:extLst>
      <p:ext uri="{BB962C8B-B14F-4D97-AF65-F5344CB8AC3E}">
        <p14:creationId xmlns:p14="http://schemas.microsoft.com/office/powerpoint/2010/main" val="2149960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15</a:t>
            </a:fld>
            <a:endParaRPr lang="en-US" dirty="0"/>
          </a:p>
        </p:txBody>
      </p:sp>
    </p:spTree>
    <p:extLst>
      <p:ext uri="{BB962C8B-B14F-4D97-AF65-F5344CB8AC3E}">
        <p14:creationId xmlns:p14="http://schemas.microsoft.com/office/powerpoint/2010/main" val="3624358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16</a:t>
            </a:fld>
            <a:endParaRPr lang="en-US" dirty="0"/>
          </a:p>
        </p:txBody>
      </p:sp>
    </p:spTree>
    <p:extLst>
      <p:ext uri="{BB962C8B-B14F-4D97-AF65-F5344CB8AC3E}">
        <p14:creationId xmlns:p14="http://schemas.microsoft.com/office/powerpoint/2010/main" val="2697313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17</a:t>
            </a:fld>
            <a:endParaRPr lang="en-US" dirty="0"/>
          </a:p>
        </p:txBody>
      </p:sp>
    </p:spTree>
    <p:extLst>
      <p:ext uri="{BB962C8B-B14F-4D97-AF65-F5344CB8AC3E}">
        <p14:creationId xmlns:p14="http://schemas.microsoft.com/office/powerpoint/2010/main" val="1784441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18</a:t>
            </a:fld>
            <a:endParaRPr lang="en-US" dirty="0"/>
          </a:p>
        </p:txBody>
      </p:sp>
    </p:spTree>
    <p:extLst>
      <p:ext uri="{BB962C8B-B14F-4D97-AF65-F5344CB8AC3E}">
        <p14:creationId xmlns:p14="http://schemas.microsoft.com/office/powerpoint/2010/main" val="2193776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19</a:t>
            </a:fld>
            <a:endParaRPr lang="en-US" dirty="0"/>
          </a:p>
        </p:txBody>
      </p:sp>
    </p:spTree>
    <p:extLst>
      <p:ext uri="{BB962C8B-B14F-4D97-AF65-F5344CB8AC3E}">
        <p14:creationId xmlns:p14="http://schemas.microsoft.com/office/powerpoint/2010/main" val="3699321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21</a:t>
            </a:fld>
            <a:endParaRPr lang="en-US" dirty="0"/>
          </a:p>
        </p:txBody>
      </p:sp>
    </p:spTree>
    <p:extLst>
      <p:ext uri="{BB962C8B-B14F-4D97-AF65-F5344CB8AC3E}">
        <p14:creationId xmlns:p14="http://schemas.microsoft.com/office/powerpoint/2010/main" val="2850647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24</a:t>
            </a:fld>
            <a:endParaRPr lang="en-US" dirty="0"/>
          </a:p>
        </p:txBody>
      </p:sp>
    </p:spTree>
    <p:extLst>
      <p:ext uri="{BB962C8B-B14F-4D97-AF65-F5344CB8AC3E}">
        <p14:creationId xmlns:p14="http://schemas.microsoft.com/office/powerpoint/2010/main" val="1114678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28</a:t>
            </a:fld>
            <a:endParaRPr lang="en-US" dirty="0"/>
          </a:p>
        </p:txBody>
      </p:sp>
    </p:spTree>
    <p:extLst>
      <p:ext uri="{BB962C8B-B14F-4D97-AF65-F5344CB8AC3E}">
        <p14:creationId xmlns:p14="http://schemas.microsoft.com/office/powerpoint/2010/main" val="1336665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29</a:t>
            </a:fld>
            <a:endParaRPr lang="en-US" dirty="0"/>
          </a:p>
        </p:txBody>
      </p:sp>
    </p:spTree>
    <p:extLst>
      <p:ext uri="{BB962C8B-B14F-4D97-AF65-F5344CB8AC3E}">
        <p14:creationId xmlns:p14="http://schemas.microsoft.com/office/powerpoint/2010/main" val="626886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33</a:t>
            </a:fld>
            <a:endParaRPr lang="en-US" dirty="0"/>
          </a:p>
        </p:txBody>
      </p:sp>
    </p:spTree>
    <p:extLst>
      <p:ext uri="{BB962C8B-B14F-4D97-AF65-F5344CB8AC3E}">
        <p14:creationId xmlns:p14="http://schemas.microsoft.com/office/powerpoint/2010/main" val="4192113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34</a:t>
            </a:fld>
            <a:endParaRPr lang="en-US" dirty="0"/>
          </a:p>
        </p:txBody>
      </p:sp>
    </p:spTree>
    <p:extLst>
      <p:ext uri="{BB962C8B-B14F-4D97-AF65-F5344CB8AC3E}">
        <p14:creationId xmlns:p14="http://schemas.microsoft.com/office/powerpoint/2010/main" val="2389572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35</a:t>
            </a:fld>
            <a:endParaRPr lang="en-US" dirty="0"/>
          </a:p>
        </p:txBody>
      </p:sp>
    </p:spTree>
    <p:extLst>
      <p:ext uri="{BB962C8B-B14F-4D97-AF65-F5344CB8AC3E}">
        <p14:creationId xmlns:p14="http://schemas.microsoft.com/office/powerpoint/2010/main" val="1445593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1" y="-638"/>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 name="Title 1"/>
          <p:cNvSpPr>
            <a:spLocks noGrp="1"/>
          </p:cNvSpPr>
          <p:nvPr>
            <p:ph type="ctrTitle"/>
          </p:nvPr>
        </p:nvSpPr>
        <p:spPr>
          <a:xfrm>
            <a:off x="2171701" y="2386584"/>
            <a:ext cx="9175668" cy="2852928"/>
          </a:xfrm>
        </p:spPr>
        <p:txBody>
          <a:bodyPr anchor="b"/>
          <a:lstStyle>
            <a:lvl1pPr algn="l">
              <a:defRPr sz="45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71701" y="5296060"/>
            <a:ext cx="9175668" cy="1561622"/>
          </a:xfrm>
        </p:spPr>
        <p:txBody>
          <a:bodyPr/>
          <a:lstStyle>
            <a:lvl1pPr marL="0" indent="0" algn="l">
              <a:buNone/>
              <a:defRPr sz="180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0FFEE5F-65BB-4268-AC17-D19CED90FB82}" type="datetimeFigureOut">
              <a:rPr lang="en-US" smtClean="0"/>
              <a:t>6/18/2015</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r>
              <a:rPr lang="en-US" smtClean="0"/>
              <a:t>8-</a:t>
            </a:r>
            <a:fld id="{4C0BDC54-7FBA-410E-843C-F866E66B0366}" type="slidenum">
              <a:rPr lang="en-US" smtClean="0"/>
              <a:pPr/>
              <a:t>‹#›</a:t>
            </a:fld>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17" name="Picture 16"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34625031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lvl1pPr>
              <a:defRPr b="1"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FFEE5F-65BB-4268-AC17-D19CED90FB82}" type="datetimeFigureOut">
              <a:rPr lang="en-US" smtClean="0"/>
              <a:t>6/18/2015</a:t>
            </a:fld>
            <a:endParaRPr lang="en-US" dirty="0"/>
          </a:p>
        </p:txBody>
      </p:sp>
      <p:sp>
        <p:nvSpPr>
          <p:cNvPr id="5" name="Footer Placeholder 4"/>
          <p:cNvSpPr>
            <a:spLocks noGrp="1"/>
          </p:cNvSpPr>
          <p:nvPr>
            <p:ph type="ftr" sz="quarter" idx="11"/>
          </p:nvPr>
        </p:nvSpPr>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p>
            <a:r>
              <a:rPr lang="en-US" smtClean="0"/>
              <a:t>8-</a:t>
            </a:r>
            <a:fld id="{4C0BDC54-7FBA-410E-843C-F866E66B0366}" type="slidenum">
              <a:rPr lang="en-US" smtClean="0"/>
              <a:pPr/>
              <a:t>‹#›</a:t>
            </a:fld>
            <a:endParaRPr lang="en-US" dirty="0"/>
          </a:p>
        </p:txBody>
      </p:sp>
    </p:spTree>
    <p:extLst>
      <p:ext uri="{BB962C8B-B14F-4D97-AF65-F5344CB8AC3E}">
        <p14:creationId xmlns:p14="http://schemas.microsoft.com/office/powerpoint/2010/main" val="18378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b="1"/>
            </a:lvl1pPr>
            <a:lvl2pPr marL="0" indent="0">
              <a:buNone/>
              <a:defRPr/>
            </a:lvl2pPr>
            <a:lvl3pPr marL="0" indent="0">
              <a:buNone/>
              <a:defRPr/>
            </a:lvl3pPr>
            <a:lvl4pPr marL="0" indent="0">
              <a:buNone/>
              <a:defRPr/>
            </a:lvl4pPr>
            <a:lvl5pPr marL="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4CCE7-FB20-49BD-8561-3AAF5A5DDC49}" type="datetime1">
              <a:rPr lang="en-US" smtClean="0"/>
              <a:pPr/>
              <a:t>6/18/2015</a:t>
            </a:fld>
            <a:endParaRPr lang="en-US" dirty="0"/>
          </a:p>
        </p:txBody>
      </p:sp>
      <p:sp>
        <p:nvSpPr>
          <p:cNvPr id="5" name="Footer Placeholder 4"/>
          <p:cNvSpPr>
            <a:spLocks noGrp="1"/>
          </p:cNvSpPr>
          <p:nvPr>
            <p:ph type="ftr" sz="quarter" idx="11"/>
          </p:nvPr>
        </p:nvSpPr>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p>
            <a:r>
              <a:rPr lang="en-US" smtClean="0"/>
              <a:t>8-</a:t>
            </a:r>
            <a:fld id="{4C0BDC54-7FBA-410E-843C-F866E66B0366}" type="slidenum">
              <a:rPr lang="en-US" smtClean="0"/>
              <a:pPr/>
              <a:t>‹#›</a:t>
            </a:fld>
            <a:endParaRPr lang="en-US" dirty="0"/>
          </a:p>
        </p:txBody>
      </p:sp>
    </p:spTree>
    <p:extLst>
      <p:ext uri="{BB962C8B-B14F-4D97-AF65-F5344CB8AC3E}">
        <p14:creationId xmlns:p14="http://schemas.microsoft.com/office/powerpoint/2010/main" val="1142595789"/>
      </p:ext>
    </p:extLst>
  </p:cSld>
  <p:clrMapOvr>
    <a:masterClrMapping/>
  </p:clrMapOvr>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0">
              <a:schemeClr val="accent1"/>
            </a:gs>
            <a:gs pos="0">
              <a:schemeClr val="accent3"/>
            </a:gs>
          </a:gsLst>
          <a:lin ang="19800000" scaled="0"/>
        </a:gradFill>
        <a:effectLst/>
      </p:bgPr>
    </p:bg>
    <p:spTree>
      <p:nvGrpSpPr>
        <p:cNvPr id="1" name=""/>
        <p:cNvGrpSpPr/>
        <p:nvPr/>
      </p:nvGrpSpPr>
      <p:grpSpPr>
        <a:xfrm>
          <a:off x="0" y="0"/>
          <a:ext cx="0" cy="0"/>
          <a:chOff x="0" y="0"/>
          <a:chExt cx="0" cy="0"/>
        </a:xfrm>
      </p:grpSpPr>
      <p:grpSp>
        <p:nvGrpSpPr>
          <p:cNvPr id="14" name="Group 13"/>
          <p:cNvGrpSpPr/>
          <p:nvPr/>
        </p:nvGrpSpPr>
        <p:grpSpPr>
          <a:xfrm flipH="1">
            <a:off x="-1" y="2"/>
            <a:ext cx="12192001" cy="6858639"/>
            <a:chOff x="-1" y="-1"/>
            <a:chExt cx="12192001" cy="6858639"/>
          </a:xfrm>
        </p:grpSpPr>
        <p:sp>
          <p:nvSpPr>
            <p:cNvPr id="15"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19" name="Group 18" descr="abstract background design"/>
          <p:cNvGrpSpPr/>
          <p:nvPr/>
        </p:nvGrpSpPr>
        <p:grpSpPr>
          <a:xfrm flipH="1">
            <a:off x="1" y="-638"/>
            <a:ext cx="12201527" cy="6858638"/>
            <a:chOff x="0" y="618575"/>
            <a:chExt cx="12201526" cy="6858638"/>
          </a:xfrm>
        </p:grpSpPr>
        <p:sp>
          <p:nvSpPr>
            <p:cNvPr id="20" name="Rectangle 19"/>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 name="Freeform 15"/>
          <p:cNvSpPr>
            <a:spLocks/>
          </p:cNvSpPr>
          <p:nvPr/>
        </p:nvSpPr>
        <p:spPr bwMode="auto">
          <a:xfrm flipH="1">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title"/>
          </p:nvPr>
        </p:nvSpPr>
        <p:spPr>
          <a:xfrm>
            <a:off x="2171701" y="2384365"/>
            <a:ext cx="9175668" cy="2852737"/>
          </a:xfrm>
        </p:spPr>
        <p:txBody>
          <a:bodyPr anchor="b"/>
          <a:lstStyle>
            <a:lvl1pPr>
              <a:defRPr sz="4500">
                <a:solidFill>
                  <a:schemeClr val="tx2"/>
                </a:solidFill>
              </a:defRPr>
            </a:lvl1pPr>
          </a:lstStyle>
          <a:p>
            <a:r>
              <a:rPr lang="en-US" smtClean="0"/>
              <a:t>Click to edit Master title style</a:t>
            </a:r>
            <a:endParaRPr lang="en-US" dirty="0"/>
          </a:p>
        </p:txBody>
      </p:sp>
      <p:sp>
        <p:nvSpPr>
          <p:cNvPr id="23" name="Rectangle 22"/>
          <p:cNvSpPr/>
          <p:nvPr/>
        </p:nvSpPr>
        <p:spPr>
          <a:xfrm>
            <a:off x="-3174" y="5486400"/>
            <a:ext cx="12204700" cy="13712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Text Placeholder 2"/>
          <p:cNvSpPr>
            <a:spLocks noGrp="1"/>
          </p:cNvSpPr>
          <p:nvPr>
            <p:ph type="body" idx="1"/>
          </p:nvPr>
        </p:nvSpPr>
        <p:spPr>
          <a:xfrm>
            <a:off x="2171701" y="5620217"/>
            <a:ext cx="9175668" cy="1237467"/>
          </a:xfrm>
        </p:spPr>
        <p:txBody>
          <a:bodyPr/>
          <a:lstStyle>
            <a:lvl1pPr marL="0" indent="0">
              <a:buNone/>
              <a:defRPr sz="1800" b="0">
                <a:solidFill>
                  <a:schemeClr val="bg1">
                    <a:lumMod val="65000"/>
                    <a:lumOff val="3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0FFEE5F-65BB-4268-AC17-D19CED90FB82}" type="datetimeFigureOut">
              <a:rPr lang="en-US" smtClean="0"/>
              <a:pPr/>
              <a:t>6/18/2015</a:t>
            </a:fld>
            <a:endParaRPr lang="en-US" dirty="0"/>
          </a:p>
        </p:txBody>
      </p:sp>
      <p:sp>
        <p:nvSpPr>
          <p:cNvPr id="5" name="Footer Placeholder 4"/>
          <p:cNvSpPr>
            <a:spLocks noGrp="1"/>
          </p:cNvSpPr>
          <p:nvPr>
            <p:ph type="ftr" sz="quarter" idx="11"/>
          </p:nvPr>
        </p:nvSpPr>
        <p:spPr>
          <a:xfrm rot="5400000">
            <a:off x="10208348" y="3345600"/>
            <a:ext cx="3417882" cy="365125"/>
          </a:xfrm>
        </p:spPr>
        <p:txBody>
          <a:bodyPr/>
          <a:lstStyle>
            <a:lvl1pPr>
              <a:defRPr>
                <a:solidFill>
                  <a:schemeClr val="tx2"/>
                </a:solidFill>
              </a:defRPr>
            </a:lvl1p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r>
              <a:rPr lang="en-US" smtClean="0"/>
              <a:t>8-</a:t>
            </a:r>
            <a:fld id="{4C0BDC54-7FBA-410E-843C-F866E66B0366}" type="slidenum">
              <a:rPr lang="en-US" smtClean="0"/>
              <a:pPr/>
              <a:t>‹#›</a:t>
            </a:fld>
            <a:endParaRPr lang="en-US" dirty="0"/>
          </a:p>
        </p:txBody>
      </p:sp>
      <p:pic>
        <p:nvPicPr>
          <p:cNvPr id="25" name="Picture 24"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36882489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guide id="2" pos="182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0359A4-4A44-468D-A9F6-6460529C8D93}" type="datetime1">
              <a:rPr lang="en-US" smtClean="0"/>
              <a:pPr/>
              <a:t>6/18/2015</a:t>
            </a:fld>
            <a:endParaRPr lang="en-US" dirty="0"/>
          </a:p>
        </p:txBody>
      </p:sp>
      <p:sp>
        <p:nvSpPr>
          <p:cNvPr id="6" name="Footer Placeholder 5"/>
          <p:cNvSpPr>
            <a:spLocks noGrp="1"/>
          </p:cNvSpPr>
          <p:nvPr>
            <p:ph type="ftr" sz="quarter" idx="11"/>
          </p:nvPr>
        </p:nvSpPr>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84762226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9" y="1690689"/>
            <a:ext cx="5157787"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1" y="1690689"/>
            <a:ext cx="5183188"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4A64A0-4F6F-4659-BC30-B0817D88772B}" type="datetime1">
              <a:rPr lang="en-US" smtClean="0"/>
              <a:pPr/>
              <a:t>6/18/2015</a:t>
            </a:fld>
            <a:endParaRPr lang="en-US" dirty="0"/>
          </a:p>
        </p:txBody>
      </p:sp>
      <p:sp>
        <p:nvSpPr>
          <p:cNvPr id="8" name="Footer Placeholder 7"/>
          <p:cNvSpPr>
            <a:spLocks noGrp="1"/>
          </p:cNvSpPr>
          <p:nvPr>
            <p:ph type="ftr" sz="quarter" idx="11"/>
          </p:nvPr>
        </p:nvSpPr>
        <p:spPr/>
        <p:txBody>
          <a:bodyPr/>
          <a:lstStyle/>
          <a:p>
            <a:r>
              <a:rPr lang="en-US" smtClean="0"/>
              <a:t>Copyright 2012 John Wiley &amp; Sons, Inc.</a:t>
            </a:r>
            <a:endParaRPr lang="en-US" dirty="0"/>
          </a:p>
        </p:txBody>
      </p:sp>
      <p:sp>
        <p:nvSpPr>
          <p:cNvPr id="9" name="Slide Number Placeholder 8"/>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25442257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523592-17FE-4394-B74F-2F20B410AD1D}" type="datetime1">
              <a:rPr lang="en-US" smtClean="0"/>
              <a:pPr/>
              <a:t>6/18/2015</a:t>
            </a:fld>
            <a:endParaRPr lang="en-US" dirty="0"/>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a:t>
            </a:fld>
            <a:endParaRPr lang="en-US" dirty="0"/>
          </a:p>
        </p:txBody>
      </p:sp>
    </p:spTree>
    <p:extLst>
      <p:ext uri="{BB962C8B-B14F-4D97-AF65-F5344CB8AC3E}">
        <p14:creationId xmlns:p14="http://schemas.microsoft.com/office/powerpoint/2010/main" val="145173262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5333A5-122B-405B-9AD9-ACA536114888}" type="datetime1">
              <a:rPr lang="en-US" smtClean="0"/>
              <a:pPr/>
              <a:t>6/18/2015</a:t>
            </a:fld>
            <a:endParaRPr lang="en-US" dirty="0"/>
          </a:p>
        </p:txBody>
      </p:sp>
      <p:sp>
        <p:nvSpPr>
          <p:cNvPr id="3" name="Footer Placeholder 2"/>
          <p:cNvSpPr>
            <a:spLocks noGrp="1"/>
          </p:cNvSpPr>
          <p:nvPr>
            <p:ph type="ftr" sz="quarter" idx="11"/>
          </p:nvPr>
        </p:nvSpPr>
        <p:spPr/>
        <p:txBody>
          <a:bodyPr/>
          <a:lstStyle/>
          <a:p>
            <a:r>
              <a:rPr lang="en-US" smtClean="0"/>
              <a:t>Copyright 2012 John Wiley &amp; Sons, Inc.</a:t>
            </a:r>
            <a:endParaRPr lang="en-US" dirty="0"/>
          </a:p>
        </p:txBody>
      </p:sp>
      <p:sp>
        <p:nvSpPr>
          <p:cNvPr id="4" name="Slide Number Placeholder 3"/>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01721676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 y="-2971"/>
            <a:ext cx="12192001" cy="6866062"/>
            <a:chOff x="-1" y="-2971"/>
            <a:chExt cx="12192001" cy="6866062"/>
          </a:xfrm>
        </p:grpSpPr>
        <p:sp>
          <p:nvSpPr>
            <p:cNvPr id="9"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2"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5" name="Rectangle 14"/>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 name="Group 19" descr="abstract background design"/>
          <p:cNvGrpSpPr/>
          <p:nvPr/>
        </p:nvGrpSpPr>
        <p:grpSpPr>
          <a:xfrm>
            <a:off x="-1366" y="-4114"/>
            <a:ext cx="5035003" cy="6865834"/>
            <a:chOff x="-1366" y="-4114"/>
            <a:chExt cx="5035003" cy="6865834"/>
          </a:xfrm>
        </p:grpSpPr>
        <p:sp>
          <p:nvSpPr>
            <p:cNvPr id="16"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8"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4055" y="457200"/>
            <a:ext cx="3482317"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83188" y="457200"/>
            <a:ext cx="6172200" cy="5713358"/>
          </a:xfrm>
        </p:spPr>
        <p:txBody>
          <a:bodyPr/>
          <a:lstStyle>
            <a:lvl1pPr>
              <a:defRPr sz="1800"/>
            </a:lvl1pPr>
            <a:lvl2pPr>
              <a:defRPr sz="165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14055" y="2514185"/>
            <a:ext cx="3703320" cy="3658015"/>
          </a:xfrm>
        </p:spPr>
        <p:txBody>
          <a:bodyPr/>
          <a:lstStyle>
            <a:lvl1pPr marL="0" indent="0">
              <a:buNone/>
              <a:defRPr sz="120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279171-FF1F-43C9-8C53-EB50C8DE8669}" type="datetime1">
              <a:rPr lang="en-US" smtClean="0"/>
              <a:pPr/>
              <a:t>6/18/2015</a:t>
            </a:fld>
            <a:endParaRPr lang="en-US" dirty="0"/>
          </a:p>
        </p:txBody>
      </p:sp>
      <p:sp>
        <p:nvSpPr>
          <p:cNvPr id="6" name="Footer Placeholder 5"/>
          <p:cNvSpPr>
            <a:spLocks noGrp="1"/>
          </p:cNvSpPr>
          <p:nvPr>
            <p:ph type="ftr" sz="quarter" idx="11"/>
          </p:nvPr>
        </p:nvSpPr>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2122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1" y="-2971"/>
            <a:ext cx="12192001" cy="6866062"/>
            <a:chOff x="-1" y="-2971"/>
            <a:chExt cx="12192001" cy="6866062"/>
          </a:xfrm>
        </p:grpSpPr>
        <p:sp>
          <p:nvSpPr>
            <p:cNvPr id="14"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5"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0" name="Rectangle 19"/>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 name="Group 7" descr="abstract background design"/>
          <p:cNvGrpSpPr/>
          <p:nvPr/>
        </p:nvGrpSpPr>
        <p:grpSpPr>
          <a:xfrm>
            <a:off x="-1366" y="-4114"/>
            <a:ext cx="5035003" cy="6865834"/>
            <a:chOff x="-1366" y="-4114"/>
            <a:chExt cx="5035003" cy="6865834"/>
          </a:xfrm>
        </p:grpSpPr>
        <p:sp>
          <p:nvSpPr>
            <p:cNvPr id="9"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0"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1480" y="457200"/>
            <a:ext cx="3483864"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5183188" y="457200"/>
            <a:ext cx="6172200" cy="57133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11480" y="2514184"/>
            <a:ext cx="3703320" cy="3658016"/>
          </a:xfrm>
        </p:spPr>
        <p:txBody>
          <a:bodyPr>
            <a:normAutofit/>
          </a:bodyPr>
          <a:lstStyle>
            <a:lvl1pPr marL="0" indent="0">
              <a:buNone/>
              <a:defRPr sz="105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9B2FCB-C11A-4802-BD41-706E7FB0CA27}" type="datetime1">
              <a:rPr lang="en-US" smtClean="0"/>
              <a:pPr/>
              <a:t>6/18/2015</a:t>
            </a:fld>
            <a:endParaRPr lang="en-US" dirty="0"/>
          </a:p>
        </p:txBody>
      </p:sp>
      <p:sp>
        <p:nvSpPr>
          <p:cNvPr id="6" name="Footer Placeholder 5"/>
          <p:cNvSpPr>
            <a:spLocks noGrp="1"/>
          </p:cNvSpPr>
          <p:nvPr>
            <p:ph type="ftr" sz="quarter" idx="11"/>
          </p:nvPr>
        </p:nvSpPr>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8572956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4762" y="0"/>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 name="Date Placeholder 3"/>
          <p:cNvSpPr>
            <a:spLocks noGrp="1"/>
          </p:cNvSpPr>
          <p:nvPr>
            <p:ph type="dt" sz="half" idx="10"/>
          </p:nvPr>
        </p:nvSpPr>
        <p:spPr/>
        <p:txBody>
          <a:bodyPr/>
          <a:lstStyle/>
          <a:p>
            <a:fld id="{85B4CCE7-FB20-49BD-8561-3AAF5A5DDC49}" type="datetime1">
              <a:rPr lang="en-US" smtClean="0"/>
              <a:pPr/>
              <a:t>6/18/2015</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Copyright 2012 John Wiley &amp; Sons, Inc.</a:t>
            </a:r>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7" name="Picture 6" descr="photo of man sitting on an outdoor bench, using a table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 y="430"/>
            <a:ext cx="8876191" cy="6857143"/>
          </a:xfrm>
          <a:prstGeom prst="rect">
            <a:avLst/>
          </a:prstGeom>
        </p:spPr>
      </p:pic>
      <p:sp>
        <p:nvSpPr>
          <p:cNvPr id="23" name="Freeform 5" descr="Callout shape"/>
          <p:cNvSpPr>
            <a:spLocks/>
          </p:cNvSpPr>
          <p:nvPr/>
        </p:nvSpPr>
        <p:spPr bwMode="auto">
          <a:xfrm>
            <a:off x="6778677" y="356679"/>
            <a:ext cx="4956048" cy="3008376"/>
          </a:xfrm>
          <a:custGeom>
            <a:avLst/>
            <a:gdLst>
              <a:gd name="T0" fmla="*/ 0 w 4338"/>
              <a:gd name="T1" fmla="*/ 0 h 2582"/>
              <a:gd name="T2" fmla="*/ 0 w 4338"/>
              <a:gd name="T3" fmla="*/ 2353 h 2582"/>
              <a:gd name="T4" fmla="*/ 921 w 4338"/>
              <a:gd name="T5" fmla="*/ 2353 h 2582"/>
              <a:gd name="T6" fmla="*/ 1101 w 4338"/>
              <a:gd name="T7" fmla="*/ 2582 h 2582"/>
              <a:gd name="T8" fmla="*/ 1278 w 4338"/>
              <a:gd name="T9" fmla="*/ 2353 h 2582"/>
              <a:gd name="T10" fmla="*/ 4338 w 4338"/>
              <a:gd name="T11" fmla="*/ 2353 h 2582"/>
              <a:gd name="T12" fmla="*/ 4338 w 4338"/>
              <a:gd name="T13" fmla="*/ 0 h 2582"/>
              <a:gd name="T14" fmla="*/ 0 w 4338"/>
              <a:gd name="T15" fmla="*/ 0 h 25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38" h="2582">
                <a:moveTo>
                  <a:pt x="0" y="0"/>
                </a:moveTo>
                <a:lnTo>
                  <a:pt x="0" y="2353"/>
                </a:lnTo>
                <a:lnTo>
                  <a:pt x="921" y="2353"/>
                </a:lnTo>
                <a:lnTo>
                  <a:pt x="1101" y="2582"/>
                </a:lnTo>
                <a:lnTo>
                  <a:pt x="1278" y="2353"/>
                </a:lnTo>
                <a:lnTo>
                  <a:pt x="4338" y="2353"/>
                </a:lnTo>
                <a:lnTo>
                  <a:pt x="4338" y="0"/>
                </a:lnTo>
                <a:lnTo>
                  <a:pt x="0" y="0"/>
                </a:lnTo>
                <a:close/>
              </a:path>
            </a:pathLst>
          </a:custGeom>
          <a:solidFill>
            <a:srgbClr val="FDF6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ctrTitle"/>
          </p:nvPr>
        </p:nvSpPr>
        <p:spPr>
          <a:xfrm>
            <a:off x="6945060" y="1382352"/>
            <a:ext cx="4279435" cy="683787"/>
          </a:xfrm>
        </p:spPr>
        <p:txBody>
          <a:bodyPr anchor="b">
            <a:normAutofit/>
          </a:bodyPr>
          <a:lstStyle>
            <a:lvl1pPr algn="l">
              <a:defRPr sz="1500">
                <a:solidFill>
                  <a:schemeClr val="accent1"/>
                </a:solidFill>
                <a:latin typeface="+mj-lt"/>
              </a:defRPr>
            </a:lvl1pPr>
          </a:lstStyle>
          <a:p>
            <a:r>
              <a:rPr lang="en-US" smtClean="0"/>
              <a:t>Click to edit Master title style</a:t>
            </a:r>
            <a:endParaRPr lang="en-US" dirty="0"/>
          </a:p>
        </p:txBody>
      </p:sp>
      <p:sp>
        <p:nvSpPr>
          <p:cNvPr id="34" name="Text Placeholder 33"/>
          <p:cNvSpPr>
            <a:spLocks noGrp="1"/>
          </p:cNvSpPr>
          <p:nvPr>
            <p:ph type="body" sz="quarter" idx="13" hasCustomPrompt="1"/>
          </p:nvPr>
        </p:nvSpPr>
        <p:spPr>
          <a:xfrm>
            <a:off x="7781983" y="2067297"/>
            <a:ext cx="3549389" cy="955667"/>
          </a:xfrm>
        </p:spPr>
        <p:txBody>
          <a:bodyPr vert="horz" lIns="91440" tIns="45720" rIns="91440" bIns="45720" rtlCol="0" anchor="b">
            <a:noAutofit/>
          </a:bodyPr>
          <a:lstStyle>
            <a:lvl1pPr>
              <a:defRPr lang="en-US" sz="3825" smtClean="0">
                <a:solidFill>
                  <a:schemeClr val="accent1"/>
                </a:solidFill>
                <a:latin typeface="+mj-lt"/>
                <a:ea typeface="+mj-ea"/>
              </a:defRPr>
            </a:lvl1pPr>
            <a:lvl2pPr>
              <a:defRPr lang="en-US" sz="5100" smtClean="0">
                <a:solidFill>
                  <a:schemeClr val="accent1"/>
                </a:solidFill>
                <a:cs typeface="+mn-cs"/>
              </a:defRPr>
            </a:lvl2pPr>
            <a:lvl3pPr>
              <a:defRPr lang="en-US" sz="5100" smtClean="0">
                <a:solidFill>
                  <a:schemeClr val="accent1"/>
                </a:solidFill>
                <a:cs typeface="+mn-cs"/>
              </a:defRPr>
            </a:lvl3pPr>
            <a:lvl4pPr>
              <a:defRPr lang="en-US" sz="5100" smtClean="0">
                <a:solidFill>
                  <a:schemeClr val="accent1"/>
                </a:solidFill>
                <a:cs typeface="+mn-cs"/>
              </a:defRPr>
            </a:lvl4pPr>
            <a:lvl5pPr>
              <a:defRPr lang="en-US" sz="5100">
                <a:solidFill>
                  <a:schemeClr val="accent1"/>
                </a:solidFill>
                <a:cs typeface="+mn-cs"/>
              </a:defRPr>
            </a:lvl5pPr>
          </a:lstStyle>
          <a:p>
            <a:pPr lvl="0">
              <a:spcBef>
                <a:spcPct val="0"/>
              </a:spcBef>
            </a:pPr>
            <a:r>
              <a:rPr lang="en-US" dirty="0" smtClean="0"/>
              <a:t>Slide Title</a:t>
            </a:r>
            <a:endParaRPr lang="en-US" dirty="0"/>
          </a:p>
        </p:txBody>
      </p:sp>
      <p:sp>
        <p:nvSpPr>
          <p:cNvPr id="3" name="Subtitle 2"/>
          <p:cNvSpPr>
            <a:spLocks noGrp="1"/>
          </p:cNvSpPr>
          <p:nvPr>
            <p:ph type="subTitle" idx="1"/>
          </p:nvPr>
        </p:nvSpPr>
        <p:spPr>
          <a:xfrm>
            <a:off x="6904230" y="6209375"/>
            <a:ext cx="4994007" cy="336626"/>
          </a:xfrm>
        </p:spPr>
        <p:txBody>
          <a:bodyPr>
            <a:noAutofit/>
          </a:bodyPr>
          <a:lstStyle>
            <a:lvl1pPr marL="0" indent="0" algn="l">
              <a:buNone/>
              <a:defRPr sz="135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Tree>
    <p:extLst>
      <p:ext uri="{BB962C8B-B14F-4D97-AF65-F5344CB8AC3E}">
        <p14:creationId xmlns:p14="http://schemas.microsoft.com/office/powerpoint/2010/main" val="12889605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extLst mod="1">
    <p:ext uri="{DCECCB84-F9BA-43D5-87BE-67443E8EF086}">
      <p15:sldGuideLst xmlns="" xmlns:p15="http://schemas.microsoft.com/office/powerpoint/2012/main">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F3AAA8-E96E-4162-BFAD-51C068318A5A}" type="datetime1">
              <a:rPr lang="en-US" smtClean="0"/>
              <a:pPr/>
              <a:t>6/18/2015</a:t>
            </a:fld>
            <a:endParaRPr lang="en-US" dirty="0"/>
          </a:p>
        </p:txBody>
      </p:sp>
      <p:sp>
        <p:nvSpPr>
          <p:cNvPr id="5" name="Footer Placeholder 4"/>
          <p:cNvSpPr>
            <a:spLocks noGrp="1"/>
          </p:cNvSpPr>
          <p:nvPr>
            <p:ph type="ftr" sz="quarter" idx="11"/>
          </p:nvPr>
        </p:nvSpPr>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3386708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B771C0-55C2-4599-868B-1465939CE4BF}" type="datetime1">
              <a:rPr lang="en-US" smtClean="0"/>
              <a:pPr/>
              <a:t>6/18/2015</a:t>
            </a:fld>
            <a:endParaRPr lang="en-US" dirty="0"/>
          </a:p>
        </p:txBody>
      </p:sp>
      <p:sp>
        <p:nvSpPr>
          <p:cNvPr id="5" name="Footer Placeholder 4"/>
          <p:cNvSpPr>
            <a:spLocks noGrp="1"/>
          </p:cNvSpPr>
          <p:nvPr>
            <p:ph type="ftr" sz="quarter" idx="11"/>
          </p:nvPr>
        </p:nvSpPr>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25458639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0">
              <a:schemeClr val="bg2"/>
            </a:gs>
            <a:gs pos="0">
              <a:schemeClr val="bg1">
                <a:lumMod val="85000"/>
                <a:alpha val="50000"/>
              </a:schemeClr>
            </a:gs>
          </a:gsLst>
          <a:lin ang="5400000" scaled="0"/>
        </a:gradFill>
        <a:effectLst/>
      </p:bgPr>
    </p:bg>
    <p:spTree>
      <p:nvGrpSpPr>
        <p:cNvPr id="1" name=""/>
        <p:cNvGrpSpPr/>
        <p:nvPr/>
      </p:nvGrpSpPr>
      <p:grpSpPr>
        <a:xfrm>
          <a:off x="0" y="0"/>
          <a:ext cx="0" cy="0"/>
          <a:chOff x="0" y="0"/>
          <a:chExt cx="0" cy="0"/>
        </a:xfrm>
      </p:grpSpPr>
      <p:grpSp>
        <p:nvGrpSpPr>
          <p:cNvPr id="1039" name="Group 1038"/>
          <p:cNvGrpSpPr/>
          <p:nvPr/>
        </p:nvGrpSpPr>
        <p:grpSpPr>
          <a:xfrm>
            <a:off x="-1" y="-2971"/>
            <a:ext cx="12192001" cy="6866062"/>
            <a:chOff x="-1" y="-2971"/>
            <a:chExt cx="12192001" cy="6866062"/>
          </a:xfrm>
        </p:grpSpPr>
        <p:sp>
          <p:nvSpPr>
            <p:cNvPr id="1028"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24"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7"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3"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038" name="Rectangle 1037"/>
          <p:cNvSpPr/>
          <p:nvPr/>
        </p:nvSpPr>
        <p:spPr>
          <a:xfrm>
            <a:off x="0" y="-5092"/>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1" name="Rectangle 1040" descr="background shape"/>
          <p:cNvSpPr/>
          <p:nvPr/>
        </p:nvSpPr>
        <p:spPr>
          <a:xfrm>
            <a:off x="-4120" y="6237754"/>
            <a:ext cx="12197831" cy="630429"/>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7830" h="630429">
                <a:moveTo>
                  <a:pt x="0" y="407779"/>
                </a:moveTo>
                <a:lnTo>
                  <a:pt x="12197830" y="0"/>
                </a:lnTo>
                <a:cubicBezTo>
                  <a:pt x="12197260" y="266876"/>
                  <a:pt x="12196689" y="363553"/>
                  <a:pt x="12196119" y="630429"/>
                </a:cubicBezTo>
                <a:lnTo>
                  <a:pt x="4119" y="630429"/>
                </a:lnTo>
                <a:lnTo>
                  <a:pt x="0" y="407779"/>
                </a:ln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4" name="Date Placeholder 3"/>
          <p:cNvSpPr>
            <a:spLocks noGrp="1"/>
          </p:cNvSpPr>
          <p:nvPr>
            <p:ph type="dt" sz="half" idx="2"/>
          </p:nvPr>
        </p:nvSpPr>
        <p:spPr>
          <a:xfrm rot="5400000">
            <a:off x="11235764" y="843712"/>
            <a:ext cx="1328829" cy="365125"/>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fld id="{85B4CCE7-FB20-49BD-8561-3AAF5A5DDC49}" type="datetime1">
              <a:rPr lang="en-US" smtClean="0"/>
              <a:pPr/>
              <a:t>6/18/2015</a:t>
            </a:fld>
            <a:endParaRPr lang="en-US" dirty="0"/>
          </a:p>
        </p:txBody>
      </p:sp>
      <p:sp>
        <p:nvSpPr>
          <p:cNvPr id="5" name="Footer Placeholder 4"/>
          <p:cNvSpPr>
            <a:spLocks noGrp="1"/>
          </p:cNvSpPr>
          <p:nvPr>
            <p:ph type="ftr" sz="quarter" idx="3"/>
          </p:nvPr>
        </p:nvSpPr>
        <p:spPr>
          <a:xfrm rot="5400000">
            <a:off x="9741620" y="3812328"/>
            <a:ext cx="4351338" cy="365125"/>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r>
              <a:rPr lang="en-US" smtClean="0"/>
              <a:t>Copyright 2012 John Wiley &amp; Sons, Inc.</a:t>
            </a:r>
            <a:endParaRPr lang="en-US" dirty="0"/>
          </a:p>
        </p:txBody>
      </p:sp>
      <p:sp>
        <p:nvSpPr>
          <p:cNvPr id="6" name="Slide Number Placeholder 5"/>
          <p:cNvSpPr>
            <a:spLocks noGrp="1"/>
          </p:cNvSpPr>
          <p:nvPr>
            <p:ph type="sldNum" sz="quarter" idx="4"/>
          </p:nvPr>
        </p:nvSpPr>
        <p:spPr>
          <a:xfrm>
            <a:off x="11118350" y="6370476"/>
            <a:ext cx="981503" cy="365125"/>
          </a:xfrm>
          <a:prstGeom prst="rect">
            <a:avLst/>
          </a:prstGeom>
        </p:spPr>
        <p:txBody>
          <a:bodyPr vert="horz" lIns="91440" tIns="45720" rIns="91440" bIns="45720" rtlCol="0" anchor="ctr"/>
          <a:lstStyle>
            <a:lvl1pPr algn="r">
              <a:defRPr sz="1500">
                <a:solidFill>
                  <a:schemeClr val="bg2"/>
                </a:solidFill>
                <a:latin typeface="Segoe UI" panose="020B0502040204020203" pitchFamily="34" charset="0"/>
                <a:cs typeface="Segoe UI" panose="020B0502040204020203" pitchFamily="34" charset="0"/>
              </a:defRPr>
            </a:lvl1pPr>
          </a:lstStyle>
          <a:p>
            <a:r>
              <a:rPr lang="en-US" smtClean="0"/>
              <a:t>8-</a:t>
            </a:r>
            <a:fld id="{4C0BDC54-7FBA-410E-843C-F866E66B0366}" type="slidenum">
              <a:rPr lang="en-US" smtClean="0"/>
              <a:pPr/>
              <a:t>‹#›</a:t>
            </a:fld>
            <a:endParaRPr lang="en-US" dirty="0"/>
          </a:p>
        </p:txBody>
      </p:sp>
    </p:spTree>
    <p:extLst>
      <p:ext uri="{BB962C8B-B14F-4D97-AF65-F5344CB8AC3E}">
        <p14:creationId xmlns:p14="http://schemas.microsoft.com/office/powerpoint/2010/main" val="674591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hf hdr="0" dt="0"/>
  <p:txStyles>
    <p:titleStyle>
      <a:lvl1pPr algn="l" defTabSz="685800" rtl="0" eaLnBrk="1" latinLnBrk="0" hangingPunct="1">
        <a:lnSpc>
          <a:spcPct val="90000"/>
        </a:lnSpc>
        <a:spcBef>
          <a:spcPct val="0"/>
        </a:spcBef>
        <a:buNone/>
        <a:defRPr sz="3300" kern="1200">
          <a:solidFill>
            <a:schemeClr val="tx1">
              <a:lumMod val="75000"/>
              <a:lumOff val="25000"/>
            </a:schemeClr>
          </a:solidFill>
          <a:latin typeface="+mj-lt"/>
          <a:ea typeface="+mj-ea"/>
          <a:cs typeface="Segoe UI" panose="020B0502040204020203" pitchFamily="34" charset="0"/>
        </a:defRPr>
      </a:lvl1pPr>
    </p:titleStyle>
    <p:bodyStyle>
      <a:lvl1pPr marL="0"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defRPr sz="1800" b="1" kern="1200">
          <a:solidFill>
            <a:schemeClr val="tx1">
              <a:lumMod val="75000"/>
              <a:lumOff val="25000"/>
            </a:schemeClr>
          </a:solidFill>
          <a:latin typeface="+mn-lt"/>
          <a:ea typeface="+mn-ea"/>
          <a:cs typeface="Segoe UI" panose="020B0502040204020203" pitchFamily="34" charset="0"/>
        </a:defRPr>
      </a:lvl1pPr>
      <a:lvl2pPr marL="175022"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tabLst/>
        <a:defRPr sz="1650" kern="1200">
          <a:solidFill>
            <a:schemeClr val="tx1">
              <a:lumMod val="50000"/>
              <a:lumOff val="50000"/>
            </a:schemeClr>
          </a:solidFill>
          <a:latin typeface="+mn-lt"/>
          <a:ea typeface="+mn-ea"/>
          <a:cs typeface="Segoe UI" panose="020B0502040204020203" pitchFamily="34" charset="0"/>
        </a:defRPr>
      </a:lvl2pPr>
      <a:lvl3pPr marL="515541"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500" kern="1200">
          <a:solidFill>
            <a:schemeClr val="tx1">
              <a:lumMod val="50000"/>
              <a:lumOff val="50000"/>
            </a:schemeClr>
          </a:solidFill>
          <a:latin typeface="+mn-lt"/>
          <a:ea typeface="+mn-ea"/>
          <a:cs typeface="Segoe UI" panose="020B0502040204020203" pitchFamily="34" charset="0"/>
        </a:defRPr>
      </a:lvl3pPr>
      <a:lvl4pPr marL="68580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4pPr>
      <a:lvl5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5pPr>
      <a:lvl6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6pPr>
      <a:lvl7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7pPr>
      <a:lvl8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smtClean="0">
          <a:solidFill>
            <a:schemeClr val="tx1">
              <a:lumMod val="50000"/>
              <a:lumOff val="50000"/>
            </a:schemeClr>
          </a:solidFill>
          <a:latin typeface="+mn-lt"/>
          <a:ea typeface="+mn-ea"/>
          <a:cs typeface="Segoe UI" panose="020B0502040204020203" pitchFamily="34" charset="0"/>
        </a:defRPr>
      </a:lvl8pPr>
      <a:lvl9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a:solidFill>
            <a:schemeClr val="tx1">
              <a:lumMod val="50000"/>
              <a:lumOff val="50000"/>
            </a:schemeClr>
          </a:solidFill>
          <a:latin typeface="+mn-lt"/>
          <a:ea typeface="+mn-ea"/>
          <a:cs typeface="Segoe UI" panose="020B0502040204020203"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w3.org/Consortium/" TargetMode="External"/><Relationship Id="rId3" Type="http://schemas.openxmlformats.org/officeDocument/2006/relationships/hyperlink" Target="http://www.youtube.com/watch?v=6gmP4nk0EOE" TargetMode="External"/><Relationship Id="rId7" Type="http://schemas.openxmlformats.org/officeDocument/2006/relationships/hyperlink" Target="http://oreilly.com/community/"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cluetrain.com/" TargetMode="External"/><Relationship Id="rId5" Type="http://schemas.openxmlformats.org/officeDocument/2006/relationships/hyperlink" Target="http://mashable.com/social-media/" TargetMode="External"/><Relationship Id="rId4" Type="http://schemas.openxmlformats.org/officeDocument/2006/relationships/hyperlink" Target="http://www.youtube.com/watch?v=lFZ0z5Fm-Ng" TargetMode="External"/><Relationship Id="rId9" Type="http://schemas.openxmlformats.org/officeDocument/2006/relationships/hyperlink" Target="http://readwriteweb.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3276600"/>
            <a:ext cx="9296400" cy="238442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000" b="1" smtClean="0">
                <a:ln w="11430"/>
                <a:solidFill>
                  <a:srgbClr val="00B0F0"/>
                </a:solidFill>
                <a:effectLst>
                  <a:outerShdw blurRad="50800" dist="39000" dir="5460000" algn="tl">
                    <a:srgbClr val="000000">
                      <a:alpha val="38000"/>
                    </a:srgbClr>
                  </a:outerShdw>
                </a:effectLst>
                <a:latin typeface="Reeler Personal Use Only" pitchFamily="2" charset="0"/>
              </a:rPr>
              <a:t>Web</a:t>
            </a:r>
            <a:r>
              <a:rPr lang="en-US" sz="8000" b="1" smtClean="0">
                <a:ln w="11430"/>
                <a:solidFill>
                  <a:srgbClr val="00B0F0"/>
                </a:solidFill>
                <a:effectLst>
                  <a:outerShdw blurRad="50800" dist="39000" dir="5460000" algn="tl">
                    <a:srgbClr val="000000">
                      <a:alpha val="38000"/>
                    </a:srgbClr>
                  </a:outerShdw>
                </a:effectLst>
                <a:latin typeface="Racing Sans One" panose="02000000000000000000" pitchFamily="2" charset="0"/>
              </a:rPr>
              <a:t> </a:t>
            </a:r>
            <a:r>
              <a:rPr lang="en-US" sz="8000" b="1" smtClean="0">
                <a:ln w="11430"/>
                <a:solidFill>
                  <a:srgbClr val="00B0F0"/>
                </a:solidFill>
                <a:effectLst>
                  <a:outerShdw blurRad="50800" dist="39000" dir="5460000" algn="tl">
                    <a:srgbClr val="000000">
                      <a:alpha val="38000"/>
                    </a:srgbClr>
                  </a:outerShdw>
                </a:effectLst>
                <a:latin typeface="Recharge Rg" panose="020B0805020202020204" pitchFamily="34" charset="0"/>
              </a:rPr>
              <a:t>2.0</a:t>
            </a:r>
            <a:r>
              <a:rPr lang="en-US" sz="8000" b="1" smtClean="0">
                <a:ln w="11430"/>
                <a:solidFill>
                  <a:srgbClr val="00B0F0"/>
                </a:solidFill>
                <a:effectLst>
                  <a:outerShdw blurRad="50800" dist="39000" dir="5460000" algn="tl">
                    <a:srgbClr val="000000">
                      <a:alpha val="38000"/>
                    </a:srgbClr>
                  </a:outerShdw>
                </a:effectLst>
                <a:latin typeface="Racing Sans One" panose="02000000000000000000" pitchFamily="2" charset="0"/>
              </a:rPr>
              <a:t> </a:t>
            </a:r>
            <a:r>
              <a:rPr lang="en-US" sz="8000" b="1" smtClean="0">
                <a:ln w="11430"/>
                <a:solidFill>
                  <a:srgbClr val="00B0F0"/>
                </a:solidFill>
                <a:effectLst>
                  <a:outerShdw blurRad="50800" dist="39000" dir="5460000" algn="tl">
                    <a:srgbClr val="000000">
                      <a:alpha val="38000"/>
                    </a:srgbClr>
                  </a:outerShdw>
                </a:effectLst>
              </a:rPr>
              <a:t>dan </a:t>
            </a:r>
            <a:r>
              <a:rPr lang="en-US" sz="8000" b="1" smtClean="0">
                <a:ln w="11430"/>
                <a:solidFill>
                  <a:srgbClr val="00B0F0"/>
                </a:solidFill>
                <a:effectLst>
                  <a:outerShdw blurRad="50800" dist="39000" dir="5460000" algn="tl">
                    <a:srgbClr val="000000">
                      <a:alpha val="38000"/>
                    </a:srgbClr>
                  </a:outerShdw>
                </a:effectLst>
                <a:latin typeface="Reeler Personal Use Only" pitchFamily="2" charset="0"/>
              </a:rPr>
              <a:t>Media Sosial</a:t>
            </a:r>
            <a:endParaRPr lang="en-US" sz="6000" b="1" dirty="0">
              <a:ln w="11430"/>
              <a:solidFill>
                <a:srgbClr val="00B0F0"/>
              </a:solidFill>
              <a:effectLst>
                <a:outerShdw blurRad="50800" dist="39000" dir="5460000" algn="tl">
                  <a:srgbClr val="000000">
                    <a:alpha val="38000"/>
                  </a:srgbClr>
                </a:outerShdw>
              </a:effectLst>
            </a:endParaRPr>
          </a:p>
        </p:txBody>
      </p:sp>
      <p:sp>
        <p:nvSpPr>
          <p:cNvPr id="3" name="Subtitle 2"/>
          <p:cNvSpPr>
            <a:spLocks noGrp="1"/>
          </p:cNvSpPr>
          <p:nvPr>
            <p:ph type="subTitle" idx="1"/>
          </p:nvPr>
        </p:nvSpPr>
        <p:spPr>
          <a:xfrm>
            <a:off x="2514600" y="2209800"/>
            <a:ext cx="4038600" cy="685800"/>
          </a:xfrm>
        </p:spPr>
        <p:txBody>
          <a:bodyPr>
            <a:noAutofit/>
          </a:bodyPr>
          <a:lstStyle/>
          <a:p>
            <a:r>
              <a:rPr lang="en-US" sz="6600" spc="200" smtClean="0">
                <a:solidFill>
                  <a:srgbClr val="FFFF00"/>
                </a:solidFill>
                <a:effectLst>
                  <a:outerShdw blurRad="38100" dist="38100" dir="2700000" algn="tl">
                    <a:srgbClr val="000000">
                      <a:alpha val="43137"/>
                    </a:srgbClr>
                  </a:outerShdw>
                </a:effectLst>
                <a:latin typeface="Recharge Rg" panose="020B0805020202020204" pitchFamily="34" charset="0"/>
              </a:rPr>
              <a:t>Bab </a:t>
            </a:r>
            <a:r>
              <a:rPr lang="en-US" sz="6600" spc="200" dirty="0">
                <a:solidFill>
                  <a:srgbClr val="FFFF00"/>
                </a:solidFill>
                <a:effectLst>
                  <a:outerShdw blurRad="38100" dist="38100" dir="2700000" algn="tl">
                    <a:srgbClr val="000000">
                      <a:alpha val="43137"/>
                    </a:srgbClr>
                  </a:outerShdw>
                </a:effectLst>
                <a:latin typeface="Recharge Rg" panose="020B0805020202020204" pitchFamily="34" charset="0"/>
              </a:rPr>
              <a:t>8 </a:t>
            </a:r>
          </a:p>
        </p:txBody>
      </p:sp>
      <p:sp>
        <p:nvSpPr>
          <p:cNvPr id="4" name="Slide Number Placeholder 3"/>
          <p:cNvSpPr>
            <a:spLocks noGrp="1"/>
          </p:cNvSpPr>
          <p:nvPr>
            <p:ph type="sldNum" sz="quarter" idx="12"/>
          </p:nvPr>
        </p:nvSpPr>
        <p:spPr/>
        <p:txBody>
          <a:bodyPr/>
          <a:lstStyle/>
          <a:p>
            <a:r>
              <a:rPr lang="en-US" sz="1600" dirty="0">
                <a:solidFill>
                  <a:schemeClr val="tx1"/>
                </a:solidFill>
              </a:rPr>
              <a:t>8-</a:t>
            </a:r>
            <a:fld id="{4C0BDC54-7FBA-410E-843C-F866E66B0366}" type="slidenum">
              <a:rPr lang="en-US" sz="1600">
                <a:solidFill>
                  <a:schemeClr val="tx1"/>
                </a:solidFill>
              </a:rPr>
              <a:pPr/>
              <a:t>1</a:t>
            </a:fld>
            <a:endParaRPr lang="en-U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750" fill="hold"/>
                                        <p:tgtEl>
                                          <p:spTgt spid="3">
                                            <p:txEl>
                                              <p:pRg st="0" end="0"/>
                                            </p:txEl>
                                          </p:spTgt>
                                        </p:tgtEl>
                                        <p:attrNameLst>
                                          <p:attrName>ppt_w</p:attrName>
                                        </p:attrNameLst>
                                      </p:cBhvr>
                                      <p:tavLst>
                                        <p:tav tm="0">
                                          <p:val>
                                            <p:strVal val="4*#ppt_w"/>
                                          </p:val>
                                        </p:tav>
                                        <p:tav tm="100000">
                                          <p:val>
                                            <p:strVal val="#ppt_w"/>
                                          </p:val>
                                        </p:tav>
                                      </p:tavLst>
                                    </p:anim>
                                    <p:anim calcmode="lin" valueType="num">
                                      <p:cBhvr>
                                        <p:cTn id="8" dur="1750" fill="hold"/>
                                        <p:tgtEl>
                                          <p:spTgt spid="3">
                                            <p:txEl>
                                              <p:pRg st="0" end="0"/>
                                            </p:txEl>
                                          </p:spTgt>
                                        </p:tgtEl>
                                        <p:attrNameLst>
                                          <p:attrName>ppt_h</p:attrName>
                                        </p:attrNameLst>
                                      </p:cBhvr>
                                      <p:tavLst>
                                        <p:tav tm="0">
                                          <p:val>
                                            <p:strVal val="4*#ppt_h"/>
                                          </p:val>
                                        </p:tav>
                                        <p:tav tm="100000">
                                          <p:val>
                                            <p:strVal val="#ppt_h"/>
                                          </p:val>
                                        </p:tav>
                                      </p:tavLst>
                                    </p:anim>
                                  </p:childTnLst>
                                </p:cTn>
                              </p:par>
                            </p:childTnLst>
                          </p:cTn>
                        </p:par>
                        <p:par>
                          <p:cTn id="9" fill="hold">
                            <p:stCondLst>
                              <p:cond delay="3750"/>
                            </p:stCondLst>
                            <p:childTnLst>
                              <p:par>
                                <p:cTn id="10" presetID="23" presetClass="entr" presetSubtype="32" fill="hold" grpId="0" nodeType="afterEffect">
                                  <p:stCondLst>
                                    <p:cond delay="1750"/>
                                  </p:stCondLst>
                                  <p:childTnLst>
                                    <p:set>
                                      <p:cBhvr>
                                        <p:cTn id="11" dur="1" fill="hold">
                                          <p:stCondLst>
                                            <p:cond delay="0"/>
                                          </p:stCondLst>
                                        </p:cTn>
                                        <p:tgtEl>
                                          <p:spTgt spid="2"/>
                                        </p:tgtEl>
                                        <p:attrNameLst>
                                          <p:attrName>style.visibility</p:attrName>
                                        </p:attrNameLst>
                                      </p:cBhvr>
                                      <p:to>
                                        <p:strVal val="visible"/>
                                      </p:to>
                                    </p:set>
                                    <p:anim calcmode="lin" valueType="num">
                                      <p:cBhvr>
                                        <p:cTn id="12" dur="1750" fill="hold"/>
                                        <p:tgtEl>
                                          <p:spTgt spid="2"/>
                                        </p:tgtEl>
                                        <p:attrNameLst>
                                          <p:attrName>ppt_w</p:attrName>
                                        </p:attrNameLst>
                                      </p:cBhvr>
                                      <p:tavLst>
                                        <p:tav tm="0">
                                          <p:val>
                                            <p:strVal val="4*#ppt_w"/>
                                          </p:val>
                                        </p:tav>
                                        <p:tav tm="100000">
                                          <p:val>
                                            <p:strVal val="#ppt_w"/>
                                          </p:val>
                                        </p:tav>
                                      </p:tavLst>
                                    </p:anim>
                                    <p:anim calcmode="lin" valueType="num">
                                      <p:cBhvr>
                                        <p:cTn id="13" dur="175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spc="300" smtClean="0">
                <a:solidFill>
                  <a:schemeClr val="tx1"/>
                </a:solidFill>
                <a:effectLst>
                  <a:outerShdw blurRad="38100" dist="38100" dir="2700000" algn="tl">
                    <a:srgbClr val="000000">
                      <a:alpha val="43137"/>
                    </a:srgbClr>
                  </a:outerShdw>
                </a:effectLst>
              </a:rPr>
              <a:t>Outline Bab </a:t>
            </a:r>
            <a:r>
              <a:rPr lang="en-US" i="1" spc="300">
                <a:solidFill>
                  <a:schemeClr val="tx1"/>
                </a:solidFill>
                <a:effectLst>
                  <a:outerShdw blurRad="38100" dist="38100" dir="2700000" algn="tl">
                    <a:srgbClr val="000000">
                      <a:alpha val="43137"/>
                    </a:srgbClr>
                  </a:outerShdw>
                </a:effectLst>
              </a:rPr>
              <a:t>8 </a:t>
            </a:r>
            <a:endParaRPr lang="en-US" b="1" dirty="0">
              <a:solidFill>
                <a:schemeClr val="tx1"/>
              </a:solidFill>
            </a:endParaRPr>
          </a:p>
        </p:txBody>
      </p:sp>
      <p:sp>
        <p:nvSpPr>
          <p:cNvPr id="3" name="Content Placeholder 2"/>
          <p:cNvSpPr>
            <a:spLocks noGrp="1"/>
          </p:cNvSpPr>
          <p:nvPr>
            <p:ph idx="1"/>
          </p:nvPr>
        </p:nvSpPr>
        <p:spPr/>
        <p:txBody>
          <a:bodyPr>
            <a:noAutofit/>
          </a:bodyPr>
          <a:lstStyle/>
          <a:p>
            <a:pPr>
              <a:lnSpc>
                <a:spcPct val="150000"/>
              </a:lnSpc>
            </a:pPr>
            <a:r>
              <a:rPr lang="en-US" sz="2000" dirty="0">
                <a:effectLst>
                  <a:outerShdw blurRad="38100" dist="38100" dir="2700000" algn="tl">
                    <a:srgbClr val="000000">
                      <a:alpha val="43137"/>
                    </a:srgbClr>
                  </a:outerShdw>
                </a:effectLst>
              </a:rPr>
              <a:t>8.1  Web </a:t>
            </a:r>
            <a:r>
              <a:rPr lang="en-US" sz="2000">
                <a:effectLst>
                  <a:outerShdw blurRad="38100" dist="38100" dir="2700000" algn="tl">
                    <a:srgbClr val="000000">
                      <a:alpha val="43137"/>
                    </a:srgbClr>
                  </a:outerShdw>
                </a:effectLst>
              </a:rPr>
              <a:t>2.0 </a:t>
            </a:r>
            <a:r>
              <a:rPr lang="en-US" sz="2000" smtClean="0">
                <a:effectLst>
                  <a:outerShdw blurRad="38100" dist="38100" dir="2700000" algn="tl">
                    <a:srgbClr val="000000">
                      <a:alpha val="43137"/>
                    </a:srgbClr>
                  </a:outerShdw>
                </a:effectLst>
              </a:rPr>
              <a:t>dan Media Sosial </a:t>
            </a:r>
            <a:endParaRPr lang="en-US" sz="2000" dirty="0">
              <a:effectLst>
                <a:outerShdw blurRad="38100" dist="38100" dir="2700000" algn="tl">
                  <a:srgbClr val="000000">
                    <a:alpha val="43137"/>
                  </a:srgbClr>
                </a:outerShdw>
              </a:effectLst>
            </a:endParaRPr>
          </a:p>
          <a:p>
            <a:pPr>
              <a:lnSpc>
                <a:spcPct val="150000"/>
              </a:lnSpc>
              <a:buNone/>
            </a:pPr>
            <a:r>
              <a:rPr lang="en-US" sz="2000">
                <a:effectLst>
                  <a:outerShdw blurRad="38100" dist="38100" dir="2700000" algn="tl">
                    <a:srgbClr val="000000">
                      <a:alpha val="43137"/>
                    </a:srgbClr>
                  </a:outerShdw>
                </a:effectLst>
              </a:rPr>
              <a:t>8.2  </a:t>
            </a:r>
            <a:r>
              <a:rPr lang="en-US" sz="2000" smtClean="0">
                <a:effectLst>
                  <a:outerShdw blurRad="38100" dist="38100" dir="2700000" algn="tl">
                    <a:srgbClr val="000000">
                      <a:alpha val="43137"/>
                    </a:srgbClr>
                  </a:outerShdw>
                </a:effectLst>
              </a:rPr>
              <a:t>Masyarakat Virtual dan Layanan Jejaring Sosial</a:t>
            </a:r>
            <a:endParaRPr lang="en-US" sz="2000" dirty="0">
              <a:effectLst>
                <a:outerShdw blurRad="38100" dist="38100" dir="2700000" algn="tl">
                  <a:srgbClr val="000000">
                    <a:alpha val="43137"/>
                  </a:srgbClr>
                </a:outerShdw>
              </a:effectLst>
            </a:endParaRPr>
          </a:p>
          <a:p>
            <a:pPr>
              <a:lnSpc>
                <a:spcPct val="150000"/>
              </a:lnSpc>
              <a:buNone/>
            </a:pPr>
            <a:r>
              <a:rPr lang="en-US" sz="2000" dirty="0">
                <a:effectLst>
                  <a:outerShdw blurRad="38100" dist="38100" dir="2700000" algn="tl">
                    <a:srgbClr val="000000">
                      <a:alpha val="43137"/>
                    </a:srgbClr>
                  </a:outerShdw>
                </a:effectLst>
              </a:rPr>
              <a:t>8.3  Enterprise 2.0 </a:t>
            </a:r>
            <a:r>
              <a:rPr lang="en-US" sz="2000">
                <a:effectLst>
                  <a:outerShdw blurRad="38100" dist="38100" dir="2700000" algn="tl">
                    <a:srgbClr val="000000">
                      <a:alpha val="43137"/>
                    </a:srgbClr>
                  </a:outerShdw>
                </a:effectLst>
              </a:rPr>
              <a:t>– </a:t>
            </a:r>
            <a:r>
              <a:rPr lang="en-US" sz="2000" smtClean="0">
                <a:effectLst>
                  <a:outerShdw blurRad="38100" dist="38100" dir="2700000" algn="tl">
                    <a:srgbClr val="000000">
                      <a:alpha val="43137"/>
                    </a:srgbClr>
                  </a:outerShdw>
                </a:effectLst>
              </a:rPr>
              <a:t>Jejaring Sosial dan Tools </a:t>
            </a:r>
            <a:r>
              <a:rPr lang="en-US" sz="2000" dirty="0">
                <a:effectLst>
                  <a:outerShdw blurRad="38100" dist="38100" dir="2700000" algn="tl">
                    <a:srgbClr val="000000">
                      <a:alpha val="43137"/>
                    </a:srgbClr>
                  </a:outerShdw>
                </a:effectLst>
              </a:rPr>
              <a:t>for Business</a:t>
            </a:r>
          </a:p>
          <a:p>
            <a:pPr>
              <a:lnSpc>
                <a:spcPct val="150000"/>
              </a:lnSpc>
              <a:buNone/>
            </a:pPr>
            <a:r>
              <a:rPr lang="en-US" sz="2000">
                <a:effectLst>
                  <a:outerShdw blurRad="38100" dist="38100" dir="2700000" algn="tl">
                    <a:srgbClr val="000000">
                      <a:alpha val="43137"/>
                    </a:srgbClr>
                  </a:outerShdw>
                </a:effectLst>
              </a:rPr>
              <a:t>8.4  </a:t>
            </a:r>
            <a:r>
              <a:rPr lang="en-US" sz="2000" smtClean="0">
                <a:effectLst>
                  <a:outerShdw blurRad="38100" dist="38100" dir="2700000" algn="tl">
                    <a:srgbClr val="000000">
                      <a:alpha val="43137"/>
                    </a:srgbClr>
                  </a:outerShdw>
                </a:effectLst>
              </a:rPr>
              <a:t>Metrics Media Sosial</a:t>
            </a:r>
            <a:endParaRPr lang="en-US" sz="2000" dirty="0">
              <a:effectLst>
                <a:outerShdw blurRad="38100" dist="38100" dir="2700000" algn="tl">
                  <a:srgbClr val="000000">
                    <a:alpha val="43137"/>
                  </a:srgbClr>
                </a:outerShdw>
              </a:effectLst>
            </a:endParaRPr>
          </a:p>
          <a:p>
            <a:pPr>
              <a:lnSpc>
                <a:spcPct val="150000"/>
              </a:lnSpc>
              <a:buNone/>
            </a:pPr>
            <a:r>
              <a:rPr lang="en-US" sz="2000">
                <a:effectLst>
                  <a:outerShdw blurRad="38100" dist="38100" dir="2700000" algn="tl">
                    <a:srgbClr val="000000">
                      <a:alpha val="43137"/>
                    </a:srgbClr>
                  </a:outerShdw>
                </a:effectLst>
              </a:rPr>
              <a:t>8.5  </a:t>
            </a:r>
            <a:r>
              <a:rPr lang="en-US" sz="2000" smtClean="0">
                <a:effectLst>
                  <a:outerShdw blurRad="38100" dist="38100" dir="2700000" algn="tl">
                    <a:srgbClr val="000000">
                      <a:alpha val="43137"/>
                    </a:srgbClr>
                  </a:outerShdw>
                </a:effectLst>
              </a:rPr>
              <a:t>Masa Depan: </a:t>
            </a:r>
            <a:r>
              <a:rPr lang="en-US" sz="2000" dirty="0">
                <a:effectLst>
                  <a:outerShdw blurRad="38100" dist="38100" dir="2700000" algn="tl">
                    <a:srgbClr val="000000">
                      <a:alpha val="43137"/>
                    </a:srgbClr>
                  </a:outerShdw>
                </a:effectLst>
              </a:rPr>
              <a:t>Web 3.0</a:t>
            </a:r>
          </a:p>
        </p:txBody>
      </p:sp>
      <p:sp>
        <p:nvSpPr>
          <p:cNvPr id="4" name="Footer Placeholder 3"/>
          <p:cNvSpPr>
            <a:spLocks noGrp="1"/>
          </p:cNvSpPr>
          <p:nvPr>
            <p:ph type="ftr" sz="quarter" idx="11"/>
          </p:nvPr>
        </p:nvSpPr>
        <p:spPr/>
        <p:txBody>
          <a:bodyPr/>
          <a:lstStyle/>
          <a:p>
            <a:r>
              <a:rPr lang="en-US" dirty="0" smtClean="0">
                <a:solidFill>
                  <a:schemeClr val="tx1"/>
                </a:solidFill>
              </a:rPr>
              <a:t>Copyright 2013 John Wiley &amp; Sons, Inc.</a:t>
            </a:r>
            <a:endParaRPr lang="en-US" dirty="0">
              <a:solidFill>
                <a:schemeClr val="tx1"/>
              </a:solidFill>
            </a:endParaRPr>
          </a:p>
        </p:txBody>
      </p:sp>
      <p:sp>
        <p:nvSpPr>
          <p:cNvPr id="5" name="Slide Number Placeholder 4"/>
          <p:cNvSpPr>
            <a:spLocks noGrp="1"/>
          </p:cNvSpPr>
          <p:nvPr>
            <p:ph type="sldNum" sz="quarter" idx="12"/>
          </p:nvPr>
        </p:nvSpPr>
        <p:spPr/>
        <p:txBody>
          <a:bodyPr/>
          <a:lstStyle/>
          <a:p>
            <a:r>
              <a:rPr lang="en-US" sz="1600" dirty="0">
                <a:solidFill>
                  <a:schemeClr val="tx1"/>
                </a:solidFill>
              </a:rPr>
              <a:t>8-</a:t>
            </a:r>
            <a:fld id="{4C0BDC54-7FBA-410E-843C-F866E66B0366}" type="slidenum">
              <a:rPr lang="en-US" sz="1600">
                <a:solidFill>
                  <a:schemeClr val="tx1"/>
                </a:solidFill>
              </a:rPr>
              <a:pPr/>
              <a:t>2</a:t>
            </a:fld>
            <a:endParaRPr lang="en-U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75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750"/>
                                        <p:tgtEl>
                                          <p:spTgt spid="3">
                                            <p:txEl>
                                              <p:pRg st="1" end="1"/>
                                            </p:txEl>
                                          </p:spTgt>
                                        </p:tgtEl>
                                      </p:cBhvr>
                                    </p:animEffect>
                                    <p:anim calcmode="lin" valueType="num">
                                      <p:cBhvr>
                                        <p:cTn id="14" dur="17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7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5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750"/>
                                        <p:tgtEl>
                                          <p:spTgt spid="3">
                                            <p:txEl>
                                              <p:pRg st="2" end="2"/>
                                            </p:txEl>
                                          </p:spTgt>
                                        </p:tgtEl>
                                      </p:cBhvr>
                                    </p:animEffect>
                                    <p:anim calcmode="lin" valueType="num">
                                      <p:cBhvr>
                                        <p:cTn id="20"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7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525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750"/>
                                        <p:tgtEl>
                                          <p:spTgt spid="3">
                                            <p:txEl>
                                              <p:pRg st="3" end="3"/>
                                            </p:txEl>
                                          </p:spTgt>
                                        </p:tgtEl>
                                      </p:cBhvr>
                                    </p:animEffect>
                                    <p:anim calcmode="lin" valueType="num">
                                      <p:cBhvr>
                                        <p:cTn id="26" dur="1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7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7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750"/>
                                        <p:tgtEl>
                                          <p:spTgt spid="3">
                                            <p:txEl>
                                              <p:pRg st="4" end="4"/>
                                            </p:txEl>
                                          </p:spTgt>
                                        </p:tgtEl>
                                      </p:cBhvr>
                                    </p:animEffect>
                                    <p:anim calcmode="lin" valueType="num">
                                      <p:cBhvr>
                                        <p:cTn id="32" dur="1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7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8915400" cy="1143000"/>
          </a:xfrm>
        </p:spPr>
        <p:txBody>
          <a:bodyPr>
            <a:normAutofit/>
          </a:bodyPr>
          <a:lstStyle/>
          <a:p>
            <a:pPr>
              <a:spcBef>
                <a:spcPts val="600"/>
              </a:spcBef>
              <a:spcAft>
                <a:spcPts val="600"/>
              </a:spcAft>
            </a:pPr>
            <a:r>
              <a:rPr lang="en-US" sz="2800" smtClean="0">
                <a:latin typeface="Arial"/>
                <a:cs typeface="Arial"/>
              </a:rPr>
              <a:t>UNTUK BAHAN DISKUSI</a:t>
            </a:r>
            <a:endParaRPr lang="en-US" sz="2700" i="1" dirty="0">
              <a:solidFill>
                <a:schemeClr val="tx1"/>
              </a:solidFill>
            </a:endParaRPr>
          </a:p>
        </p:txBody>
      </p:sp>
      <p:sp>
        <p:nvSpPr>
          <p:cNvPr id="3" name="Content Placeholder 2"/>
          <p:cNvSpPr>
            <a:spLocks noGrp="1"/>
          </p:cNvSpPr>
          <p:nvPr>
            <p:ph idx="1"/>
          </p:nvPr>
        </p:nvSpPr>
        <p:spPr>
          <a:xfrm>
            <a:off x="990600" y="1600200"/>
            <a:ext cx="8991600" cy="4648200"/>
          </a:xfrm>
        </p:spPr>
        <p:txBody>
          <a:bodyPr>
            <a:normAutofit/>
          </a:bodyPr>
          <a:lstStyle/>
          <a:p>
            <a:pPr algn="just">
              <a:spcBef>
                <a:spcPts val="1200"/>
              </a:spcBef>
            </a:pPr>
            <a:r>
              <a:rPr lang="en-US" b="0" smtClean="0">
                <a:solidFill>
                  <a:schemeClr val="tx1"/>
                </a:solidFill>
                <a:effectLst>
                  <a:outerShdw blurRad="38100" dist="38100" dir="2700000" algn="tl">
                    <a:srgbClr val="000000">
                      <a:alpha val="43137"/>
                    </a:srgbClr>
                  </a:outerShdw>
                </a:effectLst>
              </a:rPr>
              <a:t>Pada </a:t>
            </a:r>
            <a:r>
              <a:rPr lang="en-US" b="0">
                <a:solidFill>
                  <a:schemeClr val="tx1"/>
                </a:solidFill>
                <a:effectLst>
                  <a:outerShdw blurRad="38100" dist="38100" dir="2700000" algn="tl">
                    <a:srgbClr val="000000">
                      <a:alpha val="43137"/>
                    </a:srgbClr>
                  </a:outerShdw>
                </a:effectLst>
              </a:rPr>
              <a:t>tanggal 31 Maret 2008, Dave Carroll </a:t>
            </a:r>
            <a:r>
              <a:rPr lang="en-US" b="0" smtClean="0">
                <a:solidFill>
                  <a:schemeClr val="tx1"/>
                </a:solidFill>
                <a:effectLst>
                  <a:outerShdw blurRad="38100" dist="38100" dir="2700000" algn="tl">
                    <a:srgbClr val="000000">
                      <a:alpha val="43137"/>
                    </a:srgbClr>
                  </a:outerShdw>
                </a:effectLst>
              </a:rPr>
              <a:t>bersama personil band-nya </a:t>
            </a:r>
            <a:r>
              <a:rPr lang="en-US">
                <a:solidFill>
                  <a:schemeClr val="tx1"/>
                </a:solidFill>
                <a:effectLst>
                  <a:outerShdw blurRad="38100" dist="38100" dir="2700000" algn="tl">
                    <a:srgbClr val="000000">
                      <a:alpha val="43137"/>
                    </a:srgbClr>
                  </a:outerShdw>
                </a:effectLst>
              </a:rPr>
              <a:t>Sons of </a:t>
            </a:r>
            <a:r>
              <a:rPr lang="en-US" smtClean="0">
                <a:solidFill>
                  <a:schemeClr val="tx1"/>
                </a:solidFill>
                <a:effectLst>
                  <a:outerShdw blurRad="38100" dist="38100" dir="2700000" algn="tl">
                    <a:srgbClr val="000000">
                      <a:alpha val="43137"/>
                    </a:srgbClr>
                  </a:outerShdw>
                </a:effectLst>
              </a:rPr>
              <a:t>Maxwell</a:t>
            </a:r>
            <a:r>
              <a:rPr lang="en-US" b="0" smtClean="0">
                <a:solidFill>
                  <a:schemeClr val="tx1"/>
                </a:solidFill>
                <a:effectLst>
                  <a:outerShdw blurRad="38100" dist="38100" dir="2700000" algn="tl">
                    <a:srgbClr val="000000">
                      <a:alpha val="43137"/>
                    </a:srgbClr>
                  </a:outerShdw>
                </a:effectLst>
              </a:rPr>
              <a:t>, berangkat tour menggunakan penerbangan </a:t>
            </a:r>
            <a:r>
              <a:rPr lang="en-US" b="0" i="1" smtClean="0">
                <a:solidFill>
                  <a:schemeClr val="tx1"/>
                </a:solidFill>
                <a:effectLst>
                  <a:outerShdw blurRad="38100" dist="38100" dir="2700000" algn="tl">
                    <a:srgbClr val="000000">
                      <a:alpha val="43137"/>
                    </a:srgbClr>
                  </a:outerShdw>
                </a:effectLst>
              </a:rPr>
              <a:t>United </a:t>
            </a:r>
            <a:r>
              <a:rPr lang="en-US" b="0" i="1">
                <a:solidFill>
                  <a:schemeClr val="tx1"/>
                </a:solidFill>
                <a:effectLst>
                  <a:outerShdw blurRad="38100" dist="38100" dir="2700000" algn="tl">
                    <a:srgbClr val="000000">
                      <a:alpha val="43137"/>
                    </a:srgbClr>
                  </a:outerShdw>
                </a:effectLst>
              </a:rPr>
              <a:t>Airlines (UAL) </a:t>
            </a:r>
            <a:r>
              <a:rPr lang="en-US" b="0">
                <a:solidFill>
                  <a:schemeClr val="tx1"/>
                </a:solidFill>
                <a:effectLst>
                  <a:outerShdw blurRad="38100" dist="38100" dir="2700000" algn="tl">
                    <a:srgbClr val="000000">
                      <a:alpha val="43137"/>
                    </a:srgbClr>
                  </a:outerShdw>
                </a:effectLst>
              </a:rPr>
              <a:t>dari </a:t>
            </a:r>
            <a:r>
              <a:rPr lang="en-US" b="0" smtClean="0">
                <a:solidFill>
                  <a:schemeClr val="tx1"/>
                </a:solidFill>
                <a:effectLst>
                  <a:outerShdw blurRad="38100" dist="38100" dir="2700000" algn="tl">
                    <a:srgbClr val="000000">
                      <a:alpha val="43137"/>
                    </a:srgbClr>
                  </a:outerShdw>
                </a:effectLst>
              </a:rPr>
              <a:t>Halifax (Kanada) </a:t>
            </a:r>
            <a:r>
              <a:rPr lang="en-US" b="0">
                <a:solidFill>
                  <a:schemeClr val="tx1"/>
                </a:solidFill>
                <a:effectLst>
                  <a:outerShdw blurRad="38100" dist="38100" dir="2700000" algn="tl">
                    <a:srgbClr val="000000">
                      <a:alpha val="43137"/>
                    </a:srgbClr>
                  </a:outerShdw>
                </a:effectLst>
              </a:rPr>
              <a:t>ke </a:t>
            </a:r>
            <a:r>
              <a:rPr lang="en-US" b="0" smtClean="0">
                <a:solidFill>
                  <a:schemeClr val="tx1"/>
                </a:solidFill>
                <a:effectLst>
                  <a:outerShdw blurRad="38100" dist="38100" dir="2700000" algn="tl">
                    <a:srgbClr val="000000">
                      <a:alpha val="43137"/>
                    </a:srgbClr>
                  </a:outerShdw>
                </a:effectLst>
              </a:rPr>
              <a:t>Omaha (Nebraska) </a:t>
            </a:r>
            <a:r>
              <a:rPr lang="en-US" b="0">
                <a:solidFill>
                  <a:schemeClr val="tx1"/>
                </a:solidFill>
                <a:effectLst>
                  <a:outerShdw blurRad="38100" dist="38100" dir="2700000" algn="tl">
                    <a:srgbClr val="000000">
                      <a:alpha val="43137"/>
                    </a:srgbClr>
                  </a:outerShdw>
                </a:effectLst>
              </a:rPr>
              <a:t>via </a:t>
            </a:r>
            <a:r>
              <a:rPr lang="en-US" smtClean="0">
                <a:solidFill>
                  <a:schemeClr val="tx1"/>
                </a:solidFill>
                <a:effectLst>
                  <a:outerShdw blurRad="38100" dist="38100" dir="2700000" algn="tl">
                    <a:srgbClr val="000000">
                      <a:alpha val="43137"/>
                    </a:srgbClr>
                  </a:outerShdw>
                </a:effectLst>
              </a:rPr>
              <a:t>O'Hare</a:t>
            </a:r>
            <a:r>
              <a:rPr lang="en-US" b="0" smtClean="0">
                <a:solidFill>
                  <a:schemeClr val="tx1"/>
                </a:solidFill>
                <a:effectLst>
                  <a:outerShdw blurRad="38100" dist="38100" dir="2700000" algn="tl">
                    <a:srgbClr val="000000">
                      <a:alpha val="43137"/>
                    </a:srgbClr>
                  </a:outerShdw>
                </a:effectLst>
              </a:rPr>
              <a:t> Airport, Chicago. </a:t>
            </a:r>
            <a:endParaRPr lang="en-US" b="0">
              <a:solidFill>
                <a:schemeClr val="tx1"/>
              </a:solidFill>
              <a:effectLst>
                <a:outerShdw blurRad="38100" dist="38100" dir="2700000" algn="tl">
                  <a:srgbClr val="000000">
                    <a:alpha val="43137"/>
                  </a:srgbClr>
                </a:outerShdw>
              </a:effectLst>
            </a:endParaRPr>
          </a:p>
          <a:p>
            <a:pPr algn="just">
              <a:spcBef>
                <a:spcPts val="1200"/>
              </a:spcBef>
            </a:pPr>
            <a:r>
              <a:rPr lang="en-US" b="0" smtClean="0">
                <a:solidFill>
                  <a:schemeClr val="tx1"/>
                </a:solidFill>
                <a:effectLst>
                  <a:outerShdw blurRad="38100" dist="38100" dir="2700000" algn="tl">
                    <a:srgbClr val="000000">
                      <a:alpha val="43137"/>
                    </a:srgbClr>
                  </a:outerShdw>
                </a:effectLst>
              </a:rPr>
              <a:t>Ketika turun transit di </a:t>
            </a:r>
            <a:r>
              <a:rPr lang="en-US">
                <a:solidFill>
                  <a:schemeClr val="tx1"/>
                </a:solidFill>
                <a:effectLst>
                  <a:outerShdw blurRad="38100" dist="38100" dir="2700000" algn="tl">
                    <a:srgbClr val="000000">
                      <a:alpha val="43137"/>
                    </a:srgbClr>
                  </a:outerShdw>
                </a:effectLst>
              </a:rPr>
              <a:t>O'Hare</a:t>
            </a:r>
            <a:r>
              <a:rPr lang="en-US" b="0">
                <a:solidFill>
                  <a:schemeClr val="tx1"/>
                </a:solidFill>
                <a:effectLst>
                  <a:outerShdw blurRad="38100" dist="38100" dir="2700000" algn="tl">
                    <a:srgbClr val="000000">
                      <a:alpha val="43137"/>
                    </a:srgbClr>
                  </a:outerShdw>
                </a:effectLst>
              </a:rPr>
              <a:t>, Dave </a:t>
            </a:r>
            <a:r>
              <a:rPr lang="en-US" b="0" smtClean="0">
                <a:solidFill>
                  <a:schemeClr val="tx1"/>
                </a:solidFill>
                <a:effectLst>
                  <a:outerShdw blurRad="38100" dist="38100" dir="2700000" algn="tl">
                    <a:srgbClr val="000000">
                      <a:alpha val="43137"/>
                    </a:srgbClr>
                  </a:outerShdw>
                </a:effectLst>
              </a:rPr>
              <a:t>menyaksikan </a:t>
            </a:r>
            <a:r>
              <a:rPr lang="en-US" b="0">
                <a:solidFill>
                  <a:schemeClr val="tx1"/>
                </a:solidFill>
                <a:effectLst>
                  <a:outerShdw blurRad="38100" dist="38100" dir="2700000" algn="tl">
                    <a:srgbClr val="000000">
                      <a:alpha val="43137"/>
                    </a:srgbClr>
                  </a:outerShdw>
                </a:effectLst>
              </a:rPr>
              <a:t>tanpa daya </a:t>
            </a:r>
            <a:r>
              <a:rPr lang="en-US" b="0" smtClean="0">
                <a:solidFill>
                  <a:schemeClr val="tx1"/>
                </a:solidFill>
                <a:effectLst>
                  <a:outerShdw blurRad="38100" dist="38100" dir="2700000" algn="tl">
                    <a:srgbClr val="000000">
                      <a:alpha val="43137"/>
                    </a:srgbClr>
                  </a:outerShdw>
                </a:effectLst>
              </a:rPr>
              <a:t>ketika petugas penanganan bagasi UAL melemparkan alat musik </a:t>
            </a:r>
            <a:r>
              <a:rPr lang="en-US" b="0">
                <a:solidFill>
                  <a:schemeClr val="tx1"/>
                </a:solidFill>
                <a:effectLst>
                  <a:outerShdw blurRad="38100" dist="38100" dir="2700000" algn="tl">
                    <a:srgbClr val="000000">
                      <a:alpha val="43137"/>
                    </a:srgbClr>
                  </a:outerShdw>
                </a:effectLst>
              </a:rPr>
              <a:t>mahal </a:t>
            </a:r>
            <a:r>
              <a:rPr lang="en-US" b="0" smtClean="0">
                <a:solidFill>
                  <a:schemeClr val="tx1"/>
                </a:solidFill>
                <a:effectLst>
                  <a:outerShdw blurRad="38100" dist="38100" dir="2700000" algn="tl">
                    <a:srgbClr val="000000">
                      <a:alpha val="43137"/>
                    </a:srgbClr>
                  </a:outerShdw>
                </a:effectLst>
              </a:rPr>
              <a:t>miliknya begitu saja di aspal tanpa perhitungan </a:t>
            </a:r>
            <a:r>
              <a:rPr lang="en-US" b="0">
                <a:solidFill>
                  <a:schemeClr val="tx1"/>
                </a:solidFill>
                <a:effectLst>
                  <a:outerShdw blurRad="38100" dist="38100" dir="2700000" algn="tl">
                    <a:srgbClr val="000000">
                      <a:alpha val="43137"/>
                    </a:srgbClr>
                  </a:outerShdw>
                </a:effectLst>
              </a:rPr>
              <a:t>dan mematahkan gitar </a:t>
            </a:r>
            <a:r>
              <a:rPr lang="en-US">
                <a:solidFill>
                  <a:schemeClr val="tx1"/>
                </a:solidFill>
                <a:effectLst>
                  <a:outerShdw blurRad="38100" dist="38100" dir="2700000" algn="tl">
                    <a:srgbClr val="000000">
                      <a:alpha val="43137"/>
                    </a:srgbClr>
                  </a:outerShdw>
                </a:effectLst>
              </a:rPr>
              <a:t>Taylor </a:t>
            </a:r>
            <a:r>
              <a:rPr lang="en-US" b="0" smtClean="0">
                <a:solidFill>
                  <a:schemeClr val="tx1"/>
                </a:solidFill>
                <a:effectLst>
                  <a:outerShdw blurRad="38100" dist="38100" dir="2700000" algn="tl">
                    <a:srgbClr val="000000">
                      <a:alpha val="43137"/>
                    </a:srgbClr>
                  </a:outerShdw>
                </a:effectLst>
              </a:rPr>
              <a:t>miliknya</a:t>
            </a:r>
            <a:r>
              <a:rPr lang="en-US" b="0">
                <a:solidFill>
                  <a:schemeClr val="tx1"/>
                </a:solidFill>
                <a:effectLst>
                  <a:outerShdw blurRad="38100" dist="38100" dir="2700000" algn="tl">
                    <a:srgbClr val="000000">
                      <a:alpha val="43137"/>
                    </a:srgbClr>
                  </a:outerShdw>
                </a:effectLst>
              </a:rPr>
              <a:t>. </a:t>
            </a:r>
          </a:p>
          <a:p>
            <a:pPr algn="just">
              <a:spcBef>
                <a:spcPts val="1200"/>
              </a:spcBef>
            </a:pPr>
            <a:r>
              <a:rPr lang="en-US" b="0">
                <a:solidFill>
                  <a:schemeClr val="tx1"/>
                </a:solidFill>
                <a:effectLst>
                  <a:outerShdw blurRad="38100" dist="38100" dir="2700000" algn="tl">
                    <a:srgbClr val="000000">
                      <a:alpha val="43137"/>
                    </a:srgbClr>
                  </a:outerShdw>
                </a:effectLst>
              </a:rPr>
              <a:t>Selama setahun, Carroll mencoba untuk </a:t>
            </a:r>
            <a:r>
              <a:rPr lang="en-US" b="0" smtClean="0">
                <a:solidFill>
                  <a:schemeClr val="tx1"/>
                </a:solidFill>
                <a:effectLst>
                  <a:outerShdw blurRad="38100" dist="38100" dir="2700000" algn="tl">
                    <a:srgbClr val="000000">
                      <a:alpha val="43137"/>
                    </a:srgbClr>
                  </a:outerShdw>
                </a:effectLst>
              </a:rPr>
              <a:t>mengajukan klaim atas kerusakan gitar-nya tersebut melalui </a:t>
            </a:r>
            <a:r>
              <a:rPr lang="en-US" smtClean="0">
                <a:solidFill>
                  <a:schemeClr val="tx1"/>
                </a:solidFill>
                <a:effectLst>
                  <a:outerShdw blurRad="38100" dist="38100" dir="2700000" algn="tl">
                    <a:srgbClr val="000000">
                      <a:alpha val="43137"/>
                    </a:srgbClr>
                  </a:outerShdw>
                </a:effectLst>
              </a:rPr>
              <a:t>layanan </a:t>
            </a:r>
            <a:r>
              <a:rPr lang="en-US">
                <a:solidFill>
                  <a:schemeClr val="tx1"/>
                </a:solidFill>
                <a:effectLst>
                  <a:outerShdw blurRad="38100" dist="38100" dir="2700000" algn="tl">
                    <a:srgbClr val="000000">
                      <a:alpha val="43137"/>
                    </a:srgbClr>
                  </a:outerShdw>
                </a:effectLst>
              </a:rPr>
              <a:t>pelanggan </a:t>
            </a:r>
            <a:r>
              <a:rPr lang="en-US" smtClean="0">
                <a:solidFill>
                  <a:schemeClr val="tx1"/>
                </a:solidFill>
                <a:effectLst>
                  <a:outerShdw blurRad="38100" dist="38100" dir="2700000" algn="tl">
                    <a:srgbClr val="000000">
                      <a:alpha val="43137"/>
                    </a:srgbClr>
                  </a:outerShdw>
                </a:effectLst>
              </a:rPr>
              <a:t>UAL</a:t>
            </a:r>
            <a:r>
              <a:rPr lang="en-US" b="0" smtClean="0">
                <a:solidFill>
                  <a:schemeClr val="tx1"/>
                </a:solidFill>
                <a:effectLst>
                  <a:outerShdw blurRad="38100" dist="38100" dir="2700000" algn="tl">
                    <a:srgbClr val="000000">
                      <a:alpha val="43137"/>
                    </a:srgbClr>
                  </a:outerShdw>
                </a:effectLst>
              </a:rPr>
              <a:t>, </a:t>
            </a:r>
            <a:r>
              <a:rPr lang="en-US" b="0">
                <a:solidFill>
                  <a:schemeClr val="tx1"/>
                </a:solidFill>
                <a:effectLst>
                  <a:outerShdw blurRad="38100" dist="38100" dir="2700000" algn="tl">
                    <a:srgbClr val="000000">
                      <a:alpha val="43137"/>
                    </a:srgbClr>
                  </a:outerShdw>
                </a:effectLst>
              </a:rPr>
              <a:t>tetapi maskapai ini </a:t>
            </a:r>
            <a:r>
              <a:rPr lang="en-US" b="0" smtClean="0">
                <a:solidFill>
                  <a:schemeClr val="tx1"/>
                </a:solidFill>
                <a:effectLst>
                  <a:outerShdw blurRad="38100" dist="38100" dir="2700000" algn="tl">
                    <a:srgbClr val="000000">
                      <a:alpha val="43137"/>
                    </a:srgbClr>
                  </a:outerShdw>
                </a:effectLst>
              </a:rPr>
              <a:t>rupanya menghindar dari bertanggung jawabnya. </a:t>
            </a:r>
            <a:r>
              <a:rPr lang="en-US" b="0">
                <a:solidFill>
                  <a:schemeClr val="tx1"/>
                </a:solidFill>
                <a:effectLst>
                  <a:outerShdw blurRad="38100" dist="38100" dir="2700000" algn="tl">
                    <a:srgbClr val="000000">
                      <a:alpha val="43137"/>
                    </a:srgbClr>
                  </a:outerShdw>
                </a:effectLst>
              </a:rPr>
              <a:t>Dia diberitahu </a:t>
            </a:r>
            <a:r>
              <a:rPr lang="en-US" b="0" smtClean="0">
                <a:solidFill>
                  <a:schemeClr val="tx1"/>
                </a:solidFill>
                <a:effectLst>
                  <a:outerShdw blurRad="38100" dist="38100" dir="2700000" algn="tl">
                    <a:srgbClr val="000000">
                      <a:alpha val="43137"/>
                    </a:srgbClr>
                  </a:outerShdw>
                </a:effectLst>
              </a:rPr>
              <a:t>bahwa UAL </a:t>
            </a:r>
            <a:r>
              <a:rPr lang="en-US" b="0">
                <a:solidFill>
                  <a:schemeClr val="tx1"/>
                </a:solidFill>
                <a:effectLst>
                  <a:outerShdw blurRad="38100" dist="38100" dir="2700000" algn="tl">
                    <a:srgbClr val="000000">
                      <a:alpha val="43137"/>
                    </a:srgbClr>
                  </a:outerShdw>
                </a:effectLst>
              </a:rPr>
              <a:t>tidak akan </a:t>
            </a:r>
            <a:r>
              <a:rPr lang="en-US" b="0" smtClean="0">
                <a:solidFill>
                  <a:schemeClr val="tx1"/>
                </a:solidFill>
                <a:effectLst>
                  <a:outerShdw blurRad="38100" dist="38100" dir="2700000" algn="tl">
                    <a:srgbClr val="000000">
                      <a:alpha val="43137"/>
                    </a:srgbClr>
                  </a:outerShdw>
                </a:effectLst>
              </a:rPr>
              <a:t>memberi penggantian atas kerusakan instrumen musik yang seharusnya menjadi tanggung jawab pihak UAL. </a:t>
            </a:r>
            <a:endParaRPr lang="en-US" b="0">
              <a:solidFill>
                <a:schemeClr val="tx1"/>
              </a:solidFill>
              <a:effectLst>
                <a:outerShdw blurRad="38100" dist="38100" dir="2700000" algn="tl">
                  <a:srgbClr val="000000">
                    <a:alpha val="43137"/>
                  </a:srgbClr>
                </a:outerShdw>
              </a:effectLst>
            </a:endParaRPr>
          </a:p>
          <a:p>
            <a:pPr algn="just">
              <a:spcBef>
                <a:spcPts val="1200"/>
              </a:spcBef>
            </a:pPr>
            <a:r>
              <a:rPr lang="en-US" b="0">
                <a:solidFill>
                  <a:schemeClr val="tx1"/>
                </a:solidFill>
                <a:effectLst>
                  <a:outerShdw blurRad="38100" dist="38100" dir="2700000" algn="tl">
                    <a:srgbClr val="000000">
                      <a:alpha val="43137"/>
                    </a:srgbClr>
                  </a:outerShdw>
                </a:effectLst>
              </a:rPr>
              <a:t>Yakin bahwa UAL telah menciptakan sistem klaim yang </a:t>
            </a:r>
            <a:r>
              <a:rPr lang="en-US" b="0" smtClean="0">
                <a:solidFill>
                  <a:schemeClr val="tx1"/>
                </a:solidFill>
                <a:effectLst>
                  <a:outerShdw blurRad="38100" dist="38100" dir="2700000" algn="tl">
                    <a:srgbClr val="000000">
                      <a:alpha val="43137"/>
                    </a:srgbClr>
                  </a:outerShdw>
                </a:effectLst>
              </a:rPr>
              <a:t>hanya menyepelekan </a:t>
            </a:r>
            <a:r>
              <a:rPr lang="en-US" b="0">
                <a:solidFill>
                  <a:schemeClr val="tx1"/>
                </a:solidFill>
                <a:effectLst>
                  <a:outerShdw blurRad="38100" dist="38100" dir="2700000" algn="tl">
                    <a:srgbClr val="000000">
                      <a:alpha val="43137"/>
                    </a:srgbClr>
                  </a:outerShdw>
                </a:effectLst>
              </a:rPr>
              <a:t>pelanggan, ia </a:t>
            </a:r>
            <a:r>
              <a:rPr lang="en-US" b="0" smtClean="0">
                <a:solidFill>
                  <a:schemeClr val="tx1"/>
                </a:solidFill>
                <a:effectLst>
                  <a:outerShdw blurRad="38100" dist="38100" dir="2700000" algn="tl">
                    <a:srgbClr val="000000">
                      <a:alpha val="43137"/>
                    </a:srgbClr>
                  </a:outerShdw>
                </a:effectLst>
              </a:rPr>
              <a:t>kemudian membuat apa yang disebutnya sebagai “mimpi buruk” bagi UAL, berupa </a:t>
            </a:r>
            <a:r>
              <a:rPr lang="en-US" i="1">
                <a:solidFill>
                  <a:schemeClr val="tx1"/>
                </a:solidFill>
                <a:effectLst>
                  <a:outerShdw blurRad="38100" dist="38100" dir="2700000" algn="tl">
                    <a:srgbClr val="000000">
                      <a:alpha val="43137"/>
                    </a:srgbClr>
                  </a:outerShdw>
                </a:effectLst>
              </a:rPr>
              <a:t>video YouTube</a:t>
            </a:r>
            <a:r>
              <a:rPr lang="en-US" b="0">
                <a:solidFill>
                  <a:schemeClr val="tx1"/>
                </a:solidFill>
                <a:effectLst>
                  <a:outerShdw blurRad="38100" dist="38100" dir="2700000" algn="tl">
                    <a:srgbClr val="000000">
                      <a:alpha val="43137"/>
                    </a:srgbClr>
                  </a:outerShdw>
                </a:effectLst>
              </a:rPr>
              <a:t> pada bulan Juli 2009. Dalam beberapa </a:t>
            </a:r>
            <a:r>
              <a:rPr lang="en-US" b="0" smtClean="0">
                <a:solidFill>
                  <a:schemeClr val="tx1"/>
                </a:solidFill>
                <a:effectLst>
                  <a:outerShdw blurRad="38100" dist="38100" dir="2700000" algn="tl">
                    <a:srgbClr val="000000">
                      <a:alpha val="43137"/>
                    </a:srgbClr>
                  </a:outerShdw>
                </a:effectLst>
              </a:rPr>
              <a:t>hari saja, </a:t>
            </a:r>
            <a:r>
              <a:rPr lang="en-US" b="0">
                <a:solidFill>
                  <a:schemeClr val="tx1"/>
                </a:solidFill>
                <a:effectLst>
                  <a:outerShdw blurRad="38100" dist="38100" dir="2700000" algn="tl">
                    <a:srgbClr val="000000">
                      <a:alpha val="43137"/>
                    </a:srgbClr>
                  </a:outerShdw>
                </a:effectLst>
              </a:rPr>
              <a:t>video </a:t>
            </a:r>
            <a:r>
              <a:rPr lang="en-US" b="0" smtClean="0">
                <a:solidFill>
                  <a:schemeClr val="tx1"/>
                </a:solidFill>
                <a:effectLst>
                  <a:outerShdw blurRad="38100" dist="38100" dir="2700000" algn="tl">
                    <a:srgbClr val="000000">
                      <a:alpha val="43137"/>
                    </a:srgbClr>
                  </a:outerShdw>
                </a:effectLst>
              </a:rPr>
              <a:t>pertamanya telah dilihat oleh </a:t>
            </a:r>
            <a:r>
              <a:rPr lang="en-US" b="0">
                <a:solidFill>
                  <a:schemeClr val="tx1"/>
                </a:solidFill>
                <a:effectLst>
                  <a:outerShdw blurRad="38100" dist="38100" dir="2700000" algn="tl">
                    <a:srgbClr val="000000">
                      <a:alpha val="43137"/>
                    </a:srgbClr>
                  </a:outerShdw>
                </a:effectLst>
              </a:rPr>
              <a:t>lebih dari 2,5 juta </a:t>
            </a:r>
            <a:r>
              <a:rPr lang="en-US" b="0" smtClean="0">
                <a:solidFill>
                  <a:schemeClr val="tx1"/>
                </a:solidFill>
                <a:effectLst>
                  <a:outerShdw blurRad="38100" dist="38100" dir="2700000" algn="tl">
                    <a:srgbClr val="000000">
                      <a:alpha val="43137"/>
                    </a:srgbClr>
                  </a:outerShdw>
                </a:effectLst>
              </a:rPr>
              <a:t>orang dan </a:t>
            </a:r>
            <a:r>
              <a:rPr lang="en-US" b="0">
                <a:solidFill>
                  <a:schemeClr val="tx1"/>
                </a:solidFill>
                <a:effectLst>
                  <a:outerShdw blurRad="38100" dist="38100" dir="2700000" algn="tl">
                    <a:srgbClr val="000000">
                      <a:alpha val="43137"/>
                    </a:srgbClr>
                  </a:outerShdw>
                </a:effectLst>
              </a:rPr>
              <a:t>terus menyebar di blog, CNN, BBC, Twitter, dan media sosial lainnya.</a:t>
            </a:r>
            <a:endParaRPr lang="en-US" b="0" dirty="0" smtClean="0">
              <a:solidFill>
                <a:schemeClr val="tx1"/>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solidFill>
                  <a:schemeClr val="tx1"/>
                </a:solidFill>
              </a:rPr>
              <a:t>8-</a:t>
            </a:r>
            <a:fld id="{4C0BDC54-7FBA-410E-843C-F866E66B0366}" type="slidenum">
              <a:rPr lang="en-US" smtClean="0">
                <a:solidFill>
                  <a:schemeClr val="tx1"/>
                </a:solidFill>
              </a:rPr>
              <a:pPr/>
              <a:t>3</a:t>
            </a:fld>
            <a:endParaRPr lang="en-US" dirty="0">
              <a:solidFill>
                <a:schemeClr val="tx1"/>
              </a:solidFill>
            </a:endParaRPr>
          </a:p>
        </p:txBody>
      </p:sp>
      <p:sp>
        <p:nvSpPr>
          <p:cNvPr id="6" name="Title 1"/>
          <p:cNvSpPr txBox="1">
            <a:spLocks/>
          </p:cNvSpPr>
          <p:nvPr/>
        </p:nvSpPr>
        <p:spPr>
          <a:xfrm>
            <a:off x="1981200" y="228600"/>
            <a:ext cx="8229600" cy="1143000"/>
          </a:xfrm>
          <a:prstGeom prst="rect">
            <a:avLst/>
          </a:prstGeom>
        </p:spPr>
        <p:txBody>
          <a:bodyPr vert="horz" lIns="91440" tIns="45720" rIns="91440" bIns="45720" rtlCol="0" anchor="ctr">
            <a:normAutofit/>
          </a:bodyPr>
          <a:lstStyle/>
          <a:p>
            <a:pPr>
              <a:spcBef>
                <a:spcPct val="0"/>
              </a:spcBef>
              <a:defRPr/>
            </a:pPr>
            <a:endParaRPr lang="en-US" sz="3200" b="1" dirty="0">
              <a:solidFill>
                <a:srgbClr val="6B633D"/>
              </a:solidFill>
              <a:latin typeface="+mj-lt"/>
              <a:ea typeface="+mj-ea"/>
              <a:cs typeface="+mj-cs"/>
            </a:endParaRPr>
          </a:p>
        </p:txBody>
      </p:sp>
      <p:pic>
        <p:nvPicPr>
          <p:cNvPr id="8" name="Picture 7" descr="g.gif"/>
          <p:cNvPicPr>
            <a:picLocks noChangeAspect="1"/>
          </p:cNvPicPr>
          <p:nvPr/>
        </p:nvPicPr>
        <p:blipFill>
          <a:blip r:embed="rId3" cstate="print"/>
          <a:stretch>
            <a:fillRect/>
          </a:stretch>
        </p:blipFill>
        <p:spPr>
          <a:xfrm>
            <a:off x="10065224" y="232012"/>
            <a:ext cx="1771170" cy="1825388"/>
          </a:xfrm>
          <a:prstGeom prst="rect">
            <a:avLst/>
          </a:prstGeom>
          <a:effectLst>
            <a:outerShdw blurRad="228600" dist="101600" sx="102000" sy="102000" algn="ctr" rotWithShape="0">
              <a:prstClr val="black">
                <a:alpha val="40000"/>
              </a:prstClr>
            </a:outerShdw>
          </a:effectLst>
        </p:spPr>
      </p:pic>
    </p:spTree>
    <p:extLst>
      <p:ext uri="{BB962C8B-B14F-4D97-AF65-F5344CB8AC3E}">
        <p14:creationId xmlns:p14="http://schemas.microsoft.com/office/powerpoint/2010/main" val="32630493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04800"/>
            <a:ext cx="8229600" cy="1143000"/>
          </a:xfrm>
        </p:spPr>
        <p:txBody>
          <a:bodyPr>
            <a:normAutofit/>
          </a:bodyPr>
          <a:lstStyle/>
          <a:p>
            <a:pPr>
              <a:spcBef>
                <a:spcPts val="600"/>
              </a:spcBef>
              <a:spcAft>
                <a:spcPts val="600"/>
              </a:spcAft>
            </a:pPr>
            <a:r>
              <a:rPr lang="en-US" sz="2800" dirty="0">
                <a:latin typeface="Arial"/>
                <a:cs typeface="Arial"/>
              </a:rPr>
              <a:t>For Class Discussion &amp; Debate</a:t>
            </a:r>
            <a:br>
              <a:rPr lang="en-US" sz="2800" dirty="0">
                <a:latin typeface="Arial"/>
                <a:cs typeface="Arial"/>
              </a:rPr>
            </a:br>
            <a:r>
              <a:rPr lang="en-US" sz="2800" i="1" dirty="0">
                <a:solidFill>
                  <a:srgbClr val="000000"/>
                </a:solidFill>
                <a:latin typeface="Arial"/>
                <a:cs typeface="Arial"/>
              </a:rPr>
              <a:t>Case 1: Organizations WOW Customers</a:t>
            </a:r>
            <a:endParaRPr lang="en-US" sz="2700" i="1" dirty="0">
              <a:solidFill>
                <a:schemeClr val="tx1"/>
              </a:solidFill>
            </a:endParaRPr>
          </a:p>
        </p:txBody>
      </p:sp>
      <p:sp>
        <p:nvSpPr>
          <p:cNvPr id="3" name="Content Placeholder 2"/>
          <p:cNvSpPr>
            <a:spLocks noGrp="1"/>
          </p:cNvSpPr>
          <p:nvPr>
            <p:ph idx="1"/>
          </p:nvPr>
        </p:nvSpPr>
        <p:spPr>
          <a:xfrm>
            <a:off x="1066800" y="1600200"/>
            <a:ext cx="9144000" cy="4648200"/>
          </a:xfrm>
        </p:spPr>
        <p:txBody>
          <a:bodyPr>
            <a:normAutofit/>
          </a:bodyPr>
          <a:lstStyle/>
          <a:p>
            <a:pPr>
              <a:spcBef>
                <a:spcPts val="1200"/>
              </a:spcBef>
              <a:spcAft>
                <a:spcPts val="1200"/>
              </a:spcAft>
            </a:pPr>
            <a:r>
              <a:rPr lang="en-US" sz="2400" b="0" u="sng" smtClean="0">
                <a:solidFill>
                  <a:schemeClr val="tx1"/>
                </a:solidFill>
              </a:rPr>
              <a:t>Ubah Komplain Pelanggan menjadi Kebahagiaan</a:t>
            </a:r>
            <a:endParaRPr lang="en-US" sz="2400" b="0" i="1" dirty="0">
              <a:solidFill>
                <a:schemeClr val="tx1"/>
              </a:solidFill>
            </a:endParaRPr>
          </a:p>
          <a:p>
            <a:r>
              <a:rPr lang="en-US" sz="2400" b="0" smtClean="0"/>
              <a:t>Meskipun </a:t>
            </a:r>
            <a:r>
              <a:rPr lang="en-US" sz="2400" b="0"/>
              <a:t>organisasi bisnis </a:t>
            </a:r>
            <a:r>
              <a:rPr lang="en-US" sz="2400" b="0" smtClean="0"/>
              <a:t>awalnya </a:t>
            </a:r>
            <a:r>
              <a:rPr lang="en-US" sz="2400" b="0"/>
              <a:t>tertarik dengan Media Sosial karena potensi untuk </a:t>
            </a:r>
            <a:r>
              <a:rPr lang="en-US" sz="2400" i="1"/>
              <a:t>branding</a:t>
            </a:r>
            <a:r>
              <a:rPr lang="en-US" sz="2400" b="0"/>
              <a:t> dan </a:t>
            </a:r>
            <a:r>
              <a:rPr lang="en-US" sz="2400" i="1"/>
              <a:t>public relations</a:t>
            </a:r>
            <a:r>
              <a:rPr lang="en-US" sz="2400" b="0"/>
              <a:t>, </a:t>
            </a:r>
            <a:r>
              <a:rPr lang="en-US" sz="2400" b="0" smtClean="0"/>
              <a:t>akhirnya banyak organisasi </a:t>
            </a:r>
            <a:r>
              <a:rPr lang="en-US" sz="2400" b="0"/>
              <a:t>mulai menyadari </a:t>
            </a:r>
            <a:r>
              <a:rPr lang="en-US" sz="2400" b="0" smtClean="0"/>
              <a:t>potensinya sebagai </a:t>
            </a:r>
            <a:r>
              <a:rPr lang="en-US" sz="2400" i="1"/>
              <a:t>layanan pelanggan </a:t>
            </a:r>
            <a:r>
              <a:rPr lang="en-US" sz="2400" b="0"/>
              <a:t>dan </a:t>
            </a:r>
            <a:r>
              <a:rPr lang="en-US" sz="2400" i="1"/>
              <a:t>dukungan </a:t>
            </a:r>
            <a:r>
              <a:rPr lang="en-US" sz="2400" i="1" smtClean="0"/>
              <a:t>produk</a:t>
            </a:r>
            <a:r>
              <a:rPr lang="en-US" sz="2400" b="0" smtClean="0"/>
              <a:t>. </a:t>
            </a:r>
          </a:p>
          <a:p>
            <a:r>
              <a:rPr lang="en-US" sz="2400" b="0" smtClean="0"/>
              <a:t>Bahkan</a:t>
            </a:r>
            <a:r>
              <a:rPr lang="en-US" sz="2400" b="0"/>
              <a:t>, sebuah penelitian terbaru oleh Forrester Research dan Cisco (2010) menunjukkan bahwa kegiatan </a:t>
            </a:r>
            <a:r>
              <a:rPr lang="en-US" sz="2400" b="0" smtClean="0"/>
              <a:t>layanan </a:t>
            </a:r>
            <a:r>
              <a:rPr lang="en-US" sz="2400" b="0"/>
              <a:t>pelanggan adalah aplikasi kedua yang paling umum dari teknologi sosial oleh organisasi bisnis (marketing adalah </a:t>
            </a:r>
            <a:r>
              <a:rPr lang="en-US" sz="2400" b="0" smtClean="0"/>
              <a:t>yang pertama)</a:t>
            </a:r>
            <a:endParaRPr lang="en-US" sz="2400" b="0"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solidFill>
                  <a:schemeClr val="tx1"/>
                </a:solidFill>
              </a:rPr>
              <a:t>8-</a:t>
            </a:r>
            <a:fld id="{4C0BDC54-7FBA-410E-843C-F866E66B0366}" type="slidenum">
              <a:rPr lang="en-US" smtClean="0">
                <a:solidFill>
                  <a:schemeClr val="tx1"/>
                </a:solidFill>
              </a:rPr>
              <a:pPr/>
              <a:t>4</a:t>
            </a:fld>
            <a:endParaRPr lang="en-US" dirty="0">
              <a:solidFill>
                <a:schemeClr val="tx1"/>
              </a:solidFill>
            </a:endParaRPr>
          </a:p>
        </p:txBody>
      </p:sp>
      <p:sp>
        <p:nvSpPr>
          <p:cNvPr id="6" name="Title 1"/>
          <p:cNvSpPr txBox="1">
            <a:spLocks/>
          </p:cNvSpPr>
          <p:nvPr/>
        </p:nvSpPr>
        <p:spPr>
          <a:xfrm>
            <a:off x="1981200" y="228600"/>
            <a:ext cx="8229600" cy="1143000"/>
          </a:xfrm>
          <a:prstGeom prst="rect">
            <a:avLst/>
          </a:prstGeom>
        </p:spPr>
        <p:txBody>
          <a:bodyPr vert="horz" lIns="91440" tIns="45720" rIns="91440" bIns="45720" rtlCol="0" anchor="ctr">
            <a:normAutofit/>
          </a:bodyPr>
          <a:lstStyle/>
          <a:p>
            <a:pPr>
              <a:spcBef>
                <a:spcPct val="0"/>
              </a:spcBef>
              <a:defRPr/>
            </a:pPr>
            <a:endParaRPr lang="en-US" sz="3200" b="1" dirty="0">
              <a:solidFill>
                <a:srgbClr val="6B633D"/>
              </a:solidFill>
              <a:latin typeface="+mj-lt"/>
              <a:ea typeface="+mj-ea"/>
              <a:cs typeface="+mj-cs"/>
            </a:endParaRPr>
          </a:p>
        </p:txBody>
      </p:sp>
      <p:pic>
        <p:nvPicPr>
          <p:cNvPr id="9" name="Picture 8" descr="g.gif"/>
          <p:cNvPicPr>
            <a:picLocks noChangeAspect="1"/>
          </p:cNvPicPr>
          <p:nvPr/>
        </p:nvPicPr>
        <p:blipFill>
          <a:blip r:embed="rId3" cstate="print"/>
          <a:stretch>
            <a:fillRect/>
          </a:stretch>
        </p:blipFill>
        <p:spPr>
          <a:xfrm>
            <a:off x="10065224" y="232012"/>
            <a:ext cx="1771170" cy="1825388"/>
          </a:xfrm>
          <a:prstGeom prst="rect">
            <a:avLst/>
          </a:prstGeom>
          <a:effectLst>
            <a:outerShdw blurRad="228600" dist="101600" sx="102000" sy="102000" algn="ctr" rotWithShape="0">
              <a:prstClr val="black">
                <a:alpha val="40000"/>
              </a:prstClr>
            </a:outerShdw>
          </a:effectLst>
        </p:spPr>
      </p:pic>
    </p:spTree>
    <p:extLst>
      <p:ext uri="{BB962C8B-B14F-4D97-AF65-F5344CB8AC3E}">
        <p14:creationId xmlns:p14="http://schemas.microsoft.com/office/powerpoint/2010/main" val="37169956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spcBef>
                <a:spcPts val="600"/>
              </a:spcBef>
              <a:spcAft>
                <a:spcPts val="600"/>
              </a:spcAft>
            </a:pPr>
            <a:r>
              <a:rPr lang="en-US" sz="2800" dirty="0">
                <a:latin typeface="Arial"/>
                <a:cs typeface="Arial"/>
              </a:rPr>
              <a:t>For Class Discussion &amp; Debate</a:t>
            </a:r>
            <a:br>
              <a:rPr lang="en-US" sz="2800" dirty="0">
                <a:latin typeface="Arial"/>
                <a:cs typeface="Arial"/>
              </a:rPr>
            </a:br>
            <a:r>
              <a:rPr lang="en-US" sz="2800" i="1" dirty="0">
                <a:solidFill>
                  <a:srgbClr val="000000"/>
                </a:solidFill>
                <a:latin typeface="Arial"/>
                <a:cs typeface="Arial"/>
              </a:rPr>
              <a:t>Case 1: Organizations WOW Customers</a:t>
            </a:r>
            <a:endParaRPr lang="en-US" sz="2700" i="1" dirty="0">
              <a:solidFill>
                <a:schemeClr val="tx1"/>
              </a:solidFill>
            </a:endParaRPr>
          </a:p>
        </p:txBody>
      </p:sp>
      <p:sp>
        <p:nvSpPr>
          <p:cNvPr id="3" name="Content Placeholder 2"/>
          <p:cNvSpPr>
            <a:spLocks noGrp="1"/>
          </p:cNvSpPr>
          <p:nvPr>
            <p:ph idx="1"/>
          </p:nvPr>
        </p:nvSpPr>
        <p:spPr/>
        <p:txBody>
          <a:bodyPr>
            <a:noAutofit/>
          </a:bodyPr>
          <a:lstStyle/>
          <a:p>
            <a:pPr>
              <a:lnSpc>
                <a:spcPct val="100000"/>
              </a:lnSpc>
              <a:spcBef>
                <a:spcPts val="0"/>
              </a:spcBef>
              <a:buNone/>
            </a:pPr>
            <a:r>
              <a:rPr lang="en-US" sz="2800" smtClean="0">
                <a:solidFill>
                  <a:schemeClr val="accent6">
                    <a:lumMod val="60000"/>
                    <a:lumOff val="40000"/>
                  </a:schemeClr>
                </a:solidFill>
              </a:rPr>
              <a:t>Contoh perusahaan-perusahaan </a:t>
            </a:r>
          </a:p>
          <a:p>
            <a:pPr>
              <a:lnSpc>
                <a:spcPct val="100000"/>
              </a:lnSpc>
              <a:spcBef>
                <a:spcPts val="0"/>
              </a:spcBef>
              <a:buNone/>
            </a:pPr>
            <a:r>
              <a:rPr lang="en-US" sz="2800" smtClean="0">
                <a:solidFill>
                  <a:schemeClr val="accent6">
                    <a:lumMod val="60000"/>
                    <a:lumOff val="40000"/>
                  </a:schemeClr>
                </a:solidFill>
              </a:rPr>
              <a:t>yang menggunakan media sosial:</a:t>
            </a:r>
          </a:p>
          <a:p>
            <a:pPr>
              <a:lnSpc>
                <a:spcPct val="100000"/>
              </a:lnSpc>
              <a:spcBef>
                <a:spcPts val="0"/>
              </a:spcBef>
              <a:buNone/>
            </a:pPr>
            <a:endParaRPr lang="en-US" sz="2800" dirty="0">
              <a:solidFill>
                <a:schemeClr val="accent6">
                  <a:lumMod val="60000"/>
                  <a:lumOff val="40000"/>
                </a:schemeClr>
              </a:solidFill>
            </a:endParaRPr>
          </a:p>
          <a:p>
            <a:pPr marL="457200" indent="-457200">
              <a:buFont typeface="+mj-lt"/>
              <a:buAutoNum type="arabicPeriod"/>
            </a:pPr>
            <a:r>
              <a:rPr lang="en-US" sz="2000" b="0" smtClean="0"/>
              <a:t>Pengecer </a:t>
            </a:r>
            <a:r>
              <a:rPr lang="en-US" sz="2000" b="0"/>
              <a:t>sepatu online, </a:t>
            </a:r>
            <a:r>
              <a:rPr lang="en-US" sz="2000"/>
              <a:t>Zappos</a:t>
            </a:r>
            <a:r>
              <a:rPr lang="en-US" sz="2000" b="0"/>
              <a:t>, </a:t>
            </a:r>
            <a:r>
              <a:rPr lang="en-US" sz="2000" b="0" smtClean="0"/>
              <a:t>merancang layanan </a:t>
            </a:r>
            <a:r>
              <a:rPr lang="en-US" sz="2000" b="0"/>
              <a:t>pelanggan melalui semua saluran </a:t>
            </a:r>
            <a:r>
              <a:rPr lang="en-US" sz="2000" b="0" smtClean="0"/>
              <a:t>agar membuat </a:t>
            </a:r>
            <a:r>
              <a:rPr lang="en-US" sz="2000"/>
              <a:t>"WOW"</a:t>
            </a:r>
            <a:r>
              <a:rPr lang="en-US" sz="2000" b="0"/>
              <a:t> pelanggan. </a:t>
            </a:r>
            <a:endParaRPr lang="en-US" sz="2000"/>
          </a:p>
          <a:p>
            <a:pPr marL="457200" indent="-457200">
              <a:buFont typeface="+mj-lt"/>
              <a:buAutoNum type="arabicPeriod"/>
            </a:pPr>
            <a:r>
              <a:rPr lang="en-US" sz="2000" smtClean="0"/>
              <a:t>Comcast </a:t>
            </a:r>
            <a:r>
              <a:rPr lang="en-US" sz="2000" b="0"/>
              <a:t>Membuat Turnaround dengan Social Media: Seperti United Airlines, raksasa kabel Comcast pernah menjadi </a:t>
            </a:r>
            <a:r>
              <a:rPr lang="en-US" sz="2000" b="0" smtClean="0"/>
              <a:t>salah satu target </a:t>
            </a:r>
            <a:r>
              <a:rPr lang="en-US" sz="2000" b="0"/>
              <a:t>bencana </a:t>
            </a:r>
            <a:r>
              <a:rPr lang="en-US" sz="2000" b="0" smtClean="0"/>
              <a:t>banyak media sosial . </a:t>
            </a:r>
            <a:endParaRPr lang="en-US" sz="2000" b="0"/>
          </a:p>
          <a:p>
            <a:pPr marL="457200" indent="-457200">
              <a:buFont typeface="+mj-lt"/>
              <a:buAutoNum type="arabicPeriod"/>
            </a:pPr>
            <a:r>
              <a:rPr lang="en-US" sz="2000" b="0"/>
              <a:t>Cisco Systems Membuat </a:t>
            </a:r>
            <a:r>
              <a:rPr lang="en-US" sz="2000" b="0" i="1" smtClean="0"/>
              <a:t>Social Tools for </a:t>
            </a:r>
            <a:r>
              <a:rPr lang="en-US" sz="2000" b="0" i="1"/>
              <a:t>Customer Service</a:t>
            </a:r>
            <a:r>
              <a:rPr lang="en-US" sz="2000" b="0"/>
              <a:t>: Cisco Systems, Inc adalah sebuah perusahaan </a:t>
            </a:r>
            <a:r>
              <a:rPr lang="en-US" sz="2000" b="0" smtClean="0"/>
              <a:t>multinasional </a:t>
            </a:r>
            <a:r>
              <a:rPr lang="en-US" sz="2000" b="0"/>
              <a:t>Amerika dan pemimpin pasar dalam desain dan manufaktur peralatan jaringan komputer.</a:t>
            </a:r>
            <a:endParaRPr lang="en-US" sz="20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solidFill>
                  <a:schemeClr val="tx1"/>
                </a:solidFill>
              </a:rPr>
              <a:t>8-</a:t>
            </a:r>
            <a:fld id="{4C0BDC54-7FBA-410E-843C-F866E66B0366}" type="slidenum">
              <a:rPr lang="en-US" smtClean="0">
                <a:solidFill>
                  <a:schemeClr val="tx1"/>
                </a:solidFill>
              </a:rPr>
              <a:pPr/>
              <a:t>5</a:t>
            </a:fld>
            <a:endParaRPr lang="en-US" dirty="0">
              <a:solidFill>
                <a:schemeClr val="tx1"/>
              </a:solidFill>
            </a:endParaRPr>
          </a:p>
        </p:txBody>
      </p:sp>
      <p:sp>
        <p:nvSpPr>
          <p:cNvPr id="6" name="Title 1"/>
          <p:cNvSpPr txBox="1">
            <a:spLocks/>
          </p:cNvSpPr>
          <p:nvPr/>
        </p:nvSpPr>
        <p:spPr>
          <a:xfrm>
            <a:off x="1970314" y="228600"/>
            <a:ext cx="8229600" cy="1295400"/>
          </a:xfrm>
          <a:prstGeom prst="rect">
            <a:avLst/>
          </a:prstGeom>
        </p:spPr>
        <p:txBody>
          <a:bodyPr vert="horz" lIns="91440" tIns="45720" rIns="91440" bIns="45720" rtlCol="0" anchor="ctr">
            <a:normAutofit/>
          </a:bodyPr>
          <a:lstStyle/>
          <a:p>
            <a:pPr>
              <a:spcBef>
                <a:spcPct val="0"/>
              </a:spcBef>
              <a:defRPr/>
            </a:pPr>
            <a:endParaRPr lang="en-US" sz="3200" b="1" dirty="0">
              <a:solidFill>
                <a:srgbClr val="6B633D"/>
              </a:solidFill>
              <a:latin typeface="+mj-lt"/>
              <a:ea typeface="+mj-ea"/>
              <a:cs typeface="+mj-cs"/>
            </a:endParaRPr>
          </a:p>
        </p:txBody>
      </p:sp>
    </p:spTree>
    <p:extLst>
      <p:ext uri="{BB962C8B-B14F-4D97-AF65-F5344CB8AC3E}">
        <p14:creationId xmlns:p14="http://schemas.microsoft.com/office/powerpoint/2010/main" val="11302518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7151"/>
            <a:ext cx="10515600" cy="1325563"/>
          </a:xfrm>
        </p:spPr>
        <p:txBody>
          <a:bodyPr>
            <a:normAutofit/>
          </a:bodyPr>
          <a:lstStyle/>
          <a:p>
            <a:r>
              <a:rPr lang="en-US" sz="2800" dirty="0">
                <a:latin typeface="Arial"/>
                <a:cs typeface="Arial"/>
              </a:rPr>
              <a:t>For Class Discussion &amp; Debate</a:t>
            </a:r>
            <a:br>
              <a:rPr lang="en-US" sz="2800" dirty="0">
                <a:latin typeface="Arial"/>
                <a:cs typeface="Arial"/>
              </a:rPr>
            </a:br>
            <a:r>
              <a:rPr lang="en-US" sz="2400" i="1" dirty="0">
                <a:solidFill>
                  <a:srgbClr val="000000"/>
                </a:solidFill>
                <a:latin typeface="Arial"/>
                <a:cs typeface="Arial"/>
              </a:rPr>
              <a:t>Case 1: Organizations WOW Customers</a:t>
            </a:r>
            <a:endParaRPr lang="en-US" sz="2400" dirty="0"/>
          </a:p>
        </p:txBody>
      </p:sp>
      <p:sp>
        <p:nvSpPr>
          <p:cNvPr id="3" name="Content Placeholder 2"/>
          <p:cNvSpPr>
            <a:spLocks noGrp="1"/>
          </p:cNvSpPr>
          <p:nvPr>
            <p:ph idx="1"/>
          </p:nvPr>
        </p:nvSpPr>
        <p:spPr/>
        <p:txBody>
          <a:bodyPr>
            <a:noAutofit/>
          </a:bodyPr>
          <a:lstStyle/>
          <a:p>
            <a:pPr marL="457200" indent="-457200">
              <a:buFont typeface="+mj-lt"/>
              <a:buAutoNum type="arabicPeriod"/>
            </a:pPr>
            <a:r>
              <a:rPr lang="en-US" sz="2200" b="0" smtClean="0"/>
              <a:t>Tontonlah </a:t>
            </a:r>
            <a:r>
              <a:rPr lang="en-US" sz="2200" b="0"/>
              <a:t>video demonstrasi aplikasi layanan pelanggan sosial Cisco: youtube.com/watch?v=aRFkNmqep5Y. Apa keuntungan pendekatan ini tampaknya menawarkan lebih dari </a:t>
            </a:r>
            <a:r>
              <a:rPr lang="en-US" sz="2200" b="0" smtClean="0"/>
              <a:t>sekedar memantau </a:t>
            </a:r>
            <a:r>
              <a:rPr lang="en-US" sz="2200" b="0"/>
              <a:t>situs media sosial seperti Facebook dan Twitter </a:t>
            </a:r>
            <a:r>
              <a:rPr lang="en-US" sz="2200" b="0" smtClean="0"/>
              <a:t>secara langsung</a:t>
            </a:r>
            <a:r>
              <a:rPr lang="en-US" sz="2200" b="0"/>
              <a:t>? </a:t>
            </a:r>
          </a:p>
          <a:p>
            <a:pPr marL="457200" indent="-457200">
              <a:buFont typeface="+mj-lt"/>
              <a:buAutoNum type="arabicPeriod"/>
            </a:pPr>
            <a:r>
              <a:rPr lang="en-US" sz="2200" b="0" smtClean="0"/>
              <a:t>Cari </a:t>
            </a:r>
            <a:r>
              <a:rPr lang="en-US" sz="2200" b="0"/>
              <a:t>YouTube dan Twitter untuk keluhan pelanggan tentang Comcast. Beberapa keluhan langsung tentang layanan sementara yang lain mungkin dapat digambarkan sebagai </a:t>
            </a:r>
            <a:r>
              <a:rPr lang="en-US" sz="2200" b="0" smtClean="0"/>
              <a:t>teriakan </a:t>
            </a:r>
            <a:r>
              <a:rPr lang="en-US" sz="2200" b="0"/>
              <a:t>marah, mengandung </a:t>
            </a:r>
            <a:r>
              <a:rPr lang="en-US" sz="2200" b="0" smtClean="0"/>
              <a:t>perkataan kotor, bernada ancaman</a:t>
            </a:r>
            <a:r>
              <a:rPr lang="en-US" sz="2200" b="0"/>
              <a:t>, dan </a:t>
            </a:r>
            <a:r>
              <a:rPr lang="en-US" sz="2200" b="0" smtClean="0"/>
              <a:t>omelan dengan penuh </a:t>
            </a:r>
            <a:r>
              <a:rPr lang="en-US" sz="2200" b="0"/>
              <a:t>emosional. Haruskah perusahaan berusaha untuk menanggapi semua jenis sentimen negatif yang diungkapkan pada platform sosial? Jika tidak ada, apa yang harus kriteria adalah untuk memutuskan kapan dan kapan tidak merespons? Jika ya, bagaimana seharusnya perusahaan menanggapi ekspresi yang sangat emosional pelanggan kecemasan?</a:t>
            </a:r>
            <a:endParaRPr lang="en-US" sz="22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6</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750"/>
                                        <p:tgtEl>
                                          <p:spTgt spid="3"/>
                                        </p:tgtEl>
                                      </p:cBhvr>
                                    </p:animEffect>
                                    <p:anim calcmode="lin" valueType="num">
                                      <p:cBhvr>
                                        <p:cTn id="8" dur="1750" fill="hold"/>
                                        <p:tgtEl>
                                          <p:spTgt spid="3"/>
                                        </p:tgtEl>
                                        <p:attrNameLst>
                                          <p:attrName>ppt_x</p:attrName>
                                        </p:attrNameLst>
                                      </p:cBhvr>
                                      <p:tavLst>
                                        <p:tav tm="0">
                                          <p:val>
                                            <p:strVal val="#ppt_x"/>
                                          </p:val>
                                        </p:tav>
                                        <p:tav tm="100000">
                                          <p:val>
                                            <p:strVal val="#ppt_x"/>
                                          </p:val>
                                        </p:tav>
                                      </p:tavLst>
                                    </p:anim>
                                    <p:anim calcmode="lin" valueType="num">
                                      <p:cBhvr>
                                        <p:cTn id="9" dur="1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8.1 Web 2.0 and Social Media</a:t>
            </a:r>
          </a:p>
        </p:txBody>
      </p:sp>
      <p:sp>
        <p:nvSpPr>
          <p:cNvPr id="9" name="Text Placeholder 8"/>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7</a:t>
            </a:fld>
            <a:endParaRPr lang="en-US" dirty="0"/>
          </a:p>
        </p:txBody>
      </p:sp>
    </p:spTree>
    <p:extLst>
      <p:ext uri="{BB962C8B-B14F-4D97-AF65-F5344CB8AC3E}">
        <p14:creationId xmlns:p14="http://schemas.microsoft.com/office/powerpoint/2010/main" val="113824483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8.1 Web 2.0 and Social Media</a:t>
            </a:r>
            <a:endParaRPr lang="en-US" dirty="0"/>
          </a:p>
        </p:txBody>
      </p:sp>
      <p:sp>
        <p:nvSpPr>
          <p:cNvPr id="3" name="Content Placeholder 2"/>
          <p:cNvSpPr>
            <a:spLocks noGrp="1"/>
          </p:cNvSpPr>
          <p:nvPr>
            <p:ph idx="1"/>
          </p:nvPr>
        </p:nvSpPr>
        <p:spPr/>
        <p:txBody>
          <a:bodyPr>
            <a:normAutofit/>
          </a:bodyPr>
          <a:lstStyle/>
          <a:p>
            <a:r>
              <a:rPr lang="en-US" sz="2200" b="0"/>
              <a:t>Web 2.0, </a:t>
            </a:r>
            <a:r>
              <a:rPr lang="en-US" sz="2200" b="0" i="1"/>
              <a:t>Web </a:t>
            </a:r>
            <a:r>
              <a:rPr lang="en-US" sz="2200" b="0" i="1" smtClean="0"/>
              <a:t>Sosial</a:t>
            </a:r>
            <a:r>
              <a:rPr lang="en-US" sz="2200" b="0"/>
              <a:t>, telah mengubah dan menyebabkan model bisnis baru. </a:t>
            </a:r>
          </a:p>
          <a:p>
            <a:r>
              <a:rPr lang="en-US" sz="2200" b="0"/>
              <a:t>Transformasi telah terjadi begitu </a:t>
            </a:r>
            <a:r>
              <a:rPr lang="en-US" sz="2200" b="0" smtClean="0"/>
              <a:t>mulus sehingga </a:t>
            </a:r>
            <a:r>
              <a:rPr lang="en-US" sz="2200" b="0"/>
              <a:t>kita sering tidak </a:t>
            </a:r>
            <a:r>
              <a:rPr lang="en-US" sz="2200" b="0" smtClean="0"/>
              <a:t>menyadari </a:t>
            </a:r>
            <a:r>
              <a:rPr lang="en-US" sz="2200" b="0"/>
              <a:t>banyak implikasi untuk bisnis, lembaga, dan individu. </a:t>
            </a:r>
          </a:p>
          <a:p>
            <a:r>
              <a:rPr lang="en-US" sz="2200" b="0"/>
              <a:t>Interaktivitas Internet memungkinkan untuk koneksi sosial yang kuat antara individu, organisasi, pemerintah dan entitas lain. </a:t>
            </a:r>
          </a:p>
          <a:p>
            <a:r>
              <a:rPr lang="en-US" sz="2200" b="0"/>
              <a:t>Organisasi telah berkomunikasi dengan khalayak mereka menggunakan </a:t>
            </a:r>
            <a:r>
              <a:rPr lang="en-US" sz="2200" b="0" smtClean="0"/>
              <a:t>model </a:t>
            </a:r>
            <a:r>
              <a:rPr lang="en-US" sz="2200" b="0"/>
              <a:t>pesan broadcast </a:t>
            </a:r>
            <a:r>
              <a:rPr lang="en-US" sz="2200" b="0" smtClean="0"/>
              <a:t>yang mengalir </a:t>
            </a:r>
            <a:r>
              <a:rPr lang="en-US" sz="2200" b="0"/>
              <a:t>dari pengirim ke penerima. Model baru adalah model percakapan, di mana komunikasi mengalir bolak-balik antara pengirim dan penerima.</a:t>
            </a:r>
            <a:endParaRPr lang="en-US" sz="2200" b="0" dirty="0">
              <a:solidFill>
                <a:schemeClr val="tx1"/>
              </a:solidFill>
            </a:endParaRPr>
          </a:p>
          <a:p>
            <a:endParaRPr lang="en-US" sz="2200" b="0" dirty="0">
              <a:solidFill>
                <a:schemeClr val="tx1"/>
              </a:solidFill>
            </a:endParaRPr>
          </a:p>
          <a:p>
            <a:endParaRPr lang="en-US" sz="2200" b="0" dirty="0">
              <a:solidFill>
                <a:schemeClr val="tx1"/>
              </a:solidFill>
            </a:endParaRPr>
          </a:p>
          <a:p>
            <a:endParaRPr lang="en-US"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8</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60067" y="227122"/>
            <a:ext cx="2180989"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9</a:t>
            </a:fld>
            <a:endParaRPr lang="en-US" dirty="0"/>
          </a:p>
        </p:txBody>
      </p:sp>
      <p:pic>
        <p:nvPicPr>
          <p:cNvPr id="8" name="Picture 7" descr="li.gif"/>
          <p:cNvPicPr>
            <a:picLocks noChangeAspect="1"/>
          </p:cNvPicPr>
          <p:nvPr/>
        </p:nvPicPr>
        <p:blipFill>
          <a:blip r:embed="rId3" cstate="print"/>
          <a:stretch>
            <a:fillRect/>
          </a:stretch>
        </p:blipFill>
        <p:spPr>
          <a:xfrm rot="952050">
            <a:off x="9194776" y="573064"/>
            <a:ext cx="1767459" cy="1162444"/>
          </a:xfrm>
          <a:prstGeom prst="rect">
            <a:avLst/>
          </a:prstGeom>
          <a:effectLst>
            <a:outerShdw blurRad="215900" sx="102000" sy="102000" algn="ctr" rotWithShape="0">
              <a:prstClr val="black">
                <a:alpha val="68000"/>
              </a:prstClr>
            </a:outerShdw>
          </a:effectLst>
        </p:spPr>
      </p:pic>
      <p:pic>
        <p:nvPicPr>
          <p:cNvPr id="9" name="Picture 8" descr="fb.gif"/>
          <p:cNvPicPr>
            <a:picLocks noChangeAspect="1"/>
          </p:cNvPicPr>
          <p:nvPr/>
        </p:nvPicPr>
        <p:blipFill>
          <a:blip r:embed="rId4" cstate="print"/>
          <a:stretch>
            <a:fillRect/>
          </a:stretch>
        </p:blipFill>
        <p:spPr>
          <a:xfrm rot="910130">
            <a:off x="7877171" y="317045"/>
            <a:ext cx="1072240" cy="1542642"/>
          </a:xfrm>
          <a:prstGeom prst="rect">
            <a:avLst/>
          </a:prstGeom>
          <a:effectLst>
            <a:outerShdw blurRad="215900" sx="102000" sy="102000" algn="ctr" rotWithShape="0">
              <a:prstClr val="black">
                <a:alpha val="68000"/>
              </a:prstClr>
            </a:outerShdw>
          </a:effectLst>
        </p:spPr>
      </p:pic>
      <p:sp>
        <p:nvSpPr>
          <p:cNvPr id="2" name="Rectangle 1"/>
          <p:cNvSpPr/>
          <p:nvPr/>
        </p:nvSpPr>
        <p:spPr>
          <a:xfrm>
            <a:off x="1066801" y="626315"/>
            <a:ext cx="6705600" cy="584775"/>
          </a:xfrm>
          <a:prstGeom prst="rect">
            <a:avLst/>
          </a:prstGeom>
        </p:spPr>
        <p:txBody>
          <a:bodyPr wrap="square">
            <a:spAutoFit/>
          </a:bodyPr>
          <a:lstStyle/>
          <a:p>
            <a:r>
              <a:rPr lang="en-US" sz="3200" b="1" smtClean="0">
                <a:solidFill>
                  <a:srgbClr val="6B633D"/>
                </a:solidFill>
              </a:rPr>
              <a:t>Apa itu Web </a:t>
            </a:r>
            <a:r>
              <a:rPr lang="en-US" sz="3200" b="1" dirty="0">
                <a:solidFill>
                  <a:srgbClr val="6B633D"/>
                </a:solidFill>
              </a:rPr>
              <a:t>2.0?</a:t>
            </a:r>
          </a:p>
        </p:txBody>
      </p:sp>
      <p:graphicFrame>
        <p:nvGraphicFramePr>
          <p:cNvPr id="3" name="Table 2"/>
          <p:cNvGraphicFramePr>
            <a:graphicFrameLocks noGrp="1"/>
          </p:cNvGraphicFramePr>
          <p:nvPr>
            <p:extLst>
              <p:ext uri="{D42A27DB-BD31-4B8C-83A1-F6EECF244321}">
                <p14:modId xmlns:p14="http://schemas.microsoft.com/office/powerpoint/2010/main" val="3107306399"/>
              </p:ext>
            </p:extLst>
          </p:nvPr>
        </p:nvGraphicFramePr>
        <p:xfrm>
          <a:off x="1066800" y="2032000"/>
          <a:ext cx="9753600" cy="3474720"/>
        </p:xfrm>
        <a:graphic>
          <a:graphicData uri="http://schemas.openxmlformats.org/drawingml/2006/table">
            <a:tbl>
              <a:tblPr firstRow="1" bandRow="1">
                <a:tableStyleId>{5C22544A-7EE6-4342-B048-85BDC9FD1C3A}</a:tableStyleId>
              </a:tblPr>
              <a:tblGrid>
                <a:gridCol w="4876800"/>
                <a:gridCol w="4876800"/>
              </a:tblGrid>
              <a:tr h="370840">
                <a:tc>
                  <a:txBody>
                    <a:bodyPr/>
                    <a:lstStyle/>
                    <a:p>
                      <a:pPr algn="ctr"/>
                      <a:r>
                        <a:rPr lang="en-US" sz="2000" smtClean="0"/>
                        <a:t>Web 1.0</a:t>
                      </a:r>
                      <a:endParaRPr lang="en-US" sz="2000"/>
                    </a:p>
                  </a:txBody>
                  <a:tcPr anchor="ctr"/>
                </a:tc>
                <a:tc>
                  <a:txBody>
                    <a:bodyPr/>
                    <a:lstStyle/>
                    <a:p>
                      <a:pPr algn="ctr"/>
                      <a:r>
                        <a:rPr lang="en-US" sz="2000" smtClean="0"/>
                        <a:t>Web 2.0—Web</a:t>
                      </a:r>
                      <a:r>
                        <a:rPr lang="en-US" sz="2000" baseline="0" smtClean="0"/>
                        <a:t> Sosial</a:t>
                      </a:r>
                      <a:endParaRPr lang="en-US" sz="2000"/>
                    </a:p>
                  </a:txBody>
                  <a:tcPr anchor="ctr"/>
                </a:tc>
              </a:tr>
              <a:tr h="370840">
                <a:tc>
                  <a:txBody>
                    <a:bodyPr/>
                    <a:lstStyle/>
                    <a:p>
                      <a:r>
                        <a:rPr lang="en-US" sz="2000" smtClean="0"/>
                        <a:t>Laman Statis, HTML</a:t>
                      </a:r>
                      <a:endParaRPr lang="en-US" sz="2000"/>
                    </a:p>
                  </a:txBody>
                  <a:tcPr anchor="ctr"/>
                </a:tc>
                <a:tc>
                  <a:txBody>
                    <a:bodyPr/>
                    <a:lstStyle/>
                    <a:p>
                      <a:r>
                        <a:rPr lang="en-US" sz="2000" smtClean="0"/>
                        <a:t>Laman Dinamis, XML dan Java</a:t>
                      </a:r>
                      <a:endParaRPr lang="en-US" sz="2000"/>
                    </a:p>
                  </a:txBody>
                  <a:tcPr anchor="ctr"/>
                </a:tc>
              </a:tr>
              <a:tr h="370840">
                <a:tc>
                  <a:txBody>
                    <a:bodyPr/>
                    <a:lstStyle/>
                    <a:p>
                      <a:r>
                        <a:rPr lang="en-US" sz="2000" smtClean="0"/>
                        <a:t>Muatan dikendalikan</a:t>
                      </a:r>
                      <a:r>
                        <a:rPr lang="en-US" sz="2000" baseline="0" smtClean="0"/>
                        <a:t> pembuat</a:t>
                      </a:r>
                      <a:endParaRPr lang="en-US" sz="2000"/>
                    </a:p>
                  </a:txBody>
                  <a:tcPr anchor="ctr"/>
                </a:tc>
                <a:tc>
                  <a:txBody>
                    <a:bodyPr/>
                    <a:lstStyle/>
                    <a:p>
                      <a:r>
                        <a:rPr lang="en-US" sz="2000" smtClean="0"/>
                        <a:t>Muatan dikendalikan pengguna</a:t>
                      </a:r>
                      <a:endParaRPr lang="en-US" sz="2000"/>
                    </a:p>
                  </a:txBody>
                  <a:tcPr anchor="ctr"/>
                </a:tc>
              </a:tr>
              <a:tr h="370840">
                <a:tc>
                  <a:txBody>
                    <a:bodyPr/>
                    <a:lstStyle/>
                    <a:p>
                      <a:r>
                        <a:rPr lang="en-US" sz="2000" smtClean="0"/>
                        <a:t>Komputer</a:t>
                      </a:r>
                      <a:endParaRPr lang="en-US" sz="2000"/>
                    </a:p>
                  </a:txBody>
                  <a:tcPr anchor="ctr"/>
                </a:tc>
                <a:tc>
                  <a:txBody>
                    <a:bodyPr/>
                    <a:lstStyle/>
                    <a:p>
                      <a:r>
                        <a:rPr lang="en-US" sz="2000" smtClean="0"/>
                        <a:t>Komputer, telepon seluler, televisi, PDA,</a:t>
                      </a:r>
                      <a:r>
                        <a:rPr lang="en-US" sz="2000" baseline="0" smtClean="0"/>
                        <a:t> sistem game, dashboard mobil</a:t>
                      </a:r>
                      <a:endParaRPr lang="en-US" sz="2000"/>
                    </a:p>
                  </a:txBody>
                  <a:tcPr anchor="ctr"/>
                </a:tc>
              </a:tr>
              <a:tr h="370840">
                <a:tc>
                  <a:txBody>
                    <a:bodyPr/>
                    <a:lstStyle/>
                    <a:p>
                      <a:r>
                        <a:rPr lang="en-US" sz="2000" smtClean="0"/>
                        <a:t>Muatannya dilihat oleh pengguna</a:t>
                      </a:r>
                      <a:endParaRPr lang="en-US" sz="2000"/>
                    </a:p>
                  </a:txBody>
                  <a:tcPr anchor="ctr"/>
                </a:tc>
                <a:tc>
                  <a:txBody>
                    <a:bodyPr/>
                    <a:lstStyle/>
                    <a:p>
                      <a:r>
                        <a:rPr lang="en-US" sz="2000" smtClean="0"/>
                        <a:t>Muatannya dibuat oleh pengguna</a:t>
                      </a:r>
                      <a:endParaRPr lang="en-US" sz="2000"/>
                    </a:p>
                  </a:txBody>
                  <a:tcPr anchor="ctr"/>
                </a:tc>
              </a:tr>
              <a:tr h="370840">
                <a:tc>
                  <a:txBody>
                    <a:bodyPr/>
                    <a:lstStyle/>
                    <a:p>
                      <a:r>
                        <a:rPr lang="en-US" sz="2000" smtClean="0"/>
                        <a:t>Pengguna individu</a:t>
                      </a:r>
                      <a:endParaRPr lang="en-US" sz="2000"/>
                    </a:p>
                  </a:txBody>
                  <a:tcPr anchor="ctr"/>
                </a:tc>
                <a:tc>
                  <a:txBody>
                    <a:bodyPr/>
                    <a:lstStyle/>
                    <a:p>
                      <a:r>
                        <a:rPr lang="en-US" sz="2000" smtClean="0"/>
                        <a:t>Komunitas pengguna</a:t>
                      </a:r>
                      <a:endParaRPr lang="en-US" sz="2000"/>
                    </a:p>
                  </a:txBody>
                  <a:tcPr anchor="ctr"/>
                </a:tc>
              </a:tr>
              <a:tr h="370840">
                <a:tc>
                  <a:txBody>
                    <a:bodyPr/>
                    <a:lstStyle/>
                    <a:p>
                      <a:r>
                        <a:rPr lang="en-US" sz="2000" smtClean="0"/>
                        <a:t>Tujuan marketing: </a:t>
                      </a:r>
                      <a:r>
                        <a:rPr lang="en-US" sz="2000" i="1" smtClean="0"/>
                        <a:t>pengaruh</a:t>
                      </a:r>
                      <a:endParaRPr lang="en-US" sz="2000"/>
                    </a:p>
                  </a:txBody>
                  <a:tcPr anchor="ctr"/>
                </a:tc>
                <a:tc>
                  <a:txBody>
                    <a:bodyPr/>
                    <a:lstStyle/>
                    <a:p>
                      <a:r>
                        <a:rPr lang="en-US" sz="2000" smtClean="0"/>
                        <a:t>Tujuan</a:t>
                      </a:r>
                      <a:r>
                        <a:rPr lang="en-US" sz="2000" baseline="0" smtClean="0"/>
                        <a:t> marketing: </a:t>
                      </a:r>
                      <a:r>
                        <a:rPr lang="en-US" sz="2000" i="1" baseline="0" smtClean="0"/>
                        <a:t>relasi</a:t>
                      </a:r>
                      <a:endParaRPr lang="en-US" sz="2000"/>
                    </a:p>
                  </a:txBody>
                  <a:tcPr anchor="ctr"/>
                </a:tc>
              </a:tr>
              <a:tr h="370840">
                <a:tc>
                  <a:txBody>
                    <a:bodyPr/>
                    <a:lstStyle/>
                    <a:p>
                      <a:r>
                        <a:rPr lang="en-US" sz="2000" smtClean="0"/>
                        <a:t>Data: sumber tunggal</a:t>
                      </a:r>
                      <a:endParaRPr lang="en-US" sz="2000"/>
                    </a:p>
                  </a:txBody>
                  <a:tcPr anchor="ctr"/>
                </a:tc>
                <a:tc>
                  <a:txBody>
                    <a:bodyPr/>
                    <a:lstStyle/>
                    <a:p>
                      <a:r>
                        <a:rPr lang="en-US" sz="2000" smtClean="0"/>
                        <a:t>Data: banyak sumber, contoh: </a:t>
                      </a:r>
                      <a:r>
                        <a:rPr lang="en-US" sz="2000" i="1" smtClean="0"/>
                        <a:t>mashup</a:t>
                      </a:r>
                      <a:r>
                        <a:rPr lang="en-US" sz="2000" smtClean="0"/>
                        <a:t>s</a:t>
                      </a:r>
                      <a:endParaRPr lang="en-US" sz="2000"/>
                    </a:p>
                  </a:txBody>
                  <a:tcPr anchor="ctr"/>
                </a:tc>
              </a:tr>
            </a:tbl>
          </a:graphicData>
        </a:graphic>
      </p:graphicFrame>
      <p:sp>
        <p:nvSpPr>
          <p:cNvPr id="6" name="TextBox 5"/>
          <p:cNvSpPr txBox="1"/>
          <p:nvPr/>
        </p:nvSpPr>
        <p:spPr>
          <a:xfrm>
            <a:off x="1066800" y="1545607"/>
            <a:ext cx="3622979" cy="461665"/>
          </a:xfrm>
          <a:prstGeom prst="rect">
            <a:avLst/>
          </a:prstGeom>
          <a:noFill/>
        </p:spPr>
        <p:txBody>
          <a:bodyPr wrap="none" rtlCol="0">
            <a:spAutoFit/>
          </a:bodyPr>
          <a:lstStyle/>
          <a:p>
            <a:r>
              <a:rPr lang="en-US" sz="2400" b="1" smtClean="0"/>
              <a:t>Web 1.0 versus Web 2.0</a:t>
            </a:r>
            <a:endParaRPr lang="en-US" sz="2400" b="1"/>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75130"/>
            <a:ext cx="3505200" cy="1143000"/>
          </a:xfrm>
        </p:spPr>
        <p:txBody>
          <a:bodyPr/>
          <a:lstStyle/>
          <a:p>
            <a:r>
              <a:rPr lang="en-US" smtClean="0"/>
              <a:t>Aplikasi Web 2.0 </a:t>
            </a:r>
            <a:endParaRPr lang="en-US" dirty="0"/>
          </a:p>
        </p:txBody>
      </p:sp>
      <p:sp>
        <p:nvSpPr>
          <p:cNvPr id="3" name="Content Placeholder 2"/>
          <p:cNvSpPr>
            <a:spLocks noGrp="1"/>
          </p:cNvSpPr>
          <p:nvPr>
            <p:ph idx="1"/>
          </p:nvPr>
        </p:nvSpPr>
        <p:spPr>
          <a:xfrm>
            <a:off x="685800" y="1600201"/>
            <a:ext cx="7239000" cy="4525963"/>
          </a:xfrm>
        </p:spPr>
        <p:txBody>
          <a:bodyPr>
            <a:normAutofit/>
          </a:bodyPr>
          <a:lstStyle/>
          <a:p>
            <a:r>
              <a:rPr lang="en-US" sz="2400" b="0" dirty="0">
                <a:solidFill>
                  <a:schemeClr val="tx1"/>
                </a:solidFill>
                <a:effectLst>
                  <a:outerShdw blurRad="38100" dist="38100" dir="2700000" algn="tl">
                    <a:srgbClr val="000000">
                      <a:alpha val="43137"/>
                    </a:srgbClr>
                  </a:outerShdw>
                </a:effectLst>
              </a:rPr>
              <a:t>blogs</a:t>
            </a:r>
          </a:p>
          <a:p>
            <a:r>
              <a:rPr lang="en-US" sz="2400" b="0" dirty="0">
                <a:solidFill>
                  <a:schemeClr val="tx1"/>
                </a:solidFill>
                <a:effectLst>
                  <a:outerShdw blurRad="38100" dist="38100" dir="2700000" algn="tl">
                    <a:srgbClr val="000000">
                      <a:alpha val="43137"/>
                    </a:srgbClr>
                  </a:outerShdw>
                </a:effectLst>
              </a:rPr>
              <a:t>wikis</a:t>
            </a:r>
          </a:p>
          <a:p>
            <a:r>
              <a:rPr lang="en-US" sz="2400" b="0" dirty="0">
                <a:solidFill>
                  <a:schemeClr val="tx1"/>
                </a:solidFill>
                <a:effectLst>
                  <a:outerShdw blurRad="38100" dist="38100" dir="2700000" algn="tl">
                    <a:srgbClr val="000000">
                      <a:alpha val="43137"/>
                    </a:srgbClr>
                  </a:outerShdw>
                </a:effectLst>
              </a:rPr>
              <a:t>social networking service (SNS)</a:t>
            </a:r>
          </a:p>
          <a:p>
            <a:r>
              <a:rPr lang="en-US" sz="2400" b="0" dirty="0">
                <a:solidFill>
                  <a:schemeClr val="tx1"/>
                </a:solidFill>
                <a:effectLst>
                  <a:outerShdw blurRad="38100" dist="38100" dir="2700000" algn="tl">
                    <a:srgbClr val="000000">
                      <a:alpha val="43137"/>
                    </a:srgbClr>
                  </a:outerShdw>
                </a:effectLst>
              </a:rPr>
              <a:t>sharing sites</a:t>
            </a:r>
          </a:p>
          <a:p>
            <a:r>
              <a:rPr lang="en-US" sz="2400" b="0" dirty="0">
                <a:solidFill>
                  <a:schemeClr val="tx1"/>
                </a:solidFill>
                <a:effectLst>
                  <a:outerShdw blurRad="38100" dist="38100" dir="2700000" algn="tl">
                    <a:srgbClr val="000000">
                      <a:alpha val="43137"/>
                    </a:srgbClr>
                  </a:outerShdw>
                </a:effectLst>
              </a:rPr>
              <a:t>widgets and mashups </a:t>
            </a:r>
          </a:p>
          <a:p>
            <a:r>
              <a:rPr lang="en-US" sz="2400" b="0" dirty="0">
                <a:solidFill>
                  <a:schemeClr val="tx1"/>
                </a:solidFill>
                <a:effectLst>
                  <a:outerShdw blurRad="38100" dist="38100" dir="2700000" algn="tl">
                    <a:srgbClr val="000000">
                      <a:alpha val="43137"/>
                    </a:srgbClr>
                  </a:outerShdw>
                </a:effectLst>
              </a:rPr>
              <a:t>RSS </a:t>
            </a:r>
          </a:p>
          <a:p>
            <a:r>
              <a:rPr lang="en-US" sz="2400" b="0" dirty="0">
                <a:solidFill>
                  <a:schemeClr val="tx1"/>
                </a:solidFill>
                <a:effectLst>
                  <a:outerShdw blurRad="38100" dist="38100" dir="2700000" algn="tl">
                    <a:srgbClr val="000000">
                      <a:alpha val="43137"/>
                    </a:srgbClr>
                  </a:outerShdw>
                </a:effectLst>
              </a:rPr>
              <a:t>social bookmarking and tag clouds</a:t>
            </a:r>
          </a:p>
          <a:p>
            <a:pPr marL="0" lvl="1"/>
            <a:r>
              <a:rPr lang="en-US" sz="2400" b="0">
                <a:solidFill>
                  <a:schemeClr val="tx1"/>
                </a:solidFill>
                <a:effectLst>
                  <a:outerShdw blurRad="38100" dist="38100" dir="2700000" algn="tl">
                    <a:srgbClr val="000000">
                      <a:alpha val="43137"/>
                    </a:srgbClr>
                  </a:outerShdw>
                </a:effectLst>
              </a:rPr>
              <a:t>AJAX </a:t>
            </a:r>
            <a:r>
              <a:rPr lang="en-US" sz="2400" b="0" smtClean="0">
                <a:solidFill>
                  <a:schemeClr val="tx1"/>
                </a:solidFill>
                <a:effectLst>
                  <a:outerShdw blurRad="38100" dist="38100" dir="2700000" algn="tl">
                    <a:srgbClr val="000000">
                      <a:alpha val="43137"/>
                    </a:srgbClr>
                  </a:outerShdw>
                </a:effectLst>
              </a:rPr>
              <a:t>technologies </a:t>
            </a:r>
            <a:r>
              <a:rPr lang="en-US" sz="2400" b="0" smtClean="0">
                <a:effectLst>
                  <a:outerShdw blurRad="38100" dist="38100" dir="2700000" algn="tl">
                    <a:srgbClr val="000000">
                      <a:alpha val="43137"/>
                    </a:srgbClr>
                  </a:outerShdw>
                </a:effectLst>
              </a:rPr>
              <a:t>(</a:t>
            </a:r>
            <a:r>
              <a:rPr lang="en-US" b="0" smtClean="0">
                <a:effectLst>
                  <a:outerShdw blurRad="38100" dist="38100" dir="2700000" algn="tl">
                    <a:srgbClr val="000000">
                      <a:alpha val="43137"/>
                    </a:srgbClr>
                  </a:outerShdw>
                </a:effectLst>
              </a:rPr>
              <a:t>AJAX =</a:t>
            </a:r>
            <a:r>
              <a:rPr lang="en-US" b="0" smtClean="0"/>
              <a:t>Asyncronous </a:t>
            </a:r>
            <a:r>
              <a:rPr lang="en-US" b="0"/>
              <a:t>JavaScript and </a:t>
            </a:r>
            <a:r>
              <a:rPr lang="en-US" b="0" smtClean="0"/>
              <a:t>XML: ie: </a:t>
            </a:r>
            <a:r>
              <a:rPr lang="en-US" smtClean="0"/>
              <a:t>Gmail; Google maps; Jive </a:t>
            </a:r>
            <a:r>
              <a:rPr lang="en-US"/>
              <a:t>group </a:t>
            </a:r>
            <a:r>
              <a:rPr lang="en-US" smtClean="0"/>
              <a:t>chat; Microsoft </a:t>
            </a:r>
            <a:r>
              <a:rPr lang="en-US"/>
              <a:t>Outlook Web </a:t>
            </a:r>
            <a:r>
              <a:rPr lang="en-US" smtClean="0"/>
              <a:t>Access)</a:t>
            </a:r>
            <a:endParaRPr lang="en-US" b="0"/>
          </a:p>
          <a:p>
            <a:r>
              <a:rPr lang="en-US" sz="2400" b="0" smtClean="0">
                <a:solidFill>
                  <a:schemeClr val="tx1"/>
                </a:solidFill>
                <a:effectLst>
                  <a:outerShdw blurRad="38100" dist="38100" dir="2700000" algn="tl">
                    <a:srgbClr val="000000">
                      <a:alpha val="43137"/>
                    </a:srgbClr>
                  </a:outerShdw>
                </a:effectLst>
              </a:rPr>
              <a:t>social </a:t>
            </a:r>
            <a:r>
              <a:rPr lang="en-US" sz="2400" b="0" dirty="0">
                <a:solidFill>
                  <a:schemeClr val="tx1"/>
                </a:solidFill>
                <a:effectLst>
                  <a:outerShdw blurRad="38100" dist="38100" dir="2700000" algn="tl">
                    <a:srgbClr val="000000">
                      <a:alpha val="43137"/>
                    </a:srgbClr>
                  </a:outerShdw>
                </a:effectLst>
              </a:rPr>
              <a:t>media</a:t>
            </a:r>
          </a:p>
          <a:p>
            <a:endParaRPr lang="en-US" sz="1600" b="0" dirty="0">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10</a:t>
            </a:fld>
            <a:endParaRPr lang="en-US" dirty="0"/>
          </a:p>
        </p:txBody>
      </p:sp>
      <p:pic>
        <p:nvPicPr>
          <p:cNvPr id="6" name="Picture 4"/>
          <p:cNvPicPr>
            <a:picLocks noChangeAspect="1" noChangeArrowheads="1"/>
          </p:cNvPicPr>
          <p:nvPr/>
        </p:nvPicPr>
        <p:blipFill>
          <a:blip r:embed="rId3" cstate="print"/>
          <a:srcRect/>
          <a:stretch>
            <a:fillRect/>
          </a:stretch>
        </p:blipFill>
        <p:spPr bwMode="auto">
          <a:xfrm>
            <a:off x="4419600" y="302882"/>
            <a:ext cx="2254833" cy="1602118"/>
          </a:xfrm>
          <a:prstGeom prst="rect">
            <a:avLst/>
          </a:prstGeom>
          <a:noFill/>
          <a:ln w="9525">
            <a:noFill/>
            <a:miter lim="800000"/>
            <a:headEnd/>
            <a:tailEnd/>
          </a:ln>
          <a:effectLst>
            <a:innerShdw blurRad="215900" dir="240000">
              <a:prstClr val="black">
                <a:alpha val="62000"/>
              </a:prstClr>
            </a:innerShdw>
          </a:effectLst>
        </p:spPr>
      </p:pic>
      <p:pic>
        <p:nvPicPr>
          <p:cNvPr id="7" name="Picture 2"/>
          <p:cNvPicPr>
            <a:picLocks noChangeAspect="1" noChangeArrowheads="1"/>
          </p:cNvPicPr>
          <p:nvPr/>
        </p:nvPicPr>
        <p:blipFill>
          <a:blip r:embed="rId4" cstate="print"/>
          <a:srcRect/>
          <a:stretch>
            <a:fillRect/>
          </a:stretch>
        </p:blipFill>
        <p:spPr bwMode="auto">
          <a:xfrm>
            <a:off x="6812906" y="731124"/>
            <a:ext cx="2434960" cy="1783476"/>
          </a:xfrm>
          <a:prstGeom prst="rect">
            <a:avLst/>
          </a:prstGeom>
          <a:noFill/>
          <a:ln w="9525">
            <a:noFill/>
            <a:miter lim="800000"/>
            <a:headEnd/>
            <a:tailEnd/>
          </a:ln>
          <a:effectLst>
            <a:innerShdw blurRad="215900" dir="240000">
              <a:prstClr val="black">
                <a:alpha val="62000"/>
              </a:prstClr>
            </a:innerShdw>
          </a:effectLst>
        </p:spPr>
      </p:pic>
      <p:pic>
        <p:nvPicPr>
          <p:cNvPr id="8" name="Picture 3"/>
          <p:cNvPicPr>
            <a:picLocks noChangeAspect="1" noChangeArrowheads="1"/>
          </p:cNvPicPr>
          <p:nvPr/>
        </p:nvPicPr>
        <p:blipFill>
          <a:blip r:embed="rId5" cstate="print"/>
          <a:srcRect/>
          <a:stretch>
            <a:fillRect/>
          </a:stretch>
        </p:blipFill>
        <p:spPr bwMode="auto">
          <a:xfrm>
            <a:off x="9340776" y="1622861"/>
            <a:ext cx="2488137" cy="1762565"/>
          </a:xfrm>
          <a:prstGeom prst="rect">
            <a:avLst/>
          </a:prstGeom>
          <a:noFill/>
          <a:ln w="9525">
            <a:noFill/>
            <a:miter lim="800000"/>
            <a:headEnd/>
            <a:tailEnd/>
          </a:ln>
          <a:effectLst>
            <a:innerShdw blurRad="215900" dir="240000">
              <a:prstClr val="black">
                <a:alpha val="62000"/>
              </a:prstClr>
            </a:innerShdw>
          </a:effectLst>
        </p:spPr>
      </p:pic>
      <p:pic>
        <p:nvPicPr>
          <p:cNvPr id="9" name="Picture 3"/>
          <p:cNvPicPr>
            <a:picLocks noChangeAspect="1" noChangeArrowheads="1"/>
          </p:cNvPicPr>
          <p:nvPr/>
        </p:nvPicPr>
        <p:blipFill>
          <a:blip r:embed="rId6" cstate="print"/>
          <a:srcRect/>
          <a:stretch>
            <a:fillRect/>
          </a:stretch>
        </p:blipFill>
        <p:spPr bwMode="auto">
          <a:xfrm>
            <a:off x="5791200" y="2636697"/>
            <a:ext cx="2666999" cy="1980796"/>
          </a:xfrm>
          <a:prstGeom prst="rect">
            <a:avLst/>
          </a:prstGeom>
          <a:noFill/>
          <a:ln w="9525">
            <a:noFill/>
            <a:miter lim="800000"/>
            <a:headEnd/>
            <a:tailEnd/>
          </a:ln>
          <a:effectLst>
            <a:innerShdw blurRad="215900" dir="240000">
              <a:prstClr val="black">
                <a:alpha val="62000"/>
              </a:prstClr>
            </a:innerShdw>
          </a:effectLst>
        </p:spPr>
      </p:pic>
      <p:pic>
        <p:nvPicPr>
          <p:cNvPr id="10" name="Picture 6" descr="BBG28Y.jpg"/>
          <p:cNvPicPr>
            <a:picLocks noChangeAspect="1" noChangeArrowheads="1"/>
          </p:cNvPicPr>
          <p:nvPr/>
        </p:nvPicPr>
        <p:blipFill>
          <a:blip r:embed="rId7" cstate="print"/>
          <a:srcRect/>
          <a:stretch>
            <a:fillRect/>
          </a:stretch>
        </p:blipFill>
        <p:spPr bwMode="auto">
          <a:xfrm>
            <a:off x="8610599" y="3577658"/>
            <a:ext cx="3057533" cy="1832541"/>
          </a:xfrm>
          <a:prstGeom prst="rect">
            <a:avLst/>
          </a:prstGeom>
          <a:noFill/>
          <a:ln w="9525">
            <a:noFill/>
            <a:miter lim="800000"/>
            <a:headEnd/>
            <a:tailEnd/>
          </a:ln>
          <a:effectLst>
            <a:innerShdw blurRad="215900" dir="240000">
              <a:prstClr val="black">
                <a:alpha val="62000"/>
              </a:prstClr>
            </a:innerShdw>
          </a:effec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np0002-y"/>
          <p:cNvPicPr>
            <a:picLocks noGrp="1" noChangeAspect="1" noChangeArrowheads="1"/>
          </p:cNvPicPr>
          <p:nvPr>
            <p:ph idx="1"/>
          </p:nvPr>
        </p:nvPicPr>
        <p:blipFill>
          <a:blip r:embed="rId3" cstate="print"/>
          <a:srcRect/>
          <a:stretch>
            <a:fillRect/>
          </a:stretch>
        </p:blipFill>
        <p:spPr bwMode="auto">
          <a:xfrm>
            <a:off x="3886200" y="658505"/>
            <a:ext cx="7531052" cy="5579533"/>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11</a:t>
            </a:fld>
            <a:endParaRPr lang="en-US" dirty="0"/>
          </a:p>
        </p:txBody>
      </p:sp>
      <p:sp>
        <p:nvSpPr>
          <p:cNvPr id="2" name="Title 1"/>
          <p:cNvSpPr>
            <a:spLocks noGrp="1"/>
          </p:cNvSpPr>
          <p:nvPr>
            <p:ph type="title"/>
          </p:nvPr>
        </p:nvSpPr>
        <p:spPr>
          <a:xfrm>
            <a:off x="152400" y="76200"/>
            <a:ext cx="4495800" cy="1143000"/>
          </a:xfrm>
        </p:spPr>
        <p:txBody>
          <a:bodyPr>
            <a:noAutofit/>
          </a:bodyPr>
          <a:lstStyle/>
          <a:p>
            <a:r>
              <a:rPr lang="en-US" sz="2800" b="1" smtClean="0">
                <a:solidFill>
                  <a:schemeClr val="accent4">
                    <a:lumMod val="75000"/>
                  </a:schemeClr>
                </a:solidFill>
                <a:effectLst>
                  <a:outerShdw blurRad="38100" dist="38100" dir="2700000" algn="tl">
                    <a:srgbClr val="000000">
                      <a:alpha val="43137"/>
                    </a:srgbClr>
                  </a:outerShdw>
                </a:effectLst>
              </a:rPr>
              <a:t>Gambar </a:t>
            </a:r>
            <a:r>
              <a:rPr lang="en-US" sz="2800" b="1" dirty="0">
                <a:solidFill>
                  <a:schemeClr val="accent4">
                    <a:lumMod val="75000"/>
                  </a:schemeClr>
                </a:solidFill>
                <a:effectLst>
                  <a:outerShdw blurRad="38100" dist="38100" dir="2700000" algn="tl">
                    <a:srgbClr val="000000">
                      <a:alpha val="43137"/>
                    </a:srgbClr>
                  </a:outerShdw>
                </a:effectLst>
              </a:rPr>
              <a:t>8.8</a:t>
            </a:r>
            <a:r>
              <a:rPr lang="en-US" sz="2800" b="1">
                <a:solidFill>
                  <a:schemeClr val="accent4">
                    <a:lumMod val="75000"/>
                  </a:schemeClr>
                </a:solidFill>
                <a:effectLst>
                  <a:outerShdw blurRad="38100" dist="38100" dir="2700000" algn="tl">
                    <a:srgbClr val="000000">
                      <a:alpha val="43137"/>
                    </a:srgbClr>
                  </a:outerShdw>
                </a:effectLst>
              </a:rPr>
              <a:t>. </a:t>
            </a:r>
            <a:r>
              <a:rPr lang="en-US" sz="2800" b="1" smtClean="0">
                <a:solidFill>
                  <a:schemeClr val="accent1"/>
                </a:solidFill>
                <a:effectLst>
                  <a:outerShdw blurRad="38100" dist="38100" dir="2700000" algn="tl">
                    <a:srgbClr val="000000">
                      <a:alpha val="43137"/>
                    </a:srgbClr>
                  </a:outerShdw>
                </a:effectLst>
              </a:rPr>
              <a:t/>
            </a:r>
            <a:br>
              <a:rPr lang="en-US" sz="2800" b="1" smtClean="0">
                <a:solidFill>
                  <a:schemeClr val="accent1"/>
                </a:solidFill>
                <a:effectLst>
                  <a:outerShdw blurRad="38100" dist="38100" dir="2700000" algn="tl">
                    <a:srgbClr val="000000">
                      <a:alpha val="43137"/>
                    </a:srgbClr>
                  </a:outerShdw>
                </a:effectLst>
              </a:rPr>
            </a:br>
            <a:r>
              <a:rPr lang="en-US" sz="2800" b="1" smtClean="0">
                <a:solidFill>
                  <a:schemeClr val="accent1"/>
                </a:solidFill>
                <a:effectLst>
                  <a:outerShdw blurRad="38100" dist="38100" dir="2700000" algn="tl">
                    <a:srgbClr val="000000">
                      <a:alpha val="43137"/>
                    </a:srgbClr>
                  </a:outerShdw>
                </a:effectLst>
              </a:rPr>
              <a:t>Kemunculan dan tumbuhnya  media masa sosial</a:t>
            </a:r>
            <a:endParaRPr lang="en-US" sz="3600" b="1" dirty="0">
              <a:solidFill>
                <a:schemeClr val="accent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12</a:t>
            </a:fld>
            <a:endParaRPr lang="en-US" dirty="0"/>
          </a:p>
        </p:txBody>
      </p:sp>
      <p:sp>
        <p:nvSpPr>
          <p:cNvPr id="8" name="Title 7"/>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1081088" indent="-1081088"/>
            <a:r>
              <a:rPr lang="en-US" sz="4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8.2 </a:t>
            </a:r>
            <a:r>
              <a:rPr lang="en-US" sz="4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Komunitas Virtual dan Layanan Jejaring Sosial</a:t>
            </a:r>
            <a:endParaRPr lang="en-US" sz="4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335298199"/>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8.2 Komunitas Virtual dan Layanan Jejaring Sosial</a:t>
            </a:r>
            <a:br>
              <a:rPr lang="en-US" smtClean="0"/>
            </a:br>
            <a:endParaRPr lang="en-US" dirty="0"/>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US" sz="2400" b="0" i="1"/>
              <a:t>Komunitas online </a:t>
            </a:r>
            <a:r>
              <a:rPr lang="en-US" sz="2400" b="0"/>
              <a:t>atau </a:t>
            </a:r>
            <a:r>
              <a:rPr lang="en-US" sz="2400" b="0" i="1" smtClean="0"/>
              <a:t>komunitas virtual </a:t>
            </a:r>
            <a:r>
              <a:rPr lang="en-US" sz="2400" b="0" smtClean="0"/>
              <a:t>mirip sekali dengan tipikal </a:t>
            </a:r>
            <a:r>
              <a:rPr lang="en-US" sz="2400"/>
              <a:t>komunitas </a:t>
            </a:r>
            <a:r>
              <a:rPr lang="en-US" sz="2400" smtClean="0"/>
              <a:t>fisik</a:t>
            </a:r>
            <a:r>
              <a:rPr lang="en-US" sz="2400" b="0" smtClean="0"/>
              <a:t>, </a:t>
            </a:r>
            <a:r>
              <a:rPr lang="en-US" sz="2400" b="0"/>
              <a:t>seperti </a:t>
            </a:r>
            <a:r>
              <a:rPr lang="en-US" sz="2400" b="0" smtClean="0"/>
              <a:t>adanya </a:t>
            </a:r>
            <a:r>
              <a:rPr lang="en-US" sz="2400" b="0" i="1" smtClean="0"/>
              <a:t>lingkungan</a:t>
            </a:r>
            <a:r>
              <a:rPr lang="en-US" sz="2400" b="0"/>
              <a:t>, </a:t>
            </a:r>
            <a:r>
              <a:rPr lang="en-US" sz="2400" b="0" i="1"/>
              <a:t>klub</a:t>
            </a:r>
            <a:r>
              <a:rPr lang="en-US" sz="2400" b="0"/>
              <a:t>, dan </a:t>
            </a:r>
            <a:r>
              <a:rPr lang="en-US" sz="2400" b="0" i="1"/>
              <a:t>asosiasi</a:t>
            </a:r>
            <a:r>
              <a:rPr lang="en-US" sz="2400" b="0"/>
              <a:t>, kecuali </a:t>
            </a:r>
            <a:r>
              <a:rPr lang="en-US" sz="2400" b="0" smtClean="0"/>
              <a:t>bedanya bahwa </a:t>
            </a:r>
            <a:r>
              <a:rPr lang="en-US" sz="2400" b="0"/>
              <a:t>mereka tidak terikat oleh batas-batas </a:t>
            </a:r>
            <a:r>
              <a:rPr lang="en-US" sz="2400" b="0" i="1"/>
              <a:t>politik </a:t>
            </a:r>
            <a:r>
              <a:rPr lang="en-US" sz="2400" b="0"/>
              <a:t>atau </a:t>
            </a:r>
            <a:r>
              <a:rPr lang="en-US" sz="2400" b="0" i="1"/>
              <a:t>geografis</a:t>
            </a:r>
            <a:r>
              <a:rPr lang="en-US" sz="2400" b="0"/>
              <a:t>. </a:t>
            </a:r>
          </a:p>
          <a:p>
            <a:pPr marL="342900" indent="-342900">
              <a:buFont typeface="Arial" panose="020B0604020202020204" pitchFamily="34" charset="0"/>
              <a:buChar char="•"/>
            </a:pPr>
            <a:r>
              <a:rPr lang="en-US" sz="2400" b="0"/>
              <a:t>Komunitas online </a:t>
            </a:r>
            <a:r>
              <a:rPr lang="en-US" sz="2400" b="0" smtClean="0"/>
              <a:t>dapat memilih berbagai bentuk seperti: </a:t>
            </a:r>
            <a:r>
              <a:rPr lang="en-US" sz="2400"/>
              <a:t>blog</a:t>
            </a:r>
            <a:r>
              <a:rPr lang="en-US" sz="2400" b="0"/>
              <a:t>, </a:t>
            </a:r>
            <a:r>
              <a:rPr lang="en-US" sz="2400"/>
              <a:t>YouTube</a:t>
            </a:r>
            <a:r>
              <a:rPr lang="en-US" sz="2400" b="0"/>
              <a:t>, berbagi </a:t>
            </a:r>
            <a:r>
              <a:rPr lang="en-US" sz="2400" b="0" smtClean="0"/>
              <a:t>aplikasi </a:t>
            </a:r>
            <a:r>
              <a:rPr lang="en-US" sz="2400" b="0"/>
              <a:t>dan </a:t>
            </a:r>
            <a:r>
              <a:rPr lang="en-US" sz="2400" b="0" smtClean="0"/>
              <a:t>situs-situs </a:t>
            </a:r>
            <a:r>
              <a:rPr lang="en-US" sz="2400" b="0"/>
              <a:t>seperti </a:t>
            </a:r>
            <a:r>
              <a:rPr lang="en-US" sz="2400"/>
              <a:t>Flickr</a:t>
            </a:r>
            <a:r>
              <a:rPr lang="en-US" sz="2400" b="0"/>
              <a:t>, </a:t>
            </a:r>
            <a:r>
              <a:rPr lang="en-US" sz="2400"/>
              <a:t>Photobucket</a:t>
            </a:r>
            <a:r>
              <a:rPr lang="en-US" sz="2400" b="0"/>
              <a:t> dan lain-lain. </a:t>
            </a:r>
          </a:p>
          <a:p>
            <a:pPr marL="342900" indent="-342900">
              <a:buFont typeface="Arial" panose="020B0604020202020204" pitchFamily="34" charset="0"/>
              <a:buChar char="•"/>
            </a:pPr>
            <a:r>
              <a:rPr lang="en-US" sz="2400" b="0"/>
              <a:t>Layanan </a:t>
            </a:r>
            <a:r>
              <a:rPr lang="en-US" sz="2400" i="1" smtClean="0"/>
              <a:t>jejaring </a:t>
            </a:r>
            <a:r>
              <a:rPr lang="en-US" sz="2400" i="1"/>
              <a:t>sosial </a:t>
            </a:r>
            <a:r>
              <a:rPr lang="en-US" sz="2400" b="0"/>
              <a:t>merupakan jenis khusus dari komunitas virtual dan sekarang bentuk dominan dari komunitas online.</a:t>
            </a:r>
            <a:endParaRPr lang="en-US" sz="2200" b="0" dirty="0"/>
          </a:p>
          <a:p>
            <a:endParaRPr lang="en-US" sz="220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8.2 Komunitas Virtual dan Layanan Jejaring Sosial</a:t>
            </a:r>
            <a:br>
              <a:rPr lang="en-US" smtClean="0"/>
            </a:br>
            <a:endParaRPr lang="en-US" dirty="0"/>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US" sz="2400" b="0" i="1"/>
              <a:t>Komunitas online </a:t>
            </a:r>
            <a:r>
              <a:rPr lang="en-US" sz="2400" b="0"/>
              <a:t>atau </a:t>
            </a:r>
            <a:r>
              <a:rPr lang="en-US" sz="2400" b="0" i="1" smtClean="0"/>
              <a:t>komunitas virtual </a:t>
            </a:r>
            <a:r>
              <a:rPr lang="en-US" sz="2400" b="0" smtClean="0"/>
              <a:t>mirip sekali dengan tipikal </a:t>
            </a:r>
            <a:r>
              <a:rPr lang="en-US" sz="2400"/>
              <a:t>komunitas </a:t>
            </a:r>
            <a:r>
              <a:rPr lang="en-US" sz="2400" smtClean="0"/>
              <a:t>fisik</a:t>
            </a:r>
            <a:r>
              <a:rPr lang="en-US" sz="2400" b="0" smtClean="0"/>
              <a:t>, </a:t>
            </a:r>
            <a:r>
              <a:rPr lang="en-US" sz="2400" b="0"/>
              <a:t>seperti </a:t>
            </a:r>
            <a:r>
              <a:rPr lang="en-US" sz="2400" b="0" smtClean="0"/>
              <a:t>adanya </a:t>
            </a:r>
            <a:r>
              <a:rPr lang="en-US" sz="2400" b="0" i="1" smtClean="0"/>
              <a:t>lingkungan</a:t>
            </a:r>
            <a:r>
              <a:rPr lang="en-US" sz="2400" b="0"/>
              <a:t>, </a:t>
            </a:r>
            <a:r>
              <a:rPr lang="en-US" sz="2400" b="0" i="1"/>
              <a:t>klub</a:t>
            </a:r>
            <a:r>
              <a:rPr lang="en-US" sz="2400" b="0"/>
              <a:t>, dan </a:t>
            </a:r>
            <a:r>
              <a:rPr lang="en-US" sz="2400" b="0" i="1"/>
              <a:t>asosiasi</a:t>
            </a:r>
            <a:r>
              <a:rPr lang="en-US" sz="2400" b="0"/>
              <a:t>, kecuali </a:t>
            </a:r>
            <a:r>
              <a:rPr lang="en-US" sz="2400" b="0" smtClean="0"/>
              <a:t>bedanya bahwa </a:t>
            </a:r>
            <a:r>
              <a:rPr lang="en-US" sz="2400" b="0"/>
              <a:t>mereka tidak terikat oleh batas-batas </a:t>
            </a:r>
            <a:r>
              <a:rPr lang="en-US" sz="2400" b="0" i="1"/>
              <a:t>politik </a:t>
            </a:r>
            <a:r>
              <a:rPr lang="en-US" sz="2400" b="0"/>
              <a:t>atau </a:t>
            </a:r>
            <a:r>
              <a:rPr lang="en-US" sz="2400" b="0" i="1"/>
              <a:t>geografis</a:t>
            </a:r>
            <a:r>
              <a:rPr lang="en-US" sz="2400" b="0"/>
              <a:t>. </a:t>
            </a:r>
          </a:p>
          <a:p>
            <a:pPr marL="342900" indent="-342900">
              <a:buFont typeface="Arial" panose="020B0604020202020204" pitchFamily="34" charset="0"/>
              <a:buChar char="•"/>
            </a:pPr>
            <a:r>
              <a:rPr lang="en-US" sz="2400" b="0"/>
              <a:t>Komunitas online </a:t>
            </a:r>
            <a:r>
              <a:rPr lang="en-US" sz="2400" b="0" smtClean="0"/>
              <a:t>dapat memilih berbagai bentuk seperti: </a:t>
            </a:r>
            <a:r>
              <a:rPr lang="en-US" sz="2400"/>
              <a:t>blog</a:t>
            </a:r>
            <a:r>
              <a:rPr lang="en-US" sz="2400" b="0"/>
              <a:t>, </a:t>
            </a:r>
            <a:r>
              <a:rPr lang="en-US" sz="2400"/>
              <a:t>YouTube</a:t>
            </a:r>
            <a:r>
              <a:rPr lang="en-US" sz="2400" b="0"/>
              <a:t>, berbagi </a:t>
            </a:r>
            <a:r>
              <a:rPr lang="en-US" sz="2400" b="0" smtClean="0"/>
              <a:t>aplikasi </a:t>
            </a:r>
            <a:r>
              <a:rPr lang="en-US" sz="2400" b="0"/>
              <a:t>dan </a:t>
            </a:r>
            <a:r>
              <a:rPr lang="en-US" sz="2400" b="0" smtClean="0"/>
              <a:t>situs-situs </a:t>
            </a:r>
            <a:r>
              <a:rPr lang="en-US" sz="2400" b="0"/>
              <a:t>seperti </a:t>
            </a:r>
            <a:r>
              <a:rPr lang="en-US" sz="2400"/>
              <a:t>Flickr</a:t>
            </a:r>
            <a:r>
              <a:rPr lang="en-US" sz="2400" b="0"/>
              <a:t>, </a:t>
            </a:r>
            <a:r>
              <a:rPr lang="en-US" sz="2400"/>
              <a:t>Photobucket</a:t>
            </a:r>
            <a:r>
              <a:rPr lang="en-US" sz="2400" b="0"/>
              <a:t> dan lain-lain. </a:t>
            </a:r>
          </a:p>
          <a:p>
            <a:pPr marL="342900" indent="-342900">
              <a:buFont typeface="Arial" panose="020B0604020202020204" pitchFamily="34" charset="0"/>
              <a:buChar char="•"/>
            </a:pPr>
            <a:r>
              <a:rPr lang="en-US" sz="2400" b="0"/>
              <a:t>Layanan </a:t>
            </a:r>
            <a:r>
              <a:rPr lang="en-US" sz="2400" i="1" smtClean="0"/>
              <a:t>jejaring </a:t>
            </a:r>
            <a:r>
              <a:rPr lang="en-US" sz="2400" i="1"/>
              <a:t>sosial </a:t>
            </a:r>
            <a:r>
              <a:rPr lang="en-US" sz="2400" b="0"/>
              <a:t>merupakan jenis khusus dari komunitas virtual dan sekarang bentuk dominan dari komunitas online.</a:t>
            </a:r>
            <a:endParaRPr lang="en-US" sz="2200" b="0" dirty="0"/>
          </a:p>
          <a:p>
            <a:endParaRPr lang="en-US" sz="220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14</a:t>
            </a:fld>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912760"/>
            <a:ext cx="9577479" cy="5562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2019300" y="5449940"/>
            <a:ext cx="5448300" cy="1446160"/>
          </a:xfrm>
          <a:prstGeom prst="rect">
            <a:avLst/>
          </a:prstGeom>
        </p:spPr>
        <p:txBody>
          <a:bodyPr vert="horz" lIns="91440" tIns="45720" rIns="91440" bIns="45720" rtlCol="0" anchor="ctr">
            <a:normAutofit fontScale="97500"/>
          </a:bodyPr>
          <a:lstStyle/>
          <a:p>
            <a:pPr>
              <a:lnSpc>
                <a:spcPts val="2160"/>
              </a:lnSpc>
              <a:spcBef>
                <a:spcPct val="0"/>
              </a:spcBef>
              <a:defRPr/>
            </a:pPr>
            <a:r>
              <a:rPr lang="en-US" sz="2200" b="1" dirty="0">
                <a:effectLst>
                  <a:outerShdw blurRad="38100" dist="38100" dir="2700000" algn="tl">
                    <a:srgbClr val="000000">
                      <a:alpha val="43137"/>
                    </a:srgbClr>
                  </a:outerShdw>
                </a:effectLst>
                <a:latin typeface="+mj-lt"/>
                <a:ea typeface="+mj-ea"/>
                <a:cs typeface="+mj-cs"/>
              </a:rPr>
              <a:t>Figure 8.9. </a:t>
            </a:r>
            <a:r>
              <a:rPr lang="en-US" sz="2200" b="1" i="1" dirty="0">
                <a:effectLst>
                  <a:outerShdw blurRad="38100" dist="38100" dir="2700000" algn="tl">
                    <a:srgbClr val="000000">
                      <a:alpha val="43137"/>
                    </a:srgbClr>
                  </a:outerShdw>
                </a:effectLst>
                <a:latin typeface="+mj-lt"/>
                <a:ea typeface="+mj-ea"/>
                <a:cs typeface="+mj-cs"/>
              </a:rPr>
              <a:t>Social Graph </a:t>
            </a:r>
            <a:r>
              <a:rPr lang="en-US" sz="2200" b="1" dirty="0">
                <a:effectLst>
                  <a:outerShdw blurRad="38100" dist="38100" dir="2700000" algn="tl">
                    <a:srgbClr val="000000">
                      <a:alpha val="43137"/>
                    </a:srgbClr>
                  </a:outerShdw>
                </a:effectLst>
                <a:latin typeface="+mj-lt"/>
                <a:ea typeface="+mj-ea"/>
                <a:cs typeface="+mj-cs"/>
              </a:rPr>
              <a:t>uses nodes and ties to show relationships between individuals and groups</a:t>
            </a:r>
            <a:r>
              <a:rPr lang="en-US" sz="3200" b="1" dirty="0">
                <a:effectLst>
                  <a:outerShdw blurRad="38100" dist="38100" dir="2700000" algn="tl">
                    <a:srgbClr val="000000">
                      <a:alpha val="43137"/>
                    </a:srgbClr>
                  </a:outerShdw>
                </a:effectLst>
                <a:latin typeface="+mj-lt"/>
                <a:ea typeface="+mj-ea"/>
                <a:cs typeface="+mj-cs"/>
              </a:rPr>
              <a:t/>
            </a:r>
            <a:br>
              <a:rPr lang="en-US" sz="3200" b="1" dirty="0">
                <a:effectLst>
                  <a:outerShdw blurRad="38100" dist="38100" dir="2700000" algn="tl">
                    <a:srgbClr val="000000">
                      <a:alpha val="43137"/>
                    </a:srgbClr>
                  </a:outerShdw>
                </a:effectLst>
                <a:latin typeface="+mj-lt"/>
                <a:ea typeface="+mj-ea"/>
                <a:cs typeface="+mj-cs"/>
              </a:rPr>
            </a:br>
            <a:endParaRPr lang="en-US" sz="3200" b="1" dirty="0">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7478919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000" fill="hold"/>
                                        <p:tgtEl>
                                          <p:spTgt spid="2050"/>
                                        </p:tgtEl>
                                        <p:attrNameLst>
                                          <p:attrName>ppt_w</p:attrName>
                                        </p:attrNameLst>
                                      </p:cBhvr>
                                      <p:tavLst>
                                        <p:tav tm="0">
                                          <p:val>
                                            <p:fltVal val="0"/>
                                          </p:val>
                                        </p:tav>
                                        <p:tav tm="100000">
                                          <p:val>
                                            <p:strVal val="#ppt_w"/>
                                          </p:val>
                                        </p:tav>
                                      </p:tavLst>
                                    </p:anim>
                                    <p:anim calcmode="lin" valueType="num">
                                      <p:cBhvr>
                                        <p:cTn id="8" dur="2000" fill="hold"/>
                                        <p:tgtEl>
                                          <p:spTgt spid="2050"/>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n-US" smtClean="0"/>
              <a:t>Analisis Jejaring Sosial  </a:t>
            </a:r>
            <a:br>
              <a:rPr lang="en-US" smtClean="0"/>
            </a:br>
            <a:r>
              <a:rPr lang="en-US" sz="2400" smtClean="0"/>
              <a:t>Social </a:t>
            </a:r>
            <a:r>
              <a:rPr lang="en-US" sz="2400" dirty="0" smtClean="0"/>
              <a:t>Network </a:t>
            </a:r>
            <a:r>
              <a:rPr lang="en-US" sz="2400" dirty="0"/>
              <a:t>A</a:t>
            </a:r>
            <a:r>
              <a:rPr lang="en-US" sz="2400" dirty="0" smtClean="0"/>
              <a:t>nalysis (SNA) </a:t>
            </a:r>
            <a:endParaRPr lang="en-US" dirty="0"/>
          </a:p>
        </p:txBody>
      </p:sp>
      <p:sp>
        <p:nvSpPr>
          <p:cNvPr id="7" name="Content Placeholder 6"/>
          <p:cNvSpPr>
            <a:spLocks noGrp="1"/>
          </p:cNvSpPr>
          <p:nvPr>
            <p:ph idx="1"/>
          </p:nvPr>
        </p:nvSpPr>
        <p:spPr>
          <a:xfrm>
            <a:off x="609600" y="1447800"/>
            <a:ext cx="9601200" cy="5181600"/>
          </a:xfrm>
        </p:spPr>
        <p:txBody>
          <a:bodyPr>
            <a:normAutofit/>
          </a:bodyPr>
          <a:lstStyle/>
          <a:p>
            <a:r>
              <a:rPr lang="en-US" sz="2000" b="0">
                <a:solidFill>
                  <a:schemeClr val="tx1"/>
                </a:solidFill>
              </a:rPr>
              <a:t>SNA adalah pemetaan dan pengukuran hubungan dan </a:t>
            </a:r>
            <a:r>
              <a:rPr lang="en-US" sz="2000" b="0" smtClean="0">
                <a:solidFill>
                  <a:schemeClr val="tx1"/>
                </a:solidFill>
              </a:rPr>
              <a:t>aliran </a:t>
            </a:r>
            <a:r>
              <a:rPr lang="en-US" sz="2000" b="0">
                <a:solidFill>
                  <a:schemeClr val="tx1"/>
                </a:solidFill>
              </a:rPr>
              <a:t>di antara orang-orang, kelompok, organisasi, komputer, atau </a:t>
            </a:r>
            <a:r>
              <a:rPr lang="en-US" sz="2000" b="0" smtClean="0">
                <a:solidFill>
                  <a:schemeClr val="tx1"/>
                </a:solidFill>
              </a:rPr>
              <a:t>pengolahan informasi </a:t>
            </a:r>
            <a:r>
              <a:rPr lang="en-US" sz="2000" b="0">
                <a:solidFill>
                  <a:schemeClr val="tx1"/>
                </a:solidFill>
              </a:rPr>
              <a:t>atau pengetahuan </a:t>
            </a:r>
            <a:r>
              <a:rPr lang="en-US" sz="2000" b="0" smtClean="0">
                <a:solidFill>
                  <a:schemeClr val="tx1"/>
                </a:solidFill>
              </a:rPr>
              <a:t>lainnya.</a:t>
            </a:r>
            <a:endParaRPr lang="en-US" sz="2000" b="0"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15</a:t>
            </a:fld>
            <a:endParaRPr lang="en-US" dirty="0"/>
          </a:p>
        </p:txBody>
      </p:sp>
      <p:pic>
        <p:nvPicPr>
          <p:cNvPr id="9" name="Picture 4" descr="Figure-8-8.tif"/>
          <p:cNvPicPr>
            <a:picLocks noChangeAspect="1"/>
          </p:cNvPicPr>
          <p:nvPr/>
        </p:nvPicPr>
        <p:blipFill>
          <a:blip r:embed="rId3" cstate="print"/>
          <a:srcRect/>
          <a:stretch>
            <a:fillRect/>
          </a:stretch>
        </p:blipFill>
        <p:spPr bwMode="auto">
          <a:xfrm>
            <a:off x="1295400" y="2476500"/>
            <a:ext cx="5638800" cy="4278409"/>
          </a:xfrm>
          <a:prstGeom prst="rect">
            <a:avLst/>
          </a:prstGeom>
          <a:noFill/>
          <a:ln w="9525">
            <a:noFill/>
            <a:miter lim="800000"/>
            <a:headEnd/>
            <a:tailEnd/>
          </a:ln>
          <a:effectLst/>
        </p:spPr>
      </p:pic>
      <p:sp>
        <p:nvSpPr>
          <p:cNvPr id="10" name="Rectangle 9"/>
          <p:cNvSpPr/>
          <p:nvPr/>
        </p:nvSpPr>
        <p:spPr>
          <a:xfrm>
            <a:off x="7696200" y="2929605"/>
            <a:ext cx="4191000" cy="1200329"/>
          </a:xfrm>
          <a:prstGeom prst="rect">
            <a:avLst/>
          </a:prstGeom>
        </p:spPr>
        <p:txBody>
          <a:bodyPr wrap="square">
            <a:spAutoFit/>
          </a:bodyPr>
          <a:lstStyle/>
          <a:p>
            <a:r>
              <a:rPr lang="en-US" dirty="0"/>
              <a:t>Figure 8.10</a:t>
            </a:r>
            <a:r>
              <a:rPr lang="en-US"/>
              <a:t>. </a:t>
            </a:r>
            <a:endParaRPr lang="en-US" smtClean="0"/>
          </a:p>
          <a:p>
            <a:r>
              <a:rPr lang="en-US" smtClean="0"/>
              <a:t>Peningkatan lamanya waktu yang diperlukan dalam menggunakan layanan media sosial Maret 2008-2010</a:t>
            </a:r>
            <a:endParaRPr lang="en-US"/>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Networking Services</a:t>
            </a:r>
            <a:endParaRPr lang="en-US" dirty="0"/>
          </a:p>
        </p:txBody>
      </p:sp>
      <p:sp>
        <p:nvSpPr>
          <p:cNvPr id="3" name="Content Placeholder 2"/>
          <p:cNvSpPr>
            <a:spLocks noGrp="1"/>
          </p:cNvSpPr>
          <p:nvPr>
            <p:ph idx="1"/>
          </p:nvPr>
        </p:nvSpPr>
        <p:spPr/>
        <p:txBody>
          <a:bodyPr>
            <a:normAutofit lnSpcReduction="10000"/>
          </a:bodyPr>
          <a:lstStyle/>
          <a:p>
            <a:pPr marL="342900" indent="-342900">
              <a:buFont typeface="Arial" panose="020B0604020202020204" pitchFamily="34" charset="0"/>
              <a:buChar char="•"/>
            </a:pPr>
            <a:r>
              <a:rPr lang="en-US" sz="2200" b="0"/>
              <a:t>Layanan jaringan sosial merupakan jenis khusus dari komunitas virtual dan sekarang </a:t>
            </a:r>
            <a:r>
              <a:rPr lang="en-US" sz="2200" b="0" smtClean="0"/>
              <a:t>merupakan bentuk paling dominan </a:t>
            </a:r>
            <a:r>
              <a:rPr lang="en-US" sz="2200" b="0"/>
              <a:t>dari komunitas online. </a:t>
            </a:r>
            <a:endParaRPr lang="en-US" sz="2200" b="0" smtClean="0"/>
          </a:p>
          <a:p>
            <a:pPr marL="342900" indent="-342900">
              <a:buFont typeface="Arial" panose="020B0604020202020204" pitchFamily="34" charset="0"/>
              <a:buChar char="•"/>
            </a:pPr>
            <a:r>
              <a:rPr lang="en-US" sz="2200" b="0" smtClean="0"/>
              <a:t>Dengan </a:t>
            </a:r>
            <a:r>
              <a:rPr lang="en-US" sz="2200" b="0"/>
              <a:t>jejaring sosial, pengguna individu mempertahankan identitas melalui profil mereka dan dapat selektif tentang yang anggota komunitas yang lebih besar </a:t>
            </a:r>
            <a:r>
              <a:rPr lang="en-US" sz="2200" b="0" smtClean="0"/>
              <a:t>yang mereka pilih </a:t>
            </a:r>
            <a:r>
              <a:rPr lang="en-US" sz="2200" b="0"/>
              <a:t>untuk berinteraksi </a:t>
            </a:r>
            <a:r>
              <a:rPr lang="en-US" sz="2200" b="0" smtClean="0"/>
              <a:t>dengannya. </a:t>
            </a:r>
            <a:endParaRPr lang="en-US" sz="2200" b="0"/>
          </a:p>
          <a:p>
            <a:pPr marL="342900" indent="-342900">
              <a:buFont typeface="Arial" panose="020B0604020202020204" pitchFamily="34" charset="0"/>
              <a:buChar char="•"/>
            </a:pPr>
            <a:r>
              <a:rPr lang="en-US" sz="2200" b="0"/>
              <a:t>Facebook mendominasi Jaringan Sosial: Facebook adalah layanan jejaring sosial terbesar dunia, dengan lebih dari 901.000.000 </a:t>
            </a:r>
            <a:r>
              <a:rPr lang="en-US" sz="2200" b="0" smtClean="0"/>
              <a:t>per bulan </a:t>
            </a:r>
            <a:r>
              <a:rPr lang="en-US" sz="2200" b="0"/>
              <a:t>dan 526 juta pengguna aktif harian. </a:t>
            </a:r>
          </a:p>
          <a:p>
            <a:pPr marL="342900" indent="-342900">
              <a:buFont typeface="Arial" panose="020B0604020202020204" pitchFamily="34" charset="0"/>
              <a:buChar char="•"/>
            </a:pPr>
            <a:r>
              <a:rPr lang="en-US" sz="2200" b="0"/>
              <a:t>Google mengambil di Facebook dengan G +. </a:t>
            </a:r>
          </a:p>
          <a:p>
            <a:pPr marL="342900" indent="-342900">
              <a:buFont typeface="Arial" panose="020B0604020202020204" pitchFamily="34" charset="0"/>
              <a:buChar char="•"/>
            </a:pPr>
            <a:r>
              <a:rPr lang="en-US" sz="2200" b="0"/>
              <a:t>Untuk pandangan berbeda ada </a:t>
            </a:r>
            <a:r>
              <a:rPr lang="en-US" sz="2200" b="0" smtClean="0"/>
              <a:t>Kehidupan Kedua: dunia </a:t>
            </a:r>
            <a:r>
              <a:rPr lang="en-US" sz="2200" b="0"/>
              <a:t>maya 3D. </a:t>
            </a:r>
          </a:p>
          <a:p>
            <a:pPr marL="342900" indent="-342900">
              <a:buFont typeface="Arial" panose="020B0604020202020204" pitchFamily="34" charset="0"/>
              <a:buChar char="•"/>
            </a:pPr>
            <a:r>
              <a:rPr lang="en-US" sz="2200" b="0"/>
              <a:t>Microblogging dengan Twitter: Twitter adalah situs jejaring sosial dimana pengguna mengirim pesan pendek yang disebut tweet 140 karakter atau kurang untuk jaringan mereka pengikut.</a:t>
            </a:r>
            <a:endParaRPr lang="en-US" sz="2200" b="0" dirty="0"/>
          </a:p>
          <a:p>
            <a:endParaRPr lang="en-US" sz="220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16</a:t>
            </a:fld>
            <a:endParaRPr lang="en-US" dirty="0"/>
          </a:p>
        </p:txBody>
      </p:sp>
    </p:spTree>
    <p:extLst>
      <p:ext uri="{BB962C8B-B14F-4D97-AF65-F5344CB8AC3E}">
        <p14:creationId xmlns:p14="http://schemas.microsoft.com/office/powerpoint/2010/main" val="22762878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17</a:t>
            </a:fld>
            <a:endParaRPr lang="en-US" dirty="0"/>
          </a:p>
        </p:txBody>
      </p:sp>
      <p:sp>
        <p:nvSpPr>
          <p:cNvPr id="2" name="Title 1"/>
          <p:cNvSpPr>
            <a:spLocks noGrp="1"/>
          </p:cNvSpPr>
          <p:nvPr>
            <p:ph type="title" idx="4294967295"/>
          </p:nvPr>
        </p:nvSpPr>
        <p:spPr>
          <a:xfrm>
            <a:off x="3016250" y="2384425"/>
            <a:ext cx="9175750" cy="2852738"/>
          </a:xfrm>
        </p:spPr>
        <p:txBody>
          <a:bodyPr>
            <a:normAutofit/>
          </a:bodyPr>
          <a:lstStyle/>
          <a:p>
            <a:r>
              <a:rPr lang="en-US" sz="2200" dirty="0"/>
              <a:t>Figure 8.11. Unique visitors to selected leading social networks</a:t>
            </a:r>
            <a:r>
              <a:rPr lang="en-US" sz="2800" i="1" dirty="0"/>
              <a:t/>
            </a:r>
            <a:br>
              <a:rPr lang="en-US" sz="2800" i="1" dirty="0"/>
            </a:br>
            <a:endParaRPr lang="en-US" dirty="0"/>
          </a:p>
        </p:txBody>
      </p:sp>
      <p:pic>
        <p:nvPicPr>
          <p:cNvPr id="6" name="Picture 5" descr="w0116_300dpi.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150" y="685800"/>
            <a:ext cx="11331715" cy="533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smtClean="0"/>
              <a:t>TI di Tempat Kerja </a:t>
            </a:r>
            <a:r>
              <a:rPr lang="en-US" b="0" i="1" dirty="0" smtClean="0"/>
              <a:t>8.2</a:t>
            </a:r>
            <a:r>
              <a:rPr lang="en-US" b="0" i="1" smtClean="0"/>
              <a:t>: </a:t>
            </a:r>
            <a:r>
              <a:rPr lang="en-US" b="0" smtClean="0"/>
              <a:t>Perhatian pada Privasi Media Sosial</a:t>
            </a:r>
            <a:endParaRPr lang="en-US" b="0" dirty="0"/>
          </a:p>
        </p:txBody>
      </p:sp>
      <p:sp>
        <p:nvSpPr>
          <p:cNvPr id="3" name="Content Placeholder 2"/>
          <p:cNvSpPr>
            <a:spLocks noGrp="1"/>
          </p:cNvSpPr>
          <p:nvPr>
            <p:ph idx="1"/>
          </p:nvPr>
        </p:nvSpPr>
        <p:spPr/>
        <p:txBody>
          <a:bodyPr>
            <a:noAutofit/>
          </a:bodyPr>
          <a:lstStyle/>
          <a:p>
            <a:r>
              <a:rPr lang="en-US" sz="2000"/>
              <a:t>Contoh pelanggaran privasi: </a:t>
            </a:r>
          </a:p>
          <a:p>
            <a:pPr marL="457200" indent="-457200">
              <a:buFont typeface="+mj-lt"/>
              <a:buAutoNum type="arabicPeriod"/>
            </a:pPr>
            <a:r>
              <a:rPr lang="en-US" sz="2400" b="0"/>
              <a:t>Posting gambar orang di situs jejaring sosial tanpa izin mereka. </a:t>
            </a:r>
          </a:p>
          <a:p>
            <a:pPr marL="457200" indent="-457200">
              <a:buFont typeface="+mj-lt"/>
              <a:buAutoNum type="arabicPeriod"/>
            </a:pPr>
            <a:r>
              <a:rPr lang="en-US" sz="2400" b="0"/>
              <a:t>Menipu orang agar mengungkapkan informasi kartu kredit atau rekening bank atau </a:t>
            </a:r>
            <a:r>
              <a:rPr lang="en-US" sz="2400" b="0" smtClean="0"/>
              <a:t>penipuan berinvestasi </a:t>
            </a:r>
            <a:r>
              <a:rPr lang="en-US" sz="2400" b="0"/>
              <a:t>di "Kerja di Rumah</a:t>
            </a:r>
            <a:r>
              <a:rPr lang="en-US" sz="2400" b="0" smtClean="0"/>
              <a:t>". </a:t>
            </a:r>
            <a:endParaRPr lang="en-US" sz="2400" b="0"/>
          </a:p>
          <a:p>
            <a:pPr marL="457200" indent="-457200">
              <a:buFont typeface="+mj-lt"/>
              <a:buAutoNum type="arabicPeriod"/>
            </a:pPr>
            <a:r>
              <a:rPr lang="en-US" sz="2400" b="0"/>
              <a:t>Berbagi informasi tentang anggota dengan pengiklan tanpa sepengetahuan pengguna atau persetujuan. </a:t>
            </a:r>
          </a:p>
          <a:p>
            <a:pPr marL="457200" indent="-457200">
              <a:buFont typeface="+mj-lt"/>
              <a:buAutoNum type="arabicPeriod"/>
            </a:pPr>
            <a:r>
              <a:rPr lang="en-US" sz="2400" b="0"/>
              <a:t>Mengungkapkan informasi </a:t>
            </a:r>
            <a:r>
              <a:rPr lang="en-US" sz="2400" b="0" smtClean="0"/>
              <a:t>perusahaan </a:t>
            </a:r>
            <a:r>
              <a:rPr lang="en-US" sz="2400" b="0"/>
              <a:t>majikan </a:t>
            </a:r>
            <a:r>
              <a:rPr lang="en-US" sz="2400" b="0" smtClean="0"/>
              <a:t>atau rahasia perdagangan di </a:t>
            </a:r>
            <a:r>
              <a:rPr lang="en-US" sz="2400" b="0"/>
              <a:t>situs jejaring sosial. </a:t>
            </a:r>
          </a:p>
          <a:p>
            <a:pPr marL="457200" indent="-457200">
              <a:buFont typeface="+mj-lt"/>
              <a:buAutoNum type="arabicPeriod"/>
            </a:pPr>
            <a:r>
              <a:rPr lang="en-US" sz="2400" b="0"/>
              <a:t>Posting informasi di situs jejaring sosial yang dapat membahayakan keselamatan orang atau membuat mereka target untuk pemerasan.</a:t>
            </a:r>
            <a:endParaRPr lang="en-US" sz="24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18</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a:t>TI di Tempat Kerja 8.2: </a:t>
            </a:r>
            <a:r>
              <a:rPr lang="en-US" b="0"/>
              <a:t>Perhatian pada Privasi Media Sosial</a:t>
            </a:r>
            <a:endParaRPr lang="en-US" dirty="0">
              <a:solidFill>
                <a:schemeClr val="tx1"/>
              </a:solidFill>
            </a:endParaRPr>
          </a:p>
        </p:txBody>
      </p:sp>
      <p:sp>
        <p:nvSpPr>
          <p:cNvPr id="3" name="Content Placeholder 2"/>
          <p:cNvSpPr>
            <a:spLocks noGrp="1"/>
          </p:cNvSpPr>
          <p:nvPr>
            <p:ph idx="1"/>
          </p:nvPr>
        </p:nvSpPr>
        <p:spPr/>
        <p:txBody>
          <a:bodyPr>
            <a:noAutofit/>
          </a:bodyPr>
          <a:lstStyle/>
          <a:p>
            <a:r>
              <a:rPr lang="en-US" sz="2000">
                <a:solidFill>
                  <a:srgbClr val="534D2F"/>
                </a:solidFill>
                <a:effectLst>
                  <a:outerShdw blurRad="38100" dist="38100" dir="2700000" algn="tl">
                    <a:srgbClr val="000000">
                      <a:alpha val="43137"/>
                    </a:srgbClr>
                  </a:outerShdw>
                </a:effectLst>
              </a:rPr>
              <a:t>Contoh pedoman privasi: </a:t>
            </a:r>
          </a:p>
          <a:p>
            <a:pPr marL="457200" indent="-457200">
              <a:buFont typeface="+mj-lt"/>
              <a:buAutoNum type="arabicPeriod"/>
            </a:pPr>
            <a:r>
              <a:rPr lang="en-US" b="0">
                <a:solidFill>
                  <a:srgbClr val="534D2F"/>
                </a:solidFill>
              </a:rPr>
              <a:t>Jangan mengirim data pribadi. Tidak, sama sekali </a:t>
            </a:r>
            <a:r>
              <a:rPr lang="en-US" b="0" smtClean="0">
                <a:solidFill>
                  <a:srgbClr val="534D2F"/>
                </a:solidFill>
              </a:rPr>
              <a:t>jangan. </a:t>
            </a:r>
            <a:r>
              <a:rPr lang="en-US" b="0">
                <a:solidFill>
                  <a:srgbClr val="534D2F"/>
                </a:solidFill>
              </a:rPr>
              <a:t>Anda </a:t>
            </a:r>
            <a:r>
              <a:rPr lang="en-US" b="0" smtClean="0">
                <a:solidFill>
                  <a:srgbClr val="534D2F"/>
                </a:solidFill>
              </a:rPr>
              <a:t>menggunakan </a:t>
            </a:r>
            <a:r>
              <a:rPr lang="en-US" b="0">
                <a:solidFill>
                  <a:srgbClr val="534D2F"/>
                </a:solidFill>
              </a:rPr>
              <a:t>situs jejaring sosial </a:t>
            </a:r>
            <a:r>
              <a:rPr lang="en-US" b="0" smtClean="0">
                <a:solidFill>
                  <a:srgbClr val="534D2F"/>
                </a:solidFill>
              </a:rPr>
              <a:t>adalah sangat </a:t>
            </a:r>
            <a:r>
              <a:rPr lang="en-US" smtClean="0">
                <a:solidFill>
                  <a:srgbClr val="534D2F"/>
                </a:solidFill>
              </a:rPr>
              <a:t>pribadi</a:t>
            </a:r>
            <a:r>
              <a:rPr lang="en-US" b="0">
                <a:solidFill>
                  <a:srgbClr val="534D2F"/>
                </a:solidFill>
              </a:rPr>
              <a:t>. </a:t>
            </a:r>
          </a:p>
          <a:p>
            <a:pPr marL="457200" indent="-457200">
              <a:buFont typeface="+mj-lt"/>
              <a:buAutoNum type="arabicPeriod"/>
            </a:pPr>
            <a:r>
              <a:rPr lang="en-US" b="0">
                <a:solidFill>
                  <a:srgbClr val="534D2F"/>
                </a:solidFill>
              </a:rPr>
              <a:t>Jadilah cerdas tentang siapa </a:t>
            </a:r>
            <a:r>
              <a:rPr lang="en-US" b="0" smtClean="0">
                <a:solidFill>
                  <a:srgbClr val="534D2F"/>
                </a:solidFill>
              </a:rPr>
              <a:t>yang Anda perbolehkan untuk </a:t>
            </a:r>
            <a:r>
              <a:rPr lang="en-US" b="0">
                <a:solidFill>
                  <a:srgbClr val="534D2F"/>
                </a:solidFill>
              </a:rPr>
              <a:t>menjadi bagian dari </a:t>
            </a:r>
            <a:r>
              <a:rPr lang="en-US" b="0" smtClean="0">
                <a:solidFill>
                  <a:srgbClr val="534D2F"/>
                </a:solidFill>
              </a:rPr>
              <a:t>jaringan Anda. </a:t>
            </a:r>
            <a:r>
              <a:rPr lang="en-US" b="0">
                <a:solidFill>
                  <a:srgbClr val="534D2F"/>
                </a:solidFill>
              </a:rPr>
              <a:t>Dengan banyak kontak, tidak ada cara untuk melindungi profil Anda atau informasi lainnya. </a:t>
            </a:r>
          </a:p>
          <a:p>
            <a:pPr marL="457200" indent="-457200">
              <a:buFont typeface="+mj-lt"/>
              <a:buAutoNum type="arabicPeriod"/>
            </a:pPr>
            <a:r>
              <a:rPr lang="en-US" b="0">
                <a:solidFill>
                  <a:srgbClr val="534D2F"/>
                </a:solidFill>
              </a:rPr>
              <a:t>Jangan mengandalkan kebijakan privasi saat ini. Situs jejaring sosial mengubah kebijakan privasi mereka secara </a:t>
            </a:r>
            <a:r>
              <a:rPr lang="en-US" b="0" smtClean="0">
                <a:solidFill>
                  <a:srgbClr val="534D2F"/>
                </a:solidFill>
              </a:rPr>
              <a:t>berkala. Aturlah </a:t>
            </a:r>
            <a:r>
              <a:rPr lang="en-US" b="0">
                <a:solidFill>
                  <a:srgbClr val="534D2F"/>
                </a:solidFill>
              </a:rPr>
              <a:t>privasi Anda pada </a:t>
            </a:r>
            <a:r>
              <a:rPr lang="en-US" b="0" smtClean="0">
                <a:solidFill>
                  <a:srgbClr val="534D2F"/>
                </a:solidFill>
              </a:rPr>
              <a:t>level proteksi maksimal. Kemudian beroperasilah </a:t>
            </a:r>
            <a:r>
              <a:rPr lang="en-US" b="0">
                <a:solidFill>
                  <a:srgbClr val="534D2F"/>
                </a:solidFill>
              </a:rPr>
              <a:t>seolah-olah Anda </a:t>
            </a:r>
            <a:r>
              <a:rPr lang="en-US" b="0" smtClean="0">
                <a:solidFill>
                  <a:srgbClr val="534D2F"/>
                </a:solidFill>
              </a:rPr>
              <a:t>tidak memiliki </a:t>
            </a:r>
            <a:r>
              <a:rPr lang="en-US" b="0">
                <a:solidFill>
                  <a:srgbClr val="534D2F"/>
                </a:solidFill>
              </a:rPr>
              <a:t>privasi </a:t>
            </a:r>
            <a:r>
              <a:rPr lang="en-US" b="0" smtClean="0">
                <a:solidFill>
                  <a:srgbClr val="534D2F"/>
                </a:solidFill>
              </a:rPr>
              <a:t>sama </a:t>
            </a:r>
            <a:r>
              <a:rPr lang="en-US" b="0">
                <a:solidFill>
                  <a:srgbClr val="534D2F"/>
                </a:solidFill>
              </a:rPr>
              <a:t>sekali. </a:t>
            </a:r>
          </a:p>
          <a:p>
            <a:pPr marL="457200" indent="-457200">
              <a:buFont typeface="+mj-lt"/>
              <a:buAutoNum type="arabicPeriod"/>
            </a:pPr>
            <a:r>
              <a:rPr lang="en-US" b="0">
                <a:solidFill>
                  <a:srgbClr val="534D2F"/>
                </a:solidFill>
              </a:rPr>
              <a:t>Minimalkan penggunaan aplikasi, game, dan program pihak ketiga di situs jejaring sosial </a:t>
            </a:r>
            <a:r>
              <a:rPr lang="en-US" b="0" smtClean="0">
                <a:solidFill>
                  <a:srgbClr val="534D2F"/>
                </a:solidFill>
              </a:rPr>
              <a:t>kecuali </a:t>
            </a:r>
            <a:r>
              <a:rPr lang="en-US" b="0">
                <a:solidFill>
                  <a:srgbClr val="534D2F"/>
                </a:solidFill>
              </a:rPr>
              <a:t>Anda telah </a:t>
            </a:r>
            <a:r>
              <a:rPr lang="en-US" b="0" smtClean="0">
                <a:solidFill>
                  <a:srgbClr val="534D2F"/>
                </a:solidFill>
              </a:rPr>
              <a:t>dengan hati-hati meneliti </a:t>
            </a:r>
            <a:r>
              <a:rPr lang="en-US" b="0">
                <a:solidFill>
                  <a:srgbClr val="534D2F"/>
                </a:solidFill>
              </a:rPr>
              <a:t>mereka. Jangan secara otomatis klik pada link yang </a:t>
            </a:r>
            <a:r>
              <a:rPr lang="en-US" b="0" smtClean="0">
                <a:solidFill>
                  <a:srgbClr val="534D2F"/>
                </a:solidFill>
              </a:rPr>
              <a:t>nampak </a:t>
            </a:r>
            <a:r>
              <a:rPr lang="en-US" b="0">
                <a:solidFill>
                  <a:srgbClr val="534D2F"/>
                </a:solidFill>
              </a:rPr>
              <a:t>seperti </a:t>
            </a:r>
            <a:r>
              <a:rPr lang="en-US" b="0" smtClean="0">
                <a:solidFill>
                  <a:srgbClr val="534D2F"/>
                </a:solidFill>
              </a:rPr>
              <a:t>dikirim </a:t>
            </a:r>
            <a:r>
              <a:rPr lang="en-US" b="0">
                <a:solidFill>
                  <a:srgbClr val="534D2F"/>
                </a:solidFill>
              </a:rPr>
              <a:t>oleh anggota jaringan Anda. </a:t>
            </a:r>
          </a:p>
          <a:p>
            <a:pPr marL="457200" indent="-457200">
              <a:buFont typeface="+mj-lt"/>
              <a:buAutoNum type="arabicPeriod"/>
            </a:pPr>
            <a:r>
              <a:rPr lang="en-US">
                <a:solidFill>
                  <a:srgbClr val="534D2F"/>
                </a:solidFill>
              </a:rPr>
              <a:t>Pertanyaan</a:t>
            </a:r>
            <a:r>
              <a:rPr lang="en-US" b="0">
                <a:solidFill>
                  <a:srgbClr val="534D2F"/>
                </a:solidFill>
              </a:rPr>
              <a:t>: Manakah dari pedoman ini </a:t>
            </a:r>
            <a:r>
              <a:rPr lang="en-US" b="0" smtClean="0">
                <a:solidFill>
                  <a:srgbClr val="534D2F"/>
                </a:solidFill>
              </a:rPr>
              <a:t>yang </a:t>
            </a:r>
            <a:r>
              <a:rPr lang="en-US" b="0">
                <a:solidFill>
                  <a:srgbClr val="534D2F"/>
                </a:solidFill>
              </a:rPr>
              <a:t>paling mudah untuk mengikuti? Mana yang paling sulit? Jelaskan mengapa.</a:t>
            </a:r>
            <a:endParaRPr lang="en-US" b="0" dirty="0">
              <a:solidFill>
                <a:srgbClr val="534D2F"/>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19</a:t>
            </a:fld>
            <a:endParaRPr lang="en-US" dirty="0"/>
          </a:p>
        </p:txBody>
      </p:sp>
    </p:spTree>
    <p:extLst>
      <p:ext uri="{BB962C8B-B14F-4D97-AF65-F5344CB8AC3E}">
        <p14:creationId xmlns:p14="http://schemas.microsoft.com/office/powerpoint/2010/main" val="297055638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8.3 Enterprise 2.0 Tools </a:t>
            </a:r>
          </a:p>
        </p:txBody>
      </p:sp>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20</a:t>
            </a:fld>
            <a:endParaRPr lang="en-US" dirty="0"/>
          </a:p>
        </p:txBody>
      </p:sp>
    </p:spTree>
    <p:extLst>
      <p:ext uri="{BB962C8B-B14F-4D97-AF65-F5344CB8AC3E}">
        <p14:creationId xmlns:p14="http://schemas.microsoft.com/office/powerpoint/2010/main" val="4209610535"/>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8.3 Enterprise 2.0 Tools </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spcBef>
                <a:spcPts val="0"/>
              </a:spcBef>
              <a:buClrTx/>
            </a:pPr>
            <a:r>
              <a:rPr lang="en-US" sz="2600"/>
              <a:t>Enterprise 2.0 </a:t>
            </a:r>
            <a:r>
              <a:rPr lang="en-US" sz="2600" b="0" smtClean="0"/>
              <a:t>adalah</a:t>
            </a:r>
            <a:r>
              <a:rPr lang="en-US" sz="2600" smtClean="0"/>
              <a:t> </a:t>
            </a:r>
            <a:r>
              <a:rPr lang="en-US" sz="2600"/>
              <a:t>teknologi Web 2.0 </a:t>
            </a:r>
            <a:r>
              <a:rPr lang="en-US" sz="2600" smtClean="0"/>
              <a:t>yang digunakan </a:t>
            </a:r>
            <a:r>
              <a:rPr lang="en-US" sz="2600"/>
              <a:t>untuk beberapa tujuan </a:t>
            </a:r>
            <a:r>
              <a:rPr lang="en-US" sz="2600" smtClean="0"/>
              <a:t>bisnis atau organisasi: </a:t>
            </a:r>
            <a:endParaRPr lang="en-US" sz="2600"/>
          </a:p>
          <a:p>
            <a:pPr marL="349250" indent="-349250">
              <a:lnSpc>
                <a:spcPct val="120000"/>
              </a:lnSpc>
              <a:spcBef>
                <a:spcPts val="0"/>
              </a:spcBef>
              <a:buClrTx/>
              <a:buFont typeface="+mj-lt"/>
              <a:buAutoNum type="arabicPeriod"/>
            </a:pPr>
            <a:r>
              <a:rPr lang="en-US" sz="2600" b="0"/>
              <a:t>Mempromosikan kerjasama dan pertukaran pengetahuan antara karyawan, konsultan dan mitra perusahaan. </a:t>
            </a:r>
          </a:p>
          <a:p>
            <a:pPr marL="349250" indent="-349250">
              <a:lnSpc>
                <a:spcPct val="120000"/>
              </a:lnSpc>
              <a:spcBef>
                <a:spcPts val="0"/>
              </a:spcBef>
              <a:buClrTx/>
              <a:buFont typeface="+mj-lt"/>
              <a:buAutoNum type="arabicPeriod"/>
            </a:pPr>
            <a:r>
              <a:rPr lang="en-US" sz="2600" b="0" smtClean="0"/>
              <a:t>Menggunakan </a:t>
            </a:r>
            <a:r>
              <a:rPr lang="en-US" sz="2600" b="0"/>
              <a:t>aplikasi Web 2.0 baik suplemen atau mengganti platform intranet yang banyak digunakan oleh organisasi bisnis saat ini. </a:t>
            </a:r>
            <a:r>
              <a:rPr lang="en-US" sz="2600" b="0" i="1"/>
              <a:t>Enterprise 2.0 </a:t>
            </a:r>
            <a:r>
              <a:rPr lang="en-US" sz="2600" b="0"/>
              <a:t>kemungkinan akan menyebabkan perubahan dalam budaya organisasi dengan cara yang sama bahwa Web 2.0 adalah menciptakan perubahan mendasar di pasar dan budaya pada umumnya. </a:t>
            </a:r>
          </a:p>
          <a:p>
            <a:pPr>
              <a:lnSpc>
                <a:spcPct val="120000"/>
              </a:lnSpc>
              <a:spcBef>
                <a:spcPts val="0"/>
              </a:spcBef>
              <a:buClrTx/>
            </a:pPr>
            <a:endParaRPr lang="en-US" sz="2600" smtClean="0"/>
          </a:p>
          <a:p>
            <a:pPr>
              <a:lnSpc>
                <a:spcPct val="120000"/>
              </a:lnSpc>
              <a:spcBef>
                <a:spcPts val="0"/>
              </a:spcBef>
              <a:buClrTx/>
            </a:pPr>
            <a:r>
              <a:rPr lang="en-US" sz="2600" smtClean="0"/>
              <a:t>Penggunaan teknologi </a:t>
            </a:r>
            <a:r>
              <a:rPr lang="en-US" sz="2600"/>
              <a:t>Web </a:t>
            </a:r>
            <a:r>
              <a:rPr lang="en-US" sz="2600" smtClean="0"/>
              <a:t>2.0 untuk tujuan bisnis </a:t>
            </a:r>
            <a:r>
              <a:rPr lang="en-US" sz="2600"/>
              <a:t>: </a:t>
            </a:r>
          </a:p>
          <a:p>
            <a:pPr marL="349250" indent="-349250">
              <a:lnSpc>
                <a:spcPct val="120000"/>
              </a:lnSpc>
              <a:spcBef>
                <a:spcPts val="0"/>
              </a:spcBef>
              <a:buClrTx/>
              <a:buFont typeface="+mj-lt"/>
              <a:buAutoNum type="arabicPeriod"/>
            </a:pPr>
            <a:r>
              <a:rPr lang="en-US" sz="2600" b="0" smtClean="0"/>
              <a:t>Rekruting </a:t>
            </a:r>
            <a:r>
              <a:rPr lang="en-US" sz="2600" b="0"/>
              <a:t>dan </a:t>
            </a:r>
            <a:r>
              <a:rPr lang="en-US" sz="2600" b="0" smtClean="0"/>
              <a:t>jejaring </a:t>
            </a:r>
            <a:r>
              <a:rPr lang="en-US" sz="2600" b="0"/>
              <a:t>profesional </a:t>
            </a:r>
          </a:p>
          <a:p>
            <a:pPr marL="349250" indent="-349250">
              <a:lnSpc>
                <a:spcPct val="120000"/>
              </a:lnSpc>
              <a:spcBef>
                <a:spcPts val="0"/>
              </a:spcBef>
              <a:buClrTx/>
              <a:buFont typeface="+mj-lt"/>
              <a:buAutoNum type="arabicPeriod"/>
            </a:pPr>
            <a:r>
              <a:rPr lang="en-US" sz="2600" b="0"/>
              <a:t>Pemasaran, promosi, dan penjualan </a:t>
            </a:r>
          </a:p>
          <a:p>
            <a:pPr marL="349250" indent="-349250">
              <a:lnSpc>
                <a:spcPct val="120000"/>
              </a:lnSpc>
              <a:spcBef>
                <a:spcPts val="0"/>
              </a:spcBef>
              <a:buClrTx/>
              <a:buFont typeface="+mj-lt"/>
              <a:buAutoNum type="arabicPeriod"/>
            </a:pPr>
            <a:r>
              <a:rPr lang="en-US" sz="2600" b="0"/>
              <a:t>Kolaborasi internal dan komunikasi </a:t>
            </a:r>
          </a:p>
          <a:p>
            <a:pPr marL="349250" indent="-349250">
              <a:lnSpc>
                <a:spcPct val="120000"/>
              </a:lnSpc>
              <a:spcBef>
                <a:spcPts val="0"/>
              </a:spcBef>
              <a:buClrTx/>
              <a:buFont typeface="+mj-lt"/>
              <a:buAutoNum type="arabicPeriod"/>
            </a:pPr>
            <a:r>
              <a:rPr lang="en-US" sz="2600" b="0"/>
              <a:t>Manajemen rantai pasokan 2.0</a:t>
            </a:r>
            <a:endParaRPr lang="en-US" sz="2000" b="0" dirty="0">
              <a:solidFill>
                <a:schemeClr val="tx1"/>
              </a:solidFill>
            </a:endParaRPr>
          </a:p>
          <a:p>
            <a:pPr lvl="1"/>
            <a:endParaRPr lang="en-US" sz="2000"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21</a:t>
            </a:fld>
            <a:endParaRPr lang="en-US" dirty="0"/>
          </a:p>
        </p:txBody>
      </p:sp>
    </p:spTree>
    <p:extLst>
      <p:ext uri="{BB962C8B-B14F-4D97-AF65-F5344CB8AC3E}">
        <p14:creationId xmlns:p14="http://schemas.microsoft.com/office/powerpoint/2010/main" val="40120411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n-NO" b="1" i="1" smtClean="0"/>
              <a:t>Kasus</a:t>
            </a:r>
            <a:r>
              <a:rPr lang="nn-NO" b="1" smtClean="0"/>
              <a:t>: Perekrut menggunakan Situs Jejaring Profesional</a:t>
            </a:r>
            <a:endParaRPr lang="en-US" b="1"/>
          </a:p>
        </p:txBody>
      </p:sp>
      <p:sp>
        <p:nvSpPr>
          <p:cNvPr id="3" name="Content Placeholder 2"/>
          <p:cNvSpPr>
            <a:spLocks noGrp="1"/>
          </p:cNvSpPr>
          <p:nvPr>
            <p:ph idx="1"/>
          </p:nvPr>
        </p:nvSpPr>
        <p:spPr/>
        <p:txBody>
          <a:bodyPr>
            <a:normAutofit fontScale="85000" lnSpcReduction="20000"/>
          </a:bodyPr>
          <a:lstStyle/>
          <a:p>
            <a:pPr algn="just">
              <a:lnSpc>
                <a:spcPct val="110000"/>
              </a:lnSpc>
              <a:spcBef>
                <a:spcPts val="0"/>
              </a:spcBef>
            </a:pPr>
            <a:r>
              <a:rPr lang="en-US" sz="1900" b="0"/>
              <a:t>Susan Heathfield, ahli Sumber Daya Manusia (SDM) di about.com, menyatakan bahwa adalah tidak lagi cukup dengan hanya menulis lowongan pekerjaan di monster.com, careerbuilder.com, dan craigslist.com. Lowongan pekerjaan di situs-situs besar sering menghasilkan ratusan aplikasi dari calon tak berkualitas tanpa pengecualian. Ini luar biasa banyak bagi perekrut dan sangat tidak efisien. Sebaliknya, banyak telah berpaling ke situs networking profesional seperti LinkedIn. Dalam sebuah posting blog, Heathfield mengidentifikasi sejumlah cara tertentu bahwa bisnis dapat digunakan di LinkedIn untuk meningkatkan efektivitas perekrutan mereka:</a:t>
            </a:r>
          </a:p>
          <a:p>
            <a:pPr marL="285750" lvl="0" indent="-285750" algn="just">
              <a:lnSpc>
                <a:spcPct val="110000"/>
              </a:lnSpc>
              <a:spcBef>
                <a:spcPts val="0"/>
              </a:spcBef>
              <a:buFont typeface="Arial" panose="020B0604020202020204" pitchFamily="34" charset="0"/>
              <a:buChar char="•"/>
            </a:pPr>
            <a:r>
              <a:rPr lang="id-ID" sz="1900" b="0"/>
              <a:t>Mengidentifikasi calon potensial antara jaringan profesional yang ada.</a:t>
            </a:r>
            <a:endParaRPr lang="en-US" sz="1900" b="0"/>
          </a:p>
          <a:p>
            <a:pPr marL="285750" lvl="0" indent="-285750" algn="just">
              <a:lnSpc>
                <a:spcPct val="110000"/>
              </a:lnSpc>
              <a:spcBef>
                <a:spcPts val="0"/>
              </a:spcBef>
              <a:buFont typeface="Arial" panose="020B0604020202020204" pitchFamily="34" charset="0"/>
              <a:buChar char="•"/>
            </a:pPr>
            <a:r>
              <a:rPr lang="id-ID" sz="1900" b="0"/>
              <a:t>Tanyakan jaringan Anda untuk mengidentifikasi atau merekomendasikan calon </a:t>
            </a:r>
            <a:r>
              <a:rPr lang="en-US" sz="1900" b="0"/>
              <a:t>untuk posisi tertentu</a:t>
            </a:r>
            <a:r>
              <a:rPr lang="id-ID" sz="1900" b="0"/>
              <a:t>.</a:t>
            </a:r>
            <a:endParaRPr lang="en-US" sz="1900" b="0"/>
          </a:p>
          <a:p>
            <a:pPr marL="285750" lvl="0" indent="-285750" algn="just">
              <a:lnSpc>
                <a:spcPct val="110000"/>
              </a:lnSpc>
              <a:spcBef>
                <a:spcPts val="0"/>
              </a:spcBef>
              <a:buFont typeface="Arial" panose="020B0604020202020204" pitchFamily="34" charset="0"/>
              <a:buChar char="•"/>
            </a:pPr>
            <a:r>
              <a:rPr lang="id-ID" sz="1900" b="0"/>
              <a:t>Mengevaluasi karyawan potensial berdasarkan referensi dan arahan dari jaringan yang ada.</a:t>
            </a:r>
            <a:endParaRPr lang="en-US" sz="1900" b="0"/>
          </a:p>
          <a:p>
            <a:pPr marL="285750" lvl="0" indent="-285750" algn="just">
              <a:lnSpc>
                <a:spcPct val="110000"/>
              </a:lnSpc>
              <a:spcBef>
                <a:spcPts val="0"/>
              </a:spcBef>
              <a:buFont typeface="Arial" panose="020B0604020202020204" pitchFamily="34" charset="0"/>
              <a:buChar char="•"/>
            </a:pPr>
            <a:r>
              <a:rPr lang="id-ID" sz="1900" b="0"/>
              <a:t>Secara aktif mencari kandidat kalangan pengguna LinkedIn menggunakan kata kunci atau kualifikasi dari profil mereka.</a:t>
            </a:r>
            <a:endParaRPr lang="en-US" sz="1900" b="0"/>
          </a:p>
          <a:p>
            <a:pPr marL="285750" lvl="0" indent="-285750" algn="just">
              <a:lnSpc>
                <a:spcPct val="110000"/>
              </a:lnSpc>
              <a:spcBef>
                <a:spcPts val="0"/>
              </a:spcBef>
              <a:buFont typeface="Arial" panose="020B0604020202020204" pitchFamily="34" charset="0"/>
              <a:buChar char="•"/>
            </a:pPr>
            <a:r>
              <a:rPr lang="id-ID" sz="1900" b="0"/>
              <a:t>Tanyakan karyawan saat ini untuk mencari di antara Networks LinkedIn mereka untuk calon potensial.</a:t>
            </a:r>
            <a:endParaRPr lang="en-US" sz="1900" b="0"/>
          </a:p>
          <a:p>
            <a:pPr marL="285750" lvl="0" indent="-285750" algn="just">
              <a:lnSpc>
                <a:spcPct val="110000"/>
              </a:lnSpc>
              <a:spcBef>
                <a:spcPts val="0"/>
              </a:spcBef>
              <a:buFont typeface="Arial" panose="020B0604020202020204" pitchFamily="34" charset="0"/>
              <a:buChar char="•"/>
            </a:pPr>
            <a:r>
              <a:rPr lang="id-ID" sz="1900" b="0"/>
              <a:t>Untuk biaya, Anda dapat memposting lowongan pekerjaan di LinkedIn.</a:t>
            </a:r>
            <a:endParaRPr lang="en-US" sz="1900" b="0"/>
          </a:p>
          <a:p>
            <a:pPr marL="285750" lvl="0" indent="-285750" algn="just">
              <a:lnSpc>
                <a:spcPct val="110000"/>
              </a:lnSpc>
              <a:spcBef>
                <a:spcPts val="0"/>
              </a:spcBef>
              <a:buFont typeface="Arial" panose="020B0604020202020204" pitchFamily="34" charset="0"/>
              <a:buChar char="•"/>
            </a:pPr>
            <a:r>
              <a:rPr lang="en-US" sz="1900" b="0"/>
              <a:t>M</a:t>
            </a:r>
            <a:r>
              <a:rPr lang="id-ID" sz="1900" b="0"/>
              <a:t>inta perkenalan untuk calon potensial melalui jaringan yang ada profesional.</a:t>
            </a:r>
            <a:endParaRPr lang="en-US" sz="1900" b="0"/>
          </a:p>
          <a:p>
            <a:pPr marL="285750" lvl="0" indent="-285750" algn="just">
              <a:lnSpc>
                <a:spcPct val="110000"/>
              </a:lnSpc>
              <a:spcBef>
                <a:spcPts val="0"/>
              </a:spcBef>
              <a:buFont typeface="Arial" panose="020B0604020202020204" pitchFamily="34" charset="0"/>
              <a:buChar char="•"/>
            </a:pPr>
            <a:r>
              <a:rPr lang="id-ID" sz="1900" b="0"/>
              <a:t>Gunakan Inmail (internal LinkedIn sistem e-mail) untuk menghubungi individu berpotensi memenuhi syarat.</a:t>
            </a:r>
            <a:endParaRPr lang="en-US" sz="1900" b="0"/>
          </a:p>
          <a:p>
            <a:pPr algn="just">
              <a:lnSpc>
                <a:spcPct val="110000"/>
              </a:lnSpc>
              <a:spcBef>
                <a:spcPts val="0"/>
              </a:spcBef>
            </a:pPr>
            <a:r>
              <a:rPr lang="en-US" sz="1900" b="0"/>
              <a:t>Hal ini jelas bahwa perekrut datang untuk merangkul LinkedIn sebagai cara yang efektif dan hemat biaya untuk menghasilkan kandidat yang memenuhi syarat. Sejalan dengan pertumbuhan global LinkedIn, ini akan memberikan manfaat penting bagi perusahaan yang membutuhkan untuk mengisi posisi internasional.</a:t>
            </a:r>
          </a:p>
          <a:p>
            <a:pPr>
              <a:lnSpc>
                <a:spcPct val="120000"/>
              </a:lnSpc>
              <a:spcBef>
                <a:spcPts val="600"/>
              </a:spcBef>
            </a:pPr>
            <a:r>
              <a:rPr lang="en-US" sz="1400" b="0"/>
              <a:t>Sumber: </a:t>
            </a:r>
            <a:r>
              <a:rPr lang="en-US" sz="1400" b="0" i="1"/>
              <a:t>Disusun dari </a:t>
            </a:r>
            <a:r>
              <a:rPr lang="en-US" sz="1400" b="0" i="1" smtClean="0"/>
              <a:t>humanresources.about.com/od/recruiting/a/recruit_linked.htm </a:t>
            </a:r>
            <a:r>
              <a:rPr lang="en-US" sz="1400" b="0"/>
              <a:t>dan</a:t>
            </a:r>
            <a:r>
              <a:rPr lang="en-US" sz="1400" b="0" i="1"/>
              <a:t> Linkedin.com.</a:t>
            </a:r>
          </a:p>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22</a:t>
            </a:fld>
            <a:endParaRPr lang="en-US" dirty="0"/>
          </a:p>
        </p:txBody>
      </p:sp>
    </p:spTree>
    <p:extLst>
      <p:ext uri="{BB962C8B-B14F-4D97-AF65-F5344CB8AC3E}">
        <p14:creationId xmlns:p14="http://schemas.microsoft.com/office/powerpoint/2010/main" val="20312891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8.4 </a:t>
            </a:r>
            <a:r>
              <a:rPr lang="en-US"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Metrik Social Media</a:t>
            </a:r>
            <a:endParaRPr 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23</a:t>
            </a:fld>
            <a:endParaRPr lang="en-US" dirty="0"/>
          </a:p>
        </p:txBody>
      </p:sp>
    </p:spTree>
    <p:extLst>
      <p:ext uri="{BB962C8B-B14F-4D97-AF65-F5344CB8AC3E}">
        <p14:creationId xmlns:p14="http://schemas.microsoft.com/office/powerpoint/2010/main" val="3126711913"/>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8.4 Social Media Metrics </a:t>
            </a:r>
            <a:endParaRPr lang="en-US" dirty="0"/>
          </a:p>
        </p:txBody>
      </p:sp>
      <p:sp>
        <p:nvSpPr>
          <p:cNvPr id="3" name="Content Placeholder 2"/>
          <p:cNvSpPr>
            <a:spLocks noGrp="1"/>
          </p:cNvSpPr>
          <p:nvPr>
            <p:ph idx="1"/>
          </p:nvPr>
        </p:nvSpPr>
        <p:spPr>
          <a:xfrm>
            <a:off x="838200" y="1447800"/>
            <a:ext cx="10515600" cy="4351338"/>
          </a:xfrm>
        </p:spPr>
        <p:txBody>
          <a:bodyPr>
            <a:normAutofit/>
          </a:bodyPr>
          <a:lstStyle/>
          <a:p>
            <a:r>
              <a:rPr lang="en-US" sz="2000">
                <a:solidFill>
                  <a:schemeClr val="tx1"/>
                </a:solidFill>
              </a:rPr>
              <a:t>Manajemen tergantung pada pengukuran data-driven, atau metrik </a:t>
            </a:r>
          </a:p>
          <a:p>
            <a:r>
              <a:rPr lang="en-US" sz="2000">
                <a:solidFill>
                  <a:schemeClr val="tx1"/>
                </a:solidFill>
              </a:rPr>
              <a:t>Tabel 8.5. Beberapa Contoh Social Media Metrics</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24</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945458267"/>
              </p:ext>
            </p:extLst>
          </p:nvPr>
        </p:nvGraphicFramePr>
        <p:xfrm>
          <a:off x="811306" y="2395522"/>
          <a:ext cx="8305800" cy="3779520"/>
        </p:xfrm>
        <a:graphic>
          <a:graphicData uri="http://schemas.openxmlformats.org/drawingml/2006/table">
            <a:tbl>
              <a:tblPr firstRow="1" bandRow="1">
                <a:tableStyleId>{5C22544A-7EE6-4342-B048-85BDC9FD1C3A}</a:tableStyleId>
              </a:tblPr>
              <a:tblGrid>
                <a:gridCol w="3581400"/>
                <a:gridCol w="4724400"/>
              </a:tblGrid>
              <a:tr h="36748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rPr>
                        <a:t>             Activity Metrics</a:t>
                      </a:r>
                    </a:p>
                  </a:txBody>
                  <a:tcPr>
                    <a:noFill/>
                  </a:tcPr>
                </a:tc>
                <a:tc>
                  <a:txBody>
                    <a:bodyPr/>
                    <a:lstStyle/>
                    <a:p>
                      <a:pPr algn="ctr"/>
                      <a:r>
                        <a:rPr lang="en-US" sz="1800" b="1" kern="1200" dirty="0" smtClean="0">
                          <a:solidFill>
                            <a:schemeClr val="tx1"/>
                          </a:solidFill>
                          <a:latin typeface="+mn-lt"/>
                          <a:ea typeface="+mn-ea"/>
                          <a:cs typeface="+mn-cs"/>
                        </a:rPr>
                        <a:t>ROI Measurements</a:t>
                      </a:r>
                      <a:endParaRPr lang="en-US" dirty="0">
                        <a:solidFill>
                          <a:schemeClr val="tx1"/>
                        </a:solidFill>
                      </a:endParaRPr>
                    </a:p>
                  </a:txBody>
                  <a:tcPr>
                    <a:noFill/>
                  </a:tcPr>
                </a:tc>
              </a:tr>
              <a:tr h="3137719">
                <a:tc>
                  <a:txBody>
                    <a:bodyPr/>
                    <a:lstStyle/>
                    <a:p>
                      <a:pPr lvl="1" algn="l"/>
                      <a:r>
                        <a:rPr lang="en-US" sz="2000" dirty="0" smtClean="0">
                          <a:solidFill>
                            <a:schemeClr val="tx1"/>
                          </a:solidFill>
                        </a:rPr>
                        <a:t>Pageviews</a:t>
                      </a:r>
                    </a:p>
                    <a:p>
                      <a:pPr lvl="1" algn="l"/>
                      <a:r>
                        <a:rPr lang="en-US" sz="2000" dirty="0" smtClean="0">
                          <a:solidFill>
                            <a:schemeClr val="tx1"/>
                          </a:solidFill>
                        </a:rPr>
                        <a:t>Unique number of visitors</a:t>
                      </a:r>
                    </a:p>
                    <a:p>
                      <a:pPr lvl="1" algn="l"/>
                      <a:r>
                        <a:rPr lang="en-US" sz="2000" dirty="0" smtClean="0">
                          <a:solidFill>
                            <a:schemeClr val="tx1"/>
                          </a:solidFill>
                        </a:rPr>
                        <a:t>Posts</a:t>
                      </a:r>
                    </a:p>
                    <a:p>
                      <a:pPr lvl="1" algn="l"/>
                      <a:r>
                        <a:rPr lang="en-US" sz="2000" dirty="0" smtClean="0">
                          <a:solidFill>
                            <a:schemeClr val="tx1"/>
                          </a:solidFill>
                        </a:rPr>
                        <a:t>Comments and trackbacks</a:t>
                      </a:r>
                    </a:p>
                    <a:p>
                      <a:pPr lvl="1" algn="l"/>
                      <a:r>
                        <a:rPr lang="en-US" sz="2000" dirty="0" smtClean="0">
                          <a:solidFill>
                            <a:schemeClr val="tx1"/>
                          </a:solidFill>
                        </a:rPr>
                        <a:t>Time spent on site</a:t>
                      </a:r>
                    </a:p>
                    <a:p>
                      <a:pPr algn="l"/>
                      <a:endParaRPr lang="en-US" dirty="0">
                        <a:solidFill>
                          <a:schemeClr val="tx1"/>
                        </a:solidFill>
                      </a:endParaRPr>
                    </a:p>
                  </a:txBody>
                  <a:tcPr>
                    <a:noFill/>
                  </a:tcPr>
                </a:tc>
                <a:tc>
                  <a:txBody>
                    <a:bodyPr/>
                    <a:lstStyle/>
                    <a:p>
                      <a:pPr lvl="0"/>
                      <a:r>
                        <a:rPr lang="en-US" sz="1800" i="1" kern="1200" dirty="0" smtClean="0">
                          <a:solidFill>
                            <a:schemeClr val="tx1"/>
                          </a:solidFill>
                          <a:latin typeface="+mn-lt"/>
                          <a:ea typeface="+mn-ea"/>
                          <a:cs typeface="+mn-cs"/>
                        </a:rPr>
                        <a:t>Sales and marketing</a:t>
                      </a:r>
                    </a:p>
                    <a:p>
                      <a:pPr lvl="1"/>
                      <a:r>
                        <a:rPr lang="en-US" sz="1800" kern="1200" dirty="0" smtClean="0">
                          <a:solidFill>
                            <a:schemeClr val="tx1"/>
                          </a:solidFill>
                          <a:latin typeface="+mn-lt"/>
                          <a:ea typeface="+mn-ea"/>
                          <a:cs typeface="+mn-cs"/>
                        </a:rPr>
                        <a:t>Cost per number of prospects</a:t>
                      </a:r>
                    </a:p>
                    <a:p>
                      <a:pPr lvl="1"/>
                      <a:r>
                        <a:rPr lang="en-US" sz="1800" kern="1200" dirty="0" smtClean="0">
                          <a:solidFill>
                            <a:schemeClr val="tx1"/>
                          </a:solidFill>
                          <a:latin typeface="+mn-lt"/>
                          <a:ea typeface="+mn-ea"/>
                          <a:cs typeface="+mn-cs"/>
                        </a:rPr>
                        <a:t>Number of leads per period</a:t>
                      </a:r>
                    </a:p>
                    <a:p>
                      <a:pPr lvl="1"/>
                      <a:r>
                        <a:rPr lang="en-US" sz="1800" kern="1200" dirty="0" smtClean="0">
                          <a:solidFill>
                            <a:schemeClr val="tx1"/>
                          </a:solidFill>
                          <a:latin typeface="+mn-lt"/>
                          <a:ea typeface="+mn-ea"/>
                          <a:cs typeface="+mn-cs"/>
                        </a:rPr>
                        <a:t>Cost of lead</a:t>
                      </a:r>
                    </a:p>
                    <a:p>
                      <a:pPr lvl="1"/>
                      <a:r>
                        <a:rPr lang="en-US" sz="1800" kern="1200" dirty="0" smtClean="0">
                          <a:solidFill>
                            <a:schemeClr val="tx1"/>
                          </a:solidFill>
                          <a:latin typeface="+mn-lt"/>
                          <a:ea typeface="+mn-ea"/>
                          <a:cs typeface="+mn-cs"/>
                        </a:rPr>
                        <a:t>Conversion of leads to customers</a:t>
                      </a:r>
                    </a:p>
                    <a:p>
                      <a:pPr lvl="1"/>
                      <a:r>
                        <a:rPr lang="en-US" sz="1800" kern="1200" dirty="0" smtClean="0">
                          <a:solidFill>
                            <a:schemeClr val="tx1"/>
                          </a:solidFill>
                          <a:latin typeface="+mn-lt"/>
                          <a:ea typeface="+mn-ea"/>
                          <a:cs typeface="+mn-cs"/>
                        </a:rPr>
                        <a:t>Customer lifetime value (CLV)</a:t>
                      </a:r>
                    </a:p>
                    <a:p>
                      <a:pPr lvl="0"/>
                      <a:r>
                        <a:rPr lang="en-US" sz="1800" i="1" kern="1200" dirty="0" smtClean="0">
                          <a:solidFill>
                            <a:schemeClr val="tx1"/>
                          </a:solidFill>
                          <a:latin typeface="+mn-lt"/>
                          <a:ea typeface="+mn-ea"/>
                          <a:cs typeface="+mn-cs"/>
                        </a:rPr>
                        <a:t>Product Development</a:t>
                      </a:r>
                    </a:p>
                    <a:p>
                      <a:pPr lvl="1"/>
                      <a:r>
                        <a:rPr lang="en-US" sz="1800" kern="1200" dirty="0" smtClean="0">
                          <a:solidFill>
                            <a:schemeClr val="tx1"/>
                          </a:solidFill>
                          <a:latin typeface="+mn-lt"/>
                          <a:ea typeface="+mn-ea"/>
                          <a:cs typeface="+mn-cs"/>
                        </a:rPr>
                        <a:t>Number of new product ideas</a:t>
                      </a:r>
                    </a:p>
                    <a:p>
                      <a:pPr lvl="1"/>
                      <a:r>
                        <a:rPr lang="en-US" sz="1800" kern="1200" dirty="0" smtClean="0">
                          <a:solidFill>
                            <a:schemeClr val="tx1"/>
                          </a:solidFill>
                          <a:latin typeface="+mn-lt"/>
                          <a:ea typeface="+mn-ea"/>
                          <a:cs typeface="+mn-cs"/>
                        </a:rPr>
                        <a:t>Idea to development initiation cycle time</a:t>
                      </a:r>
                    </a:p>
                    <a:p>
                      <a:pPr lvl="0"/>
                      <a:r>
                        <a:rPr lang="en-US" sz="1800" i="1" kern="1200" dirty="0" smtClean="0">
                          <a:solidFill>
                            <a:schemeClr val="tx1"/>
                          </a:solidFill>
                          <a:latin typeface="+mn-lt"/>
                          <a:ea typeface="+mn-ea"/>
                          <a:cs typeface="+mn-cs"/>
                        </a:rPr>
                        <a:t>HR</a:t>
                      </a:r>
                    </a:p>
                    <a:p>
                      <a:pPr lvl="1"/>
                      <a:r>
                        <a:rPr lang="en-US" sz="1800" kern="1200" dirty="0" smtClean="0">
                          <a:solidFill>
                            <a:schemeClr val="tx1"/>
                          </a:solidFill>
                          <a:latin typeface="+mn-lt"/>
                          <a:ea typeface="+mn-ea"/>
                          <a:cs typeface="+mn-cs"/>
                        </a:rPr>
                        <a:t>Hiring and training costs</a:t>
                      </a:r>
                    </a:p>
                    <a:p>
                      <a:pPr lvl="1"/>
                      <a:r>
                        <a:rPr lang="en-US" sz="1800" kern="1200" dirty="0" smtClean="0">
                          <a:solidFill>
                            <a:schemeClr val="tx1"/>
                          </a:solidFill>
                          <a:latin typeface="+mn-lt"/>
                          <a:ea typeface="+mn-ea"/>
                          <a:cs typeface="+mn-cs"/>
                        </a:rPr>
                        <a:t>Employee attrition </a:t>
                      </a:r>
                    </a:p>
                  </a:txBody>
                  <a:tcP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25</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
            <a:ext cx="12252960" cy="15270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8648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26</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0"/>
            <a:ext cx="12252960" cy="15270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99093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27</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70354"/>
            <a:ext cx="12252960" cy="15270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387845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Tactical and Strategic Metrics</a:t>
            </a:r>
            <a:endParaRPr lang="en-US" dirty="0"/>
          </a:p>
        </p:txBody>
      </p:sp>
      <p:sp>
        <p:nvSpPr>
          <p:cNvPr id="3" name="Content Placeholder 2"/>
          <p:cNvSpPr>
            <a:spLocks noGrp="1"/>
          </p:cNvSpPr>
          <p:nvPr>
            <p:ph idx="1"/>
          </p:nvPr>
        </p:nvSpPr>
        <p:spPr>
          <a:xfrm>
            <a:off x="914400" y="1819221"/>
            <a:ext cx="10515600" cy="4351338"/>
          </a:xfrm>
        </p:spPr>
        <p:txBody>
          <a:bodyPr>
            <a:noAutofit/>
          </a:bodyPr>
          <a:lstStyle/>
          <a:p>
            <a:r>
              <a:rPr lang="en-US" sz="2000" i="1"/>
              <a:t>Metrik berbasis alat </a:t>
            </a:r>
          </a:p>
          <a:p>
            <a:r>
              <a:rPr lang="en-US" sz="2000" b="0"/>
              <a:t>Metrik berbasis alat </a:t>
            </a:r>
            <a:r>
              <a:rPr lang="en-US" sz="2000" b="0" smtClean="0"/>
              <a:t>dirancang </a:t>
            </a:r>
            <a:r>
              <a:rPr lang="en-US" sz="2000" b="0"/>
              <a:t>untuk mengidentifikasi informasi tentang aplikasi tertentu. Misalnya, sebuah perusahaan mungkin ingin menentukan apakah harus beriklan di blog populer, atau mensponsori penciptaan dan distribusi aplikasi widget yang berguna. </a:t>
            </a:r>
          </a:p>
          <a:p>
            <a:pPr marL="342900" indent="-342900">
              <a:buFont typeface="Arial" panose="020B0604020202020204" pitchFamily="34" charset="0"/>
              <a:buChar char="•"/>
            </a:pPr>
            <a:r>
              <a:rPr lang="en-US" sz="2000" b="0" i="1"/>
              <a:t>Dapat melacak jumlah pengguna ke situs </a:t>
            </a:r>
          </a:p>
          <a:p>
            <a:pPr marL="342900" indent="-342900">
              <a:buFont typeface="Arial" panose="020B0604020202020204" pitchFamily="34" charset="0"/>
              <a:buChar char="•"/>
            </a:pPr>
            <a:r>
              <a:rPr lang="en-US" sz="2000" b="0" i="1"/>
              <a:t>Hitung jumlah tweet </a:t>
            </a:r>
          </a:p>
          <a:p>
            <a:r>
              <a:rPr lang="en-US" sz="2000" i="1"/>
              <a:t>Metrik taktis </a:t>
            </a:r>
          </a:p>
          <a:p>
            <a:r>
              <a:rPr lang="en-US" sz="2000" b="0"/>
              <a:t>Cara lain </a:t>
            </a:r>
            <a:r>
              <a:rPr lang="en-US" sz="2000" b="0" smtClean="0"/>
              <a:t>organisasi </a:t>
            </a:r>
            <a:r>
              <a:rPr lang="en-US" sz="2000" b="0"/>
              <a:t>untuk memilih metrik yang tepat berdasarkan tujuan taktis. Misalnya, sebuah perusahaan dapat mengungkapkan tujuan taktis sebagai berikut: </a:t>
            </a:r>
          </a:p>
          <a:p>
            <a:pPr marL="342900" indent="-342900">
              <a:buFont typeface="Arial" panose="020B0604020202020204" pitchFamily="34" charset="0"/>
              <a:buChar char="•"/>
            </a:pPr>
            <a:r>
              <a:rPr lang="en-US" sz="2000" b="0" i="1"/>
              <a:t>Meningkatkan lalu lintas ke situs Web kami sebesar 10% </a:t>
            </a:r>
          </a:p>
          <a:p>
            <a:pPr marL="342900" indent="-342900">
              <a:buFont typeface="Arial" panose="020B0604020202020204" pitchFamily="34" charset="0"/>
              <a:buChar char="•"/>
            </a:pPr>
            <a:r>
              <a:rPr lang="en-US" sz="2000" b="0" i="1"/>
              <a:t>Meningkatkan permintaan informasi produk melalui situs web kami sebesar 15% </a:t>
            </a:r>
          </a:p>
          <a:p>
            <a:pPr marL="342900" indent="-342900">
              <a:buFont typeface="Arial" panose="020B0604020202020204" pitchFamily="34" charset="0"/>
              <a:buChar char="•"/>
            </a:pPr>
            <a:r>
              <a:rPr lang="en-US" sz="2000" b="0" i="1"/>
              <a:t>Meningkatkan jumlah orang yang membuat akun pengguna di situs Web kami sebesar 12%</a:t>
            </a:r>
            <a:endParaRPr lang="en-US" sz="2000" b="0" i="1" dirty="0">
              <a:solidFill>
                <a:srgbClr val="6B633D"/>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28</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Tactical and Strategic Metrics</a:t>
            </a:r>
            <a:endParaRPr lang="en-US" dirty="0"/>
          </a:p>
        </p:txBody>
      </p:sp>
      <p:sp>
        <p:nvSpPr>
          <p:cNvPr id="3" name="Content Placeholder 2"/>
          <p:cNvSpPr>
            <a:spLocks noGrp="1"/>
          </p:cNvSpPr>
          <p:nvPr>
            <p:ph idx="1"/>
          </p:nvPr>
        </p:nvSpPr>
        <p:spPr>
          <a:xfrm>
            <a:off x="838200" y="1686208"/>
            <a:ext cx="10515600" cy="4351338"/>
          </a:xfrm>
        </p:spPr>
        <p:txBody>
          <a:bodyPr>
            <a:noAutofit/>
          </a:bodyPr>
          <a:lstStyle/>
          <a:p>
            <a:pPr>
              <a:lnSpc>
                <a:spcPct val="100000"/>
              </a:lnSpc>
              <a:spcBef>
                <a:spcPts val="0"/>
              </a:spcBef>
              <a:spcAft>
                <a:spcPts val="600"/>
              </a:spcAft>
            </a:pPr>
            <a:r>
              <a:rPr lang="en-US" sz="2000" b="0"/>
              <a:t>Tujuan strategis untuk melacak </a:t>
            </a:r>
            <a:r>
              <a:rPr lang="en-US" sz="2000" b="0" smtClean="0"/>
              <a:t>dalam rangka </a:t>
            </a:r>
            <a:r>
              <a:rPr lang="en-US" sz="2000" b="0"/>
              <a:t>mengevaluasi kemajuan </a:t>
            </a:r>
            <a:r>
              <a:rPr lang="en-US" sz="2000" b="0" smtClean="0"/>
              <a:t>terhadapnya: </a:t>
            </a:r>
            <a:endParaRPr lang="en-US" sz="2000" b="0"/>
          </a:p>
          <a:p>
            <a:pPr marL="2057400" indent="-2057400">
              <a:lnSpc>
                <a:spcPct val="100000"/>
              </a:lnSpc>
              <a:spcBef>
                <a:spcPts val="0"/>
              </a:spcBef>
              <a:spcAft>
                <a:spcPts val="600"/>
              </a:spcAft>
              <a:tabLst>
                <a:tab pos="1882775" algn="l"/>
                <a:tab pos="2057400" algn="l"/>
              </a:tabLst>
            </a:pPr>
            <a:r>
              <a:rPr lang="en-US" sz="2000" b="0" smtClean="0"/>
              <a:t>Mendengarkan	: 	Perhatikan </a:t>
            </a:r>
            <a:r>
              <a:rPr lang="en-US" sz="2000" b="0"/>
              <a:t>apa yang dikatakan pelanggan online </a:t>
            </a:r>
          </a:p>
          <a:p>
            <a:pPr marL="2057400" indent="-2057400">
              <a:lnSpc>
                <a:spcPct val="100000"/>
              </a:lnSpc>
              <a:spcBef>
                <a:spcPts val="0"/>
              </a:spcBef>
              <a:spcAft>
                <a:spcPts val="600"/>
              </a:spcAft>
              <a:tabLst>
                <a:tab pos="1882775" algn="l"/>
                <a:tab pos="2057400" algn="l"/>
              </a:tabLst>
            </a:pPr>
            <a:r>
              <a:rPr lang="en-US" sz="2000" b="0" smtClean="0"/>
              <a:t>Berbicara	: 	Berkomunikasi </a:t>
            </a:r>
            <a:r>
              <a:rPr lang="en-US" sz="2000" b="0"/>
              <a:t>dengan pelanggan Anda dengan terlibat dalam percakapan </a:t>
            </a:r>
          </a:p>
          <a:p>
            <a:pPr marL="2057400" indent="-2057400">
              <a:lnSpc>
                <a:spcPct val="100000"/>
              </a:lnSpc>
              <a:spcBef>
                <a:spcPts val="0"/>
              </a:spcBef>
              <a:spcAft>
                <a:spcPts val="600"/>
              </a:spcAft>
              <a:tabLst>
                <a:tab pos="1882775" algn="l"/>
                <a:tab pos="2057400" algn="l"/>
              </a:tabLst>
            </a:pPr>
            <a:r>
              <a:rPr lang="en-US" sz="2000" b="0" smtClean="0"/>
              <a:t>Energizing	: 	Mendorong </a:t>
            </a:r>
            <a:r>
              <a:rPr lang="en-US" sz="2000" b="0"/>
              <a:t>pelanggan dan penggemar untuk menyebarkan berita melalui peringkat, ulasan dan buzz positif lainnya </a:t>
            </a:r>
          </a:p>
          <a:p>
            <a:pPr marL="2057400" indent="-2057400">
              <a:lnSpc>
                <a:spcPct val="100000"/>
              </a:lnSpc>
              <a:spcBef>
                <a:spcPts val="0"/>
              </a:spcBef>
              <a:spcAft>
                <a:spcPts val="600"/>
              </a:spcAft>
              <a:tabLst>
                <a:tab pos="1882775" algn="l"/>
                <a:tab pos="2057400" algn="l"/>
              </a:tabLst>
            </a:pPr>
            <a:r>
              <a:rPr lang="en-US" sz="2000" b="0" smtClean="0"/>
              <a:t>Dukungan	: </a:t>
            </a:r>
            <a:r>
              <a:rPr lang="en-US" sz="2000" b="0"/>
              <a:t>	Memberikan informasi dan sumber daya online, seperti forum pengguna, basis pengetahuan dan alat-alat lain </a:t>
            </a:r>
          </a:p>
          <a:p>
            <a:pPr marL="2057400" indent="-2057400">
              <a:lnSpc>
                <a:spcPct val="100000"/>
              </a:lnSpc>
              <a:spcBef>
                <a:spcPts val="0"/>
              </a:spcBef>
              <a:spcAft>
                <a:spcPts val="600"/>
              </a:spcAft>
              <a:tabLst>
                <a:tab pos="1882775" algn="l"/>
                <a:tab pos="2057400" algn="l"/>
              </a:tabLst>
            </a:pPr>
            <a:r>
              <a:rPr lang="en-US" sz="2000" b="0" smtClean="0"/>
              <a:t>Merangkul	: </a:t>
            </a:r>
            <a:r>
              <a:rPr lang="en-US" sz="2000" b="0"/>
              <a:t>	Mengundang pelanggan untuk menghasilkan ide-ide untuk produk dan layanan baru </a:t>
            </a:r>
          </a:p>
          <a:p>
            <a:pPr>
              <a:lnSpc>
                <a:spcPct val="100000"/>
              </a:lnSpc>
              <a:spcBef>
                <a:spcPts val="0"/>
              </a:spcBef>
              <a:spcAft>
                <a:spcPts val="600"/>
              </a:spcAft>
            </a:pPr>
            <a:r>
              <a:rPr lang="en-US" sz="2000" b="0"/>
              <a:t>ROI Metrik. Akhirnya, banyak ahli di bidang metrik media sosial menekankan pentingnya apa yang mereka sebut ROI media sosial (return on investment). Pendekatan ini mencoba untuk menguangkan pengembalian biaya pelaksanaan strategi media sosial.</a:t>
            </a:r>
            <a:endParaRPr lang="en-US" sz="2000" b="0" dirty="0"/>
          </a:p>
        </p:txBody>
      </p:sp>
      <p:sp>
        <p:nvSpPr>
          <p:cNvPr id="4" name="Footer Placeholder 3"/>
          <p:cNvSpPr>
            <a:spLocks noGrp="1"/>
          </p:cNvSpPr>
          <p:nvPr>
            <p:ph type="ftr" sz="quarter" idx="11"/>
          </p:nvPr>
        </p:nvSpPr>
        <p:spPr/>
        <p:txBody>
          <a:bodyPr/>
          <a:lstStyle/>
          <a:p>
            <a:r>
              <a:rPr lang="en-US" dirty="0"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29</a:t>
            </a:fld>
            <a:endParaRPr lang="en-US" dirty="0"/>
          </a:p>
        </p:txBody>
      </p:sp>
    </p:spTree>
    <p:extLst>
      <p:ext uri="{BB962C8B-B14F-4D97-AF65-F5344CB8AC3E}">
        <p14:creationId xmlns:p14="http://schemas.microsoft.com/office/powerpoint/2010/main" val="28223664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30</a:t>
            </a:fld>
            <a:endParaRPr lang="en-US" dirty="0"/>
          </a:p>
        </p:txBody>
      </p:sp>
      <p:pic>
        <p:nvPicPr>
          <p:cNvPr id="2050" name="Picture 2" descr="http://www.prnewsonline.com/Assets/Image/18502_PRN_Measurement_web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344400" cy="12234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514171"/>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31</a:t>
            </a:fld>
            <a:endParaRPr lang="en-US" dirty="0"/>
          </a:p>
        </p:txBody>
      </p:sp>
      <p:pic>
        <p:nvPicPr>
          <p:cNvPr id="2050" name="Picture 2" descr="http://www.prnewsonline.com/Assets/Image/18502_PRN_Measurement_web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96100"/>
            <a:ext cx="12344400" cy="12234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04323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1143000" indent="-1143000"/>
            <a:r>
              <a:rPr lang="en-US" sz="54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8.5 </a:t>
            </a:r>
            <a:r>
              <a:rPr lang="en-US" sz="5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Web </a:t>
            </a:r>
            <a:r>
              <a:rPr lang="en-US" sz="54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dan Media Sosial Mendatang</a:t>
            </a:r>
          </a:p>
        </p:txBody>
      </p:sp>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32</a:t>
            </a:fld>
            <a:endParaRPr lang="en-US" dirty="0"/>
          </a:p>
        </p:txBody>
      </p:sp>
    </p:spTree>
    <p:extLst>
      <p:ext uri="{BB962C8B-B14F-4D97-AF65-F5344CB8AC3E}">
        <p14:creationId xmlns:p14="http://schemas.microsoft.com/office/powerpoint/2010/main" val="185945610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8.5 </a:t>
            </a:r>
            <a:r>
              <a:rPr lang="en-US" smtClean="0"/>
              <a:t>Web dan Media Sosial Mendatang</a:t>
            </a:r>
            <a:endParaRPr lang="en-US" dirty="0"/>
          </a:p>
        </p:txBody>
      </p:sp>
      <p:sp>
        <p:nvSpPr>
          <p:cNvPr id="3" name="Content Placeholder 2"/>
          <p:cNvSpPr>
            <a:spLocks noGrp="1"/>
          </p:cNvSpPr>
          <p:nvPr>
            <p:ph idx="1"/>
          </p:nvPr>
        </p:nvSpPr>
        <p:spPr/>
        <p:txBody>
          <a:bodyPr>
            <a:noAutofit/>
          </a:bodyPr>
          <a:lstStyle/>
          <a:p>
            <a:pPr>
              <a:buNone/>
            </a:pPr>
            <a:r>
              <a:rPr lang="en-US" sz="2800" b="0" i="1" smtClean="0"/>
              <a:t>Karakteristik </a:t>
            </a:r>
            <a:r>
              <a:rPr lang="en-US" sz="2800" i="1" dirty="0"/>
              <a:t>Web 3.0</a:t>
            </a:r>
            <a:r>
              <a:rPr lang="en-US" sz="2800" b="0" i="1" dirty="0"/>
              <a:t>:</a:t>
            </a:r>
          </a:p>
          <a:p>
            <a:pPr>
              <a:buNone/>
            </a:pPr>
            <a:endParaRPr lang="en-US" sz="2800" b="0" dirty="0"/>
          </a:p>
          <a:p>
            <a:pPr algn="ctr">
              <a:buNone/>
            </a:pPr>
            <a:r>
              <a:rPr lang="en-US" sz="2800" b="0" dirty="0"/>
              <a:t>Web 3.0 = (4C + P + VS)</a:t>
            </a:r>
          </a:p>
          <a:p>
            <a:pPr>
              <a:buNone/>
            </a:pPr>
            <a:r>
              <a:rPr lang="en-US" sz="2800" b="0" smtClean="0"/>
              <a:t>where</a:t>
            </a:r>
            <a:endParaRPr lang="en-US" sz="2800" b="0" dirty="0"/>
          </a:p>
          <a:p>
            <a:pPr>
              <a:tabLst>
                <a:tab pos="1317625" algn="l"/>
                <a:tab pos="1600200" algn="l"/>
              </a:tabLst>
            </a:pPr>
            <a:r>
              <a:rPr lang="en-US" sz="2800" b="0" smtClean="0"/>
              <a:t>3C 	=	Content</a:t>
            </a:r>
            <a:r>
              <a:rPr lang="en-US" sz="2800" b="0" dirty="0"/>
              <a:t>, Commerce, Community </a:t>
            </a:r>
            <a:br>
              <a:rPr lang="en-US" sz="2800" b="0" dirty="0"/>
            </a:br>
            <a:r>
              <a:rPr lang="en-US" sz="2800" b="0" dirty="0"/>
              <a:t>4th </a:t>
            </a:r>
            <a:r>
              <a:rPr lang="en-US" sz="2800" b="0"/>
              <a:t>C </a:t>
            </a:r>
            <a:r>
              <a:rPr lang="en-US" sz="2800" b="0" smtClean="0"/>
              <a:t>	=	Context </a:t>
            </a:r>
            <a:r>
              <a:rPr lang="en-US" sz="2800" b="0" dirty="0"/>
              <a:t/>
            </a:r>
            <a:br>
              <a:rPr lang="en-US" sz="2800" b="0" dirty="0"/>
            </a:br>
            <a:r>
              <a:rPr lang="en-US" sz="2800" b="0"/>
              <a:t>P </a:t>
            </a:r>
            <a:r>
              <a:rPr lang="en-US" sz="2800" b="0" smtClean="0"/>
              <a:t>	=	Personalization </a:t>
            </a:r>
            <a:r>
              <a:rPr lang="en-US" sz="2800" b="0" dirty="0"/>
              <a:t/>
            </a:r>
            <a:br>
              <a:rPr lang="en-US" sz="2800" b="0" dirty="0"/>
            </a:br>
            <a:r>
              <a:rPr lang="en-US" sz="2800" b="0"/>
              <a:t>VS </a:t>
            </a:r>
            <a:r>
              <a:rPr lang="en-US" sz="2800" b="0" smtClean="0"/>
              <a:t>	=	Vertical </a:t>
            </a:r>
            <a:r>
              <a:rPr lang="en-US" sz="2800" b="0" dirty="0"/>
              <a:t>Search</a:t>
            </a: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33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Web 3.0 Characteristics</a:t>
            </a:r>
            <a:endParaRPr lang="en-US" dirty="0"/>
          </a:p>
        </p:txBody>
      </p:sp>
      <p:sp>
        <p:nvSpPr>
          <p:cNvPr id="3" name="Content Placeholder 2"/>
          <p:cNvSpPr>
            <a:spLocks noGrp="1"/>
          </p:cNvSpPr>
          <p:nvPr>
            <p:ph idx="1"/>
          </p:nvPr>
        </p:nvSpPr>
        <p:spPr/>
        <p:txBody>
          <a:bodyPr>
            <a:normAutofit fontScale="85000" lnSpcReduction="20000"/>
          </a:bodyPr>
          <a:lstStyle/>
          <a:p>
            <a:pPr>
              <a:lnSpc>
                <a:spcPct val="110000"/>
              </a:lnSpc>
              <a:spcBef>
                <a:spcPts val="600"/>
              </a:spcBef>
              <a:spcAft>
                <a:spcPts val="600"/>
              </a:spcAft>
            </a:pPr>
            <a:r>
              <a:rPr lang="en-US" sz="2200"/>
              <a:t>Semantic Web </a:t>
            </a:r>
          </a:p>
          <a:p>
            <a:pPr>
              <a:lnSpc>
                <a:spcPct val="110000"/>
              </a:lnSpc>
              <a:spcBef>
                <a:spcPts val="600"/>
              </a:spcBef>
              <a:spcAft>
                <a:spcPts val="600"/>
              </a:spcAft>
            </a:pPr>
            <a:r>
              <a:rPr lang="en-US" sz="2200"/>
              <a:t>Bahasa Web 3.0: </a:t>
            </a:r>
            <a:r>
              <a:rPr lang="en-US" sz="2200" b="0"/>
              <a:t>misalnya, RDF (Resource Description Framework), OWL, dan SPARQL; API (Application Programming Interfaces) </a:t>
            </a:r>
          </a:p>
          <a:p>
            <a:pPr>
              <a:lnSpc>
                <a:spcPct val="110000"/>
              </a:lnSpc>
              <a:spcBef>
                <a:spcPts val="600"/>
              </a:spcBef>
              <a:spcAft>
                <a:spcPts val="600"/>
              </a:spcAft>
            </a:pPr>
            <a:r>
              <a:rPr lang="en-US" sz="2200"/>
              <a:t>Kecerdasan buatan (AI): </a:t>
            </a:r>
            <a:r>
              <a:rPr lang="en-US" sz="2200" b="0"/>
              <a:t>Beberapa orang percaya bahwa masa depan internet akan menjadi web yang cerdas. </a:t>
            </a:r>
          </a:p>
          <a:p>
            <a:pPr>
              <a:lnSpc>
                <a:spcPct val="110000"/>
              </a:lnSpc>
              <a:spcBef>
                <a:spcPts val="600"/>
              </a:spcBef>
              <a:spcAft>
                <a:spcPts val="600"/>
              </a:spcAft>
            </a:pPr>
            <a:r>
              <a:rPr lang="en-US" sz="2200"/>
              <a:t>Mobilitas: </a:t>
            </a:r>
            <a:r>
              <a:rPr lang="en-US" sz="2200" b="0"/>
              <a:t>Meningkatkan jumlah dan jenis akses ke Web. </a:t>
            </a:r>
          </a:p>
          <a:p>
            <a:pPr>
              <a:lnSpc>
                <a:spcPct val="110000"/>
              </a:lnSpc>
              <a:spcBef>
                <a:spcPts val="600"/>
              </a:spcBef>
              <a:spcAft>
                <a:spcPts val="600"/>
              </a:spcAft>
            </a:pPr>
            <a:r>
              <a:rPr lang="en-US" sz="2200" smtClean="0"/>
              <a:t>Hambatan</a:t>
            </a:r>
            <a:r>
              <a:rPr lang="en-US" sz="2200"/>
              <a:t>: </a:t>
            </a:r>
          </a:p>
          <a:p>
            <a:pPr marL="342900" indent="-342900">
              <a:lnSpc>
                <a:spcPct val="110000"/>
              </a:lnSpc>
              <a:spcBef>
                <a:spcPts val="600"/>
              </a:spcBef>
              <a:spcAft>
                <a:spcPts val="600"/>
              </a:spcAft>
              <a:buFont typeface="Arial" panose="020B0604020202020204" pitchFamily="34" charset="0"/>
              <a:buChar char="•"/>
            </a:pPr>
            <a:r>
              <a:rPr lang="en-US" sz="2200" b="0" smtClean="0"/>
              <a:t>Sumber data tertutup </a:t>
            </a:r>
          </a:p>
          <a:p>
            <a:pPr marL="342900" indent="-342900">
              <a:lnSpc>
                <a:spcPct val="110000"/>
              </a:lnSpc>
              <a:spcBef>
                <a:spcPts val="600"/>
              </a:spcBef>
              <a:spcAft>
                <a:spcPts val="600"/>
              </a:spcAft>
              <a:buFont typeface="Arial" panose="020B0604020202020204" pitchFamily="34" charset="0"/>
              <a:buChar char="•"/>
            </a:pPr>
            <a:r>
              <a:rPr lang="en-US" sz="2200" b="0" smtClean="0"/>
              <a:t>Struktur data yang tidak kompatibel dan format yang </a:t>
            </a:r>
          </a:p>
          <a:p>
            <a:pPr marL="342900" indent="-342900">
              <a:lnSpc>
                <a:spcPct val="110000"/>
              </a:lnSpc>
              <a:spcBef>
                <a:spcPts val="600"/>
              </a:spcBef>
              <a:spcAft>
                <a:spcPts val="600"/>
              </a:spcAft>
              <a:buFont typeface="Arial" panose="020B0604020202020204" pitchFamily="34" charset="0"/>
              <a:buChar char="•"/>
            </a:pPr>
            <a:r>
              <a:rPr lang="en-US" sz="2200" b="0" smtClean="0"/>
              <a:t>Web retak </a:t>
            </a:r>
          </a:p>
          <a:p>
            <a:pPr marL="342900" indent="-342900">
              <a:lnSpc>
                <a:spcPct val="110000"/>
              </a:lnSpc>
              <a:spcBef>
                <a:spcPts val="600"/>
              </a:spcBef>
              <a:spcAft>
                <a:spcPts val="600"/>
              </a:spcAft>
              <a:buFont typeface="Arial" panose="020B0604020202020204" pitchFamily="34" charset="0"/>
              <a:buChar char="•"/>
            </a:pPr>
            <a:r>
              <a:rPr lang="en-US" sz="2200" b="0" smtClean="0"/>
              <a:t>Kurangnya netralitas bersih</a:t>
            </a:r>
            <a:endParaRPr lang="en-US" sz="2000" b="0" dirty="0">
              <a:solidFill>
                <a:schemeClr val="tx1"/>
              </a:solidFill>
            </a:endParaRP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34</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8 Link Library</a:t>
            </a:r>
            <a:endParaRPr lang="en-US" dirty="0"/>
          </a:p>
        </p:txBody>
      </p:sp>
      <p:sp>
        <p:nvSpPr>
          <p:cNvPr id="3" name="Content Placeholder 2"/>
          <p:cNvSpPr>
            <a:spLocks noGrp="1"/>
          </p:cNvSpPr>
          <p:nvPr>
            <p:ph idx="1"/>
          </p:nvPr>
        </p:nvSpPr>
        <p:spPr/>
        <p:txBody>
          <a:bodyPr>
            <a:normAutofit/>
          </a:bodyPr>
          <a:lstStyle/>
          <a:p>
            <a:pPr>
              <a:spcBef>
                <a:spcPts val="1200"/>
              </a:spcBef>
            </a:pPr>
            <a:r>
              <a:rPr lang="en-US" sz="2000" b="0" i="1" dirty="0"/>
              <a:t>Web 2.0—The Machine Is Us/ing </a:t>
            </a:r>
            <a:r>
              <a:rPr lang="en-US" sz="2000" b="0" i="1"/>
              <a:t>Us </a:t>
            </a:r>
            <a:r>
              <a:rPr lang="en-US" sz="2000" b="0" i="1" u="sng" smtClean="0">
                <a:hlinkClick r:id="rId3"/>
              </a:rPr>
              <a:t>www.youtube.com/watch?v=6gmP4nk0EOE</a:t>
            </a:r>
            <a:r>
              <a:rPr lang="en-US" sz="2000" b="0" i="1" u="sng" smtClean="0"/>
              <a:t>   </a:t>
            </a:r>
          </a:p>
          <a:p>
            <a:pPr>
              <a:spcBef>
                <a:spcPts val="1200"/>
              </a:spcBef>
            </a:pPr>
            <a:r>
              <a:rPr lang="en-US" sz="2000" b="0" smtClean="0"/>
              <a:t>Social </a:t>
            </a:r>
            <a:r>
              <a:rPr lang="en-US" sz="2000" b="0" dirty="0"/>
              <a:t>Media Revolution – Is it a fad</a:t>
            </a:r>
            <a:r>
              <a:rPr lang="en-US" sz="2000" b="0"/>
              <a:t>? </a:t>
            </a:r>
            <a:r>
              <a:rPr lang="en-US" sz="2000" b="0" i="1" u="sng" smtClean="0">
                <a:hlinkClick r:id="rId4"/>
              </a:rPr>
              <a:t>www.youtube.com/watch?v=lFZ0z5Fm-Ng</a:t>
            </a:r>
            <a:r>
              <a:rPr lang="en-US" sz="2000" b="0" i="1" u="sng" smtClean="0"/>
              <a:t>  </a:t>
            </a:r>
          </a:p>
          <a:p>
            <a:pPr>
              <a:spcBef>
                <a:spcPts val="1200"/>
              </a:spcBef>
            </a:pPr>
            <a:r>
              <a:rPr lang="en-US" sz="2000" b="0" smtClean="0"/>
              <a:t>Mashable </a:t>
            </a:r>
            <a:r>
              <a:rPr lang="en-US" sz="2000" b="0" dirty="0"/>
              <a:t>Social Media Guide </a:t>
            </a:r>
            <a:r>
              <a:rPr lang="en-US" sz="2000" b="0" i="1" u="sng" dirty="0">
                <a:hlinkClick r:id="rId5"/>
              </a:rPr>
              <a:t>mashable.com/social-media/</a:t>
            </a:r>
            <a:r>
              <a:rPr lang="en-US" sz="2000" b="0" i="1" dirty="0"/>
              <a:t>  </a:t>
            </a:r>
            <a:endParaRPr lang="en-US" sz="2000" b="0" dirty="0"/>
          </a:p>
          <a:p>
            <a:pPr>
              <a:spcBef>
                <a:spcPts val="1200"/>
              </a:spcBef>
              <a:spcAft>
                <a:spcPts val="600"/>
              </a:spcAft>
            </a:pPr>
            <a:r>
              <a:rPr lang="en-US" sz="2000" b="0" dirty="0"/>
              <a:t>Cluetrain Manifesto </a:t>
            </a:r>
            <a:r>
              <a:rPr lang="en-US" sz="2000" b="0" i="1" u="sng" dirty="0">
                <a:hlinkClick r:id="rId6"/>
              </a:rPr>
              <a:t>cluetrain.com/</a:t>
            </a:r>
            <a:r>
              <a:rPr lang="en-US" sz="2000" b="0" i="1" dirty="0"/>
              <a:t> </a:t>
            </a:r>
            <a:endParaRPr lang="en-US" sz="2000" b="0" dirty="0"/>
          </a:p>
          <a:p>
            <a:pPr>
              <a:spcBef>
                <a:spcPts val="1200"/>
              </a:spcBef>
              <a:spcAft>
                <a:spcPts val="600"/>
              </a:spcAft>
            </a:pPr>
            <a:r>
              <a:rPr lang="en-US" sz="2000" b="0" dirty="0"/>
              <a:t>O’Reilly Media </a:t>
            </a:r>
            <a:r>
              <a:rPr lang="en-US" sz="2000" b="0" i="1" u="sng" dirty="0">
                <a:hlinkClick r:id="rId7"/>
              </a:rPr>
              <a:t>oreilly.com/community/</a:t>
            </a:r>
            <a:r>
              <a:rPr lang="en-US" sz="2000" b="0" i="1" dirty="0"/>
              <a:t> </a:t>
            </a:r>
            <a:endParaRPr lang="en-US" sz="2000" b="0" dirty="0"/>
          </a:p>
          <a:p>
            <a:pPr>
              <a:spcBef>
                <a:spcPts val="1200"/>
              </a:spcBef>
              <a:spcAft>
                <a:spcPts val="600"/>
              </a:spcAft>
            </a:pPr>
            <a:r>
              <a:rPr lang="en-US" sz="2000" b="0" dirty="0"/>
              <a:t>World Wide Web Consortium </a:t>
            </a:r>
            <a:r>
              <a:rPr lang="en-US" sz="2000" b="0" i="1" u="sng" dirty="0">
                <a:hlinkClick r:id="rId8"/>
              </a:rPr>
              <a:t>w3.org/Consortium/</a:t>
            </a:r>
            <a:r>
              <a:rPr lang="en-US" sz="2000" b="0" i="1" dirty="0"/>
              <a:t> </a:t>
            </a:r>
            <a:endParaRPr lang="en-US" sz="2000" b="0" dirty="0"/>
          </a:p>
          <a:p>
            <a:pPr>
              <a:spcBef>
                <a:spcPts val="1200"/>
              </a:spcBef>
              <a:spcAft>
                <a:spcPts val="600"/>
              </a:spcAft>
            </a:pPr>
            <a:r>
              <a:rPr lang="en-US" sz="2000" b="0" dirty="0"/>
              <a:t>Read, Write, Web technology blog </a:t>
            </a:r>
            <a:r>
              <a:rPr lang="en-US" sz="2000" b="0" i="1" u="sng" dirty="0">
                <a:hlinkClick r:id="rId9"/>
              </a:rPr>
              <a:t>readwriteweb.com/</a:t>
            </a:r>
            <a:r>
              <a:rPr lang="en-US" sz="2000" b="0" i="1" dirty="0"/>
              <a:t> </a:t>
            </a:r>
            <a:endParaRPr lang="en-US" sz="2000" b="0" dirty="0"/>
          </a:p>
          <a:p>
            <a:endParaRPr lang="en-US" sz="16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8-</a:t>
            </a:r>
            <a:fld id="{4C0BDC54-7FBA-410E-843C-F866E66B0366}" type="slidenum">
              <a:rPr lang="en-US" smtClean="0"/>
              <a:pPr/>
              <a:t>35</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80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Recharge Rg" panose="020B0805020202020204" pitchFamily="34" charset="0"/>
              </a:rPr>
              <a:t>Thank you</a:t>
            </a:r>
            <a:endParaRPr lang="en-US" sz="80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Recharge Rg" panose="020B0805020202020204" pitchFamily="34" charset="0"/>
            </a:endParaRPr>
          </a:p>
        </p:txBody>
      </p:sp>
      <p:sp>
        <p:nvSpPr>
          <p:cNvPr id="4" name="Footer Placeholder 3"/>
          <p:cNvSpPr>
            <a:spLocks noGrp="1"/>
          </p:cNvSpPr>
          <p:nvPr>
            <p:ph type="ftr" sz="quarter" idx="11"/>
          </p:nvPr>
        </p:nvSpPr>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p:txBody>
          <a:bodyPr/>
          <a:lstStyle/>
          <a:p>
            <a:r>
              <a:rPr lang="en-US" smtClean="0"/>
              <a:t>8-</a:t>
            </a:r>
            <a:fld id="{4C0BDC54-7FBA-410E-843C-F866E66B0366}" type="slidenum">
              <a:rPr lang="en-US" smtClean="0"/>
              <a:pPr/>
              <a:t>36</a:t>
            </a:fld>
            <a:endParaRPr lang="en-US" dirty="0"/>
          </a:p>
        </p:txBody>
      </p:sp>
    </p:spTree>
    <p:extLst>
      <p:ext uri="{BB962C8B-B14F-4D97-AF65-F5344CB8AC3E}">
        <p14:creationId xmlns:p14="http://schemas.microsoft.com/office/powerpoint/2010/main" val="96952804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a64fc609b49fcf4c03482fd7b23d6fa353e85"/>
</p:tagLst>
</file>

<file path=ppt/theme/theme1.xml><?xml version="1.0" encoding="utf-8"?>
<a:theme xmlns:a="http://schemas.openxmlformats.org/drawingml/2006/main" name="Theme15">
  <a:themeElements>
    <a:clrScheme name="Custom 561">
      <a:dk1>
        <a:sysClr val="windowText" lastClr="000000"/>
      </a:dk1>
      <a:lt1>
        <a:sysClr val="window" lastClr="FFFFFF"/>
      </a:lt1>
      <a:dk2>
        <a:srgbClr val="0E0600"/>
      </a:dk2>
      <a:lt2>
        <a:srgbClr val="FCF5EF"/>
      </a:lt2>
      <a:accent1>
        <a:srgbClr val="DD5900"/>
      </a:accent1>
      <a:accent2>
        <a:srgbClr val="FFB900"/>
      </a:accent2>
      <a:accent3>
        <a:srgbClr val="DC3C00"/>
      </a:accent3>
      <a:accent4>
        <a:srgbClr val="00BCF2"/>
      </a:accent4>
      <a:accent5>
        <a:srgbClr val="00B294"/>
      </a:accent5>
      <a:accent6>
        <a:srgbClr val="68217A"/>
      </a:accent6>
      <a:hlink>
        <a:srgbClr val="00BCF2"/>
      </a:hlink>
      <a:folHlink>
        <a:srgbClr val="68217A"/>
      </a:folHlink>
    </a:clrScheme>
    <a:fontScheme name="Custom 3">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heme15" id="{3A4BD2B8-D7F7-49E1-ABD2-6F47C9C25F55}" vid="{16CF962A-F658-4D2B-9A69-454D247F8B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Theme15</Template>
  <TotalTime>2331</TotalTime>
  <Words>2412</Words>
  <Application>Microsoft Office PowerPoint</Application>
  <PresentationFormat>Custom</PresentationFormat>
  <Paragraphs>282</Paragraphs>
  <Slides>36</Slides>
  <Notes>24</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Theme15</vt:lpstr>
      <vt:lpstr>Web 2.0 dan Media Sosial</vt:lpstr>
      <vt:lpstr>Outline Bab 8 </vt:lpstr>
      <vt:lpstr>UNTUK BAHAN DISKUSI</vt:lpstr>
      <vt:lpstr>For Class Discussion &amp; Debate Case 1: Organizations WOW Customers</vt:lpstr>
      <vt:lpstr>For Class Discussion &amp; Debate Case 1: Organizations WOW Customers</vt:lpstr>
      <vt:lpstr>For Class Discussion &amp; Debate Case 1: Organizations WOW Customers</vt:lpstr>
      <vt:lpstr>8.1 Web 2.0 and Social Media</vt:lpstr>
      <vt:lpstr>8.1 Web 2.0 and Social Media</vt:lpstr>
      <vt:lpstr>PowerPoint Presentation</vt:lpstr>
      <vt:lpstr>Aplikasi Web 2.0 </vt:lpstr>
      <vt:lpstr>Gambar 8.8.  Kemunculan dan tumbuhnya  media masa sosial</vt:lpstr>
      <vt:lpstr>8.2  Komunitas Virtual dan Layanan Jejaring Sosial</vt:lpstr>
      <vt:lpstr>8.2 Komunitas Virtual dan Layanan Jejaring Sosial </vt:lpstr>
      <vt:lpstr>8.2 Komunitas Virtual dan Layanan Jejaring Sosial </vt:lpstr>
      <vt:lpstr>Analisis Jejaring Sosial   Social Network Analysis (SNA) </vt:lpstr>
      <vt:lpstr>Social Networking Services</vt:lpstr>
      <vt:lpstr>Figure 8.11. Unique visitors to selected leading social networks </vt:lpstr>
      <vt:lpstr>TI di Tempat Kerja 8.2: Perhatian pada Privasi Media Sosial</vt:lpstr>
      <vt:lpstr>TI di Tempat Kerja 8.2: Perhatian pada Privasi Media Sosial</vt:lpstr>
      <vt:lpstr>8.3 Enterprise 2.0 Tools </vt:lpstr>
      <vt:lpstr>8.3 Enterprise 2.0 Tools </vt:lpstr>
      <vt:lpstr>Kasus: Perekrut menggunakan Situs Jejaring Profesional</vt:lpstr>
      <vt:lpstr>8.4 Metrik Social Media</vt:lpstr>
      <vt:lpstr>8.4 Social Media Metrics </vt:lpstr>
      <vt:lpstr>PowerPoint Presentation</vt:lpstr>
      <vt:lpstr>PowerPoint Presentation</vt:lpstr>
      <vt:lpstr>PowerPoint Presentation</vt:lpstr>
      <vt:lpstr>Tactical and Strategic Metrics</vt:lpstr>
      <vt:lpstr>Tactical and Strategic Metrics</vt:lpstr>
      <vt:lpstr>PowerPoint Presentation</vt:lpstr>
      <vt:lpstr>PowerPoint Presentation</vt:lpstr>
      <vt:lpstr>8.5  Web dan Media Sosial Mendatang</vt:lpstr>
      <vt:lpstr>8.5 Web dan Media Sosial Mendatang</vt:lpstr>
      <vt:lpstr>Web 3.0 Characteristics</vt:lpstr>
      <vt:lpstr>Chapter 8 Link Library</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213</cp:revision>
  <dcterms:created xsi:type="dcterms:W3CDTF">2010-10-24T06:01:35Z</dcterms:created>
  <dcterms:modified xsi:type="dcterms:W3CDTF">2015-06-17T21:25:38Z</dcterms:modified>
</cp:coreProperties>
</file>