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9"/>
  </p:notesMasterIdLst>
  <p:sldIdLst>
    <p:sldId id="256" r:id="rId2"/>
    <p:sldId id="263" r:id="rId3"/>
    <p:sldId id="281" r:id="rId4"/>
    <p:sldId id="336" r:id="rId5"/>
    <p:sldId id="308" r:id="rId6"/>
    <p:sldId id="305" r:id="rId7"/>
    <p:sldId id="307" r:id="rId8"/>
    <p:sldId id="286" r:id="rId9"/>
    <p:sldId id="289" r:id="rId10"/>
    <p:sldId id="309" r:id="rId11"/>
    <p:sldId id="290" r:id="rId12"/>
    <p:sldId id="339" r:id="rId13"/>
    <p:sldId id="293" r:id="rId14"/>
    <p:sldId id="314" r:id="rId15"/>
    <p:sldId id="315" r:id="rId16"/>
    <p:sldId id="294" r:id="rId17"/>
    <p:sldId id="344" r:id="rId18"/>
    <p:sldId id="317" r:id="rId19"/>
    <p:sldId id="337" r:id="rId20"/>
    <p:sldId id="296" r:id="rId21"/>
    <p:sldId id="295" r:id="rId22"/>
    <p:sldId id="321" r:id="rId23"/>
    <p:sldId id="322" r:id="rId24"/>
    <p:sldId id="340" r:id="rId25"/>
    <p:sldId id="297" r:id="rId26"/>
    <p:sldId id="299" r:id="rId27"/>
    <p:sldId id="341" r:id="rId28"/>
    <p:sldId id="323" r:id="rId29"/>
    <p:sldId id="324" r:id="rId30"/>
    <p:sldId id="342" r:id="rId31"/>
    <p:sldId id="343" r:id="rId32"/>
    <p:sldId id="301" r:id="rId33"/>
    <p:sldId id="328" r:id="rId34"/>
    <p:sldId id="327" r:id="rId35"/>
    <p:sldId id="345" r:id="rId36"/>
    <p:sldId id="329" r:id="rId37"/>
    <p:sldId id="330" r:id="rId38"/>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EC"/>
    <a:srgbClr val="E4E4E4"/>
    <a:srgbClr val="6B633D"/>
    <a:srgbClr val="534D2F"/>
    <a:srgbClr val="94C3D8"/>
    <a:srgbClr val="825700"/>
    <a:srgbClr val="C898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829" autoAdjust="0"/>
  </p:normalViewPr>
  <p:slideViewPr>
    <p:cSldViewPr>
      <p:cViewPr varScale="1">
        <p:scale>
          <a:sx n="70" d="100"/>
          <a:sy n="70" d="100"/>
        </p:scale>
        <p:origin x="-636" y="-9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EC91B-595E-4082-B1E6-D4F740D10EB8}" type="datetimeFigureOut">
              <a:rPr lang="en-US" smtClean="0"/>
              <a:pPr/>
              <a:t>6/17/2015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21A7A-A841-4976-BBD4-1A7C895EC389}" type="slidenum">
              <a:rPr lang="en-US" smtClean="0"/>
              <a:pPr/>
              <a:t>‹#›</a:t>
            </a:fld>
            <a:endParaRPr lang="en-US" dirty="0"/>
          </a:p>
        </p:txBody>
      </p:sp>
    </p:spTree>
    <p:extLst>
      <p:ext uri="{BB962C8B-B14F-4D97-AF65-F5344CB8AC3E}">
        <p14:creationId xmlns:p14="http://schemas.microsoft.com/office/powerpoint/2010/main" val="3066480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555324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393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a:t>
            </a:fld>
            <a:endParaRPr lang="en-US" dirty="0"/>
          </a:p>
        </p:txBody>
      </p:sp>
    </p:spTree>
    <p:extLst>
      <p:ext uri="{BB962C8B-B14F-4D97-AF65-F5344CB8AC3E}">
        <p14:creationId xmlns:p14="http://schemas.microsoft.com/office/powerpoint/2010/main" val="184087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8</a:t>
            </a:fld>
            <a:endParaRPr lang="en-US" dirty="0"/>
          </a:p>
        </p:txBody>
      </p:sp>
    </p:spTree>
    <p:extLst>
      <p:ext uri="{BB962C8B-B14F-4D97-AF65-F5344CB8AC3E}">
        <p14:creationId xmlns:p14="http://schemas.microsoft.com/office/powerpoint/2010/main" val="454269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9</a:t>
            </a:fld>
            <a:endParaRPr lang="en-US" dirty="0"/>
          </a:p>
        </p:txBody>
      </p:sp>
    </p:spTree>
    <p:extLst>
      <p:ext uri="{BB962C8B-B14F-4D97-AF65-F5344CB8AC3E}">
        <p14:creationId xmlns:p14="http://schemas.microsoft.com/office/powerpoint/2010/main" val="141267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11</a:t>
            </a:fld>
            <a:endParaRPr lang="en-US" dirty="0"/>
          </a:p>
        </p:txBody>
      </p:sp>
    </p:spTree>
    <p:extLst>
      <p:ext uri="{BB962C8B-B14F-4D97-AF65-F5344CB8AC3E}">
        <p14:creationId xmlns:p14="http://schemas.microsoft.com/office/powerpoint/2010/main" val="4162907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13</a:t>
            </a:fld>
            <a:endParaRPr lang="en-US" dirty="0"/>
          </a:p>
        </p:txBody>
      </p:sp>
    </p:spTree>
    <p:extLst>
      <p:ext uri="{BB962C8B-B14F-4D97-AF65-F5344CB8AC3E}">
        <p14:creationId xmlns:p14="http://schemas.microsoft.com/office/powerpoint/2010/main" val="971453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16</a:t>
            </a:fld>
            <a:endParaRPr lang="en-US" dirty="0"/>
          </a:p>
        </p:txBody>
      </p:sp>
    </p:spTree>
    <p:extLst>
      <p:ext uri="{BB962C8B-B14F-4D97-AF65-F5344CB8AC3E}">
        <p14:creationId xmlns:p14="http://schemas.microsoft.com/office/powerpoint/2010/main" val="216244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17</a:t>
            </a:fld>
            <a:endParaRPr lang="en-US" dirty="0"/>
          </a:p>
        </p:txBody>
      </p:sp>
    </p:spTree>
    <p:extLst>
      <p:ext uri="{BB962C8B-B14F-4D97-AF65-F5344CB8AC3E}">
        <p14:creationId xmlns:p14="http://schemas.microsoft.com/office/powerpoint/2010/main" val="21624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20</a:t>
            </a:fld>
            <a:endParaRPr lang="en-US" dirty="0"/>
          </a:p>
        </p:txBody>
      </p:sp>
    </p:spTree>
    <p:extLst>
      <p:ext uri="{BB962C8B-B14F-4D97-AF65-F5344CB8AC3E}">
        <p14:creationId xmlns:p14="http://schemas.microsoft.com/office/powerpoint/2010/main" val="1610269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21</a:t>
            </a:fld>
            <a:endParaRPr lang="en-US" dirty="0"/>
          </a:p>
        </p:txBody>
      </p:sp>
    </p:spTree>
    <p:extLst>
      <p:ext uri="{BB962C8B-B14F-4D97-AF65-F5344CB8AC3E}">
        <p14:creationId xmlns:p14="http://schemas.microsoft.com/office/powerpoint/2010/main" val="3084215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25</a:t>
            </a:fld>
            <a:endParaRPr lang="en-US" dirty="0"/>
          </a:p>
        </p:txBody>
      </p:sp>
    </p:spTree>
    <p:extLst>
      <p:ext uri="{BB962C8B-B14F-4D97-AF65-F5344CB8AC3E}">
        <p14:creationId xmlns:p14="http://schemas.microsoft.com/office/powerpoint/2010/main" val="3126457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26</a:t>
            </a:fld>
            <a:endParaRPr lang="en-US" dirty="0"/>
          </a:p>
        </p:txBody>
      </p:sp>
    </p:spTree>
    <p:extLst>
      <p:ext uri="{BB962C8B-B14F-4D97-AF65-F5344CB8AC3E}">
        <p14:creationId xmlns:p14="http://schemas.microsoft.com/office/powerpoint/2010/main" val="2427296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27</a:t>
            </a:fld>
            <a:endParaRPr lang="en-US" dirty="0"/>
          </a:p>
        </p:txBody>
      </p:sp>
    </p:spTree>
    <p:extLst>
      <p:ext uri="{BB962C8B-B14F-4D97-AF65-F5344CB8AC3E}">
        <p14:creationId xmlns:p14="http://schemas.microsoft.com/office/powerpoint/2010/main" val="3281356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32</a:t>
            </a:fld>
            <a:endParaRPr lang="en-US" dirty="0"/>
          </a:p>
        </p:txBody>
      </p:sp>
    </p:spTree>
    <p:extLst>
      <p:ext uri="{BB962C8B-B14F-4D97-AF65-F5344CB8AC3E}">
        <p14:creationId xmlns:p14="http://schemas.microsoft.com/office/powerpoint/2010/main" val="34983762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0">
              <a:schemeClr val="accent3"/>
            </a:gs>
            <a:gs pos="0">
              <a:schemeClr val="accent1"/>
            </a:gs>
          </a:gsLst>
          <a:lin ang="144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1" y="2"/>
            <a:ext cx="12192001" cy="685863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1" y="-638"/>
            <a:ext cx="12201527" cy="6858638"/>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 name="Title 1"/>
          <p:cNvSpPr>
            <a:spLocks noGrp="1"/>
          </p:cNvSpPr>
          <p:nvPr>
            <p:ph type="ctrTitle"/>
          </p:nvPr>
        </p:nvSpPr>
        <p:spPr>
          <a:xfrm>
            <a:off x="2171701" y="2386584"/>
            <a:ext cx="9175668" cy="2852928"/>
          </a:xfrm>
        </p:spPr>
        <p:txBody>
          <a:bodyPr anchor="b"/>
          <a:lstStyle>
            <a:lvl1pPr algn="l">
              <a:defRPr sz="45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71701" y="5296060"/>
            <a:ext cx="9175668" cy="1561622"/>
          </a:xfrm>
        </p:spPr>
        <p:txBody>
          <a:bodyPr/>
          <a:lstStyle>
            <a:lvl1pPr marL="0" indent="0" algn="l">
              <a:buNone/>
              <a:defRPr sz="180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C0BDC54-7FBA-410E-843C-F866E66B0366}" type="slidenum">
              <a:rPr lang="en-US" smtClean="0"/>
              <a:pPr/>
              <a:t>‹#›</a:t>
            </a:fld>
            <a:endParaRPr lang="en-US" dirty="0"/>
          </a:p>
        </p:txBody>
      </p:sp>
      <p:sp>
        <p:nvSpPr>
          <p:cNvPr id="15" name="Freeform 10"/>
          <p:cNvSpPr>
            <a:spLocks/>
          </p:cNvSpPr>
          <p:nvPr/>
        </p:nvSpPr>
        <p:spPr bwMode="auto">
          <a:xfrm>
            <a:off x="-1109664" y="28575"/>
            <a:ext cx="14411327" cy="6800850"/>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17" name="Picture 16"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868514" y="4100388"/>
            <a:ext cx="1240639" cy="1440426"/>
          </a:xfrm>
          <a:prstGeom prst="rect">
            <a:avLst/>
          </a:prstGeom>
        </p:spPr>
      </p:pic>
    </p:spTree>
    <p:extLst>
      <p:ext uri="{BB962C8B-B14F-4D97-AF65-F5344CB8AC3E}">
        <p14:creationId xmlns:p14="http://schemas.microsoft.com/office/powerpoint/2010/main" val="26180194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p>
            <a:r>
              <a:rPr lang="en-US" smtClean="0"/>
              <a:t>9-</a:t>
            </a:r>
            <a:fld id="{4C0BDC54-7FBA-410E-843C-F866E66B0366}" type="slidenum">
              <a:rPr lang="en-US" smtClean="0"/>
              <a:pPr/>
              <a:t>‹#›</a:t>
            </a:fld>
            <a:endParaRPr lang="en-US" dirty="0"/>
          </a:p>
        </p:txBody>
      </p:sp>
    </p:spTree>
    <p:extLst>
      <p:ext uri="{BB962C8B-B14F-4D97-AF65-F5344CB8AC3E}">
        <p14:creationId xmlns:p14="http://schemas.microsoft.com/office/powerpoint/2010/main" val="26447723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b="1"/>
            </a:lvl1pPr>
            <a:lvl2pPr marL="0" indent="0">
              <a:buNone/>
              <a:defRPr/>
            </a:lvl2pPr>
            <a:lvl3pPr marL="0" indent="0">
              <a:buNone/>
              <a:defRPr/>
            </a:lvl3pPr>
            <a:lvl4pPr marL="0" indent="0">
              <a:buNone/>
              <a:defRPr/>
            </a:lvl4pPr>
            <a:lvl5pPr marL="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p>
            <a:r>
              <a:rPr lang="en-US" smtClean="0"/>
              <a:t>9-</a:t>
            </a:r>
            <a:fld id="{4C0BDC54-7FBA-410E-843C-F866E66B0366}" type="slidenum">
              <a:rPr lang="en-US" smtClean="0"/>
              <a:pPr/>
              <a:t>‹#›</a:t>
            </a:fld>
            <a:endParaRPr lang="en-US" dirty="0"/>
          </a:p>
        </p:txBody>
      </p:sp>
    </p:spTree>
    <p:extLst>
      <p:ext uri="{BB962C8B-B14F-4D97-AF65-F5344CB8AC3E}">
        <p14:creationId xmlns:p14="http://schemas.microsoft.com/office/powerpoint/2010/main" val="2029803912"/>
      </p:ext>
    </p:extLst>
  </p:cSld>
  <p:clrMapOvr>
    <a:masterClrMapping/>
  </p:clrMapOvr>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100000">
              <a:schemeClr val="accent1"/>
            </a:gs>
            <a:gs pos="0">
              <a:schemeClr val="accent3"/>
            </a:gs>
          </a:gsLst>
          <a:lin ang="19800000" scaled="0"/>
        </a:gradFill>
        <a:effectLst/>
      </p:bgPr>
    </p:bg>
    <p:spTree>
      <p:nvGrpSpPr>
        <p:cNvPr id="1" name=""/>
        <p:cNvGrpSpPr/>
        <p:nvPr/>
      </p:nvGrpSpPr>
      <p:grpSpPr>
        <a:xfrm>
          <a:off x="0" y="0"/>
          <a:ext cx="0" cy="0"/>
          <a:chOff x="0" y="0"/>
          <a:chExt cx="0" cy="0"/>
        </a:xfrm>
      </p:grpSpPr>
      <p:grpSp>
        <p:nvGrpSpPr>
          <p:cNvPr id="14" name="Group 13"/>
          <p:cNvGrpSpPr/>
          <p:nvPr/>
        </p:nvGrpSpPr>
        <p:grpSpPr>
          <a:xfrm flipH="1">
            <a:off x="-1" y="2"/>
            <a:ext cx="12192001" cy="6858639"/>
            <a:chOff x="-1" y="-1"/>
            <a:chExt cx="12192001" cy="6858639"/>
          </a:xfrm>
        </p:grpSpPr>
        <p:sp>
          <p:nvSpPr>
            <p:cNvPr id="15"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19" name="Group 18" descr="abstract background design"/>
          <p:cNvGrpSpPr/>
          <p:nvPr/>
        </p:nvGrpSpPr>
        <p:grpSpPr>
          <a:xfrm flipH="1">
            <a:off x="1" y="-638"/>
            <a:ext cx="12201527" cy="6858638"/>
            <a:chOff x="0" y="618575"/>
            <a:chExt cx="12201526" cy="6858638"/>
          </a:xfrm>
        </p:grpSpPr>
        <p:sp>
          <p:nvSpPr>
            <p:cNvPr id="20" name="Rectangle 19"/>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Rectangle 20"/>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2" name="Freeform 15"/>
          <p:cNvSpPr>
            <a:spLocks/>
          </p:cNvSpPr>
          <p:nvPr/>
        </p:nvSpPr>
        <p:spPr bwMode="auto">
          <a:xfrm flipH="1">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title"/>
          </p:nvPr>
        </p:nvSpPr>
        <p:spPr>
          <a:xfrm>
            <a:off x="2171701" y="2384365"/>
            <a:ext cx="9175668" cy="2852737"/>
          </a:xfrm>
        </p:spPr>
        <p:txBody>
          <a:bodyPr anchor="b"/>
          <a:lstStyle>
            <a:lvl1pPr>
              <a:defRPr sz="4500">
                <a:solidFill>
                  <a:schemeClr val="tx2"/>
                </a:solidFill>
              </a:defRPr>
            </a:lvl1pPr>
          </a:lstStyle>
          <a:p>
            <a:r>
              <a:rPr lang="en-US" smtClean="0"/>
              <a:t>Click to edit Master title style</a:t>
            </a:r>
            <a:endParaRPr lang="en-US" dirty="0"/>
          </a:p>
        </p:txBody>
      </p:sp>
      <p:sp>
        <p:nvSpPr>
          <p:cNvPr id="23" name="Rectangle 22"/>
          <p:cNvSpPr/>
          <p:nvPr/>
        </p:nvSpPr>
        <p:spPr>
          <a:xfrm>
            <a:off x="-3174" y="5486400"/>
            <a:ext cx="12204700" cy="13712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Text Placeholder 2"/>
          <p:cNvSpPr>
            <a:spLocks noGrp="1"/>
          </p:cNvSpPr>
          <p:nvPr>
            <p:ph type="body" idx="1"/>
          </p:nvPr>
        </p:nvSpPr>
        <p:spPr>
          <a:xfrm>
            <a:off x="2171701" y="5620217"/>
            <a:ext cx="9175668" cy="1237467"/>
          </a:xfrm>
        </p:spPr>
        <p:txBody>
          <a:bodyPr/>
          <a:lstStyle>
            <a:lvl1pPr marL="0" indent="0">
              <a:buNone/>
              <a:defRPr sz="1800" b="0">
                <a:solidFill>
                  <a:schemeClr val="bg1">
                    <a:lumMod val="65000"/>
                    <a:lumOff val="3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a:xfrm rot="5400000">
            <a:off x="10208348" y="3345600"/>
            <a:ext cx="3417882" cy="365125"/>
          </a:xfrm>
        </p:spPr>
        <p:txBody>
          <a:bodyPr/>
          <a:lstStyle>
            <a:lvl1pPr>
              <a:defRPr>
                <a:solidFill>
                  <a:schemeClr val="tx2"/>
                </a:solidFill>
              </a:defRPr>
            </a:lvl1p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r>
              <a:rPr lang="en-US" smtClean="0"/>
              <a:t>9-</a:t>
            </a:r>
            <a:fld id="{4C0BDC54-7FBA-410E-843C-F866E66B0366}" type="slidenum">
              <a:rPr lang="en-US" smtClean="0"/>
              <a:pPr/>
              <a:t>‹#›</a:t>
            </a:fld>
            <a:endParaRPr lang="en-US" dirty="0"/>
          </a:p>
        </p:txBody>
      </p:sp>
      <p:pic>
        <p:nvPicPr>
          <p:cNvPr id="25" name="Picture 24"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868514" y="4100388"/>
            <a:ext cx="1240639" cy="1440426"/>
          </a:xfrm>
          <a:prstGeom prst="rect">
            <a:avLst/>
          </a:prstGeom>
        </p:spPr>
      </p:pic>
    </p:spTree>
    <p:extLst>
      <p:ext uri="{BB962C8B-B14F-4D97-AF65-F5344CB8AC3E}">
        <p14:creationId xmlns:p14="http://schemas.microsoft.com/office/powerpoint/2010/main" val="8590198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182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2013 John Wiley &amp; Sons, Inc.</a:t>
            </a:r>
            <a:endParaRPr lang="en-US" dirty="0"/>
          </a:p>
        </p:txBody>
      </p:sp>
      <p:sp>
        <p:nvSpPr>
          <p:cNvPr id="7" name="Slide Number Placeholder 6"/>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7238877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9" y="1690689"/>
            <a:ext cx="5157787" cy="814387"/>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1" y="1690689"/>
            <a:ext cx="5183188" cy="814387"/>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Copyright 2013 John Wiley &amp; Sons, Inc.</a:t>
            </a:r>
            <a:endParaRPr lang="en-US" dirty="0"/>
          </a:p>
        </p:txBody>
      </p:sp>
      <p:sp>
        <p:nvSpPr>
          <p:cNvPr id="9" name="Slide Number Placeholder 8"/>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20643200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18841037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Copyright 2013 John Wiley &amp; Sons, Inc.</a:t>
            </a:r>
            <a:endParaRPr lang="en-US" dirty="0"/>
          </a:p>
        </p:txBody>
      </p:sp>
      <p:sp>
        <p:nvSpPr>
          <p:cNvPr id="4" name="Slide Number Placeholder 3"/>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36994963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 y="-2971"/>
            <a:ext cx="12192001" cy="6866062"/>
            <a:chOff x="-1" y="-2971"/>
            <a:chExt cx="12192001" cy="6866062"/>
          </a:xfrm>
        </p:grpSpPr>
        <p:sp>
          <p:nvSpPr>
            <p:cNvPr id="9"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2"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5" name="Rectangle 14"/>
          <p:cNvSpPr/>
          <p:nvPr/>
        </p:nvSpPr>
        <p:spPr>
          <a:xfrm>
            <a:off x="0" y="416"/>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 name="Group 19" descr="abstract background design"/>
          <p:cNvGrpSpPr/>
          <p:nvPr/>
        </p:nvGrpSpPr>
        <p:grpSpPr>
          <a:xfrm>
            <a:off x="-1366" y="-4114"/>
            <a:ext cx="5035003" cy="6865834"/>
            <a:chOff x="-1366" y="-4114"/>
            <a:chExt cx="5035003" cy="6865834"/>
          </a:xfrm>
        </p:grpSpPr>
        <p:sp>
          <p:nvSpPr>
            <p:cNvPr id="16"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8"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414055" y="457200"/>
            <a:ext cx="3482317" cy="160020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83188" y="457200"/>
            <a:ext cx="6172200" cy="5713358"/>
          </a:xfrm>
        </p:spPr>
        <p:txBody>
          <a:bodyPr/>
          <a:lstStyle>
            <a:lvl1pPr>
              <a:defRPr sz="1800"/>
            </a:lvl1pPr>
            <a:lvl2pPr>
              <a:defRPr sz="165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14055" y="2514185"/>
            <a:ext cx="3703320" cy="3658015"/>
          </a:xfrm>
        </p:spPr>
        <p:txBody>
          <a:bodyPr/>
          <a:lstStyle>
            <a:lvl1pPr marL="0" indent="0">
              <a:buNone/>
              <a:defRPr sz="120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2013 John Wiley &amp; Sons, Inc.</a:t>
            </a:r>
            <a:endParaRPr lang="en-US" dirty="0"/>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04246936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1" y="-2971"/>
            <a:ext cx="12192001" cy="6866062"/>
            <a:chOff x="-1" y="-2971"/>
            <a:chExt cx="12192001" cy="6866062"/>
          </a:xfrm>
        </p:grpSpPr>
        <p:sp>
          <p:nvSpPr>
            <p:cNvPr id="14"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5"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0" name="Rectangle 19"/>
          <p:cNvSpPr/>
          <p:nvPr/>
        </p:nvSpPr>
        <p:spPr>
          <a:xfrm>
            <a:off x="0" y="416"/>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 name="Group 7" descr="abstract background design"/>
          <p:cNvGrpSpPr/>
          <p:nvPr/>
        </p:nvGrpSpPr>
        <p:grpSpPr>
          <a:xfrm>
            <a:off x="-1366" y="-4114"/>
            <a:ext cx="5035003" cy="6865834"/>
            <a:chOff x="-1366" y="-4114"/>
            <a:chExt cx="5035003" cy="6865834"/>
          </a:xfrm>
        </p:grpSpPr>
        <p:sp>
          <p:nvSpPr>
            <p:cNvPr id="9"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0"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411480" y="457200"/>
            <a:ext cx="3483864" cy="160020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5183188" y="457200"/>
            <a:ext cx="6172200" cy="571335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11480" y="2514184"/>
            <a:ext cx="3703320" cy="3658016"/>
          </a:xfrm>
        </p:spPr>
        <p:txBody>
          <a:bodyPr>
            <a:normAutofit/>
          </a:bodyPr>
          <a:lstStyle>
            <a:lvl1pPr marL="0" indent="0">
              <a:buNone/>
              <a:defRPr sz="105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2013 John Wiley &amp; Sons, Inc.</a:t>
            </a:r>
            <a:endParaRPr lang="en-US" dirty="0"/>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68709633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gradFill>
          <a:gsLst>
            <a:gs pos="100000">
              <a:schemeClr val="accent3"/>
            </a:gs>
            <a:gs pos="0">
              <a:schemeClr val="accent1"/>
            </a:gs>
          </a:gsLst>
          <a:lin ang="144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1" y="2"/>
            <a:ext cx="12192001" cy="685863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4762" y="0"/>
            <a:ext cx="12201527" cy="6858638"/>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smtClean="0"/>
              <a:t>Copyright 2013 John Wiley &amp; Sons, Inc.</a:t>
            </a:r>
            <a:endParaRPr lang="en-US" dirty="0"/>
          </a:p>
        </p:txBody>
      </p:sp>
      <p:sp>
        <p:nvSpPr>
          <p:cNvPr id="15" name="Freeform 10"/>
          <p:cNvSpPr>
            <a:spLocks/>
          </p:cNvSpPr>
          <p:nvPr/>
        </p:nvSpPr>
        <p:spPr bwMode="auto">
          <a:xfrm>
            <a:off x="-1109664" y="28575"/>
            <a:ext cx="14411327" cy="6800850"/>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7" name="Picture 6" descr="photo of man sitting on an outdoor bench, using a table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 y="430"/>
            <a:ext cx="8876191" cy="6857143"/>
          </a:xfrm>
          <a:prstGeom prst="rect">
            <a:avLst/>
          </a:prstGeom>
        </p:spPr>
      </p:pic>
      <p:sp>
        <p:nvSpPr>
          <p:cNvPr id="23" name="Freeform 5" descr="Callout shape"/>
          <p:cNvSpPr>
            <a:spLocks/>
          </p:cNvSpPr>
          <p:nvPr/>
        </p:nvSpPr>
        <p:spPr bwMode="auto">
          <a:xfrm>
            <a:off x="6778677" y="356679"/>
            <a:ext cx="4956048" cy="3008376"/>
          </a:xfrm>
          <a:custGeom>
            <a:avLst/>
            <a:gdLst>
              <a:gd name="T0" fmla="*/ 0 w 4338"/>
              <a:gd name="T1" fmla="*/ 0 h 2582"/>
              <a:gd name="T2" fmla="*/ 0 w 4338"/>
              <a:gd name="T3" fmla="*/ 2353 h 2582"/>
              <a:gd name="T4" fmla="*/ 921 w 4338"/>
              <a:gd name="T5" fmla="*/ 2353 h 2582"/>
              <a:gd name="T6" fmla="*/ 1101 w 4338"/>
              <a:gd name="T7" fmla="*/ 2582 h 2582"/>
              <a:gd name="T8" fmla="*/ 1278 w 4338"/>
              <a:gd name="T9" fmla="*/ 2353 h 2582"/>
              <a:gd name="T10" fmla="*/ 4338 w 4338"/>
              <a:gd name="T11" fmla="*/ 2353 h 2582"/>
              <a:gd name="T12" fmla="*/ 4338 w 4338"/>
              <a:gd name="T13" fmla="*/ 0 h 2582"/>
              <a:gd name="T14" fmla="*/ 0 w 4338"/>
              <a:gd name="T15" fmla="*/ 0 h 25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38" h="2582">
                <a:moveTo>
                  <a:pt x="0" y="0"/>
                </a:moveTo>
                <a:lnTo>
                  <a:pt x="0" y="2353"/>
                </a:lnTo>
                <a:lnTo>
                  <a:pt x="921" y="2353"/>
                </a:lnTo>
                <a:lnTo>
                  <a:pt x="1101" y="2582"/>
                </a:lnTo>
                <a:lnTo>
                  <a:pt x="1278" y="2353"/>
                </a:lnTo>
                <a:lnTo>
                  <a:pt x="4338" y="2353"/>
                </a:lnTo>
                <a:lnTo>
                  <a:pt x="4338" y="0"/>
                </a:lnTo>
                <a:lnTo>
                  <a:pt x="0" y="0"/>
                </a:lnTo>
                <a:close/>
              </a:path>
            </a:pathLst>
          </a:custGeom>
          <a:solidFill>
            <a:srgbClr val="FDF6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ctrTitle"/>
          </p:nvPr>
        </p:nvSpPr>
        <p:spPr>
          <a:xfrm>
            <a:off x="6945060" y="1382352"/>
            <a:ext cx="4279435" cy="683787"/>
          </a:xfrm>
        </p:spPr>
        <p:txBody>
          <a:bodyPr anchor="b">
            <a:normAutofit/>
          </a:bodyPr>
          <a:lstStyle>
            <a:lvl1pPr algn="l">
              <a:defRPr sz="1500">
                <a:solidFill>
                  <a:schemeClr val="accent1"/>
                </a:solidFill>
                <a:latin typeface="+mj-lt"/>
              </a:defRPr>
            </a:lvl1pPr>
          </a:lstStyle>
          <a:p>
            <a:r>
              <a:rPr lang="en-US" smtClean="0"/>
              <a:t>Click to edit Master title style</a:t>
            </a:r>
            <a:endParaRPr lang="en-US" dirty="0"/>
          </a:p>
        </p:txBody>
      </p:sp>
      <p:sp>
        <p:nvSpPr>
          <p:cNvPr id="34" name="Text Placeholder 33"/>
          <p:cNvSpPr>
            <a:spLocks noGrp="1"/>
          </p:cNvSpPr>
          <p:nvPr>
            <p:ph type="body" sz="quarter" idx="13" hasCustomPrompt="1"/>
          </p:nvPr>
        </p:nvSpPr>
        <p:spPr>
          <a:xfrm>
            <a:off x="7781983" y="2067297"/>
            <a:ext cx="3549389" cy="955667"/>
          </a:xfrm>
        </p:spPr>
        <p:txBody>
          <a:bodyPr vert="horz" lIns="91440" tIns="45720" rIns="91440" bIns="45720" rtlCol="0" anchor="b">
            <a:noAutofit/>
          </a:bodyPr>
          <a:lstStyle>
            <a:lvl1pPr>
              <a:defRPr lang="en-US" sz="3825" smtClean="0">
                <a:solidFill>
                  <a:schemeClr val="accent1"/>
                </a:solidFill>
                <a:latin typeface="+mj-lt"/>
                <a:ea typeface="+mj-ea"/>
              </a:defRPr>
            </a:lvl1pPr>
            <a:lvl2pPr>
              <a:defRPr lang="en-US" sz="5100" smtClean="0">
                <a:solidFill>
                  <a:schemeClr val="accent1"/>
                </a:solidFill>
                <a:cs typeface="+mn-cs"/>
              </a:defRPr>
            </a:lvl2pPr>
            <a:lvl3pPr>
              <a:defRPr lang="en-US" sz="5100" smtClean="0">
                <a:solidFill>
                  <a:schemeClr val="accent1"/>
                </a:solidFill>
                <a:cs typeface="+mn-cs"/>
              </a:defRPr>
            </a:lvl3pPr>
            <a:lvl4pPr>
              <a:defRPr lang="en-US" sz="5100" smtClean="0">
                <a:solidFill>
                  <a:schemeClr val="accent1"/>
                </a:solidFill>
                <a:cs typeface="+mn-cs"/>
              </a:defRPr>
            </a:lvl4pPr>
            <a:lvl5pPr>
              <a:defRPr lang="en-US" sz="5100">
                <a:solidFill>
                  <a:schemeClr val="accent1"/>
                </a:solidFill>
                <a:cs typeface="+mn-cs"/>
              </a:defRPr>
            </a:lvl5pPr>
          </a:lstStyle>
          <a:p>
            <a:pPr lvl="0">
              <a:spcBef>
                <a:spcPct val="0"/>
              </a:spcBef>
            </a:pPr>
            <a:r>
              <a:rPr lang="en-US" dirty="0" smtClean="0"/>
              <a:t>Slide Title</a:t>
            </a:r>
            <a:endParaRPr lang="en-US" dirty="0"/>
          </a:p>
        </p:txBody>
      </p:sp>
      <p:sp>
        <p:nvSpPr>
          <p:cNvPr id="3" name="Subtitle 2"/>
          <p:cNvSpPr>
            <a:spLocks noGrp="1"/>
          </p:cNvSpPr>
          <p:nvPr>
            <p:ph type="subTitle" idx="1"/>
          </p:nvPr>
        </p:nvSpPr>
        <p:spPr>
          <a:xfrm>
            <a:off x="6904230" y="6209375"/>
            <a:ext cx="4994007" cy="336626"/>
          </a:xfrm>
        </p:spPr>
        <p:txBody>
          <a:bodyPr>
            <a:noAutofit/>
          </a:bodyPr>
          <a:lstStyle>
            <a:lvl1pPr marL="0" indent="0" algn="l">
              <a:buNone/>
              <a:defRPr sz="135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Tree>
    <p:extLst>
      <p:ext uri="{BB962C8B-B14F-4D97-AF65-F5344CB8AC3E}">
        <p14:creationId xmlns:p14="http://schemas.microsoft.com/office/powerpoint/2010/main" val="403461610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dt="0"/>
  <p:extLst mod="1">
    <p:ext uri="{DCECCB84-F9BA-43D5-87BE-67443E8EF086}">
      <p15:sldGuideLst xmlns:p15="http://schemas.microsoft.com/office/powerpoint/2012/main" xmlns="">
        <p15:guide id="1" orient="horz"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81351074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41785922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00000">
              <a:schemeClr val="bg2"/>
            </a:gs>
            <a:gs pos="0">
              <a:schemeClr val="bg1">
                <a:lumMod val="85000"/>
                <a:alpha val="50000"/>
              </a:schemeClr>
            </a:gs>
          </a:gsLst>
          <a:lin ang="5400000" scaled="0"/>
        </a:gradFill>
        <a:effectLst/>
      </p:bgPr>
    </p:bg>
    <p:spTree>
      <p:nvGrpSpPr>
        <p:cNvPr id="1" name=""/>
        <p:cNvGrpSpPr/>
        <p:nvPr/>
      </p:nvGrpSpPr>
      <p:grpSpPr>
        <a:xfrm>
          <a:off x="0" y="0"/>
          <a:ext cx="0" cy="0"/>
          <a:chOff x="0" y="0"/>
          <a:chExt cx="0" cy="0"/>
        </a:xfrm>
      </p:grpSpPr>
      <p:grpSp>
        <p:nvGrpSpPr>
          <p:cNvPr id="1039" name="Group 1038"/>
          <p:cNvGrpSpPr/>
          <p:nvPr/>
        </p:nvGrpSpPr>
        <p:grpSpPr>
          <a:xfrm>
            <a:off x="-1" y="-2971"/>
            <a:ext cx="12192001" cy="6866062"/>
            <a:chOff x="-1" y="-2971"/>
            <a:chExt cx="12192001" cy="6866062"/>
          </a:xfrm>
        </p:grpSpPr>
        <p:sp>
          <p:nvSpPr>
            <p:cNvPr id="1028"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24"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7"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3"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038" name="Rectangle 1037"/>
          <p:cNvSpPr/>
          <p:nvPr/>
        </p:nvSpPr>
        <p:spPr>
          <a:xfrm>
            <a:off x="0" y="-5092"/>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1" name="Rectangle 1040" descr="background shape"/>
          <p:cNvSpPr/>
          <p:nvPr/>
        </p:nvSpPr>
        <p:spPr>
          <a:xfrm>
            <a:off x="-4120" y="6237754"/>
            <a:ext cx="12197831" cy="630429"/>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7830" h="630429">
                <a:moveTo>
                  <a:pt x="0" y="407779"/>
                </a:moveTo>
                <a:lnTo>
                  <a:pt x="12197830" y="0"/>
                </a:lnTo>
                <a:cubicBezTo>
                  <a:pt x="12197260" y="266876"/>
                  <a:pt x="12196689" y="363553"/>
                  <a:pt x="12196119" y="630429"/>
                </a:cubicBezTo>
                <a:lnTo>
                  <a:pt x="4119" y="630429"/>
                </a:lnTo>
                <a:lnTo>
                  <a:pt x="0" y="407779"/>
                </a:ln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4" name="Date Placeholder 3"/>
          <p:cNvSpPr>
            <a:spLocks noGrp="1"/>
          </p:cNvSpPr>
          <p:nvPr>
            <p:ph type="dt" sz="half" idx="2"/>
          </p:nvPr>
        </p:nvSpPr>
        <p:spPr>
          <a:xfrm rot="5400000">
            <a:off x="11235764" y="843712"/>
            <a:ext cx="1328829" cy="365125"/>
          </a:xfrm>
          <a:prstGeom prst="rect">
            <a:avLst/>
          </a:prstGeom>
        </p:spPr>
        <p:txBody>
          <a:bodyPr vert="horz" lIns="91440" tIns="45720" rIns="91440" bIns="45720" rtlCol="0" anchor="t"/>
          <a:lstStyle>
            <a:lvl1pPr algn="l">
              <a:defRPr sz="900">
                <a:solidFill>
                  <a:schemeClr val="tx1">
                    <a:lumMod val="50000"/>
                    <a:lumOff val="50000"/>
                  </a:schemeClr>
                </a:solidFill>
                <a:latin typeface="Segoe UI" panose="020B0502040204020203" pitchFamily="34" charset="0"/>
                <a:cs typeface="Segoe UI" panose="020B0502040204020203" pitchFamily="34" charset="0"/>
              </a:defRPr>
            </a:lvl1pPr>
          </a:lstStyle>
          <a:p>
            <a:endParaRPr lang="en-US" dirty="0"/>
          </a:p>
        </p:txBody>
      </p:sp>
      <p:sp>
        <p:nvSpPr>
          <p:cNvPr id="5" name="Footer Placeholder 4"/>
          <p:cNvSpPr>
            <a:spLocks noGrp="1"/>
          </p:cNvSpPr>
          <p:nvPr>
            <p:ph type="ftr" sz="quarter" idx="3"/>
          </p:nvPr>
        </p:nvSpPr>
        <p:spPr>
          <a:xfrm rot="5400000">
            <a:off x="9741620" y="3812328"/>
            <a:ext cx="4351338" cy="365125"/>
          </a:xfrm>
          <a:prstGeom prst="rect">
            <a:avLst/>
          </a:prstGeom>
        </p:spPr>
        <p:txBody>
          <a:bodyPr vert="horz" lIns="91440" tIns="45720" rIns="91440" bIns="45720" rtlCol="0" anchor="t"/>
          <a:lstStyle>
            <a:lvl1pPr algn="l">
              <a:defRPr sz="900">
                <a:solidFill>
                  <a:schemeClr val="tx1">
                    <a:lumMod val="50000"/>
                    <a:lumOff val="50000"/>
                  </a:schemeClr>
                </a:solidFill>
                <a:latin typeface="Segoe UI" panose="020B0502040204020203" pitchFamily="34" charset="0"/>
                <a:cs typeface="Segoe UI" panose="020B0502040204020203" pitchFamily="34" charset="0"/>
              </a:defRPr>
            </a:lvl1pPr>
          </a:lstStyle>
          <a:p>
            <a:r>
              <a:rPr lang="en-US" smtClean="0"/>
              <a:t>Copyright 2013 John Wiley &amp; Sons, Inc.</a:t>
            </a:r>
            <a:endParaRPr lang="en-US" dirty="0"/>
          </a:p>
        </p:txBody>
      </p:sp>
      <p:sp>
        <p:nvSpPr>
          <p:cNvPr id="6" name="Slide Number Placeholder 5"/>
          <p:cNvSpPr>
            <a:spLocks noGrp="1"/>
          </p:cNvSpPr>
          <p:nvPr>
            <p:ph type="sldNum" sz="quarter" idx="4"/>
          </p:nvPr>
        </p:nvSpPr>
        <p:spPr>
          <a:xfrm>
            <a:off x="11118350" y="6370476"/>
            <a:ext cx="981503" cy="365125"/>
          </a:xfrm>
          <a:prstGeom prst="rect">
            <a:avLst/>
          </a:prstGeom>
        </p:spPr>
        <p:txBody>
          <a:bodyPr vert="horz" lIns="91440" tIns="45720" rIns="91440" bIns="45720" rtlCol="0" anchor="ctr"/>
          <a:lstStyle>
            <a:lvl1pPr algn="r">
              <a:defRPr sz="1500">
                <a:solidFill>
                  <a:schemeClr val="bg2"/>
                </a:solidFill>
                <a:latin typeface="Segoe UI" panose="020B0502040204020203" pitchFamily="34" charset="0"/>
                <a:cs typeface="Segoe UI" panose="020B0502040204020203" pitchFamily="34" charset="0"/>
              </a:defRPr>
            </a:lvl1pPr>
          </a:lstStyle>
          <a:p>
            <a:r>
              <a:rPr lang="en-US" smtClean="0"/>
              <a:t>9-</a:t>
            </a:r>
            <a:fld id="{4C0BDC54-7FBA-410E-843C-F866E66B0366}" type="slidenum">
              <a:rPr lang="en-US" smtClean="0"/>
              <a:pPr/>
              <a:t>‹#›</a:t>
            </a:fld>
            <a:endParaRPr lang="en-US" dirty="0"/>
          </a:p>
        </p:txBody>
      </p:sp>
    </p:spTree>
    <p:extLst>
      <p:ext uri="{BB962C8B-B14F-4D97-AF65-F5344CB8AC3E}">
        <p14:creationId xmlns:p14="http://schemas.microsoft.com/office/powerpoint/2010/main" val="172847791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timing>
    <p:tnLst>
      <p:par>
        <p:cTn id="1" dur="indefinite" restart="never" nodeType="tmRoot"/>
      </p:par>
    </p:tnLst>
  </p:timing>
  <p:hf hdr="0" dt="0"/>
  <p:txStyles>
    <p:titleStyle>
      <a:lvl1pPr algn="l" defTabSz="685800" rtl="0" eaLnBrk="1" latinLnBrk="0" hangingPunct="1">
        <a:lnSpc>
          <a:spcPct val="90000"/>
        </a:lnSpc>
        <a:spcBef>
          <a:spcPct val="0"/>
        </a:spcBef>
        <a:buNone/>
        <a:defRPr sz="3300" kern="1200">
          <a:solidFill>
            <a:schemeClr val="tx1">
              <a:lumMod val="75000"/>
              <a:lumOff val="25000"/>
            </a:schemeClr>
          </a:solidFill>
          <a:latin typeface="+mj-lt"/>
          <a:ea typeface="+mj-ea"/>
          <a:cs typeface="Segoe UI" panose="020B0502040204020203" pitchFamily="34" charset="0"/>
        </a:defRPr>
      </a:lvl1pPr>
    </p:titleStyle>
    <p:bodyStyle>
      <a:lvl1pPr marL="0"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defRPr sz="1800" b="1" kern="1200">
          <a:solidFill>
            <a:schemeClr val="tx1">
              <a:lumMod val="75000"/>
              <a:lumOff val="25000"/>
            </a:schemeClr>
          </a:solidFill>
          <a:latin typeface="+mn-lt"/>
          <a:ea typeface="+mn-ea"/>
          <a:cs typeface="Segoe UI" panose="020B0502040204020203" pitchFamily="34" charset="0"/>
        </a:defRPr>
      </a:lvl1pPr>
      <a:lvl2pPr marL="175022"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tabLst/>
        <a:defRPr sz="1650" kern="1200">
          <a:solidFill>
            <a:schemeClr val="tx1">
              <a:lumMod val="50000"/>
              <a:lumOff val="50000"/>
            </a:schemeClr>
          </a:solidFill>
          <a:latin typeface="+mn-lt"/>
          <a:ea typeface="+mn-ea"/>
          <a:cs typeface="Segoe UI" panose="020B0502040204020203" pitchFamily="34" charset="0"/>
        </a:defRPr>
      </a:lvl2pPr>
      <a:lvl3pPr marL="515541"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500" kern="1200">
          <a:solidFill>
            <a:schemeClr val="tx1">
              <a:lumMod val="50000"/>
              <a:lumOff val="50000"/>
            </a:schemeClr>
          </a:solidFill>
          <a:latin typeface="+mn-lt"/>
          <a:ea typeface="+mn-ea"/>
          <a:cs typeface="Segoe UI" panose="020B0502040204020203" pitchFamily="34" charset="0"/>
        </a:defRPr>
      </a:lvl3pPr>
      <a:lvl4pPr marL="68580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mn-lt"/>
          <a:ea typeface="+mn-ea"/>
          <a:cs typeface="Segoe UI" panose="020B0502040204020203" pitchFamily="34" charset="0"/>
        </a:defRPr>
      </a:lvl4pPr>
      <a:lvl5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mn-lt"/>
          <a:ea typeface="+mn-ea"/>
          <a:cs typeface="Segoe UI" panose="020B0502040204020203" pitchFamily="34" charset="0"/>
        </a:defRPr>
      </a:lvl5pPr>
      <a:lvl6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6pPr>
      <a:lvl7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7pPr>
      <a:lvl8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smtClean="0">
          <a:solidFill>
            <a:schemeClr val="tx1">
              <a:lumMod val="50000"/>
              <a:lumOff val="50000"/>
            </a:schemeClr>
          </a:solidFill>
          <a:latin typeface="+mn-lt"/>
          <a:ea typeface="+mn-ea"/>
          <a:cs typeface="Segoe UI" panose="020B0502040204020203" pitchFamily="34" charset="0"/>
        </a:defRPr>
      </a:lvl8pPr>
      <a:lvl9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a:solidFill>
            <a:schemeClr val="tx1">
              <a:lumMod val="50000"/>
              <a:lumOff val="50000"/>
            </a:schemeClr>
          </a:solidFill>
          <a:latin typeface="+mn-lt"/>
          <a:ea typeface="+mn-ea"/>
          <a:cs typeface="Segoe UI" panose="020B0502040204020203"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0.jpeg"/><Relationship Id="rId3" Type="http://schemas.microsoft.com/office/2007/relationships/media" Target="../media/media2.mp4"/><Relationship Id="rId7"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13.png"/><Relationship Id="rId5" Type="http://schemas.microsoft.com/office/2007/relationships/media" Target="../media/media3.mp4"/><Relationship Id="rId10" Type="http://schemas.openxmlformats.org/officeDocument/2006/relationships/image" Target="../media/image12.png"/><Relationship Id="rId4" Type="http://schemas.openxmlformats.org/officeDocument/2006/relationships/video" Target="../media/media2.mp4"/><Relationship Id="rId9"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prophix.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76600" y="3524105"/>
            <a:ext cx="8458200" cy="2724295"/>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r>
              <a:rPr lang="en-US" sz="6600" b="1" dirty="0">
                <a:ln/>
                <a:solidFill>
                  <a:schemeClr val="tx1"/>
                </a:solidFill>
                <a:effectLst>
                  <a:outerShdw blurRad="139700" dist="127000" dir="2700000" algn="tl" rotWithShape="0">
                    <a:prstClr val="black">
                      <a:alpha val="54000"/>
                    </a:prstClr>
                  </a:outerShdw>
                </a:effectLst>
                <a:latin typeface="+mn-lt"/>
              </a:rPr>
              <a:t/>
            </a:r>
            <a:br>
              <a:rPr lang="en-US" sz="6600" b="1" dirty="0">
                <a:ln/>
                <a:solidFill>
                  <a:schemeClr val="tx1"/>
                </a:solidFill>
                <a:effectLst>
                  <a:outerShdw blurRad="139700" dist="127000" dir="2700000" algn="tl" rotWithShape="0">
                    <a:prstClr val="black">
                      <a:alpha val="54000"/>
                    </a:prstClr>
                  </a:outerShdw>
                </a:effectLst>
                <a:latin typeface="+mn-lt"/>
              </a:rPr>
            </a:br>
            <a:r>
              <a:rPr lang="en-US" sz="6600" b="1" dirty="0" smtClean="0">
                <a:ln/>
                <a:solidFill>
                  <a:schemeClr val="tx1"/>
                </a:solidFill>
                <a:effectLst>
                  <a:outerShdw blurRad="139700" dist="127000" dir="2700000" algn="tl" rotWithShape="0">
                    <a:prstClr val="black">
                      <a:alpha val="54000"/>
                    </a:prstClr>
                  </a:outerShdw>
                </a:effectLst>
                <a:latin typeface="+mn-lt"/>
              </a:rPr>
              <a:t>Area </a:t>
            </a:r>
            <a:r>
              <a:rPr lang="en-US" sz="6600" b="1" dirty="0" err="1" smtClean="0">
                <a:ln/>
                <a:solidFill>
                  <a:schemeClr val="tx1"/>
                </a:solidFill>
                <a:effectLst>
                  <a:outerShdw blurRad="139700" dist="127000" dir="2700000" algn="tl" rotWithShape="0">
                    <a:prstClr val="black">
                      <a:alpha val="54000"/>
                    </a:prstClr>
                  </a:outerShdw>
                </a:effectLst>
                <a:latin typeface="+mn-lt"/>
              </a:rPr>
              <a:t>Fungsional</a:t>
            </a:r>
            <a:r>
              <a:rPr lang="en-US" sz="6600" b="1" dirty="0" smtClean="0">
                <a:ln/>
                <a:solidFill>
                  <a:schemeClr val="tx1"/>
                </a:solidFill>
                <a:effectLst>
                  <a:outerShdw blurRad="139700" dist="127000" dir="2700000" algn="tl" rotWithShape="0">
                    <a:prstClr val="black">
                      <a:alpha val="54000"/>
                    </a:prstClr>
                  </a:outerShdw>
                </a:effectLst>
                <a:latin typeface="+mn-lt"/>
              </a:rPr>
              <a:t> </a:t>
            </a:r>
            <a:r>
              <a:rPr lang="en-US" sz="6600" b="1" dirty="0" err="1" smtClean="0">
                <a:ln/>
                <a:solidFill>
                  <a:schemeClr val="tx1"/>
                </a:solidFill>
                <a:effectLst>
                  <a:outerShdw blurRad="139700" dist="127000" dir="2700000" algn="tl" rotWithShape="0">
                    <a:prstClr val="black">
                      <a:alpha val="54000"/>
                    </a:prstClr>
                  </a:outerShdw>
                </a:effectLst>
                <a:latin typeface="+mn-lt"/>
              </a:rPr>
              <a:t>dan</a:t>
            </a:r>
            <a:r>
              <a:rPr lang="en-US" sz="6600" b="1" dirty="0" smtClean="0">
                <a:ln/>
                <a:solidFill>
                  <a:schemeClr val="tx1"/>
                </a:solidFill>
                <a:effectLst>
                  <a:outerShdw blurRad="139700" dist="127000" dir="2700000" algn="tl" rotWithShape="0">
                    <a:prstClr val="black">
                      <a:alpha val="54000"/>
                    </a:prstClr>
                  </a:outerShdw>
                </a:effectLst>
                <a:latin typeface="+mn-lt"/>
              </a:rPr>
              <a:t> </a:t>
            </a:r>
            <a:r>
              <a:rPr lang="en-US" sz="6600" b="1" dirty="0" err="1" smtClean="0">
                <a:ln/>
                <a:solidFill>
                  <a:schemeClr val="tx1"/>
                </a:solidFill>
                <a:effectLst>
                  <a:outerShdw blurRad="139700" dist="127000" dir="2700000" algn="tl" rotWithShape="0">
                    <a:prstClr val="black">
                      <a:alpha val="54000"/>
                    </a:prstClr>
                  </a:outerShdw>
                </a:effectLst>
                <a:latin typeface="+mn-lt"/>
              </a:rPr>
              <a:t>Sistem</a:t>
            </a:r>
            <a:r>
              <a:rPr lang="en-US" sz="6600" b="1" dirty="0" smtClean="0">
                <a:ln/>
                <a:solidFill>
                  <a:schemeClr val="tx1"/>
                </a:solidFill>
                <a:effectLst>
                  <a:outerShdw blurRad="139700" dist="127000" dir="2700000" algn="tl" rotWithShape="0">
                    <a:prstClr val="black">
                      <a:alpha val="54000"/>
                    </a:prstClr>
                  </a:outerShdw>
                </a:effectLst>
                <a:latin typeface="+mn-lt"/>
              </a:rPr>
              <a:t> </a:t>
            </a:r>
            <a:r>
              <a:rPr lang="en-US" sz="6600" b="1" dirty="0" err="1" smtClean="0">
                <a:ln/>
                <a:solidFill>
                  <a:schemeClr val="tx1"/>
                </a:solidFill>
                <a:effectLst>
                  <a:outerShdw blurRad="139700" dist="127000" dir="2700000" algn="tl" rotWithShape="0">
                    <a:prstClr val="black">
                      <a:alpha val="54000"/>
                    </a:prstClr>
                  </a:outerShdw>
                </a:effectLst>
                <a:latin typeface="+mn-lt"/>
              </a:rPr>
              <a:t>Kepatuhan</a:t>
            </a:r>
            <a:r>
              <a:rPr lang="en-US" sz="6600" b="1" dirty="0" smtClean="0">
                <a:ln/>
                <a:solidFill>
                  <a:schemeClr val="tx1"/>
                </a:solidFill>
                <a:effectLst>
                  <a:outerShdw blurRad="139700" dist="127000" dir="2700000" algn="tl" rotWithShape="0">
                    <a:prstClr val="black">
                      <a:alpha val="54000"/>
                    </a:prstClr>
                  </a:outerShdw>
                </a:effectLst>
                <a:latin typeface="+mn-lt"/>
              </a:rPr>
              <a:t/>
            </a:r>
            <a:br>
              <a:rPr lang="en-US" sz="6600" b="1" dirty="0" smtClean="0">
                <a:ln/>
                <a:solidFill>
                  <a:schemeClr val="tx1"/>
                </a:solidFill>
                <a:effectLst>
                  <a:outerShdw blurRad="139700" dist="127000" dir="2700000" algn="tl" rotWithShape="0">
                    <a:prstClr val="black">
                      <a:alpha val="54000"/>
                    </a:prstClr>
                  </a:outerShdw>
                </a:effectLst>
                <a:latin typeface="+mn-lt"/>
              </a:rPr>
            </a:br>
            <a:endParaRPr lang="en-US" sz="4800" b="1" dirty="0">
              <a:ln/>
              <a:solidFill>
                <a:schemeClr val="tx1"/>
              </a:solidFill>
              <a:effectLst>
                <a:outerShdw blurRad="139700" dist="127000" dir="2700000" algn="tl" rotWithShape="0">
                  <a:prstClr val="black">
                    <a:alpha val="54000"/>
                  </a:prstClr>
                </a:outerShdw>
              </a:effectLst>
              <a:latin typeface="+mn-lt"/>
            </a:endParaRPr>
          </a:p>
        </p:txBody>
      </p:sp>
      <p:sp>
        <p:nvSpPr>
          <p:cNvPr id="3" name="Subtitle 2"/>
          <p:cNvSpPr>
            <a:spLocks noGrp="1"/>
          </p:cNvSpPr>
          <p:nvPr>
            <p:ph type="subTitle" idx="1"/>
          </p:nvPr>
        </p:nvSpPr>
        <p:spPr>
          <a:xfrm>
            <a:off x="3276600" y="2838305"/>
            <a:ext cx="2819400" cy="6858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l"/>
            <a:r>
              <a:rPr lang="en-US" sz="4000" b="1" smtClean="0">
                <a:ln/>
                <a:solidFill>
                  <a:schemeClr val="accent4">
                    <a:lumMod val="60000"/>
                    <a:lumOff val="40000"/>
                  </a:schemeClr>
                </a:solidFill>
                <a:effectLst>
                  <a:outerShdw blurRad="101600" dist="114300" dir="2700000" algn="tl" rotWithShape="0">
                    <a:prstClr val="black">
                      <a:alpha val="40000"/>
                    </a:prstClr>
                  </a:outerShdw>
                </a:effectLst>
              </a:rPr>
              <a:t>BAB </a:t>
            </a:r>
            <a:r>
              <a:rPr lang="en-US" sz="4000" b="1" dirty="0">
                <a:ln/>
                <a:solidFill>
                  <a:schemeClr val="accent4">
                    <a:lumMod val="60000"/>
                    <a:lumOff val="40000"/>
                  </a:schemeClr>
                </a:solidFill>
                <a:effectLst>
                  <a:outerShdw blurRad="101600" dist="114300" dir="2700000" algn="tl" rotWithShape="0">
                    <a:prstClr val="black">
                      <a:alpha val="40000"/>
                    </a:prstClr>
                  </a:outerShdw>
                </a:effectLst>
              </a:rPr>
              <a:t>9 </a:t>
            </a:r>
          </a:p>
        </p:txBody>
      </p:sp>
      <p:sp>
        <p:nvSpPr>
          <p:cNvPr id="5" name="Footer Placeholder 4"/>
          <p:cNvSpPr>
            <a:spLocks noGrp="1"/>
          </p:cNvSpPr>
          <p:nvPr>
            <p:ph type="ftr" sz="quarter" idx="11"/>
          </p:nvPr>
        </p:nvSpPr>
        <p:spPr>
          <a:xfrm>
            <a:off x="1676400" y="6248401"/>
            <a:ext cx="2895600" cy="365125"/>
          </a:xfrm>
        </p:spPr>
        <p:txBody>
          <a:bodyPr/>
          <a:lstStyle/>
          <a:p>
            <a:r>
              <a:rPr lang="en-US" smtClean="0">
                <a:solidFill>
                  <a:srgbClr val="534D2F"/>
                </a:solidFill>
              </a:rPr>
              <a:t>Copyright 2013 John Wiley &amp; Sons, Inc.</a:t>
            </a:r>
            <a:endParaRPr lang="en-US" dirty="0">
              <a:solidFill>
                <a:srgbClr val="534D2F"/>
              </a:solidFill>
            </a:endParaRPr>
          </a:p>
        </p:txBody>
      </p:sp>
      <p:sp>
        <p:nvSpPr>
          <p:cNvPr id="4" name="Slide Number Placeholder 3"/>
          <p:cNvSpPr>
            <a:spLocks noGrp="1"/>
          </p:cNvSpPr>
          <p:nvPr>
            <p:ph type="sldNum" sz="quarter" idx="12"/>
          </p:nvPr>
        </p:nvSpPr>
        <p:spPr/>
        <p:txBody>
          <a:bodyPr/>
          <a:lstStyle/>
          <a:p>
            <a:r>
              <a:rPr lang="en-US" sz="1600" dirty="0">
                <a:solidFill>
                  <a:schemeClr val="tx1"/>
                </a:solidFill>
              </a:rPr>
              <a:t>9-</a:t>
            </a:r>
            <a:fld id="{4C0BDC54-7FBA-410E-843C-F866E66B0366}" type="slidenum">
              <a:rPr lang="en-US" sz="1600">
                <a:solidFill>
                  <a:schemeClr val="tx1"/>
                </a:solidFill>
              </a:rPr>
              <a:pPr/>
              <a:t>1</a:t>
            </a:fld>
            <a:endParaRPr lang="en-US" sz="16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143000" y="457201"/>
            <a:ext cx="4953000" cy="1219200"/>
          </a:xfrm>
          <a:prstGeom prst="roundRect">
            <a:avLst>
              <a:gd name="adj" fmla="val 50000"/>
            </a:avLst>
          </a:prstGeom>
          <a:scene3d>
            <a:camera prst="orthographicFront"/>
            <a:lightRig rig="threePt" dir="t"/>
          </a:scene3d>
          <a:sp3d extrusionH="234950">
            <a:bevelT w="165100" h="273050" prst="artDeco"/>
            <a:bevelB w="15875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981200" y="655638"/>
            <a:ext cx="8229600" cy="868362"/>
          </a:xfrm>
        </p:spPr>
        <p:txBody>
          <a:bodyPr>
            <a:normAutofit/>
          </a:bodyPr>
          <a:lstStyle/>
          <a:p>
            <a:r>
              <a:rPr lang="en-US" sz="4000" b="1" i="1" smtClean="0">
                <a:ln w="13462">
                  <a:solidFill>
                    <a:schemeClr val="bg1"/>
                  </a:solidFill>
                  <a:prstDash val="solid"/>
                </a:ln>
                <a:solidFill>
                  <a:schemeClr val="bg1"/>
                </a:solidFill>
                <a:effectLst>
                  <a:outerShdw dist="38100" dir="2700000" algn="bl" rotWithShape="0">
                    <a:schemeClr val="accent5"/>
                  </a:outerShdw>
                </a:effectLst>
              </a:rPr>
              <a:t>Outline Bab 9</a:t>
            </a:r>
            <a:endParaRPr lang="en-US" sz="4000" b="1" dirty="0">
              <a:ln w="13462">
                <a:solidFill>
                  <a:schemeClr val="bg1"/>
                </a:solidFill>
                <a:prstDash val="solid"/>
              </a:ln>
              <a:solidFill>
                <a:schemeClr val="bg1"/>
              </a:solidFill>
              <a:effectLst>
                <a:outerShdw dist="38100" dir="2700000" algn="bl" rotWithShape="0">
                  <a:schemeClr val="accent5"/>
                </a:outerShdw>
              </a:effectLst>
            </a:endParaRPr>
          </a:p>
        </p:txBody>
      </p:sp>
      <p:sp>
        <p:nvSpPr>
          <p:cNvPr id="3" name="Content Placeholder 2"/>
          <p:cNvSpPr>
            <a:spLocks noGrp="1"/>
          </p:cNvSpPr>
          <p:nvPr>
            <p:ph idx="1"/>
          </p:nvPr>
        </p:nvSpPr>
        <p:spPr>
          <a:xfrm>
            <a:off x="800100" y="1890939"/>
            <a:ext cx="10591800" cy="4830763"/>
          </a:xfrm>
        </p:spPr>
        <p:txBody>
          <a:bodyPr>
            <a:normAutofit/>
          </a:bodyPr>
          <a:lstStyle/>
          <a:p>
            <a:pPr>
              <a:lnSpc>
                <a:spcPct val="150000"/>
              </a:lnSpc>
              <a:buNone/>
            </a:pPr>
            <a:r>
              <a:rPr lang="en-US" sz="2800" b="0" dirty="0"/>
              <a:t>9.1  </a:t>
            </a:r>
            <a:r>
              <a:rPr lang="en-US" sz="2800" b="0" dirty="0" smtClean="0"/>
              <a:t>Level </a:t>
            </a:r>
            <a:r>
              <a:rPr lang="en-US" sz="2800" b="0" dirty="0" err="1" smtClean="0"/>
              <a:t>Manajemen</a:t>
            </a:r>
            <a:r>
              <a:rPr lang="en-US" sz="2800" b="0" dirty="0" smtClean="0"/>
              <a:t> </a:t>
            </a:r>
            <a:r>
              <a:rPr lang="en-US" sz="2800" b="0" dirty="0" err="1" smtClean="0"/>
              <a:t>dan</a:t>
            </a:r>
            <a:r>
              <a:rPr lang="en-US" sz="2800" b="0" dirty="0" smtClean="0"/>
              <a:t> </a:t>
            </a:r>
            <a:r>
              <a:rPr lang="en-US" sz="2800" b="0" dirty="0" err="1" smtClean="0"/>
              <a:t>Sistem</a:t>
            </a:r>
            <a:r>
              <a:rPr lang="en-US" sz="2800" b="0" dirty="0" smtClean="0"/>
              <a:t> </a:t>
            </a:r>
            <a:r>
              <a:rPr lang="en-US" sz="2800" b="0" dirty="0" err="1" smtClean="0"/>
              <a:t>Fungsional</a:t>
            </a:r>
            <a:endParaRPr lang="en-US" sz="2800" b="0" dirty="0"/>
          </a:p>
          <a:p>
            <a:pPr>
              <a:lnSpc>
                <a:spcPct val="150000"/>
              </a:lnSpc>
              <a:buNone/>
            </a:pPr>
            <a:r>
              <a:rPr lang="en-US" sz="2800" b="0" dirty="0"/>
              <a:t>9.2  </a:t>
            </a:r>
            <a:r>
              <a:rPr lang="en-US" sz="2800" b="0" dirty="0" err="1" smtClean="0"/>
              <a:t>Sistem</a:t>
            </a:r>
            <a:r>
              <a:rPr lang="en-US" sz="2800" b="0" dirty="0" smtClean="0"/>
              <a:t> </a:t>
            </a:r>
            <a:r>
              <a:rPr lang="en-US" sz="2800" b="0" dirty="0" err="1" smtClean="0"/>
              <a:t>Manufaktur</a:t>
            </a:r>
            <a:r>
              <a:rPr lang="en-US" sz="2800" b="0" dirty="0" smtClean="0"/>
              <a:t>, </a:t>
            </a:r>
            <a:r>
              <a:rPr lang="en-US" sz="2800" b="0" dirty="0" err="1" smtClean="0"/>
              <a:t>Produksi</a:t>
            </a:r>
            <a:r>
              <a:rPr lang="en-US" sz="2800" b="0" dirty="0" smtClean="0"/>
              <a:t>, </a:t>
            </a:r>
            <a:r>
              <a:rPr lang="en-US" sz="2800" b="0" dirty="0" err="1" smtClean="0"/>
              <a:t>dan</a:t>
            </a:r>
            <a:r>
              <a:rPr lang="en-US" sz="2800" b="0" dirty="0" smtClean="0"/>
              <a:t> </a:t>
            </a:r>
            <a:r>
              <a:rPr lang="en-US" sz="2800" b="0" dirty="0" err="1" smtClean="0"/>
              <a:t>Transportasi</a:t>
            </a:r>
            <a:endParaRPr lang="en-US" sz="2800" b="0" dirty="0" smtClean="0"/>
          </a:p>
          <a:p>
            <a:pPr>
              <a:lnSpc>
                <a:spcPct val="150000"/>
              </a:lnSpc>
              <a:buNone/>
            </a:pPr>
            <a:r>
              <a:rPr lang="en-US" sz="2800" b="0" dirty="0" smtClean="0"/>
              <a:t>9.3  </a:t>
            </a:r>
            <a:r>
              <a:rPr lang="en-US" sz="2800" b="0" dirty="0" err="1" smtClean="0"/>
              <a:t>Sistem</a:t>
            </a:r>
            <a:r>
              <a:rPr lang="en-US" sz="2800" b="0" dirty="0" smtClean="0"/>
              <a:t> </a:t>
            </a:r>
            <a:r>
              <a:rPr lang="en-US" sz="2800" b="0" dirty="0" err="1" smtClean="0"/>
              <a:t>Penjualan</a:t>
            </a:r>
            <a:r>
              <a:rPr lang="en-US" sz="2800" b="0" dirty="0" smtClean="0"/>
              <a:t> </a:t>
            </a:r>
            <a:r>
              <a:rPr lang="en-US" sz="2800" b="0" dirty="0" err="1" smtClean="0"/>
              <a:t>dan</a:t>
            </a:r>
            <a:r>
              <a:rPr lang="en-US" sz="2800" b="0" dirty="0" smtClean="0"/>
              <a:t> </a:t>
            </a:r>
            <a:r>
              <a:rPr lang="en-US" sz="2800" b="0" dirty="0" err="1" smtClean="0"/>
              <a:t>Pemasaran</a:t>
            </a:r>
            <a:endParaRPr lang="en-US" sz="2800" b="0" dirty="0"/>
          </a:p>
          <a:p>
            <a:pPr>
              <a:lnSpc>
                <a:spcPct val="150000"/>
              </a:lnSpc>
              <a:buNone/>
            </a:pPr>
            <a:r>
              <a:rPr lang="en-US" sz="2800" b="0" dirty="0"/>
              <a:t>9.4  </a:t>
            </a:r>
            <a:r>
              <a:rPr lang="en-US" sz="2800" b="0" dirty="0" err="1" smtClean="0"/>
              <a:t>Sistem</a:t>
            </a:r>
            <a:r>
              <a:rPr lang="en-US" sz="2800" b="0" dirty="0" smtClean="0"/>
              <a:t> </a:t>
            </a:r>
            <a:r>
              <a:rPr lang="en-US" sz="2800" b="0" dirty="0" err="1" smtClean="0"/>
              <a:t>Akunting</a:t>
            </a:r>
            <a:r>
              <a:rPr lang="en-US" sz="2800" b="0" dirty="0" smtClean="0"/>
              <a:t>, </a:t>
            </a:r>
            <a:r>
              <a:rPr lang="en-US" sz="2800" b="0" dirty="0" err="1" smtClean="0"/>
              <a:t>Keuangan</a:t>
            </a:r>
            <a:r>
              <a:rPr lang="en-US" sz="2800" b="0" dirty="0" smtClean="0"/>
              <a:t> </a:t>
            </a:r>
            <a:r>
              <a:rPr lang="en-US" sz="2800" b="0" dirty="0" err="1" smtClean="0"/>
              <a:t>dan</a:t>
            </a:r>
            <a:r>
              <a:rPr lang="en-US" sz="2800" b="0" dirty="0" smtClean="0"/>
              <a:t> </a:t>
            </a:r>
            <a:r>
              <a:rPr lang="en-US" sz="2800" b="0" dirty="0" err="1" smtClean="0"/>
              <a:t>Pemenuhan</a:t>
            </a:r>
            <a:endParaRPr lang="en-US" sz="2800" b="0" dirty="0" smtClean="0"/>
          </a:p>
          <a:p>
            <a:pPr>
              <a:lnSpc>
                <a:spcPct val="150000"/>
              </a:lnSpc>
              <a:buNone/>
            </a:pPr>
            <a:r>
              <a:rPr lang="en-US" sz="2800" b="0" dirty="0" smtClean="0"/>
              <a:t>9.5  </a:t>
            </a:r>
            <a:r>
              <a:rPr lang="en-US" sz="2800" b="0" dirty="0" err="1" smtClean="0"/>
              <a:t>Sistem</a:t>
            </a:r>
            <a:r>
              <a:rPr lang="en-US" sz="2800" b="0" dirty="0" smtClean="0"/>
              <a:t> </a:t>
            </a:r>
            <a:r>
              <a:rPr lang="en-US" sz="2800" b="0" dirty="0" err="1" smtClean="0"/>
              <a:t>Personalian</a:t>
            </a:r>
            <a:r>
              <a:rPr lang="en-US" sz="2800" b="0" dirty="0" smtClean="0"/>
              <a:t>, </a:t>
            </a:r>
            <a:r>
              <a:rPr lang="en-US" sz="2800" b="0" dirty="0" err="1" smtClean="0"/>
              <a:t>Pemenuhan</a:t>
            </a:r>
            <a:r>
              <a:rPr lang="en-US" sz="2800" b="0" dirty="0" smtClean="0"/>
              <a:t>, </a:t>
            </a:r>
            <a:r>
              <a:rPr lang="en-US" sz="2800" b="0" dirty="0" err="1" smtClean="0"/>
              <a:t>dan</a:t>
            </a:r>
            <a:r>
              <a:rPr lang="en-US" sz="2800" b="0" dirty="0" smtClean="0"/>
              <a:t> </a:t>
            </a:r>
            <a:r>
              <a:rPr lang="en-US" sz="2800" b="0" dirty="0" err="1" smtClean="0"/>
              <a:t>Etika</a:t>
            </a:r>
            <a:endParaRPr lang="en-US" sz="2800" b="0" dirty="0"/>
          </a:p>
        </p:txBody>
      </p:sp>
      <p:sp>
        <p:nvSpPr>
          <p:cNvPr id="4" name="Footer Placeholder 3"/>
          <p:cNvSpPr>
            <a:spLocks noGrp="1"/>
          </p:cNvSpPr>
          <p:nvPr>
            <p:ph type="ftr" sz="quarter" idx="11"/>
          </p:nvPr>
        </p:nvSpPr>
        <p:spPr/>
        <p:txBody>
          <a:bodyPr/>
          <a:lstStyle/>
          <a:p>
            <a:r>
              <a:rPr lang="en-US" smtClean="0">
                <a:solidFill>
                  <a:schemeClr val="tx1"/>
                </a:solidFill>
              </a:rPr>
              <a:t>Copyright 2013 John Wiley &amp; Sons, Inc.</a:t>
            </a:r>
            <a:endParaRPr lang="en-US" dirty="0">
              <a:solidFill>
                <a:schemeClr val="tx1"/>
              </a:solidFill>
            </a:endParaRPr>
          </a:p>
        </p:txBody>
      </p:sp>
      <p:sp>
        <p:nvSpPr>
          <p:cNvPr id="5" name="Slide Number Placeholder 4"/>
          <p:cNvSpPr>
            <a:spLocks noGrp="1"/>
          </p:cNvSpPr>
          <p:nvPr>
            <p:ph type="sldNum" sz="quarter" idx="12"/>
          </p:nvPr>
        </p:nvSpPr>
        <p:spPr/>
        <p:txBody>
          <a:bodyPr/>
          <a:lstStyle/>
          <a:p>
            <a:r>
              <a:rPr lang="en-US" sz="1600" dirty="0">
                <a:solidFill>
                  <a:schemeClr val="tx1"/>
                </a:solidFill>
              </a:rPr>
              <a:t>9-</a:t>
            </a:r>
            <a:fld id="{4C0BDC54-7FBA-410E-843C-F866E66B0366}" type="slidenum">
              <a:rPr lang="en-US" sz="1600">
                <a:solidFill>
                  <a:schemeClr val="tx1"/>
                </a:solidFill>
              </a:rPr>
              <a:pPr/>
              <a:t>2</a:t>
            </a:fld>
            <a:endParaRPr lang="en-US" sz="16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Grp="1" noChangeArrowheads="1"/>
          </p:cNvSpPr>
          <p:nvPr>
            <p:ph type="title"/>
          </p:nvPr>
        </p:nvSpPr>
        <p:spPr bwMode="auto">
          <a:xfrm>
            <a:off x="2590800" y="396389"/>
            <a:ext cx="7239000" cy="369332"/>
          </a:xfrm>
          <a:prstGeom prst="rect">
            <a:avLst/>
          </a:prstGeom>
          <a:noFill/>
          <a:ln w="9525">
            <a:noFill/>
            <a:miter lim="800000"/>
            <a:headEnd/>
            <a:tailEnd/>
          </a:ln>
          <a:effectLst/>
        </p:spPr>
        <p:txBody>
          <a:bodyPr wrap="square">
            <a:spAutoFit/>
          </a:bodyPr>
          <a:lstStyle/>
          <a:p>
            <a:pPr>
              <a:spcBef>
                <a:spcPct val="50000"/>
              </a:spcBef>
            </a:pPr>
            <a:r>
              <a:rPr lang="en-US" sz="2000" dirty="0"/>
              <a:t>Figure 9.1. Data from functional area ISs support enterprise apps</a:t>
            </a:r>
          </a:p>
        </p:txBody>
      </p:sp>
      <p:pic>
        <p:nvPicPr>
          <p:cNvPr id="6" name="Picture 7"/>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828800" y="1075026"/>
            <a:ext cx="8545052" cy="4919508"/>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770723" y="3200400"/>
            <a:ext cx="10192677" cy="2210321"/>
          </a:xfrm>
          <a:prstGeom prst="roundRect">
            <a:avLst>
              <a:gd name="adj" fmla="val 50000"/>
            </a:avLst>
          </a:prstGeom>
          <a:solidFill>
            <a:schemeClr val="accent6">
              <a:lumMod val="75000"/>
            </a:schemeClr>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425575" indent="-1425575"/>
            <a:r>
              <a:rPr lang="en-US" sz="6000" b="1" dirty="0" smtClean="0">
                <a:ln/>
                <a:solidFill>
                  <a:schemeClr val="tx1"/>
                </a:solidFill>
                <a:effectLst>
                  <a:outerShdw blurRad="50800" dist="38100" dir="2700000" algn="tl" rotWithShape="0">
                    <a:prstClr val="black">
                      <a:alpha val="40000"/>
                    </a:prstClr>
                  </a:outerShdw>
                </a:effectLst>
              </a:rPr>
              <a:t>9.1 	Level </a:t>
            </a:r>
            <a:r>
              <a:rPr lang="en-US" sz="6000" b="1" dirty="0" err="1" smtClean="0">
                <a:ln/>
                <a:solidFill>
                  <a:schemeClr val="tx1"/>
                </a:solidFill>
                <a:effectLst>
                  <a:outerShdw blurRad="50800" dist="38100" dir="2700000" algn="tl" rotWithShape="0">
                    <a:prstClr val="black">
                      <a:alpha val="40000"/>
                    </a:prstClr>
                  </a:outerShdw>
                </a:effectLst>
              </a:rPr>
              <a:t>Manajemen</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dan</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Sistem</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Fungsional</a:t>
            </a:r>
            <a:endParaRPr lang="id-ID" sz="6000" b="1" dirty="0">
              <a:ln/>
              <a:solidFill>
                <a:schemeClr val="tx1"/>
              </a:solidFill>
              <a:effectLst>
                <a:outerShdw blurRad="50800" dist="38100" dir="2700000" algn="tl" rotWithShape="0">
                  <a:prstClr val="black">
                    <a:alpha val="40000"/>
                  </a:prst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4</a:t>
            </a:fld>
            <a:endParaRPr lang="en-US" dirty="0"/>
          </a:p>
        </p:txBody>
      </p:sp>
    </p:spTree>
    <p:extLst>
      <p:ext uri="{BB962C8B-B14F-4D97-AF65-F5344CB8AC3E}">
        <p14:creationId xmlns:p14="http://schemas.microsoft.com/office/powerpoint/2010/main" val="1390106048"/>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33400" y="401960"/>
            <a:ext cx="9677400" cy="1045839"/>
          </a:xfrm>
          <a:prstGeom prst="roundRect">
            <a:avLst>
              <a:gd name="adj" fmla="val 50000"/>
            </a:avLst>
          </a:prstGeom>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2" name="Title 1"/>
          <p:cNvSpPr>
            <a:spLocks noGrp="1"/>
          </p:cNvSpPr>
          <p:nvPr>
            <p:ph type="title"/>
          </p:nvPr>
        </p:nvSpPr>
        <p:spPr>
          <a:xfrm>
            <a:off x="990600" y="513586"/>
            <a:ext cx="9601200" cy="1036638"/>
          </a:xfrm>
        </p:spPr>
        <p:txBody>
          <a:bodyPr>
            <a:noAutofit/>
          </a:bodyPr>
          <a:lstStyle/>
          <a:p>
            <a:r>
              <a:rPr lang="en-US" dirty="0">
                <a:ln w="0">
                  <a:solidFill>
                    <a:schemeClr val="bg1"/>
                  </a:solidFill>
                </a:ln>
                <a:solidFill>
                  <a:schemeClr val="bg1"/>
                </a:solidFill>
                <a:effectLst>
                  <a:outerShdw blurRad="38100" dist="19050" dir="2700000" algn="tl" rotWithShape="0">
                    <a:schemeClr val="dk1">
                      <a:alpha val="40000"/>
                    </a:schemeClr>
                  </a:outerShdw>
                </a:effectLst>
              </a:rPr>
              <a:t>9.1 </a:t>
            </a:r>
            <a:r>
              <a:rPr lang="en-US" dirty="0" smtClean="0">
                <a:ln w="0">
                  <a:solidFill>
                    <a:schemeClr val="bg1"/>
                  </a:solidFill>
                </a:ln>
                <a:solidFill>
                  <a:schemeClr val="bg1"/>
                </a:solidFill>
                <a:effectLst>
                  <a:outerShdw blurRad="38100" dist="19050" dir="2700000" algn="tl" rotWithShape="0">
                    <a:schemeClr val="dk1">
                      <a:alpha val="40000"/>
                    </a:schemeClr>
                  </a:outerShdw>
                </a:effectLst>
              </a:rPr>
              <a:t>Level </a:t>
            </a:r>
            <a:r>
              <a:rPr lang="en-US" dirty="0" err="1" smtClean="0">
                <a:ln w="0">
                  <a:solidFill>
                    <a:schemeClr val="bg1"/>
                  </a:solidFill>
                </a:ln>
                <a:solidFill>
                  <a:schemeClr val="bg1"/>
                </a:solidFill>
                <a:effectLst>
                  <a:outerShdw blurRad="38100" dist="19050" dir="2700000" algn="tl" rotWithShape="0">
                    <a:schemeClr val="dk1">
                      <a:alpha val="40000"/>
                    </a:schemeClr>
                  </a:outerShdw>
                </a:effectLst>
              </a:rPr>
              <a:t>Manajemen</a:t>
            </a:r>
            <a:r>
              <a:rPr lang="en-US" dirty="0" smtClean="0">
                <a:ln w="0">
                  <a:solidFill>
                    <a:schemeClr val="bg1"/>
                  </a:solidFill>
                </a:ln>
                <a:solidFill>
                  <a:schemeClr val="bg1"/>
                </a:solidFill>
                <a:effectLst>
                  <a:outerShdw blurRad="38100" dist="19050" dir="2700000" algn="tl" rotWithShape="0">
                    <a:schemeClr val="dk1">
                      <a:alpha val="40000"/>
                    </a:schemeClr>
                  </a:outerShdw>
                </a:effectLst>
              </a:rPr>
              <a:t> </a:t>
            </a:r>
            <a:r>
              <a:rPr lang="en-US" dirty="0" err="1" smtClean="0">
                <a:ln w="0">
                  <a:solidFill>
                    <a:schemeClr val="bg1"/>
                  </a:solidFill>
                </a:ln>
                <a:solidFill>
                  <a:schemeClr val="bg1"/>
                </a:solidFill>
                <a:effectLst>
                  <a:outerShdw blurRad="38100" dist="19050" dir="2700000" algn="tl" rotWithShape="0">
                    <a:schemeClr val="dk1">
                      <a:alpha val="40000"/>
                    </a:schemeClr>
                  </a:outerShdw>
                </a:effectLst>
              </a:rPr>
              <a:t>dan</a:t>
            </a:r>
            <a:r>
              <a:rPr lang="en-US" dirty="0" smtClean="0">
                <a:ln w="0">
                  <a:solidFill>
                    <a:schemeClr val="bg1"/>
                  </a:solidFill>
                </a:ln>
                <a:solidFill>
                  <a:schemeClr val="bg1"/>
                </a:solidFill>
                <a:effectLst>
                  <a:outerShdw blurRad="38100" dist="19050" dir="2700000" algn="tl" rotWithShape="0">
                    <a:schemeClr val="dk1">
                      <a:alpha val="40000"/>
                    </a:schemeClr>
                  </a:outerShdw>
                </a:effectLst>
              </a:rPr>
              <a:t> </a:t>
            </a:r>
            <a:r>
              <a:rPr lang="en-US" dirty="0" err="1" smtClean="0">
                <a:ln w="0">
                  <a:solidFill>
                    <a:schemeClr val="bg1"/>
                  </a:solidFill>
                </a:ln>
                <a:solidFill>
                  <a:schemeClr val="bg1"/>
                </a:solidFill>
                <a:effectLst>
                  <a:outerShdw blurRad="38100" dist="19050" dir="2700000" algn="tl" rotWithShape="0">
                    <a:schemeClr val="dk1">
                      <a:alpha val="40000"/>
                    </a:schemeClr>
                  </a:outerShdw>
                </a:effectLst>
              </a:rPr>
              <a:t>Sistem</a:t>
            </a:r>
            <a:r>
              <a:rPr lang="en-US" dirty="0" smtClean="0">
                <a:ln w="0">
                  <a:solidFill>
                    <a:schemeClr val="bg1"/>
                  </a:solidFill>
                </a:ln>
                <a:solidFill>
                  <a:schemeClr val="bg1"/>
                </a:solidFill>
                <a:effectLst>
                  <a:outerShdw blurRad="38100" dist="19050" dir="2700000" algn="tl" rotWithShape="0">
                    <a:schemeClr val="dk1">
                      <a:alpha val="40000"/>
                    </a:schemeClr>
                  </a:outerShdw>
                </a:effectLst>
              </a:rPr>
              <a:t> </a:t>
            </a:r>
            <a:r>
              <a:rPr lang="en-US" dirty="0" err="1" smtClean="0">
                <a:ln w="0">
                  <a:solidFill>
                    <a:schemeClr val="bg1"/>
                  </a:solidFill>
                </a:ln>
                <a:solidFill>
                  <a:schemeClr val="bg1"/>
                </a:solidFill>
                <a:effectLst>
                  <a:outerShdw blurRad="38100" dist="19050" dir="2700000" algn="tl" rotWithShape="0">
                    <a:schemeClr val="dk1">
                      <a:alpha val="40000"/>
                    </a:schemeClr>
                  </a:outerShdw>
                </a:effectLst>
              </a:rPr>
              <a:t>Fungsional</a:t>
            </a:r>
            <a:endParaRPr lang="en-US" dirty="0">
              <a:ln w="0">
                <a:solidFill>
                  <a:schemeClr val="bg1"/>
                </a:solidFill>
              </a:ln>
              <a:solidFill>
                <a:schemeClr val="bg1"/>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noAutofit/>
          </a:bodyPr>
          <a:lstStyle/>
          <a:p>
            <a:pPr lvl="0">
              <a:spcBef>
                <a:spcPts val="1200"/>
              </a:spcBef>
            </a:pPr>
            <a:r>
              <a:rPr lang="en-US" sz="2400" dirty="0" smtClean="0">
                <a:effectLst>
                  <a:outerShdw blurRad="38100" dist="38100" dir="2700000" algn="tl">
                    <a:srgbClr val="000000">
                      <a:alpha val="43137"/>
                    </a:srgbClr>
                  </a:outerShdw>
                </a:effectLst>
              </a:rPr>
              <a:t>Level-level </a:t>
            </a:r>
            <a:r>
              <a:rPr lang="en-US" sz="2400" dirty="0" err="1" smtClean="0">
                <a:effectLst>
                  <a:outerShdw blurRad="38100" dist="38100" dir="2700000" algn="tl">
                    <a:srgbClr val="000000">
                      <a:alpha val="43137"/>
                    </a:srgbClr>
                  </a:outerShdw>
                </a:effectLst>
              </a:rPr>
              <a:t>Dukungan</a:t>
            </a:r>
            <a:r>
              <a:rPr lang="en-US" sz="2400" dirty="0" smtClean="0">
                <a:effectLst>
                  <a:outerShdw blurRad="38100" dist="38100" dir="2700000" algn="tl">
                    <a:srgbClr val="000000">
                      <a:alpha val="43137"/>
                    </a:srgbClr>
                  </a:outerShdw>
                </a:effectLst>
              </a:rPr>
              <a:t>:</a:t>
            </a:r>
            <a:endParaRPr lang="en-US" sz="2400" dirty="0">
              <a:effectLst>
                <a:outerShdw blurRad="38100" dist="38100" dir="2700000" algn="tl">
                  <a:srgbClr val="000000">
                    <a:alpha val="43137"/>
                  </a:srgbClr>
                </a:outerShdw>
              </a:effectLst>
            </a:endParaRPr>
          </a:p>
          <a:p>
            <a:pPr lvl="0">
              <a:spcBef>
                <a:spcPts val="1200"/>
              </a:spcBef>
              <a:buFont typeface="Wingdings" charset="2"/>
              <a:buChar char="§"/>
            </a:pPr>
            <a:r>
              <a:rPr lang="en-US" sz="2400" dirty="0" smtClean="0">
                <a:solidFill>
                  <a:srgbClr val="FF0000"/>
                </a:solidFill>
                <a:effectLst>
                  <a:outerShdw blurRad="38100" dist="38100" dir="2700000" algn="tl">
                    <a:srgbClr val="000000">
                      <a:alpha val="43137"/>
                    </a:srgbClr>
                  </a:outerShdw>
                </a:effectLst>
              </a:rPr>
              <a:t>Level Strategic</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Keputusannya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visioner</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orientasi</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masa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depan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mendefinisikan</a:t>
            </a:r>
            <a:r>
              <a:rPr lang="en-US" sz="2400" b="0" dirty="0" smtClean="0">
                <a:effectLst>
                  <a:outerShdw blurRad="38100" dist="38100" dir="2700000" algn="tl">
                    <a:srgbClr val="000000">
                      <a:alpha val="43137"/>
                    </a:srgbClr>
                  </a:outerShdw>
                </a:effectLst>
              </a:rPr>
              <a:t> MISI, TUJUAN, </a:t>
            </a:r>
            <a:r>
              <a:rPr lang="en-US" sz="2400" b="0" dirty="0" err="1" smtClean="0">
                <a:effectLst>
                  <a:outerShdw blurRad="38100" dist="38100" dir="2700000" algn="tl">
                    <a:srgbClr val="000000">
                      <a:alpha val="43137"/>
                    </a:srgbClr>
                  </a:outerShdw>
                </a:effectLst>
              </a:rPr>
              <a:t>dan</a:t>
            </a:r>
            <a:r>
              <a:rPr lang="en-US" sz="2400" b="0" dirty="0" smtClean="0">
                <a:effectLst>
                  <a:outerShdw blurRad="38100" dist="38100" dir="2700000" algn="tl">
                    <a:srgbClr val="000000">
                      <a:alpha val="43137"/>
                    </a:srgbClr>
                  </a:outerShdw>
                </a:effectLst>
              </a:rPr>
              <a:t> STRATEGI. Data external </a:t>
            </a:r>
            <a:r>
              <a:rPr lang="en-US" sz="2400" b="0" dirty="0" err="1" smtClean="0">
                <a:effectLst>
                  <a:outerShdw blurRad="38100" dist="38100" dir="2700000" algn="tl">
                    <a:srgbClr val="000000">
                      <a:alpha val="43137"/>
                    </a:srgbClr>
                  </a:outerShdw>
                </a:effectLst>
              </a:rPr>
              <a:t>diperlukan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untuk</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analisis</a:t>
            </a:r>
            <a:r>
              <a:rPr lang="en-US" sz="2400" b="0" dirty="0" smtClean="0">
                <a:effectLst>
                  <a:outerShdw blurRad="38100" dist="38100" dir="2700000" algn="tl">
                    <a:srgbClr val="000000">
                      <a:alpha val="43137"/>
                    </a:srgbClr>
                  </a:outerShdw>
                </a:effectLst>
              </a:rPr>
              <a:t> SWOT </a:t>
            </a:r>
            <a:r>
              <a:rPr lang="en-US" sz="2400" b="0" dirty="0">
                <a:effectLst>
                  <a:outerShdw blurRad="38100" dist="38100" dir="2700000" algn="tl">
                    <a:srgbClr val="000000">
                      <a:alpha val="43137"/>
                    </a:srgbClr>
                  </a:outerShdw>
                </a:effectLst>
              </a:rPr>
              <a:t>(strengths, weaknesses, opportunities, threats</a:t>
            </a:r>
            <a:r>
              <a:rPr lang="en-US" sz="2400" b="0" dirty="0" smtClean="0">
                <a:effectLst>
                  <a:outerShdw blurRad="38100" dist="38100" dir="2700000" algn="tl">
                    <a:srgbClr val="000000">
                      <a:alpha val="43137"/>
                    </a:srgbClr>
                  </a:outerShdw>
                </a:effectLst>
              </a:rPr>
              <a:t>). </a:t>
            </a:r>
            <a:endParaRPr lang="en-US" sz="2400" b="0" dirty="0">
              <a:effectLst>
                <a:outerShdw blurRad="38100" dist="38100" dir="2700000" algn="tl">
                  <a:srgbClr val="000000">
                    <a:alpha val="43137"/>
                  </a:srgbClr>
                </a:outerShdw>
              </a:effectLst>
            </a:endParaRPr>
          </a:p>
          <a:p>
            <a:pPr lvl="0">
              <a:spcBef>
                <a:spcPts val="1200"/>
              </a:spcBef>
              <a:buFont typeface="Wingdings" charset="2"/>
              <a:buChar char="§"/>
            </a:pPr>
            <a:r>
              <a:rPr lang="en-US" sz="2400" dirty="0" smtClean="0">
                <a:solidFill>
                  <a:srgbClr val="FF0000"/>
                </a:solidFill>
                <a:effectLst>
                  <a:outerShdw blurRad="38100" dist="38100" dir="2700000" algn="tl">
                    <a:srgbClr val="000000">
                      <a:alpha val="43137"/>
                    </a:srgbClr>
                  </a:outerShdw>
                </a:effectLst>
              </a:rPr>
              <a:t>Level Managerial</a:t>
            </a:r>
            <a:r>
              <a:rPr lang="en-US" sz="240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atau</a:t>
            </a:r>
            <a:r>
              <a:rPr lang="en-US" sz="2400" b="0" dirty="0" smtClean="0">
                <a:effectLst>
                  <a:outerShdw blurRad="38100" dist="38100" dir="2700000" algn="tl">
                    <a:srgbClr val="000000">
                      <a:alpha val="43137"/>
                    </a:srgbClr>
                  </a:outerShdw>
                </a:effectLst>
              </a:rPr>
              <a:t> </a:t>
            </a:r>
            <a:r>
              <a:rPr lang="en-US" sz="2400" dirty="0" smtClean="0">
                <a:solidFill>
                  <a:srgbClr val="FF0000"/>
                </a:solidFill>
                <a:effectLst>
                  <a:outerShdw blurRad="38100" dist="38100" dir="2700000" algn="tl">
                    <a:srgbClr val="000000">
                      <a:alpha val="43137"/>
                    </a:srgbClr>
                  </a:outerShdw>
                </a:effectLst>
              </a:rPr>
              <a:t>administrative</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Pengendalian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penting</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pada</a:t>
            </a:r>
            <a:r>
              <a:rPr lang="en-US" sz="2400" b="0" dirty="0" smtClean="0">
                <a:effectLst>
                  <a:outerShdw blurRad="38100" dist="38100" dir="2700000" algn="tl">
                    <a:srgbClr val="000000">
                      <a:alpha val="43137"/>
                    </a:srgbClr>
                  </a:outerShdw>
                </a:effectLst>
              </a:rPr>
              <a:t> level </a:t>
            </a:r>
            <a:r>
              <a:rPr lang="en-US" sz="2400" b="0" dirty="0" err="1" smtClean="0">
                <a:effectLst>
                  <a:outerShdw blurRad="38100" dist="38100" dir="2700000" algn="tl">
                    <a:srgbClr val="000000">
                      <a:alpha val="43137"/>
                    </a:srgbClr>
                  </a:outerShdw>
                </a:effectLst>
              </a:rPr>
              <a:t>ini</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Manajemer</a:t>
            </a:r>
            <a:r>
              <a:rPr lang="en-US" sz="2400" b="0" dirty="0" smtClean="0">
                <a:effectLst>
                  <a:outerShdw blurRad="38100" dist="38100" dir="2700000" algn="tl">
                    <a:srgbClr val="000000">
                      <a:alpha val="43137"/>
                    </a:srgbClr>
                  </a:outerShdw>
                </a:effectLst>
              </a:rPr>
              <a:t> level </a:t>
            </a:r>
            <a:r>
              <a:rPr lang="en-US" sz="2400" b="0" dirty="0" err="1" smtClean="0">
                <a:effectLst>
                  <a:outerShdw blurRad="38100" dist="38100" dir="2700000" algn="tl">
                    <a:srgbClr val="000000">
                      <a:alpha val="43137"/>
                    </a:srgbClr>
                  </a:outerShdw>
                </a:effectLst>
              </a:rPr>
              <a:t>menengah</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menetapkan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tujuan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untuk</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departemen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mereka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atau</a:t>
            </a:r>
            <a:r>
              <a:rPr lang="en-US" sz="2400" b="0" dirty="0" smtClean="0">
                <a:effectLst>
                  <a:outerShdw blurRad="38100" dist="38100" dir="2700000" algn="tl">
                    <a:srgbClr val="000000">
                      <a:alpha val="43137"/>
                    </a:srgbClr>
                  </a:outerShdw>
                </a:effectLst>
              </a:rPr>
              <a:t> unit </a:t>
            </a:r>
            <a:r>
              <a:rPr lang="en-US" sz="2400" b="0" dirty="0" err="1" smtClean="0">
                <a:effectLst>
                  <a:outerShdw blurRad="38100" dist="38100" dir="2700000" algn="tl">
                    <a:srgbClr val="000000">
                      <a:alpha val="43137"/>
                    </a:srgbClr>
                  </a:outerShdw>
                </a:effectLst>
              </a:rPr>
              <a:t>bisnis</a:t>
            </a:r>
            <a:r>
              <a:rPr lang="en-US" sz="2400" b="0" dirty="0" smtClean="0">
                <a:effectLst>
                  <a:outerShdw blurRad="38100" dist="38100" dir="2700000" algn="tl">
                    <a:srgbClr val="000000">
                      <a:alpha val="43137"/>
                    </a:srgbClr>
                  </a:outerShdw>
                </a:effectLst>
              </a:rPr>
              <a:t>. Data </a:t>
            </a:r>
            <a:r>
              <a:rPr lang="en-US" sz="2400" b="0" dirty="0" err="1" smtClean="0">
                <a:effectLst>
                  <a:outerShdw blurRad="38100" dist="38100" dir="2700000" algn="tl">
                    <a:srgbClr val="000000">
                      <a:alpha val="43137"/>
                    </a:srgbClr>
                  </a:outerShdw>
                </a:effectLst>
              </a:rPr>
              <a:t>eksternal</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dan</a:t>
            </a:r>
            <a:r>
              <a:rPr lang="en-US" sz="2400" b="0" dirty="0" smtClean="0">
                <a:effectLst>
                  <a:outerShdw blurRad="38100" dist="38100" dir="2700000" algn="tl">
                    <a:srgbClr val="000000">
                      <a:alpha val="43137"/>
                    </a:srgbClr>
                  </a:outerShdw>
                </a:effectLst>
              </a:rPr>
              <a:t> </a:t>
            </a:r>
            <a:r>
              <a:rPr lang="en-US" sz="2400" b="0" dirty="0">
                <a:effectLst>
                  <a:outerShdw blurRad="38100" dist="38100" dir="2700000" algn="tl">
                    <a:srgbClr val="000000">
                      <a:alpha val="43137"/>
                    </a:srgbClr>
                  </a:outerShdw>
                </a:effectLst>
              </a:rPr>
              <a:t>internal </a:t>
            </a:r>
            <a:r>
              <a:rPr lang="en-US" sz="2400" b="0" dirty="0" err="1" smtClean="0">
                <a:effectLst>
                  <a:outerShdw blurRad="38100" dist="38100" dir="2700000" algn="tl">
                    <a:srgbClr val="000000">
                      <a:alpha val="43137"/>
                    </a:srgbClr>
                  </a:outerShdw>
                </a:effectLst>
              </a:rPr>
              <a:t>penting</a:t>
            </a:r>
            <a:r>
              <a:rPr lang="en-US" sz="2400" b="0" dirty="0" smtClean="0">
                <a:effectLst>
                  <a:outerShdw blurRad="38100" dist="38100" dir="2700000" algn="tl">
                    <a:srgbClr val="000000">
                      <a:alpha val="43137"/>
                    </a:srgbClr>
                  </a:outerShdw>
                </a:effectLst>
              </a:rPr>
              <a:t>.</a:t>
            </a:r>
            <a:endParaRPr lang="en-US" sz="2400" b="0" dirty="0">
              <a:effectLst>
                <a:outerShdw blurRad="38100" dist="38100" dir="2700000" algn="tl">
                  <a:srgbClr val="000000">
                    <a:alpha val="43137"/>
                  </a:srgbClr>
                </a:outerShdw>
              </a:effectLst>
            </a:endParaRPr>
          </a:p>
          <a:p>
            <a:pPr>
              <a:spcBef>
                <a:spcPts val="1200"/>
              </a:spcBef>
              <a:buFont typeface="Wingdings" charset="2"/>
              <a:buChar char="§"/>
            </a:pPr>
            <a:r>
              <a:rPr lang="en-US" sz="2400" dirty="0" smtClean="0">
                <a:solidFill>
                  <a:srgbClr val="FF0000"/>
                </a:solidFill>
                <a:effectLst>
                  <a:outerShdw blurRad="38100" dist="38100" dir="2700000" algn="tl">
                    <a:srgbClr val="000000">
                      <a:alpha val="43137"/>
                    </a:srgbClr>
                  </a:outerShdw>
                </a:effectLst>
              </a:rPr>
              <a:t>Level Operational</a:t>
            </a:r>
            <a:r>
              <a:rPr lang="en-US" sz="2400" b="0" dirty="0" smtClean="0">
                <a:solidFill>
                  <a:schemeClr val="tx2">
                    <a:lumMod val="90000"/>
                    <a:lumOff val="10000"/>
                  </a:schemeClr>
                </a:solidFill>
                <a:effectLst>
                  <a:outerShdw blurRad="38100" dist="38100" dir="2700000" algn="tl">
                    <a:srgbClr val="000000">
                      <a:alpha val="43137"/>
                    </a:srgbClr>
                  </a:outerShdw>
                </a:effectLst>
              </a:rPr>
              <a:t>. </a:t>
            </a:r>
            <a:r>
              <a:rPr lang="en-US" sz="2400" b="0" dirty="0" err="1" smtClean="0">
                <a:solidFill>
                  <a:schemeClr val="tx2">
                    <a:lumMod val="90000"/>
                    <a:lumOff val="10000"/>
                  </a:schemeClr>
                </a:solidFill>
                <a:effectLst>
                  <a:outerShdw blurRad="38100" dist="38100" dir="2700000" algn="tl">
                    <a:srgbClr val="000000">
                      <a:alpha val="43137"/>
                    </a:srgbClr>
                  </a:outerShdw>
                </a:effectLst>
              </a:rPr>
              <a:t>Manajer</a:t>
            </a:r>
            <a:r>
              <a:rPr lang="en-US" sz="2400" b="0" dirty="0" smtClean="0">
                <a:solidFill>
                  <a:schemeClr val="tx2">
                    <a:lumMod val="90000"/>
                    <a:lumOff val="10000"/>
                  </a:schemeClr>
                </a:solidFill>
                <a:effectLst>
                  <a:outerShdw blurRad="38100" dist="38100" dir="2700000" algn="tl">
                    <a:srgbClr val="000000">
                      <a:alpha val="43137"/>
                    </a:srgbClr>
                  </a:outerShdw>
                </a:effectLst>
              </a:rPr>
              <a:t> level </a:t>
            </a:r>
            <a:r>
              <a:rPr lang="en-US" sz="2400" b="0" dirty="0" err="1" smtClean="0">
                <a:solidFill>
                  <a:schemeClr val="tx2">
                    <a:lumMod val="90000"/>
                    <a:lumOff val="10000"/>
                  </a:schemeClr>
                </a:solidFill>
                <a:effectLst>
                  <a:outerShdw blurRad="38100" dist="38100" dir="2700000" algn="tl">
                    <a:srgbClr val="000000">
                      <a:alpha val="43137"/>
                    </a:srgbClr>
                  </a:outerShdw>
                </a:effectLst>
              </a:rPr>
              <a:t>rendah</a:t>
            </a:r>
            <a:r>
              <a:rPr lang="en-US" sz="2400" b="0" dirty="0" smtClean="0">
                <a:effectLst>
                  <a:outerShdw blurRad="38100" dist="38100" dir="2700000" algn="tl">
                    <a:srgbClr val="000000">
                      <a:alpha val="43137"/>
                    </a:srgbClr>
                  </a:outerShdw>
                </a:effectLst>
              </a:rPr>
              <a:t>, supervisor, </a:t>
            </a:r>
            <a:r>
              <a:rPr lang="en-US" sz="2400" b="0" dirty="0" err="1" smtClean="0">
                <a:effectLst>
                  <a:outerShdw blurRad="38100" dist="38100" dir="2700000" algn="tl">
                    <a:srgbClr val="000000">
                      <a:alpha val="43137"/>
                    </a:srgbClr>
                  </a:outerShdw>
                </a:effectLst>
              </a:rPr>
              <a:t>dan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pekerja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memerlukan</a:t>
            </a:r>
            <a:r>
              <a:rPr lang="en-US" sz="2400" b="0" dirty="0" smtClean="0">
                <a:effectLst>
                  <a:outerShdw blurRad="38100" dist="38100" dir="2700000" algn="tl">
                    <a:srgbClr val="000000">
                      <a:alpha val="43137"/>
                    </a:srgbClr>
                  </a:outerShdw>
                </a:effectLst>
              </a:rPr>
              <a:t> </a:t>
            </a:r>
            <a:r>
              <a:rPr lang="en-US" sz="2400" i="1" dirty="0" smtClean="0">
                <a:effectLst>
                  <a:outerShdw blurRad="38100" dist="38100" dir="2700000" algn="tl">
                    <a:srgbClr val="000000">
                      <a:alpha val="43137"/>
                    </a:srgbClr>
                  </a:outerShdw>
                </a:effectLst>
              </a:rPr>
              <a:t>data </a:t>
            </a:r>
            <a:r>
              <a:rPr lang="en-US" sz="2400" i="1" dirty="0" err="1" smtClean="0">
                <a:effectLst>
                  <a:outerShdw blurRad="38100" dist="38100" dir="2700000" algn="tl">
                    <a:srgbClr val="000000">
                      <a:alpha val="43137"/>
                    </a:srgbClr>
                  </a:outerShdw>
                </a:effectLst>
              </a:rPr>
              <a:t>rinci</a:t>
            </a:r>
            <a:r>
              <a:rPr lang="en-US" sz="2400" b="0" dirty="0" smtClean="0">
                <a:effectLst>
                  <a:outerShdw blurRad="38100" dist="38100" dir="2700000" algn="tl">
                    <a:srgbClr val="000000">
                      <a:alpha val="43137"/>
                    </a:srgbClr>
                  </a:outerShdw>
                </a:effectLst>
              </a:rPr>
              <a:t>, </a:t>
            </a:r>
            <a:r>
              <a:rPr lang="en-US" sz="2400" b="0" dirty="0">
                <a:effectLst>
                  <a:outerShdw blurRad="38100" dist="38100" dir="2700000" algn="tl">
                    <a:srgbClr val="000000">
                      <a:alpha val="43137"/>
                    </a:srgbClr>
                  </a:outerShdw>
                </a:effectLst>
              </a:rPr>
              <a:t>in </a:t>
            </a:r>
            <a:r>
              <a:rPr lang="en-US" sz="2400" i="1" dirty="0">
                <a:effectLst>
                  <a:outerShdw blurRad="38100" dist="38100" dir="2700000" algn="tl">
                    <a:srgbClr val="000000">
                      <a:alpha val="43137"/>
                    </a:srgbClr>
                  </a:outerShdw>
                </a:effectLst>
              </a:rPr>
              <a:t>real-time </a:t>
            </a:r>
            <a:r>
              <a:rPr lang="en-US" sz="2400" b="0" dirty="0" err="1" smtClean="0">
                <a:effectLst>
                  <a:outerShdw blurRad="38100" dist="38100" dir="2700000" algn="tl">
                    <a:srgbClr val="000000">
                      <a:alpha val="43137"/>
                    </a:srgbClr>
                  </a:outerShdw>
                </a:effectLst>
              </a:rPr>
              <a:t>atau</a:t>
            </a:r>
            <a:r>
              <a:rPr lang="en-US" sz="2400" b="0" dirty="0" smtClean="0">
                <a:effectLst>
                  <a:outerShdw blurRad="38100" dist="38100" dir="2700000" algn="tl">
                    <a:srgbClr val="000000">
                      <a:alpha val="43137"/>
                    </a:srgbClr>
                  </a:outerShdw>
                </a:effectLst>
              </a:rPr>
              <a:t> </a:t>
            </a:r>
            <a:r>
              <a:rPr lang="en-US" sz="2400" i="1" dirty="0">
                <a:effectLst>
                  <a:outerShdw blurRad="38100" dist="38100" dir="2700000" algn="tl">
                    <a:srgbClr val="000000">
                      <a:alpha val="43137"/>
                    </a:srgbClr>
                  </a:outerShdw>
                </a:effectLst>
              </a:rPr>
              <a:t>near real-time</a:t>
            </a:r>
            <a:r>
              <a:rPr lang="en-US" sz="2400" b="0" dirty="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kemampuan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untuk</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merespon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apa</a:t>
            </a:r>
            <a:r>
              <a:rPr lang="en-US" sz="2400" b="0" dirty="0" smtClean="0">
                <a:effectLst>
                  <a:outerShdw blurRad="38100" dist="38100" dir="2700000" algn="tl">
                    <a:srgbClr val="000000">
                      <a:alpha val="43137"/>
                    </a:srgbClr>
                  </a:outerShdw>
                </a:effectLst>
              </a:rPr>
              <a:t> yang </a:t>
            </a:r>
            <a:r>
              <a:rPr lang="en-US" sz="2400" b="0" dirty="0" err="1" smtClean="0">
                <a:effectLst>
                  <a:outerShdw blurRad="38100" dist="38100" dir="2700000" algn="tl">
                    <a:srgbClr val="000000">
                      <a:alpha val="43137"/>
                    </a:srgbClr>
                  </a:outerShdw>
                </a:effectLst>
              </a:rPr>
              <a:t>mereka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pelajari</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dari</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Sistem</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Informasi</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fungsional</a:t>
            </a:r>
            <a:r>
              <a:rPr lang="en-US" sz="2400" b="0" dirty="0" smtClean="0">
                <a:effectLst>
                  <a:outerShdw blurRad="38100" dist="38100" dir="2700000" algn="tl">
                    <a:srgbClr val="000000">
                      <a:alpha val="43137"/>
                    </a:srgbClr>
                  </a:outerShdw>
                </a:effectLst>
              </a:rPr>
              <a:t>. </a:t>
            </a:r>
            <a:endParaRPr lang="en-US" sz="2400" b="0" dirty="0">
              <a:effectLst>
                <a:outerShdw blurRad="38100" dist="38100" dir="2700000" algn="tl">
                  <a:srgbClr val="000000">
                    <a:alpha val="43137"/>
                  </a:srgbClr>
                </a:outerShdw>
              </a:effectLst>
            </a:endParaRPr>
          </a:p>
          <a:p>
            <a:endParaRPr lang="en-US" sz="1200" b="0" dirty="0">
              <a:solidFill>
                <a:schemeClr val="tx2">
                  <a:lumMod val="90000"/>
                  <a:lumOff val="10000"/>
                </a:schemeClr>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5</a:t>
            </a:fld>
            <a:endParaRPr lang="en-US" dirty="0"/>
          </a:p>
        </p:txBody>
      </p:sp>
    </p:spTree>
    <p:extLst>
      <p:ext uri="{BB962C8B-B14F-4D97-AF65-F5344CB8AC3E}">
        <p14:creationId xmlns:p14="http://schemas.microsoft.com/office/powerpoint/2010/main" val="45161220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020" y="228600"/>
            <a:ext cx="7477580" cy="884238"/>
          </a:xfrm>
        </p:spPr>
        <p:txBody>
          <a:bodyPr>
            <a:normAutofit fontScale="90000"/>
          </a:bodyPr>
          <a:lstStyle/>
          <a:p>
            <a:r>
              <a:rPr lang="en-US" sz="2200" b="1" dirty="0">
                <a:solidFill>
                  <a:schemeClr val="tx2">
                    <a:lumMod val="50000"/>
                    <a:lumOff val="50000"/>
                  </a:schemeClr>
                </a:solidFill>
                <a:effectLst>
                  <a:outerShdw blurRad="38100" dist="38100" dir="2700000" algn="tl">
                    <a:srgbClr val="000000">
                      <a:alpha val="43137"/>
                    </a:srgbClr>
                  </a:outerShdw>
                </a:effectLst>
                <a:latin typeface="+mn-lt"/>
              </a:rPr>
              <a:t>Figure 9.3. </a:t>
            </a:r>
            <a:r>
              <a:rPr lang="en-US" sz="2200" dirty="0" err="1" smtClean="0">
                <a:effectLst>
                  <a:outerShdw blurRad="38100" dist="38100" dir="2700000" algn="tl">
                    <a:srgbClr val="000000">
                      <a:alpha val="43137"/>
                    </a:srgbClr>
                  </a:outerShdw>
                </a:effectLst>
                <a:latin typeface="+mn-lt"/>
              </a:rPr>
              <a:t>Tiga</a:t>
            </a:r>
            <a:r>
              <a:rPr lang="en-US" sz="2200" dirty="0" smtClean="0">
                <a:effectLst>
                  <a:outerShdw blurRad="38100" dist="38100" dir="2700000" algn="tl">
                    <a:srgbClr val="000000">
                      <a:alpha val="43137"/>
                    </a:srgbClr>
                  </a:outerShdw>
                </a:effectLst>
                <a:latin typeface="+mn-lt"/>
              </a:rPr>
              <a:t> level </a:t>
            </a:r>
            <a:r>
              <a:rPr lang="en-US" sz="2200" dirty="0" err="1" smtClean="0">
                <a:effectLst>
                  <a:outerShdw blurRad="38100" dist="38100" dir="2700000" algn="tl">
                    <a:srgbClr val="000000">
                      <a:alpha val="43137"/>
                    </a:srgbClr>
                  </a:outerShdw>
                </a:effectLst>
                <a:latin typeface="+mn-lt"/>
              </a:rPr>
              <a:t>organisasi</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perhatiannya</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serta</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pertanyaan</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strategik</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dan</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taktik</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perencanaan</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dan</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pengendalian</a:t>
            </a:r>
            <a:r>
              <a:rPr lang="en-US" sz="2200" dirty="0" smtClean="0">
                <a:effectLst>
                  <a:outerShdw blurRad="38100" dist="38100" dir="2700000" algn="tl">
                    <a:srgbClr val="000000">
                      <a:alpha val="43137"/>
                    </a:srgbClr>
                  </a:outerShdw>
                </a:effectLst>
                <a:latin typeface="+mn-lt"/>
              </a:rPr>
              <a:t/>
            </a:r>
            <a:br>
              <a:rPr lang="en-US" sz="2200" dirty="0" smtClean="0">
                <a:effectLst>
                  <a:outerShdw blurRad="38100" dist="38100" dir="2700000" algn="tl">
                    <a:srgbClr val="000000">
                      <a:alpha val="43137"/>
                    </a:srgbClr>
                  </a:outerShdw>
                </a:effectLst>
                <a:latin typeface="+mn-lt"/>
              </a:rPr>
            </a:br>
            <a:endParaRPr lang="en-US" sz="2200" dirty="0">
              <a:effectLst>
                <a:outerShdw blurRad="38100" dist="38100" dir="2700000" algn="tl">
                  <a:srgbClr val="000000">
                    <a:alpha val="43137"/>
                  </a:srgbClr>
                </a:outerShdw>
              </a:effectLst>
              <a:latin typeface="+mn-lt"/>
            </a:endParaRPr>
          </a:p>
        </p:txBody>
      </p:sp>
      <p:pic>
        <p:nvPicPr>
          <p:cNvPr id="6" name="Content Placeholder 5"/>
          <p:cNvPicPr>
            <a:picLocks noGrp="1" noChangeAspect="1"/>
          </p:cNvPicPr>
          <p:nvPr>
            <p:ph idx="1"/>
          </p:nvPr>
        </p:nvPicPr>
        <p:blipFill>
          <a:blip r:embed="rId2" cstate="print"/>
          <a:srcRect t="2764" b="2764"/>
          <a:stretch>
            <a:fillRect/>
          </a:stretch>
        </p:blipFill>
        <p:spPr>
          <a:xfrm>
            <a:off x="0" y="1112838"/>
            <a:ext cx="10446479" cy="5745162"/>
          </a:xfrm>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6</a:t>
            </a:fld>
            <a:endParaRPr lang="en-US" dirty="0"/>
          </a:p>
        </p:txBody>
      </p:sp>
    </p:spTree>
    <p:extLst>
      <p:ext uri="{BB962C8B-B14F-4D97-AF65-F5344CB8AC3E}">
        <p14:creationId xmlns:p14="http://schemas.microsoft.com/office/powerpoint/2010/main" val="14628631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763000" y="1143000"/>
            <a:ext cx="3276600" cy="2362200"/>
          </a:xfrm>
        </p:spPr>
        <p:txBody>
          <a:bodyPr>
            <a:normAutofit fontScale="90000"/>
          </a:bodyPr>
          <a:lstStyle/>
          <a:p>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sz="2400" b="1" dirty="0">
                <a:solidFill>
                  <a:schemeClr val="tx2">
                    <a:lumMod val="50000"/>
                    <a:lumOff val="50000"/>
                  </a:schemeClr>
                </a:solidFill>
                <a:effectLst>
                  <a:outerShdw blurRad="38100" dist="38100" dir="2700000" algn="tl">
                    <a:srgbClr val="000000">
                      <a:alpha val="43137"/>
                    </a:srgbClr>
                  </a:outerShdw>
                </a:effectLst>
              </a:rPr>
              <a:t>Figure 9.4</a:t>
            </a:r>
            <a:r>
              <a:rPr lang="en-US" sz="2400" b="1" dirty="0">
                <a:effectLst>
                  <a:outerShdw blurRad="38100" dist="38100" dir="2700000" algn="tl">
                    <a:srgbClr val="000000">
                      <a:alpha val="43137"/>
                    </a:srgbClr>
                  </a:outerShdw>
                </a:effectLst>
              </a:rPr>
              <a:t>. </a:t>
            </a: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err="1">
                <a:effectLst>
                  <a:outerShdw blurRad="38100" dist="38100" dir="2700000" algn="tl">
                    <a:srgbClr val="000000">
                      <a:alpha val="43137"/>
                    </a:srgbClr>
                  </a:outerShdw>
                </a:effectLst>
              </a:rPr>
              <a:t>Mempersiapkan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pesanan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pabrik</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untuk</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pengiriman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setelah</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penjualan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keuangan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dan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fungsi</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produksi</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telah</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menyelesaikan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tugas</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pengolahan</a:t>
            </a:r>
            <a:r>
              <a:rPr lang="en-US" sz="2400" b="1" dirty="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mereka</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a:t>
            </a:r>
            <a:r>
              <a:rPr lang="en-US" sz="2400" b="1" i="1" dirty="0" smtClean="0">
                <a:effectLst>
                  <a:outerShdw blurRad="38100" dist="38100" dir="2700000" algn="tl">
                    <a:srgbClr val="000000">
                      <a:alpha val="43137"/>
                    </a:srgbClr>
                  </a:outerShdw>
                </a:effectLst>
              </a:rPr>
              <a:t>Preparing factory orders for shipping after sales, finance, and production functions have completed their processing tasks</a:t>
            </a:r>
            <a:r>
              <a:rPr lang="en-US" sz="2400" b="1" dirty="0" smtClean="0">
                <a:effectLst>
                  <a:outerShdw blurRad="38100" dist="38100" dir="2700000" algn="tl">
                    <a:srgbClr val="000000">
                      <a:alpha val="43137"/>
                    </a:srgbClr>
                  </a:outerShdw>
                </a:effectLst>
              </a:rPr>
              <a:t>)</a:t>
            </a:r>
            <a:endParaRPr lang="en-US" sz="2200" b="1" dirty="0">
              <a:effectLst>
                <a:outerShdw blurRad="38100" dist="38100" dir="2700000" algn="tl">
                  <a:srgbClr val="000000">
                    <a:alpha val="43137"/>
                  </a:srgbClr>
                </a:outerShdw>
              </a:effectLst>
            </a:endParaRP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497" y="27039"/>
            <a:ext cx="8502542" cy="6019800"/>
          </a:xfrm>
          <a:prstGeom prst="rect">
            <a:avLst/>
          </a:prstGeom>
          <a:ln>
            <a:noFill/>
          </a:ln>
          <a:effectLst>
            <a:outerShdw blurRad="292100" dist="139700" dir="2700000" algn="tl" rotWithShape="0">
              <a:srgbClr val="333333">
                <a:alpha val="65000"/>
              </a:srgbClr>
            </a:outerShdw>
          </a:effectLst>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7</a:t>
            </a:fld>
            <a:endParaRPr lang="en-US" dirty="0"/>
          </a:p>
        </p:txBody>
      </p:sp>
    </p:spTree>
    <p:extLst>
      <p:ext uri="{BB962C8B-B14F-4D97-AF65-F5344CB8AC3E}">
        <p14:creationId xmlns:p14="http://schemas.microsoft.com/office/powerpoint/2010/main" val="41836693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4953000" y="401961"/>
            <a:ext cx="5943600" cy="893440"/>
          </a:xfrm>
          <a:prstGeom prst="roundRect">
            <a:avLst>
              <a:gd name="adj" fmla="val 50000"/>
            </a:avLst>
          </a:prstGeom>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2" name="Title 1"/>
          <p:cNvSpPr>
            <a:spLocks noGrp="1"/>
          </p:cNvSpPr>
          <p:nvPr>
            <p:ph type="title"/>
          </p:nvPr>
        </p:nvSpPr>
        <p:spPr>
          <a:xfrm>
            <a:off x="5181600" y="274638"/>
            <a:ext cx="5410200" cy="1143000"/>
          </a:xfrm>
        </p:spPr>
        <p:txBody>
          <a:bodyPr>
            <a:normAutofit/>
          </a:bodyPr>
          <a:lstStyle/>
          <a:p>
            <a:r>
              <a:rPr lang="en-US" dirty="0" smtClean="0">
                <a:solidFill>
                  <a:schemeClr val="bg1"/>
                </a:solidFill>
                <a:effectLst>
                  <a:outerShdw blurRad="88900" dist="101600" dir="2700000" algn="tl" rotWithShape="0">
                    <a:prstClr val="black">
                      <a:alpha val="48000"/>
                    </a:prstClr>
                  </a:outerShdw>
                </a:effectLst>
              </a:rPr>
              <a:t>Basic Functional Area Systems</a:t>
            </a:r>
            <a:endParaRPr lang="en-US" dirty="0">
              <a:solidFill>
                <a:schemeClr val="bg1"/>
              </a:solidFill>
              <a:effectLst>
                <a:outerShdw blurRad="88900" dist="101600" dir="2700000" algn="tl" rotWithShape="0">
                  <a:prstClr val="black">
                    <a:alpha val="48000"/>
                  </a:prstClr>
                </a:outerShdw>
              </a:effectLst>
            </a:endParaRPr>
          </a:p>
        </p:txBody>
      </p:sp>
      <p:sp>
        <p:nvSpPr>
          <p:cNvPr id="3" name="Content Placeholder 2"/>
          <p:cNvSpPr>
            <a:spLocks noGrp="1"/>
          </p:cNvSpPr>
          <p:nvPr>
            <p:ph idx="1"/>
          </p:nvPr>
        </p:nvSpPr>
        <p:spPr>
          <a:xfrm>
            <a:off x="4953000" y="1295400"/>
            <a:ext cx="6781726" cy="5105400"/>
          </a:xfrm>
        </p:spPr>
        <p:txBody>
          <a:bodyPr>
            <a:noAutofit/>
          </a:bodyPr>
          <a:lstStyle/>
          <a:p>
            <a:pPr marL="342900" lvl="0" indent="-342900">
              <a:buFont typeface="Courier New" panose="02070309020205020404" pitchFamily="49" charset="0"/>
              <a:buChar char="o"/>
            </a:pPr>
            <a:r>
              <a:rPr lang="en-US" sz="2200" dirty="0">
                <a:effectLst>
                  <a:outerShdw blurRad="38100" dist="38100" dir="2700000" algn="tl">
                    <a:srgbClr val="000000">
                      <a:alpha val="43137"/>
                    </a:srgbClr>
                  </a:outerShdw>
                </a:effectLst>
              </a:rPr>
              <a:t>Manufacturing and production</a:t>
            </a:r>
            <a:r>
              <a:rPr lang="en-US" sz="2200" b="0" dirty="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pembelian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pengenalian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kualitas</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penjadwalan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pengiriman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penerimaan</a:t>
            </a:r>
            <a:endParaRPr lang="en-US" sz="2200" b="0" dirty="0" smtClean="0">
              <a:effectLst>
                <a:outerShdw blurRad="38100" dist="38100" dir="2700000" algn="tl">
                  <a:srgbClr val="000000">
                    <a:alpha val="43137"/>
                  </a:srgbClr>
                </a:outerShdw>
              </a:effectLst>
            </a:endParaRPr>
          </a:p>
          <a:p>
            <a:pPr marL="342900" lvl="0" indent="-342900">
              <a:buFont typeface="Courier New" panose="02070309020205020404" pitchFamily="49" charset="0"/>
              <a:buChar char="o"/>
            </a:pPr>
            <a:r>
              <a:rPr lang="en-US" sz="2200" dirty="0" smtClean="0">
                <a:effectLst>
                  <a:outerShdw blurRad="38100" dist="38100" dir="2700000" algn="tl">
                    <a:srgbClr val="000000">
                      <a:alpha val="43137"/>
                    </a:srgbClr>
                  </a:outerShdw>
                </a:effectLst>
              </a:rPr>
              <a:t>Accounting</a:t>
            </a:r>
            <a:r>
              <a:rPr lang="en-US" sz="2200" b="0" dirty="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piutang</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dagang</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hutang</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dagang</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jurnal</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umum</a:t>
            </a:r>
            <a:r>
              <a:rPr lang="en-US" sz="2200" b="0" dirty="0" smtClean="0">
                <a:effectLst>
                  <a:outerShdw blurRad="38100" dist="38100" dir="2700000" algn="tl">
                    <a:srgbClr val="000000">
                      <a:alpha val="43137"/>
                    </a:srgbClr>
                  </a:outerShdw>
                </a:effectLst>
              </a:rPr>
              <a:t>, </a:t>
            </a:r>
            <a:r>
              <a:rPr lang="en-US" sz="2200" b="0" dirty="0">
                <a:effectLst>
                  <a:outerShdw blurRad="38100" dist="38100" dir="2700000" algn="tl">
                    <a:srgbClr val="000000">
                      <a:alpha val="43137"/>
                    </a:srgbClr>
                  </a:outerShdw>
                </a:effectLst>
              </a:rPr>
              <a:t>budgeting </a:t>
            </a:r>
            <a:r>
              <a:rPr lang="en-US" sz="2200" b="0" dirty="0" smtClean="0">
                <a:effectLst>
                  <a:outerShdw blurRad="38100" dist="38100" dir="2700000" algn="tl">
                    <a:srgbClr val="000000">
                      <a:alpha val="43137"/>
                    </a:srgbClr>
                  </a:outerShdw>
                </a:effectLst>
              </a:rPr>
              <a:t>(</a:t>
            </a:r>
            <a:r>
              <a:rPr lang="en-US" sz="2200" b="0" dirty="0" err="1" smtClean="0">
                <a:effectLst>
                  <a:outerShdw blurRad="38100" dist="38100" dir="2700000" algn="tl">
                    <a:srgbClr val="000000">
                      <a:alpha val="43137"/>
                    </a:srgbClr>
                  </a:outerShdw>
                </a:effectLst>
              </a:rPr>
              <a:t>penganggaran</a:t>
            </a:r>
            <a:r>
              <a:rPr lang="en-US" sz="2200" b="0" dirty="0" smtClean="0">
                <a:effectLst>
                  <a:outerShdw blurRad="38100" dist="38100" dir="2700000" algn="tl">
                    <a:srgbClr val="000000">
                      <a:alpha val="43137"/>
                    </a:srgbClr>
                  </a:outerShdw>
                </a:effectLst>
              </a:rPr>
              <a:t>)</a:t>
            </a:r>
            <a:endParaRPr lang="en-US" sz="2200" b="0" dirty="0">
              <a:effectLst>
                <a:outerShdw blurRad="38100" dist="38100" dir="2700000" algn="tl">
                  <a:srgbClr val="000000">
                    <a:alpha val="43137"/>
                  </a:srgbClr>
                </a:outerShdw>
              </a:effectLst>
            </a:endParaRPr>
          </a:p>
          <a:p>
            <a:pPr marL="342900" lvl="0" indent="-342900">
              <a:buFont typeface="Courier New" panose="02070309020205020404" pitchFamily="49" charset="0"/>
              <a:buChar char="o"/>
            </a:pPr>
            <a:r>
              <a:rPr lang="en-US" sz="2200" dirty="0">
                <a:effectLst>
                  <a:outerShdw blurRad="38100" dist="38100" dir="2700000" algn="tl">
                    <a:srgbClr val="000000">
                      <a:alpha val="43137"/>
                    </a:srgbClr>
                  </a:outerShdw>
                </a:effectLst>
              </a:rPr>
              <a:t>Finance</a:t>
            </a:r>
            <a:r>
              <a:rPr lang="en-US" sz="2200" b="0" dirty="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manajemen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kas</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manajemen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aset</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manajemen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kredit</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pelaporan</a:t>
            </a:r>
            <a:endParaRPr lang="en-US" sz="2200" b="0" dirty="0">
              <a:effectLst>
                <a:outerShdw blurRad="38100" dist="38100" dir="2700000" algn="tl">
                  <a:srgbClr val="000000">
                    <a:alpha val="43137"/>
                  </a:srgbClr>
                </a:outerShdw>
              </a:effectLst>
            </a:endParaRPr>
          </a:p>
          <a:p>
            <a:pPr marL="342900" lvl="0" indent="-342900">
              <a:buFont typeface="Courier New" panose="02070309020205020404" pitchFamily="49" charset="0"/>
              <a:buChar char="o"/>
            </a:pPr>
            <a:r>
              <a:rPr lang="en-US" sz="2200" dirty="0">
                <a:effectLst>
                  <a:outerShdw blurRad="38100" dist="38100" dir="2700000" algn="tl">
                    <a:srgbClr val="000000">
                      <a:alpha val="43137"/>
                    </a:srgbClr>
                  </a:outerShdw>
                </a:effectLst>
              </a:rPr>
              <a:t>Sales and marketing</a:t>
            </a:r>
            <a:r>
              <a:rPr lang="en-US" sz="2200" b="0" dirty="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penelusuran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pesanan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penentuan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harga</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komisi</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penjualan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riset</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pemasaran</a:t>
            </a:r>
            <a:endParaRPr lang="en-US" sz="2200" b="0" dirty="0">
              <a:effectLst>
                <a:outerShdw blurRad="38100" dist="38100" dir="2700000" algn="tl">
                  <a:srgbClr val="000000">
                    <a:alpha val="43137"/>
                  </a:srgbClr>
                </a:outerShdw>
              </a:effectLst>
            </a:endParaRPr>
          </a:p>
          <a:p>
            <a:pPr marL="342900" indent="-342900">
              <a:buFont typeface="Courier New" panose="02070309020205020404" pitchFamily="49" charset="0"/>
              <a:buChar char="o"/>
            </a:pPr>
            <a:r>
              <a:rPr lang="en-US" sz="2200" dirty="0">
                <a:effectLst>
                  <a:outerShdw blurRad="38100" dist="38100" dir="2700000" algn="tl">
                    <a:srgbClr val="000000">
                      <a:alpha val="43137"/>
                    </a:srgbClr>
                  </a:outerShdw>
                </a:effectLst>
              </a:rPr>
              <a:t>HR</a:t>
            </a:r>
            <a:r>
              <a:rPr lang="en-US" sz="2200" b="0" dirty="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penggajian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tunjangan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karyawan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pelatihan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kompensasi</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hubungan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karyawan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penugasan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pengukuran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kinerja</a:t>
            </a:r>
            <a:endParaRPr lang="en-US" sz="2200" b="0" dirty="0">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8</a:t>
            </a:fld>
            <a:endParaRPr lang="en-US" dirty="0"/>
          </a:p>
        </p:txBody>
      </p:sp>
      <p:sp>
        <p:nvSpPr>
          <p:cNvPr id="6" name="Text Box 2"/>
          <p:cNvSpPr txBox="1">
            <a:spLocks noChangeArrowheads="1"/>
          </p:cNvSpPr>
          <p:nvPr/>
        </p:nvSpPr>
        <p:spPr bwMode="auto">
          <a:xfrm>
            <a:off x="457198" y="3994890"/>
            <a:ext cx="4206223" cy="1200329"/>
          </a:xfrm>
          <a:prstGeom prst="rect">
            <a:avLst/>
          </a:prstGeom>
          <a:noFill/>
          <a:ln w="9525">
            <a:noFill/>
            <a:miter lim="800000"/>
            <a:headEnd/>
            <a:tailEnd/>
          </a:ln>
          <a:effectLst/>
        </p:spPr>
        <p:txBody>
          <a:bodyPr wrap="square">
            <a:spAutoFit/>
          </a:bodyPr>
          <a:lstStyle/>
          <a:p>
            <a:pPr>
              <a:spcBef>
                <a:spcPct val="50000"/>
              </a:spcBef>
            </a:pPr>
            <a:r>
              <a:rPr lang="en-US" sz="2400" b="1" baseline="30000" dirty="0"/>
              <a:t>Figure 9.5. </a:t>
            </a:r>
            <a:r>
              <a:rPr lang="en-US" sz="2400" baseline="30000" dirty="0"/>
              <a:t>A billboard in New York City’s Times Square advertises the services of </a:t>
            </a:r>
            <a:r>
              <a:rPr lang="en-US" sz="2400" baseline="30000" dirty="0" err="1"/>
              <a:t>SquareUp</a:t>
            </a:r>
            <a:r>
              <a:rPr lang="en-US" sz="2400" baseline="30000" dirty="0"/>
              <a:t>, a credit card reader system for Apple and Android mobile devices.</a:t>
            </a:r>
            <a:endParaRPr lang="en-US" sz="24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199" y="679595"/>
            <a:ext cx="4206223" cy="29780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170560"/>
            <a:ext cx="126492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9</a:t>
            </a:fld>
            <a:endParaRPr lang="en-US" dirty="0"/>
          </a:p>
        </p:txBody>
      </p:sp>
      <p:sp>
        <p:nvSpPr>
          <p:cNvPr id="6" name="Text Box 2"/>
          <p:cNvSpPr txBox="1">
            <a:spLocks noChangeArrowheads="1"/>
          </p:cNvSpPr>
          <p:nvPr/>
        </p:nvSpPr>
        <p:spPr bwMode="auto">
          <a:xfrm>
            <a:off x="228600" y="457200"/>
            <a:ext cx="1676400" cy="1754326"/>
          </a:xfrm>
          <a:prstGeom prst="rect">
            <a:avLst/>
          </a:prstGeom>
          <a:noFill/>
          <a:ln w="9525">
            <a:noFill/>
            <a:miter lim="800000"/>
            <a:headEnd/>
            <a:tailEnd/>
          </a:ln>
          <a:effectLst/>
        </p:spPr>
        <p:txBody>
          <a:bodyPr wrap="square">
            <a:spAutoFit/>
          </a:bodyPr>
          <a:lstStyle/>
          <a:p>
            <a:pPr>
              <a:spcBef>
                <a:spcPct val="50000"/>
              </a:spcBef>
            </a:pPr>
            <a:r>
              <a:rPr lang="en-US" b="1" dirty="0">
                <a:solidFill>
                  <a:schemeClr val="tx2">
                    <a:lumMod val="50000"/>
                    <a:lumOff val="50000"/>
                  </a:schemeClr>
                </a:solidFill>
                <a:effectLst>
                  <a:outerShdw blurRad="38100" dist="38100" dir="2700000" algn="tl">
                    <a:srgbClr val="000000">
                      <a:alpha val="43137"/>
                    </a:srgbClr>
                  </a:outerShdw>
                </a:effectLst>
              </a:rPr>
              <a:t>Figure 9.6</a:t>
            </a:r>
            <a:r>
              <a:rPr lang="en-US" b="1" dirty="0">
                <a:solidFill>
                  <a:srgbClr val="6B633D"/>
                </a:solidFill>
                <a:effectLst>
                  <a:outerShdw blurRad="38100" dist="38100" dir="2700000" algn="tl">
                    <a:srgbClr val="000000">
                      <a:alpha val="43137"/>
                    </a:srgbClr>
                  </a:outerShdw>
                </a:effectLst>
              </a:rPr>
              <a:t>.</a:t>
            </a:r>
            <a:r>
              <a:rPr lang="en-US" dirty="0">
                <a:solidFill>
                  <a:srgbClr val="6B633D"/>
                </a:solidFill>
                <a:effectLst>
                  <a:outerShdw blurRad="38100" dist="38100" dir="2700000" algn="tl">
                    <a:srgbClr val="000000">
                      <a:alpha val="43137"/>
                    </a:srgbClr>
                  </a:outerShdw>
                </a:effectLst>
              </a:rPr>
              <a:t> </a:t>
            </a:r>
            <a:r>
              <a:rPr lang="en-US" dirty="0" err="1" smtClean="0">
                <a:solidFill>
                  <a:srgbClr val="6B633D"/>
                </a:solidFill>
                <a:effectLst>
                  <a:outerShdw blurRad="38100" dist="38100" dir="2700000" algn="tl">
                    <a:srgbClr val="000000">
                      <a:alpha val="43137"/>
                    </a:srgbClr>
                  </a:outerShdw>
                </a:effectLst>
              </a:rPr>
              <a:t>Aliran</a:t>
            </a:r>
            <a:r>
              <a:rPr lang="en-US" dirty="0" smtClean="0">
                <a:solidFill>
                  <a:srgbClr val="6B633D"/>
                </a:solidFill>
                <a:effectLst>
                  <a:outerShdw blurRad="38100" dist="38100" dir="2700000" algn="tl">
                    <a:srgbClr val="000000">
                      <a:alpha val="43137"/>
                    </a:srgbClr>
                  </a:outerShdw>
                </a:effectLst>
              </a:rPr>
              <a:t> </a:t>
            </a:r>
            <a:r>
              <a:rPr lang="en-US" dirty="0" err="1" smtClean="0">
                <a:solidFill>
                  <a:srgbClr val="6B633D"/>
                </a:solidFill>
                <a:effectLst>
                  <a:outerShdw blurRad="38100" dist="38100" dir="2700000" algn="tl">
                    <a:srgbClr val="000000">
                      <a:alpha val="43137"/>
                    </a:srgbClr>
                  </a:outerShdw>
                </a:effectLst>
              </a:rPr>
              <a:t>informasi</a:t>
            </a:r>
            <a:r>
              <a:rPr lang="en-US" dirty="0" smtClean="0">
                <a:solidFill>
                  <a:srgbClr val="6B633D"/>
                </a:solidFill>
                <a:effectLst>
                  <a:outerShdw blurRad="38100" dist="38100" dir="2700000" algn="tl">
                    <a:srgbClr val="000000">
                      <a:alpha val="43137"/>
                    </a:srgbClr>
                  </a:outerShdw>
                </a:effectLst>
              </a:rPr>
              <a:t> </a:t>
            </a:r>
            <a:r>
              <a:rPr lang="en-US" dirty="0" err="1" smtClean="0">
                <a:solidFill>
                  <a:srgbClr val="6B633D"/>
                </a:solidFill>
                <a:effectLst>
                  <a:outerShdw blurRad="38100" dist="38100" dir="2700000" algn="tl">
                    <a:srgbClr val="000000">
                      <a:alpha val="43137"/>
                    </a:srgbClr>
                  </a:outerShdw>
                </a:effectLst>
              </a:rPr>
              <a:t>pada</a:t>
            </a:r>
            <a:r>
              <a:rPr lang="en-US" dirty="0" smtClean="0">
                <a:solidFill>
                  <a:srgbClr val="6B633D"/>
                </a:solidFill>
                <a:effectLst>
                  <a:outerShdw blurRad="38100" dist="38100" dir="2700000" algn="tl">
                    <a:srgbClr val="000000">
                      <a:alpha val="43137"/>
                    </a:srgbClr>
                  </a:outerShdw>
                </a:effectLst>
              </a:rPr>
              <a:t> </a:t>
            </a:r>
            <a:r>
              <a:rPr lang="en-US" dirty="0" err="1" smtClean="0">
                <a:solidFill>
                  <a:srgbClr val="6B633D"/>
                </a:solidFill>
                <a:effectLst>
                  <a:outerShdw blurRad="38100" dist="38100" dir="2700000" algn="tl">
                    <a:srgbClr val="000000">
                      <a:alpha val="43137"/>
                    </a:srgbClr>
                  </a:outerShdw>
                </a:effectLst>
              </a:rPr>
              <a:t>pemrosesan</a:t>
            </a:r>
            <a:r>
              <a:rPr lang="en-US" dirty="0" smtClean="0">
                <a:solidFill>
                  <a:srgbClr val="6B633D"/>
                </a:solidFill>
                <a:effectLst>
                  <a:outerShdw blurRad="38100" dist="38100" dir="2700000" algn="tl">
                    <a:srgbClr val="000000">
                      <a:alpha val="43137"/>
                    </a:srgbClr>
                  </a:outerShdw>
                </a:effectLst>
              </a:rPr>
              <a:t> </a:t>
            </a:r>
            <a:r>
              <a:rPr lang="en-US" dirty="0" err="1" smtClean="0">
                <a:solidFill>
                  <a:srgbClr val="6B633D"/>
                </a:solidFill>
                <a:effectLst>
                  <a:outerShdw blurRad="38100" dist="38100" dir="2700000" algn="tl">
                    <a:srgbClr val="000000">
                      <a:alpha val="43137"/>
                    </a:srgbClr>
                  </a:outerShdw>
                </a:effectLst>
              </a:rPr>
              <a:t>transaksi</a:t>
            </a:r>
            <a:endParaRPr lang="en-US" dirty="0" smtClean="0">
              <a:solidFill>
                <a:srgbClr val="6B633D"/>
              </a:solidFill>
              <a:effectLst>
                <a:outerShdw blurRad="38100" dist="38100" dir="2700000" algn="tl">
                  <a:srgbClr val="000000">
                    <a:alpha val="43137"/>
                  </a:srgbClr>
                </a:outerShdw>
              </a:effectLst>
            </a:endParaRPr>
          </a:p>
        </p:txBody>
      </p:sp>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09800" y="152400"/>
            <a:ext cx="9804768" cy="6583201"/>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687" y="0"/>
            <a:ext cx="121976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026" name="Picture 2" descr="O:\COURSES\Turban-9\Images-T9\Desktop-1\Chapter  9\Media\Illustrations\w0133_300dpi.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228600"/>
            <a:ext cx="7467600" cy="6318304"/>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10</a:t>
            </a:fld>
            <a:endParaRPr lang="en-US" dirty="0"/>
          </a:p>
        </p:txBody>
      </p:sp>
      <p:sp>
        <p:nvSpPr>
          <p:cNvPr id="3" name="TextBox 2"/>
          <p:cNvSpPr txBox="1"/>
          <p:nvPr/>
        </p:nvSpPr>
        <p:spPr>
          <a:xfrm>
            <a:off x="457200" y="990600"/>
            <a:ext cx="3352800" cy="4031873"/>
          </a:xfrm>
          <a:prstGeom prst="rect">
            <a:avLst/>
          </a:prstGeom>
          <a:noFill/>
        </p:spPr>
        <p:txBody>
          <a:bodyPr wrap="square" rtlCol="0">
            <a:spAutoFit/>
          </a:bodyPr>
          <a:lstStyle/>
          <a:p>
            <a:r>
              <a:rPr lang="en-US" sz="3200" b="1" dirty="0">
                <a:solidFill>
                  <a:srgbClr val="6B633D"/>
                </a:solidFill>
              </a:rPr>
              <a:t>Figure 9.8. </a:t>
            </a:r>
            <a:r>
              <a:rPr lang="en-US" sz="3200" dirty="0">
                <a:solidFill>
                  <a:srgbClr val="6B633D"/>
                </a:solidFill>
              </a:rPr>
              <a:t>Productions operation management (POM) systems process and transform inputs into outputs.</a:t>
            </a:r>
          </a:p>
        </p:txBody>
      </p:sp>
    </p:spTree>
    <p:extLst>
      <p:ext uri="{BB962C8B-B14F-4D97-AF65-F5344CB8AC3E}">
        <p14:creationId xmlns:p14="http://schemas.microsoft.com/office/powerpoint/2010/main" val="36078694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5417"/>
            <a:ext cx="7467600" cy="1143000"/>
          </a:xfrm>
        </p:spPr>
        <p:txBody>
          <a:bodyPr>
            <a:normAutofit/>
          </a:bodyPr>
          <a:lstStyle/>
          <a:p>
            <a:r>
              <a:rPr lang="en-US" sz="5400" b="1" dirty="0" smtClean="0">
                <a:solidFill>
                  <a:srgbClr val="0070C0"/>
                </a:solidFill>
                <a:effectLst>
                  <a:outerShdw blurRad="38100" dist="38100" dir="2700000" algn="tl">
                    <a:srgbClr val="000000">
                      <a:alpha val="43137"/>
                    </a:srgbClr>
                  </a:outerShdw>
                </a:effectLst>
              </a:rPr>
              <a:t>Processing</a:t>
            </a:r>
            <a:endParaRPr lang="en-US" sz="5400" b="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5800" y="1371600"/>
            <a:ext cx="10432550" cy="4800600"/>
          </a:xfrm>
        </p:spPr>
        <p:txBody>
          <a:bodyPr>
            <a:normAutofit/>
          </a:bodyPr>
          <a:lstStyle/>
          <a:p>
            <a:r>
              <a:rPr lang="en-US" sz="2800" dirty="0"/>
              <a:t>Batch</a:t>
            </a:r>
            <a:r>
              <a:rPr lang="en-US" sz="2800" b="0" dirty="0"/>
              <a:t>: </a:t>
            </a:r>
            <a:r>
              <a:rPr lang="en-US" sz="2800" b="0" dirty="0" smtClean="0"/>
              <a:t>data </a:t>
            </a:r>
            <a:r>
              <a:rPr lang="en-US" sz="2800" b="0" dirty="0" err="1" smtClean="0"/>
              <a:t>dikumpulkan</a:t>
            </a:r>
            <a:r>
              <a:rPr lang="en-US" sz="2800" b="0" dirty="0" smtClean="0"/>
              <a:t> </a:t>
            </a:r>
            <a:r>
              <a:rPr lang="en-US" sz="2800" b="0" dirty="0" err="1" smtClean="0"/>
              <a:t>dari</a:t>
            </a:r>
            <a:r>
              <a:rPr lang="en-US" sz="2800" b="0" dirty="0" smtClean="0"/>
              <a:t> </a:t>
            </a:r>
            <a:r>
              <a:rPr lang="en-US" sz="2800" b="0" dirty="0" err="1" smtClean="0"/>
              <a:t>transaksi</a:t>
            </a:r>
            <a:r>
              <a:rPr lang="en-US" sz="2800" b="0" dirty="0" smtClean="0"/>
              <a:t> </a:t>
            </a:r>
            <a:r>
              <a:rPr lang="en-US" sz="2800" b="0" dirty="0" err="1" smtClean="0"/>
              <a:t>dan</a:t>
            </a:r>
            <a:r>
              <a:rPr lang="en-US" sz="2800" b="0" dirty="0" smtClean="0"/>
              <a:t> </a:t>
            </a:r>
            <a:r>
              <a:rPr lang="en-US" sz="2800" b="0" dirty="0" err="1" smtClean="0"/>
              <a:t>penyimpanan</a:t>
            </a:r>
            <a:r>
              <a:rPr lang="en-US" sz="2800" b="0" dirty="0" smtClean="0"/>
              <a:t>. </a:t>
            </a:r>
            <a:r>
              <a:rPr lang="en-US" sz="2800" b="0" dirty="0" err="1" smtClean="0"/>
              <a:t>Kemudian</a:t>
            </a:r>
            <a:r>
              <a:rPr lang="en-US" sz="2800" b="0" dirty="0" smtClean="0"/>
              <a:t> </a:t>
            </a:r>
            <a:r>
              <a:rPr lang="en-US" sz="2800" b="0" dirty="0" err="1" smtClean="0"/>
              <a:t>sistem</a:t>
            </a:r>
            <a:r>
              <a:rPr lang="en-US" sz="2800" b="0" dirty="0" smtClean="0"/>
              <a:t> </a:t>
            </a:r>
            <a:r>
              <a:rPr lang="en-US" sz="2800" b="0" dirty="0" err="1" smtClean="0"/>
              <a:t>menyiapkan</a:t>
            </a:r>
            <a:r>
              <a:rPr lang="en-US" sz="2800" b="0" dirty="0" smtClean="0"/>
              <a:t> </a:t>
            </a:r>
            <a:r>
              <a:rPr lang="en-US" sz="2800" b="0" dirty="0" err="1" smtClean="0"/>
              <a:t>dan</a:t>
            </a:r>
            <a:r>
              <a:rPr lang="en-US" sz="2800" b="0" dirty="0" smtClean="0"/>
              <a:t> </a:t>
            </a:r>
            <a:r>
              <a:rPr lang="en-US" sz="2800" b="0" dirty="0" err="1" smtClean="0"/>
              <a:t>meproses</a:t>
            </a:r>
            <a:r>
              <a:rPr lang="en-US" sz="2800" b="0" dirty="0" smtClean="0"/>
              <a:t> data yang </a:t>
            </a:r>
            <a:r>
              <a:rPr lang="en-US" sz="2800" b="0" dirty="0" err="1" smtClean="0"/>
              <a:t>terkumpul</a:t>
            </a:r>
            <a:r>
              <a:rPr lang="en-US" sz="2800" b="0" dirty="0" smtClean="0"/>
              <a:t> </a:t>
            </a:r>
            <a:r>
              <a:rPr lang="en-US" sz="2800" b="0" dirty="0" err="1" smtClean="0"/>
              <a:t>secara</a:t>
            </a:r>
            <a:r>
              <a:rPr lang="en-US" sz="2800" b="0" dirty="0" smtClean="0"/>
              <a:t> </a:t>
            </a:r>
            <a:r>
              <a:rPr lang="en-US" sz="2800" b="0" dirty="0" err="1" smtClean="0"/>
              <a:t>periodik</a:t>
            </a:r>
            <a:r>
              <a:rPr lang="en-US" sz="2800" b="0" dirty="0" smtClean="0"/>
              <a:t>, </a:t>
            </a:r>
            <a:r>
              <a:rPr lang="en-US" sz="2800" b="0" dirty="0" err="1" smtClean="0"/>
              <a:t>misal</a:t>
            </a:r>
            <a:r>
              <a:rPr lang="en-US" sz="2800" b="0" dirty="0" smtClean="0"/>
              <a:t> </a:t>
            </a:r>
            <a:r>
              <a:rPr lang="en-US" sz="2800" b="0" dirty="0" err="1" smtClean="0"/>
              <a:t>setiap</a:t>
            </a:r>
            <a:r>
              <a:rPr lang="en-US" sz="2800" b="0" dirty="0" smtClean="0"/>
              <a:t> </a:t>
            </a:r>
            <a:r>
              <a:rPr lang="en-US" sz="2800" b="0" dirty="0" err="1" smtClean="0"/>
              <a:t>akhir</a:t>
            </a:r>
            <a:r>
              <a:rPr lang="en-US" sz="2800" b="0" dirty="0" smtClean="0"/>
              <a:t> jam </a:t>
            </a:r>
            <a:r>
              <a:rPr lang="en-US" sz="2800" b="0" dirty="0" err="1" smtClean="0"/>
              <a:t>kera</a:t>
            </a:r>
            <a:r>
              <a:rPr lang="en-US" sz="2800" b="0" dirty="0" smtClean="0"/>
              <a:t>, </a:t>
            </a:r>
            <a:r>
              <a:rPr lang="en-US" sz="2800" b="0" dirty="0" err="1" smtClean="0"/>
              <a:t>atau</a:t>
            </a:r>
            <a:r>
              <a:rPr lang="en-US" sz="2800" b="0" dirty="0" smtClean="0"/>
              <a:t> </a:t>
            </a:r>
            <a:r>
              <a:rPr lang="en-US" sz="2800" b="0" dirty="0" err="1" smtClean="0"/>
              <a:t>akhir</a:t>
            </a:r>
            <a:r>
              <a:rPr lang="en-US" sz="2800" b="0" dirty="0" smtClean="0"/>
              <a:t> </a:t>
            </a:r>
            <a:r>
              <a:rPr lang="en-US" sz="2800" b="0" dirty="0" err="1" smtClean="0"/>
              <a:t>pekan</a:t>
            </a:r>
            <a:r>
              <a:rPr lang="en-US" sz="2800" b="0" dirty="0" smtClean="0"/>
              <a:t>., </a:t>
            </a:r>
            <a:r>
              <a:rPr lang="en-US" sz="2800" b="0" dirty="0" err="1" smtClean="0"/>
              <a:t>Contoh</a:t>
            </a:r>
            <a:r>
              <a:rPr lang="en-US" sz="2800" b="0" dirty="0" smtClean="0"/>
              <a:t>:  </a:t>
            </a:r>
            <a:r>
              <a:rPr lang="en-US" sz="2800" b="0" dirty="0" err="1" smtClean="0"/>
              <a:t>pengupahan</a:t>
            </a:r>
            <a:r>
              <a:rPr lang="en-US" sz="2800" b="0" dirty="0" smtClean="0"/>
              <a:t>, </a:t>
            </a:r>
            <a:r>
              <a:rPr lang="en-US" sz="2800" b="0" dirty="0" err="1" smtClean="0"/>
              <a:t>rekening</a:t>
            </a:r>
            <a:r>
              <a:rPr lang="en-US" sz="2800" b="0" dirty="0" smtClean="0"/>
              <a:t>.</a:t>
            </a:r>
            <a:endParaRPr lang="en-US" sz="2800" b="0" dirty="0"/>
          </a:p>
          <a:p>
            <a:r>
              <a:rPr lang="en-US" sz="2800" dirty="0"/>
              <a:t>Online</a:t>
            </a:r>
            <a:r>
              <a:rPr lang="en-US" sz="2800" b="0" dirty="0"/>
              <a:t> </a:t>
            </a:r>
            <a:r>
              <a:rPr lang="en-US" sz="2800" dirty="0"/>
              <a:t>[online transaction processing (OLTP)]: </a:t>
            </a:r>
            <a:r>
              <a:rPr lang="en-US" sz="2800" b="0" dirty="0"/>
              <a:t>data </a:t>
            </a:r>
            <a:r>
              <a:rPr lang="en-US" sz="2800" b="0" dirty="0" err="1" smtClean="0"/>
              <a:t>diproses</a:t>
            </a:r>
            <a:r>
              <a:rPr lang="en-US" sz="2800" b="0" dirty="0" smtClean="0"/>
              <a:t> </a:t>
            </a:r>
            <a:r>
              <a:rPr lang="en-US" sz="2800" b="0" dirty="0" err="1" smtClean="0"/>
              <a:t>segera</a:t>
            </a:r>
            <a:r>
              <a:rPr lang="en-US" sz="2800" b="0" dirty="0" smtClean="0"/>
              <a:t> </a:t>
            </a:r>
            <a:r>
              <a:rPr lang="en-US" sz="2800" b="0" dirty="0" err="1" smtClean="0"/>
              <a:t>setelah</a:t>
            </a:r>
            <a:r>
              <a:rPr lang="en-US" sz="2800" b="0" dirty="0" smtClean="0"/>
              <a:t> </a:t>
            </a:r>
            <a:r>
              <a:rPr lang="en-US" sz="2800" b="0" dirty="0" err="1" smtClean="0"/>
              <a:t>terjadinya</a:t>
            </a:r>
            <a:r>
              <a:rPr lang="en-US" sz="2800" b="0" dirty="0" smtClean="0"/>
              <a:t> </a:t>
            </a:r>
            <a:r>
              <a:rPr lang="en-US" sz="2800" b="0" dirty="0" err="1" smtClean="0"/>
              <a:t>transaksi</a:t>
            </a:r>
            <a:r>
              <a:rPr lang="en-US" sz="2800" b="0" dirty="0" smtClean="0"/>
              <a:t> </a:t>
            </a:r>
            <a:r>
              <a:rPr lang="en-US" sz="2800" b="0" dirty="0" err="1" smtClean="0"/>
              <a:t>secara</a:t>
            </a:r>
            <a:r>
              <a:rPr lang="en-US" sz="2800" b="0" dirty="0" smtClean="0"/>
              <a:t> </a:t>
            </a:r>
            <a:r>
              <a:rPr lang="en-US" sz="2800" b="0" i="1" dirty="0" smtClean="0"/>
              <a:t>real </a:t>
            </a:r>
            <a:r>
              <a:rPr lang="en-US" sz="2800" b="0" i="1" dirty="0"/>
              <a:t>time</a:t>
            </a:r>
            <a:r>
              <a:rPr lang="en-US" sz="2800" b="0" dirty="0"/>
              <a:t>.  Data </a:t>
            </a:r>
            <a:r>
              <a:rPr lang="en-US" sz="2800" b="0" dirty="0" err="1" smtClean="0"/>
              <a:t>dapat</a:t>
            </a:r>
            <a:r>
              <a:rPr lang="en-US" sz="2800" b="0" dirty="0" smtClean="0"/>
              <a:t> </a:t>
            </a:r>
            <a:r>
              <a:rPr lang="en-US" sz="2800" b="0" dirty="0" err="1" smtClean="0"/>
              <a:t>diakses</a:t>
            </a:r>
            <a:r>
              <a:rPr lang="en-US" sz="2800" b="0" dirty="0" smtClean="0"/>
              <a:t> </a:t>
            </a:r>
            <a:r>
              <a:rPr lang="en-US" sz="2800" b="0" dirty="0" err="1" smtClean="0"/>
              <a:t>secara</a:t>
            </a:r>
            <a:r>
              <a:rPr lang="en-US" sz="2800" b="0" dirty="0" smtClean="0"/>
              <a:t> </a:t>
            </a:r>
            <a:r>
              <a:rPr lang="en-US" sz="2800" b="0" dirty="0" err="1" smtClean="0"/>
              <a:t>langsung</a:t>
            </a:r>
            <a:r>
              <a:rPr lang="en-US" sz="2800" b="0" dirty="0" smtClean="0"/>
              <a:t> </a:t>
            </a:r>
            <a:r>
              <a:rPr lang="en-US" sz="2800" b="0" dirty="0" err="1" smtClean="0"/>
              <a:t>dari</a:t>
            </a:r>
            <a:r>
              <a:rPr lang="en-US" sz="2800" b="0" dirty="0" smtClean="0"/>
              <a:t> database </a:t>
            </a:r>
            <a:r>
              <a:rPr lang="en-US" sz="2800" b="0" dirty="0" err="1" smtClean="0"/>
              <a:t>operasional</a:t>
            </a:r>
            <a:r>
              <a:rPr lang="en-US" sz="2800" b="0" dirty="0" smtClean="0"/>
              <a:t>. </a:t>
            </a:r>
            <a:endParaRPr lang="en-US" sz="28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11</a:t>
            </a:fld>
            <a:endParaRPr lang="en-US" dirty="0"/>
          </a:p>
        </p:txBody>
      </p:sp>
      <p:sp>
        <p:nvSpPr>
          <p:cNvPr id="6" name="Rectangle 5"/>
          <p:cNvSpPr/>
          <p:nvPr/>
        </p:nvSpPr>
        <p:spPr>
          <a:xfrm>
            <a:off x="-228600" y="6170560"/>
            <a:ext cx="126492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770723" y="3200400"/>
            <a:ext cx="10192677" cy="2210321"/>
          </a:xfrm>
          <a:prstGeom prst="roundRect">
            <a:avLst>
              <a:gd name="adj" fmla="val 50000"/>
            </a:avLst>
          </a:prstGeom>
          <a:solidFill>
            <a:schemeClr val="accent6">
              <a:lumMod val="75000"/>
            </a:schemeClr>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425575" indent="-1425575"/>
            <a:r>
              <a:rPr lang="en-US" sz="6000" b="1" dirty="0" smtClean="0">
                <a:ln/>
                <a:solidFill>
                  <a:schemeClr val="tx1"/>
                </a:solidFill>
                <a:effectLst>
                  <a:outerShdw blurRad="50800" dist="38100" dir="2700000" algn="tl" rotWithShape="0">
                    <a:prstClr val="black">
                      <a:alpha val="40000"/>
                    </a:prstClr>
                  </a:outerShdw>
                </a:effectLst>
              </a:rPr>
              <a:t>9.2 	</a:t>
            </a:r>
            <a:r>
              <a:rPr lang="en-US" sz="6000" b="1" dirty="0" err="1" smtClean="0">
                <a:ln/>
                <a:solidFill>
                  <a:schemeClr val="tx1"/>
                </a:solidFill>
                <a:effectLst>
                  <a:outerShdw blurRad="50800" dist="38100" dir="2700000" algn="tl" rotWithShape="0">
                    <a:prstClr val="black">
                      <a:alpha val="40000"/>
                    </a:prstClr>
                  </a:outerShdw>
                </a:effectLst>
              </a:rPr>
              <a:t>Sistem</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Manufaktur</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dan</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Sistem</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Produksi</a:t>
            </a:r>
            <a:endParaRPr lang="id-ID" sz="6000" b="1" dirty="0">
              <a:ln/>
              <a:solidFill>
                <a:schemeClr val="tx1"/>
              </a:solidFill>
              <a:effectLst>
                <a:outerShdw blurRad="50800" dist="38100" dir="2700000" algn="tl" rotWithShape="0">
                  <a:prstClr val="black">
                    <a:alpha val="40000"/>
                  </a:prst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12</a:t>
            </a:fld>
            <a:endParaRPr lang="en-US" dirty="0"/>
          </a:p>
        </p:txBody>
      </p:sp>
    </p:spTree>
    <p:extLst>
      <p:ext uri="{BB962C8B-B14F-4D97-AF65-F5344CB8AC3E}">
        <p14:creationId xmlns:p14="http://schemas.microsoft.com/office/powerpoint/2010/main" val="711907790"/>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70C0"/>
                </a:solidFill>
                <a:effectLst>
                  <a:outerShdw blurRad="38100" dist="38100" dir="2700000" algn="tl">
                    <a:srgbClr val="000000">
                      <a:alpha val="43137"/>
                    </a:srgbClr>
                  </a:outerShdw>
                </a:effectLst>
              </a:rPr>
              <a:t>9.2 </a:t>
            </a:r>
            <a:r>
              <a:rPr lang="en-US" sz="4000" b="1" dirty="0" err="1" smtClean="0">
                <a:solidFill>
                  <a:srgbClr val="0070C0"/>
                </a:solidFill>
                <a:effectLst>
                  <a:outerShdw blurRad="38100" dist="38100" dir="2700000" algn="tl">
                    <a:srgbClr val="000000">
                      <a:alpha val="43137"/>
                    </a:srgbClr>
                  </a:outerShdw>
                </a:effectLst>
              </a:rPr>
              <a:t>Sistem</a:t>
            </a:r>
            <a:r>
              <a:rPr lang="en-US" sz="4000" b="1" dirty="0" smtClean="0">
                <a:solidFill>
                  <a:srgbClr val="0070C0"/>
                </a:solidFill>
                <a:effectLst>
                  <a:outerShdw blurRad="38100" dist="38100" dir="2700000" algn="tl">
                    <a:srgbClr val="000000">
                      <a:alpha val="43137"/>
                    </a:srgbClr>
                  </a:outerShdw>
                </a:effectLst>
              </a:rPr>
              <a:t> </a:t>
            </a:r>
            <a:r>
              <a:rPr lang="en-US" sz="4000" b="1" dirty="0" err="1" smtClean="0">
                <a:solidFill>
                  <a:srgbClr val="0070C0"/>
                </a:solidFill>
                <a:effectLst>
                  <a:outerShdw blurRad="38100" dist="38100" dir="2700000" algn="tl">
                    <a:srgbClr val="000000">
                      <a:alpha val="43137"/>
                    </a:srgbClr>
                  </a:outerShdw>
                </a:effectLst>
              </a:rPr>
              <a:t>Manufaktur</a:t>
            </a:r>
            <a:r>
              <a:rPr lang="en-US" sz="4000" b="1" dirty="0" smtClean="0">
                <a:solidFill>
                  <a:srgbClr val="0070C0"/>
                </a:solidFill>
                <a:effectLst>
                  <a:outerShdw blurRad="38100" dist="38100" dir="2700000" algn="tl">
                    <a:srgbClr val="000000">
                      <a:alpha val="43137"/>
                    </a:srgbClr>
                  </a:outerShdw>
                </a:effectLst>
              </a:rPr>
              <a:t> </a:t>
            </a:r>
            <a:r>
              <a:rPr lang="en-US" sz="4000" b="1" dirty="0" err="1" smtClean="0">
                <a:solidFill>
                  <a:srgbClr val="0070C0"/>
                </a:solidFill>
                <a:effectLst>
                  <a:outerShdw blurRad="38100" dist="38100" dir="2700000" algn="tl">
                    <a:srgbClr val="000000">
                      <a:alpha val="43137"/>
                    </a:srgbClr>
                  </a:outerShdw>
                </a:effectLst>
              </a:rPr>
              <a:t>dan</a:t>
            </a:r>
            <a:r>
              <a:rPr lang="en-US" sz="4000" b="1" dirty="0" smtClean="0">
                <a:solidFill>
                  <a:srgbClr val="0070C0"/>
                </a:solidFill>
                <a:effectLst>
                  <a:outerShdw blurRad="38100" dist="38100" dir="2700000" algn="tl">
                    <a:srgbClr val="000000">
                      <a:alpha val="43137"/>
                    </a:srgbClr>
                  </a:outerShdw>
                </a:effectLst>
              </a:rPr>
              <a:t> </a:t>
            </a:r>
            <a:r>
              <a:rPr lang="en-US" sz="4000" b="1" dirty="0" err="1" smtClean="0">
                <a:solidFill>
                  <a:srgbClr val="0070C0"/>
                </a:solidFill>
                <a:effectLst>
                  <a:outerShdw blurRad="38100" dist="38100" dir="2700000" algn="tl">
                    <a:srgbClr val="000000">
                      <a:alpha val="43137"/>
                    </a:srgbClr>
                  </a:outerShdw>
                </a:effectLst>
              </a:rPr>
              <a:t>Sistem</a:t>
            </a:r>
            <a:r>
              <a:rPr lang="en-US" sz="4000" b="1" dirty="0" smtClean="0">
                <a:solidFill>
                  <a:srgbClr val="0070C0"/>
                </a:solidFill>
                <a:effectLst>
                  <a:outerShdw blurRad="38100" dist="38100" dir="2700000" algn="tl">
                    <a:srgbClr val="000000">
                      <a:alpha val="43137"/>
                    </a:srgbClr>
                  </a:outerShdw>
                </a:effectLst>
              </a:rPr>
              <a:t> </a:t>
            </a:r>
            <a:r>
              <a:rPr lang="en-US" sz="4000" b="1" dirty="0" err="1" smtClean="0">
                <a:solidFill>
                  <a:srgbClr val="0070C0"/>
                </a:solidFill>
                <a:effectLst>
                  <a:outerShdw blurRad="38100" dist="38100" dir="2700000" algn="tl">
                    <a:srgbClr val="000000">
                      <a:alpha val="43137"/>
                    </a:srgbClr>
                  </a:outerShdw>
                </a:effectLst>
              </a:rPr>
              <a:t>Produksi</a:t>
            </a:r>
            <a:endParaRPr lang="en-US" sz="4000" b="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457200" indent="-457200">
              <a:buFont typeface="Courier New" panose="02070309020205020404" pitchFamily="49" charset="0"/>
              <a:buChar char="o"/>
            </a:pPr>
            <a:r>
              <a:rPr lang="en-US" sz="2800" dirty="0" err="1" smtClean="0"/>
              <a:t>Manajemen</a:t>
            </a:r>
            <a:r>
              <a:rPr lang="en-US" sz="2800" dirty="0" smtClean="0"/>
              <a:t> </a:t>
            </a:r>
            <a:r>
              <a:rPr lang="en-US" sz="2800" dirty="0" err="1" smtClean="0"/>
              <a:t>Logistik</a:t>
            </a:r>
            <a:r>
              <a:rPr lang="en-US" sz="2800" dirty="0" smtClean="0"/>
              <a:t>, </a:t>
            </a:r>
            <a:r>
              <a:rPr lang="en-US" sz="2800" b="0" dirty="0" err="1" smtClean="0"/>
              <a:t>terkait</a:t>
            </a:r>
            <a:r>
              <a:rPr lang="en-US" sz="2800" b="0" dirty="0" smtClean="0"/>
              <a:t> </a:t>
            </a:r>
            <a:r>
              <a:rPr lang="en-US" sz="2800" b="0" dirty="0" err="1" smtClean="0"/>
              <a:t>dengan</a:t>
            </a:r>
            <a:r>
              <a:rPr lang="en-US" sz="2800" b="0" dirty="0" smtClean="0"/>
              <a:t> </a:t>
            </a:r>
            <a:r>
              <a:rPr lang="en-US" sz="2800" b="0" dirty="0" err="1" smtClean="0"/>
              <a:t>kegiatan-kegiatan</a:t>
            </a:r>
            <a:r>
              <a:rPr lang="en-US" sz="2800" b="0" dirty="0" smtClean="0"/>
              <a:t> </a:t>
            </a:r>
            <a:r>
              <a:rPr lang="en-US" sz="2800" i="1" dirty="0" err="1" smtClean="0"/>
              <a:t>pemesanan</a:t>
            </a:r>
            <a:r>
              <a:rPr lang="en-US" sz="2800" i="1" dirty="0" smtClean="0"/>
              <a:t>, inbound logistics </a:t>
            </a:r>
            <a:r>
              <a:rPr lang="en-US" sz="2800" b="0" dirty="0" smtClean="0"/>
              <a:t>(</a:t>
            </a:r>
            <a:r>
              <a:rPr lang="en-US" sz="2800" b="0" dirty="0" err="1" smtClean="0"/>
              <a:t>menerima</a:t>
            </a:r>
            <a:r>
              <a:rPr lang="en-US" sz="2800" b="0" dirty="0" smtClean="0"/>
              <a:t>), </a:t>
            </a:r>
            <a:r>
              <a:rPr lang="en-US" sz="2800" b="0" dirty="0" err="1" smtClean="0"/>
              <a:t>dan</a:t>
            </a:r>
            <a:r>
              <a:rPr lang="en-US" sz="2800" b="0" dirty="0" smtClean="0"/>
              <a:t> </a:t>
            </a:r>
            <a:r>
              <a:rPr lang="en-US" sz="2800" i="1" dirty="0"/>
              <a:t>outbound logistics </a:t>
            </a:r>
            <a:r>
              <a:rPr lang="en-US" sz="2800" b="0" dirty="0" smtClean="0"/>
              <a:t>(</a:t>
            </a:r>
            <a:r>
              <a:rPr lang="en-US" sz="2800" b="0" dirty="0" err="1" smtClean="0"/>
              <a:t>mengirim</a:t>
            </a:r>
            <a:r>
              <a:rPr lang="en-US" sz="2800" b="0" dirty="0" smtClean="0"/>
              <a:t>). </a:t>
            </a:r>
            <a:r>
              <a:rPr lang="en-US" sz="2800" b="0" dirty="0" err="1" smtClean="0"/>
              <a:t>Kegiatan</a:t>
            </a:r>
            <a:r>
              <a:rPr lang="en-US" sz="2800" b="0" dirty="0" smtClean="0"/>
              <a:t> in-house </a:t>
            </a:r>
            <a:r>
              <a:rPr lang="en-US" sz="2800" b="0" dirty="0"/>
              <a:t>logistics </a:t>
            </a:r>
            <a:r>
              <a:rPr lang="en-US" sz="2800" b="0" dirty="0" err="1" smtClean="0"/>
              <a:t>adalah</a:t>
            </a:r>
            <a:r>
              <a:rPr lang="en-US" sz="2800" b="0" dirty="0" smtClean="0"/>
              <a:t> proses yang </a:t>
            </a:r>
            <a:r>
              <a:rPr lang="en-US" sz="2800" b="0" dirty="0" err="1" smtClean="0"/>
              <a:t>merupakan</a:t>
            </a:r>
            <a:r>
              <a:rPr lang="en-US" sz="2800" b="0" dirty="0" smtClean="0"/>
              <a:t> </a:t>
            </a:r>
            <a:r>
              <a:rPr lang="en-US" sz="2800" b="0" dirty="0" err="1" smtClean="0"/>
              <a:t>lintas</a:t>
            </a:r>
            <a:r>
              <a:rPr lang="en-US" sz="2800" b="0" dirty="0" smtClean="0"/>
              <a:t> </a:t>
            </a:r>
            <a:r>
              <a:rPr lang="en-US" sz="2800" b="0" dirty="0" err="1" smtClean="0"/>
              <a:t>departemen</a:t>
            </a:r>
            <a:r>
              <a:rPr lang="en-US" sz="2800" b="0" dirty="0" smtClean="0"/>
              <a:t> </a:t>
            </a:r>
            <a:r>
              <a:rPr lang="en-US" sz="2800" b="0" dirty="0" err="1" smtClean="0"/>
              <a:t>fungsional</a:t>
            </a:r>
            <a:r>
              <a:rPr lang="en-US" sz="2800" b="0" dirty="0" smtClean="0"/>
              <a:t>. </a:t>
            </a:r>
            <a:endParaRPr lang="en-US" sz="2800" b="0" dirty="0"/>
          </a:p>
          <a:p>
            <a:pPr marL="457200" indent="-457200">
              <a:buFont typeface="Courier New" panose="02070309020205020404" pitchFamily="49" charset="0"/>
              <a:buChar char="o"/>
            </a:pPr>
            <a:r>
              <a:rPr lang="en-US" sz="2800" b="0" dirty="0" err="1" smtClean="0"/>
              <a:t>Teknologi</a:t>
            </a:r>
            <a:r>
              <a:rPr lang="en-US" sz="2800" b="0" dirty="0" smtClean="0"/>
              <a:t> </a:t>
            </a:r>
            <a:r>
              <a:rPr lang="en-US" sz="2800" dirty="0" smtClean="0"/>
              <a:t>scanners</a:t>
            </a:r>
            <a:r>
              <a:rPr lang="en-US" sz="2800" b="0" dirty="0"/>
              <a:t>, </a:t>
            </a:r>
            <a:r>
              <a:rPr lang="en-US" sz="2800" dirty="0"/>
              <a:t>RFID</a:t>
            </a:r>
            <a:r>
              <a:rPr lang="en-US" sz="2800" b="0" dirty="0"/>
              <a:t>, </a:t>
            </a:r>
            <a:r>
              <a:rPr lang="en-US" sz="2800" b="0" dirty="0" err="1" smtClean="0"/>
              <a:t>dan</a:t>
            </a:r>
            <a:r>
              <a:rPr lang="en-US" sz="2800" b="0" dirty="0" smtClean="0"/>
              <a:t> </a:t>
            </a:r>
            <a:r>
              <a:rPr lang="en-US" sz="2800" dirty="0"/>
              <a:t>voice </a:t>
            </a:r>
            <a:r>
              <a:rPr lang="en-US" sz="2800" b="0" dirty="0" err="1" smtClean="0"/>
              <a:t>mendukung</a:t>
            </a:r>
            <a:r>
              <a:rPr lang="en-US" sz="2800" b="0" dirty="0" smtClean="0"/>
              <a:t> </a:t>
            </a:r>
            <a:r>
              <a:rPr lang="en-US" sz="2800" b="0" dirty="0" err="1" smtClean="0"/>
              <a:t>pengawasan</a:t>
            </a:r>
            <a:r>
              <a:rPr lang="en-US" sz="2800" b="0" dirty="0" smtClean="0"/>
              <a:t>, </a:t>
            </a:r>
            <a:r>
              <a:rPr lang="en-US" sz="2800" b="0" dirty="0" err="1" smtClean="0"/>
              <a:t>dan</a:t>
            </a:r>
            <a:r>
              <a:rPr lang="en-US" sz="2800" b="0" dirty="0" smtClean="0"/>
              <a:t> robot </a:t>
            </a:r>
            <a:r>
              <a:rPr lang="en-US" sz="2800" b="0" dirty="0" err="1" smtClean="0"/>
              <a:t>dapat</a:t>
            </a:r>
            <a:r>
              <a:rPr lang="en-US" sz="2800" b="0" dirty="0" smtClean="0"/>
              <a:t> </a:t>
            </a:r>
            <a:r>
              <a:rPr lang="en-US" sz="2800" b="0" dirty="0" err="1" smtClean="0"/>
              <a:t>untuk</a:t>
            </a:r>
            <a:r>
              <a:rPr lang="en-US" sz="2800" b="0" dirty="0" smtClean="0"/>
              <a:t> </a:t>
            </a:r>
            <a:r>
              <a:rPr lang="en-US" sz="2800" b="0" dirty="0" err="1" smtClean="0"/>
              <a:t>distribusi</a:t>
            </a:r>
            <a:r>
              <a:rPr lang="en-US" sz="2800" b="0" dirty="0" smtClean="0"/>
              <a:t> </a:t>
            </a:r>
            <a:r>
              <a:rPr lang="en-US" sz="2800" b="0" dirty="0" err="1" smtClean="0"/>
              <a:t>dan</a:t>
            </a:r>
            <a:r>
              <a:rPr lang="en-US" sz="2800" b="0" dirty="0" smtClean="0"/>
              <a:t> </a:t>
            </a:r>
            <a:r>
              <a:rPr lang="en-US" sz="2800" b="0" dirty="0" err="1" smtClean="0"/>
              <a:t>penanganan</a:t>
            </a:r>
            <a:r>
              <a:rPr lang="en-US" sz="2800" b="0" dirty="0" smtClean="0"/>
              <a:t> material. </a:t>
            </a:r>
            <a:endParaRPr lang="en-US" sz="28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13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err="1" smtClean="0">
                <a:solidFill>
                  <a:srgbClr val="0070C0"/>
                </a:solidFill>
                <a:effectLst>
                  <a:outerShdw blurRad="38100" dist="38100" dir="2700000" algn="tl">
                    <a:srgbClr val="000000">
                      <a:alpha val="43137"/>
                    </a:srgbClr>
                  </a:outerShdw>
                </a:effectLst>
              </a:rPr>
              <a:t>Sistem</a:t>
            </a:r>
            <a:r>
              <a:rPr lang="en-US" sz="4400" b="1" dirty="0" smtClean="0">
                <a:solidFill>
                  <a:srgbClr val="0070C0"/>
                </a:solidFill>
                <a:effectLst>
                  <a:outerShdw blurRad="38100" dist="38100" dir="2700000" algn="tl">
                    <a:srgbClr val="000000">
                      <a:alpha val="43137"/>
                    </a:srgbClr>
                  </a:outerShdw>
                </a:effectLst>
              </a:rPr>
              <a:t> </a:t>
            </a:r>
            <a:r>
              <a:rPr lang="en-US" sz="4400" b="1" dirty="0" err="1" smtClean="0">
                <a:solidFill>
                  <a:srgbClr val="0070C0"/>
                </a:solidFill>
                <a:effectLst>
                  <a:outerShdw blurRad="38100" dist="38100" dir="2700000" algn="tl">
                    <a:srgbClr val="000000">
                      <a:alpha val="43137"/>
                    </a:srgbClr>
                  </a:outerShdw>
                </a:effectLst>
              </a:rPr>
              <a:t>Manajemen</a:t>
            </a:r>
            <a:r>
              <a:rPr lang="en-US" sz="4400" b="1" dirty="0" smtClean="0">
                <a:solidFill>
                  <a:srgbClr val="0070C0"/>
                </a:solidFill>
                <a:effectLst>
                  <a:outerShdw blurRad="38100" dist="38100" dir="2700000" algn="tl">
                    <a:srgbClr val="000000">
                      <a:alpha val="43137"/>
                    </a:srgbClr>
                  </a:outerShdw>
                </a:effectLst>
              </a:rPr>
              <a:t> </a:t>
            </a:r>
            <a:r>
              <a:rPr lang="en-US" sz="4400" b="1" dirty="0" err="1" smtClean="0">
                <a:solidFill>
                  <a:srgbClr val="0070C0"/>
                </a:solidFill>
                <a:effectLst>
                  <a:outerShdw blurRad="38100" dist="38100" dir="2700000" algn="tl">
                    <a:srgbClr val="000000">
                      <a:alpha val="43137"/>
                    </a:srgbClr>
                  </a:outerShdw>
                </a:effectLst>
              </a:rPr>
              <a:t>Transportasi</a:t>
            </a:r>
            <a:r>
              <a:rPr lang="en-US" sz="4400" b="1" dirty="0" smtClean="0">
                <a:solidFill>
                  <a:srgbClr val="0070C0"/>
                </a:solidFill>
                <a:effectLst>
                  <a:outerShdw blurRad="38100" dist="38100" dir="2700000" algn="tl">
                    <a:srgbClr val="000000">
                      <a:alpha val="43137"/>
                    </a:srgbClr>
                  </a:outerShdw>
                </a:effectLst>
              </a:rPr>
              <a:t> (TMS)</a:t>
            </a:r>
            <a:endParaRPr lang="en-US" sz="4400" b="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574675" indent="-574675"/>
            <a:r>
              <a:rPr lang="en-US" sz="2800" b="0" dirty="0"/>
              <a:t>1</a:t>
            </a:r>
            <a:r>
              <a:rPr lang="en-US" sz="2800" b="0" dirty="0" smtClean="0"/>
              <a:t>.	</a:t>
            </a:r>
            <a:r>
              <a:rPr lang="en-US" sz="2800" b="0" dirty="0" err="1" smtClean="0"/>
              <a:t>Sistem</a:t>
            </a:r>
            <a:r>
              <a:rPr lang="en-US" sz="2800" b="0" dirty="0" smtClean="0"/>
              <a:t> </a:t>
            </a:r>
            <a:r>
              <a:rPr lang="en-US" sz="2800" dirty="0" smtClean="0"/>
              <a:t>Outdated transportation </a:t>
            </a:r>
            <a:r>
              <a:rPr lang="en-US" sz="2800" b="0" dirty="0" err="1" smtClean="0"/>
              <a:t>perlu</a:t>
            </a:r>
            <a:r>
              <a:rPr lang="en-US" sz="2800" b="0" dirty="0" smtClean="0"/>
              <a:t> di-upgraded </a:t>
            </a:r>
            <a:r>
              <a:rPr lang="en-US" sz="2800" b="0" dirty="0" err="1" smtClean="0"/>
              <a:t>atau</a:t>
            </a:r>
            <a:r>
              <a:rPr lang="en-US" sz="2800" b="0" dirty="0" smtClean="0"/>
              <a:t> </a:t>
            </a:r>
            <a:r>
              <a:rPr lang="en-US" sz="2800" b="0" dirty="0" err="1" smtClean="0"/>
              <a:t>diganti</a:t>
            </a:r>
            <a:r>
              <a:rPr lang="en-US" sz="2800" b="0" dirty="0" smtClean="0"/>
              <a:t>. </a:t>
            </a:r>
          </a:p>
          <a:p>
            <a:pPr marL="574675" indent="-574675"/>
            <a:r>
              <a:rPr lang="en-US" sz="2800" b="0" dirty="0"/>
              <a:t>2. </a:t>
            </a:r>
            <a:r>
              <a:rPr lang="en-US" sz="2800" b="0" dirty="0" smtClean="0"/>
              <a:t>	</a:t>
            </a:r>
            <a:r>
              <a:rPr lang="en-US" sz="2800" b="0" dirty="0" err="1" smtClean="0"/>
              <a:t>Tumbuhnya</a:t>
            </a:r>
            <a:r>
              <a:rPr lang="en-US" sz="2800" b="0" dirty="0" smtClean="0"/>
              <a:t> transport </a:t>
            </a:r>
            <a:r>
              <a:rPr lang="en-US" sz="2800" b="0" dirty="0" err="1" smtClean="0"/>
              <a:t>intermoda</a:t>
            </a:r>
            <a:r>
              <a:rPr lang="en-US" sz="2800" b="0" dirty="0" smtClean="0"/>
              <a:t>. </a:t>
            </a:r>
            <a:endParaRPr lang="en-US" sz="2800" b="0" dirty="0"/>
          </a:p>
          <a:p>
            <a:pPr marL="574675" indent="-574675"/>
            <a:r>
              <a:rPr lang="en-US" sz="2800" b="0" dirty="0"/>
              <a:t>3. </a:t>
            </a:r>
            <a:r>
              <a:rPr lang="en-US" sz="2800" b="0" dirty="0" smtClean="0"/>
              <a:t>	Vendor </a:t>
            </a:r>
            <a:r>
              <a:rPr lang="en-US" sz="2800" dirty="0" smtClean="0"/>
              <a:t>TMS </a:t>
            </a:r>
            <a:r>
              <a:rPr lang="en-US" sz="2800" b="0" dirty="0" err="1" smtClean="0"/>
              <a:t>menambah</a:t>
            </a:r>
            <a:r>
              <a:rPr lang="en-US" sz="2800" b="0" dirty="0" smtClean="0"/>
              <a:t> </a:t>
            </a:r>
            <a:r>
              <a:rPr lang="en-US" sz="2800" b="0" dirty="0" err="1" smtClean="0"/>
              <a:t>kemampuan</a:t>
            </a:r>
            <a:r>
              <a:rPr lang="en-US" sz="2800" b="0" dirty="0" smtClean="0"/>
              <a:t>. </a:t>
            </a:r>
            <a:endParaRPr lang="en-US" sz="2800" b="0" dirty="0"/>
          </a:p>
          <a:p>
            <a:pPr marL="574675" indent="-574675"/>
            <a:r>
              <a:rPr lang="en-US" sz="2800" b="0" dirty="0"/>
              <a:t>4. </a:t>
            </a:r>
            <a:r>
              <a:rPr lang="en-US" sz="2800" b="0" dirty="0" smtClean="0"/>
              <a:t>	</a:t>
            </a:r>
            <a:r>
              <a:rPr lang="en-US" sz="2800" dirty="0" smtClean="0"/>
              <a:t>TMS </a:t>
            </a:r>
            <a:r>
              <a:rPr lang="en-US" sz="2800" b="0" dirty="0" err="1" smtClean="0"/>
              <a:t>menangani</a:t>
            </a:r>
            <a:r>
              <a:rPr lang="en-US" sz="2800" b="0" dirty="0" smtClean="0"/>
              <a:t> data </a:t>
            </a:r>
            <a:r>
              <a:rPr lang="en-US" sz="2800" b="0" dirty="0" err="1" smtClean="0"/>
              <a:t>besar</a:t>
            </a:r>
            <a:r>
              <a:rPr lang="en-US" sz="2800" b="0" dirty="0" smtClean="0"/>
              <a:t>. </a:t>
            </a:r>
            <a:endParaRPr lang="en-US" sz="2800" b="0" dirty="0"/>
          </a:p>
          <a:p>
            <a:endParaRPr lang="en-US" sz="2800" b="0" dirty="0"/>
          </a:p>
          <a:p>
            <a:endParaRPr lang="en-US" sz="28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14</a:t>
            </a:fld>
            <a:endParaRPr lang="en-US" dirty="0"/>
          </a:p>
        </p:txBody>
      </p:sp>
    </p:spTree>
    <p:extLst>
      <p:ext uri="{BB962C8B-B14F-4D97-AF65-F5344CB8AC3E}">
        <p14:creationId xmlns:p14="http://schemas.microsoft.com/office/powerpoint/2010/main" val="11491021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09600" y="196644"/>
            <a:ext cx="8001000" cy="1587596"/>
          </a:xfrm>
          <a:prstGeom prst="roundRect">
            <a:avLst>
              <a:gd name="adj" fmla="val 50000"/>
            </a:avLst>
          </a:prstGeom>
          <a:solidFill>
            <a:schemeClr val="accent6">
              <a:lumMod val="60000"/>
              <a:lumOff val="40000"/>
            </a:schemeClr>
          </a:solidFill>
          <a:scene3d>
            <a:camera prst="orthographicFront"/>
            <a:lightRig rig="threePt" dir="t"/>
          </a:scene3d>
          <a:sp3d>
            <a:bevelT w="558800" h="254000" prst="artDeco"/>
            <a:bevelB w="1460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219200" y="270854"/>
            <a:ext cx="7467600" cy="1325563"/>
          </a:xfrm>
          <a:noFill/>
          <a:ln>
            <a:noFill/>
          </a:ln>
        </p:spPr>
        <p:style>
          <a:lnRef idx="2">
            <a:schemeClr val="accent2"/>
          </a:lnRef>
          <a:fillRef idx="1">
            <a:schemeClr val="lt1"/>
          </a:fillRef>
          <a:effectRef idx="0">
            <a:schemeClr val="accent2"/>
          </a:effectRef>
          <a:fontRef idx="minor">
            <a:schemeClr val="dk1"/>
          </a:fontRef>
        </p:style>
        <p:txBody>
          <a:bodyPr>
            <a:normAutofit/>
            <a:scene3d>
              <a:camera prst="orthographicFront"/>
              <a:lightRig rig="soft" dir="t">
                <a:rot lat="0" lon="0" rev="15600000"/>
              </a:lightRig>
            </a:scene3d>
            <a:sp3d extrusionH="57150" prstMaterial="softEdge">
              <a:bevelT w="25400" h="38100"/>
            </a:sp3d>
          </a:bodyPr>
          <a:lstStyle/>
          <a:p>
            <a:r>
              <a:rPr lang="en-US" sz="4000" b="1" dirty="0" err="1" smtClean="0">
                <a:ln/>
                <a:solidFill>
                  <a:srgbClr val="FFFF00"/>
                </a:solidFill>
                <a:effectLst>
                  <a:outerShdw blurRad="50800" dist="38100" dir="2700000" algn="tl" rotWithShape="0">
                    <a:prstClr val="black">
                      <a:alpha val="40000"/>
                    </a:prstClr>
                  </a:outerShdw>
                </a:effectLst>
              </a:rPr>
              <a:t>Sistem</a:t>
            </a:r>
            <a:r>
              <a:rPr lang="en-US" sz="4000" b="1" dirty="0" smtClean="0">
                <a:ln/>
                <a:solidFill>
                  <a:srgbClr val="FFFF00"/>
                </a:solidFill>
                <a:effectLst>
                  <a:outerShdw blurRad="50800" dist="38100" dir="2700000" algn="tl" rotWithShape="0">
                    <a:prstClr val="black">
                      <a:alpha val="40000"/>
                    </a:prstClr>
                  </a:outerShdw>
                </a:effectLst>
              </a:rPr>
              <a:t> </a:t>
            </a:r>
            <a:r>
              <a:rPr lang="en-US" sz="4000" b="1" dirty="0" err="1" smtClean="0">
                <a:ln/>
                <a:solidFill>
                  <a:srgbClr val="FFFF00"/>
                </a:solidFill>
                <a:effectLst>
                  <a:outerShdw blurRad="50800" dist="38100" dir="2700000" algn="tl" rotWithShape="0">
                    <a:prstClr val="black">
                      <a:alpha val="40000"/>
                    </a:prstClr>
                  </a:outerShdw>
                </a:effectLst>
              </a:rPr>
              <a:t>Manajemen</a:t>
            </a:r>
            <a:r>
              <a:rPr lang="en-US" sz="4000" b="1" dirty="0" smtClean="0">
                <a:ln/>
                <a:solidFill>
                  <a:srgbClr val="FFFF00"/>
                </a:solidFill>
                <a:effectLst>
                  <a:outerShdw blurRad="50800" dist="38100" dir="2700000" algn="tl" rotWithShape="0">
                    <a:prstClr val="black">
                      <a:alpha val="40000"/>
                    </a:prstClr>
                  </a:outerShdw>
                </a:effectLst>
              </a:rPr>
              <a:t> </a:t>
            </a:r>
            <a:r>
              <a:rPr lang="en-US" sz="4000" b="1" dirty="0" err="1" smtClean="0">
                <a:ln/>
                <a:solidFill>
                  <a:srgbClr val="FFFF00"/>
                </a:solidFill>
                <a:effectLst>
                  <a:outerShdw blurRad="50800" dist="38100" dir="2700000" algn="tl" rotWithShape="0">
                    <a:prstClr val="black">
                      <a:alpha val="40000"/>
                    </a:prstClr>
                  </a:outerShdw>
                </a:effectLst>
              </a:rPr>
              <a:t>Logistik</a:t>
            </a:r>
            <a:endParaRPr lang="en-US" sz="3600" b="1" dirty="0">
              <a:ln/>
              <a:solidFill>
                <a:srgbClr val="FFFF00"/>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nchor="ctr">
            <a:normAutofit/>
          </a:bodyPr>
          <a:lstStyle/>
          <a:p>
            <a:pPr marL="457200" indent="-457200">
              <a:buFont typeface="Arial" panose="020B0604020202020204" pitchFamily="34" charset="0"/>
              <a:buChar char="•"/>
            </a:pPr>
            <a:r>
              <a:rPr lang="en-US" sz="2800" dirty="0" err="1" smtClean="0"/>
              <a:t>Optimisasi</a:t>
            </a:r>
            <a:r>
              <a:rPr lang="en-US" sz="2800" b="0" dirty="0" smtClean="0"/>
              <a:t> </a:t>
            </a:r>
            <a:r>
              <a:rPr lang="en-US" sz="2800" b="0" dirty="0" err="1" smtClean="0"/>
              <a:t>operasi</a:t>
            </a:r>
            <a:r>
              <a:rPr lang="en-US" sz="2800" b="0" dirty="0" smtClean="0"/>
              <a:t> </a:t>
            </a:r>
            <a:r>
              <a:rPr lang="en-US" sz="2800" b="0" dirty="0" err="1" smtClean="0"/>
              <a:t>transportasi</a:t>
            </a:r>
            <a:endParaRPr lang="en-US" sz="2800" b="0" dirty="0"/>
          </a:p>
          <a:p>
            <a:pPr marL="457200" indent="-457200">
              <a:buFont typeface="Arial" panose="020B0604020202020204" pitchFamily="34" charset="0"/>
              <a:buChar char="•"/>
            </a:pPr>
            <a:r>
              <a:rPr lang="en-US" sz="2800" dirty="0" err="1" smtClean="0"/>
              <a:t>Berkoordinasi</a:t>
            </a:r>
            <a:r>
              <a:rPr lang="en-US" sz="2800" dirty="0" smtClean="0"/>
              <a:t> </a:t>
            </a:r>
            <a:r>
              <a:rPr lang="en-US" sz="2800" b="0" dirty="0" err="1" smtClean="0"/>
              <a:t>dengan</a:t>
            </a:r>
            <a:r>
              <a:rPr lang="en-US" sz="2800" b="0" dirty="0" smtClean="0"/>
              <a:t> </a:t>
            </a:r>
            <a:r>
              <a:rPr lang="en-US" sz="2800" b="0" dirty="0" err="1" smtClean="0"/>
              <a:t>seluruh</a:t>
            </a:r>
            <a:r>
              <a:rPr lang="en-US" sz="2800" b="0" dirty="0" smtClean="0"/>
              <a:t> </a:t>
            </a:r>
            <a:r>
              <a:rPr lang="en-US" sz="2800" b="0" dirty="0" err="1" smtClean="0"/>
              <a:t>suplier</a:t>
            </a:r>
            <a:r>
              <a:rPr lang="en-US" sz="2800" b="0" dirty="0" smtClean="0"/>
              <a:t> (</a:t>
            </a:r>
            <a:r>
              <a:rPr lang="en-US" sz="2800" b="0" dirty="0" err="1" smtClean="0"/>
              <a:t>pemasok</a:t>
            </a:r>
            <a:r>
              <a:rPr lang="en-US" sz="2800" b="0" dirty="0" smtClean="0"/>
              <a:t>)</a:t>
            </a:r>
            <a:endParaRPr lang="en-US" sz="2800" b="0" dirty="0"/>
          </a:p>
          <a:p>
            <a:pPr marL="457200" indent="-457200">
              <a:buFont typeface="Arial" panose="020B0604020202020204" pitchFamily="34" charset="0"/>
              <a:buChar char="•"/>
            </a:pPr>
            <a:r>
              <a:rPr lang="en-US" sz="2800" dirty="0" err="1" smtClean="0"/>
              <a:t>Intergasikan</a:t>
            </a:r>
            <a:r>
              <a:rPr lang="en-US" sz="2800" dirty="0" smtClean="0"/>
              <a:t> </a:t>
            </a:r>
            <a:r>
              <a:rPr lang="en-US" sz="2800" b="0" dirty="0" err="1" smtClean="0"/>
              <a:t>teknologi</a:t>
            </a:r>
            <a:r>
              <a:rPr lang="en-US" sz="2800" b="0" dirty="0" smtClean="0"/>
              <a:t> </a:t>
            </a:r>
            <a:r>
              <a:rPr lang="en-US" sz="2800" b="0" dirty="0" err="1" smtClean="0"/>
              <a:t>rantai</a:t>
            </a:r>
            <a:r>
              <a:rPr lang="en-US" sz="2800" b="0" dirty="0" smtClean="0"/>
              <a:t> </a:t>
            </a:r>
            <a:r>
              <a:rPr lang="en-US" sz="2800" b="0" dirty="0" err="1" smtClean="0"/>
              <a:t>pasokan</a:t>
            </a:r>
            <a:endParaRPr lang="en-US" sz="2800" b="0" dirty="0"/>
          </a:p>
          <a:p>
            <a:pPr marL="457200" indent="-457200">
              <a:buFont typeface="Arial" panose="020B0604020202020204" pitchFamily="34" charset="0"/>
              <a:buChar char="•"/>
            </a:pPr>
            <a:r>
              <a:rPr lang="en-US" sz="2800" dirty="0" err="1" smtClean="0"/>
              <a:t>Mengsinkronkan</a:t>
            </a:r>
            <a:r>
              <a:rPr lang="en-US" sz="2800" dirty="0" smtClean="0"/>
              <a:t> </a:t>
            </a:r>
            <a:r>
              <a:rPr lang="en-US" sz="2800" b="0" dirty="0" smtClean="0"/>
              <a:t> </a:t>
            </a:r>
            <a:r>
              <a:rPr lang="en-US" sz="2800" b="0" dirty="0" err="1" smtClean="0"/>
              <a:t>aliran</a:t>
            </a:r>
            <a:r>
              <a:rPr lang="en-US" sz="2800" b="0" dirty="0" smtClean="0"/>
              <a:t> in-bound </a:t>
            </a:r>
            <a:r>
              <a:rPr lang="en-US" sz="2800" b="0" dirty="0" err="1" smtClean="0"/>
              <a:t>dan</a:t>
            </a:r>
            <a:r>
              <a:rPr lang="en-US" sz="2800" b="0" dirty="0" smtClean="0"/>
              <a:t> </a:t>
            </a:r>
            <a:r>
              <a:rPr lang="en-US" sz="2800" b="0" dirty="0"/>
              <a:t>outbound </a:t>
            </a:r>
            <a:r>
              <a:rPr lang="en-US" sz="2800" b="0" dirty="0" err="1" smtClean="0"/>
              <a:t>bahan</a:t>
            </a:r>
            <a:r>
              <a:rPr lang="en-US" sz="2800" b="0" dirty="0" smtClean="0"/>
              <a:t> </a:t>
            </a:r>
            <a:r>
              <a:rPr lang="en-US" sz="2800" b="0" dirty="0" err="1" smtClean="0"/>
              <a:t>atau</a:t>
            </a:r>
            <a:r>
              <a:rPr lang="en-US" sz="2800" b="0" dirty="0" smtClean="0"/>
              <a:t> </a:t>
            </a:r>
            <a:r>
              <a:rPr lang="en-US" sz="2800" b="0" dirty="0" err="1" smtClean="0"/>
              <a:t>barang</a:t>
            </a:r>
            <a:r>
              <a:rPr lang="en-US" sz="2800" b="0" dirty="0" smtClean="0"/>
              <a:t> </a:t>
            </a:r>
            <a:r>
              <a:rPr lang="en-US" sz="2800" b="0" dirty="0" err="1" smtClean="0"/>
              <a:t>jadi</a:t>
            </a:r>
            <a:endParaRPr lang="en-US" sz="2800" b="0" dirty="0"/>
          </a:p>
          <a:p>
            <a:pPr marL="457200" indent="-457200">
              <a:buFont typeface="Arial" panose="020B0604020202020204" pitchFamily="34" charset="0"/>
              <a:buChar char="•"/>
            </a:pPr>
            <a:r>
              <a:rPr lang="en-US" sz="2800" dirty="0" err="1" smtClean="0"/>
              <a:t>Memanaj</a:t>
            </a:r>
            <a:r>
              <a:rPr lang="en-US" sz="2800" dirty="0" smtClean="0"/>
              <a:t> </a:t>
            </a:r>
            <a:r>
              <a:rPr lang="en-US" sz="2800" b="0" dirty="0" err="1" smtClean="0"/>
              <a:t>jaringan</a:t>
            </a:r>
            <a:r>
              <a:rPr lang="en-US" sz="2800" b="0" dirty="0" smtClean="0"/>
              <a:t> </a:t>
            </a:r>
            <a:r>
              <a:rPr lang="en-US" sz="2800" b="0" dirty="0" err="1" smtClean="0"/>
              <a:t>distribusi</a:t>
            </a:r>
            <a:r>
              <a:rPr lang="en-US" sz="2800" b="0" dirty="0" smtClean="0"/>
              <a:t> </a:t>
            </a:r>
            <a:r>
              <a:rPr lang="en-US" sz="2800" b="0" dirty="0" err="1" smtClean="0"/>
              <a:t>atau</a:t>
            </a:r>
            <a:r>
              <a:rPr lang="en-US" sz="2800" b="0" dirty="0" smtClean="0"/>
              <a:t> </a:t>
            </a:r>
            <a:r>
              <a:rPr lang="en-US" sz="2800" b="0" dirty="0" err="1" smtClean="0"/>
              <a:t>transportasi</a:t>
            </a:r>
            <a:endParaRPr lang="en-US" sz="2800" b="0" dirty="0"/>
          </a:p>
          <a:p>
            <a:pPr marL="457200" indent="-457200">
              <a:buFont typeface="Arial" panose="020B0604020202020204" pitchFamily="34" charset="0"/>
              <a:buChar char="•"/>
            </a:pPr>
            <a:endParaRPr lang="en-US" sz="28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15</a:t>
            </a:fld>
            <a:endParaRPr lang="en-US" dirty="0"/>
          </a:p>
        </p:txBody>
      </p:sp>
    </p:spTree>
    <p:extLst>
      <p:ext uri="{BB962C8B-B14F-4D97-AF65-F5344CB8AC3E}">
        <p14:creationId xmlns:p14="http://schemas.microsoft.com/office/powerpoint/2010/main" val="361885542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365127"/>
            <a:ext cx="9906000" cy="1325563"/>
          </a:xfrm>
          <a:prstGeom prst="roundRect">
            <a:avLst>
              <a:gd name="adj" fmla="val 50000"/>
            </a:avLst>
          </a:prstGeom>
          <a:scene3d>
            <a:camera prst="orthographicFront"/>
            <a:lightRig rig="threePt" dir="t"/>
          </a:scene3d>
          <a:sp3d>
            <a:bevelT w="304800" h="133350" prst="artDeco"/>
          </a:sp3d>
        </p:spPr>
        <p:style>
          <a:lnRef idx="0">
            <a:schemeClr val="accent6"/>
          </a:lnRef>
          <a:fillRef idx="3">
            <a:schemeClr val="accent6"/>
          </a:fillRef>
          <a:effectRef idx="3">
            <a:schemeClr val="accent6"/>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err="1" smtClean="0">
                <a:ln/>
                <a:solidFill>
                  <a:schemeClr val="bg1"/>
                </a:solidFill>
                <a:latin typeface="Aharoni" panose="02010803020104030203" pitchFamily="2" charset="-79"/>
                <a:cs typeface="Aharoni" panose="02010803020104030203" pitchFamily="2" charset="-79"/>
              </a:rPr>
              <a:t>Sistem</a:t>
            </a:r>
            <a:r>
              <a:rPr lang="en-US" sz="4400" b="1" dirty="0" smtClean="0">
                <a:ln/>
                <a:solidFill>
                  <a:schemeClr val="bg1"/>
                </a:solidFill>
                <a:latin typeface="Aharoni" panose="02010803020104030203" pitchFamily="2" charset="-79"/>
                <a:cs typeface="Aharoni" panose="02010803020104030203" pitchFamily="2" charset="-79"/>
              </a:rPr>
              <a:t> </a:t>
            </a:r>
            <a:r>
              <a:rPr lang="en-US" sz="4400" b="1" dirty="0" err="1" smtClean="0">
                <a:ln/>
                <a:solidFill>
                  <a:schemeClr val="bg1"/>
                </a:solidFill>
                <a:latin typeface="Aharoni" panose="02010803020104030203" pitchFamily="2" charset="-79"/>
                <a:cs typeface="Aharoni" panose="02010803020104030203" pitchFamily="2" charset="-79"/>
              </a:rPr>
              <a:t>Pengendalian</a:t>
            </a:r>
            <a:r>
              <a:rPr lang="en-US" sz="4400" b="1" dirty="0" smtClean="0">
                <a:ln/>
                <a:solidFill>
                  <a:schemeClr val="bg1"/>
                </a:solidFill>
                <a:latin typeface="Aharoni" panose="02010803020104030203" pitchFamily="2" charset="-79"/>
                <a:cs typeface="Aharoni" panose="02010803020104030203" pitchFamily="2" charset="-79"/>
              </a:rPr>
              <a:t> </a:t>
            </a:r>
            <a:r>
              <a:rPr lang="en-US" sz="4400" b="1" dirty="0" err="1" smtClean="0">
                <a:ln/>
                <a:solidFill>
                  <a:schemeClr val="bg1"/>
                </a:solidFill>
                <a:latin typeface="Aharoni" panose="02010803020104030203" pitchFamily="2" charset="-79"/>
                <a:cs typeface="Aharoni" panose="02010803020104030203" pitchFamily="2" charset="-79"/>
              </a:rPr>
              <a:t>Persediaan</a:t>
            </a:r>
            <a:endParaRPr lang="en-US" b="1" i="1" dirty="0">
              <a:ln/>
              <a:solidFill>
                <a:schemeClr val="bg1"/>
              </a:solidFill>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p:txBody>
          <a:bodyPr>
            <a:normAutofit/>
          </a:bodyPr>
          <a:lstStyle/>
          <a:p>
            <a:pPr marL="342900" indent="-342900">
              <a:buFont typeface="Courier New" panose="02070309020205020404" pitchFamily="49" charset="0"/>
              <a:buChar char="o"/>
            </a:pPr>
            <a:r>
              <a:rPr lang="en-US" sz="2200" b="0" dirty="0" err="1" smtClean="0"/>
              <a:t>Pengendalian</a:t>
            </a:r>
            <a:r>
              <a:rPr lang="en-US" sz="2200" b="0" dirty="0" smtClean="0"/>
              <a:t> </a:t>
            </a:r>
            <a:r>
              <a:rPr lang="en-US" sz="2200" b="0" dirty="0" err="1" smtClean="0"/>
              <a:t>persediaan</a:t>
            </a:r>
            <a:r>
              <a:rPr lang="en-US" sz="2200" b="0" i="1" dirty="0" smtClean="0"/>
              <a:t> </a:t>
            </a:r>
            <a:r>
              <a:rPr lang="en-US" sz="2200" i="1" dirty="0" err="1" smtClean="0"/>
              <a:t>meminimumkan</a:t>
            </a:r>
            <a:r>
              <a:rPr lang="en-US" sz="2200" i="1" dirty="0" smtClean="0"/>
              <a:t> </a:t>
            </a:r>
            <a:r>
              <a:rPr lang="en-US" sz="2200" b="0" dirty="0" err="1" smtClean="0"/>
              <a:t>biaya</a:t>
            </a:r>
            <a:r>
              <a:rPr lang="en-US" sz="2200" b="0" dirty="0" smtClean="0"/>
              <a:t> </a:t>
            </a:r>
            <a:r>
              <a:rPr lang="en-US" sz="2200" b="0" dirty="0" err="1" smtClean="0"/>
              <a:t>persdiaan</a:t>
            </a:r>
            <a:r>
              <a:rPr lang="en-US" sz="2200" b="0" dirty="0" smtClean="0"/>
              <a:t> total</a:t>
            </a:r>
            <a:endParaRPr lang="en-US" sz="2200" b="0" dirty="0"/>
          </a:p>
          <a:p>
            <a:pPr marL="342900" indent="-342900">
              <a:buFont typeface="Courier New" panose="02070309020205020404" pitchFamily="49" charset="0"/>
              <a:buChar char="o"/>
            </a:pPr>
            <a:r>
              <a:rPr lang="en-US" sz="2200" b="0" dirty="0" err="1" smtClean="0"/>
              <a:t>Tujuannya</a:t>
            </a:r>
            <a:r>
              <a:rPr lang="en-US" sz="2200" b="0" dirty="0" smtClean="0"/>
              <a:t> </a:t>
            </a:r>
            <a:r>
              <a:rPr lang="en-US" sz="2200" b="0" dirty="0" err="1" smtClean="0"/>
              <a:t>adalah</a:t>
            </a:r>
            <a:r>
              <a:rPr lang="en-US" sz="2200" b="0" dirty="0" smtClean="0"/>
              <a:t> </a:t>
            </a:r>
            <a:r>
              <a:rPr lang="en-US" sz="2200" b="0" dirty="0" err="1" smtClean="0"/>
              <a:t>untuk</a:t>
            </a:r>
            <a:r>
              <a:rPr lang="en-US" sz="2200" b="0" dirty="0" smtClean="0"/>
              <a:t> </a:t>
            </a:r>
            <a:r>
              <a:rPr lang="en-US" sz="2200" i="1" dirty="0" err="1" smtClean="0"/>
              <a:t>menjaga</a:t>
            </a:r>
            <a:r>
              <a:rPr lang="en-US" sz="2200" i="1" dirty="0" smtClean="0"/>
              <a:t> </a:t>
            </a:r>
            <a:r>
              <a:rPr lang="en-US" sz="2200" i="1" dirty="0" err="1" smtClean="0"/>
              <a:t>persediaan</a:t>
            </a:r>
            <a:r>
              <a:rPr lang="en-US" sz="2200" i="1" dirty="0" smtClean="0"/>
              <a:t> </a:t>
            </a:r>
            <a:r>
              <a:rPr lang="en-US" sz="2200" i="1" dirty="0" err="1" smtClean="0"/>
              <a:t>pada</a:t>
            </a:r>
            <a:r>
              <a:rPr lang="en-US" sz="2200" i="1" dirty="0" smtClean="0"/>
              <a:t> level optimum </a:t>
            </a:r>
            <a:r>
              <a:rPr lang="en-US" sz="2200" b="0" dirty="0" err="1" smtClean="0"/>
              <a:t>dengan</a:t>
            </a:r>
            <a:r>
              <a:rPr lang="en-US" sz="2200" b="0" dirty="0" smtClean="0"/>
              <a:t> </a:t>
            </a:r>
            <a:r>
              <a:rPr lang="en-US" sz="2200" b="0" dirty="0" err="1" smtClean="0"/>
              <a:t>memesan</a:t>
            </a:r>
            <a:r>
              <a:rPr lang="en-US" sz="2200" b="0" dirty="0" smtClean="0"/>
              <a:t> </a:t>
            </a:r>
            <a:r>
              <a:rPr lang="en-US" sz="2200" b="0" dirty="0" err="1" smtClean="0"/>
              <a:t>kembali</a:t>
            </a:r>
            <a:r>
              <a:rPr lang="en-US" sz="2200" b="0" dirty="0" smtClean="0"/>
              <a:t> </a:t>
            </a:r>
            <a:r>
              <a:rPr lang="en-US" sz="2200" b="0" dirty="0" err="1" smtClean="0"/>
              <a:t>dalam</a:t>
            </a:r>
            <a:r>
              <a:rPr lang="en-US" sz="2200" b="0" dirty="0" smtClean="0"/>
              <a:t> </a:t>
            </a:r>
            <a:r>
              <a:rPr lang="en-US" sz="2200" b="0" dirty="0" err="1" smtClean="0"/>
              <a:t>jumlah</a:t>
            </a:r>
            <a:r>
              <a:rPr lang="en-US" sz="2200" b="0" dirty="0" smtClean="0"/>
              <a:t> </a:t>
            </a:r>
            <a:r>
              <a:rPr lang="en-US" sz="2200" b="0" dirty="0" err="1" smtClean="0"/>
              <a:t>dan</a:t>
            </a:r>
            <a:r>
              <a:rPr lang="en-US" sz="2200" b="0" dirty="0" smtClean="0"/>
              <a:t> </a:t>
            </a:r>
            <a:r>
              <a:rPr lang="en-US" sz="2200" b="0" dirty="0" err="1" smtClean="0"/>
              <a:t>waktu</a:t>
            </a:r>
            <a:r>
              <a:rPr lang="en-US" sz="2200" b="0" dirty="0" smtClean="0"/>
              <a:t> yang </a:t>
            </a:r>
            <a:r>
              <a:rPr lang="en-US" sz="2200" b="0" dirty="0" err="1" smtClean="0"/>
              <a:t>tepat</a:t>
            </a:r>
            <a:endParaRPr lang="en-US" sz="2200" b="0" dirty="0"/>
          </a:p>
          <a:p>
            <a:pPr marL="342900" indent="-342900">
              <a:buFont typeface="Courier New" panose="02070309020205020404" pitchFamily="49" charset="0"/>
              <a:buChar char="o"/>
            </a:pPr>
            <a:r>
              <a:rPr lang="en-US" sz="2200" b="0" dirty="0" err="1" smtClean="0"/>
              <a:t>Sistem</a:t>
            </a:r>
            <a:r>
              <a:rPr lang="en-US" sz="2200" b="0" dirty="0" smtClean="0"/>
              <a:t> </a:t>
            </a:r>
            <a:r>
              <a:rPr lang="en-US" sz="2200" b="0" dirty="0" err="1" smtClean="0"/>
              <a:t>pengendalian</a:t>
            </a:r>
            <a:r>
              <a:rPr lang="en-US" sz="2200" b="0" dirty="0" smtClean="0"/>
              <a:t> </a:t>
            </a:r>
            <a:r>
              <a:rPr lang="en-US" sz="2200" b="0" dirty="0" err="1" smtClean="0"/>
              <a:t>persediaan</a:t>
            </a:r>
            <a:r>
              <a:rPr lang="en-US" sz="2200" b="0" dirty="0" smtClean="0"/>
              <a:t> </a:t>
            </a:r>
            <a:r>
              <a:rPr lang="en-US" sz="2200" i="1" dirty="0" err="1" smtClean="0"/>
              <a:t>meminimumkan</a:t>
            </a:r>
            <a:r>
              <a:rPr lang="en-US" sz="2200" i="1" dirty="0" smtClean="0"/>
              <a:t>  </a:t>
            </a:r>
            <a:r>
              <a:rPr lang="en-US" sz="2200" b="0" dirty="0" err="1" smtClean="0"/>
              <a:t>tiga</a:t>
            </a:r>
            <a:r>
              <a:rPr lang="en-US" sz="2200" b="0" dirty="0" smtClean="0"/>
              <a:t> </a:t>
            </a:r>
            <a:r>
              <a:rPr lang="en-US" sz="2200" b="0" dirty="0" err="1" smtClean="0"/>
              <a:t>katergori</a:t>
            </a:r>
            <a:r>
              <a:rPr lang="en-US" sz="2200" b="0" dirty="0" smtClean="0"/>
              <a:t> </a:t>
            </a:r>
            <a:r>
              <a:rPr lang="en-US" sz="2200" b="0" dirty="0" err="1" smtClean="0"/>
              <a:t>biaya</a:t>
            </a:r>
            <a:r>
              <a:rPr lang="en-US" sz="2200" b="0" dirty="0" smtClean="0"/>
              <a:t>:</a:t>
            </a:r>
            <a:endParaRPr lang="en-US" sz="2200" b="0" dirty="0"/>
          </a:p>
          <a:p>
            <a:pPr marL="857250" lvl="1" indent="-457200">
              <a:buClrTx/>
              <a:buFont typeface="+mj-lt"/>
              <a:buAutoNum type="arabicPeriod"/>
            </a:pPr>
            <a:r>
              <a:rPr lang="en-US" sz="2200" b="1" dirty="0" err="1" smtClean="0">
                <a:solidFill>
                  <a:srgbClr val="6B633D"/>
                </a:solidFill>
              </a:rPr>
              <a:t>Biaya</a:t>
            </a:r>
            <a:r>
              <a:rPr lang="en-US" sz="2200" b="1" dirty="0" smtClean="0">
                <a:solidFill>
                  <a:srgbClr val="6B633D"/>
                </a:solidFill>
              </a:rPr>
              <a:t> </a:t>
            </a:r>
            <a:r>
              <a:rPr lang="en-US" sz="2200" b="1" dirty="0" err="1" smtClean="0">
                <a:solidFill>
                  <a:srgbClr val="6B633D"/>
                </a:solidFill>
              </a:rPr>
              <a:t>memegang</a:t>
            </a:r>
            <a:r>
              <a:rPr lang="en-US" sz="2200" b="1" dirty="0" smtClean="0">
                <a:solidFill>
                  <a:srgbClr val="6B633D"/>
                </a:solidFill>
              </a:rPr>
              <a:t> </a:t>
            </a:r>
            <a:r>
              <a:rPr lang="en-US" sz="2200" b="1" dirty="0" err="1" smtClean="0">
                <a:solidFill>
                  <a:srgbClr val="6B633D"/>
                </a:solidFill>
              </a:rPr>
              <a:t>persediaan</a:t>
            </a:r>
            <a:r>
              <a:rPr lang="en-US" sz="2200" b="1" dirty="0" smtClean="0">
                <a:solidFill>
                  <a:srgbClr val="6B633D"/>
                </a:solidFill>
              </a:rPr>
              <a:t>: </a:t>
            </a:r>
            <a:r>
              <a:rPr lang="en-US" sz="2200" dirty="0" err="1" smtClean="0">
                <a:solidFill>
                  <a:srgbClr val="6B633D"/>
                </a:solidFill>
              </a:rPr>
              <a:t>biaya</a:t>
            </a:r>
            <a:r>
              <a:rPr lang="en-US" sz="2200" dirty="0" smtClean="0">
                <a:solidFill>
                  <a:srgbClr val="6B633D"/>
                </a:solidFill>
              </a:rPr>
              <a:t> </a:t>
            </a:r>
            <a:r>
              <a:rPr lang="en-US" sz="2200" dirty="0" err="1" smtClean="0">
                <a:solidFill>
                  <a:srgbClr val="6B633D"/>
                </a:solidFill>
              </a:rPr>
              <a:t>gudang</a:t>
            </a:r>
            <a:r>
              <a:rPr lang="en-US" sz="2200" dirty="0" smtClean="0">
                <a:solidFill>
                  <a:srgbClr val="6B633D"/>
                </a:solidFill>
              </a:rPr>
              <a:t>, </a:t>
            </a:r>
            <a:r>
              <a:rPr lang="en-US" sz="2200" dirty="0" err="1" smtClean="0">
                <a:solidFill>
                  <a:srgbClr val="6B633D"/>
                </a:solidFill>
              </a:rPr>
              <a:t>biaya</a:t>
            </a:r>
            <a:r>
              <a:rPr lang="en-US" sz="2200" dirty="0" smtClean="0">
                <a:solidFill>
                  <a:srgbClr val="6B633D"/>
                </a:solidFill>
              </a:rPr>
              <a:t> </a:t>
            </a:r>
            <a:r>
              <a:rPr lang="en-US" sz="2200" dirty="0" err="1" smtClean="0">
                <a:solidFill>
                  <a:srgbClr val="6B633D"/>
                </a:solidFill>
              </a:rPr>
              <a:t>keamanan</a:t>
            </a:r>
            <a:r>
              <a:rPr lang="en-US" sz="2200" dirty="0" smtClean="0">
                <a:solidFill>
                  <a:srgbClr val="6B633D"/>
                </a:solidFill>
              </a:rPr>
              <a:t>, </a:t>
            </a:r>
            <a:r>
              <a:rPr lang="en-US" sz="2200" dirty="0" err="1" smtClean="0">
                <a:solidFill>
                  <a:srgbClr val="6B633D"/>
                </a:solidFill>
              </a:rPr>
              <a:t>asuransi</a:t>
            </a:r>
            <a:r>
              <a:rPr lang="en-US" sz="2200" dirty="0" smtClean="0">
                <a:solidFill>
                  <a:srgbClr val="6B633D"/>
                </a:solidFill>
              </a:rPr>
              <a:t>, </a:t>
            </a:r>
            <a:r>
              <a:rPr lang="en-US" sz="2200" dirty="0" err="1" smtClean="0">
                <a:solidFill>
                  <a:srgbClr val="6B633D"/>
                </a:solidFill>
              </a:rPr>
              <a:t>biaya</a:t>
            </a:r>
            <a:r>
              <a:rPr lang="en-US" sz="2200" dirty="0" smtClean="0">
                <a:solidFill>
                  <a:srgbClr val="6B633D"/>
                </a:solidFill>
              </a:rPr>
              <a:t> </a:t>
            </a:r>
            <a:r>
              <a:rPr lang="en-US" sz="2200" dirty="0" err="1" smtClean="0">
                <a:solidFill>
                  <a:srgbClr val="6B633D"/>
                </a:solidFill>
              </a:rPr>
              <a:t>karena</a:t>
            </a:r>
            <a:r>
              <a:rPr lang="en-US" sz="2200" dirty="0" smtClean="0">
                <a:solidFill>
                  <a:srgbClr val="6B633D"/>
                </a:solidFill>
              </a:rPr>
              <a:t> </a:t>
            </a:r>
            <a:r>
              <a:rPr lang="en-US" sz="2200" dirty="0" err="1" smtClean="0">
                <a:solidFill>
                  <a:srgbClr val="6B633D"/>
                </a:solidFill>
              </a:rPr>
              <a:t>kehilangan</a:t>
            </a:r>
            <a:r>
              <a:rPr lang="en-US" sz="2200" dirty="0" smtClean="0">
                <a:solidFill>
                  <a:srgbClr val="6B633D"/>
                </a:solidFill>
              </a:rPr>
              <a:t> </a:t>
            </a:r>
            <a:r>
              <a:rPr lang="en-US" sz="2200" dirty="0" err="1" smtClean="0">
                <a:solidFill>
                  <a:srgbClr val="6B633D"/>
                </a:solidFill>
              </a:rPr>
              <a:t>atau</a:t>
            </a:r>
            <a:r>
              <a:rPr lang="en-US" sz="2200" dirty="0" smtClean="0">
                <a:solidFill>
                  <a:srgbClr val="6B633D"/>
                </a:solidFill>
              </a:rPr>
              <a:t> </a:t>
            </a:r>
            <a:r>
              <a:rPr lang="en-US" sz="2200" dirty="0" err="1" smtClean="0">
                <a:solidFill>
                  <a:srgbClr val="6B633D"/>
                </a:solidFill>
              </a:rPr>
              <a:t>kedaluarsa</a:t>
            </a:r>
            <a:r>
              <a:rPr lang="en-US" sz="2200" dirty="0" smtClean="0">
                <a:solidFill>
                  <a:srgbClr val="6B633D"/>
                </a:solidFill>
              </a:rPr>
              <a:t>, </a:t>
            </a:r>
            <a:r>
              <a:rPr lang="en-US" sz="2200" dirty="0" err="1" smtClean="0">
                <a:solidFill>
                  <a:srgbClr val="6B633D"/>
                </a:solidFill>
              </a:rPr>
              <a:t>biaya</a:t>
            </a:r>
            <a:r>
              <a:rPr lang="en-US" sz="2200" dirty="0" smtClean="0">
                <a:solidFill>
                  <a:srgbClr val="6B633D"/>
                </a:solidFill>
              </a:rPr>
              <a:t> </a:t>
            </a:r>
            <a:r>
              <a:rPr lang="en-US" sz="2200" dirty="0" err="1" smtClean="0">
                <a:solidFill>
                  <a:srgbClr val="6B633D"/>
                </a:solidFill>
              </a:rPr>
              <a:t>bunga</a:t>
            </a:r>
            <a:r>
              <a:rPr lang="en-US" sz="2200" dirty="0" smtClean="0">
                <a:solidFill>
                  <a:srgbClr val="6B633D"/>
                </a:solidFill>
              </a:rPr>
              <a:t> </a:t>
            </a:r>
            <a:r>
              <a:rPr lang="en-US" sz="2200" dirty="0" err="1" smtClean="0">
                <a:solidFill>
                  <a:srgbClr val="6B633D"/>
                </a:solidFill>
              </a:rPr>
              <a:t>atas</a:t>
            </a:r>
            <a:r>
              <a:rPr lang="en-US" sz="2200" dirty="0" smtClean="0">
                <a:solidFill>
                  <a:srgbClr val="6B633D"/>
                </a:solidFill>
              </a:rPr>
              <a:t> </a:t>
            </a:r>
            <a:r>
              <a:rPr lang="en-US" sz="2200" dirty="0" err="1" smtClean="0">
                <a:solidFill>
                  <a:srgbClr val="6B633D"/>
                </a:solidFill>
              </a:rPr>
              <a:t>persediaan</a:t>
            </a:r>
            <a:endParaRPr lang="en-US" sz="2200" dirty="0">
              <a:solidFill>
                <a:srgbClr val="6B633D"/>
              </a:solidFill>
            </a:endParaRPr>
          </a:p>
          <a:p>
            <a:pPr marL="857250" lvl="1" indent="-457200">
              <a:buClrTx/>
              <a:buFont typeface="+mj-lt"/>
              <a:buAutoNum type="arabicPeriod"/>
            </a:pPr>
            <a:r>
              <a:rPr lang="en-US" sz="2200" b="1" dirty="0" err="1" smtClean="0">
                <a:solidFill>
                  <a:srgbClr val="6B633D"/>
                </a:solidFill>
              </a:rPr>
              <a:t>Biaya</a:t>
            </a:r>
            <a:r>
              <a:rPr lang="en-US" sz="2200" b="1" dirty="0" smtClean="0">
                <a:solidFill>
                  <a:srgbClr val="6B633D"/>
                </a:solidFill>
              </a:rPr>
              <a:t> </a:t>
            </a:r>
            <a:r>
              <a:rPr lang="en-US" sz="2200" b="1" dirty="0" err="1" smtClean="0">
                <a:solidFill>
                  <a:srgbClr val="6B633D"/>
                </a:solidFill>
              </a:rPr>
              <a:t>pemesanan</a:t>
            </a:r>
            <a:r>
              <a:rPr lang="en-US" sz="2200" b="1" dirty="0" smtClean="0">
                <a:solidFill>
                  <a:srgbClr val="6B633D"/>
                </a:solidFill>
              </a:rPr>
              <a:t> </a:t>
            </a:r>
            <a:r>
              <a:rPr lang="en-US" sz="2200" b="1" dirty="0" err="1" smtClean="0">
                <a:solidFill>
                  <a:srgbClr val="6B633D"/>
                </a:solidFill>
              </a:rPr>
              <a:t>atau</a:t>
            </a:r>
            <a:r>
              <a:rPr lang="en-US" sz="2200" b="1" dirty="0" smtClean="0">
                <a:solidFill>
                  <a:srgbClr val="6B633D"/>
                </a:solidFill>
              </a:rPr>
              <a:t> </a:t>
            </a:r>
            <a:r>
              <a:rPr lang="en-US" sz="2200" b="1" dirty="0" err="1" smtClean="0">
                <a:solidFill>
                  <a:srgbClr val="6B633D"/>
                </a:solidFill>
              </a:rPr>
              <a:t>pengiriman</a:t>
            </a:r>
            <a:r>
              <a:rPr lang="en-US" sz="2200" b="1" dirty="0" smtClean="0">
                <a:solidFill>
                  <a:srgbClr val="6B633D"/>
                </a:solidFill>
              </a:rPr>
              <a:t>: </a:t>
            </a:r>
            <a:r>
              <a:rPr lang="en-US" sz="2200" dirty="0" err="1" smtClean="0">
                <a:solidFill>
                  <a:srgbClr val="6B633D"/>
                </a:solidFill>
              </a:rPr>
              <a:t>biaya</a:t>
            </a:r>
            <a:r>
              <a:rPr lang="en-US" sz="2200" dirty="0" smtClean="0">
                <a:solidFill>
                  <a:srgbClr val="6B633D"/>
                </a:solidFill>
              </a:rPr>
              <a:t> </a:t>
            </a:r>
            <a:r>
              <a:rPr lang="en-US" sz="2200" dirty="0" err="1" smtClean="0">
                <a:solidFill>
                  <a:srgbClr val="6B633D"/>
                </a:solidFill>
              </a:rPr>
              <a:t>jasa</a:t>
            </a:r>
            <a:r>
              <a:rPr lang="en-US" sz="2200" dirty="0" smtClean="0">
                <a:solidFill>
                  <a:srgbClr val="6B633D"/>
                </a:solidFill>
              </a:rPr>
              <a:t> </a:t>
            </a:r>
            <a:r>
              <a:rPr lang="en-US" sz="2200" dirty="0" err="1" smtClean="0">
                <a:solidFill>
                  <a:srgbClr val="6B633D"/>
                </a:solidFill>
              </a:rPr>
              <a:t>atas</a:t>
            </a:r>
            <a:r>
              <a:rPr lang="en-US" sz="2200" dirty="0" smtClean="0">
                <a:solidFill>
                  <a:srgbClr val="6B633D"/>
                </a:solidFill>
              </a:rPr>
              <a:t> </a:t>
            </a:r>
            <a:r>
              <a:rPr lang="en-US" sz="2200" dirty="0" err="1" smtClean="0">
                <a:solidFill>
                  <a:srgbClr val="6B633D"/>
                </a:solidFill>
              </a:rPr>
              <a:t>waktu</a:t>
            </a:r>
            <a:r>
              <a:rPr lang="en-US" sz="2200" dirty="0" smtClean="0">
                <a:solidFill>
                  <a:srgbClr val="6B633D"/>
                </a:solidFill>
              </a:rPr>
              <a:t> </a:t>
            </a:r>
            <a:r>
              <a:rPr lang="en-US" sz="2200" dirty="0" err="1" smtClean="0">
                <a:solidFill>
                  <a:srgbClr val="6B633D"/>
                </a:solidFill>
              </a:rPr>
              <a:t>para</a:t>
            </a:r>
            <a:r>
              <a:rPr lang="en-US" sz="2200" dirty="0" smtClean="0">
                <a:solidFill>
                  <a:srgbClr val="6B633D"/>
                </a:solidFill>
              </a:rPr>
              <a:t> </a:t>
            </a:r>
            <a:r>
              <a:rPr lang="en-US" sz="2200" dirty="0" err="1" smtClean="0">
                <a:solidFill>
                  <a:srgbClr val="6B633D"/>
                </a:solidFill>
              </a:rPr>
              <a:t>pegawai</a:t>
            </a:r>
            <a:r>
              <a:rPr lang="en-US" sz="2200" dirty="0" smtClean="0">
                <a:solidFill>
                  <a:srgbClr val="6B633D"/>
                </a:solidFill>
              </a:rPr>
              <a:t> </a:t>
            </a:r>
            <a:r>
              <a:rPr lang="en-US" sz="2200" dirty="0" err="1" smtClean="0">
                <a:solidFill>
                  <a:srgbClr val="6B633D"/>
                </a:solidFill>
              </a:rPr>
              <a:t>untuk</a:t>
            </a:r>
            <a:r>
              <a:rPr lang="en-US" sz="2200" dirty="0" smtClean="0">
                <a:solidFill>
                  <a:srgbClr val="6B633D"/>
                </a:solidFill>
              </a:rPr>
              <a:t> </a:t>
            </a:r>
            <a:r>
              <a:rPr lang="en-US" sz="2200" dirty="0" err="1" smtClean="0">
                <a:solidFill>
                  <a:srgbClr val="6B633D"/>
                </a:solidFill>
              </a:rPr>
              <a:t>pemesanan</a:t>
            </a:r>
            <a:r>
              <a:rPr lang="en-US" sz="2200" dirty="0" smtClean="0">
                <a:solidFill>
                  <a:srgbClr val="6B633D"/>
                </a:solidFill>
              </a:rPr>
              <a:t> </a:t>
            </a:r>
            <a:r>
              <a:rPr lang="en-US" sz="2200" dirty="0" err="1" smtClean="0">
                <a:solidFill>
                  <a:srgbClr val="6B633D"/>
                </a:solidFill>
              </a:rPr>
              <a:t>dan</a:t>
            </a:r>
            <a:r>
              <a:rPr lang="en-US" sz="2200" dirty="0" smtClean="0">
                <a:solidFill>
                  <a:srgbClr val="6B633D"/>
                </a:solidFill>
              </a:rPr>
              <a:t> </a:t>
            </a:r>
            <a:r>
              <a:rPr lang="en-US" sz="2200" dirty="0" err="1" smtClean="0">
                <a:solidFill>
                  <a:srgbClr val="6B633D"/>
                </a:solidFill>
              </a:rPr>
              <a:t>penerimaan</a:t>
            </a:r>
            <a:r>
              <a:rPr lang="en-US" sz="2200" dirty="0" smtClean="0">
                <a:solidFill>
                  <a:srgbClr val="6B633D"/>
                </a:solidFill>
              </a:rPr>
              <a:t> </a:t>
            </a:r>
            <a:r>
              <a:rPr lang="en-US" sz="2200" dirty="0" err="1" smtClean="0">
                <a:solidFill>
                  <a:srgbClr val="6B633D"/>
                </a:solidFill>
              </a:rPr>
              <a:t>bahan</a:t>
            </a:r>
            <a:endParaRPr lang="en-US" sz="2200" dirty="0">
              <a:solidFill>
                <a:srgbClr val="6B633D"/>
              </a:solidFill>
            </a:endParaRPr>
          </a:p>
          <a:p>
            <a:pPr marL="857250" lvl="1" indent="-457200">
              <a:buClrTx/>
              <a:buFont typeface="+mj-lt"/>
              <a:buAutoNum type="arabicPeriod"/>
            </a:pPr>
            <a:r>
              <a:rPr lang="en-US" sz="2200" b="1" dirty="0" err="1" smtClean="0">
                <a:solidFill>
                  <a:srgbClr val="6B633D"/>
                </a:solidFill>
              </a:rPr>
              <a:t>Biaya</a:t>
            </a:r>
            <a:r>
              <a:rPr lang="en-US" sz="2200" b="1" dirty="0" smtClean="0">
                <a:solidFill>
                  <a:srgbClr val="6B633D"/>
                </a:solidFill>
              </a:rPr>
              <a:t> </a:t>
            </a:r>
            <a:r>
              <a:rPr lang="en-US" sz="2200" b="1" dirty="0" err="1" smtClean="0">
                <a:solidFill>
                  <a:srgbClr val="6B633D"/>
                </a:solidFill>
              </a:rPr>
              <a:t>kekurangan</a:t>
            </a:r>
            <a:r>
              <a:rPr lang="en-US" sz="2200" b="1" dirty="0" smtClean="0">
                <a:solidFill>
                  <a:srgbClr val="6B633D"/>
                </a:solidFill>
              </a:rPr>
              <a:t> </a:t>
            </a:r>
            <a:r>
              <a:rPr lang="en-US" sz="2200" b="1" dirty="0" err="1" smtClean="0">
                <a:solidFill>
                  <a:srgbClr val="6B633D"/>
                </a:solidFill>
              </a:rPr>
              <a:t>persediaan</a:t>
            </a:r>
            <a:r>
              <a:rPr lang="en-US" sz="2200" b="1" dirty="0" smtClean="0">
                <a:solidFill>
                  <a:srgbClr val="6B633D"/>
                </a:solidFill>
              </a:rPr>
              <a:t> (shortage): </a:t>
            </a:r>
            <a:r>
              <a:rPr lang="en-US" sz="2200" dirty="0" err="1" smtClean="0">
                <a:solidFill>
                  <a:srgbClr val="6B633D"/>
                </a:solidFill>
              </a:rPr>
              <a:t>keterlambatan</a:t>
            </a:r>
            <a:r>
              <a:rPr lang="en-US" sz="2200" dirty="0" smtClean="0">
                <a:solidFill>
                  <a:srgbClr val="6B633D"/>
                </a:solidFill>
              </a:rPr>
              <a:t> </a:t>
            </a:r>
            <a:r>
              <a:rPr lang="en-US" sz="2200" dirty="0" err="1" smtClean="0">
                <a:solidFill>
                  <a:srgbClr val="6B633D"/>
                </a:solidFill>
              </a:rPr>
              <a:t>produksi</a:t>
            </a:r>
            <a:r>
              <a:rPr lang="en-US" sz="2200" dirty="0" smtClean="0">
                <a:solidFill>
                  <a:srgbClr val="6B633D"/>
                </a:solidFill>
              </a:rPr>
              <a:t> </a:t>
            </a:r>
            <a:r>
              <a:rPr lang="en-US" sz="2200" dirty="0" err="1" smtClean="0">
                <a:solidFill>
                  <a:srgbClr val="6B633D"/>
                </a:solidFill>
              </a:rPr>
              <a:t>dan</a:t>
            </a:r>
            <a:r>
              <a:rPr lang="en-US" sz="2200" dirty="0" smtClean="0">
                <a:solidFill>
                  <a:srgbClr val="6B633D"/>
                </a:solidFill>
              </a:rPr>
              <a:t> </a:t>
            </a:r>
            <a:r>
              <a:rPr lang="en-US" sz="2200" dirty="0" err="1" smtClean="0">
                <a:solidFill>
                  <a:srgbClr val="6B633D"/>
                </a:solidFill>
              </a:rPr>
              <a:t>kehilangan</a:t>
            </a:r>
            <a:r>
              <a:rPr lang="en-US" sz="2200" dirty="0" smtClean="0">
                <a:solidFill>
                  <a:srgbClr val="6B633D"/>
                </a:solidFill>
              </a:rPr>
              <a:t> </a:t>
            </a:r>
            <a:r>
              <a:rPr lang="en-US" sz="2200" dirty="0" err="1" smtClean="0">
                <a:solidFill>
                  <a:srgbClr val="6B633D"/>
                </a:solidFill>
              </a:rPr>
              <a:t>penerimaan</a:t>
            </a:r>
            <a:r>
              <a:rPr lang="en-US" sz="2200" dirty="0" smtClean="0">
                <a:solidFill>
                  <a:srgbClr val="6B633D"/>
                </a:solidFill>
              </a:rPr>
              <a:t> </a:t>
            </a:r>
            <a:r>
              <a:rPr lang="en-US" sz="2200" dirty="0" err="1" smtClean="0">
                <a:solidFill>
                  <a:srgbClr val="6B633D"/>
                </a:solidFill>
              </a:rPr>
              <a:t>oleh</a:t>
            </a:r>
            <a:r>
              <a:rPr lang="en-US" sz="2200" dirty="0" smtClean="0">
                <a:solidFill>
                  <a:srgbClr val="6B633D"/>
                </a:solidFill>
              </a:rPr>
              <a:t> </a:t>
            </a:r>
            <a:r>
              <a:rPr lang="en-US" sz="2200" dirty="0" err="1" smtClean="0">
                <a:solidFill>
                  <a:srgbClr val="6B633D"/>
                </a:solidFill>
              </a:rPr>
              <a:t>karena</a:t>
            </a:r>
            <a:r>
              <a:rPr lang="en-US" sz="2200" dirty="0" smtClean="0">
                <a:solidFill>
                  <a:srgbClr val="6B633D"/>
                </a:solidFill>
              </a:rPr>
              <a:t> </a:t>
            </a:r>
            <a:r>
              <a:rPr lang="en-US" sz="2200" dirty="0" err="1" smtClean="0">
                <a:solidFill>
                  <a:srgbClr val="6B633D"/>
                </a:solidFill>
              </a:rPr>
              <a:t>kekurangan</a:t>
            </a:r>
            <a:r>
              <a:rPr lang="en-US" sz="2200" dirty="0" smtClean="0">
                <a:solidFill>
                  <a:srgbClr val="6B633D"/>
                </a:solidFill>
              </a:rPr>
              <a:t> </a:t>
            </a:r>
            <a:r>
              <a:rPr lang="en-US" sz="2200" dirty="0" err="1" smtClean="0">
                <a:solidFill>
                  <a:srgbClr val="6B633D"/>
                </a:solidFill>
              </a:rPr>
              <a:t>persediaan</a:t>
            </a:r>
            <a:r>
              <a:rPr lang="en-US" sz="2200" dirty="0" smtClean="0">
                <a:solidFill>
                  <a:srgbClr val="6B633D"/>
                </a:solidFill>
              </a:rPr>
              <a:t>.</a:t>
            </a:r>
            <a:endParaRPr lang="en-US" sz="2200" dirty="0">
              <a:solidFill>
                <a:srgbClr val="6B633D"/>
              </a:solidFill>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16</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2250"/>
                                        <p:tgtEl>
                                          <p:spTgt spid="3"/>
                                        </p:tgtEl>
                                      </p:cBhvr>
                                    </p:animEffect>
                                    <p:anim calcmode="lin" valueType="num">
                                      <p:cBhvr>
                                        <p:cTn id="7" dur="2250"/>
                                        <p:tgtEl>
                                          <p:spTgt spid="3"/>
                                        </p:tgtEl>
                                        <p:attrNameLst>
                                          <p:attrName>ppt_x</p:attrName>
                                        </p:attrNameLst>
                                      </p:cBhvr>
                                      <p:tavLst>
                                        <p:tav tm="0">
                                          <p:val>
                                            <p:strVal val="ppt_x"/>
                                          </p:val>
                                        </p:tav>
                                        <p:tav tm="100000">
                                          <p:val>
                                            <p:strVal val="ppt_x"/>
                                          </p:val>
                                        </p:tav>
                                      </p:tavLst>
                                    </p:anim>
                                    <p:anim calcmode="lin" valueType="num">
                                      <p:cBhvr>
                                        <p:cTn id="8" dur="2250"/>
                                        <p:tgtEl>
                                          <p:spTgt spid="3"/>
                                        </p:tgtEl>
                                        <p:attrNameLst>
                                          <p:attrName>ppt_y</p:attrName>
                                        </p:attrNameLst>
                                      </p:cBhvr>
                                      <p:tavLst>
                                        <p:tav tm="0">
                                          <p:val>
                                            <p:strVal val="ppt_y"/>
                                          </p:val>
                                        </p:tav>
                                        <p:tav tm="100000">
                                          <p:val>
                                            <p:strVal val="ppt_y-.1"/>
                                          </p:val>
                                        </p:tav>
                                      </p:tavLst>
                                    </p:anim>
                                    <p:set>
                                      <p:cBhvr>
                                        <p:cTn id="9" dur="1" fill="hold">
                                          <p:stCondLst>
                                            <p:cond delay="224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365127"/>
            <a:ext cx="9906000" cy="1325563"/>
          </a:xfrm>
          <a:prstGeom prst="roundRect">
            <a:avLst>
              <a:gd name="adj" fmla="val 50000"/>
            </a:avLst>
          </a:prstGeom>
          <a:scene3d>
            <a:camera prst="orthographicFront"/>
            <a:lightRig rig="threePt" dir="t"/>
          </a:scene3d>
          <a:sp3d>
            <a:bevelT w="304800" h="133350" prst="artDeco"/>
          </a:sp3d>
        </p:spPr>
        <p:style>
          <a:lnRef idx="0">
            <a:schemeClr val="accent6"/>
          </a:lnRef>
          <a:fillRef idx="3">
            <a:schemeClr val="accent6"/>
          </a:fillRef>
          <a:effectRef idx="3">
            <a:schemeClr val="accent6"/>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err="1" smtClean="0">
                <a:ln/>
                <a:solidFill>
                  <a:schemeClr val="bg1"/>
                </a:solidFill>
                <a:latin typeface="Aharoni" panose="02010803020104030203" pitchFamily="2" charset="-79"/>
                <a:cs typeface="Aharoni" panose="02010803020104030203" pitchFamily="2" charset="-79"/>
              </a:rPr>
              <a:t>Sistem</a:t>
            </a:r>
            <a:r>
              <a:rPr lang="en-US" sz="4400" b="1" dirty="0" smtClean="0">
                <a:ln/>
                <a:solidFill>
                  <a:schemeClr val="bg1"/>
                </a:solidFill>
                <a:latin typeface="Aharoni" panose="02010803020104030203" pitchFamily="2" charset="-79"/>
                <a:cs typeface="Aharoni" panose="02010803020104030203" pitchFamily="2" charset="-79"/>
              </a:rPr>
              <a:t> </a:t>
            </a:r>
            <a:r>
              <a:rPr lang="en-US" sz="4400" b="1" dirty="0" err="1" smtClean="0">
                <a:ln/>
                <a:solidFill>
                  <a:schemeClr val="bg1"/>
                </a:solidFill>
                <a:latin typeface="Aharoni" panose="02010803020104030203" pitchFamily="2" charset="-79"/>
                <a:cs typeface="Aharoni" panose="02010803020104030203" pitchFamily="2" charset="-79"/>
              </a:rPr>
              <a:t>Pengendalian</a:t>
            </a:r>
            <a:r>
              <a:rPr lang="en-US" sz="4400" b="1" dirty="0" smtClean="0">
                <a:ln/>
                <a:solidFill>
                  <a:schemeClr val="bg1"/>
                </a:solidFill>
                <a:latin typeface="Aharoni" panose="02010803020104030203" pitchFamily="2" charset="-79"/>
                <a:cs typeface="Aharoni" panose="02010803020104030203" pitchFamily="2" charset="-79"/>
              </a:rPr>
              <a:t> </a:t>
            </a:r>
            <a:r>
              <a:rPr lang="en-US" sz="4400" b="1" dirty="0" err="1" smtClean="0">
                <a:ln/>
                <a:solidFill>
                  <a:schemeClr val="bg1"/>
                </a:solidFill>
                <a:latin typeface="Aharoni" panose="02010803020104030203" pitchFamily="2" charset="-79"/>
                <a:cs typeface="Aharoni" panose="02010803020104030203" pitchFamily="2" charset="-79"/>
              </a:rPr>
              <a:t>Persediaan</a:t>
            </a:r>
            <a:endParaRPr lang="en-US" b="1" i="1" dirty="0">
              <a:ln/>
              <a:solidFill>
                <a:schemeClr val="bg1"/>
              </a:solidFill>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p:txBody>
          <a:bodyPr>
            <a:normAutofit/>
          </a:bodyPr>
          <a:lstStyle/>
          <a:p>
            <a:r>
              <a:rPr lang="en-US" sz="2000" dirty="0"/>
              <a:t>Just-in-time (JIT) </a:t>
            </a:r>
            <a:r>
              <a:rPr lang="en-US" sz="2000" b="0" dirty="0" err="1" smtClean="0"/>
              <a:t>dan</a:t>
            </a:r>
            <a:r>
              <a:rPr lang="en-US" sz="2000" b="0" dirty="0" smtClean="0"/>
              <a:t> lean </a:t>
            </a:r>
            <a:r>
              <a:rPr lang="en-US" sz="2000" b="0" dirty="0"/>
              <a:t>manufacturing </a:t>
            </a:r>
            <a:r>
              <a:rPr lang="en-US" sz="2000" b="0" dirty="0" err="1" smtClean="0"/>
              <a:t>adalah</a:t>
            </a:r>
            <a:r>
              <a:rPr lang="en-US" sz="2000" b="0" dirty="0" smtClean="0"/>
              <a:t> </a:t>
            </a:r>
            <a:r>
              <a:rPr lang="en-US" sz="2000" b="0" dirty="0" err="1" smtClean="0"/>
              <a:t>dua</a:t>
            </a:r>
            <a:r>
              <a:rPr lang="en-US" sz="2000" b="0" dirty="0" smtClean="0"/>
              <a:t> </a:t>
            </a:r>
            <a:r>
              <a:rPr lang="en-US" sz="2000" b="0" dirty="0" err="1" smtClean="0"/>
              <a:t>metode</a:t>
            </a:r>
            <a:r>
              <a:rPr lang="en-US" sz="2000" b="0" dirty="0" smtClean="0"/>
              <a:t> </a:t>
            </a:r>
            <a:r>
              <a:rPr lang="en-US" sz="2000" b="0" dirty="0" err="1" smtClean="0"/>
              <a:t>atau</a:t>
            </a:r>
            <a:r>
              <a:rPr lang="en-US" sz="2000" b="0" dirty="0" smtClean="0"/>
              <a:t> model yang </a:t>
            </a:r>
            <a:r>
              <a:rPr lang="en-US" sz="2000" b="0" dirty="0" err="1" smtClean="0"/>
              <a:t>banyak</a:t>
            </a:r>
            <a:r>
              <a:rPr lang="en-US" sz="2000" b="0" dirty="0" smtClean="0"/>
              <a:t> </a:t>
            </a:r>
            <a:r>
              <a:rPr lang="en-US" sz="2000" b="0" dirty="0" err="1" smtClean="0"/>
              <a:t>digunakan</a:t>
            </a:r>
            <a:r>
              <a:rPr lang="en-US" sz="2000" b="0" dirty="0" smtClean="0"/>
              <a:t> </a:t>
            </a:r>
            <a:r>
              <a:rPr lang="en-US" sz="2000" b="0" dirty="0" err="1" smtClean="0"/>
              <a:t>untuk</a:t>
            </a:r>
            <a:r>
              <a:rPr lang="en-US" sz="2000" b="0" dirty="0" smtClean="0"/>
              <a:t> </a:t>
            </a:r>
            <a:r>
              <a:rPr lang="en-US" sz="2000" b="0" dirty="0" err="1" smtClean="0"/>
              <a:t>meminimumkan</a:t>
            </a:r>
            <a:r>
              <a:rPr lang="en-US" sz="2000" b="0" dirty="0" smtClean="0"/>
              <a:t> </a:t>
            </a:r>
            <a:r>
              <a:rPr lang="en-US" sz="2000" b="0" dirty="0" err="1" smtClean="0"/>
              <a:t>pemborosan</a:t>
            </a:r>
            <a:r>
              <a:rPr lang="en-US" sz="2000" b="0" dirty="0" smtClean="0"/>
              <a:t> </a:t>
            </a:r>
            <a:r>
              <a:rPr lang="en-US" sz="2000" b="0" dirty="0" err="1" smtClean="0"/>
              <a:t>dan</a:t>
            </a:r>
            <a:r>
              <a:rPr lang="en-US" sz="2000" b="0" dirty="0" smtClean="0"/>
              <a:t> </a:t>
            </a:r>
            <a:r>
              <a:rPr lang="en-US" sz="2000" b="0" dirty="0" err="1" smtClean="0"/>
              <a:t>berhubungan</a:t>
            </a:r>
            <a:r>
              <a:rPr lang="en-US" sz="2000" b="0" dirty="0" smtClean="0"/>
              <a:t> </a:t>
            </a:r>
            <a:r>
              <a:rPr lang="en-US" sz="2000" b="0" dirty="0" err="1" smtClean="0"/>
              <a:t>dengan</a:t>
            </a:r>
            <a:r>
              <a:rPr lang="en-US" sz="2000" b="0" dirty="0" smtClean="0"/>
              <a:t> </a:t>
            </a:r>
            <a:r>
              <a:rPr lang="en-US" sz="2000" b="0" dirty="0" err="1" smtClean="0"/>
              <a:t>kerumitan</a:t>
            </a:r>
            <a:r>
              <a:rPr lang="en-US" sz="2000" b="0" dirty="0" smtClean="0"/>
              <a:t> </a:t>
            </a:r>
            <a:r>
              <a:rPr lang="en-US" sz="2000" b="0" dirty="0" err="1" smtClean="0"/>
              <a:t>manajemen</a:t>
            </a:r>
            <a:r>
              <a:rPr lang="en-US" sz="2000" b="0" dirty="0" smtClean="0"/>
              <a:t> </a:t>
            </a:r>
            <a:r>
              <a:rPr lang="en-US" sz="2000" b="0" dirty="0" err="1" smtClean="0"/>
              <a:t>persediaan</a:t>
            </a:r>
            <a:r>
              <a:rPr lang="en-US" sz="2000" b="0" dirty="0" smtClean="0"/>
              <a:t>. </a:t>
            </a:r>
            <a:r>
              <a:rPr lang="en-US" sz="2000" b="0" dirty="0" err="1" smtClean="0"/>
              <a:t>Meminimumkan</a:t>
            </a:r>
            <a:r>
              <a:rPr lang="en-US" sz="2000" b="0" dirty="0" smtClean="0"/>
              <a:t> </a:t>
            </a:r>
            <a:r>
              <a:rPr lang="en-US" sz="2000" b="0" dirty="0" err="1" smtClean="0"/>
              <a:t>biaya</a:t>
            </a:r>
            <a:r>
              <a:rPr lang="en-US" sz="2000" b="0" dirty="0" smtClean="0"/>
              <a:t> </a:t>
            </a:r>
            <a:r>
              <a:rPr lang="en-US" sz="2000" b="0" dirty="0" err="1" smtClean="0"/>
              <a:t>persediaan</a:t>
            </a:r>
            <a:r>
              <a:rPr lang="en-US" sz="2000" b="0" dirty="0" smtClean="0"/>
              <a:t> </a:t>
            </a:r>
            <a:r>
              <a:rPr lang="en-US" sz="2000" b="0" dirty="0" err="1" smtClean="0"/>
              <a:t>adalah</a:t>
            </a:r>
            <a:r>
              <a:rPr lang="en-US" sz="2000" b="0" dirty="0" smtClean="0"/>
              <a:t> </a:t>
            </a:r>
            <a:r>
              <a:rPr lang="en-US" sz="2000" b="0" dirty="0" err="1" smtClean="0"/>
              <a:t>tujuan</a:t>
            </a:r>
            <a:r>
              <a:rPr lang="en-US" sz="2000" b="0" dirty="0" smtClean="0"/>
              <a:t> </a:t>
            </a:r>
            <a:r>
              <a:rPr lang="en-US" sz="2000" b="0" dirty="0" err="1" smtClean="0"/>
              <a:t>utama</a:t>
            </a:r>
            <a:r>
              <a:rPr lang="en-US" sz="2000" b="0" dirty="0" smtClean="0"/>
              <a:t> </a:t>
            </a:r>
            <a:r>
              <a:rPr lang="en-US" sz="2000" b="0" dirty="0" err="1" smtClean="0"/>
              <a:t>manajemen</a:t>
            </a:r>
            <a:r>
              <a:rPr lang="en-US" sz="2000" b="0" dirty="0" smtClean="0"/>
              <a:t> </a:t>
            </a:r>
            <a:r>
              <a:rPr lang="en-US" sz="2000" b="0" dirty="0" err="1" smtClean="0"/>
              <a:t>rantai</a:t>
            </a:r>
            <a:r>
              <a:rPr lang="en-US" sz="2000" b="0" dirty="0" smtClean="0"/>
              <a:t> </a:t>
            </a:r>
            <a:r>
              <a:rPr lang="en-US" sz="2000" b="0" dirty="0" err="1" smtClean="0"/>
              <a:t>pasokan</a:t>
            </a:r>
            <a:endParaRPr lang="en-US" sz="2000" b="0" dirty="0" smtClean="0"/>
          </a:p>
          <a:p>
            <a:r>
              <a:rPr lang="en-US" sz="2000" dirty="0" smtClean="0"/>
              <a:t>Lean </a:t>
            </a:r>
            <a:r>
              <a:rPr lang="en-US" sz="2000" dirty="0"/>
              <a:t>manufacturing system</a:t>
            </a:r>
            <a:r>
              <a:rPr lang="en-US" sz="2000" b="0" dirty="0"/>
              <a:t>: </a:t>
            </a:r>
            <a:r>
              <a:rPr lang="en-US" sz="2000" b="0" dirty="0" err="1" smtClean="0"/>
              <a:t>suplier</a:t>
            </a:r>
            <a:r>
              <a:rPr lang="en-US" sz="2000" b="0" dirty="0" smtClean="0"/>
              <a:t> </a:t>
            </a:r>
            <a:r>
              <a:rPr lang="en-US" sz="2000" b="0" dirty="0" err="1" smtClean="0"/>
              <a:t>mengirim</a:t>
            </a:r>
            <a:r>
              <a:rPr lang="en-US" sz="2000" b="0" dirty="0" smtClean="0"/>
              <a:t> </a:t>
            </a:r>
            <a:r>
              <a:rPr lang="en-US" sz="2000" b="0" dirty="0" err="1" smtClean="0"/>
              <a:t>sejumlah</a:t>
            </a:r>
            <a:r>
              <a:rPr lang="en-US" sz="2000" b="0" dirty="0" smtClean="0"/>
              <a:t> lot </a:t>
            </a:r>
            <a:r>
              <a:rPr lang="en-US" sz="2000" b="0" dirty="0" err="1" smtClean="0"/>
              <a:t>kecil</a:t>
            </a:r>
            <a:r>
              <a:rPr lang="en-US" sz="2000" b="0" dirty="0" smtClean="0"/>
              <a:t> </a:t>
            </a:r>
            <a:r>
              <a:rPr lang="en-US" sz="2000" b="0" dirty="0" err="1" smtClean="0"/>
              <a:t>berbasis</a:t>
            </a:r>
            <a:r>
              <a:rPr lang="en-US" sz="2000" b="0" dirty="0" smtClean="0"/>
              <a:t> </a:t>
            </a:r>
            <a:r>
              <a:rPr lang="en-US" sz="2000" b="0" dirty="0" err="1" smtClean="0"/>
              <a:t>harian</a:t>
            </a:r>
            <a:r>
              <a:rPr lang="en-US" sz="2000" b="0" dirty="0" smtClean="0"/>
              <a:t> </a:t>
            </a:r>
            <a:r>
              <a:rPr lang="en-US" sz="2000" b="0" dirty="0" err="1" smtClean="0"/>
              <a:t>atau</a:t>
            </a:r>
            <a:r>
              <a:rPr lang="en-US" sz="2000" b="0" dirty="0" smtClean="0"/>
              <a:t> </a:t>
            </a:r>
            <a:r>
              <a:rPr lang="en-US" sz="2000" b="0" dirty="0" err="1" smtClean="0"/>
              <a:t>sering</a:t>
            </a:r>
            <a:r>
              <a:rPr lang="en-US" sz="2000" b="0" dirty="0" smtClean="0"/>
              <a:t>, </a:t>
            </a:r>
            <a:r>
              <a:rPr lang="en-US" sz="2000" b="0" dirty="0" err="1" smtClean="0"/>
              <a:t>dan</a:t>
            </a:r>
            <a:r>
              <a:rPr lang="en-US" sz="2000" b="0" dirty="0" smtClean="0"/>
              <a:t> </a:t>
            </a:r>
            <a:r>
              <a:rPr lang="en-US" sz="2000" b="0" dirty="0" err="1" smtClean="0"/>
              <a:t>mesin</a:t>
            </a:r>
            <a:r>
              <a:rPr lang="en-US" sz="2000" b="0" dirty="0" smtClean="0"/>
              <a:t> </a:t>
            </a:r>
            <a:r>
              <a:rPr lang="en-US" sz="2000" b="0" dirty="0" err="1" smtClean="0"/>
              <a:t>produksi</a:t>
            </a:r>
            <a:r>
              <a:rPr lang="en-US" sz="2000" b="0" dirty="0" smtClean="0"/>
              <a:t> </a:t>
            </a:r>
            <a:r>
              <a:rPr lang="en-US" sz="2000" b="0" dirty="0" err="1" smtClean="0"/>
              <a:t>tidak</a:t>
            </a:r>
            <a:r>
              <a:rPr lang="en-US" sz="2000" b="0" dirty="0" smtClean="0"/>
              <a:t> </a:t>
            </a:r>
            <a:r>
              <a:rPr lang="en-US" sz="2000" b="0" dirty="0" err="1" smtClean="0"/>
              <a:t>perlu</a:t>
            </a:r>
            <a:r>
              <a:rPr lang="en-US" sz="2000" b="0" dirty="0" smtClean="0"/>
              <a:t> </a:t>
            </a:r>
            <a:r>
              <a:rPr lang="en-US" sz="2000" b="0" dirty="0" err="1" smtClean="0"/>
              <a:t>dijalankan</a:t>
            </a:r>
            <a:r>
              <a:rPr lang="en-US" sz="2000" b="0" dirty="0" smtClean="0"/>
              <a:t> </a:t>
            </a:r>
            <a:r>
              <a:rPr lang="en-US" sz="2000" b="0" dirty="0" err="1" smtClean="0"/>
              <a:t>pada</a:t>
            </a:r>
            <a:r>
              <a:rPr lang="en-US" sz="2000" b="0" dirty="0" smtClean="0"/>
              <a:t> </a:t>
            </a:r>
            <a:r>
              <a:rPr lang="en-US" sz="2000" b="0" dirty="0" err="1" smtClean="0"/>
              <a:t>kapasitas</a:t>
            </a:r>
            <a:r>
              <a:rPr lang="en-US" sz="2000" b="0" dirty="0" smtClean="0"/>
              <a:t> </a:t>
            </a:r>
            <a:r>
              <a:rPr lang="en-US" sz="2000" b="0" dirty="0" err="1" smtClean="0"/>
              <a:t>penuh</a:t>
            </a:r>
            <a:r>
              <a:rPr lang="en-US" sz="2000" b="0" dirty="0" smtClean="0"/>
              <a:t>.</a:t>
            </a:r>
          </a:p>
          <a:p>
            <a:r>
              <a:rPr lang="en-US" sz="2000" dirty="0" smtClean="0"/>
              <a:t>Quality </a:t>
            </a:r>
            <a:r>
              <a:rPr lang="en-US" sz="2000" dirty="0"/>
              <a:t>Control Systems</a:t>
            </a:r>
            <a:r>
              <a:rPr lang="en-US" sz="2000" b="0" dirty="0"/>
              <a:t>. </a:t>
            </a:r>
            <a:r>
              <a:rPr lang="en-US" sz="2000" b="0" dirty="0" err="1" smtClean="0"/>
              <a:t>Sistem</a:t>
            </a:r>
            <a:r>
              <a:rPr lang="en-US" sz="2000" b="0" dirty="0" smtClean="0"/>
              <a:t> </a:t>
            </a:r>
            <a:r>
              <a:rPr lang="en-US" sz="2000" b="0" dirty="0" err="1" smtClean="0"/>
              <a:t>Pengendalian</a:t>
            </a:r>
            <a:r>
              <a:rPr lang="en-US" sz="2000" b="0" dirty="0" smtClean="0"/>
              <a:t> </a:t>
            </a:r>
            <a:r>
              <a:rPr lang="en-US" sz="2000" b="0" dirty="0" err="1" smtClean="0"/>
              <a:t>Kualitas</a:t>
            </a:r>
            <a:r>
              <a:rPr lang="en-US" sz="2000" b="0" dirty="0" smtClean="0"/>
              <a:t> (QC) </a:t>
            </a:r>
            <a:r>
              <a:rPr lang="en-US" sz="2000" b="0" dirty="0" err="1" smtClean="0"/>
              <a:t>manufaktur</a:t>
            </a:r>
            <a:r>
              <a:rPr lang="en-US" sz="2000" b="0" dirty="0" smtClean="0"/>
              <a:t> </a:t>
            </a:r>
            <a:r>
              <a:rPr lang="en-US" sz="2000" b="0" dirty="0" err="1" smtClean="0"/>
              <a:t>dapat</a:t>
            </a:r>
            <a:r>
              <a:rPr lang="en-US" sz="2000" b="0" dirty="0" smtClean="0"/>
              <a:t> </a:t>
            </a:r>
            <a:r>
              <a:rPr lang="en-US" sz="2000" b="0" dirty="0" err="1" smtClean="0"/>
              <a:t>jadi</a:t>
            </a:r>
            <a:r>
              <a:rPr lang="en-US" sz="2000" b="0" dirty="0" smtClean="0"/>
              <a:t> </a:t>
            </a:r>
            <a:r>
              <a:rPr lang="en-US" sz="2000" b="0" dirty="0" err="1" smtClean="0"/>
              <a:t>sistem</a:t>
            </a:r>
            <a:r>
              <a:rPr lang="en-US" sz="2000" b="0" dirty="0" smtClean="0"/>
              <a:t> </a:t>
            </a:r>
            <a:r>
              <a:rPr lang="en-US" sz="2000" b="0" dirty="0" err="1" smtClean="0"/>
              <a:t>berupa</a:t>
            </a:r>
            <a:r>
              <a:rPr lang="en-US" sz="2000" b="0" dirty="0" smtClean="0"/>
              <a:t> standalone </a:t>
            </a:r>
            <a:r>
              <a:rPr lang="en-US" sz="2000" b="0" dirty="0" err="1" smtClean="0"/>
              <a:t>atau</a:t>
            </a:r>
            <a:r>
              <a:rPr lang="en-US" sz="2000" b="0" dirty="0" smtClean="0"/>
              <a:t> </a:t>
            </a:r>
            <a:r>
              <a:rPr lang="en-US" sz="2000" b="0" dirty="0" err="1" smtClean="0"/>
              <a:t>dapat</a:t>
            </a:r>
            <a:r>
              <a:rPr lang="en-US" sz="2000" b="0" dirty="0" smtClean="0"/>
              <a:t> </a:t>
            </a:r>
            <a:r>
              <a:rPr lang="en-US" sz="2000" b="0" dirty="0" err="1" smtClean="0"/>
              <a:t>berupa</a:t>
            </a:r>
            <a:r>
              <a:rPr lang="en-US" sz="2000" b="0" dirty="0" smtClean="0"/>
              <a:t> </a:t>
            </a:r>
            <a:r>
              <a:rPr lang="en-US" sz="2000" b="0" dirty="0" err="1" smtClean="0"/>
              <a:t>bagian</a:t>
            </a:r>
            <a:r>
              <a:rPr lang="en-US" sz="2000" b="0" dirty="0" smtClean="0"/>
              <a:t> </a:t>
            </a:r>
            <a:r>
              <a:rPr lang="en-US" sz="2000" b="0" dirty="0" err="1" smtClean="0"/>
              <a:t>dari</a:t>
            </a:r>
            <a:r>
              <a:rPr lang="en-US" sz="2000" b="0" dirty="0" smtClean="0"/>
              <a:t> </a:t>
            </a:r>
            <a:r>
              <a:rPr lang="en-US" sz="2000" b="0" dirty="0" err="1" smtClean="0"/>
              <a:t>keseluruhan</a:t>
            </a:r>
            <a:r>
              <a:rPr lang="en-US" sz="2000" b="0" dirty="0" smtClean="0"/>
              <a:t> </a:t>
            </a:r>
            <a:r>
              <a:rPr lang="en-US" sz="2000" b="0" dirty="0" err="1" smtClean="0"/>
              <a:t>upaya</a:t>
            </a:r>
            <a:r>
              <a:rPr lang="en-US" sz="2000" b="0" dirty="0" smtClean="0"/>
              <a:t> Total Quality Management </a:t>
            </a:r>
            <a:r>
              <a:rPr lang="en-US" sz="2000" b="0" dirty="0"/>
              <a:t>(TQM</a:t>
            </a:r>
            <a:r>
              <a:rPr lang="en-US" sz="2000" b="0" dirty="0" smtClean="0"/>
              <a:t>). </a:t>
            </a:r>
            <a:endParaRPr lang="en-US" sz="2000"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17</a:t>
            </a:fld>
            <a:endParaRPr lang="en-US" dirty="0"/>
          </a:p>
        </p:txBody>
      </p:sp>
    </p:spTree>
    <p:extLst>
      <p:ext uri="{BB962C8B-B14F-4D97-AF65-F5344CB8AC3E}">
        <p14:creationId xmlns:p14="http://schemas.microsoft.com/office/powerpoint/2010/main" val="2177369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57200" y="171614"/>
            <a:ext cx="9220200" cy="1352386"/>
          </a:xfrm>
          <a:prstGeom prst="roundRect">
            <a:avLst>
              <a:gd name="adj" fmla="val 50000"/>
            </a:avLst>
          </a:prstGeom>
          <a:scene3d>
            <a:camera prst="orthographicFront"/>
            <a:lightRig rig="threePt" dir="t"/>
          </a:scene3d>
          <a:sp3d>
            <a:bevelT w="24765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Autofit/>
          </a:bodyPr>
          <a:lstStyle/>
          <a:p>
            <a:r>
              <a:rPr lang="en-US" dirty="0" smtClean="0">
                <a:ln>
                  <a:solidFill>
                    <a:schemeClr val="tx1"/>
                  </a:solidFill>
                </a:ln>
                <a:solidFill>
                  <a:schemeClr val="tx1"/>
                </a:solidFill>
              </a:rPr>
              <a:t>Computer Integrated Manufacturing (CIM) </a:t>
            </a:r>
            <a:r>
              <a:rPr lang="en-US" dirty="0" err="1" smtClean="0">
                <a:ln>
                  <a:solidFill>
                    <a:schemeClr val="tx1"/>
                  </a:solidFill>
                </a:ln>
                <a:solidFill>
                  <a:schemeClr val="tx1"/>
                </a:solidFill>
              </a:rPr>
              <a:t>dan</a:t>
            </a:r>
            <a:r>
              <a:rPr lang="en-US" dirty="0" smtClean="0">
                <a:ln>
                  <a:solidFill>
                    <a:schemeClr val="tx1"/>
                  </a:solidFill>
                </a:ln>
                <a:solidFill>
                  <a:schemeClr val="tx1"/>
                </a:solidFill>
              </a:rPr>
              <a:t> Manufacturing Execution Systems (MES) </a:t>
            </a:r>
            <a:r>
              <a:rPr lang="en-US" dirty="0">
                <a:solidFill>
                  <a:srgbClr val="7030A0"/>
                </a:solidFill>
              </a:rPr>
              <a:t/>
            </a:r>
            <a:br>
              <a:rPr lang="en-US" dirty="0">
                <a:solidFill>
                  <a:srgbClr val="7030A0"/>
                </a:solidFill>
              </a:rPr>
            </a:br>
            <a:endParaRPr lang="en-US" dirty="0">
              <a:solidFill>
                <a:srgbClr val="7030A0"/>
              </a:solidFill>
            </a:endParaRPr>
          </a:p>
        </p:txBody>
      </p:sp>
      <p:sp>
        <p:nvSpPr>
          <p:cNvPr id="3" name="Content Placeholder 2"/>
          <p:cNvSpPr>
            <a:spLocks noGrp="1"/>
          </p:cNvSpPr>
          <p:nvPr>
            <p:ph idx="1"/>
          </p:nvPr>
        </p:nvSpPr>
        <p:spPr/>
        <p:txBody>
          <a:bodyPr>
            <a:noAutofit/>
          </a:bodyPr>
          <a:lstStyle/>
          <a:p>
            <a:r>
              <a:rPr lang="en-US" sz="2100" dirty="0" err="1" smtClean="0">
                <a:solidFill>
                  <a:srgbClr val="FF0000"/>
                </a:solidFill>
              </a:rPr>
              <a:t>Sistem</a:t>
            </a:r>
            <a:r>
              <a:rPr lang="en-US" sz="2100" dirty="0" smtClean="0">
                <a:solidFill>
                  <a:srgbClr val="FF0000"/>
                </a:solidFill>
              </a:rPr>
              <a:t> Computer </a:t>
            </a:r>
            <a:r>
              <a:rPr lang="en-US" sz="2100" dirty="0">
                <a:solidFill>
                  <a:srgbClr val="FF0000"/>
                </a:solidFill>
              </a:rPr>
              <a:t>integrated manufacturing (CIM) </a:t>
            </a:r>
            <a:r>
              <a:rPr lang="en-US" sz="2100" b="0" dirty="0" err="1" smtClean="0"/>
              <a:t>mengendalikan</a:t>
            </a:r>
            <a:r>
              <a:rPr lang="en-US" sz="2100" b="0" dirty="0" smtClean="0"/>
              <a:t> </a:t>
            </a:r>
            <a:r>
              <a:rPr lang="en-US" sz="2100" b="0" dirty="0" err="1" smtClean="0"/>
              <a:t>aktivitas</a:t>
            </a:r>
            <a:r>
              <a:rPr lang="en-US" sz="2100" b="0" dirty="0" smtClean="0"/>
              <a:t> shop floor </a:t>
            </a:r>
            <a:r>
              <a:rPr lang="en-US" sz="2100" b="0" dirty="0" err="1" smtClean="0"/>
              <a:t>sehari-hari</a:t>
            </a:r>
            <a:r>
              <a:rPr lang="en-US" sz="2100" b="0" dirty="0" smtClean="0"/>
              <a:t>. </a:t>
            </a:r>
            <a:r>
              <a:rPr lang="en-US" sz="2100" b="0" dirty="0" err="1" smtClean="0"/>
              <a:t>Pada</a:t>
            </a:r>
            <a:r>
              <a:rPr lang="en-US" sz="2100" b="0" dirty="0" smtClean="0"/>
              <a:t> </a:t>
            </a:r>
            <a:r>
              <a:rPr lang="en-US" sz="2100" b="0" dirty="0" err="1" smtClean="0"/>
              <a:t>awal</a:t>
            </a:r>
            <a:r>
              <a:rPr lang="en-US" sz="2100" b="0" dirty="0" smtClean="0"/>
              <a:t> 1980an, </a:t>
            </a:r>
            <a:r>
              <a:rPr lang="en-US" sz="2100" b="0" dirty="0" err="1" smtClean="0"/>
              <a:t>perusahaan-perusahaan</a:t>
            </a:r>
            <a:r>
              <a:rPr lang="en-US" sz="2100" b="0" dirty="0" smtClean="0"/>
              <a:t> </a:t>
            </a:r>
            <a:r>
              <a:rPr lang="en-US" sz="2100" b="0" dirty="0" err="1" smtClean="0"/>
              <a:t>menginvestasikan</a:t>
            </a:r>
            <a:r>
              <a:rPr lang="en-US" sz="2100" b="0" dirty="0" smtClean="0"/>
              <a:t> </a:t>
            </a:r>
            <a:r>
              <a:rPr lang="en-US" sz="2100" b="0" dirty="0" err="1" smtClean="0"/>
              <a:t>banyak</a:t>
            </a:r>
            <a:r>
              <a:rPr lang="en-US" sz="2100" b="0" dirty="0" smtClean="0"/>
              <a:t> </a:t>
            </a:r>
            <a:r>
              <a:rPr lang="en-US" sz="2100" b="0" dirty="0" err="1" smtClean="0"/>
              <a:t>dana</a:t>
            </a:r>
            <a:r>
              <a:rPr lang="en-US" sz="2100" b="0" dirty="0" smtClean="0"/>
              <a:t> </a:t>
            </a:r>
            <a:r>
              <a:rPr lang="en-US" sz="2100" b="0" dirty="0" err="1" smtClean="0"/>
              <a:t>ke</a:t>
            </a:r>
            <a:r>
              <a:rPr lang="en-US" sz="2100" b="0" dirty="0" smtClean="0"/>
              <a:t> </a:t>
            </a:r>
            <a:r>
              <a:rPr lang="en-US" sz="2100" b="0" dirty="0" err="1" smtClean="0"/>
              <a:t>dalam</a:t>
            </a:r>
            <a:r>
              <a:rPr lang="en-US" sz="2100" b="0" dirty="0" smtClean="0"/>
              <a:t> </a:t>
            </a:r>
            <a:r>
              <a:rPr lang="en-US" sz="2100" b="0" dirty="0" err="1" smtClean="0"/>
              <a:t>solusi</a:t>
            </a:r>
            <a:r>
              <a:rPr lang="en-US" sz="2100" b="0" dirty="0" smtClean="0"/>
              <a:t> </a:t>
            </a:r>
            <a:r>
              <a:rPr lang="en-US" sz="2100" b="0" dirty="0"/>
              <a:t>CIM </a:t>
            </a:r>
            <a:r>
              <a:rPr lang="en-US" sz="2100" b="0" dirty="0" err="1" smtClean="0"/>
              <a:t>meskipun</a:t>
            </a:r>
            <a:r>
              <a:rPr lang="en-US" sz="2100" b="0" dirty="0" smtClean="0"/>
              <a:t> </a:t>
            </a:r>
            <a:r>
              <a:rPr lang="en-US" sz="2100" b="0" dirty="0" err="1" smtClean="0"/>
              <a:t>sangat</a:t>
            </a:r>
            <a:r>
              <a:rPr lang="en-US" sz="2100" b="0" dirty="0" smtClean="0"/>
              <a:t> </a:t>
            </a:r>
            <a:r>
              <a:rPr lang="en-US" sz="2100" b="0" dirty="0" err="1" smtClean="0"/>
              <a:t>rumit</a:t>
            </a:r>
            <a:r>
              <a:rPr lang="en-US" sz="2100" b="0" dirty="0" smtClean="0"/>
              <a:t>, </a:t>
            </a:r>
            <a:r>
              <a:rPr lang="en-US" sz="2100" b="0" dirty="0" err="1" smtClean="0"/>
              <a:t>sulit</a:t>
            </a:r>
            <a:r>
              <a:rPr lang="en-US" sz="2100" b="0" dirty="0" smtClean="0"/>
              <a:t> </a:t>
            </a:r>
            <a:r>
              <a:rPr lang="en-US" sz="2100" b="0" dirty="0" err="1" smtClean="0"/>
              <a:t>diterapkan</a:t>
            </a:r>
            <a:r>
              <a:rPr lang="en-US" sz="2100" b="0" dirty="0" smtClean="0"/>
              <a:t>, </a:t>
            </a:r>
            <a:r>
              <a:rPr lang="en-US" sz="2100" b="0" dirty="0" err="1" smtClean="0"/>
              <a:t>dan</a:t>
            </a:r>
            <a:r>
              <a:rPr lang="en-US" sz="2100" b="0" dirty="0" smtClean="0"/>
              <a:t> </a:t>
            </a:r>
            <a:r>
              <a:rPr lang="en-US" sz="2100" b="0" dirty="0" err="1" smtClean="0"/>
              <a:t>biaya</a:t>
            </a:r>
            <a:r>
              <a:rPr lang="en-US" sz="2100" b="0" dirty="0" smtClean="0"/>
              <a:t> </a:t>
            </a:r>
            <a:r>
              <a:rPr lang="en-US" sz="2100" b="0" dirty="0" err="1" smtClean="0"/>
              <a:t>tinggi</a:t>
            </a:r>
            <a:r>
              <a:rPr lang="en-US" sz="2100" b="0" dirty="0" smtClean="0"/>
              <a:t> </a:t>
            </a:r>
            <a:r>
              <a:rPr lang="en-US" sz="2100" b="0" dirty="0" err="1" smtClean="0"/>
              <a:t>untuk</a:t>
            </a:r>
            <a:r>
              <a:rPr lang="en-US" sz="2100" b="0" dirty="0" smtClean="0"/>
              <a:t> </a:t>
            </a:r>
            <a:r>
              <a:rPr lang="en-US" sz="2100" b="0" dirty="0" err="1" smtClean="0"/>
              <a:t>pemeliharaannya</a:t>
            </a:r>
            <a:r>
              <a:rPr lang="en-US" sz="2100" b="0" dirty="0" smtClean="0"/>
              <a:t>. </a:t>
            </a:r>
            <a:r>
              <a:rPr lang="en-US" sz="2100" b="0" dirty="0" err="1" smtClean="0"/>
              <a:t>Mereka</a:t>
            </a:r>
            <a:r>
              <a:rPr lang="en-US" sz="2100" b="0" dirty="0" smtClean="0"/>
              <a:t> </a:t>
            </a:r>
            <a:r>
              <a:rPr lang="en-US" sz="2100" b="0" dirty="0" err="1" smtClean="0"/>
              <a:t>perlu</a:t>
            </a:r>
            <a:r>
              <a:rPr lang="en-US" sz="2100" b="0" dirty="0" smtClean="0"/>
              <a:t> </a:t>
            </a:r>
            <a:r>
              <a:rPr lang="en-US" sz="2100" b="0" dirty="0" err="1" smtClean="0"/>
              <a:t>mengintegrasikan</a:t>
            </a:r>
            <a:r>
              <a:rPr lang="en-US" sz="2100" b="0" dirty="0" smtClean="0"/>
              <a:t> </a:t>
            </a:r>
            <a:r>
              <a:rPr lang="en-US" sz="2100" b="0" dirty="0" err="1" smtClean="0"/>
              <a:t>banyak</a:t>
            </a:r>
            <a:r>
              <a:rPr lang="en-US" sz="2100" b="0" dirty="0" smtClean="0"/>
              <a:t> </a:t>
            </a:r>
            <a:r>
              <a:rPr lang="en-US" sz="2100" b="0" dirty="0" err="1" smtClean="0"/>
              <a:t>produk</a:t>
            </a:r>
            <a:r>
              <a:rPr lang="en-US" sz="2100" b="0" dirty="0" smtClean="0"/>
              <a:t> </a:t>
            </a:r>
            <a:r>
              <a:rPr lang="en-US" sz="2100" b="0" dirty="0" err="1" smtClean="0"/>
              <a:t>dan</a:t>
            </a:r>
            <a:r>
              <a:rPr lang="en-US" sz="2100" b="0" dirty="0" smtClean="0"/>
              <a:t> </a:t>
            </a:r>
            <a:r>
              <a:rPr lang="en-US" sz="2100" b="0" dirty="0" err="1" smtClean="0"/>
              <a:t>pembuat</a:t>
            </a:r>
            <a:r>
              <a:rPr lang="en-US" sz="2100" b="0" dirty="0" smtClean="0"/>
              <a:t>. </a:t>
            </a:r>
            <a:endParaRPr lang="en-US" sz="2100" b="0" dirty="0"/>
          </a:p>
          <a:p>
            <a:r>
              <a:rPr lang="en-US" sz="2100" dirty="0">
                <a:solidFill>
                  <a:srgbClr val="FF0000"/>
                </a:solidFill>
              </a:rPr>
              <a:t>A manufacturing execution system (MES) </a:t>
            </a:r>
            <a:r>
              <a:rPr lang="en-US" sz="2100" b="0" dirty="0" err="1" smtClean="0"/>
              <a:t>adalah</a:t>
            </a:r>
            <a:r>
              <a:rPr lang="en-US" sz="2100" b="0" dirty="0" smtClean="0"/>
              <a:t> </a:t>
            </a:r>
            <a:r>
              <a:rPr lang="en-US" sz="2100" b="0" dirty="0" err="1" smtClean="0"/>
              <a:t>sistem</a:t>
            </a:r>
            <a:r>
              <a:rPr lang="en-US" sz="2100" b="0" dirty="0" smtClean="0"/>
              <a:t> </a:t>
            </a:r>
            <a:r>
              <a:rPr lang="en-US" sz="2100" b="0" dirty="0" err="1" smtClean="0"/>
              <a:t>komputer</a:t>
            </a:r>
            <a:r>
              <a:rPr lang="en-US" sz="2100" b="0" dirty="0" smtClean="0"/>
              <a:t> </a:t>
            </a:r>
            <a:r>
              <a:rPr lang="en-US" sz="2100" b="0" dirty="0" err="1" smtClean="0"/>
              <a:t>terintegrasi</a:t>
            </a:r>
            <a:r>
              <a:rPr lang="en-US" sz="2100" b="0" dirty="0" smtClean="0"/>
              <a:t> yang </a:t>
            </a:r>
            <a:r>
              <a:rPr lang="en-US" sz="2100" b="0" dirty="0" err="1" smtClean="0"/>
              <a:t>memuat</a:t>
            </a:r>
            <a:r>
              <a:rPr lang="en-US" sz="2100" b="0" dirty="0" smtClean="0"/>
              <a:t> </a:t>
            </a:r>
            <a:r>
              <a:rPr lang="en-US" sz="2100" b="0" dirty="0" err="1" smtClean="0"/>
              <a:t>metode-metode</a:t>
            </a:r>
            <a:r>
              <a:rPr lang="en-US" sz="2100" b="0" dirty="0" smtClean="0"/>
              <a:t> </a:t>
            </a:r>
            <a:r>
              <a:rPr lang="en-US" sz="2100" b="0" dirty="0" err="1" smtClean="0"/>
              <a:t>dan</a:t>
            </a:r>
            <a:r>
              <a:rPr lang="en-US" sz="2100" b="0" dirty="0" smtClean="0"/>
              <a:t> </a:t>
            </a:r>
            <a:r>
              <a:rPr lang="en-US" sz="2100" b="0" dirty="0" err="1" smtClean="0"/>
              <a:t>alat-alat</a:t>
            </a:r>
            <a:r>
              <a:rPr lang="en-US" sz="2100" b="0" dirty="0" smtClean="0"/>
              <a:t> yang </a:t>
            </a:r>
            <a:r>
              <a:rPr lang="en-US" sz="2100" b="0" dirty="0" err="1" smtClean="0"/>
              <a:t>digunakan</a:t>
            </a:r>
            <a:r>
              <a:rPr lang="en-US" sz="2100" b="0" dirty="0" smtClean="0"/>
              <a:t> </a:t>
            </a:r>
            <a:r>
              <a:rPr lang="en-US" sz="2100" b="0" dirty="0" err="1" smtClean="0"/>
              <a:t>untuk</a:t>
            </a:r>
            <a:r>
              <a:rPr lang="en-US" sz="2100" b="0" dirty="0" smtClean="0"/>
              <a:t> </a:t>
            </a:r>
            <a:r>
              <a:rPr lang="en-US" sz="2100" b="0" dirty="0" err="1" smtClean="0"/>
              <a:t>produksi</a:t>
            </a:r>
            <a:endParaRPr lang="en-US" sz="2100" b="0" dirty="0" smtClean="0"/>
          </a:p>
          <a:p>
            <a:endParaRPr lang="en-US" sz="2100" b="0" dirty="0"/>
          </a:p>
          <a:p>
            <a:r>
              <a:rPr lang="en-US" sz="2100" b="0" dirty="0" err="1" smtClean="0"/>
              <a:t>Tujuan</a:t>
            </a:r>
            <a:r>
              <a:rPr lang="en-US" sz="2100" b="0" dirty="0" smtClean="0"/>
              <a:t> CIM</a:t>
            </a:r>
            <a:r>
              <a:rPr lang="en-US" sz="2100" b="0" dirty="0"/>
              <a:t>. CIM </a:t>
            </a:r>
            <a:r>
              <a:rPr lang="en-US" sz="2100" b="0" dirty="0" err="1" smtClean="0"/>
              <a:t>memiliki</a:t>
            </a:r>
            <a:r>
              <a:rPr lang="en-US" sz="2100" b="0" dirty="0" smtClean="0"/>
              <a:t> 3 </a:t>
            </a:r>
            <a:r>
              <a:rPr lang="en-US" sz="2100" b="0" dirty="0" err="1" smtClean="0"/>
              <a:t>tujuan</a:t>
            </a:r>
            <a:r>
              <a:rPr lang="en-US" sz="2100" b="0" dirty="0" smtClean="0"/>
              <a:t>: </a:t>
            </a:r>
            <a:endParaRPr lang="en-US" sz="2100" b="0" dirty="0"/>
          </a:p>
          <a:p>
            <a:pPr marL="514350" indent="-514350">
              <a:buAutoNum type="arabicPeriod"/>
            </a:pPr>
            <a:r>
              <a:rPr lang="en-US" sz="2100" b="0" dirty="0" err="1" smtClean="0"/>
              <a:t>Penyederhanaan</a:t>
            </a:r>
            <a:r>
              <a:rPr lang="en-US" sz="2100" b="0" dirty="0" smtClean="0"/>
              <a:t> </a:t>
            </a:r>
            <a:r>
              <a:rPr lang="en-US" sz="2100" b="0" dirty="0" err="1" smtClean="0"/>
              <a:t>teknologi</a:t>
            </a:r>
            <a:r>
              <a:rPr lang="en-US" sz="2100" b="0" dirty="0" smtClean="0"/>
              <a:t> </a:t>
            </a:r>
            <a:r>
              <a:rPr lang="en-US" sz="2100" b="0" dirty="0" err="1" smtClean="0"/>
              <a:t>dan</a:t>
            </a:r>
            <a:r>
              <a:rPr lang="en-US" sz="2100" b="0" dirty="0" smtClean="0"/>
              <a:t> </a:t>
            </a:r>
            <a:r>
              <a:rPr lang="en-US" sz="2100" b="0" dirty="0" err="1" smtClean="0"/>
              <a:t>teknik</a:t>
            </a:r>
            <a:r>
              <a:rPr lang="en-US" sz="2100" b="0" dirty="0" smtClean="0"/>
              <a:t> </a:t>
            </a:r>
            <a:r>
              <a:rPr lang="en-US" sz="2100" b="0" dirty="0" err="1" smtClean="0"/>
              <a:t>manufaktur</a:t>
            </a:r>
            <a:endParaRPr lang="en-US" sz="2100" b="0" dirty="0"/>
          </a:p>
          <a:p>
            <a:pPr marL="514350" indent="-514350">
              <a:buAutoNum type="arabicPeriod"/>
            </a:pPr>
            <a:r>
              <a:rPr lang="en-US" sz="2100" b="0" dirty="0" err="1" smtClean="0"/>
              <a:t>Otomasi</a:t>
            </a:r>
            <a:r>
              <a:rPr lang="en-US" sz="2100" b="0" dirty="0" smtClean="0"/>
              <a:t> </a:t>
            </a:r>
            <a:r>
              <a:rPr lang="en-US" sz="2100" b="0" dirty="0" err="1" smtClean="0"/>
              <a:t>sebanyak</a:t>
            </a:r>
            <a:r>
              <a:rPr lang="en-US" sz="2100" b="0" dirty="0" smtClean="0"/>
              <a:t> </a:t>
            </a:r>
            <a:r>
              <a:rPr lang="en-US" sz="2100" b="0" dirty="0" err="1" smtClean="0"/>
              <a:t>mungkin</a:t>
            </a:r>
            <a:r>
              <a:rPr lang="en-US" sz="2100" b="0" dirty="0" smtClean="0"/>
              <a:t> proses </a:t>
            </a:r>
            <a:r>
              <a:rPr lang="en-US" sz="2100" b="0" dirty="0" err="1" smtClean="0"/>
              <a:t>manufaktur</a:t>
            </a:r>
            <a:endParaRPr lang="en-US" sz="2100" b="0" dirty="0"/>
          </a:p>
          <a:p>
            <a:pPr marL="514350" indent="-514350">
              <a:buAutoNum type="arabicPeriod"/>
            </a:pPr>
            <a:r>
              <a:rPr lang="en-US" sz="2100" b="0" dirty="0" err="1" smtClean="0"/>
              <a:t>Mengintegrasikan</a:t>
            </a:r>
            <a:r>
              <a:rPr lang="en-US" sz="2100" b="0" dirty="0" smtClean="0"/>
              <a:t> </a:t>
            </a:r>
            <a:r>
              <a:rPr lang="en-US" sz="2100" b="0" dirty="0" err="1" smtClean="0"/>
              <a:t>dan</a:t>
            </a:r>
            <a:r>
              <a:rPr lang="en-US" sz="2100" b="0" dirty="0" smtClean="0"/>
              <a:t> </a:t>
            </a:r>
            <a:r>
              <a:rPr lang="en-US" sz="2100" b="0" dirty="0" err="1" smtClean="0"/>
              <a:t>mengkoordinasikan</a:t>
            </a:r>
            <a:r>
              <a:rPr lang="en-US" sz="2100" b="0" dirty="0" smtClean="0"/>
              <a:t> </a:t>
            </a:r>
            <a:r>
              <a:rPr lang="en-US" sz="2100" b="0" dirty="0" err="1" smtClean="0"/>
              <a:t>seluruh</a:t>
            </a:r>
            <a:r>
              <a:rPr lang="en-US" sz="2100" b="0" dirty="0" smtClean="0"/>
              <a:t> </a:t>
            </a:r>
            <a:r>
              <a:rPr lang="en-US" sz="2100" b="0" dirty="0" err="1" smtClean="0"/>
              <a:t>aspek</a:t>
            </a:r>
            <a:r>
              <a:rPr lang="en-US" sz="2100" b="0" dirty="0" smtClean="0"/>
              <a:t> </a:t>
            </a:r>
            <a:r>
              <a:rPr lang="en-US" sz="2100" b="0" dirty="0" err="1" smtClean="0"/>
              <a:t>dari</a:t>
            </a:r>
            <a:r>
              <a:rPr lang="en-US" sz="2100" b="0" dirty="0" smtClean="0"/>
              <a:t> </a:t>
            </a:r>
            <a:r>
              <a:rPr lang="en-US" sz="2100" b="0" dirty="0" err="1" smtClean="0"/>
              <a:t>desain</a:t>
            </a:r>
            <a:r>
              <a:rPr lang="en-US" sz="2100" b="0" dirty="0" smtClean="0"/>
              <a:t>, </a:t>
            </a:r>
            <a:r>
              <a:rPr lang="en-US" sz="2100" b="0" dirty="0" err="1" smtClean="0"/>
              <a:t>manufaktur</a:t>
            </a:r>
            <a:r>
              <a:rPr lang="en-US" sz="2100" b="0" dirty="0" smtClean="0"/>
              <a:t>, </a:t>
            </a:r>
            <a:r>
              <a:rPr lang="en-US" sz="2100" b="0" dirty="0" err="1" smtClean="0"/>
              <a:t>dan</a:t>
            </a:r>
            <a:r>
              <a:rPr lang="en-US" sz="2100" b="0" dirty="0" smtClean="0"/>
              <a:t> </a:t>
            </a:r>
            <a:r>
              <a:rPr lang="en-US" sz="2100" b="0" dirty="0" err="1" smtClean="0"/>
              <a:t>fungsi-fungsi</a:t>
            </a:r>
            <a:r>
              <a:rPr lang="en-US" sz="2100" b="0" dirty="0" smtClean="0"/>
              <a:t> yang </a:t>
            </a:r>
            <a:r>
              <a:rPr lang="en-US" sz="2100" b="0" dirty="0" err="1" smtClean="0"/>
              <a:t>terkait</a:t>
            </a:r>
            <a:endParaRPr lang="en-US" sz="2100" b="0" dirty="0" smtClean="0"/>
          </a:p>
          <a:p>
            <a:pPr marL="514350" indent="-514350">
              <a:buAutoNum type="arabicPeriod"/>
            </a:pPr>
            <a:endParaRPr lang="en-US" sz="21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18</a:t>
            </a:fld>
            <a:endParaRPr lang="en-US" dirty="0"/>
          </a:p>
        </p:txBody>
      </p:sp>
    </p:spTree>
    <p:extLst>
      <p:ext uri="{BB962C8B-B14F-4D97-AF65-F5344CB8AC3E}">
        <p14:creationId xmlns:p14="http://schemas.microsoft.com/office/powerpoint/2010/main" val="2574487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770723" y="3200400"/>
            <a:ext cx="10192677" cy="2210321"/>
          </a:xfrm>
          <a:prstGeom prst="roundRect">
            <a:avLst>
              <a:gd name="adj" fmla="val 50000"/>
            </a:avLst>
          </a:prstGeom>
          <a:solidFill>
            <a:schemeClr val="accent6">
              <a:lumMod val="75000"/>
            </a:schemeClr>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425575" indent="-1425575"/>
            <a:r>
              <a:rPr lang="en-US" sz="6000" b="1" dirty="0" smtClean="0">
                <a:ln/>
                <a:solidFill>
                  <a:schemeClr val="tx1"/>
                </a:solidFill>
                <a:effectLst>
                  <a:outerShdw blurRad="50800" dist="38100" dir="2700000" algn="tl" rotWithShape="0">
                    <a:prstClr val="black">
                      <a:alpha val="40000"/>
                    </a:prstClr>
                  </a:outerShdw>
                </a:effectLst>
              </a:rPr>
              <a:t>9.3 	</a:t>
            </a:r>
            <a:r>
              <a:rPr lang="en-US" sz="6000" b="1" dirty="0" err="1" smtClean="0">
                <a:ln/>
                <a:solidFill>
                  <a:schemeClr val="tx1"/>
                </a:solidFill>
                <a:effectLst>
                  <a:outerShdw blurRad="50800" dist="38100" dir="2700000" algn="tl" rotWithShape="0">
                    <a:prstClr val="black">
                      <a:alpha val="40000"/>
                    </a:prstClr>
                  </a:outerShdw>
                </a:effectLst>
              </a:rPr>
              <a:t>Sistem</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Penjualan</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dan</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Pemasaran</a:t>
            </a:r>
            <a:endParaRPr lang="id-ID" sz="6000" b="1" dirty="0">
              <a:ln/>
              <a:solidFill>
                <a:schemeClr val="tx1"/>
              </a:solidFill>
              <a:effectLst>
                <a:outerShdw blurRad="50800" dist="38100" dir="2700000" algn="tl" rotWithShape="0">
                  <a:prstClr val="black">
                    <a:alpha val="40000"/>
                  </a:prst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19</a:t>
            </a:fld>
            <a:endParaRPr lang="en-US" dirty="0"/>
          </a:p>
        </p:txBody>
      </p:sp>
    </p:spTree>
    <p:extLst>
      <p:ext uri="{BB962C8B-B14F-4D97-AF65-F5344CB8AC3E}">
        <p14:creationId xmlns:p14="http://schemas.microsoft.com/office/powerpoint/2010/main" val="2703821199"/>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57200" y="171614"/>
            <a:ext cx="9220200" cy="1352386"/>
          </a:xfrm>
          <a:prstGeom prst="roundRect">
            <a:avLst>
              <a:gd name="adj" fmla="val 50000"/>
            </a:avLst>
          </a:prstGeom>
          <a:scene3d>
            <a:camera prst="orthographicFront"/>
            <a:lightRig rig="threePt" dir="t"/>
          </a:scene3d>
          <a:sp3d>
            <a:bevelT w="24765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143000" y="152400"/>
            <a:ext cx="8229600" cy="1325563"/>
          </a:xfrm>
        </p:spPr>
        <p:txBody>
          <a:bodyPr>
            <a:normAutofit/>
          </a:bodyPr>
          <a:lstStyle/>
          <a:p>
            <a:r>
              <a:rPr lang="en-US" sz="4400" b="1" dirty="0">
                <a:ln w="0"/>
                <a:solidFill>
                  <a:schemeClr val="bg1"/>
                </a:solidFill>
                <a:effectLst>
                  <a:outerShdw blurRad="38100" dist="25400" dir="5400000" algn="ctr" rotWithShape="0">
                    <a:srgbClr val="6E747A">
                      <a:alpha val="43000"/>
                    </a:srgbClr>
                  </a:outerShdw>
                </a:effectLst>
              </a:rPr>
              <a:t>9.3 </a:t>
            </a:r>
            <a:r>
              <a:rPr lang="en-US" sz="4400" b="1" dirty="0" err="1" smtClean="0">
                <a:ln w="0"/>
                <a:solidFill>
                  <a:schemeClr val="bg1"/>
                </a:solidFill>
                <a:effectLst>
                  <a:outerShdw blurRad="38100" dist="25400" dir="5400000" algn="ctr" rotWithShape="0">
                    <a:srgbClr val="6E747A">
                      <a:alpha val="43000"/>
                    </a:srgbClr>
                  </a:outerShdw>
                </a:effectLst>
              </a:rPr>
              <a:t>Sistem</a:t>
            </a:r>
            <a:r>
              <a:rPr lang="en-US" sz="4400" b="1" dirty="0" smtClean="0">
                <a:ln w="0"/>
                <a:solidFill>
                  <a:schemeClr val="bg1"/>
                </a:solidFill>
                <a:effectLst>
                  <a:outerShdw blurRad="38100" dist="25400" dir="5400000" algn="ctr" rotWithShape="0">
                    <a:srgbClr val="6E747A">
                      <a:alpha val="43000"/>
                    </a:srgbClr>
                  </a:outerShdw>
                </a:effectLst>
              </a:rPr>
              <a:t> </a:t>
            </a:r>
            <a:r>
              <a:rPr lang="en-US" sz="4400" b="1" dirty="0" err="1" smtClean="0">
                <a:ln w="0"/>
                <a:solidFill>
                  <a:schemeClr val="bg1"/>
                </a:solidFill>
                <a:effectLst>
                  <a:outerShdw blurRad="38100" dist="25400" dir="5400000" algn="ctr" rotWithShape="0">
                    <a:srgbClr val="6E747A">
                      <a:alpha val="43000"/>
                    </a:srgbClr>
                  </a:outerShdw>
                </a:effectLst>
              </a:rPr>
              <a:t>Penjualan</a:t>
            </a:r>
            <a:r>
              <a:rPr lang="en-US" sz="4400" b="1" dirty="0" smtClean="0">
                <a:ln w="0"/>
                <a:solidFill>
                  <a:schemeClr val="bg1"/>
                </a:solidFill>
                <a:effectLst>
                  <a:outerShdw blurRad="38100" dist="25400" dir="5400000" algn="ctr" rotWithShape="0">
                    <a:srgbClr val="6E747A">
                      <a:alpha val="43000"/>
                    </a:srgbClr>
                  </a:outerShdw>
                </a:effectLst>
              </a:rPr>
              <a:t> </a:t>
            </a:r>
            <a:r>
              <a:rPr lang="en-US" sz="4400" b="1" dirty="0" err="1" smtClean="0">
                <a:ln w="0"/>
                <a:solidFill>
                  <a:schemeClr val="bg1"/>
                </a:solidFill>
                <a:effectLst>
                  <a:outerShdw blurRad="38100" dist="25400" dir="5400000" algn="ctr" rotWithShape="0">
                    <a:srgbClr val="6E747A">
                      <a:alpha val="43000"/>
                    </a:srgbClr>
                  </a:outerShdw>
                </a:effectLst>
              </a:rPr>
              <a:t>dan</a:t>
            </a:r>
            <a:r>
              <a:rPr lang="en-US" sz="4400" b="1" dirty="0" smtClean="0">
                <a:ln w="0"/>
                <a:solidFill>
                  <a:schemeClr val="bg1"/>
                </a:solidFill>
                <a:effectLst>
                  <a:outerShdw blurRad="38100" dist="25400" dir="5400000" algn="ctr" rotWithShape="0">
                    <a:srgbClr val="6E747A">
                      <a:alpha val="43000"/>
                    </a:srgbClr>
                  </a:outerShdw>
                </a:effectLst>
              </a:rPr>
              <a:t> </a:t>
            </a:r>
            <a:r>
              <a:rPr lang="en-US" sz="4400" b="1" dirty="0" err="1" smtClean="0">
                <a:ln w="0"/>
                <a:solidFill>
                  <a:schemeClr val="bg1"/>
                </a:solidFill>
                <a:effectLst>
                  <a:outerShdw blurRad="38100" dist="25400" dir="5400000" algn="ctr" rotWithShape="0">
                    <a:srgbClr val="6E747A">
                      <a:alpha val="43000"/>
                    </a:srgbClr>
                  </a:outerShdw>
                </a:effectLst>
              </a:rPr>
              <a:t>Pemasaran</a:t>
            </a:r>
            <a:endParaRPr lang="en-US" sz="4400" b="1" i="1" dirty="0">
              <a:ln w="0"/>
              <a:solidFill>
                <a:schemeClr val="bg1"/>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normAutofit fontScale="92500"/>
          </a:bodyPr>
          <a:lstStyle/>
          <a:p>
            <a:pPr marL="571500" indent="-571500">
              <a:buFont typeface="Courier New" panose="02070309020205020404" pitchFamily="49" charset="0"/>
              <a:buChar char="o"/>
            </a:pPr>
            <a:r>
              <a:rPr lang="en-US" sz="3600" b="0" dirty="0"/>
              <a:t>Data-driven </a:t>
            </a:r>
            <a:r>
              <a:rPr lang="en-US" sz="3600" b="0" dirty="0" smtClean="0"/>
              <a:t>marketing (</a:t>
            </a:r>
            <a:r>
              <a:rPr lang="en-US" sz="3600" b="0" dirty="0" err="1" smtClean="0"/>
              <a:t>Pemasaran</a:t>
            </a:r>
            <a:r>
              <a:rPr lang="en-US" sz="3600" b="0" dirty="0" smtClean="0"/>
              <a:t> </a:t>
            </a:r>
            <a:r>
              <a:rPr lang="en-US" sz="3600" b="0" dirty="0" err="1" smtClean="0"/>
              <a:t>berbasis</a:t>
            </a:r>
            <a:r>
              <a:rPr lang="en-US" sz="3600" b="0" dirty="0" smtClean="0"/>
              <a:t> data)</a:t>
            </a:r>
            <a:endParaRPr lang="en-US" sz="3600" b="0" dirty="0"/>
          </a:p>
          <a:p>
            <a:pPr marL="571500" indent="-571500">
              <a:buFont typeface="Courier New" panose="02070309020205020404" pitchFamily="49" charset="0"/>
              <a:buChar char="o"/>
            </a:pPr>
            <a:r>
              <a:rPr lang="en-US" sz="3600" b="0" dirty="0" err="1" smtClean="0"/>
              <a:t>Saluran</a:t>
            </a:r>
            <a:r>
              <a:rPr lang="en-US" sz="3600" b="0" dirty="0" smtClean="0"/>
              <a:t> </a:t>
            </a:r>
            <a:r>
              <a:rPr lang="en-US" sz="3600" b="0" dirty="0" err="1" smtClean="0"/>
              <a:t>distribusi</a:t>
            </a:r>
            <a:r>
              <a:rPr lang="en-US" sz="3600" b="0" dirty="0" smtClean="0"/>
              <a:t> </a:t>
            </a:r>
            <a:endParaRPr lang="en-US" sz="3600" b="0" dirty="0"/>
          </a:p>
          <a:p>
            <a:pPr marL="571500" indent="-571500">
              <a:buFont typeface="Courier New" panose="02070309020205020404" pitchFamily="49" charset="0"/>
              <a:buChar char="o"/>
            </a:pPr>
            <a:r>
              <a:rPr lang="en-US" sz="3600" b="0" dirty="0" err="1" smtClean="0"/>
              <a:t>Manajemen</a:t>
            </a:r>
            <a:r>
              <a:rPr lang="en-US" sz="3600" b="0" dirty="0" smtClean="0"/>
              <a:t> </a:t>
            </a:r>
            <a:r>
              <a:rPr lang="en-US" sz="3600" b="0" dirty="0" err="1" smtClean="0"/>
              <a:t>Pemasaran</a:t>
            </a:r>
            <a:endParaRPr lang="en-US" sz="3600" b="0" dirty="0"/>
          </a:p>
          <a:p>
            <a:pPr marL="858441" lvl="2" indent="-342900">
              <a:buClrTx/>
              <a:buFont typeface="Courier New" panose="02070309020205020404" pitchFamily="49" charset="0"/>
              <a:buChar char="o"/>
            </a:pPr>
            <a:r>
              <a:rPr lang="en-US" sz="2400" dirty="0" err="1" smtClean="0">
                <a:solidFill>
                  <a:srgbClr val="6B633D"/>
                </a:solidFill>
              </a:rPr>
              <a:t>Penentuan</a:t>
            </a:r>
            <a:r>
              <a:rPr lang="en-US" sz="2400" dirty="0" smtClean="0">
                <a:solidFill>
                  <a:srgbClr val="6B633D"/>
                </a:solidFill>
              </a:rPr>
              <a:t> </a:t>
            </a:r>
            <a:r>
              <a:rPr lang="en-US" sz="2400" dirty="0" err="1" smtClean="0">
                <a:solidFill>
                  <a:srgbClr val="6B633D"/>
                </a:solidFill>
              </a:rPr>
              <a:t>harga</a:t>
            </a:r>
            <a:r>
              <a:rPr lang="en-US" sz="2400" dirty="0" smtClean="0">
                <a:solidFill>
                  <a:srgbClr val="6B633D"/>
                </a:solidFill>
              </a:rPr>
              <a:t> </a:t>
            </a:r>
            <a:r>
              <a:rPr lang="en-US" sz="2400" dirty="0" err="1" smtClean="0">
                <a:solidFill>
                  <a:srgbClr val="6B633D"/>
                </a:solidFill>
              </a:rPr>
              <a:t>produk</a:t>
            </a:r>
            <a:r>
              <a:rPr lang="en-US" sz="2400" dirty="0" smtClean="0">
                <a:solidFill>
                  <a:srgbClr val="6B633D"/>
                </a:solidFill>
              </a:rPr>
              <a:t> </a:t>
            </a:r>
            <a:r>
              <a:rPr lang="en-US" sz="2400" dirty="0" err="1" smtClean="0">
                <a:solidFill>
                  <a:srgbClr val="6B633D"/>
                </a:solidFill>
              </a:rPr>
              <a:t>dan</a:t>
            </a:r>
            <a:r>
              <a:rPr lang="en-US" sz="2400" dirty="0" smtClean="0">
                <a:solidFill>
                  <a:srgbClr val="6B633D"/>
                </a:solidFill>
              </a:rPr>
              <a:t> </a:t>
            </a:r>
            <a:r>
              <a:rPr lang="en-US" sz="2400" dirty="0" err="1" smtClean="0">
                <a:solidFill>
                  <a:srgbClr val="6B633D"/>
                </a:solidFill>
              </a:rPr>
              <a:t>jasa</a:t>
            </a:r>
            <a:r>
              <a:rPr lang="en-US" sz="2400" dirty="0" smtClean="0">
                <a:solidFill>
                  <a:srgbClr val="6B633D"/>
                </a:solidFill>
              </a:rPr>
              <a:t> (</a:t>
            </a:r>
            <a:r>
              <a:rPr lang="en-US" sz="2400" dirty="0" err="1" smtClean="0">
                <a:solidFill>
                  <a:srgbClr val="6B633D"/>
                </a:solidFill>
              </a:rPr>
              <a:t>layanan</a:t>
            </a:r>
            <a:r>
              <a:rPr lang="en-US" sz="2400" dirty="0" smtClean="0">
                <a:solidFill>
                  <a:srgbClr val="6B633D"/>
                </a:solidFill>
              </a:rPr>
              <a:t>)</a:t>
            </a:r>
          </a:p>
          <a:p>
            <a:pPr marL="858441" lvl="2" indent="-342900">
              <a:buClrTx/>
              <a:buFont typeface="Courier New" panose="02070309020205020404" pitchFamily="49" charset="0"/>
              <a:buChar char="o"/>
            </a:pPr>
            <a:r>
              <a:rPr lang="en-US" sz="2400" dirty="0" err="1" smtClean="0">
                <a:solidFill>
                  <a:srgbClr val="6B633D"/>
                </a:solidFill>
              </a:rPr>
              <a:t>Produktivitas</a:t>
            </a:r>
            <a:r>
              <a:rPr lang="en-US" sz="2400" dirty="0" smtClean="0">
                <a:solidFill>
                  <a:srgbClr val="6B633D"/>
                </a:solidFill>
              </a:rPr>
              <a:t> salesman (salesperson)</a:t>
            </a:r>
          </a:p>
          <a:p>
            <a:pPr marL="571500" indent="-571500">
              <a:buFont typeface="Courier New" panose="02070309020205020404" pitchFamily="49" charset="0"/>
              <a:buChar char="o"/>
            </a:pPr>
            <a:r>
              <a:rPr lang="en-US" sz="3600" b="0" dirty="0" err="1" smtClean="0"/>
              <a:t>Analisis</a:t>
            </a:r>
            <a:r>
              <a:rPr lang="en-US" sz="3600" b="0" dirty="0" smtClean="0"/>
              <a:t> </a:t>
            </a:r>
            <a:r>
              <a:rPr lang="en-US" sz="3600" b="0" dirty="0" err="1" smtClean="0"/>
              <a:t>profitabilitas</a:t>
            </a:r>
            <a:endParaRPr lang="en-US" sz="3600" b="0" dirty="0"/>
          </a:p>
          <a:p>
            <a:pPr marL="571500" indent="-571500">
              <a:buFont typeface="Courier New" panose="02070309020205020404" pitchFamily="49" charset="0"/>
              <a:buChar char="o"/>
            </a:pPr>
            <a:r>
              <a:rPr lang="en-US" sz="3600" b="0" dirty="0" err="1" smtClean="0"/>
              <a:t>Analisis</a:t>
            </a:r>
            <a:r>
              <a:rPr lang="en-US" sz="3600" b="0" dirty="0" smtClean="0"/>
              <a:t> </a:t>
            </a:r>
            <a:r>
              <a:rPr lang="en-US" sz="3600" b="0" dirty="0" err="1" smtClean="0"/>
              <a:t>produk</a:t>
            </a:r>
            <a:r>
              <a:rPr lang="en-US" sz="3600" b="0" dirty="0" smtClean="0"/>
              <a:t> </a:t>
            </a:r>
            <a:r>
              <a:rPr lang="en-US" sz="3600" b="0" dirty="0" err="1" smtClean="0"/>
              <a:t>baru</a:t>
            </a:r>
            <a:r>
              <a:rPr lang="en-US" sz="3600" b="0" dirty="0" smtClean="0"/>
              <a:t>, </a:t>
            </a:r>
            <a:r>
              <a:rPr lang="en-US" sz="3600" b="0" dirty="0" err="1" smtClean="0"/>
              <a:t>perencanaan</a:t>
            </a:r>
            <a:r>
              <a:rPr lang="en-US" sz="3600" b="0" dirty="0" smtClean="0"/>
              <a:t> </a:t>
            </a:r>
            <a:r>
              <a:rPr lang="en-US" sz="3600" b="0" dirty="0" err="1" smtClean="0"/>
              <a:t>pasar</a:t>
            </a:r>
            <a:r>
              <a:rPr lang="en-US" sz="3600" b="0" dirty="0" smtClean="0"/>
              <a:t>, </a:t>
            </a:r>
            <a:r>
              <a:rPr lang="en-US" sz="3600" b="0" dirty="0" err="1" smtClean="0"/>
              <a:t>dan</a:t>
            </a:r>
            <a:r>
              <a:rPr lang="en-US" sz="3600" b="0" dirty="0" smtClean="0"/>
              <a:t> </a:t>
            </a:r>
            <a:r>
              <a:rPr lang="en-US" sz="3600" b="0" dirty="0" err="1" smtClean="0"/>
              <a:t>peramalan</a:t>
            </a:r>
            <a:endParaRPr lang="en-US" sz="3600" b="0" dirty="0"/>
          </a:p>
          <a:p>
            <a:pPr marL="342900" indent="-342900">
              <a:buFont typeface="Courier New" panose="02070309020205020404" pitchFamily="49" charset="0"/>
              <a:buChar char="o"/>
            </a:pPr>
            <a:endParaRPr lang="en-US" sz="24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20</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 y="6170560"/>
            <a:ext cx="126492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70234" y="358666"/>
            <a:ext cx="3364492" cy="1143000"/>
          </a:xfrm>
        </p:spPr>
        <p:txBody>
          <a:bodyPr>
            <a:normAutofit fontScale="90000"/>
          </a:bodyPr>
          <a:lstStyle/>
          <a:p>
            <a:pPr marL="738188" indent="-738188"/>
            <a:r>
              <a:rPr lang="en-US" b="1" smtClean="0">
                <a:solidFill>
                  <a:srgbClr val="FF0000"/>
                </a:solidFill>
                <a:effectLst>
                  <a:outerShdw blurRad="38100" dist="38100" dir="2700000" algn="tl">
                    <a:srgbClr val="000000">
                      <a:alpha val="43137"/>
                    </a:srgbClr>
                  </a:outerShdw>
                </a:effectLst>
                <a:latin typeface="Arial Rounded MT Bold" panose="020F0704030504030204" pitchFamily="34" charset="0"/>
              </a:rPr>
              <a:t>9.3 	Sales </a:t>
            </a:r>
            <a:r>
              <a:rPr lang="en-US" b="1" dirty="0" smtClean="0">
                <a:solidFill>
                  <a:srgbClr val="FF0000"/>
                </a:solidFill>
                <a:effectLst>
                  <a:outerShdw blurRad="38100" dist="38100" dir="2700000" algn="tl">
                    <a:srgbClr val="000000">
                      <a:alpha val="43137"/>
                    </a:srgbClr>
                  </a:outerShdw>
                </a:effectLst>
                <a:latin typeface="Arial Rounded MT Bold" panose="020F0704030504030204" pitchFamily="34" charset="0"/>
              </a:rPr>
              <a:t>and Marketing Systems</a:t>
            </a:r>
            <a:endParaRPr lang="en-US" b="1"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p:txBody>
      </p:sp>
      <p:pic>
        <p:nvPicPr>
          <p:cNvPr id="6" name="Picture 51" descr="nt0006-y"/>
          <p:cNvPicPr>
            <a:picLocks noGrp="1" noChangeAspect="1" noChangeArrowheads="1"/>
          </p:cNvPicPr>
          <p:nvPr>
            <p:ph idx="1"/>
          </p:nvPr>
        </p:nvPicPr>
        <p:blipFill>
          <a:blip r:embed="rId3" cstate="print"/>
          <a:srcRect/>
          <a:stretch>
            <a:fillRect/>
          </a:stretch>
        </p:blipFill>
        <p:spPr bwMode="auto">
          <a:xfrm>
            <a:off x="0" y="0"/>
            <a:ext cx="8153400" cy="6848856"/>
          </a:xfrm>
          <a:prstGeom prst="rect">
            <a:avLst/>
          </a:prstGeom>
          <a:ln>
            <a:noFill/>
          </a:ln>
          <a:effectLst>
            <a:outerShdw blurRad="292100" dist="139700" dir="2700000" algn="tl" rotWithShape="0">
              <a:srgbClr val="333333">
                <a:alpha val="65000"/>
              </a:srgbClr>
            </a:outerShdw>
          </a:effectLst>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21</a:t>
            </a:fld>
            <a:endParaRPr lang="en-US" dirty="0"/>
          </a:p>
        </p:txBody>
      </p:sp>
      <p:sp>
        <p:nvSpPr>
          <p:cNvPr id="7" name="Text Box 2"/>
          <p:cNvSpPr txBox="1">
            <a:spLocks noChangeArrowheads="1"/>
          </p:cNvSpPr>
          <p:nvPr/>
        </p:nvSpPr>
        <p:spPr bwMode="auto">
          <a:xfrm>
            <a:off x="9220200" y="2438400"/>
            <a:ext cx="2057400" cy="1892826"/>
          </a:xfrm>
          <a:prstGeom prst="rect">
            <a:avLst/>
          </a:prstGeom>
          <a:noFill/>
          <a:ln w="9525">
            <a:noFill/>
            <a:miter lim="800000"/>
            <a:headEnd/>
            <a:tailEnd/>
          </a:ln>
          <a:effectLst/>
        </p:spPr>
        <p:txBody>
          <a:bodyPr wrap="square">
            <a:spAutoFit/>
          </a:bodyPr>
          <a:lstStyle/>
          <a:p>
            <a:pPr>
              <a:spcBef>
                <a:spcPct val="50000"/>
              </a:spcBef>
            </a:pPr>
            <a:r>
              <a:rPr lang="en-US" b="1" dirty="0">
                <a:solidFill>
                  <a:srgbClr val="6B633D"/>
                </a:solidFill>
              </a:rPr>
              <a:t>Figure 9.11.</a:t>
            </a:r>
            <a:r>
              <a:rPr lang="en-US" dirty="0">
                <a:solidFill>
                  <a:srgbClr val="6B633D"/>
                </a:solidFill>
              </a:rPr>
              <a:t> Sales and marketing systems and related subsystems</a:t>
            </a:r>
          </a:p>
          <a:p>
            <a:pPr>
              <a:spcBef>
                <a:spcPct val="50000"/>
              </a:spcBef>
            </a:pPr>
            <a:endParaRPr lang="en-US" b="1" dirty="0">
              <a:solidFill>
                <a:schemeClr val="hlink"/>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939118"/>
            <a:ext cx="121920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ounded Rectangle 6"/>
          <p:cNvSpPr/>
          <p:nvPr/>
        </p:nvSpPr>
        <p:spPr>
          <a:xfrm>
            <a:off x="457200" y="171614"/>
            <a:ext cx="9418320" cy="1352386"/>
          </a:xfrm>
          <a:prstGeom prst="roundRect">
            <a:avLst>
              <a:gd name="adj" fmla="val 50000"/>
            </a:avLst>
          </a:prstGeom>
          <a:scene3d>
            <a:camera prst="orthographicFront"/>
            <a:lightRig rig="threePt" dir="t"/>
          </a:scene3d>
          <a:sp3d>
            <a:bevelT w="24765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066800" y="152400"/>
            <a:ext cx="10515600" cy="1325563"/>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smtClean="0">
                <a:ln/>
                <a:solidFill>
                  <a:schemeClr val="bg1"/>
                </a:solidFill>
                <a:effectLst>
                  <a:outerShdw blurRad="114300" dist="101600" dir="2700000" algn="tl" rotWithShape="0">
                    <a:prstClr val="black">
                      <a:alpha val="45000"/>
                    </a:prstClr>
                  </a:outerShdw>
                </a:effectLst>
                <a:latin typeface="Gill Sans MT" panose="020B0502020104020203" pitchFamily="34" charset="0"/>
              </a:rPr>
              <a:t>Sales and Distribution Channels</a:t>
            </a:r>
            <a:endParaRPr lang="en-US" sz="4400" b="1" dirty="0">
              <a:ln/>
              <a:solidFill>
                <a:schemeClr val="bg1"/>
              </a:solidFill>
              <a:effectLst>
                <a:outerShdw blurRad="114300" dist="101600" dir="2700000" algn="tl" rotWithShape="0">
                  <a:prstClr val="black">
                    <a:alpha val="45000"/>
                  </a:prstClr>
                </a:outerShdw>
              </a:effectLst>
              <a:latin typeface="Gill Sans MT" panose="020B0502020104020203" pitchFamily="34" charset="0"/>
            </a:endParaRPr>
          </a:p>
        </p:txBody>
      </p:sp>
      <p:sp>
        <p:nvSpPr>
          <p:cNvPr id="3" name="Content Placeholder 2"/>
          <p:cNvSpPr>
            <a:spLocks noGrp="1"/>
          </p:cNvSpPr>
          <p:nvPr>
            <p:ph idx="1"/>
          </p:nvPr>
        </p:nvSpPr>
        <p:spPr>
          <a:xfrm>
            <a:off x="838200" y="1825625"/>
            <a:ext cx="6019800" cy="4351338"/>
          </a:xfrm>
        </p:spPr>
        <p:txBody>
          <a:bodyPr>
            <a:normAutofit fontScale="92500" lnSpcReduction="10000"/>
          </a:bodyPr>
          <a:lstStyle/>
          <a:p>
            <a:r>
              <a:rPr lang="en-US" sz="2400" b="0" dirty="0">
                <a:effectLst>
                  <a:outerShdw blurRad="38100" dist="38100" dir="2700000" algn="tl">
                    <a:srgbClr val="000000">
                      <a:alpha val="43137"/>
                    </a:srgbClr>
                  </a:outerShdw>
                </a:effectLst>
                <a:latin typeface="Gill Sans MT" panose="020B0502020104020203" pitchFamily="34" charset="0"/>
              </a:rPr>
              <a:t>In Macy’s and many other retailers, </a:t>
            </a:r>
            <a:r>
              <a:rPr lang="en-US" sz="2400" dirty="0">
                <a:effectLst>
                  <a:outerShdw blurRad="38100" dist="38100" dir="2700000" algn="tl">
                    <a:srgbClr val="000000">
                      <a:alpha val="43137"/>
                    </a:srgbClr>
                  </a:outerShdw>
                </a:effectLst>
                <a:latin typeface="Gill Sans MT" panose="020B0502020104020203" pitchFamily="34" charset="0"/>
              </a:rPr>
              <a:t>customers </a:t>
            </a:r>
          </a:p>
          <a:p>
            <a:r>
              <a:rPr lang="en-US" sz="2400" dirty="0">
                <a:effectLst>
                  <a:outerShdw blurRad="38100" dist="38100" dir="2700000" algn="tl">
                    <a:srgbClr val="000000">
                      <a:alpha val="43137"/>
                    </a:srgbClr>
                  </a:outerShdw>
                </a:effectLst>
                <a:latin typeface="Gill Sans MT" panose="020B0502020104020203" pitchFamily="34" charset="0"/>
              </a:rPr>
              <a:t>check the current sales price </a:t>
            </a:r>
            <a:r>
              <a:rPr lang="en-US" sz="2400" b="0" dirty="0">
                <a:effectLst>
                  <a:outerShdw blurRad="38100" dist="38100" dir="2700000" algn="tl">
                    <a:srgbClr val="000000">
                      <a:alpha val="43137"/>
                    </a:srgbClr>
                  </a:outerShdw>
                </a:effectLst>
                <a:latin typeface="Gill Sans MT" panose="020B0502020104020203" pitchFamily="34" charset="0"/>
              </a:rPr>
              <a:t>on digital screens with </a:t>
            </a:r>
            <a:r>
              <a:rPr lang="en-US" sz="2400" b="0" dirty="0" smtClean="0">
                <a:effectLst>
                  <a:outerShdw blurRad="38100" dist="38100" dir="2700000" algn="tl">
                    <a:srgbClr val="000000">
                      <a:alpha val="43137"/>
                    </a:srgbClr>
                  </a:outerShdw>
                </a:effectLst>
                <a:latin typeface="Gill Sans MT" panose="020B0502020104020203" pitchFamily="34" charset="0"/>
              </a:rPr>
              <a:t>barcode </a:t>
            </a:r>
            <a:r>
              <a:rPr lang="en-US" sz="2400" b="0" dirty="0">
                <a:effectLst>
                  <a:outerShdw blurRad="38100" dist="38100" dir="2700000" algn="tl">
                    <a:srgbClr val="000000">
                      <a:alpha val="43137"/>
                    </a:srgbClr>
                  </a:outerShdw>
                </a:effectLst>
                <a:latin typeface="Gill Sans MT" panose="020B0502020104020203" pitchFamily="34" charset="0"/>
              </a:rPr>
              <a:t>readers.</a:t>
            </a:r>
          </a:p>
          <a:p>
            <a:pPr marL="457200" indent="-457200">
              <a:buFont typeface="Wingdings" charset="2"/>
              <a:buChar char="§"/>
            </a:pPr>
            <a:r>
              <a:rPr lang="en-US" sz="2400" b="0" dirty="0">
                <a:effectLst>
                  <a:outerShdw blurRad="38100" dist="38100" dir="2700000" algn="tl">
                    <a:srgbClr val="000000">
                      <a:alpha val="43137"/>
                    </a:srgbClr>
                  </a:outerShdw>
                </a:effectLst>
                <a:latin typeface="Gill Sans MT" panose="020B0502020104020203" pitchFamily="34" charset="0"/>
              </a:rPr>
              <a:t>Customers use </a:t>
            </a:r>
            <a:r>
              <a:rPr lang="en-US" sz="2400" i="1" dirty="0">
                <a:solidFill>
                  <a:srgbClr val="FF0000"/>
                </a:solidFill>
                <a:effectLst>
                  <a:outerShdw blurRad="38100" dist="38100" dir="2700000" algn="tl">
                    <a:srgbClr val="000000">
                      <a:alpha val="43137"/>
                    </a:srgbClr>
                  </a:outerShdw>
                </a:effectLst>
                <a:latin typeface="Gill Sans MT" panose="020B0502020104020203" pitchFamily="34" charset="0"/>
              </a:rPr>
              <a:t>Exxon Mobil </a:t>
            </a:r>
            <a:r>
              <a:rPr lang="en-US" sz="2400" i="1" dirty="0" err="1">
                <a:solidFill>
                  <a:srgbClr val="FF0000"/>
                </a:solidFill>
                <a:effectLst>
                  <a:outerShdw blurRad="38100" dist="38100" dir="2700000" algn="tl">
                    <a:srgbClr val="000000">
                      <a:alpha val="43137"/>
                    </a:srgbClr>
                  </a:outerShdw>
                </a:effectLst>
                <a:latin typeface="Gill Sans MT" panose="020B0502020104020203" pitchFamily="34" charset="0"/>
              </a:rPr>
              <a:t>Speedpass</a:t>
            </a:r>
            <a:r>
              <a:rPr lang="en-US" sz="2400" i="1" dirty="0">
                <a:solidFill>
                  <a:srgbClr val="FF0000"/>
                </a:solidFill>
                <a:effectLst>
                  <a:outerShdw blurRad="38100" dist="38100" dir="2700000" algn="tl">
                    <a:srgbClr val="000000">
                      <a:alpha val="43137"/>
                    </a:srgbClr>
                  </a:outerShdw>
                </a:effectLst>
                <a:latin typeface="Gill Sans MT" panose="020B0502020104020203" pitchFamily="34" charset="0"/>
              </a:rPr>
              <a:t> </a:t>
            </a:r>
            <a:r>
              <a:rPr lang="en-US" sz="2400" b="0" dirty="0">
                <a:effectLst>
                  <a:outerShdw blurRad="38100" dist="38100" dir="2700000" algn="tl">
                    <a:srgbClr val="000000">
                      <a:alpha val="43137"/>
                    </a:srgbClr>
                  </a:outerShdw>
                </a:effectLst>
                <a:latin typeface="Gill Sans MT" panose="020B0502020104020203" pitchFamily="34" charset="0"/>
              </a:rPr>
              <a:t>to fill their tanks by waving a token, embedded with an RFID device, at a gas-pump sensor. Then the RFID starts an authorization process, and the purchase is charged to the debit or credit card on account.</a:t>
            </a:r>
          </a:p>
          <a:p>
            <a:pPr marL="457200" indent="-457200">
              <a:buFont typeface="Wingdings" charset="2"/>
              <a:buChar char="§"/>
            </a:pPr>
            <a:r>
              <a:rPr lang="en-US" sz="2400" b="0" dirty="0">
                <a:effectLst>
                  <a:outerShdw blurRad="38100" dist="38100" dir="2700000" algn="tl">
                    <a:srgbClr val="000000">
                      <a:alpha val="43137"/>
                    </a:srgbClr>
                  </a:outerShdw>
                </a:effectLst>
                <a:latin typeface="Gill Sans MT" panose="020B0502020104020203" pitchFamily="34" charset="0"/>
              </a:rPr>
              <a:t>Home Depot and many supermarkets installed </a:t>
            </a:r>
            <a:r>
              <a:rPr lang="en-US" sz="2400" i="1" dirty="0">
                <a:solidFill>
                  <a:srgbClr val="FF0000"/>
                </a:solidFill>
                <a:effectLst>
                  <a:outerShdw blurRad="38100" dist="38100" dir="2700000" algn="tl">
                    <a:srgbClr val="000000">
                      <a:alpha val="43137"/>
                    </a:srgbClr>
                  </a:outerShdw>
                </a:effectLst>
                <a:latin typeface="Gill Sans MT" panose="020B0502020104020203" pitchFamily="34" charset="0"/>
              </a:rPr>
              <a:t>self-checkout machines</a:t>
            </a:r>
            <a:r>
              <a:rPr lang="en-US" sz="2400" b="0" dirty="0">
                <a:effectLst>
                  <a:outerShdw blurRad="38100" dist="38100" dir="2700000" algn="tl">
                    <a:srgbClr val="000000">
                      <a:alpha val="43137"/>
                    </a:srgbClr>
                  </a:outerShdw>
                </a:effectLst>
                <a:latin typeface="Gill Sans MT" panose="020B0502020104020203" pitchFamily="34" charset="0"/>
              </a:rPr>
              <a:t>. </a:t>
            </a:r>
            <a:r>
              <a:rPr lang="en-US" sz="2400" b="0" dirty="0" err="1">
                <a:effectLst>
                  <a:outerShdw blurRad="38100" dist="38100" dir="2700000" algn="tl">
                    <a:srgbClr val="000000">
                      <a:alpha val="43137"/>
                    </a:srgbClr>
                  </a:outerShdw>
                </a:effectLst>
                <a:latin typeface="Gill Sans MT" panose="020B0502020104020203" pitchFamily="34" charset="0"/>
              </a:rPr>
              <a:t>Selfservice</a:t>
            </a:r>
            <a:r>
              <a:rPr lang="en-US" sz="2400" b="0" dirty="0">
                <a:effectLst>
                  <a:outerShdw blurRad="38100" dist="38100" dir="2700000" algn="tl">
                    <a:srgbClr val="000000">
                      <a:alpha val="43137"/>
                    </a:srgbClr>
                  </a:outerShdw>
                </a:effectLst>
                <a:latin typeface="Gill Sans MT" panose="020B0502020104020203" pitchFamily="34" charset="0"/>
              </a:rPr>
              <a:t> kiosks cut labor costs for retailers, and can reduce customers’ checkout times, as shown in the Figure (9.12) above.</a:t>
            </a:r>
          </a:p>
          <a:p>
            <a:endParaRPr lang="en-US" b="0" dirty="0">
              <a:effectLst>
                <a:outerShdw blurRad="38100" dist="38100" dir="2700000" algn="tl">
                  <a:srgbClr val="000000">
                    <a:alpha val="43137"/>
                  </a:srgbClr>
                </a:outerShdw>
              </a:effectLst>
              <a:latin typeface="Gill Sans MT" panose="020B0502020104020203" pitchFamily="34" charset="0"/>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22</a:t>
            </a:fld>
            <a:endParaRPr lang="en-US" dirty="0"/>
          </a:p>
        </p:txBody>
      </p:sp>
      <p:pic>
        <p:nvPicPr>
          <p:cNvPr id="2050" name="Picture 2" descr="O:\COURSES\Turban-9\Images-T9\Desktop-1\Chapter  9\Media\Photos\p0137_300dpi.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86700" y="1672963"/>
            <a:ext cx="3581400" cy="50386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IER 960 Expedited Self-checkout kiosk, using RFI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3657599" y="6189671"/>
            <a:ext cx="766763" cy="431305"/>
          </a:xfrm>
          <a:prstGeom prst="rect">
            <a:avLst/>
          </a:prstGeom>
        </p:spPr>
      </p:pic>
      <p:pic>
        <p:nvPicPr>
          <p:cNvPr id="9" name="Future RFID Store.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4648200" y="6163776"/>
            <a:ext cx="609600" cy="457200"/>
          </a:xfrm>
          <a:prstGeom prst="rect">
            <a:avLst/>
          </a:prstGeom>
        </p:spPr>
      </p:pic>
      <p:pic>
        <p:nvPicPr>
          <p:cNvPr id="10" name="Exxon Mobil Speedpass Paris Sweepstakes Video.mp4">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5508646" y="6172118"/>
            <a:ext cx="587354" cy="440516"/>
          </a:xfrm>
          <a:prstGeom prst="rect">
            <a:avLst/>
          </a:prstGeom>
        </p:spPr>
      </p:pic>
    </p:spTree>
    <p:extLst>
      <p:ext uri="{BB962C8B-B14F-4D97-AF65-F5344CB8AC3E}">
        <p14:creationId xmlns:p14="http://schemas.microsoft.com/office/powerpoint/2010/main" val="22751999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16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72936"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3" presetClass="mediacall" presetSubtype="0" fill="hold" nodeType="clickEffect">
                                  <p:stCondLst>
                                    <p:cond delay="0"/>
                                  </p:stCondLst>
                                  <p:childTnLst>
                                    <p:cmd type="call" cmd="stop">
                                      <p:cBhvr>
                                        <p:cTn id="18" dur="1" fill="hold"/>
                                        <p:tgtEl>
                                          <p:spTgt spid="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8536" fill="hold"/>
                                        <p:tgtEl>
                                          <p:spTgt spid="10"/>
                                        </p:tgtEl>
                                      </p:cBhvr>
                                    </p:cmd>
                                  </p:childTnLst>
                                </p:cTn>
                              </p:par>
                            </p:childTnLst>
                          </p:cTn>
                        </p:par>
                      </p:childTnLst>
                    </p:cTn>
                  </p:par>
                  <p:par>
                    <p:cTn id="23" fill="hold">
                      <p:stCondLst>
                        <p:cond delay="indefinite"/>
                      </p:stCondLst>
                      <p:childTnLst>
                        <p:par>
                          <p:cTn id="24" fill="hold">
                            <p:stCondLst>
                              <p:cond delay="0"/>
                            </p:stCondLst>
                            <p:childTnLst>
                              <p:par>
                                <p:cTn id="25" presetID="3" presetClass="mediacall" presetSubtype="0" fill="hold" nodeType="clickEffect">
                                  <p:stCondLst>
                                    <p:cond delay="0"/>
                                  </p:stCondLst>
                                  <p:childTnLst>
                                    <p:cmd type="call" cmd="stop">
                                      <p:cBhvr>
                                        <p:cTn id="2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27" fill="hold" display="0">
                  <p:stCondLst>
                    <p:cond delay="indefinite"/>
                  </p:stCondLst>
                </p:cTn>
                <p:tgtEl>
                  <p:spTgt spid="6"/>
                </p:tgtEl>
              </p:cMediaNode>
            </p:video>
            <p:video fullScrn="1">
              <p:cMediaNode vol="80000" showWhenStopped="0">
                <p:cTn id="28" fill="hold" display="0">
                  <p:stCondLst>
                    <p:cond delay="indefinite"/>
                  </p:stCondLst>
                </p:cTn>
                <p:tgtEl>
                  <p:spTgt spid="9"/>
                </p:tgtEl>
              </p:cMediaNode>
            </p:video>
            <p:video fullScrn="1">
              <p:cMediaNode vol="80000" showWhenStopped="0">
                <p:cTn id="29" fill="hold" display="0">
                  <p:stCondLst>
                    <p:cond delay="indefinite"/>
                  </p:stCondLst>
                </p:cTn>
                <p:tgtEl>
                  <p:spTgt spid="10"/>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57200" y="171614"/>
            <a:ext cx="6477000" cy="1352386"/>
          </a:xfrm>
          <a:prstGeom prst="roundRect">
            <a:avLst>
              <a:gd name="adj" fmla="val 50000"/>
            </a:avLst>
          </a:prstGeom>
          <a:solidFill>
            <a:schemeClr val="accent5">
              <a:lumMod val="75000"/>
            </a:schemeClr>
          </a:solidFill>
          <a:effectLst>
            <a:outerShdw blurRad="114300" dist="101600" dir="2700000" algn="tl" rotWithShape="0">
              <a:prstClr val="black">
                <a:alpha val="50000"/>
              </a:prstClr>
            </a:outerShdw>
          </a:effectLst>
          <a:scene3d>
            <a:camera prst="orthographicFront"/>
            <a:lightRig rig="threePt" dir="t"/>
          </a:scene3d>
          <a:sp3d>
            <a:bevelT w="30480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198437"/>
            <a:ext cx="6553200" cy="1325563"/>
          </a:xfrm>
        </p:spPr>
        <p:txBody>
          <a:bodyPr>
            <a:normAutofit/>
          </a:bodyPr>
          <a:lstStyle/>
          <a:p>
            <a:r>
              <a:rPr lang="en-US" sz="4400" dirty="0" err="1" smtClean="0">
                <a:solidFill>
                  <a:schemeClr val="bg1"/>
                </a:solidFill>
                <a:effectLst>
                  <a:outerShdw blurRad="114300" dist="101600" dir="2700000" algn="tl" rotWithShape="0">
                    <a:prstClr val="black">
                      <a:alpha val="55000"/>
                    </a:prstClr>
                  </a:outerShdw>
                </a:effectLst>
                <a:latin typeface="Gill Sans MT" panose="020B0502020104020203" pitchFamily="34" charset="0"/>
              </a:rPr>
              <a:t>Manajemen</a:t>
            </a:r>
            <a:r>
              <a:rPr lang="en-US" sz="4400" dirty="0" smtClean="0">
                <a:solidFill>
                  <a:schemeClr val="bg1"/>
                </a:solidFill>
                <a:effectLst>
                  <a:outerShdw blurRad="114300" dist="101600" dir="2700000" algn="tl" rotWithShape="0">
                    <a:prstClr val="black">
                      <a:alpha val="55000"/>
                    </a:prstClr>
                  </a:outerShdw>
                </a:effectLst>
                <a:latin typeface="Gill Sans MT" panose="020B0502020104020203" pitchFamily="34" charset="0"/>
              </a:rPr>
              <a:t> </a:t>
            </a:r>
            <a:r>
              <a:rPr lang="en-US" sz="4400" dirty="0" err="1" smtClean="0">
                <a:solidFill>
                  <a:schemeClr val="bg1"/>
                </a:solidFill>
                <a:effectLst>
                  <a:outerShdw blurRad="114300" dist="101600" dir="2700000" algn="tl" rotWithShape="0">
                    <a:prstClr val="black">
                      <a:alpha val="55000"/>
                    </a:prstClr>
                  </a:outerShdw>
                </a:effectLst>
                <a:latin typeface="Gill Sans MT" panose="020B0502020104020203" pitchFamily="34" charset="0"/>
              </a:rPr>
              <a:t>Pemasaran</a:t>
            </a:r>
            <a:endParaRPr lang="en-US" sz="4400" dirty="0">
              <a:solidFill>
                <a:schemeClr val="bg1"/>
              </a:solidFill>
              <a:effectLst>
                <a:outerShdw blurRad="114300" dist="101600" dir="2700000" algn="tl" rotWithShape="0">
                  <a:prstClr val="black">
                    <a:alpha val="55000"/>
                  </a:prstClr>
                </a:outerShdw>
              </a:effectLst>
              <a:latin typeface="Gill Sans MT" panose="020B0502020104020203" pitchFamily="34" charset="0"/>
            </a:endParaRPr>
          </a:p>
        </p:txBody>
      </p:sp>
      <p:sp>
        <p:nvSpPr>
          <p:cNvPr id="3" name="Content Placeholder 2"/>
          <p:cNvSpPr>
            <a:spLocks noGrp="1"/>
          </p:cNvSpPr>
          <p:nvPr>
            <p:ph idx="1"/>
          </p:nvPr>
        </p:nvSpPr>
        <p:spPr/>
        <p:txBody>
          <a:bodyPr>
            <a:noAutofit/>
          </a:bodyPr>
          <a:lstStyle/>
          <a:p>
            <a:pPr marL="342900" indent="-342900">
              <a:buFont typeface="Arial" panose="020B0604020202020204" pitchFamily="34" charset="0"/>
              <a:buChar char="•"/>
            </a:pPr>
            <a:r>
              <a:rPr lang="en-US" sz="2400" dirty="0" err="1" smtClean="0"/>
              <a:t>Penentuan</a:t>
            </a:r>
            <a:r>
              <a:rPr lang="en-US" sz="2400" dirty="0" smtClean="0"/>
              <a:t> </a:t>
            </a:r>
            <a:r>
              <a:rPr lang="en-US" sz="2400" dirty="0" err="1" smtClean="0"/>
              <a:t>Harga</a:t>
            </a:r>
            <a:r>
              <a:rPr lang="en-US" sz="2400" dirty="0" smtClean="0"/>
              <a:t> </a:t>
            </a:r>
            <a:r>
              <a:rPr lang="en-US" sz="2400" dirty="0" err="1" smtClean="0"/>
              <a:t>Barang</a:t>
            </a:r>
            <a:r>
              <a:rPr lang="en-US" sz="2400" dirty="0" smtClean="0"/>
              <a:t> </a:t>
            </a:r>
            <a:r>
              <a:rPr lang="en-US" sz="2400" b="0" dirty="0" err="1" smtClean="0"/>
              <a:t>atau</a:t>
            </a:r>
            <a:r>
              <a:rPr lang="en-US" sz="2400" b="0" dirty="0" smtClean="0"/>
              <a:t> </a:t>
            </a:r>
            <a:r>
              <a:rPr lang="en-US" sz="2400" dirty="0" err="1" smtClean="0"/>
              <a:t>Jasa</a:t>
            </a:r>
            <a:r>
              <a:rPr lang="en-US" sz="2400" b="0" dirty="0" smtClean="0"/>
              <a:t>. Volume </a:t>
            </a:r>
            <a:r>
              <a:rPr lang="en-US" sz="2400" b="0" dirty="0" err="1" smtClean="0"/>
              <a:t>penjualan</a:t>
            </a:r>
            <a:r>
              <a:rPr lang="en-US" sz="2400" b="0" dirty="0" smtClean="0"/>
              <a:t> </a:t>
            </a:r>
            <a:r>
              <a:rPr lang="en-US" sz="2400" b="0" dirty="0" err="1" smtClean="0"/>
              <a:t>maupun</a:t>
            </a:r>
            <a:r>
              <a:rPr lang="en-US" sz="2400" b="0" dirty="0" smtClean="0"/>
              <a:t> </a:t>
            </a:r>
            <a:r>
              <a:rPr lang="en-US" sz="2400" b="0" dirty="0" err="1" smtClean="0"/>
              <a:t>laba</a:t>
            </a:r>
            <a:r>
              <a:rPr lang="en-US" sz="2400" b="0" dirty="0" smtClean="0"/>
              <a:t> </a:t>
            </a:r>
            <a:r>
              <a:rPr lang="en-US" sz="2400" b="0" dirty="0" err="1" smtClean="0"/>
              <a:t>ditentukan</a:t>
            </a:r>
            <a:r>
              <a:rPr lang="en-US" sz="2400" b="0" dirty="0" smtClean="0"/>
              <a:t> </a:t>
            </a:r>
            <a:r>
              <a:rPr lang="en-US" sz="2400" b="0" dirty="0" err="1" smtClean="0"/>
              <a:t>oleh</a:t>
            </a:r>
            <a:r>
              <a:rPr lang="en-US" sz="2400" b="0" dirty="0" smtClean="0"/>
              <a:t> </a:t>
            </a:r>
            <a:r>
              <a:rPr lang="en-US" sz="2400" b="0" dirty="0" err="1" smtClean="0"/>
              <a:t>harga</a:t>
            </a:r>
            <a:r>
              <a:rPr lang="en-US" sz="2400" b="0" dirty="0" smtClean="0"/>
              <a:t> </a:t>
            </a:r>
            <a:r>
              <a:rPr lang="en-US" sz="2400" b="0" dirty="0" err="1" smtClean="0"/>
              <a:t>barang</a:t>
            </a:r>
            <a:r>
              <a:rPr lang="en-US" sz="2400" b="0" dirty="0" smtClean="0"/>
              <a:t> </a:t>
            </a:r>
            <a:r>
              <a:rPr lang="en-US" sz="2400" b="0" dirty="0" err="1" smtClean="0"/>
              <a:t>atau</a:t>
            </a:r>
            <a:r>
              <a:rPr lang="en-US" sz="2400" b="0" dirty="0" smtClean="0"/>
              <a:t> </a:t>
            </a:r>
            <a:r>
              <a:rPr lang="en-US" sz="2400" b="0" dirty="0" err="1" smtClean="0"/>
              <a:t>jasa</a:t>
            </a:r>
            <a:r>
              <a:rPr lang="en-US" sz="2400" b="0" dirty="0" smtClean="0"/>
              <a:t>.</a:t>
            </a:r>
            <a:endParaRPr lang="en-US" sz="2400" b="0" dirty="0"/>
          </a:p>
          <a:p>
            <a:pPr marL="342900" indent="-342900">
              <a:buFont typeface="Arial" panose="020B0604020202020204" pitchFamily="34" charset="0"/>
              <a:buChar char="•"/>
            </a:pPr>
            <a:r>
              <a:rPr lang="en-US" sz="2400" b="0" dirty="0" err="1" smtClean="0"/>
              <a:t>Manajemen</a:t>
            </a:r>
            <a:r>
              <a:rPr lang="en-US" sz="2400" b="0" dirty="0" smtClean="0"/>
              <a:t> Tag. </a:t>
            </a:r>
            <a:r>
              <a:rPr lang="en-US" sz="2400" b="0" dirty="0"/>
              <a:t>Tags, </a:t>
            </a:r>
            <a:r>
              <a:rPr lang="en-US" sz="2400" b="0" dirty="0" err="1" smtClean="0"/>
              <a:t>seperti</a:t>
            </a:r>
            <a:r>
              <a:rPr lang="en-US" sz="2400" b="0" dirty="0" smtClean="0"/>
              <a:t> </a:t>
            </a:r>
            <a:r>
              <a:rPr lang="en-US" sz="2400" i="1" dirty="0"/>
              <a:t>QR codes </a:t>
            </a:r>
            <a:r>
              <a:rPr lang="en-US" sz="2400" b="0" dirty="0" err="1" smtClean="0"/>
              <a:t>atau</a:t>
            </a:r>
            <a:r>
              <a:rPr lang="en-US" sz="2400" b="0" dirty="0" smtClean="0"/>
              <a:t> </a:t>
            </a:r>
            <a:r>
              <a:rPr lang="en-US" sz="2400" i="1" dirty="0"/>
              <a:t>Microsoft tags</a:t>
            </a:r>
            <a:r>
              <a:rPr lang="en-US" sz="2400" b="0" dirty="0"/>
              <a:t>, </a:t>
            </a:r>
            <a:r>
              <a:rPr lang="en-US" sz="2400" b="0" dirty="0" err="1" smtClean="0"/>
              <a:t>perlu</a:t>
            </a:r>
            <a:r>
              <a:rPr lang="en-US" sz="2400" b="0" dirty="0" smtClean="0"/>
              <a:t> </a:t>
            </a:r>
            <a:r>
              <a:rPr lang="en-US" sz="2400" b="0" dirty="0" err="1" smtClean="0"/>
              <a:t>untuk</a:t>
            </a:r>
            <a:r>
              <a:rPr lang="en-US" sz="2400" b="0" dirty="0" smtClean="0"/>
              <a:t> </a:t>
            </a:r>
            <a:r>
              <a:rPr lang="en-US" sz="2400" b="0" dirty="0" err="1" smtClean="0"/>
              <a:t>dimanaj</a:t>
            </a:r>
            <a:r>
              <a:rPr lang="en-US" sz="2400" b="0" dirty="0" smtClean="0"/>
              <a:t>.</a:t>
            </a:r>
            <a:endParaRPr lang="en-US" sz="2400" b="0" dirty="0"/>
          </a:p>
          <a:p>
            <a:pPr marL="342900" indent="-342900">
              <a:buFont typeface="Arial" panose="020B0604020202020204" pitchFamily="34" charset="0"/>
              <a:buChar char="•"/>
            </a:pPr>
            <a:r>
              <a:rPr lang="en-US" sz="2400" dirty="0" err="1" smtClean="0"/>
              <a:t>Produktivitas</a:t>
            </a:r>
            <a:r>
              <a:rPr lang="en-US" sz="2400" dirty="0" smtClean="0"/>
              <a:t> Salesperson (Salesman)</a:t>
            </a:r>
            <a:r>
              <a:rPr lang="en-US" sz="2400" b="0" dirty="0" smtClean="0"/>
              <a:t>. </a:t>
            </a:r>
            <a:r>
              <a:rPr lang="en-US" sz="2400" b="0" dirty="0" err="1" smtClean="0"/>
              <a:t>Kinerja</a:t>
            </a:r>
            <a:r>
              <a:rPr lang="en-US" sz="2400" b="0" dirty="0" smtClean="0"/>
              <a:t> salesman </a:t>
            </a:r>
            <a:r>
              <a:rPr lang="en-US" sz="2400" b="0" dirty="0" err="1" smtClean="0"/>
              <a:t>adalah</a:t>
            </a:r>
            <a:r>
              <a:rPr lang="en-US" sz="2400" b="0" dirty="0" smtClean="0"/>
              <a:t> </a:t>
            </a:r>
            <a:r>
              <a:rPr lang="en-US" sz="2400" b="0" dirty="0" err="1" smtClean="0"/>
              <a:t>dikumpulkan</a:t>
            </a:r>
            <a:r>
              <a:rPr lang="en-US" sz="2400" b="0" dirty="0" smtClean="0"/>
              <a:t> di </a:t>
            </a:r>
            <a:r>
              <a:rPr lang="en-US" sz="2400" b="0" dirty="0" err="1" smtClean="0"/>
              <a:t>Sistem</a:t>
            </a:r>
            <a:r>
              <a:rPr lang="en-US" sz="2400" b="0" dirty="0" smtClean="0"/>
              <a:t> </a:t>
            </a:r>
            <a:r>
              <a:rPr lang="en-US" sz="2400" b="0" dirty="0" err="1" smtClean="0"/>
              <a:t>Pemrosesan</a:t>
            </a:r>
            <a:r>
              <a:rPr lang="en-US" sz="2400" b="0" dirty="0" smtClean="0"/>
              <a:t> </a:t>
            </a:r>
            <a:r>
              <a:rPr lang="en-US" sz="2400" b="0" dirty="0" err="1" smtClean="0"/>
              <a:t>Transaksi</a:t>
            </a:r>
            <a:r>
              <a:rPr lang="en-US" sz="2400" b="0" dirty="0" smtClean="0"/>
              <a:t> </a:t>
            </a:r>
            <a:r>
              <a:rPr lang="en-US" sz="2400" b="0" dirty="0" err="1" smtClean="0"/>
              <a:t>penjualan</a:t>
            </a:r>
            <a:r>
              <a:rPr lang="en-US" sz="2400" b="0" dirty="0" smtClean="0"/>
              <a:t> </a:t>
            </a:r>
            <a:r>
              <a:rPr lang="en-US" sz="2400" b="0" dirty="0" err="1" smtClean="0"/>
              <a:t>dan</a:t>
            </a:r>
            <a:r>
              <a:rPr lang="en-US" sz="2400" b="0" dirty="0" smtClean="0"/>
              <a:t> </a:t>
            </a:r>
            <a:r>
              <a:rPr lang="en-US" sz="2400" b="0" dirty="0" err="1" smtClean="0"/>
              <a:t>pemasaran</a:t>
            </a:r>
            <a:r>
              <a:rPr lang="en-US" sz="2400" b="0" dirty="0" smtClean="0"/>
              <a:t>, </a:t>
            </a:r>
            <a:r>
              <a:rPr lang="en-US" sz="2400" b="0" dirty="0" err="1" smtClean="0"/>
              <a:t>dan</a:t>
            </a:r>
            <a:r>
              <a:rPr lang="en-US" sz="2400" b="0" dirty="0" smtClean="0"/>
              <a:t> </a:t>
            </a:r>
            <a:r>
              <a:rPr lang="en-US" sz="2400" b="0" dirty="0" err="1" smtClean="0"/>
              <a:t>digunakan</a:t>
            </a:r>
            <a:r>
              <a:rPr lang="en-US" sz="2400" b="0" dirty="0" smtClean="0"/>
              <a:t> </a:t>
            </a:r>
            <a:r>
              <a:rPr lang="en-US" sz="2400" b="0" dirty="0" err="1" smtClean="0"/>
              <a:t>untuk</a:t>
            </a:r>
            <a:r>
              <a:rPr lang="en-US" sz="2400" b="0" dirty="0" smtClean="0"/>
              <a:t> </a:t>
            </a:r>
            <a:r>
              <a:rPr lang="en-US" sz="2400" b="0" dirty="0" err="1" smtClean="0"/>
              <a:t>dibandingkan</a:t>
            </a:r>
            <a:r>
              <a:rPr lang="en-US" sz="2400" b="0" dirty="0" smtClean="0"/>
              <a:t> </a:t>
            </a:r>
            <a:r>
              <a:rPr lang="en-US" sz="2400" b="0" dirty="0" err="1" smtClean="0"/>
              <a:t>sepanjang</a:t>
            </a:r>
            <a:r>
              <a:rPr lang="en-US" sz="2400" b="0" dirty="0" smtClean="0"/>
              <a:t> </a:t>
            </a:r>
            <a:r>
              <a:rPr lang="en-US" sz="2400" b="0" dirty="0" err="1" smtClean="0"/>
              <a:t>beberapa</a:t>
            </a:r>
            <a:r>
              <a:rPr lang="en-US" sz="2400" b="0" dirty="0" smtClean="0"/>
              <a:t> </a:t>
            </a:r>
            <a:r>
              <a:rPr lang="en-US" sz="2400" b="0" dirty="0" err="1" smtClean="0"/>
              <a:t>dimensi</a:t>
            </a:r>
            <a:r>
              <a:rPr lang="en-US" sz="2400" b="0" dirty="0" smtClean="0"/>
              <a:t>, </a:t>
            </a:r>
            <a:r>
              <a:rPr lang="en-US" sz="2400" b="0" dirty="0" err="1" smtClean="0"/>
              <a:t>seperti</a:t>
            </a:r>
            <a:r>
              <a:rPr lang="en-US" sz="2400" b="0" dirty="0" smtClean="0"/>
              <a:t> </a:t>
            </a:r>
            <a:r>
              <a:rPr lang="en-US" sz="2400" b="0" dirty="0" err="1" smtClean="0"/>
              <a:t>dimensi</a:t>
            </a:r>
            <a:r>
              <a:rPr lang="en-US" sz="2400" b="0" dirty="0" smtClean="0"/>
              <a:t> </a:t>
            </a:r>
            <a:r>
              <a:rPr lang="en-US" sz="2400" b="0" dirty="0" err="1" smtClean="0"/>
              <a:t>waktu</a:t>
            </a:r>
            <a:r>
              <a:rPr lang="en-US" sz="2400" b="0" dirty="0" smtClean="0"/>
              <a:t>, </a:t>
            </a:r>
            <a:r>
              <a:rPr lang="en-US" sz="2400" b="0" dirty="0" err="1" smtClean="0"/>
              <a:t>dimensi</a:t>
            </a:r>
            <a:r>
              <a:rPr lang="en-US" sz="2400" b="0" dirty="0" smtClean="0"/>
              <a:t> </a:t>
            </a:r>
            <a:r>
              <a:rPr lang="en-US" sz="2400" b="0" dirty="0" err="1" smtClean="0"/>
              <a:t>produk</a:t>
            </a:r>
            <a:r>
              <a:rPr lang="en-US" sz="2400" b="0" dirty="0" smtClean="0"/>
              <a:t>, </a:t>
            </a:r>
            <a:r>
              <a:rPr lang="en-US" sz="2400" b="0" dirty="0" err="1" smtClean="0"/>
              <a:t>dimensi</a:t>
            </a:r>
            <a:r>
              <a:rPr lang="en-US" sz="2400" b="0" dirty="0" smtClean="0"/>
              <a:t> </a:t>
            </a:r>
            <a:r>
              <a:rPr lang="en-US" sz="2400" b="0" dirty="0" err="1" smtClean="0"/>
              <a:t>wilayah</a:t>
            </a:r>
            <a:r>
              <a:rPr lang="en-US" sz="2400" b="0" dirty="0" smtClean="0"/>
              <a:t>, </a:t>
            </a:r>
            <a:r>
              <a:rPr lang="en-US" sz="2400" b="0" dirty="0" err="1" smtClean="0"/>
              <a:t>dan</a:t>
            </a:r>
            <a:r>
              <a:rPr lang="en-US" sz="2400" b="0" dirty="0" smtClean="0"/>
              <a:t> </a:t>
            </a:r>
            <a:r>
              <a:rPr lang="en-US" sz="2400" b="0" dirty="0" err="1" smtClean="0"/>
              <a:t>bahkan</a:t>
            </a:r>
            <a:r>
              <a:rPr lang="en-US" sz="2400" b="0" dirty="0" smtClean="0"/>
              <a:t> jam. </a:t>
            </a:r>
            <a:endParaRPr lang="en-US" sz="2400" b="0" dirty="0"/>
          </a:p>
          <a:p>
            <a:pPr marL="342900" indent="-342900">
              <a:buFont typeface="Arial" panose="020B0604020202020204" pitchFamily="34" charset="0"/>
              <a:buChar char="•"/>
            </a:pPr>
            <a:r>
              <a:rPr lang="en-US" sz="2400" dirty="0" err="1" smtClean="0"/>
              <a:t>Analisis</a:t>
            </a:r>
            <a:r>
              <a:rPr lang="en-US" sz="2400" dirty="0" smtClean="0"/>
              <a:t> </a:t>
            </a:r>
            <a:r>
              <a:rPr lang="en-US" sz="2400" dirty="0" err="1" smtClean="0"/>
              <a:t>Profitabilitas</a:t>
            </a:r>
            <a:r>
              <a:rPr lang="en-US" sz="2400" b="0" dirty="0" smtClean="0"/>
              <a:t>. </a:t>
            </a:r>
            <a:r>
              <a:rPr lang="en-US" sz="2400" b="0" dirty="0" err="1" smtClean="0"/>
              <a:t>Dalam</a:t>
            </a:r>
            <a:r>
              <a:rPr lang="en-US" sz="2400" b="0" dirty="0" smtClean="0"/>
              <a:t> </a:t>
            </a:r>
            <a:r>
              <a:rPr lang="en-US" sz="2400" b="0" dirty="0" err="1" smtClean="0"/>
              <a:t>menentukan</a:t>
            </a:r>
            <a:r>
              <a:rPr lang="en-US" sz="2400" b="0" dirty="0" smtClean="0"/>
              <a:t> </a:t>
            </a:r>
            <a:r>
              <a:rPr lang="en-US" sz="2400" b="0" dirty="0" err="1" smtClean="0"/>
              <a:t>periklanan</a:t>
            </a:r>
            <a:r>
              <a:rPr lang="en-US" sz="2400" b="0" dirty="0" smtClean="0"/>
              <a:t> </a:t>
            </a:r>
            <a:r>
              <a:rPr lang="en-US" sz="2400" b="0" dirty="0" err="1" smtClean="0"/>
              <a:t>dan</a:t>
            </a:r>
            <a:r>
              <a:rPr lang="en-US" sz="2400" b="0" dirty="0" smtClean="0"/>
              <a:t> </a:t>
            </a:r>
            <a:r>
              <a:rPr lang="en-US" sz="2400" b="0" dirty="0" err="1" smtClean="0"/>
              <a:t>upaya</a:t>
            </a:r>
            <a:r>
              <a:rPr lang="en-US" sz="2400" b="0" dirty="0" smtClean="0"/>
              <a:t> </a:t>
            </a:r>
            <a:r>
              <a:rPr lang="en-US" sz="2400" b="0" dirty="0" err="1" smtClean="0"/>
              <a:t>pemasaran</a:t>
            </a:r>
            <a:r>
              <a:rPr lang="en-US" sz="2400" b="0" dirty="0" smtClean="0"/>
              <a:t> </a:t>
            </a:r>
            <a:r>
              <a:rPr lang="en-US" sz="2400" b="0" dirty="0" err="1" smtClean="0"/>
              <a:t>lainnya</a:t>
            </a:r>
            <a:r>
              <a:rPr lang="en-US" sz="2400" b="0" dirty="0" smtClean="0"/>
              <a:t>, </a:t>
            </a:r>
            <a:r>
              <a:rPr lang="en-US" sz="2400" b="0" dirty="0" err="1" smtClean="0"/>
              <a:t>manajer</a:t>
            </a:r>
            <a:r>
              <a:rPr lang="en-US" sz="2400" b="0" dirty="0" smtClean="0"/>
              <a:t> </a:t>
            </a:r>
            <a:r>
              <a:rPr lang="en-US" sz="2400" b="0" dirty="0" err="1" smtClean="0"/>
              <a:t>perlu</a:t>
            </a:r>
            <a:r>
              <a:rPr lang="en-US" sz="2400" b="0" dirty="0" smtClean="0"/>
              <a:t> </a:t>
            </a:r>
            <a:r>
              <a:rPr lang="en-US" sz="2400" b="0" dirty="0" err="1" smtClean="0"/>
              <a:t>untuk</a:t>
            </a:r>
            <a:r>
              <a:rPr lang="en-US" sz="2400" b="0" dirty="0" smtClean="0"/>
              <a:t> </a:t>
            </a:r>
            <a:r>
              <a:rPr lang="en-US" sz="2400" b="0" dirty="0" err="1" smtClean="0"/>
              <a:t>mengetahui</a:t>
            </a:r>
            <a:r>
              <a:rPr lang="en-US" sz="2400" b="0" dirty="0" smtClean="0"/>
              <a:t> </a:t>
            </a:r>
            <a:r>
              <a:rPr lang="en-US" sz="2400" b="0" dirty="0" err="1" smtClean="0"/>
              <a:t>kontribusi</a:t>
            </a:r>
            <a:r>
              <a:rPr lang="en-US" sz="2400" b="0" dirty="0" smtClean="0"/>
              <a:t> </a:t>
            </a:r>
            <a:r>
              <a:rPr lang="en-US" sz="2400" b="0" dirty="0" err="1" smtClean="0"/>
              <a:t>laba</a:t>
            </a:r>
            <a:r>
              <a:rPr lang="en-US" sz="2400" b="0" dirty="0" smtClean="0"/>
              <a:t> </a:t>
            </a:r>
            <a:r>
              <a:rPr lang="en-US" sz="2400" b="0" dirty="0" err="1" smtClean="0"/>
              <a:t>atau</a:t>
            </a:r>
            <a:r>
              <a:rPr lang="en-US" sz="2400" b="0" dirty="0" smtClean="0"/>
              <a:t> </a:t>
            </a:r>
            <a:r>
              <a:rPr lang="en-US" sz="2400" b="0" dirty="0" err="1" smtClean="0"/>
              <a:t>kontribusi</a:t>
            </a:r>
            <a:r>
              <a:rPr lang="en-US" sz="2400" b="0" dirty="0" smtClean="0"/>
              <a:t> margin </a:t>
            </a:r>
            <a:r>
              <a:rPr lang="en-US" sz="2400" b="0" dirty="0" err="1" smtClean="0"/>
              <a:t>untuk</a:t>
            </a:r>
            <a:r>
              <a:rPr lang="en-US" sz="2400" b="0" dirty="0" smtClean="0"/>
              <a:t> </a:t>
            </a:r>
            <a:r>
              <a:rPr lang="en-US" sz="2400" b="0" dirty="0" err="1" smtClean="0"/>
              <a:t>seluruh</a:t>
            </a:r>
            <a:r>
              <a:rPr lang="en-US" sz="2400" b="0" dirty="0" smtClean="0"/>
              <a:t> </a:t>
            </a:r>
            <a:r>
              <a:rPr lang="en-US" sz="2400" b="0" dirty="0" err="1" smtClean="0"/>
              <a:t>barang</a:t>
            </a:r>
            <a:r>
              <a:rPr lang="en-US" sz="2400" b="0" dirty="0" smtClean="0"/>
              <a:t> </a:t>
            </a:r>
            <a:r>
              <a:rPr lang="en-US" sz="2400" b="0" dirty="0" err="1" smtClean="0"/>
              <a:t>maupun</a:t>
            </a:r>
            <a:r>
              <a:rPr lang="en-US" sz="2400" b="0" dirty="0" smtClean="0"/>
              <a:t> </a:t>
            </a:r>
            <a:r>
              <a:rPr lang="en-US" sz="2400" b="0" dirty="0" err="1" smtClean="0"/>
              <a:t>jasa</a:t>
            </a:r>
            <a:r>
              <a:rPr lang="en-US" sz="2400" b="0" dirty="0" smtClean="0"/>
              <a:t>. </a:t>
            </a:r>
            <a:endParaRPr lang="en-US" sz="24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23</a:t>
            </a:fld>
            <a:endParaRPr lang="en-US" dirty="0"/>
          </a:p>
        </p:txBody>
      </p:sp>
    </p:spTree>
    <p:extLst>
      <p:ext uri="{BB962C8B-B14F-4D97-AF65-F5344CB8AC3E}">
        <p14:creationId xmlns:p14="http://schemas.microsoft.com/office/powerpoint/2010/main" val="98078223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770723" y="3200400"/>
            <a:ext cx="10192677" cy="2210321"/>
          </a:xfrm>
          <a:prstGeom prst="roundRect">
            <a:avLst>
              <a:gd name="adj" fmla="val 50000"/>
            </a:avLst>
          </a:prstGeom>
          <a:solidFill>
            <a:schemeClr val="accent6">
              <a:lumMod val="75000"/>
            </a:schemeClr>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a:xfrm>
            <a:off x="2171700" y="2384365"/>
            <a:ext cx="9928151" cy="2852737"/>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254125" indent="-1254125"/>
            <a:r>
              <a:rPr lang="en-US" sz="6000" b="1" dirty="0" smtClean="0">
                <a:ln/>
                <a:solidFill>
                  <a:schemeClr val="tx1"/>
                </a:solidFill>
                <a:effectLst>
                  <a:outerShdw blurRad="50800" dist="38100" dir="2700000" algn="tl" rotWithShape="0">
                    <a:prstClr val="black">
                      <a:alpha val="40000"/>
                    </a:prstClr>
                  </a:outerShdw>
                </a:effectLst>
              </a:rPr>
              <a:t>9.4 	Accounting, Finance and Compliance System</a:t>
            </a:r>
            <a:endParaRPr lang="id-ID" sz="6000" b="1" dirty="0">
              <a:ln/>
              <a:solidFill>
                <a:schemeClr val="tx1"/>
              </a:solidFill>
              <a:effectLst>
                <a:outerShdw blurRad="50800" dist="38100" dir="2700000" algn="tl" rotWithShape="0">
                  <a:prstClr val="black">
                    <a:alpha val="40000"/>
                  </a:prst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24</a:t>
            </a:fld>
            <a:endParaRPr lang="en-US" dirty="0"/>
          </a:p>
        </p:txBody>
      </p:sp>
    </p:spTree>
    <p:extLst>
      <p:ext uri="{BB962C8B-B14F-4D97-AF65-F5344CB8AC3E}">
        <p14:creationId xmlns:p14="http://schemas.microsoft.com/office/powerpoint/2010/main" val="1606220876"/>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57200" y="171614"/>
            <a:ext cx="9982200" cy="1352386"/>
          </a:xfrm>
          <a:prstGeom prst="roundRect">
            <a:avLst>
              <a:gd name="adj" fmla="val 50000"/>
            </a:avLst>
          </a:prstGeom>
          <a:solidFill>
            <a:schemeClr val="accent5">
              <a:lumMod val="75000"/>
            </a:schemeClr>
          </a:solidFill>
          <a:effectLst>
            <a:outerShdw blurRad="114300" dist="101600" dir="2700000" algn="tl" rotWithShape="0">
              <a:prstClr val="black">
                <a:alpha val="50000"/>
              </a:prstClr>
            </a:outerShdw>
          </a:effectLst>
          <a:scene3d>
            <a:camera prst="orthographicFront"/>
            <a:lightRig rig="threePt" dir="t"/>
          </a:scene3d>
          <a:sp3d>
            <a:bevelT w="30480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185025"/>
            <a:ext cx="10515600" cy="1325563"/>
          </a:xfrm>
        </p:spPr>
        <p:txBody>
          <a:bodyPr>
            <a:noAutofit/>
          </a:bodyPr>
          <a:lstStyle/>
          <a:p>
            <a:r>
              <a:rPr lang="en-US" dirty="0" smtClean="0">
                <a:ln w="0"/>
                <a:solidFill>
                  <a:schemeClr val="bg1"/>
                </a:solidFill>
                <a:effectLst>
                  <a:outerShdw blurRad="88900" dist="101600" dir="2700000" algn="tl">
                    <a:srgbClr val="000000">
                      <a:alpha val="49000"/>
                    </a:srgbClr>
                  </a:outerShdw>
                </a:effectLst>
                <a:latin typeface="+mn-lt"/>
              </a:rPr>
              <a:t>9.4 </a:t>
            </a:r>
            <a:r>
              <a:rPr lang="en-US" dirty="0" err="1" smtClean="0">
                <a:ln w="0"/>
                <a:solidFill>
                  <a:schemeClr val="bg1"/>
                </a:solidFill>
                <a:effectLst>
                  <a:outerShdw blurRad="88900" dist="101600" dir="2700000" algn="tl">
                    <a:srgbClr val="000000">
                      <a:alpha val="49000"/>
                    </a:srgbClr>
                  </a:outerShdw>
                </a:effectLst>
                <a:latin typeface="+mn-lt"/>
              </a:rPr>
              <a:t>Akunting</a:t>
            </a:r>
            <a:r>
              <a:rPr lang="en-US" dirty="0" smtClean="0">
                <a:ln w="0"/>
                <a:solidFill>
                  <a:schemeClr val="bg1"/>
                </a:solidFill>
                <a:effectLst>
                  <a:outerShdw blurRad="88900" dist="101600" dir="2700000" algn="tl">
                    <a:srgbClr val="000000">
                      <a:alpha val="49000"/>
                    </a:srgbClr>
                  </a:outerShdw>
                </a:effectLst>
                <a:latin typeface="+mn-lt"/>
              </a:rPr>
              <a:t>, </a:t>
            </a:r>
            <a:r>
              <a:rPr lang="en-US" dirty="0" err="1" smtClean="0">
                <a:ln w="0"/>
                <a:solidFill>
                  <a:schemeClr val="bg1"/>
                </a:solidFill>
                <a:effectLst>
                  <a:outerShdw blurRad="88900" dist="101600" dir="2700000" algn="tl">
                    <a:srgbClr val="000000">
                      <a:alpha val="49000"/>
                    </a:srgbClr>
                  </a:outerShdw>
                </a:effectLst>
                <a:latin typeface="+mn-lt"/>
              </a:rPr>
              <a:t>Keuangan</a:t>
            </a:r>
            <a:r>
              <a:rPr lang="en-US" dirty="0" smtClean="0">
                <a:ln w="0"/>
                <a:solidFill>
                  <a:schemeClr val="bg1"/>
                </a:solidFill>
                <a:effectLst>
                  <a:outerShdw blurRad="88900" dist="101600" dir="2700000" algn="tl">
                    <a:srgbClr val="000000">
                      <a:alpha val="49000"/>
                    </a:srgbClr>
                  </a:outerShdw>
                </a:effectLst>
                <a:latin typeface="+mn-lt"/>
              </a:rPr>
              <a:t> </a:t>
            </a:r>
            <a:r>
              <a:rPr lang="en-US" dirty="0" err="1" smtClean="0">
                <a:ln w="0"/>
                <a:solidFill>
                  <a:schemeClr val="bg1"/>
                </a:solidFill>
                <a:effectLst>
                  <a:outerShdw blurRad="88900" dist="101600" dir="2700000" algn="tl">
                    <a:srgbClr val="000000">
                      <a:alpha val="49000"/>
                    </a:srgbClr>
                  </a:outerShdw>
                </a:effectLst>
                <a:latin typeface="+mn-lt"/>
              </a:rPr>
              <a:t>dan</a:t>
            </a:r>
            <a:r>
              <a:rPr lang="en-US" dirty="0" smtClean="0">
                <a:ln w="0"/>
                <a:solidFill>
                  <a:schemeClr val="bg1"/>
                </a:solidFill>
                <a:effectLst>
                  <a:outerShdw blurRad="88900" dist="101600" dir="2700000" algn="tl">
                    <a:srgbClr val="000000">
                      <a:alpha val="49000"/>
                    </a:srgbClr>
                  </a:outerShdw>
                </a:effectLst>
                <a:latin typeface="+mn-lt"/>
              </a:rPr>
              <a:t> </a:t>
            </a:r>
            <a:r>
              <a:rPr lang="en-US" dirty="0" err="1" smtClean="0">
                <a:ln w="0"/>
                <a:solidFill>
                  <a:schemeClr val="bg1"/>
                </a:solidFill>
                <a:effectLst>
                  <a:outerShdw blurRad="88900" dist="101600" dir="2700000" algn="tl">
                    <a:srgbClr val="000000">
                      <a:alpha val="49000"/>
                    </a:srgbClr>
                  </a:outerShdw>
                </a:effectLst>
                <a:latin typeface="+mn-lt"/>
              </a:rPr>
              <a:t>Kepatuhan</a:t>
            </a:r>
            <a:endParaRPr lang="en-US" dirty="0">
              <a:ln w="0"/>
              <a:solidFill>
                <a:schemeClr val="bg1"/>
              </a:solidFill>
              <a:effectLst>
                <a:outerShdw blurRad="88900" dist="101600" dir="2700000" algn="tl">
                  <a:srgbClr val="000000">
                    <a:alpha val="49000"/>
                  </a:srgbClr>
                </a:outerShdw>
              </a:effectLst>
              <a:latin typeface="+mn-lt"/>
            </a:endParaRPr>
          </a:p>
        </p:txBody>
      </p:sp>
      <p:sp>
        <p:nvSpPr>
          <p:cNvPr id="3" name="Content Placeholder 2"/>
          <p:cNvSpPr>
            <a:spLocks noGrp="1"/>
          </p:cNvSpPr>
          <p:nvPr>
            <p:ph idx="1"/>
          </p:nvPr>
        </p:nvSpPr>
        <p:spPr/>
        <p:txBody>
          <a:bodyPr>
            <a:noAutofit/>
          </a:bodyPr>
          <a:lstStyle/>
          <a:p>
            <a:pPr marL="342900" indent="-342900">
              <a:spcBef>
                <a:spcPts val="1200"/>
              </a:spcBef>
              <a:buFont typeface="Courier New" panose="02070309020205020404" pitchFamily="49" charset="0"/>
              <a:buChar char="o"/>
            </a:pPr>
            <a:r>
              <a:rPr lang="en-US" sz="2200" i="1" dirty="0">
                <a:solidFill>
                  <a:srgbClr val="FF0000"/>
                </a:solidFill>
              </a:rPr>
              <a:t>Accounting and finance</a:t>
            </a:r>
            <a:r>
              <a:rPr lang="en-US" sz="2200" b="0" dirty="0"/>
              <a:t>: </a:t>
            </a:r>
            <a:r>
              <a:rPr lang="en-US" sz="2200" b="0" dirty="0" err="1" smtClean="0"/>
              <a:t>mengendalikan</a:t>
            </a:r>
            <a:r>
              <a:rPr lang="en-US" sz="2200" b="0" dirty="0" smtClean="0"/>
              <a:t> </a:t>
            </a:r>
            <a:r>
              <a:rPr lang="en-US" sz="2200" b="0" dirty="0" err="1" smtClean="0"/>
              <a:t>dan</a:t>
            </a:r>
            <a:r>
              <a:rPr lang="en-US" sz="2200" b="0" dirty="0" smtClean="0"/>
              <a:t> </a:t>
            </a:r>
            <a:r>
              <a:rPr lang="en-US" sz="2200" b="0" dirty="0" err="1" smtClean="0"/>
              <a:t>memanaj</a:t>
            </a:r>
            <a:r>
              <a:rPr lang="en-US" sz="2200" b="0" dirty="0" smtClean="0"/>
              <a:t> </a:t>
            </a:r>
            <a:r>
              <a:rPr lang="en-US" sz="2200" dirty="0" err="1" smtClean="0"/>
              <a:t>aliran</a:t>
            </a:r>
            <a:r>
              <a:rPr lang="en-US" sz="2200" dirty="0" smtClean="0"/>
              <a:t> </a:t>
            </a:r>
            <a:r>
              <a:rPr lang="en-US" sz="2200" dirty="0" err="1" smtClean="0"/>
              <a:t>kas</a:t>
            </a:r>
            <a:r>
              <a:rPr lang="en-US" sz="2200" dirty="0" smtClean="0"/>
              <a:t>, </a:t>
            </a:r>
            <a:r>
              <a:rPr lang="en-US" sz="2200" dirty="0" err="1" smtClean="0"/>
              <a:t>aset</a:t>
            </a:r>
            <a:r>
              <a:rPr lang="en-US" sz="2200" dirty="0" smtClean="0"/>
              <a:t>, </a:t>
            </a:r>
            <a:r>
              <a:rPr lang="en-US" sz="2200" dirty="0" err="1" smtClean="0"/>
              <a:t>kewajiban</a:t>
            </a:r>
            <a:r>
              <a:rPr lang="en-US" sz="2200" dirty="0" smtClean="0"/>
              <a:t>, </a:t>
            </a:r>
            <a:r>
              <a:rPr lang="en-US" sz="2200" dirty="0" err="1" smtClean="0"/>
              <a:t>laba</a:t>
            </a:r>
            <a:r>
              <a:rPr lang="en-US" sz="2200" dirty="0" smtClean="0"/>
              <a:t> </a:t>
            </a:r>
            <a:r>
              <a:rPr lang="en-US" sz="2200" dirty="0" err="1" smtClean="0"/>
              <a:t>bersih</a:t>
            </a:r>
            <a:r>
              <a:rPr lang="en-US" sz="2200" dirty="0" smtClean="0"/>
              <a:t> </a:t>
            </a:r>
            <a:r>
              <a:rPr lang="en-US" sz="2200" b="0" dirty="0" smtClean="0"/>
              <a:t>; </a:t>
            </a:r>
            <a:r>
              <a:rPr lang="en-US" sz="2200" b="0" dirty="0" err="1" smtClean="0"/>
              <a:t>dan</a:t>
            </a:r>
            <a:r>
              <a:rPr lang="en-US" sz="2200" b="0" dirty="0" smtClean="0"/>
              <a:t> </a:t>
            </a:r>
            <a:r>
              <a:rPr lang="en-US" sz="2200" dirty="0" err="1" smtClean="0"/>
              <a:t>isu</a:t>
            </a:r>
            <a:r>
              <a:rPr lang="en-US" sz="2200" dirty="0" smtClean="0"/>
              <a:t> </a:t>
            </a:r>
            <a:r>
              <a:rPr lang="en-US" sz="2200" dirty="0" err="1" smtClean="0"/>
              <a:t>laporan</a:t>
            </a:r>
            <a:r>
              <a:rPr lang="en-US" sz="2200" dirty="0" smtClean="0"/>
              <a:t> </a:t>
            </a:r>
            <a:r>
              <a:rPr lang="en-US" sz="2200" dirty="0" err="1" smtClean="0"/>
              <a:t>keuangan</a:t>
            </a:r>
            <a:r>
              <a:rPr lang="en-US" sz="2200" dirty="0" smtClean="0"/>
              <a:t> </a:t>
            </a:r>
            <a:r>
              <a:rPr lang="en-US" sz="2200" b="0" dirty="0" err="1" smtClean="0"/>
              <a:t>untuk</a:t>
            </a:r>
            <a:r>
              <a:rPr lang="en-US" sz="2200" b="0" dirty="0" smtClean="0"/>
              <a:t> </a:t>
            </a:r>
            <a:r>
              <a:rPr lang="en-US" sz="2200" b="0" dirty="0" err="1" smtClean="0"/>
              <a:t>lembaga</a:t>
            </a:r>
            <a:r>
              <a:rPr lang="en-US" sz="2200" b="0" dirty="0" smtClean="0"/>
              <a:t> </a:t>
            </a:r>
            <a:r>
              <a:rPr lang="en-US" sz="2200" b="0" dirty="0" err="1" smtClean="0"/>
              <a:t>regulasi</a:t>
            </a:r>
            <a:endParaRPr lang="en-US" sz="2200" b="0" dirty="0" smtClean="0"/>
          </a:p>
          <a:p>
            <a:pPr marL="342900" indent="-342900">
              <a:spcBef>
                <a:spcPts val="1200"/>
              </a:spcBef>
              <a:buFont typeface="Courier New" panose="02070309020205020404" pitchFamily="49" charset="0"/>
              <a:buChar char="o"/>
            </a:pPr>
            <a:r>
              <a:rPr lang="en-US" sz="2200" i="1" dirty="0" smtClean="0">
                <a:solidFill>
                  <a:srgbClr val="FF0000"/>
                </a:solidFill>
              </a:rPr>
              <a:t>Critical </a:t>
            </a:r>
            <a:r>
              <a:rPr lang="en-US" sz="2200" i="1" dirty="0">
                <a:solidFill>
                  <a:srgbClr val="FF0000"/>
                </a:solidFill>
              </a:rPr>
              <a:t>responsibility</a:t>
            </a:r>
            <a:r>
              <a:rPr lang="en-US" sz="2200" b="0" dirty="0"/>
              <a:t>: </a:t>
            </a:r>
            <a:r>
              <a:rPr lang="en-US" sz="2200" b="0" dirty="0" err="1" smtClean="0"/>
              <a:t>Mencegah</a:t>
            </a:r>
            <a:r>
              <a:rPr lang="en-US" sz="2200" b="0" dirty="0" smtClean="0"/>
              <a:t>, </a:t>
            </a:r>
            <a:r>
              <a:rPr lang="en-US" sz="2200" b="0" dirty="0" err="1" smtClean="0"/>
              <a:t>mendeteksi</a:t>
            </a:r>
            <a:r>
              <a:rPr lang="en-US" sz="2200" b="0" dirty="0" smtClean="0"/>
              <a:t>, </a:t>
            </a:r>
            <a:r>
              <a:rPr lang="en-US" sz="2200" b="0" dirty="0" err="1" smtClean="0"/>
              <a:t>dan</a:t>
            </a:r>
            <a:r>
              <a:rPr lang="en-US" sz="2200" b="0" dirty="0" smtClean="0"/>
              <a:t> </a:t>
            </a:r>
            <a:r>
              <a:rPr lang="en-US" sz="2200" b="0" dirty="0" err="1" smtClean="0"/>
              <a:t>meneliti</a:t>
            </a:r>
            <a:r>
              <a:rPr lang="en-US" sz="2200" b="0" dirty="0" smtClean="0"/>
              <a:t> </a:t>
            </a:r>
            <a:r>
              <a:rPr lang="en-US" sz="2200" b="0" dirty="0" err="1" smtClean="0"/>
              <a:t>penipuan</a:t>
            </a:r>
            <a:r>
              <a:rPr lang="en-US" sz="2200" b="0" dirty="0" smtClean="0"/>
              <a:t>.</a:t>
            </a:r>
            <a:endParaRPr lang="en-US" sz="2200" b="0" dirty="0"/>
          </a:p>
          <a:p>
            <a:pPr marL="342900" indent="-342900">
              <a:buFont typeface="Courier New" panose="02070309020205020404" pitchFamily="49" charset="0"/>
              <a:buChar char="o"/>
            </a:pPr>
            <a:r>
              <a:rPr lang="en-US" sz="2200" b="0" dirty="0"/>
              <a:t>Perusahaan yang </a:t>
            </a:r>
            <a:r>
              <a:rPr lang="en-US" sz="2200" b="0" dirty="0" err="1"/>
              <a:t>sahamnya</a:t>
            </a:r>
            <a:r>
              <a:rPr lang="en-US" sz="2200" b="0" dirty="0"/>
              <a:t> </a:t>
            </a:r>
            <a:r>
              <a:rPr lang="en-US" sz="2200" b="0" dirty="0" err="1"/>
              <a:t>diperdagangkan</a:t>
            </a:r>
            <a:r>
              <a:rPr lang="en-US" sz="2200" b="0" dirty="0"/>
              <a:t> </a:t>
            </a:r>
            <a:r>
              <a:rPr lang="en-US" sz="2200" b="0" dirty="0" err="1"/>
              <a:t>secara</a:t>
            </a:r>
            <a:r>
              <a:rPr lang="en-US" sz="2200" b="0" dirty="0"/>
              <a:t> </a:t>
            </a:r>
            <a:r>
              <a:rPr lang="en-US" sz="2200" b="0" dirty="0" err="1"/>
              <a:t>publik</a:t>
            </a:r>
            <a:r>
              <a:rPr lang="en-US" sz="2200" b="0" dirty="0"/>
              <a:t> </a:t>
            </a:r>
            <a:r>
              <a:rPr lang="en-US" sz="2200" b="0" dirty="0" err="1"/>
              <a:t>juga</a:t>
            </a:r>
            <a:r>
              <a:rPr lang="en-US" sz="2200" b="0" dirty="0"/>
              <a:t> </a:t>
            </a:r>
            <a:r>
              <a:rPr lang="en-US" sz="2200" b="0" dirty="0" err="1"/>
              <a:t>harus</a:t>
            </a:r>
            <a:r>
              <a:rPr lang="en-US" sz="2200" b="0" dirty="0"/>
              <a:t> </a:t>
            </a:r>
            <a:r>
              <a:rPr lang="en-US" sz="2200" b="0" dirty="0" err="1"/>
              <a:t>mematuhi</a:t>
            </a:r>
            <a:r>
              <a:rPr lang="en-US" sz="2200" b="0" dirty="0"/>
              <a:t> </a:t>
            </a:r>
            <a:r>
              <a:rPr lang="en-US" sz="2200" i="1" dirty="0" err="1">
                <a:solidFill>
                  <a:srgbClr val="FF0000"/>
                </a:solidFill>
              </a:rPr>
              <a:t>persyaratan</a:t>
            </a:r>
            <a:r>
              <a:rPr lang="en-US" sz="2200" i="1" dirty="0">
                <a:solidFill>
                  <a:srgbClr val="FF0000"/>
                </a:solidFill>
              </a:rPr>
              <a:t> </a:t>
            </a:r>
            <a:r>
              <a:rPr lang="en-US" sz="2200" i="1" dirty="0" err="1">
                <a:solidFill>
                  <a:srgbClr val="FF0000"/>
                </a:solidFill>
              </a:rPr>
              <a:t>pelaporan</a:t>
            </a:r>
            <a:r>
              <a:rPr lang="en-US" sz="2200" i="1" dirty="0">
                <a:solidFill>
                  <a:srgbClr val="FF0000"/>
                </a:solidFill>
              </a:rPr>
              <a:t> </a:t>
            </a:r>
            <a:r>
              <a:rPr lang="en-US" sz="2200" b="0" dirty="0" err="1" smtClean="0">
                <a:solidFill>
                  <a:schemeClr val="tx1"/>
                </a:solidFill>
              </a:rPr>
              <a:t>dari</a:t>
            </a:r>
            <a:r>
              <a:rPr lang="en-US" sz="2200" b="0" dirty="0" smtClean="0">
                <a:solidFill>
                  <a:schemeClr val="tx1"/>
                </a:solidFill>
              </a:rPr>
              <a:t> </a:t>
            </a:r>
            <a:r>
              <a:rPr lang="en-US" sz="2200" b="0" dirty="0" smtClean="0"/>
              <a:t>Securities </a:t>
            </a:r>
            <a:r>
              <a:rPr lang="en-US" sz="2200" b="0" dirty="0"/>
              <a:t>and Exchange Commission (SEC), </a:t>
            </a:r>
            <a:r>
              <a:rPr lang="en-US" sz="2200" b="0" dirty="0" err="1"/>
              <a:t>badan</a:t>
            </a:r>
            <a:r>
              <a:rPr lang="en-US" sz="2200" b="0" dirty="0"/>
              <a:t> </a:t>
            </a:r>
            <a:r>
              <a:rPr lang="en-US" sz="2200" b="0" dirty="0" err="1"/>
              <a:t>pengawas</a:t>
            </a:r>
            <a:r>
              <a:rPr lang="en-US" sz="2200" b="0" dirty="0"/>
              <a:t> </a:t>
            </a:r>
            <a:r>
              <a:rPr lang="en-US" sz="2200" b="0" dirty="0" err="1"/>
              <a:t>dari</a:t>
            </a:r>
            <a:r>
              <a:rPr lang="en-US" sz="2200" b="0" dirty="0"/>
              <a:t> </a:t>
            </a:r>
            <a:r>
              <a:rPr lang="en-US" sz="2200" b="0" dirty="0" err="1"/>
              <a:t>pemerintah</a:t>
            </a:r>
            <a:r>
              <a:rPr lang="en-US" sz="2200" b="0" dirty="0"/>
              <a:t> </a:t>
            </a:r>
            <a:r>
              <a:rPr lang="en-US" sz="2200" b="0" dirty="0" smtClean="0"/>
              <a:t>AS (Di Indonesia BAPEPAM LK).</a:t>
            </a:r>
            <a:endParaRPr lang="en-US" sz="2200" b="0" dirty="0"/>
          </a:p>
          <a:p>
            <a:pPr marL="342900" indent="-342900">
              <a:spcBef>
                <a:spcPts val="1200"/>
              </a:spcBef>
              <a:buFont typeface="Courier New" panose="02070309020205020404" pitchFamily="49" charset="0"/>
              <a:buChar char="o"/>
            </a:pPr>
            <a:r>
              <a:rPr lang="en-US" sz="2200" i="1" dirty="0" smtClean="0">
                <a:solidFill>
                  <a:srgbClr val="FF0000"/>
                </a:solidFill>
              </a:rPr>
              <a:t>Inaccurate </a:t>
            </a:r>
            <a:r>
              <a:rPr lang="en-US" sz="2200" i="1" dirty="0">
                <a:solidFill>
                  <a:srgbClr val="FF0000"/>
                </a:solidFill>
              </a:rPr>
              <a:t>cash flow projection</a:t>
            </a:r>
            <a:r>
              <a:rPr lang="en-US" sz="2200" b="0" dirty="0"/>
              <a:t>: #1 </a:t>
            </a:r>
            <a:r>
              <a:rPr lang="en-US" sz="2200" b="0" dirty="0" err="1" smtClean="0"/>
              <a:t>alasan</a:t>
            </a:r>
            <a:r>
              <a:rPr lang="en-US" sz="2200" b="0" dirty="0" smtClean="0"/>
              <a:t> </a:t>
            </a:r>
            <a:r>
              <a:rPr lang="en-US" sz="2200" b="0" dirty="0" err="1" smtClean="0"/>
              <a:t>mengapa</a:t>
            </a:r>
            <a:r>
              <a:rPr lang="en-US" sz="2200" b="0" dirty="0" smtClean="0"/>
              <a:t> </a:t>
            </a:r>
            <a:r>
              <a:rPr lang="en-US" sz="2200" b="0" dirty="0" err="1" smtClean="0"/>
              <a:t>banyak</a:t>
            </a:r>
            <a:r>
              <a:rPr lang="en-US" sz="2200" b="0" dirty="0" smtClean="0"/>
              <a:t> </a:t>
            </a:r>
            <a:r>
              <a:rPr lang="en-US" sz="2200" b="0" dirty="0" err="1" smtClean="0"/>
              <a:t>bisnis</a:t>
            </a:r>
            <a:r>
              <a:rPr lang="en-US" sz="2200" b="0" dirty="0" smtClean="0"/>
              <a:t> </a:t>
            </a:r>
            <a:r>
              <a:rPr lang="en-US" sz="2200" b="0" dirty="0" err="1" smtClean="0"/>
              <a:t>kecil</a:t>
            </a:r>
            <a:r>
              <a:rPr lang="en-US" sz="2200" b="0" dirty="0" smtClean="0"/>
              <a:t> </a:t>
            </a:r>
            <a:r>
              <a:rPr lang="en-US" sz="2200" b="0" dirty="0" err="1" smtClean="0"/>
              <a:t>bankrut</a:t>
            </a:r>
            <a:endParaRPr lang="en-US" sz="2200" b="0" dirty="0"/>
          </a:p>
          <a:p>
            <a:pPr marL="342900" indent="-342900">
              <a:spcBef>
                <a:spcPts val="1200"/>
              </a:spcBef>
              <a:buFont typeface="Courier New" panose="02070309020205020404" pitchFamily="49" charset="0"/>
              <a:buChar char="o"/>
            </a:pPr>
            <a:r>
              <a:rPr lang="en-US" sz="2200" b="0" dirty="0" err="1"/>
              <a:t>Ketidakmampuan</a:t>
            </a:r>
            <a:r>
              <a:rPr lang="en-US" sz="2200" b="0" dirty="0"/>
              <a:t> </a:t>
            </a:r>
            <a:r>
              <a:rPr lang="en-US" sz="2200" b="0" dirty="0" err="1"/>
              <a:t>untuk</a:t>
            </a:r>
            <a:r>
              <a:rPr lang="en-US" sz="2200" b="0" dirty="0"/>
              <a:t> </a:t>
            </a:r>
            <a:r>
              <a:rPr lang="en-US" sz="2200" b="0" dirty="0" err="1"/>
              <a:t>mengakses</a:t>
            </a:r>
            <a:r>
              <a:rPr lang="en-US" sz="2200" b="0" dirty="0"/>
              <a:t> </a:t>
            </a:r>
            <a:r>
              <a:rPr lang="en-US" sz="2200" b="0" dirty="0" err="1"/>
              <a:t>kredit</a:t>
            </a:r>
            <a:r>
              <a:rPr lang="en-US" sz="2200" b="0" dirty="0"/>
              <a:t> </a:t>
            </a:r>
            <a:r>
              <a:rPr lang="en-US" sz="2200" b="0" dirty="0" err="1"/>
              <a:t>menyebabkan</a:t>
            </a:r>
            <a:r>
              <a:rPr lang="en-US" sz="2200" b="0" dirty="0"/>
              <a:t> </a:t>
            </a:r>
            <a:r>
              <a:rPr lang="en-US" sz="2200" b="0" dirty="0" err="1"/>
              <a:t>runtuhnya</a:t>
            </a:r>
            <a:r>
              <a:rPr lang="en-US" sz="2200" b="0" dirty="0"/>
              <a:t> bank </a:t>
            </a:r>
            <a:r>
              <a:rPr lang="en-US" sz="2200" b="0" dirty="0" err="1"/>
              <a:t>investasi</a:t>
            </a:r>
            <a:r>
              <a:rPr lang="en-US" sz="2200" b="0" dirty="0"/>
              <a:t> Lehman Brothers </a:t>
            </a:r>
            <a:r>
              <a:rPr lang="en-US" sz="2200" b="0" dirty="0" err="1"/>
              <a:t>pada</a:t>
            </a:r>
            <a:r>
              <a:rPr lang="en-US" sz="2200" b="0" dirty="0"/>
              <a:t> September 2008</a:t>
            </a:r>
            <a:r>
              <a:rPr lang="en-US" sz="2200" b="0" dirty="0" smtClean="0"/>
              <a:t>.</a:t>
            </a:r>
          </a:p>
          <a:p>
            <a:pPr marL="342900" indent="-342900">
              <a:spcBef>
                <a:spcPts val="1200"/>
              </a:spcBef>
              <a:buFont typeface="Courier New" panose="02070309020205020404" pitchFamily="49" charset="0"/>
              <a:buChar char="o"/>
            </a:pPr>
            <a:r>
              <a:rPr lang="en-US" sz="2200" b="0" dirty="0" smtClean="0"/>
              <a:t>Software </a:t>
            </a:r>
            <a:r>
              <a:rPr lang="en-US" sz="2200" b="0" dirty="0" err="1" smtClean="0"/>
              <a:t>dukungan</a:t>
            </a:r>
            <a:r>
              <a:rPr lang="en-US" sz="2200" b="0" dirty="0" smtClean="0"/>
              <a:t> </a:t>
            </a:r>
            <a:r>
              <a:rPr lang="en-US" sz="2200" b="0" dirty="0" err="1" smtClean="0"/>
              <a:t>untuk</a:t>
            </a:r>
            <a:r>
              <a:rPr lang="en-US" sz="2200" b="0" dirty="0" smtClean="0"/>
              <a:t> </a:t>
            </a:r>
            <a:r>
              <a:rPr lang="en-US" sz="2200" i="1" dirty="0" smtClean="0">
                <a:solidFill>
                  <a:srgbClr val="FF0000"/>
                </a:solidFill>
              </a:rPr>
              <a:t>budgeting </a:t>
            </a:r>
            <a:r>
              <a:rPr lang="en-US" sz="2200" i="1" dirty="0">
                <a:solidFill>
                  <a:srgbClr val="FF0000"/>
                </a:solidFill>
              </a:rPr>
              <a:t>and forecasting </a:t>
            </a:r>
            <a:r>
              <a:rPr lang="en-US" sz="2200" b="0" dirty="0" err="1" smtClean="0"/>
              <a:t>tersedia</a:t>
            </a:r>
            <a:r>
              <a:rPr lang="en-US" sz="2200" b="0" dirty="0" smtClean="0"/>
              <a:t> </a:t>
            </a:r>
            <a:r>
              <a:rPr lang="en-US" sz="2200" b="0" dirty="0" err="1" smtClean="0"/>
              <a:t>dari</a:t>
            </a:r>
            <a:r>
              <a:rPr lang="en-US" sz="2200" b="0" i="1" dirty="0" smtClean="0">
                <a:hlinkClick r:id="rId3"/>
              </a:rPr>
              <a:t> </a:t>
            </a:r>
            <a:r>
              <a:rPr lang="en-US" sz="2200" b="0" i="1" dirty="0">
                <a:hlinkClick r:id="rId3"/>
              </a:rPr>
              <a:t>Prophix</a:t>
            </a:r>
            <a:endParaRPr lang="en-US" sz="2200" b="0" i="1"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25</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457200" y="171614"/>
            <a:ext cx="8991600" cy="1352386"/>
          </a:xfrm>
          <a:prstGeom prst="roundRect">
            <a:avLst>
              <a:gd name="adj" fmla="val 50000"/>
            </a:avLst>
          </a:prstGeom>
          <a:solidFill>
            <a:schemeClr val="accent5">
              <a:lumMod val="75000"/>
            </a:schemeClr>
          </a:solidFill>
          <a:effectLst>
            <a:outerShdw blurRad="114300" dist="101600" dir="2700000" algn="tl" rotWithShape="0">
              <a:prstClr val="black">
                <a:alpha val="50000"/>
              </a:prstClr>
            </a:outerShdw>
          </a:effectLst>
          <a:scene3d>
            <a:camera prst="orthographicFront"/>
            <a:lightRig rig="threePt" dir="t"/>
          </a:scene3d>
          <a:sp3d>
            <a:bevelT w="30480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159873"/>
            <a:ext cx="10515600" cy="1325563"/>
          </a:xfrm>
        </p:spPr>
        <p:txBody>
          <a:bodyPr>
            <a:normAutofit/>
          </a:bodyPr>
          <a:lstStyle/>
          <a:p>
            <a:r>
              <a:rPr lang="en-US" b="1" dirty="0" smtClean="0">
                <a:solidFill>
                  <a:schemeClr val="bg1"/>
                </a:solidFill>
                <a:effectLst>
                  <a:outerShdw blurRad="50800" dist="38100" dir="2700000" algn="tl" rotWithShape="0">
                    <a:prstClr val="black">
                      <a:alpha val="40000"/>
                    </a:prstClr>
                  </a:outerShdw>
                </a:effectLst>
              </a:rPr>
              <a:t>XBRL: eXtensible Business Reporting Language</a:t>
            </a:r>
            <a:endParaRPr lang="en-US" b="1" dirty="0">
              <a:solidFill>
                <a:schemeClr val="bg1"/>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730624" y="1919289"/>
            <a:ext cx="9982200" cy="4351338"/>
          </a:xfrm>
        </p:spPr>
        <p:txBody>
          <a:bodyPr>
            <a:normAutofit/>
          </a:bodyPr>
          <a:lstStyle/>
          <a:p>
            <a:r>
              <a:rPr lang="en-US" sz="2400" b="0" dirty="0"/>
              <a:t>XBRL </a:t>
            </a:r>
            <a:r>
              <a:rPr lang="en-US" sz="2400" b="0" dirty="0" err="1" smtClean="0"/>
              <a:t>adalah</a:t>
            </a:r>
            <a:r>
              <a:rPr lang="en-US" sz="2400" b="0" dirty="0" smtClean="0"/>
              <a:t> </a:t>
            </a:r>
            <a:r>
              <a:rPr lang="en-US" sz="2400" b="0" dirty="0" err="1" smtClean="0"/>
              <a:t>bahasa</a:t>
            </a:r>
            <a:r>
              <a:rPr lang="en-US" sz="2400" b="0" dirty="0" smtClean="0"/>
              <a:t> </a:t>
            </a:r>
            <a:r>
              <a:rPr lang="en-US" sz="2400" b="0" dirty="0" err="1" smtClean="0"/>
              <a:t>pemrograman</a:t>
            </a:r>
            <a:r>
              <a:rPr lang="en-US" sz="2400" b="0" dirty="0" smtClean="0"/>
              <a:t> </a:t>
            </a:r>
            <a:r>
              <a:rPr lang="en-US" sz="2400" b="0" dirty="0" err="1" smtClean="0"/>
              <a:t>dan</a:t>
            </a:r>
            <a:r>
              <a:rPr lang="en-US" sz="2400" b="0" dirty="0" smtClean="0"/>
              <a:t> </a:t>
            </a:r>
            <a:r>
              <a:rPr lang="en-US" sz="2400" b="0" dirty="0" err="1" smtClean="0"/>
              <a:t>standar</a:t>
            </a:r>
            <a:r>
              <a:rPr lang="en-US" sz="2400" b="0" dirty="0" smtClean="0"/>
              <a:t> </a:t>
            </a:r>
            <a:r>
              <a:rPr lang="en-US" sz="2400" b="0" dirty="0" err="1" smtClean="0"/>
              <a:t>internasional</a:t>
            </a:r>
            <a:r>
              <a:rPr lang="en-US" sz="2400" b="0" dirty="0" smtClean="0"/>
              <a:t> </a:t>
            </a:r>
            <a:r>
              <a:rPr lang="en-US" sz="2400" b="0" dirty="0" err="1" smtClean="0"/>
              <a:t>untuk</a:t>
            </a:r>
            <a:r>
              <a:rPr lang="en-US" sz="2400" b="0" dirty="0" smtClean="0"/>
              <a:t> </a:t>
            </a:r>
            <a:r>
              <a:rPr lang="en-US" sz="2400" b="0" dirty="0" err="1" smtClean="0"/>
              <a:t>transmisi</a:t>
            </a:r>
            <a:r>
              <a:rPr lang="en-US" sz="2400" b="0" dirty="0" smtClean="0"/>
              <a:t> </a:t>
            </a:r>
            <a:r>
              <a:rPr lang="en-US" sz="2400" b="0" dirty="0" err="1" smtClean="0"/>
              <a:t>elektronik</a:t>
            </a:r>
            <a:r>
              <a:rPr lang="en-US" sz="2400" b="0" dirty="0" smtClean="0"/>
              <a:t> </a:t>
            </a:r>
            <a:r>
              <a:rPr lang="en-US" sz="2400" b="0" dirty="0" err="1" smtClean="0"/>
              <a:t>informasi</a:t>
            </a:r>
            <a:r>
              <a:rPr lang="en-US" sz="2400" b="0" dirty="0" smtClean="0"/>
              <a:t> </a:t>
            </a:r>
            <a:r>
              <a:rPr lang="en-US" sz="2400" b="0" dirty="0" err="1" smtClean="0"/>
              <a:t>bisnis</a:t>
            </a:r>
            <a:r>
              <a:rPr lang="en-US" sz="2400" b="0" dirty="0" smtClean="0"/>
              <a:t> </a:t>
            </a:r>
            <a:r>
              <a:rPr lang="en-US" sz="2400" b="0" dirty="0" err="1" smtClean="0"/>
              <a:t>dan</a:t>
            </a:r>
            <a:r>
              <a:rPr lang="en-US" sz="2400" b="0" dirty="0" smtClean="0"/>
              <a:t> </a:t>
            </a:r>
            <a:r>
              <a:rPr lang="en-US" sz="2400" b="0" dirty="0" err="1" smtClean="0"/>
              <a:t>keuangan</a:t>
            </a:r>
            <a:r>
              <a:rPr lang="en-US" sz="2400" b="0" dirty="0" smtClean="0"/>
              <a:t>.</a:t>
            </a:r>
            <a:endParaRPr lang="en-US" sz="24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26</a:t>
            </a:fld>
            <a:endParaRPr lang="en-US" dirty="0"/>
          </a:p>
        </p:txBody>
      </p:sp>
      <p:sp>
        <p:nvSpPr>
          <p:cNvPr id="8" name="Rectangle 7"/>
          <p:cNvSpPr/>
          <p:nvPr/>
        </p:nvSpPr>
        <p:spPr>
          <a:xfrm>
            <a:off x="952536" y="2795844"/>
            <a:ext cx="10165813" cy="2677656"/>
          </a:xfrm>
          <a:prstGeom prst="rect">
            <a:avLst/>
          </a:prstGeom>
        </p:spPr>
        <p:txBody>
          <a:bodyPr wrap="square">
            <a:spAutoFit/>
          </a:bodyPr>
          <a:lstStyle/>
          <a:p>
            <a:pPr marL="285750" indent="-285750">
              <a:buFont typeface="Wingdings" charset="2"/>
              <a:buChar char="§"/>
            </a:pPr>
            <a:r>
              <a:rPr lang="en-US" sz="2400" b="1" dirty="0" err="1" smtClean="0">
                <a:solidFill>
                  <a:srgbClr val="6B633D"/>
                </a:solidFill>
              </a:rPr>
              <a:t>Menghasilka</a:t>
            </a:r>
            <a:r>
              <a:rPr lang="en-US" sz="2400" b="1" dirty="0" smtClean="0">
                <a:solidFill>
                  <a:srgbClr val="6B633D"/>
                </a:solidFill>
              </a:rPr>
              <a:t> data </a:t>
            </a:r>
            <a:r>
              <a:rPr lang="en-US" sz="2400" b="1" dirty="0" err="1" smtClean="0">
                <a:solidFill>
                  <a:srgbClr val="6B633D"/>
                </a:solidFill>
              </a:rPr>
              <a:t>lebih</a:t>
            </a:r>
            <a:r>
              <a:rPr lang="en-US" sz="2400" b="1" dirty="0" smtClean="0">
                <a:solidFill>
                  <a:srgbClr val="6B633D"/>
                </a:solidFill>
              </a:rPr>
              <a:t> </a:t>
            </a:r>
            <a:r>
              <a:rPr lang="en-US" sz="2400" b="1" dirty="0" err="1" smtClean="0">
                <a:solidFill>
                  <a:srgbClr val="6B633D"/>
                </a:solidFill>
              </a:rPr>
              <a:t>jelas</a:t>
            </a:r>
            <a:r>
              <a:rPr lang="en-US" sz="2400" dirty="0" smtClean="0">
                <a:solidFill>
                  <a:srgbClr val="6B633D"/>
                </a:solidFill>
              </a:rPr>
              <a:t>, </a:t>
            </a:r>
            <a:r>
              <a:rPr lang="en-US" sz="2400" dirty="0" err="1" smtClean="0">
                <a:solidFill>
                  <a:srgbClr val="6B633D"/>
                </a:solidFill>
              </a:rPr>
              <a:t>termasuk</a:t>
            </a:r>
            <a:r>
              <a:rPr lang="en-US" sz="2400" dirty="0" smtClean="0">
                <a:solidFill>
                  <a:srgbClr val="6B633D"/>
                </a:solidFill>
              </a:rPr>
              <a:t> </a:t>
            </a:r>
            <a:r>
              <a:rPr lang="en-US" sz="2400" dirty="0" err="1" smtClean="0">
                <a:solidFill>
                  <a:srgbClr val="6B633D"/>
                </a:solidFill>
              </a:rPr>
              <a:t>penjelasan</a:t>
            </a:r>
            <a:r>
              <a:rPr lang="en-US" sz="2400" dirty="0" smtClean="0">
                <a:solidFill>
                  <a:srgbClr val="6B633D"/>
                </a:solidFill>
              </a:rPr>
              <a:t> </a:t>
            </a:r>
            <a:r>
              <a:rPr lang="en-US" sz="2400" dirty="0" err="1" smtClean="0">
                <a:solidFill>
                  <a:srgbClr val="6B633D"/>
                </a:solidFill>
              </a:rPr>
              <a:t>tertulis</a:t>
            </a:r>
            <a:r>
              <a:rPr lang="en-US" sz="2400" dirty="0" smtClean="0">
                <a:solidFill>
                  <a:srgbClr val="6B633D"/>
                </a:solidFill>
              </a:rPr>
              <a:t> </a:t>
            </a:r>
            <a:r>
              <a:rPr lang="en-US" sz="2400" dirty="0" err="1" smtClean="0">
                <a:solidFill>
                  <a:srgbClr val="6B633D"/>
                </a:solidFill>
              </a:rPr>
              <a:t>dan</a:t>
            </a:r>
            <a:r>
              <a:rPr lang="en-US" sz="2400" dirty="0" smtClean="0">
                <a:solidFill>
                  <a:srgbClr val="6B633D"/>
                </a:solidFill>
              </a:rPr>
              <a:t> </a:t>
            </a:r>
            <a:r>
              <a:rPr lang="en-US" sz="2400" dirty="0" err="1" smtClean="0">
                <a:solidFill>
                  <a:srgbClr val="6B633D"/>
                </a:solidFill>
              </a:rPr>
              <a:t>catatan</a:t>
            </a:r>
            <a:r>
              <a:rPr lang="en-US" sz="2400" dirty="0" smtClean="0">
                <a:solidFill>
                  <a:srgbClr val="6B633D"/>
                </a:solidFill>
              </a:rPr>
              <a:t> </a:t>
            </a:r>
            <a:r>
              <a:rPr lang="en-US" sz="2400" dirty="0" err="1" smtClean="0">
                <a:solidFill>
                  <a:srgbClr val="6B633D"/>
                </a:solidFill>
              </a:rPr>
              <a:t>pendukung</a:t>
            </a:r>
            <a:r>
              <a:rPr lang="en-US" sz="2400" dirty="0" smtClean="0">
                <a:solidFill>
                  <a:srgbClr val="6B633D"/>
                </a:solidFill>
              </a:rPr>
              <a:t>.</a:t>
            </a:r>
            <a:endParaRPr lang="en-US" sz="2400" dirty="0">
              <a:solidFill>
                <a:srgbClr val="6B633D"/>
              </a:solidFill>
            </a:endParaRPr>
          </a:p>
          <a:p>
            <a:pPr marL="285750" indent="-285750">
              <a:buFont typeface="Wingdings" charset="2"/>
              <a:buChar char="§"/>
            </a:pPr>
            <a:r>
              <a:rPr lang="en-US" sz="2400" b="1" dirty="0" err="1" smtClean="0">
                <a:solidFill>
                  <a:srgbClr val="6B633D"/>
                </a:solidFill>
              </a:rPr>
              <a:t>Menghasilkan</a:t>
            </a:r>
            <a:r>
              <a:rPr lang="en-US" sz="2400" b="1" dirty="0" smtClean="0">
                <a:solidFill>
                  <a:srgbClr val="6B633D"/>
                </a:solidFill>
              </a:rPr>
              <a:t> data </a:t>
            </a:r>
            <a:r>
              <a:rPr lang="en-US" sz="2400" b="1" dirty="0" err="1" smtClean="0">
                <a:solidFill>
                  <a:srgbClr val="6B633D"/>
                </a:solidFill>
              </a:rPr>
              <a:t>lebih</a:t>
            </a:r>
            <a:r>
              <a:rPr lang="en-US" sz="2400" b="1" dirty="0" smtClean="0">
                <a:solidFill>
                  <a:srgbClr val="6B633D"/>
                </a:solidFill>
              </a:rPr>
              <a:t> </a:t>
            </a:r>
            <a:r>
              <a:rPr lang="en-US" sz="2400" b="1" dirty="0" err="1" smtClean="0">
                <a:solidFill>
                  <a:srgbClr val="6B633D"/>
                </a:solidFill>
              </a:rPr>
              <a:t>akurat</a:t>
            </a:r>
            <a:r>
              <a:rPr lang="en-US" sz="2400" b="1" dirty="0" smtClean="0">
                <a:solidFill>
                  <a:srgbClr val="6B633D"/>
                </a:solidFill>
              </a:rPr>
              <a:t> </a:t>
            </a:r>
            <a:r>
              <a:rPr lang="en-US" sz="2400" dirty="0" err="1" smtClean="0">
                <a:solidFill>
                  <a:srgbClr val="6B633D"/>
                </a:solidFill>
              </a:rPr>
              <a:t>dengan</a:t>
            </a:r>
            <a:r>
              <a:rPr lang="en-US" sz="2400" dirty="0" smtClean="0">
                <a:solidFill>
                  <a:srgbClr val="6B633D"/>
                </a:solidFill>
              </a:rPr>
              <a:t> </a:t>
            </a:r>
            <a:r>
              <a:rPr lang="en-US" sz="2400" dirty="0" err="1" smtClean="0">
                <a:solidFill>
                  <a:srgbClr val="6B633D"/>
                </a:solidFill>
              </a:rPr>
              <a:t>kesalahan</a:t>
            </a:r>
            <a:r>
              <a:rPr lang="en-US" sz="2400" dirty="0" smtClean="0">
                <a:solidFill>
                  <a:srgbClr val="6B633D"/>
                </a:solidFill>
              </a:rPr>
              <a:t> </a:t>
            </a:r>
            <a:r>
              <a:rPr lang="en-US" sz="2400" dirty="0" err="1" smtClean="0">
                <a:solidFill>
                  <a:srgbClr val="6B633D"/>
                </a:solidFill>
              </a:rPr>
              <a:t>lebih</a:t>
            </a:r>
            <a:r>
              <a:rPr lang="en-US" sz="2400" dirty="0" smtClean="0">
                <a:solidFill>
                  <a:srgbClr val="6B633D"/>
                </a:solidFill>
              </a:rPr>
              <a:t> </a:t>
            </a:r>
            <a:r>
              <a:rPr lang="en-US" sz="2400" dirty="0" err="1" smtClean="0">
                <a:solidFill>
                  <a:srgbClr val="6B633D"/>
                </a:solidFill>
              </a:rPr>
              <a:t>kecil</a:t>
            </a:r>
            <a:r>
              <a:rPr lang="en-US" sz="2400" dirty="0" smtClean="0">
                <a:solidFill>
                  <a:srgbClr val="6B633D"/>
                </a:solidFill>
              </a:rPr>
              <a:t> yang </a:t>
            </a:r>
            <a:r>
              <a:rPr lang="en-US" sz="2400" dirty="0" err="1" smtClean="0">
                <a:solidFill>
                  <a:srgbClr val="6B633D"/>
                </a:solidFill>
              </a:rPr>
              <a:t>membutuhkan</a:t>
            </a:r>
            <a:r>
              <a:rPr lang="en-US" sz="2400" dirty="0" smtClean="0">
                <a:solidFill>
                  <a:srgbClr val="6B633D"/>
                </a:solidFill>
              </a:rPr>
              <a:t> follow-up </a:t>
            </a:r>
            <a:r>
              <a:rPr lang="en-US" sz="2400" dirty="0" err="1" smtClean="0">
                <a:solidFill>
                  <a:srgbClr val="6B633D"/>
                </a:solidFill>
              </a:rPr>
              <a:t>dari</a:t>
            </a:r>
            <a:r>
              <a:rPr lang="en-US" sz="2400" dirty="0" smtClean="0">
                <a:solidFill>
                  <a:srgbClr val="6B633D"/>
                </a:solidFill>
              </a:rPr>
              <a:t> regulator.</a:t>
            </a:r>
            <a:endParaRPr lang="en-US" sz="2400" dirty="0">
              <a:solidFill>
                <a:srgbClr val="6B633D"/>
              </a:solidFill>
            </a:endParaRPr>
          </a:p>
          <a:p>
            <a:pPr marL="285750" indent="-285750">
              <a:buFont typeface="Wingdings" charset="2"/>
              <a:buChar char="§"/>
            </a:pPr>
            <a:r>
              <a:rPr lang="en-US" sz="2400" b="1" dirty="0" err="1" smtClean="0">
                <a:solidFill>
                  <a:srgbClr val="6B633D"/>
                </a:solidFill>
              </a:rPr>
              <a:t>Mengirim</a:t>
            </a:r>
            <a:r>
              <a:rPr lang="en-US" sz="2400" b="1" dirty="0" smtClean="0">
                <a:solidFill>
                  <a:srgbClr val="6B633D"/>
                </a:solidFill>
              </a:rPr>
              <a:t> data </a:t>
            </a:r>
            <a:r>
              <a:rPr lang="en-US" sz="2400" b="1" dirty="0" err="1" smtClean="0">
                <a:solidFill>
                  <a:srgbClr val="6B633D"/>
                </a:solidFill>
              </a:rPr>
              <a:t>lebih</a:t>
            </a:r>
            <a:r>
              <a:rPr lang="en-US" sz="2400" b="1" dirty="0" smtClean="0">
                <a:solidFill>
                  <a:srgbClr val="6B633D"/>
                </a:solidFill>
              </a:rPr>
              <a:t> </a:t>
            </a:r>
            <a:r>
              <a:rPr lang="en-US" sz="2400" b="1" dirty="0" err="1" smtClean="0">
                <a:solidFill>
                  <a:srgbClr val="6B633D"/>
                </a:solidFill>
              </a:rPr>
              <a:t>cepat</a:t>
            </a:r>
            <a:r>
              <a:rPr lang="en-US" sz="2400" b="1" dirty="0" smtClean="0">
                <a:solidFill>
                  <a:srgbClr val="6B633D"/>
                </a:solidFill>
              </a:rPr>
              <a:t> </a:t>
            </a:r>
            <a:r>
              <a:rPr lang="en-US" sz="2400" b="1" dirty="0" err="1" smtClean="0">
                <a:solidFill>
                  <a:srgbClr val="6B633D"/>
                </a:solidFill>
              </a:rPr>
              <a:t>ke</a:t>
            </a:r>
            <a:r>
              <a:rPr lang="en-US" sz="2400" b="1" dirty="0" smtClean="0">
                <a:solidFill>
                  <a:srgbClr val="6B633D"/>
                </a:solidFill>
              </a:rPr>
              <a:t> regulator</a:t>
            </a:r>
            <a:r>
              <a:rPr lang="en-US" sz="2400" b="1" dirty="0">
                <a:solidFill>
                  <a:srgbClr val="6B633D"/>
                </a:solidFill>
              </a:rPr>
              <a:t> </a:t>
            </a:r>
            <a:r>
              <a:rPr lang="en-US" sz="2400" b="1" dirty="0" smtClean="0">
                <a:solidFill>
                  <a:srgbClr val="6B633D"/>
                </a:solidFill>
              </a:rPr>
              <a:t> </a:t>
            </a:r>
            <a:r>
              <a:rPr lang="en-US" sz="2400" dirty="0" err="1" smtClean="0">
                <a:solidFill>
                  <a:srgbClr val="6B633D"/>
                </a:solidFill>
              </a:rPr>
              <a:t>dalam</a:t>
            </a:r>
            <a:r>
              <a:rPr lang="en-US" sz="2400" dirty="0" smtClean="0">
                <a:solidFill>
                  <a:srgbClr val="6B633D"/>
                </a:solidFill>
              </a:rPr>
              <a:t> </a:t>
            </a:r>
            <a:r>
              <a:rPr lang="en-US" sz="2400" dirty="0" err="1" smtClean="0">
                <a:solidFill>
                  <a:srgbClr val="6B633D"/>
                </a:solidFill>
              </a:rPr>
              <a:t>memenuhi</a:t>
            </a:r>
            <a:r>
              <a:rPr lang="en-US" sz="2400" dirty="0" smtClean="0">
                <a:solidFill>
                  <a:srgbClr val="6B633D"/>
                </a:solidFill>
              </a:rPr>
              <a:t>  deadline.</a:t>
            </a:r>
            <a:endParaRPr lang="en-US" sz="2400" dirty="0">
              <a:solidFill>
                <a:srgbClr val="6B633D"/>
              </a:solidFill>
            </a:endParaRPr>
          </a:p>
          <a:p>
            <a:pPr marL="285750" indent="-285750">
              <a:buFont typeface="Wingdings" charset="2"/>
              <a:buChar char="§"/>
            </a:pPr>
            <a:r>
              <a:rPr lang="en-US" sz="2400" b="1" dirty="0" err="1" smtClean="0">
                <a:solidFill>
                  <a:srgbClr val="6B633D"/>
                </a:solidFill>
              </a:rPr>
              <a:t>Meningkatkan</a:t>
            </a:r>
            <a:r>
              <a:rPr lang="en-US" sz="2400" b="1" dirty="0" smtClean="0">
                <a:solidFill>
                  <a:srgbClr val="6B633D"/>
                </a:solidFill>
              </a:rPr>
              <a:t> </a:t>
            </a:r>
            <a:r>
              <a:rPr lang="en-US" sz="2400" b="1" dirty="0" err="1" smtClean="0">
                <a:solidFill>
                  <a:srgbClr val="6B633D"/>
                </a:solidFill>
              </a:rPr>
              <a:t>banyaknya</a:t>
            </a:r>
            <a:r>
              <a:rPr lang="en-US" sz="2400" b="1" dirty="0" smtClean="0">
                <a:solidFill>
                  <a:srgbClr val="6B633D"/>
                </a:solidFill>
              </a:rPr>
              <a:t> </a:t>
            </a:r>
            <a:r>
              <a:rPr lang="en-US" sz="2400" b="1" dirty="0" err="1" smtClean="0">
                <a:solidFill>
                  <a:srgbClr val="6B633D"/>
                </a:solidFill>
              </a:rPr>
              <a:t>kasus</a:t>
            </a:r>
            <a:r>
              <a:rPr lang="en-US" sz="2400" dirty="0" smtClean="0">
                <a:solidFill>
                  <a:srgbClr val="6B633D"/>
                </a:solidFill>
              </a:rPr>
              <a:t> </a:t>
            </a:r>
            <a:r>
              <a:rPr lang="en-US" sz="2400" dirty="0" err="1" smtClean="0">
                <a:solidFill>
                  <a:srgbClr val="6B633D"/>
                </a:solidFill>
              </a:rPr>
              <a:t>dan</a:t>
            </a:r>
            <a:r>
              <a:rPr lang="en-US" sz="2400" dirty="0" smtClean="0">
                <a:solidFill>
                  <a:srgbClr val="6B633D"/>
                </a:solidFill>
              </a:rPr>
              <a:t> </a:t>
            </a:r>
            <a:r>
              <a:rPr lang="en-US" sz="2400" dirty="0" err="1" smtClean="0">
                <a:solidFill>
                  <a:srgbClr val="6B633D"/>
                </a:solidFill>
              </a:rPr>
              <a:t>jumlah</a:t>
            </a:r>
            <a:r>
              <a:rPr lang="en-US" sz="2400" dirty="0" smtClean="0">
                <a:solidFill>
                  <a:srgbClr val="6B633D"/>
                </a:solidFill>
              </a:rPr>
              <a:t> </a:t>
            </a:r>
            <a:r>
              <a:rPr lang="en-US" sz="2400" dirty="0" err="1" smtClean="0">
                <a:solidFill>
                  <a:srgbClr val="6B633D"/>
                </a:solidFill>
              </a:rPr>
              <a:t>informasi</a:t>
            </a:r>
            <a:r>
              <a:rPr lang="en-US" sz="2400" dirty="0" smtClean="0">
                <a:solidFill>
                  <a:srgbClr val="6B633D"/>
                </a:solidFill>
              </a:rPr>
              <a:t> yang </a:t>
            </a:r>
            <a:r>
              <a:rPr lang="en-US" sz="2400" dirty="0" err="1" smtClean="0">
                <a:solidFill>
                  <a:srgbClr val="6B633D"/>
                </a:solidFill>
              </a:rPr>
              <a:t>dapat</a:t>
            </a:r>
            <a:r>
              <a:rPr lang="en-US" sz="2400" dirty="0" smtClean="0">
                <a:solidFill>
                  <a:srgbClr val="6B633D"/>
                </a:solidFill>
              </a:rPr>
              <a:t> </a:t>
            </a:r>
            <a:r>
              <a:rPr lang="en-US" sz="2400" dirty="0" err="1" smtClean="0">
                <a:solidFill>
                  <a:srgbClr val="6B633D"/>
                </a:solidFill>
              </a:rPr>
              <a:t>ditangani</a:t>
            </a:r>
            <a:r>
              <a:rPr lang="en-US" sz="2400" dirty="0" smtClean="0">
                <a:solidFill>
                  <a:srgbClr val="6B633D"/>
                </a:solidFill>
              </a:rPr>
              <a:t> </a:t>
            </a:r>
            <a:r>
              <a:rPr lang="en-US" sz="2400" dirty="0" err="1" smtClean="0">
                <a:solidFill>
                  <a:srgbClr val="6B633D"/>
                </a:solidFill>
              </a:rPr>
              <a:t>oleh</a:t>
            </a:r>
            <a:r>
              <a:rPr lang="en-US" sz="2400" dirty="0" smtClean="0">
                <a:solidFill>
                  <a:srgbClr val="6B633D"/>
                </a:solidFill>
              </a:rPr>
              <a:t> </a:t>
            </a:r>
            <a:r>
              <a:rPr lang="en-US" sz="2400" dirty="0" err="1" smtClean="0">
                <a:solidFill>
                  <a:srgbClr val="6B633D"/>
                </a:solidFill>
              </a:rPr>
              <a:t>staf</a:t>
            </a:r>
            <a:r>
              <a:rPr lang="en-US" sz="2400" dirty="0" smtClean="0">
                <a:solidFill>
                  <a:srgbClr val="6B633D"/>
                </a:solidFill>
              </a:rPr>
              <a:t>.</a:t>
            </a:r>
            <a:endParaRPr lang="en-US" sz="2400" dirty="0">
              <a:solidFill>
                <a:srgbClr val="6B633D"/>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28600" y="6170560"/>
            <a:ext cx="126492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ounded Rectangle 8"/>
          <p:cNvSpPr/>
          <p:nvPr/>
        </p:nvSpPr>
        <p:spPr>
          <a:xfrm>
            <a:off x="6400800" y="466834"/>
            <a:ext cx="5486400" cy="2200165"/>
          </a:xfrm>
          <a:prstGeom prst="roundRect">
            <a:avLst>
              <a:gd name="adj" fmla="val 50000"/>
            </a:avLst>
          </a:prstGeom>
          <a:solidFill>
            <a:schemeClr val="accent5">
              <a:lumMod val="75000"/>
            </a:schemeClr>
          </a:solidFill>
          <a:effectLst>
            <a:outerShdw blurRad="114300" dist="101600" dir="2700000" algn="tl" rotWithShape="0">
              <a:prstClr val="black">
                <a:alpha val="50000"/>
              </a:prstClr>
            </a:outerShdw>
          </a:effectLst>
          <a:scene3d>
            <a:camera prst="orthographicFront"/>
            <a:lightRig rig="threePt" dir="t"/>
          </a:scene3d>
          <a:sp3d>
            <a:bevelT w="30480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6716412" y="904134"/>
            <a:ext cx="4800600" cy="1325563"/>
          </a:xfrm>
        </p:spPr>
        <p:txBody>
          <a:bodyPr>
            <a:normAutofit/>
          </a:bodyPr>
          <a:lstStyle/>
          <a:p>
            <a:r>
              <a:rPr lang="en-US" b="1" dirty="0" smtClean="0">
                <a:solidFill>
                  <a:schemeClr val="bg1"/>
                </a:solidFill>
                <a:effectLst>
                  <a:outerShdw blurRad="50800" dist="38100" dir="2700000" algn="tl" rotWithShape="0">
                    <a:prstClr val="black">
                      <a:alpha val="40000"/>
                    </a:prstClr>
                  </a:outerShdw>
                </a:effectLst>
              </a:rPr>
              <a:t>XBRL: eXtensible Business Reporting Language</a:t>
            </a:r>
            <a:endParaRPr lang="en-US" b="1" dirty="0">
              <a:solidFill>
                <a:schemeClr val="bg1"/>
              </a:solidFill>
              <a:effectLst>
                <a:outerShdw blurRad="50800" dist="38100" dir="2700000" algn="tl" rotWithShape="0">
                  <a:prstClr val="black">
                    <a:alpha val="40000"/>
                  </a:prstClr>
                </a:outerShdw>
              </a:effectLst>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27</a:t>
            </a:fld>
            <a:endParaRPr lang="en-US" dirty="0"/>
          </a:p>
        </p:txBody>
      </p:sp>
      <p:sp>
        <p:nvSpPr>
          <p:cNvPr id="6" name="Text Box 7"/>
          <p:cNvSpPr txBox="1">
            <a:spLocks noChangeArrowheads="1"/>
          </p:cNvSpPr>
          <p:nvPr/>
        </p:nvSpPr>
        <p:spPr bwMode="auto">
          <a:xfrm>
            <a:off x="7086600" y="3733800"/>
            <a:ext cx="2971800" cy="923330"/>
          </a:xfrm>
          <a:prstGeom prst="rect">
            <a:avLst/>
          </a:prstGeom>
          <a:noFill/>
          <a:ln w="9525">
            <a:noFill/>
            <a:miter lim="800000"/>
            <a:headEnd/>
            <a:tailEnd/>
          </a:ln>
          <a:effectLst/>
        </p:spPr>
        <p:txBody>
          <a:bodyPr wrap="square">
            <a:spAutoFit/>
          </a:bodyPr>
          <a:lstStyle/>
          <a:p>
            <a:pPr>
              <a:spcBef>
                <a:spcPct val="50000"/>
              </a:spcBef>
            </a:pPr>
            <a:r>
              <a:rPr lang="en-US" b="1" dirty="0">
                <a:solidFill>
                  <a:schemeClr val="accent5">
                    <a:lumMod val="50000"/>
                  </a:schemeClr>
                </a:solidFill>
              </a:rPr>
              <a:t>Figure 9.14.</a:t>
            </a:r>
            <a:r>
              <a:rPr lang="en-US" dirty="0">
                <a:solidFill>
                  <a:schemeClr val="accent5">
                    <a:lumMod val="50000"/>
                  </a:schemeClr>
                </a:solidFill>
              </a:rPr>
              <a:t> Overview of the creation of XBLR documents</a:t>
            </a:r>
          </a:p>
        </p:txBody>
      </p:sp>
      <p:pic>
        <p:nvPicPr>
          <p:cNvPr id="7" name="Picture 1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314" y="118314"/>
            <a:ext cx="5649686" cy="66634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1822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228600"/>
            <a:ext cx="10134600" cy="1590621"/>
          </a:xfrm>
          <a:prstGeom prst="roundRect">
            <a:avLst>
              <a:gd name="adj" fmla="val 50000"/>
            </a:avLst>
          </a:prstGeom>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365127"/>
            <a:ext cx="9372600" cy="1325563"/>
          </a:xfrm>
        </p:spPr>
        <p:txBody>
          <a:bodyPr>
            <a:normAutofit/>
          </a:bodyPr>
          <a:lstStyle/>
          <a:p>
            <a:r>
              <a:rPr lang="en-US" sz="4400" b="1" dirty="0" err="1" smtClean="0">
                <a:ln>
                  <a:solidFill>
                    <a:schemeClr val="bg1"/>
                  </a:solidFill>
                </a:ln>
                <a:solidFill>
                  <a:schemeClr val="bg1"/>
                </a:solidFill>
                <a:effectLst>
                  <a:outerShdw blurRad="50800" dist="38100" dir="2700000" algn="tl" rotWithShape="0">
                    <a:prstClr val="black">
                      <a:alpha val="40000"/>
                    </a:prstClr>
                  </a:outerShdw>
                </a:effectLst>
              </a:rPr>
              <a:t>Mencegah</a:t>
            </a:r>
            <a:r>
              <a:rPr lang="en-US" sz="4400" b="1" dirty="0" smtClean="0">
                <a:ln>
                  <a:solidFill>
                    <a:schemeClr val="bg1"/>
                  </a:solidFill>
                </a:ln>
                <a:solidFill>
                  <a:schemeClr val="bg1"/>
                </a:solidFill>
                <a:effectLst>
                  <a:outerShdw blurRad="50800" dist="38100" dir="2700000" algn="tl" rotWithShape="0">
                    <a:prstClr val="black">
                      <a:alpha val="40000"/>
                    </a:prstClr>
                  </a:outerShdw>
                </a:effectLst>
              </a:rPr>
              <a:t> </a:t>
            </a:r>
            <a:r>
              <a:rPr lang="en-US" sz="4400" b="1" dirty="0" err="1" smtClean="0">
                <a:ln>
                  <a:solidFill>
                    <a:schemeClr val="bg1"/>
                  </a:solidFill>
                </a:ln>
                <a:solidFill>
                  <a:schemeClr val="bg1"/>
                </a:solidFill>
                <a:effectLst>
                  <a:outerShdw blurRad="50800" dist="38100" dir="2700000" algn="tl" rotWithShape="0">
                    <a:prstClr val="black">
                      <a:alpha val="40000"/>
                    </a:prstClr>
                  </a:outerShdw>
                </a:effectLst>
              </a:rPr>
              <a:t>dan</a:t>
            </a:r>
            <a:r>
              <a:rPr lang="en-US" sz="4400" b="1" dirty="0" smtClean="0">
                <a:ln>
                  <a:solidFill>
                    <a:schemeClr val="bg1"/>
                  </a:solidFill>
                </a:ln>
                <a:solidFill>
                  <a:schemeClr val="bg1"/>
                </a:solidFill>
                <a:effectLst>
                  <a:outerShdw blurRad="50800" dist="38100" dir="2700000" algn="tl" rotWithShape="0">
                    <a:prstClr val="black">
                      <a:alpha val="40000"/>
                    </a:prstClr>
                  </a:outerShdw>
                </a:effectLst>
              </a:rPr>
              <a:t> </a:t>
            </a:r>
            <a:r>
              <a:rPr lang="en-US" sz="4400" b="1" dirty="0" err="1" smtClean="0">
                <a:ln>
                  <a:solidFill>
                    <a:schemeClr val="bg1"/>
                  </a:solidFill>
                </a:ln>
                <a:solidFill>
                  <a:schemeClr val="bg1"/>
                </a:solidFill>
                <a:effectLst>
                  <a:outerShdw blurRad="50800" dist="38100" dir="2700000" algn="tl" rotWithShape="0">
                    <a:prstClr val="black">
                      <a:alpha val="40000"/>
                    </a:prstClr>
                  </a:outerShdw>
                </a:effectLst>
              </a:rPr>
              <a:t>Mendeteksi</a:t>
            </a:r>
            <a:r>
              <a:rPr lang="en-US" sz="4400" b="1" dirty="0" smtClean="0">
                <a:ln>
                  <a:solidFill>
                    <a:schemeClr val="bg1"/>
                  </a:solidFill>
                </a:ln>
                <a:solidFill>
                  <a:schemeClr val="bg1"/>
                </a:solidFill>
                <a:effectLst>
                  <a:outerShdw blurRad="50800" dist="38100" dir="2700000" algn="tl" rotWithShape="0">
                    <a:prstClr val="black">
                      <a:alpha val="40000"/>
                    </a:prstClr>
                  </a:outerShdw>
                </a:effectLst>
              </a:rPr>
              <a:t> </a:t>
            </a:r>
            <a:r>
              <a:rPr lang="en-US" sz="4400" b="1" dirty="0" err="1" smtClean="0">
                <a:ln>
                  <a:solidFill>
                    <a:schemeClr val="bg1"/>
                  </a:solidFill>
                </a:ln>
                <a:solidFill>
                  <a:schemeClr val="bg1"/>
                </a:solidFill>
                <a:effectLst>
                  <a:outerShdw blurRad="50800" dist="38100" dir="2700000" algn="tl" rotWithShape="0">
                    <a:prstClr val="black">
                      <a:alpha val="40000"/>
                    </a:prstClr>
                  </a:outerShdw>
                </a:effectLst>
              </a:rPr>
              <a:t>Penipuan</a:t>
            </a:r>
            <a:endParaRPr lang="en-US" sz="4400" b="1" dirty="0">
              <a:ln>
                <a:solidFill>
                  <a:schemeClr val="bg1"/>
                </a:solidFill>
              </a:ln>
              <a:solidFill>
                <a:schemeClr val="bg1"/>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838200" y="2209799"/>
            <a:ext cx="10515600" cy="3967163"/>
          </a:xfrm>
        </p:spPr>
        <p:txBody>
          <a:bodyPr>
            <a:noAutofit/>
          </a:bodyPr>
          <a:lstStyle/>
          <a:p>
            <a:pPr marL="457200" indent="-457200">
              <a:buFont typeface="Courier New" panose="02070309020205020404" pitchFamily="49" charset="0"/>
              <a:buChar char="o"/>
            </a:pPr>
            <a:r>
              <a:rPr lang="en-US" sz="2400" dirty="0" smtClean="0"/>
              <a:t>Fraud (</a:t>
            </a:r>
            <a:r>
              <a:rPr lang="en-US" sz="2400" dirty="0" err="1" smtClean="0"/>
              <a:t>Penipuan</a:t>
            </a:r>
            <a:r>
              <a:rPr lang="en-US" sz="2400" dirty="0" smtClean="0"/>
              <a:t>)</a:t>
            </a:r>
            <a:r>
              <a:rPr lang="en-US" sz="2400" b="0" dirty="0" smtClean="0"/>
              <a:t> </a:t>
            </a:r>
            <a:r>
              <a:rPr lang="en-US" sz="2400" b="0" dirty="0" err="1" smtClean="0"/>
              <a:t>adalah</a:t>
            </a:r>
            <a:r>
              <a:rPr lang="en-US" sz="2400" b="0" dirty="0" smtClean="0"/>
              <a:t> </a:t>
            </a:r>
            <a:r>
              <a:rPr lang="en-US" sz="2400" b="0" dirty="0" err="1" smtClean="0"/>
              <a:t>kejahatan</a:t>
            </a:r>
            <a:r>
              <a:rPr lang="en-US" sz="2400" b="0" dirty="0" smtClean="0"/>
              <a:t> </a:t>
            </a:r>
            <a:r>
              <a:rPr lang="en-US" sz="2400" b="0" dirty="0" err="1" smtClean="0"/>
              <a:t>dengan</a:t>
            </a:r>
            <a:r>
              <a:rPr lang="en-US" sz="2400" b="0" dirty="0" smtClean="0"/>
              <a:t> </a:t>
            </a:r>
            <a:r>
              <a:rPr lang="en-US" sz="2400" b="0" dirty="0" err="1" smtClean="0"/>
              <a:t>konsekuensi</a:t>
            </a:r>
            <a:r>
              <a:rPr lang="en-US" sz="2400" b="0" dirty="0" smtClean="0"/>
              <a:t> </a:t>
            </a:r>
            <a:r>
              <a:rPr lang="en-US" sz="2400" b="0" dirty="0" err="1" smtClean="0"/>
              <a:t>keuangan</a:t>
            </a:r>
            <a:r>
              <a:rPr lang="en-US" sz="2400" b="0" dirty="0" smtClean="0"/>
              <a:t> yang </a:t>
            </a:r>
            <a:r>
              <a:rPr lang="en-US" sz="2400" b="0" dirty="0" err="1" smtClean="0"/>
              <a:t>parah</a:t>
            </a:r>
            <a:r>
              <a:rPr lang="en-US" sz="2400" b="0" dirty="0" smtClean="0"/>
              <a:t>. </a:t>
            </a:r>
            <a:r>
              <a:rPr lang="en-US" sz="2400" b="0" dirty="0" err="1" smtClean="0"/>
              <a:t>Memerangi</a:t>
            </a:r>
            <a:r>
              <a:rPr lang="en-US" sz="2400" b="0" dirty="0" smtClean="0"/>
              <a:t> </a:t>
            </a:r>
            <a:r>
              <a:rPr lang="en-US" sz="2400" b="0" dirty="0" err="1" smtClean="0"/>
              <a:t>penipuan</a:t>
            </a:r>
            <a:r>
              <a:rPr lang="en-US" sz="2400" b="0" dirty="0" smtClean="0"/>
              <a:t> </a:t>
            </a:r>
            <a:r>
              <a:rPr lang="en-US" sz="2400" b="0" dirty="0" err="1" smtClean="0"/>
              <a:t>adalah</a:t>
            </a:r>
            <a:r>
              <a:rPr lang="en-US" sz="2400" b="0" dirty="0" smtClean="0"/>
              <a:t> </a:t>
            </a:r>
            <a:r>
              <a:rPr lang="en-US" sz="2400" b="0" dirty="0" err="1" smtClean="0"/>
              <a:t>tugas</a:t>
            </a:r>
            <a:r>
              <a:rPr lang="en-US" sz="2400" b="0" dirty="0" smtClean="0"/>
              <a:t> </a:t>
            </a:r>
            <a:r>
              <a:rPr lang="en-US" sz="2400" b="0" dirty="0" err="1" smtClean="0"/>
              <a:t>etika</a:t>
            </a:r>
            <a:r>
              <a:rPr lang="en-US" sz="2400" b="0" dirty="0" smtClean="0"/>
              <a:t>—</a:t>
            </a:r>
            <a:r>
              <a:rPr lang="en-US" sz="2400" b="0" dirty="0" err="1" smtClean="0"/>
              <a:t>dan</a:t>
            </a:r>
            <a:r>
              <a:rPr lang="en-US" sz="2400" b="0" dirty="0" smtClean="0"/>
              <a:t> </a:t>
            </a:r>
            <a:r>
              <a:rPr lang="en-US" sz="2400" b="0" dirty="0" err="1" smtClean="0"/>
              <a:t>penting</a:t>
            </a:r>
            <a:r>
              <a:rPr lang="en-US" sz="2400" b="0" dirty="0" smtClean="0"/>
              <a:t> </a:t>
            </a:r>
            <a:r>
              <a:rPr lang="en-US" sz="2400" b="0" dirty="0" err="1" smtClean="0"/>
              <a:t>untuk</a:t>
            </a:r>
            <a:r>
              <a:rPr lang="en-US" sz="2400" b="0" dirty="0" smtClean="0"/>
              <a:t> </a:t>
            </a:r>
            <a:r>
              <a:rPr lang="en-US" sz="2400" b="0" dirty="0" err="1" smtClean="0"/>
              <a:t>kepercayaan</a:t>
            </a:r>
            <a:r>
              <a:rPr lang="en-US" sz="2400" b="0" dirty="0" smtClean="0"/>
              <a:t> </a:t>
            </a:r>
            <a:r>
              <a:rPr lang="en-US" sz="2400" b="0" dirty="0" err="1" smtClean="0"/>
              <a:t>publik</a:t>
            </a:r>
            <a:r>
              <a:rPr lang="en-US" sz="2400" b="0" dirty="0" smtClean="0"/>
              <a:t> </a:t>
            </a:r>
            <a:r>
              <a:rPr lang="en-US" sz="2400" b="0" dirty="0" err="1" smtClean="0"/>
              <a:t>dan</a:t>
            </a:r>
            <a:r>
              <a:rPr lang="en-US" sz="2400" b="0" dirty="0" smtClean="0"/>
              <a:t> </a:t>
            </a:r>
            <a:r>
              <a:rPr lang="en-US" sz="2400" b="0" dirty="0" err="1" smtClean="0"/>
              <a:t>integritas</a:t>
            </a:r>
            <a:r>
              <a:rPr lang="en-US" sz="2400" b="0" dirty="0" smtClean="0"/>
              <a:t> </a:t>
            </a:r>
            <a:r>
              <a:rPr lang="en-US" sz="2400" b="0" dirty="0" err="1" smtClean="0"/>
              <a:t>merek</a:t>
            </a:r>
            <a:r>
              <a:rPr lang="en-US" sz="2400" b="0" dirty="0" smtClean="0"/>
              <a:t> </a:t>
            </a:r>
            <a:r>
              <a:rPr lang="en-US" sz="2400" b="0" dirty="0" err="1" smtClean="0"/>
              <a:t>perusahaan</a:t>
            </a:r>
            <a:r>
              <a:rPr lang="en-US" sz="2400" b="0" dirty="0" smtClean="0"/>
              <a:t>.</a:t>
            </a:r>
          </a:p>
          <a:p>
            <a:pPr marL="457200" indent="-457200">
              <a:buFont typeface="Courier New" panose="02070309020205020404" pitchFamily="49" charset="0"/>
              <a:buChar char="o"/>
            </a:pPr>
            <a:r>
              <a:rPr lang="en-US" sz="2400" dirty="0" smtClean="0"/>
              <a:t>Fraud </a:t>
            </a:r>
            <a:r>
              <a:rPr lang="en-US" sz="2400" b="0" dirty="0" err="1" smtClean="0"/>
              <a:t>terjadi</a:t>
            </a:r>
            <a:r>
              <a:rPr lang="en-US" sz="2400" b="0" dirty="0" smtClean="0"/>
              <a:t> </a:t>
            </a:r>
            <a:r>
              <a:rPr lang="en-US" sz="2400" b="0" dirty="0" err="1"/>
              <a:t>karena</a:t>
            </a:r>
            <a:r>
              <a:rPr lang="en-US" sz="2400" b="0" dirty="0"/>
              <a:t> </a:t>
            </a:r>
            <a:r>
              <a:rPr lang="en-US" sz="2400" b="0" dirty="0" err="1"/>
              <a:t>pengendalian</a:t>
            </a:r>
            <a:r>
              <a:rPr lang="en-US" sz="2400" b="0" dirty="0"/>
              <a:t> internal </a:t>
            </a:r>
            <a:r>
              <a:rPr lang="en-US" sz="2400" b="0" dirty="0" err="1"/>
              <a:t>untuk</a:t>
            </a:r>
            <a:r>
              <a:rPr lang="en-US" sz="2400" b="0" dirty="0"/>
              <a:t> </a:t>
            </a:r>
            <a:r>
              <a:rPr lang="en-US" sz="2400" b="0" dirty="0" err="1"/>
              <a:t>mencegah</a:t>
            </a:r>
            <a:r>
              <a:rPr lang="en-US" sz="2400" b="0" dirty="0"/>
              <a:t> </a:t>
            </a:r>
            <a:r>
              <a:rPr lang="en-US" sz="2400" b="0" dirty="0" err="1"/>
              <a:t>penipuan</a:t>
            </a:r>
            <a:r>
              <a:rPr lang="en-US" sz="2400" b="0" dirty="0"/>
              <a:t> </a:t>
            </a:r>
            <a:r>
              <a:rPr lang="en-US" sz="2400" b="0" dirty="0" smtClean="0"/>
              <a:t>insider </a:t>
            </a:r>
            <a:r>
              <a:rPr lang="en-US" sz="2400" b="0" dirty="0" err="1" smtClean="0"/>
              <a:t>gagal</a:t>
            </a:r>
            <a:r>
              <a:rPr lang="en-US" sz="2400" b="0" dirty="0"/>
              <a:t>.</a:t>
            </a:r>
          </a:p>
          <a:p>
            <a:pPr marL="457200" indent="-457200">
              <a:buFont typeface="Courier New" panose="02070309020205020404" pitchFamily="49" charset="0"/>
              <a:buChar char="o"/>
            </a:pPr>
            <a:r>
              <a:rPr lang="en-US" sz="2400" b="0" dirty="0" err="1" smtClean="0"/>
              <a:t>Manajemen</a:t>
            </a:r>
            <a:r>
              <a:rPr lang="en-US" sz="2400" b="0" dirty="0" smtClean="0"/>
              <a:t> </a:t>
            </a:r>
            <a:r>
              <a:rPr lang="en-US" sz="2400" b="0" dirty="0" err="1" smtClean="0"/>
              <a:t>risiko</a:t>
            </a:r>
            <a:r>
              <a:rPr lang="en-US" sz="2400" b="0" dirty="0" smtClean="0"/>
              <a:t> </a:t>
            </a:r>
            <a:r>
              <a:rPr lang="en-US" sz="2400" dirty="0" smtClean="0"/>
              <a:t>Fraud</a:t>
            </a:r>
            <a:r>
              <a:rPr lang="en-US" sz="2400" b="0" dirty="0" smtClean="0"/>
              <a:t> </a:t>
            </a:r>
            <a:r>
              <a:rPr lang="en-US" sz="2400" b="0" dirty="0" err="1" smtClean="0"/>
              <a:t>adalah</a:t>
            </a:r>
            <a:r>
              <a:rPr lang="en-US" sz="2400" b="0" dirty="0" smtClean="0"/>
              <a:t> </a:t>
            </a:r>
            <a:r>
              <a:rPr lang="en-US" sz="2400" b="0" dirty="0" err="1" smtClean="0"/>
              <a:t>sistem</a:t>
            </a:r>
            <a:r>
              <a:rPr lang="en-US" sz="2400" b="0" dirty="0" smtClean="0"/>
              <a:t> </a:t>
            </a:r>
            <a:r>
              <a:rPr lang="en-US" sz="2400" b="0" dirty="0" err="1" smtClean="0"/>
              <a:t>kebijakan</a:t>
            </a:r>
            <a:r>
              <a:rPr lang="en-US" sz="2400" b="0" dirty="0" smtClean="0"/>
              <a:t> </a:t>
            </a:r>
            <a:r>
              <a:rPr lang="en-US" sz="2400" b="0" dirty="0" err="1" smtClean="0"/>
              <a:t>dan</a:t>
            </a:r>
            <a:r>
              <a:rPr lang="en-US" sz="2400" b="0" dirty="0" smtClean="0"/>
              <a:t> </a:t>
            </a:r>
            <a:r>
              <a:rPr lang="en-US" sz="2400" b="0" dirty="0" err="1" smtClean="0"/>
              <a:t>prosedur</a:t>
            </a:r>
            <a:r>
              <a:rPr lang="en-US" sz="2400" b="0" dirty="0" smtClean="0"/>
              <a:t> </a:t>
            </a:r>
            <a:r>
              <a:rPr lang="en-US" sz="2400" b="0" dirty="0" err="1" smtClean="0"/>
              <a:t>untuk</a:t>
            </a:r>
            <a:r>
              <a:rPr lang="en-US" sz="2400" b="0" dirty="0" smtClean="0"/>
              <a:t> </a:t>
            </a:r>
            <a:r>
              <a:rPr lang="en-US" sz="2400" b="0" dirty="0" err="1" smtClean="0"/>
              <a:t>mencegah</a:t>
            </a:r>
            <a:r>
              <a:rPr lang="en-US" sz="2400" b="0" dirty="0" smtClean="0"/>
              <a:t> </a:t>
            </a:r>
            <a:r>
              <a:rPr lang="en-US" sz="2400" b="0" dirty="0" err="1" smtClean="0"/>
              <a:t>dan</a:t>
            </a:r>
            <a:r>
              <a:rPr lang="en-US" sz="2400" b="0" dirty="0" smtClean="0"/>
              <a:t> </a:t>
            </a:r>
            <a:r>
              <a:rPr lang="en-US" sz="2400" b="0" dirty="0" err="1" smtClean="0"/>
              <a:t>mendeteksi</a:t>
            </a:r>
            <a:r>
              <a:rPr lang="en-US" sz="2400" b="0" dirty="0" smtClean="0"/>
              <a:t> </a:t>
            </a:r>
            <a:r>
              <a:rPr lang="en-US" sz="2400" b="0" dirty="0" err="1" smtClean="0"/>
              <a:t>tindakan</a:t>
            </a:r>
            <a:r>
              <a:rPr lang="en-US" sz="2400" b="0" dirty="0" smtClean="0"/>
              <a:t> </a:t>
            </a:r>
            <a:r>
              <a:rPr lang="en-US" sz="2400" b="0" dirty="0" err="1" smtClean="0"/>
              <a:t>ilegal</a:t>
            </a:r>
            <a:r>
              <a:rPr lang="en-US" sz="2400" b="0" dirty="0" smtClean="0"/>
              <a:t> yang </a:t>
            </a:r>
            <a:r>
              <a:rPr lang="en-US" sz="2400" b="0" dirty="0" err="1" smtClean="0"/>
              <a:t>dilakukan</a:t>
            </a:r>
            <a:r>
              <a:rPr lang="en-US" sz="2400" b="0" dirty="0" smtClean="0"/>
              <a:t> </a:t>
            </a:r>
            <a:r>
              <a:rPr lang="en-US" sz="2400" b="0" dirty="0" err="1" smtClean="0"/>
              <a:t>oleh</a:t>
            </a:r>
            <a:r>
              <a:rPr lang="en-US" sz="2400" b="0" dirty="0" smtClean="0"/>
              <a:t> </a:t>
            </a:r>
            <a:r>
              <a:rPr lang="en-US" sz="2400" b="0" dirty="0" err="1" smtClean="0"/>
              <a:t>manajer</a:t>
            </a:r>
            <a:r>
              <a:rPr lang="en-US" sz="2400" b="0" dirty="0" smtClean="0"/>
              <a:t>, </a:t>
            </a:r>
            <a:r>
              <a:rPr lang="en-US" sz="2400" b="0" dirty="0" err="1" smtClean="0"/>
              <a:t>karyawan</a:t>
            </a:r>
            <a:r>
              <a:rPr lang="en-US" sz="2400" b="0" dirty="0" smtClean="0"/>
              <a:t>, </a:t>
            </a:r>
            <a:r>
              <a:rPr lang="en-US" sz="2400" b="0" dirty="0" err="1" smtClean="0"/>
              <a:t>pelanggan</a:t>
            </a:r>
            <a:r>
              <a:rPr lang="en-US" sz="2400" b="0" dirty="0" smtClean="0"/>
              <a:t>, </a:t>
            </a:r>
            <a:r>
              <a:rPr lang="en-US" sz="2400" b="0" dirty="0" err="1" smtClean="0"/>
              <a:t>atau</a:t>
            </a:r>
            <a:r>
              <a:rPr lang="en-US" sz="2400" b="0" dirty="0" smtClean="0"/>
              <a:t> </a:t>
            </a:r>
            <a:r>
              <a:rPr lang="en-US" sz="2400" b="0" dirty="0" err="1" smtClean="0"/>
              <a:t>mitra</a:t>
            </a:r>
            <a:r>
              <a:rPr lang="en-US" sz="2400" b="0" dirty="0" smtClean="0"/>
              <a:t> </a:t>
            </a:r>
            <a:r>
              <a:rPr lang="en-US" sz="2400" b="0" dirty="0" err="1" smtClean="0"/>
              <a:t>bisnis</a:t>
            </a:r>
            <a:r>
              <a:rPr lang="en-US" sz="2400" b="0" dirty="0" smtClean="0"/>
              <a:t> </a:t>
            </a:r>
            <a:r>
              <a:rPr lang="en-US" sz="2400" b="0" dirty="0" err="1" smtClean="0"/>
              <a:t>terhadap</a:t>
            </a:r>
            <a:r>
              <a:rPr lang="en-US" sz="2400" b="0" dirty="0" smtClean="0"/>
              <a:t> </a:t>
            </a:r>
            <a:r>
              <a:rPr lang="en-US" sz="2400" b="0" dirty="0" err="1" smtClean="0"/>
              <a:t>interes</a:t>
            </a:r>
            <a:r>
              <a:rPr lang="en-US" sz="2400" b="0" dirty="0" smtClean="0"/>
              <a:t> </a:t>
            </a:r>
            <a:r>
              <a:rPr lang="en-US" sz="2400" b="0" dirty="0" err="1" smtClean="0"/>
              <a:t>perusahaan</a:t>
            </a:r>
            <a:r>
              <a:rPr lang="en-US" sz="2400" b="0" dirty="0" smtClean="0"/>
              <a:t>.</a:t>
            </a: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28</a:t>
            </a:fld>
            <a:endParaRPr lang="en-US" dirty="0"/>
          </a:p>
        </p:txBody>
      </p:sp>
    </p:spTree>
    <p:extLst>
      <p:ext uri="{BB962C8B-B14F-4D97-AF65-F5344CB8AC3E}">
        <p14:creationId xmlns:p14="http://schemas.microsoft.com/office/powerpoint/2010/main" val="163480788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304800" y="228600"/>
            <a:ext cx="8077200" cy="1590621"/>
          </a:xfrm>
          <a:prstGeom prst="roundRect">
            <a:avLst>
              <a:gd name="adj" fmla="val 50000"/>
            </a:avLst>
          </a:prstGeom>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365127"/>
            <a:ext cx="7239000" cy="1325563"/>
          </a:xfrm>
        </p:spPr>
        <p:txBody>
          <a:bodyPr>
            <a:normAutofit fontScale="90000"/>
          </a:bodyPr>
          <a:lstStyle/>
          <a:p>
            <a:r>
              <a:rPr lang="en-US" sz="5400" dirty="0" err="1" smtClean="0">
                <a:ln w="0"/>
                <a:solidFill>
                  <a:schemeClr val="accent1"/>
                </a:solidFill>
                <a:effectLst>
                  <a:outerShdw blurRad="50800" dist="38100" dir="2700000" algn="tl" rotWithShape="0">
                    <a:prstClr val="black">
                      <a:alpha val="40000"/>
                    </a:prstClr>
                  </a:outerShdw>
                </a:effectLst>
                <a:latin typeface="Gill Sans MT" panose="020B0502020104020203" pitchFamily="34" charset="0"/>
              </a:rPr>
              <a:t>Faktor-faktor</a:t>
            </a:r>
            <a:r>
              <a:rPr lang="en-US" sz="5400" dirty="0" smtClean="0">
                <a:ln w="0"/>
                <a:solidFill>
                  <a:schemeClr val="accent1"/>
                </a:solidFill>
                <a:effectLst>
                  <a:outerShdw blurRad="50800" dist="38100" dir="2700000" algn="tl" rotWithShape="0">
                    <a:prstClr val="black">
                      <a:alpha val="40000"/>
                    </a:prstClr>
                  </a:outerShdw>
                </a:effectLst>
                <a:latin typeface="Gill Sans MT" panose="020B0502020104020203" pitchFamily="34" charset="0"/>
              </a:rPr>
              <a:t> </a:t>
            </a:r>
            <a:r>
              <a:rPr lang="en-US" sz="5400" dirty="0" err="1" smtClean="0">
                <a:ln w="0"/>
                <a:solidFill>
                  <a:schemeClr val="accent1"/>
                </a:solidFill>
                <a:effectLst>
                  <a:outerShdw blurRad="50800" dist="38100" dir="2700000" algn="tl" rotWithShape="0">
                    <a:prstClr val="black">
                      <a:alpha val="40000"/>
                    </a:prstClr>
                  </a:outerShdw>
                </a:effectLst>
                <a:latin typeface="Gill Sans MT" panose="020B0502020104020203" pitchFamily="34" charset="0"/>
              </a:rPr>
              <a:t>Risiko</a:t>
            </a:r>
            <a:r>
              <a:rPr lang="en-US" sz="5400" dirty="0" smtClean="0">
                <a:ln w="0"/>
                <a:solidFill>
                  <a:schemeClr val="accent1"/>
                </a:solidFill>
                <a:effectLst>
                  <a:outerShdw blurRad="50800" dist="38100" dir="2700000" algn="tl" rotWithShape="0">
                    <a:prstClr val="black">
                      <a:alpha val="40000"/>
                    </a:prstClr>
                  </a:outerShdw>
                </a:effectLst>
                <a:latin typeface="Gill Sans MT" panose="020B0502020104020203" pitchFamily="34" charset="0"/>
              </a:rPr>
              <a:t> Fraud</a:t>
            </a:r>
            <a:endParaRPr lang="en-US" sz="5400" dirty="0">
              <a:ln w="0"/>
              <a:solidFill>
                <a:schemeClr val="accent1"/>
              </a:solidFill>
              <a:effectLst>
                <a:outerShdw blurRad="50800" dist="38100" dir="2700000" algn="tl" rotWithShape="0">
                  <a:prstClr val="black">
                    <a:alpha val="40000"/>
                  </a:prstClr>
                </a:outerShdw>
              </a:effectLst>
              <a:latin typeface="Gill Sans MT" panose="020B0502020104020203" pitchFamily="34" charset="0"/>
            </a:endParaRPr>
          </a:p>
        </p:txBody>
      </p:sp>
      <p:sp>
        <p:nvSpPr>
          <p:cNvPr id="3" name="Content Placeholder 2"/>
          <p:cNvSpPr>
            <a:spLocks noGrp="1"/>
          </p:cNvSpPr>
          <p:nvPr>
            <p:ph idx="1"/>
          </p:nvPr>
        </p:nvSpPr>
        <p:spPr>
          <a:xfrm>
            <a:off x="803786" y="2231464"/>
            <a:ext cx="10314563" cy="4724400"/>
          </a:xfrm>
        </p:spPr>
        <p:txBody>
          <a:bodyPr>
            <a:normAutofit/>
          </a:bodyPr>
          <a:lstStyle/>
          <a:p>
            <a:pPr marL="635000" indent="-635000">
              <a:lnSpc>
                <a:spcPct val="110000"/>
              </a:lnSpc>
              <a:spcBef>
                <a:spcPts val="0"/>
              </a:spcBef>
              <a:buAutoNum type="arabicPeriod"/>
            </a:pPr>
            <a:r>
              <a:rPr lang="en-US" sz="2400" b="0" dirty="0" err="1" smtClean="0"/>
              <a:t>Kepercayaan</a:t>
            </a:r>
            <a:r>
              <a:rPr lang="en-US" sz="2400" b="0" dirty="0" smtClean="0"/>
              <a:t> yang </a:t>
            </a:r>
            <a:r>
              <a:rPr lang="en-US" sz="2400" b="0" dirty="0" err="1" smtClean="0"/>
              <a:t>tinggi</a:t>
            </a:r>
            <a:r>
              <a:rPr lang="en-US" sz="2400" b="0" dirty="0" smtClean="0"/>
              <a:t> </a:t>
            </a:r>
            <a:r>
              <a:rPr lang="en-US" sz="2400" b="0" dirty="0" err="1" smtClean="0"/>
              <a:t>kepada</a:t>
            </a:r>
            <a:r>
              <a:rPr lang="en-US" sz="2400" b="0" dirty="0" smtClean="0"/>
              <a:t> </a:t>
            </a:r>
            <a:r>
              <a:rPr lang="en-US" sz="2400" b="0" dirty="0" err="1" smtClean="0"/>
              <a:t>karyawan</a:t>
            </a:r>
            <a:r>
              <a:rPr lang="en-US" sz="2400" b="0" dirty="0" smtClean="0"/>
              <a:t> </a:t>
            </a:r>
            <a:r>
              <a:rPr lang="en-US" sz="2400" b="0" dirty="0" err="1" smtClean="0"/>
              <a:t>tanpa</a:t>
            </a:r>
            <a:r>
              <a:rPr lang="en-US" sz="2400" b="0" dirty="0" smtClean="0"/>
              <a:t> </a:t>
            </a:r>
            <a:r>
              <a:rPr lang="en-US" sz="2400" b="0" dirty="0" err="1" smtClean="0"/>
              <a:t>pengawasan</a:t>
            </a:r>
            <a:r>
              <a:rPr lang="en-US" sz="2400" b="0" dirty="0" smtClean="0"/>
              <a:t> yang </a:t>
            </a:r>
            <a:r>
              <a:rPr lang="en-US" sz="2400" b="0" dirty="0" err="1" smtClean="0"/>
              <a:t>memadai</a:t>
            </a:r>
            <a:r>
              <a:rPr lang="en-US" sz="2400" b="0" dirty="0" smtClean="0"/>
              <a:t> </a:t>
            </a:r>
            <a:r>
              <a:rPr lang="en-US" sz="2400" b="0" dirty="0" err="1" smtClean="0"/>
              <a:t>untuk</a:t>
            </a:r>
            <a:r>
              <a:rPr lang="en-US" sz="2400" b="0" dirty="0" smtClean="0"/>
              <a:t> </a:t>
            </a:r>
            <a:r>
              <a:rPr lang="en-US" sz="2400" b="0" dirty="0" err="1" smtClean="0"/>
              <a:t>verifikasi</a:t>
            </a:r>
            <a:r>
              <a:rPr lang="en-US" sz="2400" b="0" dirty="0" smtClean="0"/>
              <a:t> </a:t>
            </a:r>
            <a:r>
              <a:rPr lang="en-US" sz="2400" b="0" dirty="0" err="1" smtClean="0"/>
              <a:t>bahwa</a:t>
            </a:r>
            <a:r>
              <a:rPr lang="en-US" sz="2400" b="0" dirty="0" smtClean="0"/>
              <a:t> </a:t>
            </a:r>
            <a:r>
              <a:rPr lang="en-US" sz="2400" b="0" dirty="0" err="1" smtClean="0"/>
              <a:t>mereka</a:t>
            </a:r>
            <a:r>
              <a:rPr lang="en-US" sz="2400" b="0" dirty="0" smtClean="0"/>
              <a:t> </a:t>
            </a:r>
            <a:r>
              <a:rPr lang="en-US" sz="2400" b="0" dirty="0" err="1" smtClean="0"/>
              <a:t>tidak</a:t>
            </a:r>
            <a:r>
              <a:rPr lang="en-US" sz="2400" b="0" dirty="0" smtClean="0"/>
              <a:t> </a:t>
            </a:r>
            <a:r>
              <a:rPr lang="en-US" sz="2400" b="0" dirty="0" err="1" smtClean="0"/>
              <a:t>mencuri</a:t>
            </a:r>
            <a:r>
              <a:rPr lang="en-US" sz="2400" b="0" dirty="0" smtClean="0"/>
              <a:t> </a:t>
            </a:r>
            <a:r>
              <a:rPr lang="en-US" sz="2400" b="0" dirty="0" err="1" smtClean="0"/>
              <a:t>dari</a:t>
            </a:r>
            <a:r>
              <a:rPr lang="en-US" sz="2400" b="0" dirty="0" smtClean="0"/>
              <a:t> </a:t>
            </a:r>
            <a:r>
              <a:rPr lang="en-US" sz="2400" b="0" dirty="0" err="1" smtClean="0"/>
              <a:t>perusahaan</a:t>
            </a:r>
            <a:endParaRPr lang="en-US" sz="2400" b="0" dirty="0" smtClean="0"/>
          </a:p>
          <a:p>
            <a:pPr marL="635000" indent="-635000">
              <a:lnSpc>
                <a:spcPct val="120000"/>
              </a:lnSpc>
              <a:spcBef>
                <a:spcPts val="0"/>
              </a:spcBef>
              <a:buFont typeface="Arial" panose="020B0604020202020204" pitchFamily="34" charset="0"/>
              <a:buAutoNum type="arabicPeriod"/>
            </a:pPr>
            <a:r>
              <a:rPr lang="id-ID" sz="2400" b="0" dirty="0"/>
              <a:t>Mengandalkan proses </a:t>
            </a:r>
            <a:r>
              <a:rPr lang="en-US" sz="2400" b="0" dirty="0" err="1"/>
              <a:t>pengendalian</a:t>
            </a:r>
            <a:r>
              <a:rPr lang="en-US" sz="2400" b="0" dirty="0"/>
              <a:t> </a:t>
            </a:r>
            <a:r>
              <a:rPr lang="id-ID" sz="2400" b="0" dirty="0"/>
              <a:t>informal</a:t>
            </a:r>
            <a:endParaRPr lang="en-US" sz="2400" b="0" dirty="0"/>
          </a:p>
          <a:p>
            <a:pPr marL="635000" indent="-635000">
              <a:lnSpc>
                <a:spcPct val="120000"/>
              </a:lnSpc>
              <a:spcBef>
                <a:spcPts val="0"/>
              </a:spcBef>
              <a:buFont typeface="Arial" panose="020B0604020202020204" pitchFamily="34" charset="0"/>
              <a:buAutoNum type="arabicPeriod"/>
            </a:pPr>
            <a:r>
              <a:rPr lang="id-ID" sz="2400" b="0" dirty="0"/>
              <a:t>Sebuah pola pikir (keyakinan) bahwa pengendalian internal dan sistem pencegahan penipuan terlalu mahal untuk diterapkan</a:t>
            </a:r>
            <a:r>
              <a:rPr lang="en-US" sz="2400" b="0" dirty="0"/>
              <a:t>.</a:t>
            </a:r>
          </a:p>
          <a:p>
            <a:pPr marL="635000" indent="-635000">
              <a:lnSpc>
                <a:spcPct val="120000"/>
              </a:lnSpc>
              <a:spcBef>
                <a:spcPts val="0"/>
              </a:spcBef>
              <a:buFont typeface="Arial" panose="020B0604020202020204" pitchFamily="34" charset="0"/>
              <a:buAutoNum type="arabicPeriod"/>
            </a:pPr>
            <a:r>
              <a:rPr lang="en-US" sz="2400" b="0" dirty="0"/>
              <a:t>M</a:t>
            </a:r>
            <a:r>
              <a:rPr lang="id-ID" sz="2400" b="0" dirty="0"/>
              <a:t>enetapkan berbagai tugas untuk masing-masing karyawan, memberi mereka kesempatan untuk melakukan penipuan</a:t>
            </a:r>
            <a:r>
              <a:rPr lang="en-US" sz="2400" b="0" dirty="0"/>
              <a:t>.</a:t>
            </a:r>
            <a:endParaRPr lang="id-ID" sz="24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29</a:t>
            </a:fld>
            <a:endParaRPr lang="en-US" dirty="0"/>
          </a:p>
        </p:txBody>
      </p:sp>
    </p:spTree>
    <p:extLst>
      <p:ext uri="{BB962C8B-B14F-4D97-AF65-F5344CB8AC3E}">
        <p14:creationId xmlns:p14="http://schemas.microsoft.com/office/powerpoint/2010/main" val="274962032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30</a:t>
            </a:fld>
            <a:endParaRPr lang="en-US" dirty="0"/>
          </a:p>
        </p:txBody>
      </p:sp>
      <p:pic>
        <p:nvPicPr>
          <p:cNvPr id="3074" name="Picture 2" descr="O:\COURSES\Turban-9\Images-T9\Desktop-1\Chapter  9\Media\Illustrations\w0140_300dp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304800"/>
            <a:ext cx="8443933" cy="5334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296400" y="336176"/>
            <a:ext cx="1708666" cy="400110"/>
          </a:xfrm>
          <a:prstGeom prst="rect">
            <a:avLst/>
          </a:prstGeom>
          <a:noFill/>
        </p:spPr>
        <p:txBody>
          <a:bodyPr wrap="square" rtlCol="0">
            <a:spAutoFit/>
          </a:bodyPr>
          <a:lstStyle/>
          <a:p>
            <a:r>
              <a:rPr lang="en-US" sz="2000" b="1" dirty="0">
                <a:solidFill>
                  <a:srgbClr val="6B633D"/>
                </a:solidFill>
              </a:rPr>
              <a:t>Figure 9.15</a:t>
            </a:r>
          </a:p>
        </p:txBody>
      </p:sp>
    </p:spTree>
    <p:extLst>
      <p:ext uri="{BB962C8B-B14F-4D97-AF65-F5344CB8AC3E}">
        <p14:creationId xmlns:p14="http://schemas.microsoft.com/office/powerpoint/2010/main" val="32227312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52401" y="2057400"/>
            <a:ext cx="11429999" cy="3353321"/>
          </a:xfrm>
          <a:prstGeom prst="roundRect">
            <a:avLst>
              <a:gd name="adj" fmla="val 50000"/>
            </a:avLst>
          </a:prstGeom>
          <a:solidFill>
            <a:schemeClr val="accent6">
              <a:lumMod val="75000"/>
            </a:schemeClr>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a:xfrm>
            <a:off x="1295400" y="2176463"/>
            <a:ext cx="10302875" cy="2852737"/>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254125" indent="-1254125"/>
            <a:r>
              <a:rPr lang="en-US" sz="6000" b="1" dirty="0" smtClean="0">
                <a:ln/>
                <a:solidFill>
                  <a:schemeClr val="tx1"/>
                </a:solidFill>
                <a:effectLst>
                  <a:outerShdw blurRad="50800" dist="38100" dir="2700000" algn="tl" rotWithShape="0">
                    <a:prstClr val="black">
                      <a:alpha val="40000"/>
                    </a:prstClr>
                  </a:outerShdw>
                </a:effectLst>
              </a:rPr>
              <a:t>9.4 	Human Resource Information System, Compliance and Ethics</a:t>
            </a:r>
            <a:endParaRPr lang="id-ID" sz="6000" b="1" dirty="0">
              <a:ln/>
              <a:solidFill>
                <a:schemeClr val="tx1"/>
              </a:solidFill>
              <a:effectLst>
                <a:outerShdw blurRad="50800" dist="38100" dir="2700000" algn="tl" rotWithShape="0">
                  <a:prstClr val="black">
                    <a:alpha val="40000"/>
                  </a:prst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31</a:t>
            </a:fld>
            <a:endParaRPr lang="en-US" dirty="0"/>
          </a:p>
        </p:txBody>
      </p:sp>
    </p:spTree>
    <p:extLst>
      <p:ext uri="{BB962C8B-B14F-4D97-AF65-F5344CB8AC3E}">
        <p14:creationId xmlns:p14="http://schemas.microsoft.com/office/powerpoint/2010/main" val="3801008098"/>
      </p:ext>
    </p:extLst>
  </p:cSld>
  <p:clrMapOvr>
    <a:masterClrMapping/>
  </p:clrMapOvr>
  <p:transition spd="slow">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228600"/>
            <a:ext cx="10972800" cy="1462089"/>
          </a:xfrm>
          <a:prstGeom prst="roundRect">
            <a:avLst>
              <a:gd name="adj" fmla="val 50000"/>
            </a:avLst>
          </a:prstGeom>
          <a:solidFill>
            <a:schemeClr val="accent5">
              <a:lumMod val="50000"/>
            </a:schemeClr>
          </a:solidFill>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914400" indent="-914400"/>
            <a:r>
              <a:rPr lang="en-US" b="1" dirty="0" smtClean="0">
                <a:ln/>
                <a:solidFill>
                  <a:schemeClr val="bg1"/>
                </a:solidFill>
                <a:effectLst>
                  <a:outerShdw blurRad="101600" dist="76200" dir="2700000" algn="tl" rotWithShape="0">
                    <a:prstClr val="black">
                      <a:alpha val="46000"/>
                    </a:prstClr>
                  </a:outerShdw>
                </a:effectLst>
                <a:latin typeface="+mn-lt"/>
              </a:rPr>
              <a:t>9.5 	</a:t>
            </a:r>
            <a:r>
              <a:rPr lang="en-US" b="1" dirty="0" err="1" smtClean="0">
                <a:ln/>
                <a:solidFill>
                  <a:schemeClr val="bg1"/>
                </a:solidFill>
                <a:effectLst>
                  <a:outerShdw blurRad="101600" dist="76200" dir="2700000" algn="tl" rotWithShape="0">
                    <a:prstClr val="black">
                      <a:alpha val="46000"/>
                    </a:prstClr>
                  </a:outerShdw>
                </a:effectLst>
                <a:latin typeface="+mn-lt"/>
              </a:rPr>
              <a:t>Sistem</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Informasi</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Sumberdaya</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Manusia</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Kepatuhan</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dan</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Etika</a:t>
            </a:r>
            <a:endParaRPr lang="en-US" b="1" dirty="0">
              <a:ln/>
              <a:solidFill>
                <a:schemeClr val="bg1"/>
              </a:solidFill>
              <a:effectLst>
                <a:outerShdw blurRad="101600" dist="76200" dir="2700000" algn="tl" rotWithShape="0">
                  <a:prstClr val="black">
                    <a:alpha val="46000"/>
                  </a:prstClr>
                </a:outerShdw>
              </a:effectLst>
              <a:latin typeface="+mn-lt"/>
            </a:endParaRPr>
          </a:p>
        </p:txBody>
      </p:sp>
      <p:sp>
        <p:nvSpPr>
          <p:cNvPr id="3" name="Content Placeholder 2"/>
          <p:cNvSpPr>
            <a:spLocks noGrp="1"/>
          </p:cNvSpPr>
          <p:nvPr>
            <p:ph idx="1"/>
          </p:nvPr>
        </p:nvSpPr>
        <p:spPr>
          <a:xfrm>
            <a:off x="838200" y="2133599"/>
            <a:ext cx="10515600" cy="4043363"/>
          </a:xfrm>
        </p:spPr>
        <p:txBody>
          <a:bodyPr>
            <a:normAutofit/>
          </a:bodyPr>
          <a:lstStyle/>
          <a:p>
            <a:pPr marL="457200" indent="-457200">
              <a:buFont typeface="Courier New" panose="02070309020205020404" pitchFamily="49" charset="0"/>
              <a:buChar char="o"/>
            </a:pPr>
            <a:r>
              <a:rPr lang="en-US" sz="2800" i="1" dirty="0">
                <a:solidFill>
                  <a:schemeClr val="accent5">
                    <a:lumMod val="50000"/>
                  </a:schemeClr>
                </a:solidFill>
                <a:effectLst>
                  <a:outerShdw blurRad="38100" dist="38100" dir="2700000" algn="tl">
                    <a:srgbClr val="000000">
                      <a:alpha val="43137"/>
                    </a:srgbClr>
                  </a:outerShdw>
                </a:effectLst>
              </a:rPr>
              <a:t>Human Resources (HR</a:t>
            </a:r>
            <a:r>
              <a:rPr lang="en-US" sz="2800" i="1" dirty="0" smtClean="0">
                <a:solidFill>
                  <a:schemeClr val="accent5">
                    <a:lumMod val="50000"/>
                  </a:schemeClr>
                </a:solidFill>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Sumberdaya</a:t>
            </a:r>
            <a:r>
              <a:rPr lang="en-US" sz="2800" b="0" dirty="0" smtClean="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Manusia</a:t>
            </a:r>
            <a:r>
              <a:rPr lang="en-US" sz="2800" b="0" dirty="0">
                <a:effectLst>
                  <a:outerShdw blurRad="38100" dist="38100" dir="2700000" algn="tl">
                    <a:srgbClr val="000000">
                      <a:alpha val="43137"/>
                    </a:srgbClr>
                  </a:outerShdw>
                </a:effectLst>
              </a:rPr>
              <a:t> (SDM) </a:t>
            </a:r>
            <a:r>
              <a:rPr lang="en-US" sz="2800" b="0" dirty="0" err="1">
                <a:effectLst>
                  <a:outerShdw blurRad="38100" dist="38100" dir="2700000" algn="tl">
                    <a:srgbClr val="000000">
                      <a:alpha val="43137"/>
                    </a:srgbClr>
                  </a:outerShdw>
                </a:effectLst>
              </a:rPr>
              <a:t>berkaitan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dengan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kebijakan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prosedur</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persyaratan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kepatuhan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dan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praktik</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terbaik</a:t>
            </a:r>
            <a:r>
              <a:rPr lang="en-US" sz="2800" b="0" dirty="0">
                <a:effectLst>
                  <a:outerShdw blurRad="38100" dist="38100" dir="2700000" algn="tl">
                    <a:srgbClr val="000000">
                      <a:alpha val="43137"/>
                    </a:srgbClr>
                  </a:outerShdw>
                </a:effectLst>
              </a:rPr>
              <a:t>.. </a:t>
            </a:r>
          </a:p>
          <a:p>
            <a:pPr marL="457200" indent="-457200">
              <a:buFont typeface="Courier New" panose="02070309020205020404" pitchFamily="49" charset="0"/>
              <a:buChar char="o"/>
            </a:pPr>
            <a:r>
              <a:rPr lang="en-US" sz="2800" i="1" dirty="0" smtClean="0">
                <a:solidFill>
                  <a:schemeClr val="accent5">
                    <a:lumMod val="50000"/>
                  </a:schemeClr>
                </a:solidFill>
                <a:effectLst>
                  <a:outerShdw blurRad="38100" dist="38100" dir="2700000" algn="tl">
                    <a:srgbClr val="000000">
                      <a:alpha val="43137"/>
                    </a:srgbClr>
                  </a:outerShdw>
                </a:effectLst>
              </a:rPr>
              <a:t>HRISs </a:t>
            </a:r>
            <a:r>
              <a:rPr lang="en-US" sz="2800" b="0" dirty="0" smtClean="0">
                <a:effectLst>
                  <a:outerShdw blurRad="38100" dist="38100" dir="2700000" algn="tl">
                    <a:srgbClr val="000000">
                      <a:alpha val="43137"/>
                    </a:srgbClr>
                  </a:outerShdw>
                </a:effectLst>
              </a:rPr>
              <a:t>Human Resources Information Systems </a:t>
            </a:r>
            <a:r>
              <a:rPr lang="en-US" sz="2800" b="0" dirty="0" err="1" smtClean="0">
                <a:effectLst>
                  <a:outerShdw blurRad="38100" dist="38100" dir="2700000" algn="tl">
                    <a:srgbClr val="000000">
                      <a:alpha val="43137"/>
                    </a:srgbClr>
                  </a:outerShdw>
                </a:effectLst>
              </a:rPr>
              <a:t>telah</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beralih</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ke</a:t>
            </a:r>
            <a:r>
              <a:rPr lang="en-US" sz="2800" b="0" dirty="0" smtClean="0">
                <a:effectLst>
                  <a:outerShdw blurRad="38100" dist="38100" dir="2700000" algn="tl">
                    <a:srgbClr val="000000">
                      <a:alpha val="43137"/>
                    </a:srgbClr>
                  </a:outerShdw>
                </a:effectLst>
              </a:rPr>
              <a:t> intranet </a:t>
            </a:r>
            <a:r>
              <a:rPr lang="en-US" sz="2800" b="0" dirty="0" err="1" smtClean="0">
                <a:effectLst>
                  <a:outerShdw blurRad="38100" dist="38100" dir="2700000" algn="tl">
                    <a:srgbClr val="000000">
                      <a:alpha val="43137"/>
                    </a:srgbClr>
                  </a:outerShdw>
                </a:effectLst>
              </a:rPr>
              <a:t>dan</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awan</a:t>
            </a:r>
            <a:r>
              <a:rPr lang="en-US" sz="2800" b="0" dirty="0" smtClean="0">
                <a:effectLst>
                  <a:outerShdw blurRad="38100" dist="38100" dir="2700000" algn="tl">
                    <a:srgbClr val="000000">
                      <a:alpha val="43137"/>
                    </a:srgbClr>
                  </a:outerShdw>
                </a:effectLst>
              </a:rPr>
              <a:t>—di </a:t>
            </a:r>
            <a:r>
              <a:rPr lang="en-US" sz="2800" b="0" dirty="0" err="1" smtClean="0">
                <a:effectLst>
                  <a:outerShdw blurRad="38100" dist="38100" dir="2700000" algn="tl">
                    <a:srgbClr val="000000">
                      <a:alpha val="43137"/>
                    </a:srgbClr>
                  </a:outerShdw>
                </a:effectLst>
              </a:rPr>
              <a:t>mana</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aplikasi</a:t>
            </a:r>
            <a:r>
              <a:rPr lang="en-US" sz="2800" b="0" dirty="0" smtClean="0">
                <a:effectLst>
                  <a:outerShdw blurRad="38100" dist="38100" dir="2700000" algn="tl">
                    <a:srgbClr val="000000">
                      <a:alpha val="43137"/>
                    </a:srgbClr>
                  </a:outerShdw>
                </a:effectLst>
              </a:rPr>
              <a:t> SDM </a:t>
            </a:r>
            <a:r>
              <a:rPr lang="en-US" sz="2800" b="0" dirty="0" err="1" smtClean="0">
                <a:effectLst>
                  <a:outerShdw blurRad="38100" dist="38100" dir="2700000" algn="tl">
                    <a:srgbClr val="000000">
                      <a:alpha val="43137"/>
                    </a:srgbClr>
                  </a:outerShdw>
                </a:effectLst>
              </a:rPr>
              <a:t>disewakan</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dalam</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persetujuan</a:t>
            </a:r>
            <a:r>
              <a:rPr lang="en-US" sz="2800" b="0" dirty="0" smtClean="0">
                <a:effectLst>
                  <a:outerShdw blurRad="38100" dist="38100" dir="2700000" algn="tl">
                    <a:srgbClr val="000000">
                      <a:alpha val="43137"/>
                    </a:srgbClr>
                  </a:outerShdw>
                </a:effectLst>
              </a:rPr>
              <a:t> </a:t>
            </a:r>
            <a:r>
              <a:rPr lang="en-US" sz="2800" i="1" dirty="0" smtClean="0">
                <a:solidFill>
                  <a:schemeClr val="tx2">
                    <a:lumMod val="50000"/>
                    <a:lumOff val="50000"/>
                  </a:schemeClr>
                </a:solidFill>
                <a:effectLst>
                  <a:outerShdw blurRad="38100" dist="38100" dir="2700000" algn="tl">
                    <a:srgbClr val="000000">
                      <a:alpha val="43137"/>
                    </a:srgbClr>
                  </a:outerShdw>
                </a:effectLst>
              </a:rPr>
              <a:t>software </a:t>
            </a:r>
            <a:r>
              <a:rPr lang="en-US" sz="2800" i="1" dirty="0">
                <a:solidFill>
                  <a:schemeClr val="tx2">
                    <a:lumMod val="50000"/>
                    <a:lumOff val="50000"/>
                  </a:schemeClr>
                </a:solidFill>
                <a:effectLst>
                  <a:outerShdw blurRad="38100" dist="38100" dir="2700000" algn="tl">
                    <a:srgbClr val="000000">
                      <a:alpha val="43137"/>
                    </a:srgbClr>
                  </a:outerShdw>
                </a:effectLst>
              </a:rPr>
              <a:t>as a service </a:t>
            </a:r>
            <a:r>
              <a:rPr lang="en-US" sz="2800" b="0" dirty="0">
                <a:effectLst>
                  <a:outerShdw blurRad="38100" dist="38100" dir="2700000" algn="tl">
                    <a:srgbClr val="000000">
                      <a:alpha val="43137"/>
                    </a:srgbClr>
                  </a:outerShdw>
                </a:effectLst>
              </a:rPr>
              <a:t>(</a:t>
            </a:r>
            <a:r>
              <a:rPr lang="en-US" sz="2800" b="0" dirty="0" err="1">
                <a:effectLst>
                  <a:outerShdw blurRad="38100" dist="38100" dir="2700000" algn="tl">
                    <a:srgbClr val="000000">
                      <a:alpha val="43137"/>
                    </a:srgbClr>
                  </a:outerShdw>
                </a:effectLst>
              </a:rPr>
              <a:t>SaaS</a:t>
            </a:r>
            <a:r>
              <a:rPr lang="en-US" sz="2800" b="0" dirty="0" smtClean="0">
                <a:effectLst>
                  <a:outerShdw blurRad="38100" dist="38100" dir="2700000" algn="tl">
                    <a:srgbClr val="000000">
                      <a:alpha val="43137"/>
                    </a:srgbClr>
                  </a:outerShdw>
                </a:effectLst>
              </a:rPr>
              <a:t>). </a:t>
            </a:r>
            <a:endParaRPr lang="en-US" sz="2800" b="0" dirty="0">
              <a:effectLst>
                <a:outerShdw blurRad="38100" dist="38100" dir="2700000" algn="tl">
                  <a:srgbClr val="000000">
                    <a:alpha val="43137"/>
                  </a:srgbClr>
                </a:outerShdw>
              </a:effectLst>
            </a:endParaRPr>
          </a:p>
          <a:p>
            <a:pPr marL="457200" indent="-457200">
              <a:buFont typeface="Courier New" panose="02070309020205020404" pitchFamily="49" charset="0"/>
              <a:buChar char="o"/>
            </a:pPr>
            <a:endParaRPr lang="en-US" sz="2600" b="0" dirty="0">
              <a:solidFill>
                <a:schemeClr val="tx1"/>
              </a:solidFill>
              <a:effectLst>
                <a:outerShdw blurRad="38100" dist="38100" dir="2700000" algn="tl">
                  <a:srgbClr val="000000">
                    <a:alpha val="43137"/>
                  </a:srgbClr>
                </a:outerShdw>
              </a:effectLst>
            </a:endParaRPr>
          </a:p>
          <a:p>
            <a:pPr marL="342900" indent="-342900">
              <a:buFont typeface="Courier New" panose="02070309020205020404" pitchFamily="49" charset="0"/>
              <a:buChar char="o"/>
            </a:pPr>
            <a:endParaRPr lang="en-US" sz="2000" b="0" i="1" dirty="0">
              <a:solidFill>
                <a:schemeClr val="tx1"/>
              </a:solidFill>
              <a:effectLst>
                <a:outerShdw blurRad="38100" dist="38100" dir="2700000" algn="tl">
                  <a:srgbClr val="000000">
                    <a:alpha val="43137"/>
                  </a:srgbClr>
                </a:outerShdw>
              </a:effectLst>
            </a:endParaRPr>
          </a:p>
          <a:p>
            <a:pPr marL="342900" indent="-342900">
              <a:buFont typeface="Courier New" panose="02070309020205020404" pitchFamily="49" charset="0"/>
              <a:buChar char="o"/>
            </a:pPr>
            <a:endParaRPr lang="en-US" sz="2000" b="0" dirty="0">
              <a:solidFill>
                <a:schemeClr val="tx1"/>
              </a:solidFill>
              <a:effectLst>
                <a:outerShdw blurRad="38100" dist="38100" dir="2700000" algn="tl">
                  <a:srgbClr val="000000">
                    <a:alpha val="43137"/>
                  </a:srgbClr>
                </a:outerShdw>
              </a:effectLst>
            </a:endParaRPr>
          </a:p>
          <a:p>
            <a:pPr marL="342900" indent="-342900">
              <a:buFont typeface="Courier New" panose="02070309020205020404" pitchFamily="49" charset="0"/>
              <a:buChar char="o"/>
            </a:pPr>
            <a:endParaRPr lang="en-US" sz="2000" b="0" dirty="0">
              <a:solidFill>
                <a:schemeClr val="tx1"/>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32</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228600"/>
            <a:ext cx="8763000" cy="1462089"/>
          </a:xfrm>
          <a:prstGeom prst="roundRect">
            <a:avLst>
              <a:gd name="adj" fmla="val 50000"/>
            </a:avLst>
          </a:prstGeom>
          <a:solidFill>
            <a:schemeClr val="accent5">
              <a:lumMod val="50000"/>
            </a:schemeClr>
          </a:solidFill>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365127"/>
            <a:ext cx="7543800" cy="1325563"/>
          </a:xfrm>
        </p:spPr>
        <p:txBody>
          <a:bodyPr/>
          <a:lstStyle/>
          <a:p>
            <a:r>
              <a:rPr lang="en-US" dirty="0" smtClean="0">
                <a:ln w="0"/>
                <a:solidFill>
                  <a:schemeClr val="bg1"/>
                </a:solidFill>
                <a:effectLst>
                  <a:outerShdw blurRad="38100" dist="19050" dir="2700000" algn="tl" rotWithShape="0">
                    <a:schemeClr val="dk1">
                      <a:alpha val="40000"/>
                    </a:schemeClr>
                  </a:outerShdw>
                </a:effectLst>
                <a:latin typeface="+mn-lt"/>
              </a:rPr>
              <a:t>Human Resources Information Systems</a:t>
            </a:r>
            <a:endParaRPr lang="en-US" dirty="0">
              <a:ln w="0"/>
              <a:solidFill>
                <a:schemeClr val="bg1"/>
              </a:solidFill>
              <a:effectLst>
                <a:outerShdw blurRad="38100" dist="19050" dir="2700000" algn="tl" rotWithShape="0">
                  <a:schemeClr val="dk1">
                    <a:alpha val="40000"/>
                  </a:schemeClr>
                </a:outerShdw>
              </a:effectLst>
              <a:latin typeface="+mn-lt"/>
            </a:endParaRPr>
          </a:p>
        </p:txBody>
      </p:sp>
      <p:sp>
        <p:nvSpPr>
          <p:cNvPr id="3" name="Content Placeholder 2"/>
          <p:cNvSpPr>
            <a:spLocks noGrp="1"/>
          </p:cNvSpPr>
          <p:nvPr>
            <p:ph idx="1"/>
          </p:nvPr>
        </p:nvSpPr>
        <p:spPr/>
        <p:txBody>
          <a:bodyPr>
            <a:noAutofit/>
          </a:bodyPr>
          <a:lstStyle/>
          <a:p>
            <a:r>
              <a:rPr lang="en-US" sz="2400" b="0" dirty="0" err="1" smtClean="0">
                <a:effectLst>
                  <a:outerShdw blurRad="38100" dist="38100" dir="2700000" algn="tl">
                    <a:srgbClr val="000000">
                      <a:alpha val="43137"/>
                    </a:srgbClr>
                  </a:outerShdw>
                </a:effectLst>
              </a:rPr>
              <a:t>Keunggulan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menggunakan</a:t>
            </a:r>
            <a:r>
              <a:rPr lang="en-US" sz="2400" b="0" dirty="0" smtClean="0">
                <a:effectLst>
                  <a:outerShdw blurRad="38100" dist="38100" dir="2700000" algn="tl">
                    <a:srgbClr val="000000">
                      <a:alpha val="43137"/>
                    </a:srgbClr>
                  </a:outerShdw>
                </a:effectLst>
              </a:rPr>
              <a:t> </a:t>
            </a:r>
            <a:r>
              <a:rPr lang="en-US" sz="2400" i="1" dirty="0" err="1">
                <a:effectLst>
                  <a:outerShdw blurRad="38100" dist="38100" dir="2700000" algn="tl">
                    <a:srgbClr val="000000">
                      <a:alpha val="43137"/>
                    </a:srgbClr>
                  </a:outerShdw>
                </a:effectLst>
              </a:rPr>
              <a:t>SaaS</a:t>
            </a:r>
            <a:r>
              <a:rPr lang="en-US" sz="2400" b="0" dirty="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untuk</a:t>
            </a:r>
            <a:r>
              <a:rPr lang="en-US" sz="2400" b="0" dirty="0" smtClean="0">
                <a:effectLst>
                  <a:outerShdw blurRad="38100" dist="38100" dir="2700000" algn="tl">
                    <a:srgbClr val="000000">
                      <a:alpha val="43137"/>
                    </a:srgbClr>
                  </a:outerShdw>
                </a:effectLst>
              </a:rPr>
              <a:t> SDM.</a:t>
            </a:r>
          </a:p>
          <a:p>
            <a:pPr marL="514350" indent="-514350">
              <a:buAutoNum type="arabicPeriod"/>
            </a:pPr>
            <a:r>
              <a:rPr lang="en-US" sz="2400" b="0" dirty="0" err="1">
                <a:effectLst>
                  <a:outerShdw blurRad="38100" dist="38100" dir="2700000" algn="tl">
                    <a:srgbClr val="000000">
                      <a:alpha val="43137"/>
                    </a:srgbClr>
                  </a:outerShdw>
                </a:effectLst>
              </a:rPr>
              <a:t>Sebuah</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produsen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perangkat</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medis</a:t>
            </a:r>
            <a:r>
              <a:rPr lang="en-US" sz="2400" b="0" dirty="0">
                <a:effectLst>
                  <a:outerShdw blurRad="38100" dist="38100" dir="2700000" algn="tl">
                    <a:srgbClr val="000000">
                      <a:alpha val="43137"/>
                    </a:srgbClr>
                  </a:outerShdw>
                </a:effectLst>
              </a:rPr>
              <a:t> </a:t>
            </a:r>
            <a:r>
              <a:rPr lang="en-US" sz="2400" b="0" dirty="0" smtClean="0">
                <a:effectLst>
                  <a:outerShdw blurRad="38100" dist="38100" dir="2700000" algn="tl">
                    <a:srgbClr val="000000">
                      <a:alpha val="43137"/>
                    </a:srgbClr>
                  </a:outerShdw>
                </a:effectLst>
              </a:rPr>
              <a:t>global, </a:t>
            </a:r>
            <a:r>
              <a:rPr lang="en-US" sz="2400" b="0" dirty="0">
                <a:effectLst>
                  <a:outerShdw blurRad="38100" dist="38100" dir="2700000" algn="tl">
                    <a:srgbClr val="000000">
                      <a:alpha val="43137"/>
                    </a:srgbClr>
                  </a:outerShdw>
                </a:effectLst>
              </a:rPr>
              <a:t>yang </a:t>
            </a:r>
            <a:r>
              <a:rPr lang="en-US" sz="2400" b="0" dirty="0" err="1" smtClean="0">
                <a:effectLst>
                  <a:outerShdw blurRad="38100" dist="38100" dir="2700000" algn="tl">
                    <a:srgbClr val="000000">
                      <a:alpha val="43137"/>
                    </a:srgbClr>
                  </a:outerShdw>
                </a:effectLst>
              </a:rPr>
              <a:t>perlu</a:t>
            </a:r>
            <a:r>
              <a:rPr lang="en-US" sz="2400" b="0" dirty="0" smtClean="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membuat</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sebuah</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sistem</a:t>
            </a:r>
            <a:r>
              <a:rPr lang="en-US" sz="2400" b="0" dirty="0">
                <a:effectLst>
                  <a:outerShdw blurRad="38100" dist="38100" dir="2700000" algn="tl">
                    <a:srgbClr val="000000">
                      <a:alpha val="43137"/>
                    </a:srgbClr>
                  </a:outerShdw>
                </a:effectLst>
              </a:rPr>
              <a:t> </a:t>
            </a:r>
            <a:r>
              <a:rPr lang="en-US" sz="2400" b="0" dirty="0" smtClean="0">
                <a:effectLst>
                  <a:outerShdw blurRad="38100" dist="38100" dir="2700000" algn="tl">
                    <a:srgbClr val="000000">
                      <a:alpha val="43137"/>
                    </a:srgbClr>
                  </a:outerShdw>
                </a:effectLst>
              </a:rPr>
              <a:t>SDM </a:t>
            </a:r>
            <a:r>
              <a:rPr lang="en-US" sz="2400" b="0" dirty="0" err="1">
                <a:effectLst>
                  <a:outerShdw blurRad="38100" dist="38100" dir="2700000" algn="tl">
                    <a:srgbClr val="000000">
                      <a:alpha val="43137"/>
                    </a:srgbClr>
                  </a:outerShdw>
                </a:effectLst>
              </a:rPr>
              <a:t>independen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karena</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divestasi</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dari</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perusahaan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induknya</a:t>
            </a:r>
            <a:r>
              <a:rPr lang="en-US" sz="2400" b="0" dirty="0">
                <a:effectLst>
                  <a:outerShdw blurRad="38100" dist="38100" dir="2700000" algn="tl">
                    <a:srgbClr val="000000">
                      <a:alpha val="43137"/>
                    </a:srgbClr>
                  </a:outerShdw>
                </a:effectLst>
              </a:rPr>
              <a:t>.</a:t>
            </a:r>
          </a:p>
          <a:p>
            <a:pPr marL="514350" indent="-514350">
              <a:buAutoNum type="arabicPeriod"/>
            </a:pPr>
            <a:r>
              <a:rPr lang="en-US" sz="2400" b="0" dirty="0" err="1">
                <a:effectLst>
                  <a:outerShdw blurRad="38100" dist="38100" dir="2700000" algn="tl">
                    <a:srgbClr val="000000">
                      <a:alpha val="43137"/>
                    </a:srgbClr>
                  </a:outerShdw>
                </a:effectLst>
              </a:rPr>
              <a:t>Sebuah</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yayasan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nirlaba</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nasional</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dengan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populasi</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karyawan</a:t>
            </a:r>
            <a:r>
              <a:rPr lang="en-US" sz="2400" b="0" dirty="0">
                <a:effectLst>
                  <a:outerShdw blurRad="38100" dist="38100" dir="2700000" algn="tl">
                    <a:srgbClr val="000000">
                      <a:alpha val="43137"/>
                    </a:srgbClr>
                  </a:outerShdw>
                </a:effectLst>
              </a:rPr>
              <a:t> yang </a:t>
            </a:r>
            <a:r>
              <a:rPr lang="en-US" sz="2400" b="0" dirty="0" err="1">
                <a:effectLst>
                  <a:outerShdw blurRad="38100" dist="38100" dir="2700000" algn="tl">
                    <a:srgbClr val="000000">
                      <a:alpha val="43137"/>
                    </a:srgbClr>
                  </a:outerShdw>
                </a:effectLst>
              </a:rPr>
              <a:t>tumbuh</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cepat</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ingin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meningkatkan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efektivitas</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operasi</a:t>
            </a:r>
            <a:r>
              <a:rPr lang="en-US" sz="2400" b="0" dirty="0">
                <a:effectLst>
                  <a:outerShdw blurRad="38100" dist="38100" dir="2700000" algn="tl">
                    <a:srgbClr val="000000">
                      <a:alpha val="43137"/>
                    </a:srgbClr>
                  </a:outerShdw>
                </a:effectLst>
              </a:rPr>
              <a:t> HR.</a:t>
            </a:r>
          </a:p>
          <a:p>
            <a:pPr marL="514350" indent="-514350">
              <a:buAutoNum type="arabicPeriod"/>
            </a:pPr>
            <a:r>
              <a:rPr lang="en-US" sz="2400" b="0" dirty="0" err="1">
                <a:effectLst>
                  <a:outerShdw blurRad="38100" dist="38100" dir="2700000" algn="tl">
                    <a:srgbClr val="000000">
                      <a:alpha val="43137"/>
                    </a:srgbClr>
                  </a:outerShdw>
                </a:effectLst>
              </a:rPr>
              <a:t>Sebuah</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perusahaan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hiburan</a:t>
            </a:r>
            <a:r>
              <a:rPr lang="en-US" sz="2400" b="0" dirty="0">
                <a:effectLst>
                  <a:outerShdw blurRad="38100" dist="38100" dir="2700000" algn="tl">
                    <a:srgbClr val="000000">
                      <a:alpha val="43137"/>
                    </a:srgbClr>
                  </a:outerShdw>
                </a:effectLst>
              </a:rPr>
              <a:t> global yang </a:t>
            </a:r>
            <a:r>
              <a:rPr lang="en-US" sz="2400" b="0" dirty="0" err="1">
                <a:effectLst>
                  <a:outerShdw blurRad="38100" dist="38100" dir="2700000" algn="tl">
                    <a:srgbClr val="000000">
                      <a:alpha val="43137"/>
                    </a:srgbClr>
                  </a:outerShdw>
                </a:effectLst>
              </a:rPr>
              <a:t>membutuhkan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sistem</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manajemen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pembelajaran</a:t>
            </a:r>
            <a:r>
              <a:rPr lang="en-US" sz="2400" b="0" dirty="0">
                <a:effectLst>
                  <a:outerShdw blurRad="38100" dist="38100" dir="2700000" algn="tl">
                    <a:srgbClr val="000000">
                      <a:alpha val="43137"/>
                    </a:srgbClr>
                  </a:outerShdw>
                </a:effectLst>
              </a:rPr>
              <a:t> yang </a:t>
            </a:r>
            <a:r>
              <a:rPr lang="en-US" sz="2400" b="0" dirty="0" err="1">
                <a:effectLst>
                  <a:outerShdw blurRad="38100" dist="38100" dir="2700000" algn="tl">
                    <a:srgbClr val="000000">
                      <a:alpha val="43137"/>
                    </a:srgbClr>
                  </a:outerShdw>
                </a:effectLst>
              </a:rPr>
              <a:t>dapat</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memberikan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konten</a:t>
            </a:r>
            <a:r>
              <a:rPr lang="en-US" sz="2400" b="0" dirty="0">
                <a:effectLst>
                  <a:outerShdw blurRad="38100" dist="38100" dir="2700000" algn="tl">
                    <a:srgbClr val="000000">
                      <a:alpha val="43137"/>
                    </a:srgbClr>
                  </a:outerShdw>
                </a:effectLst>
              </a:rPr>
              <a:t> yang </a:t>
            </a:r>
            <a:r>
              <a:rPr lang="en-US" sz="2400" b="0" dirty="0" err="1">
                <a:effectLst>
                  <a:outerShdw blurRad="38100" dist="38100" dir="2700000" algn="tl">
                    <a:srgbClr val="000000">
                      <a:alpha val="43137"/>
                    </a:srgbClr>
                  </a:outerShdw>
                </a:effectLst>
              </a:rPr>
              <a:t>bervariasi</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dari</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pelatihan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berbasis</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instruktur</a:t>
            </a:r>
            <a:r>
              <a:rPr lang="en-US" sz="2400" b="0" dirty="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bagaimana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memotong</a:t>
            </a:r>
            <a:r>
              <a:rPr lang="en-US" sz="2400" b="0" dirty="0" smtClean="0">
                <a:effectLst>
                  <a:outerShdw blurRad="38100" dist="38100" dir="2700000" algn="tl">
                    <a:srgbClr val="000000">
                      <a:alpha val="43137"/>
                    </a:srgbClr>
                  </a:outerShdw>
                </a:effectLst>
              </a:rPr>
              <a:t> video </a:t>
            </a:r>
            <a:r>
              <a:rPr lang="en-US" sz="2400" b="0" dirty="0">
                <a:effectLst>
                  <a:outerShdw blurRad="38100" dist="38100" dir="2700000" algn="tl">
                    <a:srgbClr val="000000">
                      <a:alpha val="43137"/>
                    </a:srgbClr>
                  </a:outerShdw>
                </a:effectLst>
              </a:rPr>
              <a:t>30 </a:t>
            </a:r>
            <a:r>
              <a:rPr lang="en-US" sz="2400" b="0" dirty="0" err="1" smtClean="0">
                <a:effectLst>
                  <a:outerShdw blurRad="38100" dist="38100" dir="2700000" algn="tl">
                    <a:srgbClr val="000000">
                      <a:alpha val="43137"/>
                    </a:srgbClr>
                  </a:outerShdw>
                </a:effectLst>
              </a:rPr>
              <a:t>detik</a:t>
            </a:r>
            <a:r>
              <a:rPr lang="en-US" sz="2400" b="0" dirty="0" smtClean="0">
                <a:effectLst>
                  <a:outerShdw blurRad="38100" dist="38100" dir="2700000" algn="tl">
                    <a:srgbClr val="000000">
                      <a:alpha val="43137"/>
                    </a:srgbClr>
                  </a:outerShdw>
                </a:effectLst>
              </a:rPr>
              <a:t>.</a:t>
            </a: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33</a:t>
            </a:fld>
            <a:endParaRPr lang="en-US" dirty="0"/>
          </a:p>
        </p:txBody>
      </p:sp>
    </p:spTree>
    <p:extLst>
      <p:ext uri="{BB962C8B-B14F-4D97-AF65-F5344CB8AC3E}">
        <p14:creationId xmlns:p14="http://schemas.microsoft.com/office/powerpoint/2010/main" val="40082101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just"/>
            <a:r>
              <a:rPr lang="en-US" sz="2400" b="0" dirty="0" err="1"/>
              <a:t>SaaS</a:t>
            </a:r>
            <a:r>
              <a:rPr lang="en-US" sz="2400" b="0" dirty="0"/>
              <a:t> </a:t>
            </a:r>
            <a:r>
              <a:rPr lang="en-US" sz="2400" b="0" dirty="0" err="1"/>
              <a:t>dapat</a:t>
            </a:r>
            <a:r>
              <a:rPr lang="en-US" sz="2400" b="0" dirty="0"/>
              <a:t> </a:t>
            </a:r>
            <a:r>
              <a:rPr lang="en-US" sz="2400" b="0" dirty="0" err="1"/>
              <a:t>menjadi</a:t>
            </a:r>
            <a:r>
              <a:rPr lang="en-US" sz="2400" b="0" dirty="0"/>
              <a:t> </a:t>
            </a:r>
            <a:r>
              <a:rPr lang="en-US" sz="2400" b="0" dirty="0" err="1"/>
              <a:t>cara</a:t>
            </a:r>
            <a:r>
              <a:rPr lang="en-US" sz="2400" b="0" dirty="0"/>
              <a:t> yang </a:t>
            </a:r>
            <a:r>
              <a:rPr lang="en-US" sz="2400" b="0" dirty="0" err="1"/>
              <a:t>efisien</a:t>
            </a:r>
            <a:r>
              <a:rPr lang="en-US" sz="2400" b="0" dirty="0"/>
              <a:t> </a:t>
            </a:r>
            <a:r>
              <a:rPr lang="en-US" sz="2400" b="0" dirty="0" err="1"/>
              <a:t>untuk</a:t>
            </a:r>
            <a:r>
              <a:rPr lang="en-US" sz="2400" b="0" dirty="0"/>
              <a:t> </a:t>
            </a:r>
            <a:r>
              <a:rPr lang="en-US" sz="2400" b="0" dirty="0" err="1"/>
              <a:t>mengubah</a:t>
            </a:r>
            <a:r>
              <a:rPr lang="en-US" sz="2400" b="0" dirty="0"/>
              <a:t> </a:t>
            </a:r>
            <a:r>
              <a:rPr lang="en-US" sz="2400" b="0" dirty="0" err="1"/>
              <a:t>dan</a:t>
            </a:r>
            <a:r>
              <a:rPr lang="en-US" sz="2400" b="0" dirty="0"/>
              <a:t> </a:t>
            </a:r>
            <a:r>
              <a:rPr lang="en-US" sz="2400" b="0" dirty="0" err="1"/>
              <a:t>meningkatkan</a:t>
            </a:r>
            <a:r>
              <a:rPr lang="en-US" sz="2400" b="0" dirty="0"/>
              <a:t> SDM </a:t>
            </a:r>
            <a:r>
              <a:rPr lang="en-US" sz="2400" b="0" dirty="0" err="1" smtClean="0"/>
              <a:t>dengan</a:t>
            </a:r>
            <a:r>
              <a:rPr lang="en-US" sz="2400" b="0" dirty="0" smtClean="0"/>
              <a:t> </a:t>
            </a:r>
            <a:r>
              <a:rPr lang="en-US" sz="2400" b="0" dirty="0" err="1"/>
              <a:t>biaya</a:t>
            </a:r>
            <a:r>
              <a:rPr lang="en-US" sz="2400" b="0" dirty="0"/>
              <a:t> </a:t>
            </a:r>
            <a:r>
              <a:rPr lang="en-US" sz="2400" b="0" dirty="0" err="1"/>
              <a:t>lebih</a:t>
            </a:r>
            <a:r>
              <a:rPr lang="en-US" sz="2400" b="0" dirty="0"/>
              <a:t> </a:t>
            </a:r>
            <a:r>
              <a:rPr lang="en-US" sz="2400" b="0" dirty="0" err="1" smtClean="0"/>
              <a:t>rendah</a:t>
            </a:r>
            <a:r>
              <a:rPr lang="en-US" sz="2400" b="0" dirty="0" smtClean="0"/>
              <a:t>.</a:t>
            </a:r>
            <a:endParaRPr lang="en-US" sz="2400" b="0" dirty="0"/>
          </a:p>
          <a:p>
            <a:pPr marL="463550" indent="-463550" algn="just"/>
            <a:r>
              <a:rPr lang="en-US" sz="2400" b="0" dirty="0"/>
              <a:t>1. </a:t>
            </a:r>
            <a:r>
              <a:rPr lang="en-US" sz="2400" b="0" dirty="0" smtClean="0"/>
              <a:t>	</a:t>
            </a:r>
            <a:r>
              <a:rPr lang="en-US" sz="2400" i="1" dirty="0" err="1" smtClean="0"/>
              <a:t>Keamanan</a:t>
            </a:r>
            <a:r>
              <a:rPr lang="en-US" sz="2400" b="0" dirty="0"/>
              <a:t>. </a:t>
            </a:r>
            <a:r>
              <a:rPr lang="en-US" sz="2400" b="0" dirty="0" err="1"/>
              <a:t>Keamanan</a:t>
            </a:r>
            <a:r>
              <a:rPr lang="en-US" sz="2400" b="0" dirty="0"/>
              <a:t> </a:t>
            </a:r>
            <a:r>
              <a:rPr lang="en-US" sz="2400" b="0" dirty="0" err="1"/>
              <a:t>SaaS</a:t>
            </a:r>
            <a:r>
              <a:rPr lang="en-US" sz="2400" b="0" dirty="0"/>
              <a:t> </a:t>
            </a:r>
            <a:r>
              <a:rPr lang="en-US" sz="2400" b="0" dirty="0" err="1"/>
              <a:t>mungkin</a:t>
            </a:r>
            <a:r>
              <a:rPr lang="en-US" sz="2400" b="0" dirty="0"/>
              <a:t> </a:t>
            </a:r>
            <a:r>
              <a:rPr lang="en-US" sz="2400" b="0" dirty="0" err="1"/>
              <a:t>seefektif</a:t>
            </a:r>
            <a:r>
              <a:rPr lang="en-US" sz="2400" b="0" dirty="0"/>
              <a:t> </a:t>
            </a:r>
            <a:r>
              <a:rPr lang="en-US" sz="2400" b="0" dirty="0" err="1"/>
              <a:t>keamanan</a:t>
            </a:r>
            <a:r>
              <a:rPr lang="en-US" sz="2400" b="0" dirty="0"/>
              <a:t> yang </a:t>
            </a:r>
            <a:r>
              <a:rPr lang="en-US" sz="2400" b="0" dirty="0" err="1"/>
              <a:t>terkait</a:t>
            </a:r>
            <a:r>
              <a:rPr lang="en-US" sz="2400" b="0" dirty="0"/>
              <a:t> </a:t>
            </a:r>
            <a:r>
              <a:rPr lang="en-US" sz="2400" b="0" dirty="0" err="1"/>
              <a:t>dengan</a:t>
            </a:r>
            <a:r>
              <a:rPr lang="en-US" sz="2400" b="0" dirty="0"/>
              <a:t> </a:t>
            </a:r>
            <a:r>
              <a:rPr lang="en-US" sz="2400" b="0" dirty="0" err="1"/>
              <a:t>pusat</a:t>
            </a:r>
            <a:r>
              <a:rPr lang="en-US" sz="2400" b="0" dirty="0"/>
              <a:t> di </a:t>
            </a:r>
            <a:r>
              <a:rPr lang="en-US" sz="2400" b="0" dirty="0" err="1"/>
              <a:t>rumah</a:t>
            </a:r>
            <a:r>
              <a:rPr lang="en-US" sz="2400" b="0" dirty="0"/>
              <a:t> data, </a:t>
            </a:r>
            <a:r>
              <a:rPr lang="en-US" sz="2400" b="0" dirty="0" err="1"/>
              <a:t>namun</a:t>
            </a:r>
            <a:r>
              <a:rPr lang="en-US" sz="2400" b="0" dirty="0"/>
              <a:t> </a:t>
            </a:r>
            <a:r>
              <a:rPr lang="en-US" sz="2400" b="0" dirty="0" err="1"/>
              <a:t>banyak</a:t>
            </a:r>
            <a:r>
              <a:rPr lang="en-US" sz="2400" b="0" dirty="0"/>
              <a:t> </a:t>
            </a:r>
            <a:r>
              <a:rPr lang="en-US" sz="2400" b="0" dirty="0" err="1"/>
              <a:t>perusahaan</a:t>
            </a:r>
            <a:r>
              <a:rPr lang="en-US" sz="2400" b="0" dirty="0"/>
              <a:t> </a:t>
            </a:r>
            <a:r>
              <a:rPr lang="en-US" sz="2400" b="0" dirty="0" err="1"/>
              <a:t>tidak</a:t>
            </a:r>
            <a:r>
              <a:rPr lang="en-US" sz="2400" b="0" dirty="0"/>
              <a:t> </a:t>
            </a:r>
            <a:r>
              <a:rPr lang="en-US" sz="2400" b="0" dirty="0" err="1"/>
              <a:t>memahami</a:t>
            </a:r>
            <a:r>
              <a:rPr lang="en-US" sz="2400" b="0" dirty="0"/>
              <a:t> </a:t>
            </a:r>
            <a:r>
              <a:rPr lang="en-US" sz="2400" b="0" dirty="0" err="1"/>
              <a:t>situasi</a:t>
            </a:r>
            <a:r>
              <a:rPr lang="en-US" sz="2400" b="0" dirty="0"/>
              <a:t>. </a:t>
            </a:r>
            <a:r>
              <a:rPr lang="en-US" sz="2400" b="0" dirty="0" err="1"/>
              <a:t>Beberapa</a:t>
            </a:r>
            <a:r>
              <a:rPr lang="en-US" sz="2400" b="0" dirty="0"/>
              <a:t> </a:t>
            </a:r>
            <a:r>
              <a:rPr lang="en-US" sz="2400" b="0" dirty="0" err="1"/>
              <a:t>pengadopsi</a:t>
            </a:r>
            <a:r>
              <a:rPr lang="en-US" sz="2400" b="0" dirty="0"/>
              <a:t> </a:t>
            </a:r>
            <a:r>
              <a:rPr lang="en-US" sz="2400" b="0" dirty="0" err="1"/>
              <a:t>awal</a:t>
            </a:r>
            <a:r>
              <a:rPr lang="en-US" sz="2400" b="0" dirty="0"/>
              <a:t> </a:t>
            </a:r>
            <a:r>
              <a:rPr lang="en-US" sz="2400" b="0" dirty="0" err="1"/>
              <a:t>adalah</a:t>
            </a:r>
            <a:r>
              <a:rPr lang="en-US" sz="2400" b="0" dirty="0"/>
              <a:t> </a:t>
            </a:r>
            <a:r>
              <a:rPr lang="en-US" sz="2400" b="0" dirty="0" err="1"/>
              <a:t>menjaga</a:t>
            </a:r>
            <a:r>
              <a:rPr lang="en-US" sz="2400" b="0" dirty="0"/>
              <a:t> </a:t>
            </a:r>
            <a:r>
              <a:rPr lang="en-US" sz="2400" b="0" dirty="0" err="1"/>
              <a:t>aplikasi</a:t>
            </a:r>
            <a:r>
              <a:rPr lang="en-US" sz="2400" b="0" dirty="0"/>
              <a:t> yang </a:t>
            </a:r>
            <a:r>
              <a:rPr lang="en-US" sz="2400" b="0" dirty="0" err="1"/>
              <a:t>sangat</a:t>
            </a:r>
            <a:r>
              <a:rPr lang="en-US" sz="2400" b="0" dirty="0"/>
              <a:t> </a:t>
            </a:r>
            <a:r>
              <a:rPr lang="en-US" sz="2400" b="0" dirty="0" err="1"/>
              <a:t>sensitif</a:t>
            </a:r>
            <a:r>
              <a:rPr lang="en-US" sz="2400" b="0" dirty="0"/>
              <a:t> di </a:t>
            </a:r>
            <a:r>
              <a:rPr lang="en-US" sz="2400" b="0" dirty="0" err="1"/>
              <a:t>dalam</a:t>
            </a:r>
            <a:r>
              <a:rPr lang="en-US" sz="2400" b="0" dirty="0"/>
              <a:t> </a:t>
            </a:r>
            <a:r>
              <a:rPr lang="en-US" sz="2400" b="0" dirty="0" err="1"/>
              <a:t>rumah</a:t>
            </a:r>
            <a:r>
              <a:rPr lang="en-US" sz="2400" b="0" dirty="0"/>
              <a:t>.</a:t>
            </a:r>
          </a:p>
          <a:p>
            <a:pPr marL="463550" indent="-463550" algn="just"/>
            <a:r>
              <a:rPr lang="en-US" sz="2400" b="0" dirty="0"/>
              <a:t>2. </a:t>
            </a:r>
            <a:r>
              <a:rPr lang="en-US" sz="2400" b="0" dirty="0" smtClean="0"/>
              <a:t>	</a:t>
            </a:r>
            <a:r>
              <a:rPr lang="en-US" sz="2400" i="1" dirty="0" err="1" smtClean="0"/>
              <a:t>Kualitas</a:t>
            </a:r>
            <a:r>
              <a:rPr lang="en-US" sz="2400" i="1" dirty="0" smtClean="0"/>
              <a:t> </a:t>
            </a:r>
            <a:r>
              <a:rPr lang="en-US" sz="2400" i="1" dirty="0" err="1"/>
              <a:t>layanan</a:t>
            </a:r>
            <a:r>
              <a:rPr lang="en-US" sz="2400" b="0" dirty="0"/>
              <a:t>. </a:t>
            </a:r>
            <a:r>
              <a:rPr lang="en-US" sz="2400" b="0" dirty="0" err="1"/>
              <a:t>Kurangnya</a:t>
            </a:r>
            <a:r>
              <a:rPr lang="en-US" sz="2400" b="0" dirty="0"/>
              <a:t> </a:t>
            </a:r>
            <a:r>
              <a:rPr lang="en-US" sz="2400" b="0" dirty="0" err="1"/>
              <a:t>perjanjian</a:t>
            </a:r>
            <a:r>
              <a:rPr lang="en-US" sz="2400" b="0" dirty="0"/>
              <a:t> formal </a:t>
            </a:r>
            <a:r>
              <a:rPr lang="en-US" sz="2400" b="0" dirty="0" err="1"/>
              <a:t>tingkat</a:t>
            </a:r>
            <a:r>
              <a:rPr lang="en-US" sz="2400" b="0" dirty="0"/>
              <a:t> </a:t>
            </a:r>
            <a:r>
              <a:rPr lang="en-US" sz="2400" b="0" dirty="0" err="1"/>
              <a:t>layanan</a:t>
            </a:r>
            <a:r>
              <a:rPr lang="en-US" sz="2400" b="0" dirty="0"/>
              <a:t> (SLA) </a:t>
            </a:r>
            <a:r>
              <a:rPr lang="en-US" sz="2400" b="0" dirty="0" err="1"/>
              <a:t>atau</a:t>
            </a:r>
            <a:r>
              <a:rPr lang="en-US" sz="2400" b="0" dirty="0"/>
              <a:t> </a:t>
            </a:r>
            <a:r>
              <a:rPr lang="en-US" sz="2400" b="0" dirty="0" err="1"/>
              <a:t>kinerja</a:t>
            </a:r>
            <a:r>
              <a:rPr lang="en-US" sz="2400" b="0" dirty="0"/>
              <a:t> </a:t>
            </a:r>
            <a:r>
              <a:rPr lang="en-US" sz="2400" b="0" dirty="0" err="1"/>
              <a:t>dan</a:t>
            </a:r>
            <a:r>
              <a:rPr lang="en-US" sz="2400" b="0" dirty="0"/>
              <a:t> </a:t>
            </a:r>
            <a:r>
              <a:rPr lang="en-US" sz="2400" b="0" dirty="0" err="1"/>
              <a:t>ketersediaan</a:t>
            </a:r>
            <a:r>
              <a:rPr lang="en-US" sz="2400" b="0" dirty="0"/>
              <a:t> </a:t>
            </a:r>
            <a:r>
              <a:rPr lang="en-US" sz="2400" b="0" dirty="0" err="1"/>
              <a:t>berarti</a:t>
            </a:r>
            <a:r>
              <a:rPr lang="en-US" sz="2400" b="0" dirty="0"/>
              <a:t> </a:t>
            </a:r>
            <a:r>
              <a:rPr lang="en-US" sz="2400" b="0" dirty="0" err="1"/>
              <a:t>kualitas</a:t>
            </a:r>
            <a:r>
              <a:rPr lang="en-US" sz="2400" b="0" dirty="0"/>
              <a:t> </a:t>
            </a:r>
            <a:r>
              <a:rPr lang="en-US" sz="2400" b="0" dirty="0" err="1"/>
              <a:t>layanan</a:t>
            </a:r>
            <a:r>
              <a:rPr lang="en-US" sz="2400" b="0" dirty="0"/>
              <a:t> </a:t>
            </a:r>
            <a:r>
              <a:rPr lang="en-US" sz="2400" b="0" dirty="0" err="1"/>
              <a:t>dapat</a:t>
            </a:r>
            <a:r>
              <a:rPr lang="en-US" sz="2400" b="0" dirty="0"/>
              <a:t> </a:t>
            </a:r>
            <a:r>
              <a:rPr lang="en-US" sz="2400" b="0" dirty="0" err="1"/>
              <a:t>menjadi</a:t>
            </a:r>
            <a:r>
              <a:rPr lang="en-US" sz="2400" b="0" dirty="0"/>
              <a:t> </a:t>
            </a:r>
            <a:r>
              <a:rPr lang="en-US" sz="2400" b="0" dirty="0" err="1"/>
              <a:t>masalah</a:t>
            </a:r>
            <a:r>
              <a:rPr lang="en-US" sz="2400" b="0" dirty="0"/>
              <a:t> </a:t>
            </a:r>
            <a:r>
              <a:rPr lang="en-US" sz="2400" b="0" dirty="0" err="1"/>
              <a:t>berisiko</a:t>
            </a:r>
            <a:r>
              <a:rPr lang="en-US" sz="2400" b="0" dirty="0"/>
              <a:t> </a:t>
            </a:r>
            <a:r>
              <a:rPr lang="en-US" sz="2400" b="0" dirty="0" err="1"/>
              <a:t>bagi</a:t>
            </a:r>
            <a:r>
              <a:rPr lang="en-US" sz="2400" b="0" dirty="0"/>
              <a:t> </a:t>
            </a:r>
            <a:r>
              <a:rPr lang="en-US" sz="2400" b="0" dirty="0" err="1"/>
              <a:t>beberapa</a:t>
            </a:r>
            <a:r>
              <a:rPr lang="en-US" sz="2400" b="0" dirty="0"/>
              <a:t> </a:t>
            </a:r>
            <a:r>
              <a:rPr lang="en-US" sz="2400" b="0" dirty="0" err="1"/>
              <a:t>organisasi</a:t>
            </a:r>
            <a:r>
              <a:rPr lang="en-US" sz="2400" b="0" dirty="0"/>
              <a:t>.</a:t>
            </a:r>
          </a:p>
          <a:p>
            <a:pPr marL="463550" indent="-463550" algn="just"/>
            <a:r>
              <a:rPr lang="en-US" sz="2400" b="0" dirty="0"/>
              <a:t>3. </a:t>
            </a:r>
            <a:r>
              <a:rPr lang="en-US" sz="2400" b="0" dirty="0" smtClean="0"/>
              <a:t>	</a:t>
            </a:r>
            <a:r>
              <a:rPr lang="en-US" sz="2400" i="1" dirty="0" err="1" smtClean="0"/>
              <a:t>Integrasi</a:t>
            </a:r>
            <a:r>
              <a:rPr lang="en-US" sz="2400" b="0" dirty="0"/>
              <a:t>. </a:t>
            </a:r>
            <a:r>
              <a:rPr lang="en-US" sz="2400" b="0" dirty="0" err="1"/>
              <a:t>Banyak</a:t>
            </a:r>
            <a:r>
              <a:rPr lang="en-US" sz="2400" b="0" dirty="0"/>
              <a:t> </a:t>
            </a:r>
            <a:r>
              <a:rPr lang="en-US" sz="2400" b="0" dirty="0" err="1"/>
              <a:t>perusahaan</a:t>
            </a:r>
            <a:r>
              <a:rPr lang="en-US" sz="2400" b="0" dirty="0"/>
              <a:t> </a:t>
            </a:r>
            <a:r>
              <a:rPr lang="en-US" sz="2400" b="0" dirty="0" err="1"/>
              <a:t>memiliki</a:t>
            </a:r>
            <a:r>
              <a:rPr lang="en-US" sz="2400" b="0" dirty="0"/>
              <a:t> </a:t>
            </a:r>
            <a:r>
              <a:rPr lang="en-US" sz="2400" b="0" dirty="0" err="1"/>
              <a:t>pertanyaan</a:t>
            </a:r>
            <a:r>
              <a:rPr lang="en-US" sz="2400" b="0" dirty="0"/>
              <a:t> </a:t>
            </a:r>
            <a:r>
              <a:rPr lang="en-US" sz="2400" b="0" dirty="0" err="1"/>
              <a:t>tentang</a:t>
            </a:r>
            <a:r>
              <a:rPr lang="en-US" sz="2400" b="0" dirty="0"/>
              <a:t> </a:t>
            </a:r>
            <a:r>
              <a:rPr lang="en-US" sz="2400" b="0" dirty="0" err="1"/>
              <a:t>kemampuan</a:t>
            </a:r>
            <a:r>
              <a:rPr lang="en-US" sz="2400" b="0" dirty="0"/>
              <a:t> </a:t>
            </a:r>
            <a:r>
              <a:rPr lang="en-US" sz="2400" b="0" dirty="0" err="1"/>
              <a:t>mereka</a:t>
            </a:r>
            <a:r>
              <a:rPr lang="en-US" sz="2400" b="0" dirty="0"/>
              <a:t> </a:t>
            </a:r>
            <a:r>
              <a:rPr lang="en-US" sz="2400" b="0" dirty="0" err="1"/>
              <a:t>untuk</a:t>
            </a:r>
            <a:r>
              <a:rPr lang="en-US" sz="2400" b="0" dirty="0"/>
              <a:t> </a:t>
            </a:r>
            <a:r>
              <a:rPr lang="en-US" sz="2400" b="0" dirty="0" err="1"/>
              <a:t>mengintegrasikan</a:t>
            </a:r>
            <a:r>
              <a:rPr lang="en-US" sz="2400" b="0" dirty="0"/>
              <a:t> </a:t>
            </a:r>
            <a:r>
              <a:rPr lang="en-US" sz="2400" b="0" dirty="0" err="1"/>
              <a:t>aplikasi</a:t>
            </a:r>
            <a:r>
              <a:rPr lang="en-US" sz="2400" b="0" dirty="0"/>
              <a:t> </a:t>
            </a:r>
            <a:r>
              <a:rPr lang="en-US" sz="2400" b="0" dirty="0" err="1"/>
              <a:t>SaaS</a:t>
            </a:r>
            <a:r>
              <a:rPr lang="en-US" sz="2400" b="0" dirty="0"/>
              <a:t> </a:t>
            </a:r>
            <a:r>
              <a:rPr lang="en-US" sz="2400" b="0" dirty="0" err="1"/>
              <a:t>mulus</a:t>
            </a:r>
            <a:r>
              <a:rPr lang="en-US" sz="2400" b="0" dirty="0"/>
              <a:t> </a:t>
            </a:r>
            <a:r>
              <a:rPr lang="en-US" sz="2400" b="0" dirty="0" err="1"/>
              <a:t>dengan</a:t>
            </a:r>
            <a:r>
              <a:rPr lang="en-US" sz="2400" b="0" dirty="0"/>
              <a:t> </a:t>
            </a:r>
            <a:r>
              <a:rPr lang="en-US" sz="2400" b="0" dirty="0" err="1"/>
              <a:t>aplikasi</a:t>
            </a:r>
            <a:r>
              <a:rPr lang="en-US" sz="2400" b="0" dirty="0"/>
              <a:t> di-</a:t>
            </a:r>
            <a:r>
              <a:rPr lang="en-US" sz="2400" b="0" dirty="0" err="1"/>
              <a:t>rumah</a:t>
            </a:r>
            <a:r>
              <a:rPr lang="en-US" sz="2400" b="0" dirty="0"/>
              <a:t> </a:t>
            </a:r>
            <a:r>
              <a:rPr lang="en-US" sz="2400" b="0" dirty="0" err="1"/>
              <a:t>mereka</a:t>
            </a:r>
            <a:r>
              <a:rPr lang="en-US" sz="2400" b="0" dirty="0"/>
              <a:t>.</a:t>
            </a: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34</a:t>
            </a:fld>
            <a:endParaRPr lang="en-US" dirty="0"/>
          </a:p>
        </p:txBody>
      </p:sp>
      <p:sp>
        <p:nvSpPr>
          <p:cNvPr id="7" name="Rounded Rectangle 6"/>
          <p:cNvSpPr/>
          <p:nvPr/>
        </p:nvSpPr>
        <p:spPr>
          <a:xfrm>
            <a:off x="304800" y="228600"/>
            <a:ext cx="8763000" cy="1462089"/>
          </a:xfrm>
          <a:prstGeom prst="roundRect">
            <a:avLst>
              <a:gd name="adj" fmla="val 50000"/>
            </a:avLst>
          </a:prstGeom>
          <a:solidFill>
            <a:schemeClr val="accent5">
              <a:lumMod val="50000"/>
            </a:schemeClr>
          </a:solidFill>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8" name="Title 1"/>
          <p:cNvSpPr>
            <a:spLocks noGrp="1"/>
          </p:cNvSpPr>
          <p:nvPr>
            <p:ph type="title"/>
          </p:nvPr>
        </p:nvSpPr>
        <p:spPr>
          <a:xfrm>
            <a:off x="838200" y="365127"/>
            <a:ext cx="7543800" cy="1325563"/>
          </a:xfrm>
        </p:spPr>
        <p:txBody>
          <a:bodyPr/>
          <a:lstStyle/>
          <a:p>
            <a:r>
              <a:rPr lang="en-US" dirty="0" smtClean="0">
                <a:ln w="0"/>
                <a:solidFill>
                  <a:schemeClr val="bg1"/>
                </a:solidFill>
                <a:effectLst>
                  <a:outerShdw blurRad="38100" dist="19050" dir="2700000" algn="tl" rotWithShape="0">
                    <a:schemeClr val="dk1">
                      <a:alpha val="40000"/>
                    </a:schemeClr>
                  </a:outerShdw>
                </a:effectLst>
                <a:latin typeface="+mn-lt"/>
              </a:rPr>
              <a:t>Human Resources Information Systems</a:t>
            </a:r>
            <a:endParaRPr lang="en-US" dirty="0">
              <a:ln w="0"/>
              <a:solidFill>
                <a:schemeClr val="bg1"/>
              </a:solidFill>
              <a:effectLst>
                <a:outerShdw blurRad="38100" dist="19050" dir="2700000" algn="tl" rotWithShape="0">
                  <a:schemeClr val="dk1">
                    <a:alpha val="40000"/>
                  </a:schemeClr>
                </a:outerShdw>
              </a:effectLst>
              <a:latin typeface="+mn-lt"/>
            </a:endParaRPr>
          </a:p>
        </p:txBody>
      </p:sp>
    </p:spTree>
    <p:extLst>
      <p:ext uri="{BB962C8B-B14F-4D97-AF65-F5344CB8AC3E}">
        <p14:creationId xmlns:p14="http://schemas.microsoft.com/office/powerpoint/2010/main" val="35760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500" b="0" dirty="0" err="1"/>
              <a:t>SaaS</a:t>
            </a:r>
            <a:r>
              <a:rPr lang="en-US" sz="2500" b="0" dirty="0"/>
              <a:t> can be an efficient way to transform and improve HR and at lower cost, as shown in Table 9.2.</a:t>
            </a:r>
          </a:p>
          <a:p>
            <a:pPr marL="574675" indent="-574675"/>
            <a:r>
              <a:rPr lang="en-US" sz="2500" b="0" dirty="0"/>
              <a:t>1. </a:t>
            </a:r>
            <a:r>
              <a:rPr lang="en-US" sz="2500" b="0" dirty="0" smtClean="0"/>
              <a:t>	</a:t>
            </a:r>
            <a:r>
              <a:rPr lang="en-US" sz="2500" dirty="0" smtClean="0"/>
              <a:t>Security</a:t>
            </a:r>
            <a:r>
              <a:rPr lang="en-US" sz="2500" b="0" dirty="0"/>
              <a:t>. </a:t>
            </a:r>
            <a:r>
              <a:rPr lang="en-US" sz="2500" b="0" dirty="0" err="1"/>
              <a:t>SaaS</a:t>
            </a:r>
            <a:r>
              <a:rPr lang="en-US" sz="2500" b="0" dirty="0"/>
              <a:t> security may be as effective as security associated with in-house data centers, but many companies don’t understand the situation. Some early adopters are keeping highly sensitive applications in house.</a:t>
            </a:r>
          </a:p>
          <a:p>
            <a:pPr marL="574675" indent="-574675"/>
            <a:r>
              <a:rPr lang="en-US" sz="2500" b="0" dirty="0"/>
              <a:t>2. </a:t>
            </a:r>
            <a:r>
              <a:rPr lang="en-US" sz="2500" b="0" dirty="0" smtClean="0"/>
              <a:t>	</a:t>
            </a:r>
            <a:r>
              <a:rPr lang="en-US" sz="2500" dirty="0" smtClean="0"/>
              <a:t>Quality </a:t>
            </a:r>
            <a:r>
              <a:rPr lang="en-US" sz="2500" dirty="0"/>
              <a:t>of service</a:t>
            </a:r>
            <a:r>
              <a:rPr lang="en-US" sz="2500" b="0" dirty="0"/>
              <a:t>. The lack of formal service-level agreements (SLA) or performance and availability means quality of service may be a risky issue for some organizations.</a:t>
            </a:r>
          </a:p>
          <a:p>
            <a:pPr marL="574675" indent="-574675"/>
            <a:r>
              <a:rPr lang="en-US" sz="2500" b="0" dirty="0"/>
              <a:t>3. </a:t>
            </a:r>
            <a:r>
              <a:rPr lang="en-US" sz="2500" b="0" dirty="0" smtClean="0"/>
              <a:t>	</a:t>
            </a:r>
            <a:r>
              <a:rPr lang="en-US" sz="2500" dirty="0" smtClean="0"/>
              <a:t>Integration</a:t>
            </a:r>
            <a:r>
              <a:rPr lang="en-US" sz="2500" b="0" dirty="0"/>
              <a:t>. Many companies have questions about their ability to integrate </a:t>
            </a:r>
            <a:r>
              <a:rPr lang="en-US" sz="2500" b="0" dirty="0" err="1"/>
              <a:t>SaaS</a:t>
            </a:r>
            <a:r>
              <a:rPr lang="en-US" sz="2500" b="0" dirty="0"/>
              <a:t> applications seamlessly with their in-house applications.</a:t>
            </a: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35</a:t>
            </a:fld>
            <a:endParaRPr lang="en-US" dirty="0"/>
          </a:p>
        </p:txBody>
      </p:sp>
      <p:sp>
        <p:nvSpPr>
          <p:cNvPr id="7" name="Rounded Rectangle 6"/>
          <p:cNvSpPr/>
          <p:nvPr/>
        </p:nvSpPr>
        <p:spPr>
          <a:xfrm>
            <a:off x="304800" y="228600"/>
            <a:ext cx="8763000" cy="1462089"/>
          </a:xfrm>
          <a:prstGeom prst="roundRect">
            <a:avLst>
              <a:gd name="adj" fmla="val 50000"/>
            </a:avLst>
          </a:prstGeom>
          <a:solidFill>
            <a:schemeClr val="accent5">
              <a:lumMod val="50000"/>
            </a:schemeClr>
          </a:solidFill>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8" name="Title 1"/>
          <p:cNvSpPr>
            <a:spLocks noGrp="1"/>
          </p:cNvSpPr>
          <p:nvPr>
            <p:ph type="title"/>
          </p:nvPr>
        </p:nvSpPr>
        <p:spPr>
          <a:xfrm>
            <a:off x="838200" y="365127"/>
            <a:ext cx="7543800" cy="1325563"/>
          </a:xfrm>
        </p:spPr>
        <p:txBody>
          <a:bodyPr/>
          <a:lstStyle/>
          <a:p>
            <a:r>
              <a:rPr lang="en-US" dirty="0" smtClean="0">
                <a:ln w="0"/>
                <a:solidFill>
                  <a:schemeClr val="bg1"/>
                </a:solidFill>
                <a:effectLst>
                  <a:outerShdw blurRad="38100" dist="19050" dir="2700000" algn="tl" rotWithShape="0">
                    <a:schemeClr val="dk1">
                      <a:alpha val="40000"/>
                    </a:schemeClr>
                  </a:outerShdw>
                </a:effectLst>
                <a:latin typeface="+mn-lt"/>
              </a:rPr>
              <a:t>Human Resources Information Systems</a:t>
            </a:r>
            <a:endParaRPr lang="en-US" dirty="0">
              <a:ln w="0"/>
              <a:solidFill>
                <a:schemeClr val="bg1"/>
              </a:solidFill>
              <a:effectLst>
                <a:outerShdw blurRad="38100" dist="19050" dir="2700000" algn="tl" rotWithShape="0">
                  <a:schemeClr val="dk1">
                    <a:alpha val="40000"/>
                  </a:schemeClr>
                </a:outerShdw>
              </a:effectLst>
              <a:latin typeface="+mn-lt"/>
            </a:endParaRPr>
          </a:p>
        </p:txBody>
      </p:sp>
    </p:spTree>
    <p:extLst>
      <p:ext uri="{BB962C8B-B14F-4D97-AF65-F5344CB8AC3E}">
        <p14:creationId xmlns:p14="http://schemas.microsoft.com/office/powerpoint/2010/main" val="378518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8600" y="6170560"/>
            <a:ext cx="126492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365127"/>
            <a:ext cx="3581400" cy="1325563"/>
          </a:xfrm>
        </p:spPr>
        <p:txBody>
          <a:bodyPr>
            <a:normAutofit fontScale="90000"/>
          </a:bodyPr>
          <a:lstStyle/>
          <a:p>
            <a:r>
              <a:rPr lang="en-US" dirty="0" smtClean="0"/>
              <a:t>Management and Employee Development</a:t>
            </a:r>
            <a:endParaRPr lang="en-US" dirty="0"/>
          </a:p>
        </p:txBody>
      </p:sp>
      <p:pic>
        <p:nvPicPr>
          <p:cNvPr id="4098" name="Picture 2" descr="O:\COURSES\Turban-9\Images-T9\Desktop-1\Chapter  9\Media\Illustrations\w0141_300dpi.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365127"/>
            <a:ext cx="7296550" cy="6324600"/>
          </a:xfrm>
          <a:prstGeom prst="rect">
            <a:avLst/>
          </a:prstGeom>
          <a:ln>
            <a:solidFill>
              <a:schemeClr val="tx2">
                <a:lumMod val="50000"/>
                <a:lumOff val="50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36</a:t>
            </a:fld>
            <a:endParaRPr lang="en-US" dirty="0"/>
          </a:p>
        </p:txBody>
      </p:sp>
      <p:sp>
        <p:nvSpPr>
          <p:cNvPr id="3" name="TextBox 2"/>
          <p:cNvSpPr txBox="1"/>
          <p:nvPr/>
        </p:nvSpPr>
        <p:spPr>
          <a:xfrm>
            <a:off x="685800" y="2406134"/>
            <a:ext cx="1869109" cy="923330"/>
          </a:xfrm>
          <a:prstGeom prst="rect">
            <a:avLst/>
          </a:prstGeom>
          <a:noFill/>
        </p:spPr>
        <p:txBody>
          <a:bodyPr wrap="square" rtlCol="0">
            <a:spAutoFit/>
          </a:bodyPr>
          <a:lstStyle/>
          <a:p>
            <a:r>
              <a:rPr lang="en-US" b="1" dirty="0">
                <a:solidFill>
                  <a:srgbClr val="6B633D"/>
                </a:solidFill>
              </a:rPr>
              <a:t>Figure 9.16. </a:t>
            </a:r>
            <a:r>
              <a:rPr lang="en-US" dirty="0">
                <a:solidFill>
                  <a:srgbClr val="6B633D"/>
                </a:solidFill>
              </a:rPr>
              <a:t>HR management activities</a:t>
            </a:r>
          </a:p>
        </p:txBody>
      </p:sp>
    </p:spTree>
    <p:extLst>
      <p:ext uri="{BB962C8B-B14F-4D97-AF65-F5344CB8AC3E}">
        <p14:creationId xmlns:p14="http://schemas.microsoft.com/office/powerpoint/2010/main" val="10047150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228600"/>
            <a:ext cx="8763000" cy="1462089"/>
          </a:xfrm>
          <a:prstGeom prst="roundRect">
            <a:avLst>
              <a:gd name="adj" fmla="val 50000"/>
            </a:avLst>
          </a:prstGeom>
          <a:solidFill>
            <a:schemeClr val="accent5">
              <a:lumMod val="50000"/>
            </a:schemeClr>
          </a:solidFill>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lstStyle/>
          <a:p>
            <a:r>
              <a:rPr lang="en-US" dirty="0" smtClean="0">
                <a:solidFill>
                  <a:schemeClr val="bg1"/>
                </a:solidFill>
                <a:effectLst>
                  <a:outerShdw blurRad="76200" dist="63500" dir="2700000" algn="tl" rotWithShape="0">
                    <a:prstClr val="black">
                      <a:alpha val="48000"/>
                    </a:prstClr>
                  </a:outerShdw>
                </a:effectLst>
                <a:latin typeface="+mn-lt"/>
              </a:rPr>
              <a:t>HR Planning, Control, and Management</a:t>
            </a:r>
            <a:endParaRPr lang="en-US" dirty="0">
              <a:solidFill>
                <a:schemeClr val="bg1"/>
              </a:solidFill>
              <a:effectLst>
                <a:outerShdw blurRad="76200" dist="63500" dir="2700000" algn="tl" rotWithShape="0">
                  <a:prstClr val="black">
                    <a:alpha val="48000"/>
                  </a:prstClr>
                </a:outerShdw>
              </a:effectLst>
              <a:latin typeface="+mn-lt"/>
            </a:endParaRPr>
          </a:p>
        </p:txBody>
      </p:sp>
      <p:sp>
        <p:nvSpPr>
          <p:cNvPr id="3" name="Content Placeholder 2"/>
          <p:cNvSpPr>
            <a:spLocks noGrp="1"/>
          </p:cNvSpPr>
          <p:nvPr>
            <p:ph idx="1"/>
          </p:nvPr>
        </p:nvSpPr>
        <p:spPr/>
        <p:txBody>
          <a:bodyPr>
            <a:normAutofit/>
          </a:bodyPr>
          <a:lstStyle/>
          <a:p>
            <a:pPr marL="457200" indent="-457200">
              <a:lnSpc>
                <a:spcPct val="120000"/>
              </a:lnSpc>
              <a:spcBef>
                <a:spcPts val="0"/>
              </a:spcBef>
              <a:buFont typeface="Courier New" panose="02070309020205020404" pitchFamily="49" charset="0"/>
              <a:buChar char="o"/>
            </a:pPr>
            <a:r>
              <a:rPr lang="en-US" sz="3600" b="0" dirty="0" err="1" smtClean="0">
                <a:effectLst>
                  <a:outerShdw blurRad="38100" dist="38100" dir="2700000" algn="tl">
                    <a:srgbClr val="000000">
                      <a:alpha val="43137"/>
                    </a:srgbClr>
                  </a:outerShdw>
                </a:effectLst>
              </a:rPr>
              <a:t>Perencanaan</a:t>
            </a:r>
            <a:r>
              <a:rPr lang="en-US" sz="3600" b="0" dirty="0">
                <a:effectLst>
                  <a:outerShdw blurRad="38100" dist="38100" dir="2700000" algn="tl">
                    <a:srgbClr val="000000">
                      <a:alpha val="43137"/>
                    </a:srgbClr>
                  </a:outerShdw>
                </a:effectLst>
              </a:rPr>
              <a:t> </a:t>
            </a:r>
            <a:r>
              <a:rPr lang="en-US" sz="3600" b="0" dirty="0" err="1">
                <a:effectLst>
                  <a:outerShdw blurRad="38100" dist="38100" dir="2700000" algn="tl">
                    <a:srgbClr val="000000">
                      <a:alpha val="43137"/>
                    </a:srgbClr>
                  </a:outerShdw>
                </a:effectLst>
              </a:rPr>
              <a:t>Personil</a:t>
            </a:r>
            <a:r>
              <a:rPr lang="en-US" sz="3600" b="0" dirty="0">
                <a:effectLst>
                  <a:outerShdw blurRad="38100" dist="38100" dir="2700000" algn="tl">
                    <a:srgbClr val="000000">
                      <a:alpha val="43137"/>
                    </a:srgbClr>
                  </a:outerShdw>
                </a:effectLst>
              </a:rPr>
              <a:t> </a:t>
            </a:r>
            <a:r>
              <a:rPr lang="en-US" sz="3600" b="0" dirty="0" err="1">
                <a:effectLst>
                  <a:outerShdw blurRad="38100" dist="38100" dir="2700000" algn="tl">
                    <a:srgbClr val="000000">
                      <a:alpha val="43137"/>
                    </a:srgbClr>
                  </a:outerShdw>
                </a:effectLst>
              </a:rPr>
              <a:t>dan</a:t>
            </a:r>
            <a:r>
              <a:rPr lang="en-US" sz="3600" b="0" dirty="0">
                <a:effectLst>
                  <a:outerShdw blurRad="38100" dist="38100" dir="2700000" algn="tl">
                    <a:srgbClr val="000000">
                      <a:alpha val="43137"/>
                    </a:srgbClr>
                  </a:outerShdw>
                </a:effectLst>
              </a:rPr>
              <a:t> </a:t>
            </a:r>
            <a:r>
              <a:rPr lang="en-US" sz="3600" b="0" dirty="0" err="1">
                <a:effectLst>
                  <a:outerShdw blurRad="38100" dist="38100" dir="2700000" algn="tl">
                    <a:srgbClr val="000000">
                      <a:alpha val="43137"/>
                    </a:srgbClr>
                  </a:outerShdw>
                </a:effectLst>
              </a:rPr>
              <a:t>Strategi</a:t>
            </a:r>
            <a:r>
              <a:rPr lang="en-US" sz="3600" b="0" dirty="0">
                <a:effectLst>
                  <a:outerShdw blurRad="38100" dist="38100" dir="2700000" algn="tl">
                    <a:srgbClr val="000000">
                      <a:alpha val="43137"/>
                    </a:srgbClr>
                  </a:outerShdw>
                </a:effectLst>
              </a:rPr>
              <a:t> </a:t>
            </a:r>
            <a:r>
              <a:rPr lang="en-US" sz="3600" b="0" dirty="0" smtClean="0">
                <a:effectLst>
                  <a:outerShdw blurRad="38100" dist="38100" dir="2700000" algn="tl">
                    <a:srgbClr val="000000">
                      <a:alpha val="43137"/>
                    </a:srgbClr>
                  </a:outerShdw>
                </a:effectLst>
              </a:rPr>
              <a:t>SDM.</a:t>
            </a:r>
          </a:p>
          <a:p>
            <a:pPr marL="457200" indent="-457200">
              <a:lnSpc>
                <a:spcPct val="120000"/>
              </a:lnSpc>
              <a:spcBef>
                <a:spcPts val="0"/>
              </a:spcBef>
              <a:buFont typeface="Courier New" panose="02070309020205020404" pitchFamily="49" charset="0"/>
              <a:buChar char="o"/>
            </a:pPr>
            <a:r>
              <a:rPr lang="en-US" sz="3600" b="0" dirty="0" err="1" smtClean="0">
                <a:effectLst>
                  <a:outerShdw blurRad="38100" dist="38100" dir="2700000" algn="tl">
                    <a:srgbClr val="000000">
                      <a:alpha val="43137"/>
                    </a:srgbClr>
                  </a:outerShdw>
                </a:effectLst>
              </a:rPr>
              <a:t>Manfaat</a:t>
            </a:r>
            <a:r>
              <a:rPr lang="en-US" sz="3600" b="0" dirty="0" smtClean="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Administrasi</a:t>
            </a:r>
            <a:r>
              <a:rPr lang="en-US" sz="3600" b="0" dirty="0" smtClean="0">
                <a:effectLst>
                  <a:outerShdw blurRad="38100" dist="38100" dir="2700000" algn="tl">
                    <a:srgbClr val="000000">
                      <a:alpha val="43137"/>
                    </a:srgbClr>
                  </a:outerShdw>
                </a:effectLst>
              </a:rPr>
              <a:t>.</a:t>
            </a:r>
          </a:p>
          <a:p>
            <a:pPr marL="457200" indent="-457200">
              <a:lnSpc>
                <a:spcPct val="120000"/>
              </a:lnSpc>
              <a:spcBef>
                <a:spcPts val="0"/>
              </a:spcBef>
              <a:buFont typeface="Courier New" panose="02070309020205020404" pitchFamily="49" charset="0"/>
              <a:buChar char="o"/>
            </a:pPr>
            <a:r>
              <a:rPr lang="en-US" sz="3600" b="0" dirty="0" err="1" smtClean="0">
                <a:effectLst>
                  <a:outerShdw blurRad="38100" dist="38100" dir="2700000" algn="tl">
                    <a:srgbClr val="000000">
                      <a:alpha val="43137"/>
                    </a:srgbClr>
                  </a:outerShdw>
                </a:effectLst>
              </a:rPr>
              <a:t>Manajemen</a:t>
            </a:r>
            <a:r>
              <a:rPr lang="en-US" sz="3600" b="0" dirty="0" smtClean="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Hubungan</a:t>
            </a:r>
            <a:r>
              <a:rPr lang="en-US" sz="3600" b="0" dirty="0" smtClean="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Karyawan</a:t>
            </a:r>
            <a:r>
              <a:rPr lang="en-US" sz="3600" b="0" dirty="0" smtClean="0">
                <a:effectLst>
                  <a:outerShdw blurRad="38100" dist="38100" dir="2700000" algn="tl">
                    <a:srgbClr val="000000">
                      <a:alpha val="43137"/>
                    </a:srgbClr>
                  </a:outerShdw>
                </a:effectLst>
              </a:rPr>
              <a:t>.</a:t>
            </a:r>
          </a:p>
          <a:p>
            <a:pPr marL="457200" indent="-457200">
              <a:lnSpc>
                <a:spcPct val="120000"/>
              </a:lnSpc>
              <a:spcBef>
                <a:spcPts val="0"/>
              </a:spcBef>
              <a:buFont typeface="Courier New" panose="02070309020205020404" pitchFamily="49" charset="0"/>
              <a:buChar char="o"/>
            </a:pPr>
            <a:r>
              <a:rPr lang="en-US" sz="3600" b="0" dirty="0" err="1" smtClean="0">
                <a:effectLst>
                  <a:outerShdw blurRad="38100" dist="38100" dir="2700000" algn="tl">
                    <a:srgbClr val="000000">
                      <a:alpha val="43137"/>
                    </a:srgbClr>
                  </a:outerShdw>
                </a:effectLst>
              </a:rPr>
              <a:t>Tantangan</a:t>
            </a:r>
            <a:r>
              <a:rPr lang="en-US" sz="3600" b="0" dirty="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dan</a:t>
            </a:r>
            <a:r>
              <a:rPr lang="en-US" sz="3600" b="0" dirty="0" smtClean="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Pertimbangan</a:t>
            </a:r>
            <a:r>
              <a:rPr lang="en-US" sz="3600" b="0" dirty="0" smtClean="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Etis</a:t>
            </a:r>
            <a:r>
              <a:rPr lang="en-US" sz="3600" b="0" dirty="0" smtClean="0">
                <a:effectLst>
                  <a:outerShdw blurRad="38100" dist="38100" dir="2700000" algn="tl">
                    <a:srgbClr val="000000">
                      <a:alpha val="43137"/>
                    </a:srgbClr>
                  </a:outerShdw>
                </a:effectLst>
              </a:rPr>
              <a:t>.</a:t>
            </a: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37</a:t>
            </a:fld>
            <a:endParaRPr lang="en-US" dirty="0"/>
          </a:p>
        </p:txBody>
      </p:sp>
    </p:spTree>
    <p:extLst>
      <p:ext uri="{BB962C8B-B14F-4D97-AF65-F5344CB8AC3E}">
        <p14:creationId xmlns:p14="http://schemas.microsoft.com/office/powerpoint/2010/main" val="8339789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e9181b0c918b2ea42ab8d5eb9799ccfa4b4ef3"/>
</p:tagLst>
</file>

<file path=ppt/theme/theme1.xml><?xml version="1.0" encoding="utf-8"?>
<a:theme xmlns:a="http://schemas.openxmlformats.org/drawingml/2006/main" name="Theme15">
  <a:themeElements>
    <a:clrScheme name="Custom 561">
      <a:dk1>
        <a:sysClr val="windowText" lastClr="000000"/>
      </a:dk1>
      <a:lt1>
        <a:sysClr val="window" lastClr="FFFFFF"/>
      </a:lt1>
      <a:dk2>
        <a:srgbClr val="0E0600"/>
      </a:dk2>
      <a:lt2>
        <a:srgbClr val="FCF5EF"/>
      </a:lt2>
      <a:accent1>
        <a:srgbClr val="DD5900"/>
      </a:accent1>
      <a:accent2>
        <a:srgbClr val="FFB900"/>
      </a:accent2>
      <a:accent3>
        <a:srgbClr val="DC3C00"/>
      </a:accent3>
      <a:accent4>
        <a:srgbClr val="00BCF2"/>
      </a:accent4>
      <a:accent5>
        <a:srgbClr val="00B294"/>
      </a:accent5>
      <a:accent6>
        <a:srgbClr val="68217A"/>
      </a:accent6>
      <a:hlink>
        <a:srgbClr val="00BCF2"/>
      </a:hlink>
      <a:folHlink>
        <a:srgbClr val="68217A"/>
      </a:folHlink>
    </a:clrScheme>
    <a:fontScheme name="Custom 3">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heme15" id="{3A4BD2B8-D7F7-49E1-ABD2-6F47C9C25F55}" vid="{16CF962A-F658-4D2B-9A69-454D247F8B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Theme15</Template>
  <TotalTime>1946</TotalTime>
  <Words>1908</Words>
  <Application>Microsoft Office PowerPoint</Application>
  <PresentationFormat>Custom</PresentationFormat>
  <Paragraphs>227</Paragraphs>
  <Slides>37</Slides>
  <Notes>15</Notes>
  <HiddenSlides>1</HiddenSlides>
  <MMClips>3</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Theme15</vt:lpstr>
      <vt:lpstr> Area Fungsional dan Sistem Kepatuhan </vt:lpstr>
      <vt:lpstr>Outline Bab 9</vt:lpstr>
      <vt:lpstr>Figure 9.1. Data from functional area ISs support enterprise apps</vt:lpstr>
      <vt:lpstr>9.1  Level Manajemen dan Sistem Fungsional</vt:lpstr>
      <vt:lpstr>9.1 Level Manajemen dan Sistem Fungsional</vt:lpstr>
      <vt:lpstr>Figure 9.3. Tiga level organisasi, perhatiannya, serta pertanyaan strategik dan taktik, perencanaan dan pengendalian </vt:lpstr>
      <vt:lpstr> Figure 9.4.  Mempersiapkan pesanan pabrik untuk pengiriman setelah penjualan, keuangan, dan fungsi produksi telah menyelesaikan tugas pengolahan mereka  (Preparing factory orders for shipping after sales, finance, and production functions have completed their processing tasks)</vt:lpstr>
      <vt:lpstr>Basic Functional Area Systems</vt:lpstr>
      <vt:lpstr>PowerPoint Presentation</vt:lpstr>
      <vt:lpstr>PowerPoint Presentation</vt:lpstr>
      <vt:lpstr>Processing</vt:lpstr>
      <vt:lpstr>9.2  Sistem Manufaktur dan Sistem Produksi</vt:lpstr>
      <vt:lpstr>9.2 Sistem Manufaktur dan Sistem Produksi</vt:lpstr>
      <vt:lpstr>Sistem Manajemen Transportasi (TMS)</vt:lpstr>
      <vt:lpstr>Sistem Manajemen Logistik</vt:lpstr>
      <vt:lpstr>Sistem Pengendalian Persediaan</vt:lpstr>
      <vt:lpstr>Sistem Pengendalian Persediaan</vt:lpstr>
      <vt:lpstr>Computer Integrated Manufacturing (CIM) dan Manufacturing Execution Systems (MES)  </vt:lpstr>
      <vt:lpstr>9.3  Sistem Penjualan dan Pemasaran</vt:lpstr>
      <vt:lpstr>9.3 Sistem Penjualan dan Pemasaran</vt:lpstr>
      <vt:lpstr>9.3  Sales and Marketing Systems</vt:lpstr>
      <vt:lpstr>Sales and Distribution Channels</vt:lpstr>
      <vt:lpstr>Manajemen Pemasaran</vt:lpstr>
      <vt:lpstr>9.4  Accounting, Finance and Compliance System</vt:lpstr>
      <vt:lpstr>9.4 Akunting, Keuangan dan Kepatuhan</vt:lpstr>
      <vt:lpstr>XBRL: eXtensible Business Reporting Language</vt:lpstr>
      <vt:lpstr>XBRL: eXtensible Business Reporting Language</vt:lpstr>
      <vt:lpstr>Mencegah dan Mendeteksi Penipuan</vt:lpstr>
      <vt:lpstr>Faktor-faktor Risiko Fraud</vt:lpstr>
      <vt:lpstr>PowerPoint Presentation</vt:lpstr>
      <vt:lpstr>9.4  Human Resource Information System, Compliance and Ethics</vt:lpstr>
      <vt:lpstr>9.5  Sistem Informasi Sumberdaya Manusia, Kepatuhan dan Etika</vt:lpstr>
      <vt:lpstr>Human Resources Information Systems</vt:lpstr>
      <vt:lpstr>Human Resources Information Systems</vt:lpstr>
      <vt:lpstr>Human Resources Information Systems</vt:lpstr>
      <vt:lpstr>Management and Employee Development</vt:lpstr>
      <vt:lpstr>HR Planning, Control, and Management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207</cp:revision>
  <dcterms:created xsi:type="dcterms:W3CDTF">2010-10-24T06:01:35Z</dcterms:created>
  <dcterms:modified xsi:type="dcterms:W3CDTF">2015-06-17T20:48:58Z</dcterms:modified>
</cp:coreProperties>
</file>