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Lst>
  <p:notesMasterIdLst>
    <p:notesMasterId r:id="rId40"/>
  </p:notesMasterIdLst>
  <p:sldIdLst>
    <p:sldId id="256" r:id="rId2"/>
    <p:sldId id="263" r:id="rId3"/>
    <p:sldId id="335" r:id="rId4"/>
    <p:sldId id="286" r:id="rId5"/>
    <p:sldId id="350" r:id="rId6"/>
    <p:sldId id="318" r:id="rId7"/>
    <p:sldId id="336" r:id="rId8"/>
    <p:sldId id="319" r:id="rId9"/>
    <p:sldId id="352" r:id="rId10"/>
    <p:sldId id="283" r:id="rId11"/>
    <p:sldId id="321" r:id="rId12"/>
    <p:sldId id="338" r:id="rId13"/>
    <p:sldId id="287" r:id="rId14"/>
    <p:sldId id="322" r:id="rId15"/>
    <p:sldId id="289" r:id="rId16"/>
    <p:sldId id="339" r:id="rId17"/>
    <p:sldId id="292" r:id="rId18"/>
    <p:sldId id="291" r:id="rId19"/>
    <p:sldId id="295" r:id="rId20"/>
    <p:sldId id="340" r:id="rId21"/>
    <p:sldId id="296" r:id="rId22"/>
    <p:sldId id="349" r:id="rId23"/>
    <p:sldId id="294" r:id="rId24"/>
    <p:sldId id="298" r:id="rId25"/>
    <p:sldId id="347" r:id="rId26"/>
    <p:sldId id="302" r:id="rId27"/>
    <p:sldId id="297" r:id="rId28"/>
    <p:sldId id="328" r:id="rId29"/>
    <p:sldId id="341" r:id="rId30"/>
    <p:sldId id="303" r:id="rId31"/>
    <p:sldId id="329" r:id="rId32"/>
    <p:sldId id="300" r:id="rId33"/>
    <p:sldId id="299" r:id="rId34"/>
    <p:sldId id="342" r:id="rId35"/>
    <p:sldId id="301" r:id="rId36"/>
    <p:sldId id="332" r:id="rId37"/>
    <p:sldId id="334" r:id="rId38"/>
    <p:sldId id="351" r:id="rId39"/>
  </p:sldIdLst>
  <p:sldSz cx="12192000" cy="6858000"/>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C3D8"/>
    <a:srgbClr val="A63D3B"/>
    <a:srgbClr val="C89800"/>
    <a:srgbClr val="460000"/>
    <a:srgbClr val="6B633D"/>
    <a:srgbClr val="534D2F"/>
    <a:srgbClr val="825700"/>
    <a:srgbClr val="FFD85D"/>
    <a:srgbClr val="F9B0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44" autoAdjust="0"/>
    <p:restoredTop sz="97270" autoAdjust="0"/>
  </p:normalViewPr>
  <p:slideViewPr>
    <p:cSldViewPr>
      <p:cViewPr varScale="1">
        <p:scale>
          <a:sx n="66" d="100"/>
          <a:sy n="66" d="100"/>
        </p:scale>
        <p:origin x="-114" y="-144"/>
      </p:cViewPr>
      <p:guideLst>
        <p:guide orient="horz" pos="2160"/>
        <p:guide pos="3840"/>
      </p:guideLst>
    </p:cSldViewPr>
  </p:slideViewPr>
  <p:notesTextViewPr>
    <p:cViewPr>
      <p:scale>
        <a:sx n="100" d="100"/>
        <a:sy n="100" d="100"/>
      </p:scale>
      <p:origin x="0" y="0"/>
    </p:cViewPr>
  </p:notesTextViewPr>
  <p:sorterViewPr>
    <p:cViewPr>
      <p:scale>
        <a:sx n="150" d="100"/>
        <a:sy n="150" d="100"/>
      </p:scale>
      <p:origin x="0" y="-1035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1EC91B-595E-4082-B1E6-D4F740D10EB8}" type="datetimeFigureOut">
              <a:rPr lang="en-US" smtClean="0"/>
              <a:pPr/>
              <a:t>6/15/2016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E21A7A-A841-4976-BBD4-1A7C895EC389}" type="slidenum">
              <a:rPr lang="en-US" smtClean="0"/>
              <a:pPr/>
              <a:t>‹#›</a:t>
            </a:fld>
            <a:endParaRPr lang="en-US" dirty="0"/>
          </a:p>
        </p:txBody>
      </p:sp>
    </p:spTree>
    <p:extLst>
      <p:ext uri="{BB962C8B-B14F-4D97-AF65-F5344CB8AC3E}">
        <p14:creationId xmlns:p14="http://schemas.microsoft.com/office/powerpoint/2010/main" val="2762642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dirty="0"/>
          </a:p>
        </p:txBody>
      </p:sp>
    </p:spTree>
    <p:extLst>
      <p:ext uri="{BB962C8B-B14F-4D97-AF65-F5344CB8AC3E}">
        <p14:creationId xmlns:p14="http://schemas.microsoft.com/office/powerpoint/2010/main" val="3889021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a:t>
            </a:fld>
            <a:endParaRPr lang="en-US" dirty="0"/>
          </a:p>
        </p:txBody>
      </p:sp>
    </p:spTree>
    <p:extLst>
      <p:ext uri="{BB962C8B-B14F-4D97-AF65-F5344CB8AC3E}">
        <p14:creationId xmlns:p14="http://schemas.microsoft.com/office/powerpoint/2010/main" val="3323449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4</a:t>
            </a:fld>
            <a:endParaRPr lang="en-US" dirty="0"/>
          </a:p>
        </p:txBody>
      </p:sp>
    </p:spTree>
    <p:extLst>
      <p:ext uri="{BB962C8B-B14F-4D97-AF65-F5344CB8AC3E}">
        <p14:creationId xmlns:p14="http://schemas.microsoft.com/office/powerpoint/2010/main" val="4138837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5</a:t>
            </a:fld>
            <a:endParaRPr lang="en-US" dirty="0"/>
          </a:p>
        </p:txBody>
      </p:sp>
    </p:spTree>
    <p:extLst>
      <p:ext uri="{BB962C8B-B14F-4D97-AF65-F5344CB8AC3E}">
        <p14:creationId xmlns:p14="http://schemas.microsoft.com/office/powerpoint/2010/main" val="4138837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10</a:t>
            </a:fld>
            <a:endParaRPr lang="en-US" dirty="0"/>
          </a:p>
        </p:txBody>
      </p:sp>
    </p:spTree>
    <p:extLst>
      <p:ext uri="{BB962C8B-B14F-4D97-AF65-F5344CB8AC3E}">
        <p14:creationId xmlns:p14="http://schemas.microsoft.com/office/powerpoint/2010/main" val="2697295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13</a:t>
            </a:fld>
            <a:endParaRPr lang="en-US" dirty="0"/>
          </a:p>
        </p:txBody>
      </p:sp>
    </p:spTree>
    <p:extLst>
      <p:ext uri="{BB962C8B-B14F-4D97-AF65-F5344CB8AC3E}">
        <p14:creationId xmlns:p14="http://schemas.microsoft.com/office/powerpoint/2010/main" val="687900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15</a:t>
            </a:fld>
            <a:endParaRPr lang="en-US" dirty="0"/>
          </a:p>
        </p:txBody>
      </p:sp>
    </p:spTree>
    <p:extLst>
      <p:ext uri="{BB962C8B-B14F-4D97-AF65-F5344CB8AC3E}">
        <p14:creationId xmlns:p14="http://schemas.microsoft.com/office/powerpoint/2010/main" val="2426595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17</a:t>
            </a:fld>
            <a:endParaRPr lang="en-US" dirty="0"/>
          </a:p>
        </p:txBody>
      </p:sp>
    </p:spTree>
    <p:extLst>
      <p:ext uri="{BB962C8B-B14F-4D97-AF65-F5344CB8AC3E}">
        <p14:creationId xmlns:p14="http://schemas.microsoft.com/office/powerpoint/2010/main" val="1417254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18</a:t>
            </a:fld>
            <a:endParaRPr lang="en-US" dirty="0"/>
          </a:p>
        </p:txBody>
      </p:sp>
    </p:spTree>
    <p:extLst>
      <p:ext uri="{BB962C8B-B14F-4D97-AF65-F5344CB8AC3E}">
        <p14:creationId xmlns:p14="http://schemas.microsoft.com/office/powerpoint/2010/main" val="3655854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19</a:t>
            </a:fld>
            <a:endParaRPr lang="en-US" dirty="0"/>
          </a:p>
        </p:txBody>
      </p:sp>
    </p:spTree>
    <p:extLst>
      <p:ext uri="{BB962C8B-B14F-4D97-AF65-F5344CB8AC3E}">
        <p14:creationId xmlns:p14="http://schemas.microsoft.com/office/powerpoint/2010/main" val="2877708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21</a:t>
            </a:fld>
            <a:endParaRPr lang="en-US" dirty="0"/>
          </a:p>
        </p:txBody>
      </p:sp>
    </p:spTree>
    <p:extLst>
      <p:ext uri="{BB962C8B-B14F-4D97-AF65-F5344CB8AC3E}">
        <p14:creationId xmlns:p14="http://schemas.microsoft.com/office/powerpoint/2010/main" val="3527834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22</a:t>
            </a:fld>
            <a:endParaRPr lang="en-US" dirty="0"/>
          </a:p>
        </p:txBody>
      </p:sp>
    </p:spTree>
    <p:extLst>
      <p:ext uri="{BB962C8B-B14F-4D97-AF65-F5344CB8AC3E}">
        <p14:creationId xmlns:p14="http://schemas.microsoft.com/office/powerpoint/2010/main" val="3527834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23</a:t>
            </a:fld>
            <a:endParaRPr lang="en-US" dirty="0"/>
          </a:p>
        </p:txBody>
      </p:sp>
    </p:spTree>
    <p:extLst>
      <p:ext uri="{BB962C8B-B14F-4D97-AF65-F5344CB8AC3E}">
        <p14:creationId xmlns:p14="http://schemas.microsoft.com/office/powerpoint/2010/main" val="3638870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24</a:t>
            </a:fld>
            <a:endParaRPr lang="en-US" dirty="0"/>
          </a:p>
        </p:txBody>
      </p:sp>
    </p:spTree>
    <p:extLst>
      <p:ext uri="{BB962C8B-B14F-4D97-AF65-F5344CB8AC3E}">
        <p14:creationId xmlns:p14="http://schemas.microsoft.com/office/powerpoint/2010/main" val="671372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26</a:t>
            </a:fld>
            <a:endParaRPr lang="en-US" dirty="0"/>
          </a:p>
        </p:txBody>
      </p:sp>
    </p:spTree>
    <p:extLst>
      <p:ext uri="{BB962C8B-B14F-4D97-AF65-F5344CB8AC3E}">
        <p14:creationId xmlns:p14="http://schemas.microsoft.com/office/powerpoint/2010/main" val="23023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27</a:t>
            </a:fld>
            <a:endParaRPr lang="en-US" dirty="0"/>
          </a:p>
        </p:txBody>
      </p:sp>
    </p:spTree>
    <p:extLst>
      <p:ext uri="{BB962C8B-B14F-4D97-AF65-F5344CB8AC3E}">
        <p14:creationId xmlns:p14="http://schemas.microsoft.com/office/powerpoint/2010/main" val="815608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Collaborative</a:t>
            </a:r>
            <a:r>
              <a:rPr lang="en-US" baseline="0" smtClean="0"/>
              <a:t> Planning, Forecasting, and Replenishment (CPFR) System </a:t>
            </a:r>
            <a:endParaRPr lang="id-ID"/>
          </a:p>
        </p:txBody>
      </p:sp>
      <p:sp>
        <p:nvSpPr>
          <p:cNvPr id="4" name="Slide Number Placeholder 3"/>
          <p:cNvSpPr>
            <a:spLocks noGrp="1"/>
          </p:cNvSpPr>
          <p:nvPr>
            <p:ph type="sldNum" sz="quarter" idx="10"/>
          </p:nvPr>
        </p:nvSpPr>
        <p:spPr/>
        <p:txBody>
          <a:bodyPr/>
          <a:lstStyle/>
          <a:p>
            <a:fld id="{55E21A7A-A841-4976-BBD4-1A7C895EC389}" type="slidenum">
              <a:rPr lang="en-US" smtClean="0"/>
              <a:pPr/>
              <a:t>29</a:t>
            </a:fld>
            <a:endParaRPr lang="en-US" dirty="0"/>
          </a:p>
        </p:txBody>
      </p:sp>
    </p:spTree>
    <p:extLst>
      <p:ext uri="{BB962C8B-B14F-4D97-AF65-F5344CB8AC3E}">
        <p14:creationId xmlns:p14="http://schemas.microsoft.com/office/powerpoint/2010/main" val="3162637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30</a:t>
            </a:fld>
            <a:endParaRPr lang="en-US" dirty="0"/>
          </a:p>
        </p:txBody>
      </p:sp>
    </p:spTree>
    <p:extLst>
      <p:ext uri="{BB962C8B-B14F-4D97-AF65-F5344CB8AC3E}">
        <p14:creationId xmlns:p14="http://schemas.microsoft.com/office/powerpoint/2010/main" val="3859536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32</a:t>
            </a:fld>
            <a:endParaRPr lang="en-US" dirty="0"/>
          </a:p>
        </p:txBody>
      </p:sp>
    </p:spTree>
    <p:extLst>
      <p:ext uri="{BB962C8B-B14F-4D97-AF65-F5344CB8AC3E}">
        <p14:creationId xmlns:p14="http://schemas.microsoft.com/office/powerpoint/2010/main" val="2315767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33</a:t>
            </a:fld>
            <a:endParaRPr lang="en-US" dirty="0"/>
          </a:p>
        </p:txBody>
      </p:sp>
    </p:spTree>
    <p:extLst>
      <p:ext uri="{BB962C8B-B14F-4D97-AF65-F5344CB8AC3E}">
        <p14:creationId xmlns:p14="http://schemas.microsoft.com/office/powerpoint/2010/main" val="2466523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Collaborative</a:t>
            </a:r>
            <a:r>
              <a:rPr lang="en-US" baseline="0" smtClean="0"/>
              <a:t> Planning, Forecasting, and Replenishment (CPFR) System </a:t>
            </a:r>
            <a:endParaRPr lang="id-ID"/>
          </a:p>
        </p:txBody>
      </p:sp>
      <p:sp>
        <p:nvSpPr>
          <p:cNvPr id="4" name="Slide Number Placeholder 3"/>
          <p:cNvSpPr>
            <a:spLocks noGrp="1"/>
          </p:cNvSpPr>
          <p:nvPr>
            <p:ph type="sldNum" sz="quarter" idx="10"/>
          </p:nvPr>
        </p:nvSpPr>
        <p:spPr/>
        <p:txBody>
          <a:bodyPr/>
          <a:lstStyle/>
          <a:p>
            <a:fld id="{55E21A7A-A841-4976-BBD4-1A7C895EC389}" type="slidenum">
              <a:rPr lang="en-US" smtClean="0"/>
              <a:pPr/>
              <a:t>34</a:t>
            </a:fld>
            <a:endParaRPr lang="en-US" dirty="0"/>
          </a:p>
        </p:txBody>
      </p:sp>
    </p:spTree>
    <p:extLst>
      <p:ext uri="{BB962C8B-B14F-4D97-AF65-F5344CB8AC3E}">
        <p14:creationId xmlns:p14="http://schemas.microsoft.com/office/powerpoint/2010/main" val="29717908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35</a:t>
            </a:fld>
            <a:endParaRPr lang="en-US" dirty="0"/>
          </a:p>
        </p:txBody>
      </p:sp>
    </p:spTree>
    <p:extLst>
      <p:ext uri="{BB962C8B-B14F-4D97-AF65-F5344CB8AC3E}">
        <p14:creationId xmlns:p14="http://schemas.microsoft.com/office/powerpoint/2010/main" val="1633435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638800" y="304801"/>
            <a:ext cx="5486400" cy="2514599"/>
          </a:xfrm>
        </p:spPr>
        <p:txBody>
          <a:bodyPr anchor="b">
            <a:normAutofit/>
          </a:bodyPr>
          <a:lstStyle>
            <a:lvl1pPr algn="l">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5638800" y="2895600"/>
            <a:ext cx="5486400" cy="914400"/>
          </a:xfrm>
        </p:spPr>
        <p:txBody>
          <a:bodyPr/>
          <a:lstStyle>
            <a:lvl1pPr marL="0" indent="0" algn="l">
              <a:spcBef>
                <a:spcPts val="1200"/>
              </a:spcBef>
              <a:buNone/>
              <a:defRPr sz="2400">
                <a:solidFill>
                  <a:schemeClr val="bg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894322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extLst>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effectLst>
                  <a:outerShdw blurRad="114300" dist="63500" dir="2700000" algn="tl" rotWithShape="0">
                    <a:prstClr val="black"/>
                  </a:outerShdw>
                </a:effectLst>
                <a:latin typeface="Century Gothic" panose="020B0502020202020204"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effectLst>
                  <a:outerShdw blurRad="76200" dist="88900" dir="2700000" algn="tl" rotWithShape="0">
                    <a:schemeClr val="bg1"/>
                  </a:outerShdw>
                </a:effectLst>
                <a:latin typeface="Century Gothic" panose="020B0502020202020204" pitchFamily="34" charset="0"/>
              </a:defRPr>
            </a:lvl1pPr>
            <a:lvl2pPr>
              <a:defRPr>
                <a:effectLst>
                  <a:outerShdw blurRad="76200" dist="88900" dir="2700000" algn="tl" rotWithShape="0">
                    <a:schemeClr val="bg1"/>
                  </a:outerShdw>
                </a:effectLst>
                <a:latin typeface="Century Gothic" panose="020B0502020202020204" pitchFamily="34" charset="0"/>
              </a:defRPr>
            </a:lvl2pPr>
            <a:lvl3pPr>
              <a:defRPr>
                <a:effectLst>
                  <a:outerShdw blurRad="76200" dist="88900" dir="2700000" algn="tl" rotWithShape="0">
                    <a:schemeClr val="bg1"/>
                  </a:outerShdw>
                </a:effectLst>
                <a:latin typeface="Century Gothic" panose="020B0502020202020204" pitchFamily="34" charset="0"/>
              </a:defRPr>
            </a:lvl3pPr>
            <a:lvl4pPr>
              <a:defRPr>
                <a:effectLst>
                  <a:outerShdw blurRad="76200" dist="88900" dir="2700000" algn="tl" rotWithShape="0">
                    <a:schemeClr val="bg1"/>
                  </a:outerShdw>
                </a:effectLst>
                <a:latin typeface="Century Gothic" panose="020B0502020202020204" pitchFamily="34" charset="0"/>
              </a:defRPr>
            </a:lvl4pPr>
            <a:lvl5pPr>
              <a:defRPr>
                <a:effectLst>
                  <a:outerShdw blurRad="76200" dist="88900" dir="2700000" algn="tl" rotWithShape="0">
                    <a:schemeClr val="bg1"/>
                  </a:outerShdw>
                </a:effectLst>
                <a:latin typeface="Century Gothic" panose="020B0502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r>
              <a:rPr lang="en-US" smtClean="0"/>
              <a:t>10-</a:t>
            </a:r>
            <a:fld id="{4C0BDC54-7FBA-410E-843C-F866E66B0366}" type="slidenum">
              <a:rPr lang="en-US" smtClean="0"/>
              <a:pPr/>
              <a:t>‹#›</a:t>
            </a:fld>
            <a:endParaRPr lang="en-US" dirty="0"/>
          </a:p>
        </p:txBody>
      </p:sp>
    </p:spTree>
    <p:extLst>
      <p:ext uri="{BB962C8B-B14F-4D97-AF65-F5344CB8AC3E}">
        <p14:creationId xmlns:p14="http://schemas.microsoft.com/office/powerpoint/2010/main" val="412656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0450" y="3581400"/>
            <a:ext cx="10058400" cy="1143000"/>
          </a:xfrm>
        </p:spPr>
        <p:txBody>
          <a:bodyPr/>
          <a:lstStyle>
            <a:lvl1pPr marL="0" indent="0">
              <a:spcBef>
                <a:spcPts val="1200"/>
              </a:spcBef>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945799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hdr="0" dt="0"/>
  <p:extLst mod="1">
    <p:ext uri="{DCECCB84-F9BA-43D5-87BE-67443E8EF086}">
      <p15:sldGuideLst xmlns:p15="http://schemas.microsoft.com/office/powerpoint/2012/main" xmlns=""/>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676401"/>
            <a:ext cx="484632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78880" y="1676401"/>
            <a:ext cx="484632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r>
              <a:rPr lang="en-US" smtClean="0"/>
              <a:t>10-</a:t>
            </a:r>
            <a:fld id="{4C0BDC54-7FBA-410E-843C-F866E66B0366}" type="slidenum">
              <a:rPr lang="en-US" smtClean="0"/>
              <a:pPr/>
              <a:t>‹#›</a:t>
            </a:fld>
            <a:endParaRPr lang="en-US" dirty="0"/>
          </a:p>
        </p:txBody>
      </p:sp>
    </p:spTree>
    <p:extLst>
      <p:ext uri="{BB962C8B-B14F-4D97-AF65-F5344CB8AC3E}">
        <p14:creationId xmlns:p14="http://schemas.microsoft.com/office/powerpoint/2010/main" val="24314298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066800" y="1681163"/>
            <a:ext cx="4846320" cy="823912"/>
          </a:xfrm>
        </p:spPr>
        <p:txBody>
          <a:bodyPr anchor="ctr"/>
          <a:lstStyle>
            <a:lvl1pPr marL="0" indent="0">
              <a:buNone/>
              <a:defRPr sz="2400" b="0">
                <a:solidFill>
                  <a:schemeClr val="bg2">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6800" y="2505075"/>
            <a:ext cx="4846320" cy="3514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278880" y="1681163"/>
            <a:ext cx="4846320" cy="823912"/>
          </a:xfrm>
        </p:spPr>
        <p:txBody>
          <a:bodyPr anchor="ctr"/>
          <a:lstStyle>
            <a:lvl1pPr marL="0" indent="0">
              <a:buNone/>
              <a:defRPr sz="2400" b="0">
                <a:solidFill>
                  <a:schemeClr val="bg2">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78880" y="2505075"/>
            <a:ext cx="4846320" cy="3514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0349691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31786062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8383413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74676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24800" y="838200"/>
            <a:ext cx="3657600" cy="2133600"/>
          </a:xfrm>
        </p:spPr>
        <p:txBody>
          <a:bodyPr anchor="b">
            <a:normAutofit/>
          </a:bodyPr>
          <a:lstStyle>
            <a:lvl1pPr>
              <a:defRPr sz="3600"/>
            </a:lvl1pPr>
          </a:lstStyle>
          <a:p>
            <a:r>
              <a:rPr lang="en-US" smtClean="0"/>
              <a:t>Click to edit Master title style</a:t>
            </a:r>
            <a:endParaRPr lang="en-US"/>
          </a:p>
        </p:txBody>
      </p:sp>
      <p:sp>
        <p:nvSpPr>
          <p:cNvPr id="3" name="Content Placeholder 2"/>
          <p:cNvSpPr>
            <a:spLocks noGrp="1"/>
          </p:cNvSpPr>
          <p:nvPr>
            <p:ph idx="1"/>
          </p:nvPr>
        </p:nvSpPr>
        <p:spPr>
          <a:xfrm>
            <a:off x="609600" y="838200"/>
            <a:ext cx="6172200" cy="5181601"/>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924802" y="3124200"/>
            <a:ext cx="3657600" cy="2895600"/>
          </a:xfrm>
        </p:spPr>
        <p:txBody>
          <a:bodyPr>
            <a:normAutofit/>
          </a:bodyPr>
          <a:lstStyle>
            <a:lvl1pPr marL="0" indent="0">
              <a:spcBef>
                <a:spcPts val="1200"/>
              </a:spcBef>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3341420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7239000" y="0"/>
            <a:ext cx="2286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24800" y="838200"/>
            <a:ext cx="3657600" cy="2133600"/>
          </a:xfrm>
        </p:spPr>
        <p:txBody>
          <a:bodyPr anchor="b">
            <a:normAutofit/>
          </a:bodyPr>
          <a:lstStyle>
            <a:lvl1pPr>
              <a:defRPr sz="3600"/>
            </a:lvl1pPr>
          </a:lstStyle>
          <a:p>
            <a:r>
              <a:rPr lang="en-US" smtClean="0"/>
              <a:t>Click to edit Master title style</a:t>
            </a:r>
            <a:endParaRPr lang="en-US"/>
          </a:p>
        </p:txBody>
      </p:sp>
      <p:sp>
        <p:nvSpPr>
          <p:cNvPr id="4" name="Text Placeholder 3"/>
          <p:cNvSpPr>
            <a:spLocks noGrp="1"/>
          </p:cNvSpPr>
          <p:nvPr>
            <p:ph type="body" sz="half" idx="2"/>
          </p:nvPr>
        </p:nvSpPr>
        <p:spPr>
          <a:xfrm>
            <a:off x="7924801" y="3124200"/>
            <a:ext cx="3657600" cy="2895600"/>
          </a:xfrm>
        </p:spPr>
        <p:txBody>
          <a:bodyPr>
            <a:normAutofit/>
          </a:bodyPr>
          <a:lstStyle>
            <a:lvl1pPr marL="0" indent="0">
              <a:spcBef>
                <a:spcPts val="1200"/>
              </a:spcBef>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p:cNvSpPr>
            <a:spLocks noGrp="1"/>
          </p:cNvSpPr>
          <p:nvPr>
            <p:ph type="pic" idx="1"/>
          </p:nvPr>
        </p:nvSpPr>
        <p:spPr>
          <a:xfrm>
            <a:off x="0" y="0"/>
            <a:ext cx="7239000" cy="6858000"/>
          </a:xfrm>
          <a:solidFill>
            <a:schemeClr val="bg1"/>
          </a:solidFill>
        </p:spPr>
        <p:txBody>
          <a:bodyPr tIns="36576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Tree>
    <p:extLst>
      <p:ext uri="{BB962C8B-B14F-4D97-AF65-F5344CB8AC3E}">
        <p14:creationId xmlns:p14="http://schemas.microsoft.com/office/powerpoint/2010/main" val="31792112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41248784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6400" y="365125"/>
            <a:ext cx="1828800" cy="56546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365125"/>
            <a:ext cx="8001000" cy="5654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17567054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304800"/>
            <a:ext cx="10058400" cy="1143000"/>
          </a:xfrm>
          <a:prstGeom prst="rect">
            <a:avLst/>
          </a:prstGeom>
        </p:spPr>
        <p:txBody>
          <a:bodyPr vert="horz" lIns="91440" tIns="45720" rIns="91440" bIns="45720" rtlCol="0" anchor="b">
            <a:normAutofit/>
          </a:bodyPr>
          <a:lstStyle/>
          <a:p>
            <a:r>
              <a:rPr lang="en-US" smtClean="0"/>
              <a:t>Click to edit Master title style</a:t>
            </a:r>
            <a:endParaRPr lang="en-US"/>
          </a:p>
        </p:txBody>
      </p:sp>
      <p:sp>
        <p:nvSpPr>
          <p:cNvPr id="3" name="Text Placeholder 2"/>
          <p:cNvSpPr>
            <a:spLocks noGrp="1"/>
          </p:cNvSpPr>
          <p:nvPr>
            <p:ph type="body" idx="1"/>
          </p:nvPr>
        </p:nvSpPr>
        <p:spPr>
          <a:xfrm>
            <a:off x="1066800" y="1676400"/>
            <a:ext cx="1005840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6" name="Slide Number Placeholder 5"/>
          <p:cNvSpPr>
            <a:spLocks noGrp="1"/>
          </p:cNvSpPr>
          <p:nvPr>
            <p:ph type="sldNum" sz="quarter" idx="4"/>
          </p:nvPr>
        </p:nvSpPr>
        <p:spPr>
          <a:xfrm>
            <a:off x="10058400" y="6392562"/>
            <a:ext cx="1066800" cy="180976"/>
          </a:xfrm>
          <a:prstGeom prst="rect">
            <a:avLst/>
          </a:prstGeom>
        </p:spPr>
        <p:txBody>
          <a:bodyPr vert="horz" lIns="91440" tIns="45720" rIns="91440" bIns="45720" rtlCol="0" anchor="ctr"/>
          <a:lstStyle>
            <a:lvl1pPr algn="r">
              <a:defRPr sz="800">
                <a:solidFill>
                  <a:schemeClr val="tx1">
                    <a:tint val="75000"/>
                  </a:schemeClr>
                </a:solidFill>
              </a:defRPr>
            </a:lvl1p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4293021285"/>
      </p:ext>
    </p:extLst>
  </p:cSld>
  <p:clrMap bg1="dk1" tx1="lt1" bg2="dk2"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hf hdr="0" dt="0"/>
  <p:txStyles>
    <p:titleStyle>
      <a:lvl1pPr algn="l" defTabSz="914400" rtl="0" eaLnBrk="1" latinLnBrk="0" hangingPunct="1">
        <a:lnSpc>
          <a:spcPct val="90000"/>
        </a:lnSpc>
        <a:spcBef>
          <a:spcPct val="0"/>
        </a:spcBef>
        <a:buNone/>
        <a:defRPr sz="36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1pPr>
      <a:lvl2pPr marL="502920" indent="-228600" algn="l" defTabSz="914400" rtl="0" eaLnBrk="1" latinLnBrk="0" hangingPunct="1">
        <a:lnSpc>
          <a:spcPct val="90000"/>
        </a:lnSpc>
        <a:spcBef>
          <a:spcPts val="12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2pPr>
      <a:lvl3pPr marL="777240" indent="-22860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3pPr>
      <a:lvl4pPr marL="105156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132588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16002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187452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214884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8pPr>
      <a:lvl9pPr marL="242316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3840">
          <p15:clr>
            <a:srgbClr val="F26B43"/>
          </p15:clr>
        </p15:guide>
        <p15:guide id="0" orient="horz" pos="2160" userDrawn="1">
          <p15:clr>
            <a:srgbClr val="F26B43"/>
          </p15:clr>
        </p15:guide>
        <p15:guide id="2" pos="511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4800600"/>
            <a:ext cx="10134600" cy="1089025"/>
          </a:xfrm>
        </p:spPr>
        <p:txBody>
          <a:bodyPr>
            <a:noAutofit/>
            <a:scene3d>
              <a:camera prst="orthographicFront"/>
              <a:lightRig rig="harsh" dir="t"/>
            </a:scene3d>
            <a:sp3d extrusionH="57150" prstMaterial="matte">
              <a:bevelT w="63500" h="38100"/>
              <a:bevelB h="139700"/>
              <a:contourClr>
                <a:schemeClr val="bg1">
                  <a:lumMod val="65000"/>
                </a:schemeClr>
              </a:contourClr>
            </a:sp3d>
          </a:bodyPr>
          <a:lstStyle/>
          <a:p>
            <a:r>
              <a:rPr lang="en-US" sz="6000" b="1" dirty="0" err="1" smtClean="0">
                <a:ln/>
                <a:solidFill>
                  <a:srgbClr val="FFFF00"/>
                </a:solidFill>
                <a:effectLst>
                  <a:outerShdw blurRad="127000" dist="127000" dir="2700000" algn="tl" rotWithShape="0">
                    <a:prstClr val="black">
                      <a:alpha val="81000"/>
                    </a:prstClr>
                  </a:outerShdw>
                </a:effectLst>
                <a:latin typeface="Zealot Light" pitchFamily="2" charset="0"/>
              </a:rPr>
              <a:t>Sistem</a:t>
            </a:r>
            <a:r>
              <a:rPr lang="en-US" sz="6000" b="1" dirty="0" smtClean="0">
                <a:ln/>
                <a:solidFill>
                  <a:srgbClr val="FFFF00"/>
                </a:solidFill>
                <a:effectLst>
                  <a:outerShdw blurRad="127000" dist="127000" dir="2700000" algn="tl" rotWithShape="0">
                    <a:prstClr val="black">
                      <a:alpha val="81000"/>
                    </a:prstClr>
                  </a:outerShdw>
                </a:effectLst>
                <a:latin typeface="Zealot Light" pitchFamily="2" charset="0"/>
              </a:rPr>
              <a:t> </a:t>
            </a:r>
            <a:r>
              <a:rPr lang="en-US" sz="6000" b="1" cap="none" dirty="0" smtClean="0">
                <a:ln/>
                <a:solidFill>
                  <a:srgbClr val="FFFF00"/>
                </a:solidFill>
                <a:effectLst>
                  <a:outerShdw blurRad="127000" dist="127000" dir="2700000" algn="tl" rotWithShape="0">
                    <a:prstClr val="black">
                      <a:alpha val="81000"/>
                    </a:prstClr>
                  </a:outerShdw>
                </a:effectLst>
                <a:latin typeface="Zealot Light" pitchFamily="2" charset="0"/>
              </a:rPr>
              <a:t>Enterprise </a:t>
            </a:r>
            <a:r>
              <a:rPr lang="en-US" sz="6000" b="1" cap="none" err="1" smtClean="0">
                <a:ln/>
                <a:solidFill>
                  <a:srgbClr val="FFFF00"/>
                </a:solidFill>
                <a:effectLst>
                  <a:outerShdw blurRad="127000" dist="127000" dir="2700000" algn="tl" rotWithShape="0">
                    <a:prstClr val="black">
                      <a:alpha val="81000"/>
                    </a:prstClr>
                  </a:outerShdw>
                </a:effectLst>
                <a:latin typeface="Zealot Light" pitchFamily="2" charset="0"/>
              </a:rPr>
              <a:t>dan</a:t>
            </a:r>
            <a:r>
              <a:rPr lang="en-US" sz="6000" b="1" cap="none" smtClean="0">
                <a:ln/>
                <a:solidFill>
                  <a:srgbClr val="FFFF00"/>
                </a:solidFill>
                <a:effectLst>
                  <a:outerShdw blurRad="127000" dist="127000" dir="2700000" algn="tl" rotWithShape="0">
                    <a:prstClr val="black">
                      <a:alpha val="81000"/>
                    </a:prstClr>
                  </a:outerShdw>
                </a:effectLst>
                <a:latin typeface="Zealot Light" pitchFamily="2" charset="0"/>
              </a:rPr>
              <a:t> Aplikasi</a:t>
            </a:r>
            <a:endParaRPr lang="en-US" sz="4400" b="1" cap="none" dirty="0">
              <a:ln/>
              <a:solidFill>
                <a:srgbClr val="FFFF00"/>
              </a:solidFill>
              <a:effectLst>
                <a:outerShdw blurRad="127000" dist="127000" dir="2700000" algn="tl" rotWithShape="0">
                  <a:prstClr val="black">
                    <a:alpha val="81000"/>
                  </a:prstClr>
                </a:outerShdw>
              </a:effectLst>
              <a:latin typeface="Zealot Light" pitchFamily="2" charset="0"/>
            </a:endParaRPr>
          </a:p>
        </p:txBody>
      </p:sp>
      <p:sp>
        <p:nvSpPr>
          <p:cNvPr id="3" name="Subtitle 2"/>
          <p:cNvSpPr>
            <a:spLocks noGrp="1"/>
          </p:cNvSpPr>
          <p:nvPr>
            <p:ph type="subTitle" idx="1"/>
          </p:nvPr>
        </p:nvSpPr>
        <p:spPr>
          <a:xfrm>
            <a:off x="1295400" y="2362200"/>
            <a:ext cx="4953000" cy="685800"/>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127000" dist="101600" dir="2700000" algn="tl" rotWithShape="0">
                    <a:prstClr val="black">
                      <a:alpha val="80000"/>
                    </a:prstClr>
                  </a:outerShdw>
                </a:effectLst>
                <a:latin typeface="+mj-lt"/>
              </a:rPr>
              <a:t>Bab </a:t>
            </a: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127000" dist="101600" dir="2700000" algn="tl" rotWithShape="0">
                    <a:prstClr val="black">
                      <a:alpha val="80000"/>
                    </a:prstClr>
                  </a:outerShdw>
                </a:effectLst>
                <a:latin typeface="+mj-lt"/>
              </a:rPr>
              <a:t>10 </a:t>
            </a:r>
          </a:p>
        </p:txBody>
      </p:sp>
      <p:sp>
        <p:nvSpPr>
          <p:cNvPr id="5" name="Footer Placeholder 4"/>
          <p:cNvSpPr>
            <a:spLocks noGrp="1"/>
          </p:cNvSpPr>
          <p:nvPr>
            <p:ph type="ftr" sz="quarter" idx="4294967295"/>
          </p:nvPr>
        </p:nvSpPr>
        <p:spPr>
          <a:xfrm>
            <a:off x="0" y="6248400"/>
            <a:ext cx="2895600" cy="365125"/>
          </a:xfrm>
          <a:prstGeom prst="rect">
            <a:avLst/>
          </a:prstGeom>
        </p:spPr>
        <p:txBody>
          <a:bodyPr/>
          <a:lstStyle/>
          <a:p>
            <a:r>
              <a:rPr lang="en-US" smtClean="0">
                <a:solidFill>
                  <a:srgbClr val="534D2F"/>
                </a:solidFill>
              </a:rPr>
              <a:t>Copyright 2013 John Wiley &amp; Sons, Inc.</a:t>
            </a:r>
            <a:endParaRPr lang="en-US" dirty="0">
              <a:solidFill>
                <a:srgbClr val="534D2F"/>
              </a:solidFill>
            </a:endParaRPr>
          </a:p>
        </p:txBody>
      </p:sp>
      <p:sp>
        <p:nvSpPr>
          <p:cNvPr id="4" name="Slide Number Placeholder 3"/>
          <p:cNvSpPr>
            <a:spLocks noGrp="1"/>
          </p:cNvSpPr>
          <p:nvPr>
            <p:ph type="sldNum" sz="quarter" idx="4294967295"/>
          </p:nvPr>
        </p:nvSpPr>
        <p:spPr>
          <a:xfrm>
            <a:off x="11185525" y="5883275"/>
            <a:ext cx="1006475" cy="365125"/>
          </a:xfrm>
        </p:spPr>
        <p:txBody>
          <a:bodyPr/>
          <a:lstStyle/>
          <a:p>
            <a:r>
              <a:rPr lang="en-US" sz="1600" dirty="0"/>
              <a:t>10-</a:t>
            </a:r>
            <a:fld id="{4C0BDC54-7FBA-410E-843C-F866E66B0366}" type="slidenum">
              <a:rPr lang="en-US" sz="1600"/>
              <a:pPr/>
              <a:t>1</a:t>
            </a:fld>
            <a:endParaRPr lang="en-US" sz="1600"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1524000" y="1896762"/>
            <a:ext cx="762000" cy="770238"/>
          </a:xfrm>
          <a:prstGeom prst="ellipse">
            <a:avLst/>
          </a:prstGeom>
          <a:solidFill>
            <a:srgbClr val="94C3D8"/>
          </a:solidFill>
          <a:scene3d>
            <a:camera prst="orthographicFront"/>
            <a:lightRig rig="threePt" dir="t"/>
          </a:scene3d>
          <a:sp3d prstMaterial="clear">
            <a:bevelT w="381000" h="3556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id-ID"/>
          </a:p>
        </p:txBody>
      </p:sp>
      <p:sp>
        <p:nvSpPr>
          <p:cNvPr id="2" name="Title 1"/>
          <p:cNvSpPr>
            <a:spLocks noGrp="1"/>
          </p:cNvSpPr>
          <p:nvPr>
            <p:ph type="title"/>
          </p:nvPr>
        </p:nvSpPr>
        <p:spPr/>
        <p:txBody>
          <a:bodyPr>
            <a:normAutofit/>
          </a:bodyPr>
          <a:lstStyle/>
          <a:p>
            <a:r>
              <a:rPr lang="en-US" i="1" spc="300" dirty="0">
                <a:effectLst>
                  <a:outerShdw blurRad="38100" dist="38100" dir="2700000" algn="tl">
                    <a:srgbClr val="000000">
                      <a:alpha val="43137"/>
                    </a:srgbClr>
                  </a:outerShdw>
                </a:effectLst>
              </a:rPr>
              <a:t>Chapter 10 Outline</a:t>
            </a:r>
            <a:endParaRPr lang="en-US" b="1" dirty="0">
              <a:solidFill>
                <a:srgbClr val="6B633D"/>
              </a:solidFill>
            </a:endParaRPr>
          </a:p>
        </p:txBody>
      </p:sp>
      <p:sp>
        <p:nvSpPr>
          <p:cNvPr id="5" name="Slide Number Placeholder 4"/>
          <p:cNvSpPr>
            <a:spLocks noGrp="1"/>
          </p:cNvSpPr>
          <p:nvPr>
            <p:ph type="sldNum" sz="quarter" idx="12"/>
          </p:nvPr>
        </p:nvSpPr>
        <p:spPr/>
        <p:txBody>
          <a:bodyPr/>
          <a:lstStyle/>
          <a:p>
            <a:r>
              <a:rPr lang="en-US" sz="1600" dirty="0"/>
              <a:t>10-</a:t>
            </a:r>
            <a:fld id="{4C0BDC54-7FBA-410E-843C-F866E66B0366}" type="slidenum">
              <a:rPr lang="en-US" sz="1600"/>
              <a:pPr/>
              <a:t>2</a:t>
            </a:fld>
            <a:endParaRPr lang="en-US" sz="1600" dirty="0"/>
          </a:p>
        </p:txBody>
      </p:sp>
      <p:sp>
        <p:nvSpPr>
          <p:cNvPr id="7" name="Oval 6"/>
          <p:cNvSpPr/>
          <p:nvPr/>
        </p:nvSpPr>
        <p:spPr>
          <a:xfrm>
            <a:off x="1524000" y="2667000"/>
            <a:ext cx="762000" cy="770238"/>
          </a:xfrm>
          <a:prstGeom prst="ellipse">
            <a:avLst/>
          </a:prstGeom>
          <a:solidFill>
            <a:srgbClr val="94C3D8"/>
          </a:solidFill>
          <a:scene3d>
            <a:camera prst="orthographicFront"/>
            <a:lightRig rig="threePt" dir="t"/>
          </a:scene3d>
          <a:sp3d prstMaterial="clear">
            <a:bevelT w="381000" h="3556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id-ID"/>
          </a:p>
        </p:txBody>
      </p:sp>
      <p:sp>
        <p:nvSpPr>
          <p:cNvPr id="8" name="Oval 7"/>
          <p:cNvSpPr/>
          <p:nvPr/>
        </p:nvSpPr>
        <p:spPr>
          <a:xfrm>
            <a:off x="1524000" y="3420762"/>
            <a:ext cx="762000" cy="770238"/>
          </a:xfrm>
          <a:prstGeom prst="ellipse">
            <a:avLst/>
          </a:prstGeom>
          <a:solidFill>
            <a:srgbClr val="94C3D8"/>
          </a:solidFill>
          <a:scene3d>
            <a:camera prst="orthographicFront"/>
            <a:lightRig rig="threePt" dir="t"/>
          </a:scene3d>
          <a:sp3d prstMaterial="clear">
            <a:bevelT w="381000" h="3556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id-ID"/>
          </a:p>
        </p:txBody>
      </p:sp>
      <p:sp>
        <p:nvSpPr>
          <p:cNvPr id="9" name="Oval 8"/>
          <p:cNvSpPr/>
          <p:nvPr/>
        </p:nvSpPr>
        <p:spPr>
          <a:xfrm>
            <a:off x="1524000" y="4182762"/>
            <a:ext cx="762000" cy="770238"/>
          </a:xfrm>
          <a:prstGeom prst="ellipse">
            <a:avLst/>
          </a:prstGeom>
          <a:solidFill>
            <a:srgbClr val="94C3D8"/>
          </a:solidFill>
          <a:scene3d>
            <a:camera prst="orthographicFront"/>
            <a:lightRig rig="threePt" dir="t"/>
          </a:scene3d>
          <a:sp3d prstMaterial="clear">
            <a:bevelT w="381000" h="3556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id-ID"/>
          </a:p>
        </p:txBody>
      </p:sp>
      <p:sp>
        <p:nvSpPr>
          <p:cNvPr id="10" name="Oval 9"/>
          <p:cNvSpPr/>
          <p:nvPr/>
        </p:nvSpPr>
        <p:spPr>
          <a:xfrm>
            <a:off x="1524000" y="4944762"/>
            <a:ext cx="762000" cy="770238"/>
          </a:xfrm>
          <a:prstGeom prst="ellipse">
            <a:avLst/>
          </a:prstGeom>
          <a:solidFill>
            <a:srgbClr val="94C3D8"/>
          </a:solidFill>
          <a:scene3d>
            <a:camera prst="orthographicFront"/>
            <a:lightRig rig="threePt" dir="t"/>
          </a:scene3d>
          <a:sp3d prstMaterial="clear">
            <a:bevelT w="381000" h="3556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id-ID"/>
          </a:p>
        </p:txBody>
      </p:sp>
      <p:sp>
        <p:nvSpPr>
          <p:cNvPr id="3" name="Content Placeholder 2"/>
          <p:cNvSpPr>
            <a:spLocks noGrp="1"/>
          </p:cNvSpPr>
          <p:nvPr>
            <p:ph idx="1"/>
          </p:nvPr>
        </p:nvSpPr>
        <p:spPr>
          <a:xfrm>
            <a:off x="1524000" y="1905000"/>
            <a:ext cx="10058400" cy="4343400"/>
          </a:xfrm>
        </p:spPr>
        <p:txBody>
          <a:bodyPr>
            <a:normAutofit/>
          </a:bodyPr>
          <a:lstStyle/>
          <a:p>
            <a:pPr>
              <a:lnSpc>
                <a:spcPct val="150000"/>
              </a:lnSpc>
              <a:buNone/>
            </a:pPr>
            <a:r>
              <a:rPr lang="en-US" sz="2400" b="1">
                <a:solidFill>
                  <a:srgbClr val="FFC000"/>
                </a:solidFill>
                <a:effectLst>
                  <a:outerShdw blurRad="38100" dist="38100" dir="2700000" algn="tl">
                    <a:srgbClr val="000000">
                      <a:alpha val="43137"/>
                    </a:srgbClr>
                  </a:outerShdw>
                </a:effectLst>
              </a:rPr>
              <a:t>10.1</a:t>
            </a:r>
            <a:r>
              <a:rPr lang="en-US" sz="2400">
                <a:effectLst>
                  <a:outerShdw blurRad="38100" dist="38100" dir="2700000" algn="tl">
                    <a:srgbClr val="000000">
                      <a:alpha val="43137"/>
                    </a:srgbClr>
                  </a:outerShdw>
                </a:effectLst>
              </a:rPr>
              <a:t>  </a:t>
            </a:r>
            <a:r>
              <a:rPr lang="en-US" sz="2400" smtClean="0">
                <a:effectLst>
                  <a:outerShdw blurRad="38100" dist="38100" dir="2700000" algn="tl">
                    <a:srgbClr val="000000">
                      <a:alpha val="43137"/>
                    </a:srgbClr>
                  </a:outerShdw>
                </a:effectLst>
              </a:rPr>
              <a:t>Sistem Enterprise</a:t>
            </a:r>
            <a:endParaRPr lang="en-US" sz="2400" dirty="0">
              <a:effectLst>
                <a:outerShdw blurRad="38100" dist="38100" dir="2700000" algn="tl">
                  <a:srgbClr val="000000">
                    <a:alpha val="43137"/>
                  </a:srgbClr>
                </a:outerShdw>
              </a:effectLst>
            </a:endParaRPr>
          </a:p>
          <a:p>
            <a:pPr>
              <a:lnSpc>
                <a:spcPct val="150000"/>
              </a:lnSpc>
              <a:buNone/>
            </a:pPr>
            <a:r>
              <a:rPr lang="en-US" sz="2400" b="1" dirty="0">
                <a:solidFill>
                  <a:srgbClr val="FFC000"/>
                </a:solidFill>
                <a:effectLst>
                  <a:outerShdw blurRad="38100" dist="38100" dir="2700000" algn="tl">
                    <a:srgbClr val="000000">
                      <a:alpha val="43137"/>
                    </a:srgbClr>
                  </a:outerShdw>
                </a:effectLst>
              </a:rPr>
              <a:t>10.2</a:t>
            </a:r>
            <a:r>
              <a:rPr lang="en-US" sz="2400" b="1" dirty="0">
                <a:effectLst>
                  <a:outerShdw blurRad="38100" dist="38100" dir="2700000" algn="tl">
                    <a:srgbClr val="000000">
                      <a:alpha val="43137"/>
                    </a:srgbClr>
                  </a:outerShdw>
                </a:effectLst>
              </a:rPr>
              <a:t> </a:t>
            </a:r>
            <a:r>
              <a:rPr lang="en-US" sz="2400" dirty="0">
                <a:effectLst>
                  <a:outerShdw blurRad="38100" dist="38100" dir="2700000" algn="tl">
                    <a:srgbClr val="000000">
                      <a:alpha val="43137"/>
                    </a:srgbClr>
                  </a:outerShdw>
                </a:effectLst>
              </a:rPr>
              <a:t> Enterprise Resource Planning (ERP)</a:t>
            </a:r>
          </a:p>
          <a:p>
            <a:pPr>
              <a:lnSpc>
                <a:spcPct val="150000"/>
              </a:lnSpc>
              <a:buNone/>
            </a:pPr>
            <a:r>
              <a:rPr lang="en-US" sz="2400" b="1" dirty="0">
                <a:solidFill>
                  <a:srgbClr val="FFC000"/>
                </a:solidFill>
                <a:effectLst>
                  <a:outerShdw blurRad="38100" dist="38100" dir="2700000" algn="tl">
                    <a:srgbClr val="000000">
                      <a:alpha val="43137"/>
                    </a:srgbClr>
                  </a:outerShdw>
                </a:effectLst>
              </a:rPr>
              <a:t>10.3</a:t>
            </a:r>
            <a:r>
              <a:rPr lang="en-US" sz="2400" b="1" dirty="0">
                <a:effectLst>
                  <a:outerShdw blurRad="38100" dist="38100" dir="2700000" algn="tl">
                    <a:srgbClr val="000000">
                      <a:alpha val="43137"/>
                    </a:srgbClr>
                  </a:outerShdw>
                </a:effectLst>
              </a:rPr>
              <a:t> </a:t>
            </a:r>
            <a:r>
              <a:rPr lang="en-US" sz="2400" dirty="0">
                <a:effectLst>
                  <a:outerShdw blurRad="38100" dist="38100" dir="2700000" algn="tl">
                    <a:srgbClr val="000000">
                      <a:alpha val="43137"/>
                    </a:srgbClr>
                  </a:outerShdw>
                </a:effectLst>
              </a:rPr>
              <a:t> Supply Chain Management (SCM) Systems</a:t>
            </a:r>
          </a:p>
          <a:p>
            <a:pPr>
              <a:lnSpc>
                <a:spcPct val="150000"/>
              </a:lnSpc>
              <a:buNone/>
            </a:pPr>
            <a:r>
              <a:rPr lang="en-US" sz="2400" b="1" dirty="0">
                <a:solidFill>
                  <a:srgbClr val="FFC000"/>
                </a:solidFill>
                <a:effectLst>
                  <a:outerShdw blurRad="38100" dist="38100" dir="2700000" algn="tl">
                    <a:srgbClr val="000000">
                      <a:alpha val="43137"/>
                    </a:srgbClr>
                  </a:outerShdw>
                </a:effectLst>
              </a:rPr>
              <a:t>10.4</a:t>
            </a:r>
            <a:r>
              <a:rPr lang="en-US" sz="2400" dirty="0">
                <a:effectLst>
                  <a:outerShdw blurRad="38100" dist="38100" dir="2700000" algn="tl">
                    <a:srgbClr val="000000">
                      <a:alpha val="43137"/>
                    </a:srgbClr>
                  </a:outerShdw>
                </a:effectLst>
              </a:rPr>
              <a:t>  Collaborative Planning, Forecasting </a:t>
            </a:r>
            <a:r>
              <a:rPr lang="en-US" sz="2000" dirty="0">
                <a:effectLst>
                  <a:outerShdw blurRad="38100" dist="38100" dir="2700000" algn="tl">
                    <a:srgbClr val="000000">
                      <a:alpha val="43137"/>
                    </a:srgbClr>
                  </a:outerShdw>
                </a:effectLst>
              </a:rPr>
              <a:t>&amp;</a:t>
            </a:r>
            <a:r>
              <a:rPr lang="en-US" sz="2400" dirty="0">
                <a:effectLst>
                  <a:outerShdw blurRad="38100" dist="38100" dir="2700000" algn="tl">
                    <a:srgbClr val="000000">
                      <a:alpha val="43137"/>
                    </a:srgbClr>
                  </a:outerShdw>
                </a:effectLst>
              </a:rPr>
              <a:t> Replenishment (CPFR)</a:t>
            </a:r>
          </a:p>
          <a:p>
            <a:pPr>
              <a:lnSpc>
                <a:spcPct val="150000"/>
              </a:lnSpc>
              <a:buNone/>
            </a:pPr>
            <a:r>
              <a:rPr lang="en-US" sz="2400" b="1" dirty="0">
                <a:solidFill>
                  <a:srgbClr val="FFC000"/>
                </a:solidFill>
                <a:effectLst>
                  <a:outerShdw blurRad="38100" dist="38100" dir="2700000" algn="tl">
                    <a:srgbClr val="000000">
                      <a:alpha val="43137"/>
                    </a:srgbClr>
                  </a:outerShdw>
                </a:effectLst>
              </a:rPr>
              <a:t>10.5</a:t>
            </a:r>
            <a:r>
              <a:rPr lang="en-US" sz="2400" dirty="0">
                <a:effectLst>
                  <a:outerShdw blurRad="38100" dist="38100" dir="2700000" algn="tl">
                    <a:srgbClr val="000000">
                      <a:alpha val="43137"/>
                    </a:srgbClr>
                  </a:outerShdw>
                </a:effectLst>
              </a:rPr>
              <a:t>  Customer Relationship Management (CRM) Systems</a:t>
            </a:r>
          </a:p>
          <a:p>
            <a:pPr>
              <a:lnSpc>
                <a:spcPct val="150000"/>
              </a:lnSpc>
              <a:buNone/>
            </a:pPr>
            <a:endParaRPr lang="en-US" sz="2400"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fade">
                                      <p:cBhvr>
                                        <p:cTn id="43" dur="1000"/>
                                        <p:tgtEl>
                                          <p:spTgt spid="3">
                                            <p:txEl>
                                              <p:pRg st="3" end="3"/>
                                            </p:txEl>
                                          </p:spTgt>
                                        </p:tgtEl>
                                      </p:cBhvr>
                                    </p:animEffect>
                                    <p:anim calcmode="lin" valueType="num">
                                      <p:cBhvr>
                                        <p:cTn id="4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fade">
                                      <p:cBhvr>
                                        <p:cTn id="55" dur="1000"/>
                                        <p:tgtEl>
                                          <p:spTgt spid="3">
                                            <p:txEl>
                                              <p:pRg st="4" end="4"/>
                                            </p:txEl>
                                          </p:spTgt>
                                        </p:tgtEl>
                                      </p:cBhvr>
                                    </p:animEffect>
                                    <p:anim calcmode="lin" valueType="num">
                                      <p:cBhvr>
                                        <p:cTn id="5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1000"/>
                                        <p:tgtEl>
                                          <p:spTgt spid="10"/>
                                        </p:tgtEl>
                                      </p:cBhvr>
                                    </p:animEffect>
                                    <p:anim calcmode="lin" valueType="num">
                                      <p:cBhvr>
                                        <p:cTn id="61" dur="1000" fill="hold"/>
                                        <p:tgtEl>
                                          <p:spTgt spid="10"/>
                                        </p:tgtEl>
                                        <p:attrNameLst>
                                          <p:attrName>ppt_x</p:attrName>
                                        </p:attrNameLst>
                                      </p:cBhvr>
                                      <p:tavLst>
                                        <p:tav tm="0">
                                          <p:val>
                                            <p:strVal val="#ppt_x"/>
                                          </p:val>
                                        </p:tav>
                                        <p:tav tm="100000">
                                          <p:val>
                                            <p:strVal val="#ppt_x"/>
                                          </p:val>
                                        </p:tav>
                                      </p:tavLst>
                                    </p:anim>
                                    <p:anim calcmode="lin" valueType="num">
                                      <p:cBhvr>
                                        <p:cTn id="6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animBg="1"/>
      <p:bldP spid="7" grpId="0" uiExpand="1" animBg="1"/>
      <p:bldP spid="8" grpId="0" uiExpand="1" animBg="1"/>
      <p:bldP spid="9" grpId="0" uiExpand="1" animBg="1"/>
      <p:bldP spid="10" grpId="0" uiExpand="1" animBg="1"/>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60450" y="1676401"/>
            <a:ext cx="10598150" cy="1752600"/>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r>
              <a:rPr lang="en-US" sz="7200" b="1" cap="none" smtClean="0">
                <a:ln/>
                <a:solidFill>
                  <a:schemeClr val="accent4">
                    <a:lumMod val="10000"/>
                    <a:lumOff val="90000"/>
                  </a:schemeClr>
                </a:solidFill>
                <a:effectLst>
                  <a:outerShdw blurRad="50800" dist="38100" dir="2700000" algn="tl" rotWithShape="0">
                    <a:prstClr val="black">
                      <a:alpha val="40000"/>
                    </a:prstClr>
                  </a:outerShdw>
                </a:effectLst>
              </a:rPr>
              <a:t>10.1</a:t>
            </a:r>
            <a:r>
              <a:rPr lang="en-US" sz="7200" b="1" cap="none" smtClean="0">
                <a:ln/>
                <a:solidFill>
                  <a:srgbClr val="FFFF00"/>
                </a:solidFill>
                <a:effectLst>
                  <a:outerShdw blurRad="50800" dist="38100" dir="2700000" algn="tl" rotWithShape="0">
                    <a:prstClr val="black">
                      <a:alpha val="40000"/>
                    </a:prstClr>
                  </a:outerShdw>
                </a:effectLst>
              </a:rPr>
              <a:t> </a:t>
            </a:r>
            <a:r>
              <a:rPr lang="en-US" sz="7200" b="1" smtClean="0">
                <a:ln/>
                <a:solidFill>
                  <a:srgbClr val="FFFF00"/>
                </a:solidFill>
                <a:effectLst>
                  <a:outerShdw blurRad="50800" dist="38100" dir="2700000" algn="tl" rotWithShape="0">
                    <a:prstClr val="black">
                      <a:alpha val="40000"/>
                    </a:prstClr>
                  </a:outerShdw>
                </a:effectLst>
              </a:rPr>
              <a:t>SISTEM </a:t>
            </a:r>
            <a:r>
              <a:rPr lang="en-US" sz="7200" b="1" cap="none" smtClean="0">
                <a:ln/>
                <a:solidFill>
                  <a:srgbClr val="FFFF00"/>
                </a:solidFill>
                <a:effectLst>
                  <a:outerShdw blurRad="50800" dist="38100" dir="2700000" algn="tl" rotWithShape="0">
                    <a:prstClr val="black">
                      <a:alpha val="40000"/>
                    </a:prstClr>
                  </a:outerShdw>
                </a:effectLst>
              </a:rPr>
              <a:t>ENTERPRISE</a:t>
            </a:r>
            <a:endParaRPr lang="id-ID" sz="7200" b="1" cap="none">
              <a:ln/>
              <a:solidFill>
                <a:srgbClr val="FFFF00"/>
              </a:solidFill>
              <a:effectLst>
                <a:outerShdw blurRad="50800" dist="38100" dir="2700000" algn="tl" rotWithShape="0">
                  <a:prstClr val="black">
                    <a:alpha val="40000"/>
                  </a:prstClr>
                </a:outerShdw>
              </a:effectLst>
            </a:endParaRPr>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3</a:t>
            </a:fld>
            <a:endParaRPr lang="en-US" dirty="0"/>
          </a:p>
        </p:txBody>
      </p:sp>
    </p:spTree>
    <p:extLst>
      <p:ext uri="{BB962C8B-B14F-4D97-AF65-F5344CB8AC3E}">
        <p14:creationId xmlns:p14="http://schemas.microsoft.com/office/powerpoint/2010/main" val="8047655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10.1 Sistem Enterprise</a:t>
            </a:r>
            <a:endParaRPr lang="en-US" dirty="0"/>
          </a:p>
        </p:txBody>
      </p:sp>
      <p:sp>
        <p:nvSpPr>
          <p:cNvPr id="3" name="Content Placeholder 2"/>
          <p:cNvSpPr>
            <a:spLocks noGrp="1"/>
          </p:cNvSpPr>
          <p:nvPr>
            <p:ph idx="1"/>
          </p:nvPr>
        </p:nvSpPr>
        <p:spPr>
          <a:xfrm>
            <a:off x="1066800" y="1676400"/>
            <a:ext cx="10515600" cy="4343400"/>
          </a:xfrm>
        </p:spPr>
        <p:txBody>
          <a:bodyPr>
            <a:noAutofit/>
          </a:bodyPr>
          <a:lstStyle/>
          <a:p>
            <a:pPr>
              <a:spcBef>
                <a:spcPts val="1200"/>
              </a:spcBef>
              <a:spcAft>
                <a:spcPts val="600"/>
              </a:spcAft>
            </a:pPr>
            <a:r>
              <a:rPr lang="en-US" sz="2800" b="1" dirty="0">
                <a:solidFill>
                  <a:srgbClr val="FFFF00"/>
                </a:solidFill>
                <a:effectLst>
                  <a:outerShdw blurRad="76200" dist="88900" dir="2700000" algn="tl" rotWithShape="0">
                    <a:prstClr val="black">
                      <a:alpha val="87000"/>
                    </a:prstClr>
                  </a:outerShdw>
                </a:effectLst>
              </a:rPr>
              <a:t>Enterprise </a:t>
            </a:r>
            <a:r>
              <a:rPr lang="en-US" sz="2800" b="1" dirty="0" smtClean="0">
                <a:solidFill>
                  <a:srgbClr val="FFFF00"/>
                </a:solidFill>
                <a:effectLst>
                  <a:outerShdw blurRad="76200" dist="88900" dir="2700000" algn="tl" rotWithShape="0">
                    <a:prstClr val="black">
                      <a:alpha val="87000"/>
                    </a:prstClr>
                  </a:outerShdw>
                </a:effectLst>
              </a:rPr>
              <a:t>Systems</a:t>
            </a:r>
            <a:r>
              <a:rPr lang="en-US" sz="2800" dirty="0">
                <a:solidFill>
                  <a:srgbClr val="FFFF00"/>
                </a:solidFill>
                <a:effectLst>
                  <a:outerShdw blurRad="76200" dist="88900" dir="2700000" algn="tl" rotWithShape="0">
                    <a:prstClr val="black">
                      <a:alpha val="87000"/>
                    </a:prstClr>
                  </a:outerShdw>
                </a:effectLst>
              </a:rPr>
              <a:t> (ES) </a:t>
            </a:r>
            <a:r>
              <a:rPr lang="en-US" sz="2800" dirty="0" err="1" smtClean="0">
                <a:solidFill>
                  <a:srgbClr val="FFFF00"/>
                </a:solidFill>
                <a:effectLst>
                  <a:outerShdw blurRad="76200" dist="88900" dir="2700000" algn="tl" rotWithShape="0">
                    <a:prstClr val="black">
                      <a:alpha val="87000"/>
                    </a:prstClr>
                  </a:outerShdw>
                </a:effectLst>
              </a:rPr>
              <a:t>adalah</a:t>
            </a:r>
            <a:r>
              <a:rPr lang="en-US" sz="2800" dirty="0" smtClean="0">
                <a:solidFill>
                  <a:srgbClr val="FFFF00"/>
                </a:solidFill>
                <a:effectLst>
                  <a:outerShdw blurRad="76200" dist="88900" dir="2700000" algn="tl" rotWithShape="0">
                    <a:prstClr val="black">
                      <a:alpha val="87000"/>
                    </a:prstClr>
                  </a:outerShdw>
                </a:effectLst>
              </a:rPr>
              <a:t> </a:t>
            </a:r>
            <a:r>
              <a:rPr lang="en-US" sz="2800" dirty="0" err="1" smtClean="0">
                <a:solidFill>
                  <a:srgbClr val="FFFF00"/>
                </a:solidFill>
                <a:effectLst>
                  <a:outerShdw blurRad="76200" dist="88900" dir="2700000" algn="tl" rotWithShape="0">
                    <a:prstClr val="black">
                      <a:alpha val="87000"/>
                    </a:prstClr>
                  </a:outerShdw>
                </a:effectLst>
              </a:rPr>
              <a:t>paket</a:t>
            </a:r>
            <a:r>
              <a:rPr lang="en-US" sz="2800" dirty="0" smtClean="0">
                <a:solidFill>
                  <a:srgbClr val="FFFF00"/>
                </a:solidFill>
                <a:effectLst>
                  <a:outerShdw blurRad="76200" dist="88900" dir="2700000" algn="tl" rotWithShape="0">
                    <a:prstClr val="black">
                      <a:alpha val="87000"/>
                    </a:prstClr>
                  </a:outerShdw>
                </a:effectLst>
              </a:rPr>
              <a:t> software </a:t>
            </a:r>
            <a:r>
              <a:rPr lang="en-US" sz="2800" dirty="0" err="1" smtClean="0">
                <a:solidFill>
                  <a:srgbClr val="FFFF00"/>
                </a:solidFill>
                <a:effectLst>
                  <a:outerShdw blurRad="76200" dist="88900" dir="2700000" algn="tl" rotWithShape="0">
                    <a:prstClr val="black">
                      <a:alpha val="87000"/>
                    </a:prstClr>
                  </a:outerShdw>
                </a:effectLst>
              </a:rPr>
              <a:t>aplikasi</a:t>
            </a:r>
            <a:r>
              <a:rPr lang="en-US" sz="2800" dirty="0" smtClean="0">
                <a:solidFill>
                  <a:srgbClr val="FFFF00"/>
                </a:solidFill>
                <a:effectLst>
                  <a:outerShdw blurRad="76200" dist="88900" dir="2700000" algn="tl" rotWithShape="0">
                    <a:prstClr val="black">
                      <a:alpha val="87000"/>
                    </a:prstClr>
                  </a:outerShdw>
                </a:effectLst>
              </a:rPr>
              <a:t> </a:t>
            </a:r>
            <a:r>
              <a:rPr lang="en-US" sz="2800" dirty="0" err="1" smtClean="0">
                <a:solidFill>
                  <a:srgbClr val="FFFF00"/>
                </a:solidFill>
                <a:effectLst>
                  <a:outerShdw blurRad="76200" dist="88900" dir="2700000" algn="tl" rotWithShape="0">
                    <a:prstClr val="black">
                      <a:alpha val="87000"/>
                    </a:prstClr>
                  </a:outerShdw>
                </a:effectLst>
              </a:rPr>
              <a:t>skala</a:t>
            </a:r>
            <a:r>
              <a:rPr lang="en-US" sz="2800" dirty="0" smtClean="0">
                <a:solidFill>
                  <a:srgbClr val="FFFF00"/>
                </a:solidFill>
                <a:effectLst>
                  <a:outerShdw blurRad="76200" dist="88900" dir="2700000" algn="tl" rotWithShape="0">
                    <a:prstClr val="black">
                      <a:alpha val="87000"/>
                    </a:prstClr>
                  </a:outerShdw>
                </a:effectLst>
              </a:rPr>
              <a:t> </a:t>
            </a:r>
            <a:r>
              <a:rPr lang="en-US" sz="2800" dirty="0" err="1" smtClean="0">
                <a:solidFill>
                  <a:srgbClr val="FFFF00"/>
                </a:solidFill>
                <a:effectLst>
                  <a:outerShdw blurRad="76200" dist="88900" dir="2700000" algn="tl" rotWithShape="0">
                    <a:prstClr val="black">
                      <a:alpha val="87000"/>
                    </a:prstClr>
                  </a:outerShdw>
                </a:effectLst>
              </a:rPr>
              <a:t>besar</a:t>
            </a:r>
            <a:r>
              <a:rPr lang="en-US" sz="2800" dirty="0" smtClean="0">
                <a:solidFill>
                  <a:srgbClr val="FFFF00"/>
                </a:solidFill>
                <a:effectLst>
                  <a:outerShdw blurRad="76200" dist="88900" dir="2700000" algn="tl" rotWithShape="0">
                    <a:prstClr val="black">
                      <a:alpha val="87000"/>
                    </a:prstClr>
                  </a:outerShdw>
                </a:effectLst>
              </a:rPr>
              <a:t> yang </a:t>
            </a:r>
            <a:r>
              <a:rPr lang="en-US" sz="2800" dirty="0" err="1" smtClean="0">
                <a:solidFill>
                  <a:srgbClr val="FFFF00"/>
                </a:solidFill>
                <a:effectLst>
                  <a:outerShdw blurRad="76200" dist="88900" dir="2700000" algn="tl" rotWithShape="0">
                    <a:prstClr val="black">
                      <a:alpha val="87000"/>
                    </a:prstClr>
                  </a:outerShdw>
                </a:effectLst>
              </a:rPr>
              <a:t>mendukung</a:t>
            </a:r>
            <a:r>
              <a:rPr lang="en-US" sz="2800" dirty="0" smtClean="0">
                <a:solidFill>
                  <a:srgbClr val="FFFF00"/>
                </a:solidFill>
                <a:effectLst>
                  <a:outerShdw blurRad="76200" dist="88900" dir="2700000" algn="tl" rotWithShape="0">
                    <a:prstClr val="black">
                      <a:alpha val="87000"/>
                    </a:prstClr>
                  </a:outerShdw>
                </a:effectLst>
              </a:rPr>
              <a:t> proses </a:t>
            </a:r>
            <a:r>
              <a:rPr lang="en-US" sz="2800" dirty="0" err="1" smtClean="0">
                <a:solidFill>
                  <a:srgbClr val="FFFF00"/>
                </a:solidFill>
                <a:effectLst>
                  <a:outerShdw blurRad="76200" dist="88900" dir="2700000" algn="tl" rotWithShape="0">
                    <a:prstClr val="black">
                      <a:alpha val="87000"/>
                    </a:prstClr>
                  </a:outerShdw>
                </a:effectLst>
              </a:rPr>
              <a:t>bisnis</a:t>
            </a:r>
            <a:r>
              <a:rPr lang="en-US" sz="2800" dirty="0" smtClean="0">
                <a:solidFill>
                  <a:srgbClr val="FFFF00"/>
                </a:solidFill>
                <a:effectLst>
                  <a:outerShdw blurRad="76200" dist="88900" dir="2700000" algn="tl" rotWithShape="0">
                    <a:prstClr val="black">
                      <a:alpha val="87000"/>
                    </a:prstClr>
                  </a:outerShdw>
                </a:effectLst>
              </a:rPr>
              <a:t>, </a:t>
            </a:r>
            <a:r>
              <a:rPr lang="en-US" sz="2800" dirty="0" err="1" smtClean="0">
                <a:solidFill>
                  <a:srgbClr val="FFFF00"/>
                </a:solidFill>
                <a:effectLst>
                  <a:outerShdw blurRad="76200" dist="88900" dir="2700000" algn="tl" rotWithShape="0">
                    <a:prstClr val="black">
                      <a:alpha val="87000"/>
                    </a:prstClr>
                  </a:outerShdw>
                </a:effectLst>
              </a:rPr>
              <a:t>aliran</a:t>
            </a:r>
            <a:r>
              <a:rPr lang="en-US" sz="2800" dirty="0" smtClean="0">
                <a:solidFill>
                  <a:srgbClr val="FFFF00"/>
                </a:solidFill>
                <a:effectLst>
                  <a:outerShdw blurRad="76200" dist="88900" dir="2700000" algn="tl" rotWithShape="0">
                    <a:prstClr val="black">
                      <a:alpha val="87000"/>
                    </a:prstClr>
                  </a:outerShdw>
                </a:effectLst>
              </a:rPr>
              <a:t> </a:t>
            </a:r>
            <a:r>
              <a:rPr lang="en-US" sz="2800" dirty="0" err="1" smtClean="0">
                <a:solidFill>
                  <a:srgbClr val="FFFF00"/>
                </a:solidFill>
                <a:effectLst>
                  <a:outerShdw blurRad="76200" dist="88900" dir="2700000" algn="tl" rotWithShape="0">
                    <a:prstClr val="black">
                      <a:alpha val="87000"/>
                    </a:prstClr>
                  </a:outerShdw>
                </a:effectLst>
              </a:rPr>
              <a:t>informasi</a:t>
            </a:r>
            <a:r>
              <a:rPr lang="en-US" sz="2800" dirty="0" smtClean="0">
                <a:solidFill>
                  <a:srgbClr val="FFFF00"/>
                </a:solidFill>
                <a:effectLst>
                  <a:outerShdw blurRad="76200" dist="88900" dir="2700000" algn="tl" rotWithShape="0">
                    <a:prstClr val="black">
                      <a:alpha val="87000"/>
                    </a:prstClr>
                  </a:outerShdw>
                </a:effectLst>
              </a:rPr>
              <a:t>, </a:t>
            </a:r>
            <a:r>
              <a:rPr lang="en-US" sz="2800" dirty="0" err="1" smtClean="0">
                <a:solidFill>
                  <a:srgbClr val="FFFF00"/>
                </a:solidFill>
                <a:effectLst>
                  <a:outerShdw blurRad="76200" dist="88900" dir="2700000" algn="tl" rotWithShape="0">
                    <a:prstClr val="black">
                      <a:alpha val="87000"/>
                    </a:prstClr>
                  </a:outerShdw>
                </a:effectLst>
              </a:rPr>
              <a:t>pelaporan</a:t>
            </a:r>
            <a:r>
              <a:rPr lang="en-US" sz="2800" dirty="0" smtClean="0">
                <a:solidFill>
                  <a:srgbClr val="FFFF00"/>
                </a:solidFill>
                <a:effectLst>
                  <a:outerShdw blurRad="76200" dist="88900" dir="2700000" algn="tl" rotWithShape="0">
                    <a:prstClr val="black">
                      <a:alpha val="87000"/>
                    </a:prstClr>
                  </a:outerShdw>
                </a:effectLst>
              </a:rPr>
              <a:t>, </a:t>
            </a:r>
            <a:r>
              <a:rPr lang="en-US" sz="2800" dirty="0" err="1" smtClean="0">
                <a:solidFill>
                  <a:srgbClr val="FFFF00"/>
                </a:solidFill>
                <a:effectLst>
                  <a:outerShdw blurRad="76200" dist="88900" dir="2700000" algn="tl" rotWithShape="0">
                    <a:prstClr val="black">
                      <a:alpha val="87000"/>
                    </a:prstClr>
                  </a:outerShdw>
                </a:effectLst>
              </a:rPr>
              <a:t>dan</a:t>
            </a:r>
            <a:r>
              <a:rPr lang="en-US" sz="2800" dirty="0" smtClean="0">
                <a:solidFill>
                  <a:srgbClr val="FFFF00"/>
                </a:solidFill>
                <a:effectLst>
                  <a:outerShdw blurRad="76200" dist="88900" dir="2700000" algn="tl" rotWithShape="0">
                    <a:prstClr val="black">
                      <a:alpha val="87000"/>
                    </a:prstClr>
                  </a:outerShdw>
                </a:effectLst>
              </a:rPr>
              <a:t> </a:t>
            </a:r>
            <a:r>
              <a:rPr lang="en-US" sz="2800" dirty="0" err="1" smtClean="0">
                <a:solidFill>
                  <a:srgbClr val="FFFF00"/>
                </a:solidFill>
                <a:effectLst>
                  <a:outerShdw blurRad="76200" dist="88900" dir="2700000" algn="tl" rotWithShape="0">
                    <a:prstClr val="black">
                      <a:alpha val="87000"/>
                    </a:prstClr>
                  </a:outerShdw>
                </a:effectLst>
              </a:rPr>
              <a:t>analisis</a:t>
            </a:r>
            <a:r>
              <a:rPr lang="en-US" sz="2800" dirty="0" smtClean="0">
                <a:solidFill>
                  <a:srgbClr val="FFFF00"/>
                </a:solidFill>
                <a:effectLst>
                  <a:outerShdw blurRad="76200" dist="88900" dir="2700000" algn="tl" rotWithShape="0">
                    <a:prstClr val="black">
                      <a:alpha val="87000"/>
                    </a:prstClr>
                  </a:outerShdw>
                </a:effectLst>
              </a:rPr>
              <a:t> data </a:t>
            </a:r>
            <a:r>
              <a:rPr lang="en-US" sz="2800" dirty="0" err="1" smtClean="0">
                <a:solidFill>
                  <a:srgbClr val="FFFF00"/>
                </a:solidFill>
                <a:effectLst>
                  <a:outerShdw blurRad="76200" dist="88900" dir="2700000" algn="tl" rotWithShape="0">
                    <a:prstClr val="black">
                      <a:alpha val="87000"/>
                    </a:prstClr>
                  </a:outerShdw>
                </a:effectLst>
              </a:rPr>
              <a:t>dalam</a:t>
            </a:r>
            <a:r>
              <a:rPr lang="en-US" sz="2800" dirty="0" smtClean="0">
                <a:solidFill>
                  <a:srgbClr val="FFFF00"/>
                </a:solidFill>
                <a:effectLst>
                  <a:outerShdw blurRad="76200" dist="88900" dir="2700000" algn="tl" rotWithShape="0">
                    <a:prstClr val="black">
                      <a:alpha val="87000"/>
                    </a:prstClr>
                  </a:outerShdw>
                </a:effectLst>
              </a:rPr>
              <a:t> </a:t>
            </a:r>
            <a:r>
              <a:rPr lang="en-US" sz="2800" dirty="0" err="1" smtClean="0">
                <a:solidFill>
                  <a:srgbClr val="FFFF00"/>
                </a:solidFill>
                <a:effectLst>
                  <a:outerShdw blurRad="76200" dist="88900" dir="2700000" algn="tl" rotWithShape="0">
                    <a:prstClr val="black">
                      <a:alpha val="87000"/>
                    </a:prstClr>
                  </a:outerShdw>
                </a:effectLst>
              </a:rPr>
              <a:t>organisasi</a:t>
            </a:r>
            <a:r>
              <a:rPr lang="en-US" sz="2800" dirty="0" smtClean="0">
                <a:solidFill>
                  <a:srgbClr val="FFFF00"/>
                </a:solidFill>
                <a:effectLst>
                  <a:outerShdw blurRad="76200" dist="88900" dir="2700000" algn="tl" rotWithShape="0">
                    <a:prstClr val="black">
                      <a:alpha val="87000"/>
                    </a:prstClr>
                  </a:outerShdw>
                </a:effectLst>
              </a:rPr>
              <a:t> yang </a:t>
            </a:r>
            <a:r>
              <a:rPr lang="en-US" sz="2800" dirty="0" err="1" smtClean="0">
                <a:solidFill>
                  <a:srgbClr val="FFFF00"/>
                </a:solidFill>
                <a:effectLst>
                  <a:outerShdw blurRad="76200" dist="88900" dir="2700000" algn="tl" rotWithShape="0">
                    <a:prstClr val="black">
                      <a:alpha val="87000"/>
                    </a:prstClr>
                  </a:outerShdw>
                </a:effectLst>
              </a:rPr>
              <a:t>rumit</a:t>
            </a:r>
            <a:r>
              <a:rPr lang="en-US" sz="2800" dirty="0" smtClean="0">
                <a:solidFill>
                  <a:srgbClr val="FFFF00"/>
                </a:solidFill>
                <a:effectLst>
                  <a:outerShdw blurRad="76200" dist="88900" dir="2700000" algn="tl" rotWithShape="0">
                    <a:prstClr val="black">
                      <a:alpha val="87000"/>
                    </a:prstClr>
                  </a:outerShdw>
                </a:effectLst>
              </a:rPr>
              <a:t>.</a:t>
            </a:r>
          </a:p>
          <a:p>
            <a:pPr>
              <a:spcBef>
                <a:spcPts val="1200"/>
              </a:spcBef>
              <a:spcAft>
                <a:spcPts val="600"/>
              </a:spcAft>
            </a:pPr>
            <a:r>
              <a:rPr lang="en-US" b="1" dirty="0" err="1" smtClean="0">
                <a:effectLst>
                  <a:outerShdw blurRad="76200" dist="88900" dir="2700000" algn="tl" rotWithShape="0">
                    <a:prstClr val="black">
                      <a:alpha val="87000"/>
                    </a:prstClr>
                  </a:outerShdw>
                </a:effectLst>
              </a:rPr>
              <a:t>Sistem</a:t>
            </a:r>
            <a:r>
              <a:rPr lang="en-US" b="1" dirty="0" smtClean="0">
                <a:effectLst>
                  <a:outerShdw blurRad="76200" dist="88900" dir="2700000" algn="tl" rotWithShape="0">
                    <a:prstClr val="black">
                      <a:alpha val="87000"/>
                    </a:prstClr>
                  </a:outerShdw>
                </a:effectLst>
              </a:rPr>
              <a:t> Enterprise </a:t>
            </a:r>
            <a:r>
              <a:rPr lang="en-US" dirty="0" err="1" smtClean="0">
                <a:effectLst>
                  <a:outerShdw blurRad="76200" dist="88900" dir="2700000" algn="tl" rotWithShape="0">
                    <a:prstClr val="black">
                      <a:alpha val="87000"/>
                    </a:prstClr>
                  </a:outerShdw>
                </a:effectLst>
              </a:rPr>
              <a:t>merupakan</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isu</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utama</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dalam</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manajemen</a:t>
            </a:r>
            <a:r>
              <a:rPr lang="en-US" dirty="0" smtClean="0">
                <a:effectLst>
                  <a:outerShdw blurRad="76200" dist="88900" dir="2700000" algn="tl" rotWithShape="0">
                    <a:prstClr val="black">
                      <a:alpha val="87000"/>
                    </a:prstClr>
                  </a:outerShdw>
                </a:effectLst>
              </a:rPr>
              <a:t> TI </a:t>
            </a:r>
            <a:r>
              <a:rPr lang="en-US" dirty="0" err="1" smtClean="0">
                <a:effectLst>
                  <a:outerShdw blurRad="76200" dist="88900" dir="2700000" algn="tl" rotWithShape="0">
                    <a:prstClr val="black">
                      <a:alpha val="87000"/>
                    </a:prstClr>
                  </a:outerShdw>
                </a:effectLst>
              </a:rPr>
              <a:t>dan</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strategi</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perusahaan</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sebab</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potensinya</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meningkatkan</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baik</a:t>
            </a:r>
            <a:r>
              <a:rPr lang="en-US" dirty="0" smtClean="0">
                <a:effectLst>
                  <a:outerShdw blurRad="76200" dist="88900" dir="2700000" algn="tl" rotWithShape="0">
                    <a:prstClr val="black">
                      <a:alpha val="87000"/>
                    </a:prstClr>
                  </a:outerShdw>
                </a:effectLst>
              </a:rPr>
              <a:t> the</a:t>
            </a:r>
            <a:r>
              <a:rPr lang="en-US" i="1" dirty="0" smtClean="0">
                <a:effectLst>
                  <a:outerShdw blurRad="76200" dist="88900" dir="2700000" algn="tl" rotWithShape="0">
                    <a:prstClr val="black">
                      <a:alpha val="87000"/>
                    </a:prstClr>
                  </a:outerShdw>
                </a:effectLst>
              </a:rPr>
              <a:t> </a:t>
            </a:r>
            <a:r>
              <a:rPr lang="en-US" b="1" dirty="0">
                <a:effectLst>
                  <a:outerShdw blurRad="76200" dist="88900" dir="2700000" algn="tl" rotWithShape="0">
                    <a:prstClr val="black">
                      <a:alpha val="87000"/>
                    </a:prstClr>
                  </a:outerShdw>
                </a:effectLst>
              </a:rPr>
              <a:t>top line </a:t>
            </a:r>
            <a:r>
              <a:rPr lang="en-US" dirty="0" smtClean="0">
                <a:effectLst>
                  <a:outerShdw blurRad="76200" dist="88900" dir="2700000" algn="tl" rotWithShape="0">
                    <a:prstClr val="black">
                      <a:alpha val="87000"/>
                    </a:prstClr>
                  </a:outerShdw>
                </a:effectLst>
              </a:rPr>
              <a:t>(</a:t>
            </a:r>
            <a:r>
              <a:rPr lang="en-US" dirty="0" err="1" smtClean="0">
                <a:effectLst>
                  <a:outerShdw blurRad="76200" dist="88900" dir="2700000" algn="tl" rotWithShape="0">
                    <a:prstClr val="black">
                      <a:alpha val="87000"/>
                    </a:prstClr>
                  </a:outerShdw>
                </a:effectLst>
              </a:rPr>
              <a:t>pendapatan</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bersih</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maupun</a:t>
            </a:r>
            <a:r>
              <a:rPr lang="en-US" dirty="0" smtClean="0">
                <a:effectLst>
                  <a:outerShdw blurRad="76200" dist="88900" dir="2700000" algn="tl" rotWithShape="0">
                    <a:prstClr val="black">
                      <a:alpha val="87000"/>
                    </a:prstClr>
                  </a:outerShdw>
                </a:effectLst>
              </a:rPr>
              <a:t> </a:t>
            </a:r>
            <a:r>
              <a:rPr lang="en-US" dirty="0">
                <a:effectLst>
                  <a:outerShdw blurRad="76200" dist="88900" dir="2700000" algn="tl" rotWithShape="0">
                    <a:prstClr val="black">
                      <a:alpha val="87000"/>
                    </a:prstClr>
                  </a:outerShdw>
                </a:effectLst>
              </a:rPr>
              <a:t>the </a:t>
            </a:r>
            <a:r>
              <a:rPr lang="en-US" b="1" dirty="0">
                <a:effectLst>
                  <a:outerShdw blurRad="76200" dist="88900" dir="2700000" algn="tl" rotWithShape="0">
                    <a:prstClr val="black">
                      <a:alpha val="87000"/>
                    </a:prstClr>
                  </a:outerShdw>
                </a:effectLst>
              </a:rPr>
              <a:t>bottom line </a:t>
            </a:r>
            <a:r>
              <a:rPr lang="en-US" dirty="0" smtClean="0">
                <a:effectLst>
                  <a:outerShdw blurRad="76200" dist="88900" dir="2700000" algn="tl" rotWithShape="0">
                    <a:prstClr val="black">
                      <a:alpha val="87000"/>
                    </a:prstClr>
                  </a:outerShdw>
                </a:effectLst>
              </a:rPr>
              <a:t>(</a:t>
            </a:r>
            <a:r>
              <a:rPr lang="en-US" dirty="0" err="1" smtClean="0">
                <a:effectLst>
                  <a:outerShdw blurRad="76200" dist="88900" dir="2700000" algn="tl" rotWithShape="0">
                    <a:prstClr val="black">
                      <a:alpha val="87000"/>
                    </a:prstClr>
                  </a:outerShdw>
                </a:effectLst>
              </a:rPr>
              <a:t>laba</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bersih</a:t>
            </a:r>
            <a:r>
              <a:rPr lang="en-US" dirty="0" smtClean="0">
                <a:effectLst>
                  <a:outerShdw blurRad="76200" dist="88900" dir="2700000" algn="tl" rotWithShape="0">
                    <a:prstClr val="black">
                      <a:alpha val="87000"/>
                    </a:prstClr>
                  </a:outerShdw>
                </a:effectLst>
              </a:rPr>
              <a:t>).</a:t>
            </a:r>
            <a:endParaRPr lang="en-US" dirty="0">
              <a:effectLst>
                <a:outerShdw blurRad="76200" dist="88900" dir="2700000" algn="tl" rotWithShape="0">
                  <a:prstClr val="black">
                    <a:alpha val="87000"/>
                  </a:prstClr>
                </a:outerShdw>
              </a:effectLst>
            </a:endParaRPr>
          </a:p>
          <a:p>
            <a:pPr>
              <a:spcBef>
                <a:spcPts val="1200"/>
              </a:spcBef>
              <a:spcAft>
                <a:spcPts val="600"/>
              </a:spcAft>
            </a:pPr>
            <a:r>
              <a:rPr lang="en-US" dirty="0" err="1" smtClean="0">
                <a:effectLst>
                  <a:outerShdw blurRad="76200" dist="88900" dir="2700000" algn="tl" rotWithShape="0">
                    <a:prstClr val="black">
                      <a:alpha val="87000"/>
                    </a:prstClr>
                  </a:outerShdw>
                </a:effectLst>
              </a:rPr>
              <a:t>Ia</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mengintegrasikan</a:t>
            </a:r>
            <a:r>
              <a:rPr lang="en-US" dirty="0" smtClean="0">
                <a:effectLst>
                  <a:outerShdw blurRad="76200" dist="88900" dir="2700000" algn="tl" rotWithShape="0">
                    <a:prstClr val="black">
                      <a:alpha val="87000"/>
                    </a:prstClr>
                  </a:outerShdw>
                </a:effectLst>
              </a:rPr>
              <a:t> system </a:t>
            </a:r>
            <a:r>
              <a:rPr lang="en-US" dirty="0" err="1" smtClean="0">
                <a:effectLst>
                  <a:outerShdw blurRad="76200" dist="88900" dir="2700000" algn="tl" rotWithShape="0">
                    <a:prstClr val="black">
                      <a:alpha val="87000"/>
                    </a:prstClr>
                  </a:outerShdw>
                </a:effectLst>
              </a:rPr>
              <a:t>fungsional</a:t>
            </a:r>
            <a:r>
              <a:rPr lang="en-US" dirty="0" smtClean="0">
                <a:effectLst>
                  <a:outerShdw blurRad="76200" dist="88900" dir="2700000" algn="tl" rotWithShape="0">
                    <a:prstClr val="black">
                      <a:alpha val="87000"/>
                    </a:prstClr>
                  </a:outerShdw>
                </a:effectLst>
              </a:rPr>
              <a:t> yang </a:t>
            </a:r>
            <a:r>
              <a:rPr lang="en-US" dirty="0" err="1" smtClean="0">
                <a:effectLst>
                  <a:outerShdw blurRad="76200" dist="88900" dir="2700000" algn="tl" rotWithShape="0">
                    <a:prstClr val="black">
                      <a:alpha val="87000"/>
                    </a:prstClr>
                  </a:outerShdw>
                </a:effectLst>
              </a:rPr>
              <a:t>dibahas</a:t>
            </a:r>
            <a:r>
              <a:rPr lang="en-US" dirty="0" smtClean="0">
                <a:effectLst>
                  <a:outerShdw blurRad="76200" dist="88900" dir="2700000" algn="tl" rotWithShape="0">
                    <a:prstClr val="black">
                      <a:alpha val="87000"/>
                    </a:prstClr>
                  </a:outerShdw>
                </a:effectLst>
              </a:rPr>
              <a:t> di Bab </a:t>
            </a:r>
            <a:r>
              <a:rPr lang="en-US" b="1" i="1" dirty="0" smtClean="0">
                <a:effectLst>
                  <a:outerShdw blurRad="76200" dist="88900" dir="2700000" algn="tl" rotWithShape="0">
                    <a:prstClr val="black">
                      <a:alpha val="87000"/>
                    </a:prstClr>
                  </a:outerShdw>
                </a:effectLst>
              </a:rPr>
              <a:t>9—accounting</a:t>
            </a:r>
            <a:r>
              <a:rPr lang="en-US" dirty="0">
                <a:effectLst>
                  <a:outerShdw blurRad="76200" dist="88900" dir="2700000" algn="tl" rotWithShape="0">
                    <a:prstClr val="black">
                      <a:alpha val="87000"/>
                    </a:prstClr>
                  </a:outerShdw>
                </a:effectLst>
              </a:rPr>
              <a:t>, </a:t>
            </a:r>
            <a:r>
              <a:rPr lang="en-US" b="1" i="1" dirty="0">
                <a:effectLst>
                  <a:outerShdw blurRad="76200" dist="88900" dir="2700000" algn="tl" rotWithShape="0">
                    <a:prstClr val="black">
                      <a:alpha val="87000"/>
                    </a:prstClr>
                  </a:outerShdw>
                </a:effectLst>
              </a:rPr>
              <a:t>finance</a:t>
            </a:r>
            <a:r>
              <a:rPr lang="en-US" dirty="0">
                <a:effectLst>
                  <a:outerShdw blurRad="76200" dist="88900" dir="2700000" algn="tl" rotWithShape="0">
                    <a:prstClr val="black">
                      <a:alpha val="87000"/>
                    </a:prstClr>
                  </a:outerShdw>
                </a:effectLst>
              </a:rPr>
              <a:t>, </a:t>
            </a:r>
            <a:r>
              <a:rPr lang="en-US" b="1" i="1" dirty="0">
                <a:effectLst>
                  <a:outerShdw blurRad="76200" dist="88900" dir="2700000" algn="tl" rotWithShape="0">
                    <a:prstClr val="black">
                      <a:alpha val="87000"/>
                    </a:prstClr>
                  </a:outerShdw>
                </a:effectLst>
              </a:rPr>
              <a:t>marketing</a:t>
            </a:r>
            <a:r>
              <a:rPr lang="en-US" dirty="0">
                <a:effectLst>
                  <a:outerShdw blurRad="76200" dist="88900" dir="2700000" algn="tl" rotWithShape="0">
                    <a:prstClr val="black">
                      <a:alpha val="87000"/>
                    </a:prstClr>
                  </a:outerShdw>
                </a:effectLst>
              </a:rPr>
              <a:t>, </a:t>
            </a:r>
            <a:r>
              <a:rPr lang="en-US" b="1" i="1" dirty="0" smtClean="0">
                <a:effectLst>
                  <a:outerShdw blurRad="76200" dist="88900" dir="2700000" algn="tl" rotWithShape="0">
                    <a:prstClr val="black">
                      <a:alpha val="87000"/>
                    </a:prstClr>
                  </a:outerShdw>
                </a:effectLst>
              </a:rPr>
              <a:t>HR</a:t>
            </a:r>
            <a:r>
              <a:rPr lang="en-US" dirty="0" smtClean="0">
                <a:effectLst>
                  <a:outerShdw blurRad="76200" dist="88900" dir="2700000" algn="tl" rotWithShape="0">
                    <a:prstClr val="black">
                      <a:alpha val="87000"/>
                    </a:prstClr>
                  </a:outerShdw>
                </a:effectLst>
              </a:rPr>
              <a:t> </a:t>
            </a:r>
            <a:r>
              <a:rPr lang="en-US" dirty="0" err="1" smtClean="0">
                <a:effectLst>
                  <a:outerShdw blurRad="76200" dist="88900" dir="2700000" algn="tl" rotWithShape="0">
                    <a:prstClr val="black">
                      <a:alpha val="87000"/>
                    </a:prstClr>
                  </a:outerShdw>
                </a:effectLst>
              </a:rPr>
              <a:t>dan</a:t>
            </a:r>
            <a:r>
              <a:rPr lang="en-US" dirty="0" smtClean="0">
                <a:effectLst>
                  <a:outerShdw blurRad="76200" dist="88900" dir="2700000" algn="tl" rotWithShape="0">
                    <a:prstClr val="black">
                      <a:alpha val="87000"/>
                    </a:prstClr>
                  </a:outerShdw>
                </a:effectLst>
              </a:rPr>
              <a:t> </a:t>
            </a:r>
            <a:r>
              <a:rPr lang="en-US" b="1" i="1" dirty="0">
                <a:effectLst>
                  <a:outerShdw blurRad="76200" dist="88900" dir="2700000" algn="tl" rotWithShape="0">
                    <a:prstClr val="black">
                      <a:alpha val="87000"/>
                    </a:prstClr>
                  </a:outerShdw>
                </a:effectLst>
              </a:rPr>
              <a:t>operations</a:t>
            </a:r>
            <a:r>
              <a:rPr lang="en-US" dirty="0">
                <a:effectLst>
                  <a:outerShdw blurRad="76200" dist="88900" dir="2700000" algn="tl" rotWithShape="0">
                    <a:prstClr val="black">
                      <a:alpha val="87000"/>
                    </a:prstClr>
                  </a:outerShdw>
                </a:effectLst>
              </a:rPr>
              <a:t>. </a:t>
            </a:r>
          </a:p>
          <a:p>
            <a:pPr>
              <a:spcBef>
                <a:spcPts val="1200"/>
              </a:spcBef>
              <a:spcAft>
                <a:spcPts val="600"/>
              </a:spcAft>
            </a:pPr>
            <a:endParaRPr lang="en-US" sz="2800" dirty="0">
              <a:effectLst>
                <a:outerShdw blurRad="76200" dist="88900" dir="2700000" algn="tl" rotWithShape="0">
                  <a:prstClr val="black">
                    <a:alpha val="87000"/>
                  </a:prstClr>
                </a:outerShdw>
              </a:effectLst>
            </a:endParaRPr>
          </a:p>
        </p:txBody>
      </p:sp>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4</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2000"/>
                                        <p:tgtEl>
                                          <p:spTgt spid="3"/>
                                        </p:tgtEl>
                                      </p:cBhvr>
                                    </p:animEffect>
                                    <p:anim calcmode="lin" valueType="num">
                                      <p:cBhvr>
                                        <p:cTn id="7" dur="2000"/>
                                        <p:tgtEl>
                                          <p:spTgt spid="3"/>
                                        </p:tgtEl>
                                        <p:attrNameLst>
                                          <p:attrName>ppt_x</p:attrName>
                                        </p:attrNameLst>
                                      </p:cBhvr>
                                      <p:tavLst>
                                        <p:tav tm="0">
                                          <p:val>
                                            <p:strVal val="ppt_x"/>
                                          </p:val>
                                        </p:tav>
                                        <p:tav tm="100000">
                                          <p:val>
                                            <p:strVal val="ppt_x"/>
                                          </p:val>
                                        </p:tav>
                                      </p:tavLst>
                                    </p:anim>
                                    <p:anim calcmode="lin" valueType="num">
                                      <p:cBhvr>
                                        <p:cTn id="8" dur="2000"/>
                                        <p:tgtEl>
                                          <p:spTgt spid="3"/>
                                        </p:tgtEl>
                                        <p:attrNameLst>
                                          <p:attrName>ppt_y</p:attrName>
                                        </p:attrNameLst>
                                      </p:cBhvr>
                                      <p:tavLst>
                                        <p:tav tm="0">
                                          <p:val>
                                            <p:strVal val="ppt_y"/>
                                          </p:val>
                                        </p:tav>
                                        <p:tav tm="100000">
                                          <p:val>
                                            <p:strVal val="ppt_y-.1"/>
                                          </p:val>
                                        </p:tav>
                                      </p:tavLst>
                                    </p:anim>
                                    <p:set>
                                      <p:cBhvr>
                                        <p:cTn id="9"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10.1 Sistem Enterprise</a:t>
            </a:r>
            <a:endParaRPr lang="en-US" dirty="0"/>
          </a:p>
        </p:txBody>
      </p:sp>
      <p:sp>
        <p:nvSpPr>
          <p:cNvPr id="3" name="Content Placeholder 2"/>
          <p:cNvSpPr>
            <a:spLocks noGrp="1"/>
          </p:cNvSpPr>
          <p:nvPr>
            <p:ph idx="1"/>
          </p:nvPr>
        </p:nvSpPr>
        <p:spPr>
          <a:xfrm>
            <a:off x="1066800" y="1676400"/>
            <a:ext cx="10515600" cy="4343400"/>
          </a:xfrm>
        </p:spPr>
        <p:txBody>
          <a:bodyPr>
            <a:normAutofit/>
          </a:bodyPr>
          <a:lstStyle/>
          <a:p>
            <a:pPr marL="0" indent="0">
              <a:spcBef>
                <a:spcPts val="1800"/>
              </a:spcBef>
              <a:buNone/>
            </a:pPr>
            <a:r>
              <a:rPr lang="en-US" sz="2800" dirty="0" err="1" smtClean="0">
                <a:effectLst>
                  <a:outerShdw blurRad="76200" dist="76200" dir="2700000" algn="tl" rotWithShape="0">
                    <a:prstClr val="black">
                      <a:alpha val="85000"/>
                    </a:prstClr>
                  </a:outerShdw>
                </a:effectLst>
              </a:rPr>
              <a:t>Integrasi</a:t>
            </a:r>
            <a:r>
              <a:rPr lang="en-US" sz="2800" dirty="0" smtClean="0">
                <a:effectLst>
                  <a:outerShdw blurRad="76200" dist="76200" dir="2700000" algn="tl" rotWithShape="0">
                    <a:prstClr val="black">
                      <a:alpha val="85000"/>
                    </a:prstClr>
                  </a:outerShdw>
                </a:effectLst>
              </a:rPr>
              <a:t> </a:t>
            </a:r>
            <a:r>
              <a:rPr lang="en-US" sz="2800" dirty="0" err="1" smtClean="0">
                <a:effectLst>
                  <a:outerShdw blurRad="76200" dist="76200" dir="2700000" algn="tl" rotWithShape="0">
                    <a:prstClr val="black">
                      <a:alpha val="85000"/>
                    </a:prstClr>
                  </a:outerShdw>
                </a:effectLst>
              </a:rPr>
              <a:t>dicapai</a:t>
            </a:r>
            <a:r>
              <a:rPr lang="en-US" sz="2800" dirty="0" smtClean="0">
                <a:effectLst>
                  <a:outerShdw blurRad="76200" dist="76200" dir="2700000" algn="tl" rotWithShape="0">
                    <a:prstClr val="black">
                      <a:alpha val="85000"/>
                    </a:prstClr>
                  </a:outerShdw>
                </a:effectLst>
              </a:rPr>
              <a:t> </a:t>
            </a:r>
            <a:r>
              <a:rPr lang="en-US" sz="2800" dirty="0" err="1" smtClean="0">
                <a:effectLst>
                  <a:outerShdw blurRad="76200" dist="76200" dir="2700000" algn="tl" rotWithShape="0">
                    <a:prstClr val="black">
                      <a:alpha val="85000"/>
                    </a:prstClr>
                  </a:outerShdw>
                </a:effectLst>
              </a:rPr>
              <a:t>dengan</a:t>
            </a:r>
            <a:r>
              <a:rPr lang="en-US" sz="2800" dirty="0" smtClean="0">
                <a:effectLst>
                  <a:outerShdw blurRad="76200" dist="76200" dir="2700000" algn="tl" rotWithShape="0">
                    <a:prstClr val="black">
                      <a:alpha val="85000"/>
                    </a:prstClr>
                  </a:outerShdw>
                </a:effectLst>
              </a:rPr>
              <a:t> </a:t>
            </a:r>
            <a:r>
              <a:rPr lang="en-US" sz="2800" dirty="0" err="1" smtClean="0">
                <a:effectLst>
                  <a:outerShdw blurRad="76200" dist="76200" dir="2700000" algn="tl" rotWithShape="0">
                    <a:prstClr val="black">
                      <a:alpha val="85000"/>
                    </a:prstClr>
                  </a:outerShdw>
                </a:effectLst>
              </a:rPr>
              <a:t>membuat</a:t>
            </a:r>
            <a:r>
              <a:rPr lang="en-US" sz="2800" dirty="0" smtClean="0">
                <a:effectLst>
                  <a:outerShdw blurRad="76200" dist="76200" dir="2700000" algn="tl" rotWithShape="0">
                    <a:prstClr val="black">
                      <a:alpha val="85000"/>
                    </a:prstClr>
                  </a:outerShdw>
                </a:effectLst>
              </a:rPr>
              <a:t> </a:t>
            </a:r>
            <a:r>
              <a:rPr lang="en-US" sz="2800" dirty="0" err="1" smtClean="0">
                <a:effectLst>
                  <a:outerShdw blurRad="76200" dist="76200" dir="2700000" algn="tl" rotWithShape="0">
                    <a:prstClr val="black">
                      <a:alpha val="85000"/>
                    </a:prstClr>
                  </a:outerShdw>
                </a:effectLst>
              </a:rPr>
              <a:t>keterkaitan</a:t>
            </a:r>
            <a:r>
              <a:rPr lang="en-US" sz="2800" dirty="0" smtClean="0">
                <a:effectLst>
                  <a:outerShdw blurRad="76200" dist="76200" dir="2700000" algn="tl" rotWithShape="0">
                    <a:prstClr val="black">
                      <a:alpha val="85000"/>
                    </a:prstClr>
                  </a:outerShdw>
                </a:effectLst>
              </a:rPr>
              <a:t> </a:t>
            </a:r>
            <a:r>
              <a:rPr lang="en-US" sz="2800" b="1" dirty="0" smtClean="0">
                <a:effectLst>
                  <a:outerShdw blurRad="76200" dist="76200" dir="2700000" algn="tl" rotWithShape="0">
                    <a:prstClr val="black">
                      <a:alpha val="85000"/>
                    </a:prstClr>
                  </a:outerShdw>
                </a:effectLst>
              </a:rPr>
              <a:t>databases </a:t>
            </a:r>
            <a:r>
              <a:rPr lang="en-US" sz="2800" dirty="0" err="1" smtClean="0">
                <a:effectLst>
                  <a:outerShdw blurRad="76200" dist="76200" dir="2700000" algn="tl" rotWithShape="0">
                    <a:prstClr val="black">
                      <a:alpha val="85000"/>
                    </a:prstClr>
                  </a:outerShdw>
                </a:effectLst>
              </a:rPr>
              <a:t>dan</a:t>
            </a:r>
            <a:r>
              <a:rPr lang="en-US" sz="2800" dirty="0" smtClean="0">
                <a:effectLst>
                  <a:outerShdw blurRad="76200" dist="76200" dir="2700000" algn="tl" rotWithShape="0">
                    <a:prstClr val="black">
                      <a:alpha val="85000"/>
                    </a:prstClr>
                  </a:outerShdw>
                </a:effectLst>
              </a:rPr>
              <a:t> </a:t>
            </a:r>
            <a:r>
              <a:rPr lang="en-US" sz="2800" b="1" dirty="0" err="1" smtClean="0">
                <a:effectLst>
                  <a:outerShdw blurRad="76200" dist="76200" dir="2700000" algn="tl" rotWithShape="0">
                    <a:prstClr val="black">
                      <a:alpha val="85000"/>
                    </a:prstClr>
                  </a:outerShdw>
                </a:effectLst>
              </a:rPr>
              <a:t>gudang</a:t>
            </a:r>
            <a:r>
              <a:rPr lang="en-US" sz="2800" b="1" dirty="0" smtClean="0">
                <a:effectLst>
                  <a:outerShdw blurRad="76200" dist="76200" dir="2700000" algn="tl" rotWithShape="0">
                    <a:prstClr val="black">
                      <a:alpha val="85000"/>
                    </a:prstClr>
                  </a:outerShdw>
                </a:effectLst>
              </a:rPr>
              <a:t> </a:t>
            </a:r>
            <a:r>
              <a:rPr lang="en-US" sz="2800" b="1" dirty="0">
                <a:effectLst>
                  <a:outerShdw blurRad="76200" dist="76200" dir="2700000" algn="tl" rotWithShape="0">
                    <a:prstClr val="black">
                      <a:alpha val="85000"/>
                    </a:prstClr>
                  </a:outerShdw>
                </a:effectLst>
              </a:rPr>
              <a:t>data </a:t>
            </a:r>
            <a:r>
              <a:rPr lang="en-US" sz="2800" dirty="0" err="1" smtClean="0">
                <a:effectLst>
                  <a:outerShdw blurRad="76200" dist="76200" dir="2700000" algn="tl" rotWithShape="0">
                    <a:prstClr val="black">
                      <a:alpha val="85000"/>
                    </a:prstClr>
                  </a:outerShdw>
                </a:effectLst>
              </a:rPr>
              <a:t>sehingga</a:t>
            </a:r>
            <a:r>
              <a:rPr lang="en-US" sz="2800" dirty="0" smtClean="0">
                <a:effectLst>
                  <a:outerShdw blurRad="76200" dist="76200" dir="2700000" algn="tl" rotWithShape="0">
                    <a:prstClr val="black">
                      <a:alpha val="85000"/>
                    </a:prstClr>
                  </a:outerShdw>
                </a:effectLst>
              </a:rPr>
              <a:t> </a:t>
            </a:r>
            <a:r>
              <a:rPr lang="en-US" sz="2800" dirty="0" err="1" smtClean="0">
                <a:effectLst>
                  <a:outerShdw blurRad="76200" dist="76200" dir="2700000" algn="tl" rotWithShape="0">
                    <a:prstClr val="black">
                      <a:alpha val="85000"/>
                    </a:prstClr>
                  </a:outerShdw>
                </a:effectLst>
              </a:rPr>
              <a:t>dapat</a:t>
            </a:r>
            <a:r>
              <a:rPr lang="en-US" sz="2800" dirty="0" smtClean="0">
                <a:effectLst>
                  <a:outerShdw blurRad="76200" dist="76200" dir="2700000" algn="tl" rotWithShape="0">
                    <a:prstClr val="black">
                      <a:alpha val="85000"/>
                    </a:prstClr>
                  </a:outerShdw>
                </a:effectLst>
              </a:rPr>
              <a:t> </a:t>
            </a:r>
            <a:r>
              <a:rPr lang="en-US" sz="2800" dirty="0" err="1" smtClean="0">
                <a:effectLst>
                  <a:outerShdw blurRad="76200" dist="76200" dir="2700000" algn="tl" rotWithShape="0">
                    <a:prstClr val="black">
                      <a:alpha val="85000"/>
                    </a:prstClr>
                  </a:outerShdw>
                </a:effectLst>
              </a:rPr>
              <a:t>berbagi</a:t>
            </a:r>
            <a:r>
              <a:rPr lang="en-US" sz="2800" dirty="0" smtClean="0">
                <a:effectLst>
                  <a:outerShdw blurRad="76200" dist="76200" dir="2700000" algn="tl" rotWithShape="0">
                    <a:prstClr val="black">
                      <a:alpha val="85000"/>
                    </a:prstClr>
                  </a:outerShdw>
                </a:effectLst>
              </a:rPr>
              <a:t> data </a:t>
            </a:r>
            <a:r>
              <a:rPr lang="en-US" sz="2800" dirty="0" err="1" smtClean="0">
                <a:effectLst>
                  <a:outerShdw blurRad="76200" dist="76200" dir="2700000" algn="tl" rotWithShape="0">
                    <a:prstClr val="black">
                      <a:alpha val="85000"/>
                    </a:prstClr>
                  </a:outerShdw>
                </a:effectLst>
              </a:rPr>
              <a:t>dengan</a:t>
            </a:r>
            <a:r>
              <a:rPr lang="en-US" sz="2800" dirty="0" smtClean="0">
                <a:effectLst>
                  <a:outerShdw blurRad="76200" dist="76200" dir="2700000" algn="tl" rotWithShape="0">
                    <a:prstClr val="black">
                      <a:alpha val="85000"/>
                    </a:prstClr>
                  </a:outerShdw>
                </a:effectLst>
              </a:rPr>
              <a:t>:</a:t>
            </a:r>
            <a:endParaRPr lang="en-US" sz="2800" dirty="0">
              <a:effectLst>
                <a:outerShdw blurRad="76200" dist="76200" dir="2700000" algn="tl" rotWithShape="0">
                  <a:prstClr val="black">
                    <a:alpha val="85000"/>
                  </a:prstClr>
                </a:outerShdw>
              </a:effectLst>
            </a:endParaRPr>
          </a:p>
          <a:p>
            <a:pPr marL="514350" indent="-514350">
              <a:buClrTx/>
              <a:buFont typeface="+mj-lt"/>
              <a:buAutoNum type="arabicPeriod"/>
            </a:pPr>
            <a:r>
              <a:rPr lang="en-US" sz="2800" dirty="0" err="1" smtClean="0">
                <a:effectLst>
                  <a:outerShdw blurRad="76200" dist="76200" dir="2700000" algn="tl" rotWithShape="0">
                    <a:prstClr val="black">
                      <a:alpha val="85000"/>
                    </a:prstClr>
                  </a:outerShdw>
                </a:effectLst>
              </a:rPr>
              <a:t>Fungsi</a:t>
            </a:r>
            <a:r>
              <a:rPr lang="en-US" sz="2800" dirty="0" smtClean="0">
                <a:effectLst>
                  <a:outerShdw blurRad="76200" dist="76200" dir="2700000" algn="tl" rotWithShape="0">
                    <a:prstClr val="black">
                      <a:alpha val="85000"/>
                    </a:prstClr>
                  </a:outerShdw>
                </a:effectLst>
              </a:rPr>
              <a:t> internal, </a:t>
            </a:r>
            <a:r>
              <a:rPr lang="en-US" sz="2800" dirty="0" err="1" smtClean="0">
                <a:effectLst>
                  <a:outerShdw blurRad="76200" dist="76200" dir="2700000" algn="tl" rotWithShape="0">
                    <a:prstClr val="black">
                      <a:alpha val="85000"/>
                    </a:prstClr>
                  </a:outerShdw>
                </a:effectLst>
              </a:rPr>
              <a:t>atau</a:t>
            </a:r>
            <a:r>
              <a:rPr lang="en-US" sz="2800" dirty="0" smtClean="0">
                <a:effectLst>
                  <a:outerShdw blurRad="76200" dist="76200" dir="2700000" algn="tl" rotWithShape="0">
                    <a:prstClr val="black">
                      <a:alpha val="85000"/>
                    </a:prstClr>
                  </a:outerShdw>
                </a:effectLst>
              </a:rPr>
              <a:t> </a:t>
            </a:r>
            <a:r>
              <a:rPr lang="en-US" sz="2800" b="1" dirty="0" smtClean="0">
                <a:effectLst>
                  <a:outerShdw blurRad="76200" dist="76200" dir="2700000" algn="tl" rotWithShape="0">
                    <a:prstClr val="black">
                      <a:alpha val="85000"/>
                    </a:prstClr>
                  </a:outerShdw>
                </a:effectLst>
              </a:rPr>
              <a:t>internal </a:t>
            </a:r>
            <a:r>
              <a:rPr lang="en-US" sz="2800" b="1" dirty="0">
                <a:effectLst>
                  <a:outerShdw blurRad="76200" dist="76200" dir="2700000" algn="tl" rotWithShape="0">
                    <a:prstClr val="black">
                      <a:alpha val="85000"/>
                    </a:prstClr>
                  </a:outerShdw>
                </a:effectLst>
              </a:rPr>
              <a:t>supply chain</a:t>
            </a:r>
            <a:endParaRPr lang="en-US" sz="2800" dirty="0">
              <a:effectLst>
                <a:outerShdw blurRad="76200" dist="76200" dir="2700000" algn="tl" rotWithShape="0">
                  <a:prstClr val="black">
                    <a:alpha val="85000"/>
                  </a:prstClr>
                </a:outerShdw>
              </a:effectLst>
            </a:endParaRPr>
          </a:p>
          <a:p>
            <a:pPr marL="514350" indent="-514350">
              <a:buClrTx/>
              <a:buFont typeface="+mj-lt"/>
              <a:buAutoNum type="arabicPeriod"/>
            </a:pPr>
            <a:r>
              <a:rPr lang="en-US" sz="2800" dirty="0" smtClean="0">
                <a:effectLst>
                  <a:outerShdw blurRad="76200" dist="76200" dir="2700000" algn="tl" rotWithShape="0">
                    <a:prstClr val="black">
                      <a:alpha val="85000"/>
                    </a:prstClr>
                  </a:outerShdw>
                </a:effectLst>
              </a:rPr>
              <a:t>Partner </a:t>
            </a:r>
            <a:r>
              <a:rPr lang="en-US" sz="2800" dirty="0" err="1" smtClean="0">
                <a:effectLst>
                  <a:outerShdw blurRad="76200" dist="76200" dir="2700000" algn="tl" rotWithShape="0">
                    <a:prstClr val="black">
                      <a:alpha val="85000"/>
                    </a:prstClr>
                  </a:outerShdw>
                </a:effectLst>
              </a:rPr>
              <a:t>eksternal</a:t>
            </a:r>
            <a:r>
              <a:rPr lang="en-US" sz="2800" dirty="0" smtClean="0">
                <a:effectLst>
                  <a:outerShdw blurRad="76200" dist="76200" dir="2700000" algn="tl" rotWithShape="0">
                    <a:prstClr val="black">
                      <a:alpha val="85000"/>
                    </a:prstClr>
                  </a:outerShdw>
                </a:effectLst>
              </a:rPr>
              <a:t>, </a:t>
            </a:r>
            <a:r>
              <a:rPr lang="en-US" sz="2800" dirty="0" err="1" smtClean="0">
                <a:effectLst>
                  <a:outerShdw blurRad="76200" dist="76200" dir="2700000" algn="tl" rotWithShape="0">
                    <a:prstClr val="black">
                      <a:alpha val="85000"/>
                    </a:prstClr>
                  </a:outerShdw>
                </a:effectLst>
              </a:rPr>
              <a:t>atau</a:t>
            </a:r>
            <a:r>
              <a:rPr lang="en-US" sz="2800" dirty="0" smtClean="0">
                <a:effectLst>
                  <a:outerShdw blurRad="76200" dist="76200" dir="2700000" algn="tl" rotWithShape="0">
                    <a:prstClr val="black">
                      <a:alpha val="85000"/>
                    </a:prstClr>
                  </a:outerShdw>
                </a:effectLst>
              </a:rPr>
              <a:t> </a:t>
            </a:r>
            <a:r>
              <a:rPr lang="en-US" sz="2800" b="1" dirty="0" smtClean="0">
                <a:effectLst>
                  <a:outerShdw blurRad="76200" dist="76200" dir="2700000" algn="tl" rotWithShape="0">
                    <a:prstClr val="black">
                      <a:alpha val="85000"/>
                    </a:prstClr>
                  </a:outerShdw>
                </a:effectLst>
              </a:rPr>
              <a:t>external </a:t>
            </a:r>
            <a:r>
              <a:rPr lang="en-US" sz="2800" b="1" dirty="0">
                <a:effectLst>
                  <a:outerShdw blurRad="76200" dist="76200" dir="2700000" algn="tl" rotWithShape="0">
                    <a:prstClr val="black">
                      <a:alpha val="85000"/>
                    </a:prstClr>
                  </a:outerShdw>
                </a:effectLst>
              </a:rPr>
              <a:t>supply chain</a:t>
            </a:r>
            <a:endParaRPr lang="en-US" sz="2800" dirty="0">
              <a:effectLst>
                <a:outerShdw blurRad="76200" dist="76200" dir="2700000" algn="tl" rotWithShape="0">
                  <a:prstClr val="black">
                    <a:alpha val="85000"/>
                  </a:prstClr>
                </a:outerShdw>
              </a:effectLst>
            </a:endParaRPr>
          </a:p>
          <a:p>
            <a:pPr>
              <a:spcBef>
                <a:spcPts val="1200"/>
              </a:spcBef>
              <a:spcAft>
                <a:spcPts val="600"/>
              </a:spcAft>
            </a:pPr>
            <a:endParaRPr lang="en-US" sz="2800" dirty="0">
              <a:effectLst>
                <a:outerShdw blurRad="76200" dist="76200" dir="2700000" algn="tl" rotWithShape="0">
                  <a:prstClr val="black">
                    <a:alpha val="85000"/>
                  </a:prstClr>
                </a:outerShdw>
              </a:effectLst>
            </a:endParaRPr>
          </a:p>
        </p:txBody>
      </p:sp>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5</a:t>
            </a:fld>
            <a:endParaRPr lang="en-US" dirty="0"/>
          </a:p>
        </p:txBody>
      </p:sp>
    </p:spTree>
    <p:extLst>
      <p:ext uri="{BB962C8B-B14F-4D97-AF65-F5344CB8AC3E}">
        <p14:creationId xmlns:p14="http://schemas.microsoft.com/office/powerpoint/2010/main" val="1548713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xit" presetSubtype="0" fill="hold" grpId="1" nodeType="clickEffect">
                                  <p:stCondLst>
                                    <p:cond delay="0"/>
                                  </p:stCondLst>
                                  <p:childTnLst>
                                    <p:animEffect transition="out" filter="fade">
                                      <p:cBhvr>
                                        <p:cTn id="13" dur="2250"/>
                                        <p:tgtEl>
                                          <p:spTgt spid="3"/>
                                        </p:tgtEl>
                                      </p:cBhvr>
                                    </p:animEffect>
                                    <p:anim calcmode="lin" valueType="num">
                                      <p:cBhvr>
                                        <p:cTn id="14" dur="2250"/>
                                        <p:tgtEl>
                                          <p:spTgt spid="3"/>
                                        </p:tgtEl>
                                        <p:attrNameLst>
                                          <p:attrName>ppt_x</p:attrName>
                                        </p:attrNameLst>
                                      </p:cBhvr>
                                      <p:tavLst>
                                        <p:tav tm="0">
                                          <p:val>
                                            <p:strVal val="ppt_x"/>
                                          </p:val>
                                        </p:tav>
                                        <p:tav tm="100000">
                                          <p:val>
                                            <p:strVal val="ppt_x"/>
                                          </p:val>
                                        </p:tav>
                                      </p:tavLst>
                                    </p:anim>
                                    <p:anim calcmode="lin" valueType="num">
                                      <p:cBhvr>
                                        <p:cTn id="15" dur="2250"/>
                                        <p:tgtEl>
                                          <p:spTgt spid="3"/>
                                        </p:tgtEl>
                                        <p:attrNameLst>
                                          <p:attrName>ppt_y</p:attrName>
                                        </p:attrNameLst>
                                      </p:cBhvr>
                                      <p:tavLst>
                                        <p:tav tm="0">
                                          <p:val>
                                            <p:strVal val="ppt_y"/>
                                          </p:val>
                                        </p:tav>
                                        <p:tav tm="100000">
                                          <p:val>
                                            <p:strVal val="ppt_y-.1"/>
                                          </p:val>
                                        </p:tav>
                                      </p:tavLst>
                                    </p:anim>
                                    <p:set>
                                      <p:cBhvr>
                                        <p:cTn id="16" dur="1" fill="hold">
                                          <p:stCondLst>
                                            <p:cond delay="224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10.1 </a:t>
            </a:r>
            <a:r>
              <a:rPr lang="en-US" dirty="0" err="1" smtClean="0"/>
              <a:t>Sistem</a:t>
            </a:r>
            <a:r>
              <a:rPr lang="en-US" dirty="0" smtClean="0"/>
              <a:t> Enterprise</a:t>
            </a:r>
            <a:endParaRPr lang="en-US" dirty="0"/>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6</a:t>
            </a:fld>
            <a:endParaRPr lang="en-US" dirty="0"/>
          </a:p>
        </p:txBody>
      </p:sp>
      <p:sp>
        <p:nvSpPr>
          <p:cNvPr id="7" name="Rounded Rectangle 6"/>
          <p:cNvSpPr/>
          <p:nvPr/>
        </p:nvSpPr>
        <p:spPr>
          <a:xfrm>
            <a:off x="1295400" y="2209800"/>
            <a:ext cx="5715000" cy="609600"/>
          </a:xfrm>
          <a:prstGeom prst="roundRect">
            <a:avLst>
              <a:gd name="adj" fmla="val 50000"/>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ounded Rectangle 7"/>
          <p:cNvSpPr/>
          <p:nvPr/>
        </p:nvSpPr>
        <p:spPr>
          <a:xfrm>
            <a:off x="1295400" y="2971800"/>
            <a:ext cx="5715000" cy="609600"/>
          </a:xfrm>
          <a:prstGeom prst="roundRect">
            <a:avLst>
              <a:gd name="adj" fmla="val 50000"/>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ounded Rectangle 8"/>
          <p:cNvSpPr/>
          <p:nvPr/>
        </p:nvSpPr>
        <p:spPr>
          <a:xfrm>
            <a:off x="1295400" y="3733800"/>
            <a:ext cx="9677400" cy="609600"/>
          </a:xfrm>
          <a:prstGeom prst="roundRect">
            <a:avLst>
              <a:gd name="adj" fmla="val 50000"/>
            </a:avLst>
          </a:prstGeom>
          <a:solidFill>
            <a:schemeClr val="accent4">
              <a:lumMod val="50000"/>
              <a:lumOff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ounded Rectangle 9"/>
          <p:cNvSpPr/>
          <p:nvPr/>
        </p:nvSpPr>
        <p:spPr>
          <a:xfrm>
            <a:off x="1262062" y="4533122"/>
            <a:ext cx="7196138" cy="609600"/>
          </a:xfrm>
          <a:prstGeom prst="roundRect">
            <a:avLst>
              <a:gd name="adj" fmla="val 50000"/>
            </a:avLst>
          </a:prstGeom>
          <a:solidFill>
            <a:srgbClr val="7030A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Content Placeholder 2"/>
          <p:cNvSpPr>
            <a:spLocks noGrp="1"/>
          </p:cNvSpPr>
          <p:nvPr>
            <p:ph idx="1"/>
          </p:nvPr>
        </p:nvSpPr>
        <p:spPr>
          <a:xfrm>
            <a:off x="1066800" y="1527112"/>
            <a:ext cx="10058400" cy="4343400"/>
          </a:xfrm>
        </p:spPr>
        <p:txBody>
          <a:bodyPr>
            <a:noAutofit/>
          </a:bodyPr>
          <a:lstStyle/>
          <a:p>
            <a:pPr>
              <a:spcBef>
                <a:spcPts val="1200"/>
              </a:spcBef>
              <a:spcAft>
                <a:spcPts val="2400"/>
              </a:spcAft>
              <a:buNone/>
            </a:pPr>
            <a:r>
              <a:rPr lang="en-US" sz="2400" b="1" dirty="0" err="1" smtClean="0">
                <a:effectLst>
                  <a:outerShdw blurRad="88900" dist="76200" dir="2700000" algn="tl" rotWithShape="0">
                    <a:prstClr val="black">
                      <a:alpha val="75000"/>
                    </a:prstClr>
                  </a:outerShdw>
                </a:effectLst>
              </a:rPr>
              <a:t>Jenis</a:t>
            </a:r>
            <a:r>
              <a:rPr lang="en-US" sz="2400" b="1" dirty="0" smtClean="0">
                <a:effectLst>
                  <a:outerShdw blurRad="88900" dist="76200" dir="2700000" algn="tl" rotWithShape="0">
                    <a:prstClr val="black">
                      <a:alpha val="75000"/>
                    </a:prstClr>
                  </a:outerShdw>
                </a:effectLst>
              </a:rPr>
              <a:t> </a:t>
            </a:r>
            <a:r>
              <a:rPr lang="en-US" sz="2400" b="1" dirty="0" err="1" smtClean="0">
                <a:effectLst>
                  <a:outerShdw blurRad="88900" dist="76200" dir="2700000" algn="tl" rotWithShape="0">
                    <a:prstClr val="black">
                      <a:alpha val="75000"/>
                    </a:prstClr>
                  </a:outerShdw>
                </a:effectLst>
              </a:rPr>
              <a:t>Utama</a:t>
            </a:r>
            <a:r>
              <a:rPr lang="en-US" sz="2400" b="1" dirty="0" smtClean="0">
                <a:effectLst>
                  <a:outerShdw blurRad="88900" dist="76200" dir="2700000" algn="tl" rotWithShape="0">
                    <a:prstClr val="black">
                      <a:alpha val="75000"/>
                    </a:prstClr>
                  </a:outerShdw>
                </a:effectLst>
              </a:rPr>
              <a:t> system enterprise : </a:t>
            </a:r>
            <a:endParaRPr lang="en-US" sz="2400" b="1" dirty="0">
              <a:effectLst>
                <a:outerShdw blurRad="88900" dist="76200" dir="2700000" algn="tl" rotWithShape="0">
                  <a:prstClr val="black">
                    <a:alpha val="75000"/>
                  </a:prstClr>
                </a:outerShdw>
              </a:effectLst>
            </a:endParaRPr>
          </a:p>
          <a:p>
            <a:pPr marL="914400" lvl="1" indent="-514350">
              <a:spcAft>
                <a:spcPts val="2400"/>
              </a:spcAft>
              <a:buClr>
                <a:schemeClr val="tx1"/>
              </a:buClr>
              <a:buNone/>
            </a:pPr>
            <a:r>
              <a:rPr lang="en-US" sz="2400" b="1" dirty="0">
                <a:solidFill>
                  <a:srgbClr val="FFC000"/>
                </a:solidFill>
                <a:effectLst>
                  <a:outerShdw blurRad="88900" dist="76200" dir="2700000" algn="tl" rotWithShape="0">
                    <a:prstClr val="black">
                      <a:alpha val="75000"/>
                    </a:prstClr>
                  </a:outerShdw>
                </a:effectLst>
              </a:rPr>
              <a:t>ERP</a:t>
            </a:r>
            <a:r>
              <a:rPr lang="en-US" sz="2400" dirty="0">
                <a:effectLst>
                  <a:outerShdw blurRad="88900" dist="76200" dir="2700000" algn="tl" rotWithShape="0">
                    <a:prstClr val="black">
                      <a:alpha val="75000"/>
                    </a:prstClr>
                  </a:outerShdw>
                </a:effectLst>
              </a:rPr>
              <a:t>: Enterprise Resource Planning</a:t>
            </a:r>
          </a:p>
          <a:p>
            <a:pPr marL="914400" lvl="1" indent="-514350">
              <a:spcAft>
                <a:spcPts val="2400"/>
              </a:spcAft>
              <a:buClr>
                <a:schemeClr val="tx1"/>
              </a:buClr>
              <a:buNone/>
            </a:pPr>
            <a:r>
              <a:rPr lang="en-US" sz="2400" b="1" dirty="0">
                <a:solidFill>
                  <a:srgbClr val="FFC000"/>
                </a:solidFill>
                <a:effectLst>
                  <a:outerShdw blurRad="88900" dist="76200" dir="2700000" algn="tl" rotWithShape="0">
                    <a:prstClr val="black">
                      <a:alpha val="75000"/>
                    </a:prstClr>
                  </a:outerShdw>
                </a:effectLst>
              </a:rPr>
              <a:t>SCM</a:t>
            </a:r>
            <a:r>
              <a:rPr lang="en-US" sz="2400" dirty="0">
                <a:effectLst>
                  <a:outerShdw blurRad="88900" dist="76200" dir="2700000" algn="tl" rotWithShape="0">
                    <a:prstClr val="black">
                      <a:alpha val="75000"/>
                    </a:prstClr>
                  </a:outerShdw>
                </a:effectLst>
              </a:rPr>
              <a:t>: Supply Chain Management</a:t>
            </a:r>
          </a:p>
          <a:p>
            <a:pPr marL="914400" lvl="1" indent="-514350">
              <a:spcAft>
                <a:spcPts val="2400"/>
              </a:spcAft>
              <a:buClr>
                <a:schemeClr val="tx1"/>
              </a:buClr>
              <a:buNone/>
            </a:pPr>
            <a:r>
              <a:rPr lang="en-US" sz="2400" b="1" dirty="0">
                <a:solidFill>
                  <a:srgbClr val="FFC000"/>
                </a:solidFill>
                <a:effectLst>
                  <a:outerShdw blurRad="88900" dist="76200" dir="2700000" algn="tl" rotWithShape="0">
                    <a:prstClr val="black">
                      <a:alpha val="75000"/>
                    </a:prstClr>
                  </a:outerShdw>
                </a:effectLst>
              </a:rPr>
              <a:t>CPFR</a:t>
            </a:r>
            <a:r>
              <a:rPr lang="en-US" sz="2400" dirty="0">
                <a:effectLst>
                  <a:outerShdw blurRad="88900" dist="76200" dir="2700000" algn="tl" rotWithShape="0">
                    <a:prstClr val="black">
                      <a:alpha val="75000"/>
                    </a:prstClr>
                  </a:outerShdw>
                </a:effectLst>
              </a:rPr>
              <a:t>: Collaborative Planning, Forecasting, and Replenishment</a:t>
            </a:r>
          </a:p>
          <a:p>
            <a:pPr marL="914400" lvl="1" indent="-514350">
              <a:spcAft>
                <a:spcPts val="2400"/>
              </a:spcAft>
              <a:buClr>
                <a:schemeClr val="tx1"/>
              </a:buClr>
              <a:buNone/>
            </a:pPr>
            <a:r>
              <a:rPr lang="en-US" sz="2400" b="1" dirty="0">
                <a:solidFill>
                  <a:srgbClr val="FFC000"/>
                </a:solidFill>
                <a:effectLst>
                  <a:outerShdw blurRad="88900" dist="76200" dir="2700000" algn="tl" rotWithShape="0">
                    <a:prstClr val="black">
                      <a:alpha val="75000"/>
                    </a:prstClr>
                  </a:outerShdw>
                </a:effectLst>
              </a:rPr>
              <a:t>CRM</a:t>
            </a:r>
            <a:r>
              <a:rPr lang="en-US" sz="2400" dirty="0">
                <a:effectLst>
                  <a:outerShdw blurRad="88900" dist="76200" dir="2700000" algn="tl" rotWithShape="0">
                    <a:prstClr val="black">
                      <a:alpha val="75000"/>
                    </a:prstClr>
                  </a:outerShdw>
                </a:effectLst>
              </a:rPr>
              <a:t>: Customer Relationship Management</a:t>
            </a:r>
          </a:p>
          <a:p>
            <a:pPr marL="0" indent="0">
              <a:spcBef>
                <a:spcPts val="1200"/>
              </a:spcBef>
              <a:spcAft>
                <a:spcPts val="2400"/>
              </a:spcAft>
              <a:buNone/>
            </a:pPr>
            <a:endParaRPr lang="en-US" sz="2400" b="1" dirty="0">
              <a:effectLst>
                <a:outerShdw blurRad="88900" dist="76200" dir="2700000" algn="tl" rotWithShape="0">
                  <a:prstClr val="black">
                    <a:alpha val="75000"/>
                  </a:prstClr>
                </a:outerShdw>
              </a:effectLst>
            </a:endParaRPr>
          </a:p>
        </p:txBody>
      </p:sp>
    </p:spTree>
    <p:extLst>
      <p:ext uri="{BB962C8B-B14F-4D97-AF65-F5344CB8AC3E}">
        <p14:creationId xmlns:p14="http://schemas.microsoft.com/office/powerpoint/2010/main" val="2146947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7" presetClass="exit" presetSubtype="0" fill="hold" grpId="1" nodeType="clickEffect">
                                  <p:stCondLst>
                                    <p:cond delay="0"/>
                                  </p:stCondLst>
                                  <p:childTnLst>
                                    <p:animEffect transition="out" filter="fade">
                                      <p:cBhvr>
                                        <p:cTn id="33" dur="1000"/>
                                        <p:tgtEl>
                                          <p:spTgt spid="3"/>
                                        </p:tgtEl>
                                      </p:cBhvr>
                                    </p:animEffect>
                                    <p:anim calcmode="lin" valueType="num">
                                      <p:cBhvr>
                                        <p:cTn id="34" dur="1000"/>
                                        <p:tgtEl>
                                          <p:spTgt spid="3"/>
                                        </p:tgtEl>
                                        <p:attrNameLst>
                                          <p:attrName>ppt_x</p:attrName>
                                        </p:attrNameLst>
                                      </p:cBhvr>
                                      <p:tavLst>
                                        <p:tav tm="0">
                                          <p:val>
                                            <p:strVal val="ppt_x"/>
                                          </p:val>
                                        </p:tav>
                                        <p:tav tm="100000">
                                          <p:val>
                                            <p:strVal val="ppt_x"/>
                                          </p:val>
                                        </p:tav>
                                      </p:tavLst>
                                    </p:anim>
                                    <p:anim calcmode="lin" valueType="num">
                                      <p:cBhvr>
                                        <p:cTn id="35" dur="1000"/>
                                        <p:tgtEl>
                                          <p:spTgt spid="3"/>
                                        </p:tgtEl>
                                        <p:attrNameLst>
                                          <p:attrName>ppt_y</p:attrName>
                                        </p:attrNameLst>
                                      </p:cBhvr>
                                      <p:tavLst>
                                        <p:tav tm="0">
                                          <p:val>
                                            <p:strVal val="ppt_y"/>
                                          </p:val>
                                        </p:tav>
                                        <p:tav tm="100000">
                                          <p:val>
                                            <p:strVal val="ppt_y-.1"/>
                                          </p:val>
                                        </p:tav>
                                      </p:tavLst>
                                    </p:anim>
                                    <p:set>
                                      <p:cBhvr>
                                        <p:cTn id="36" dur="1" fill="hold">
                                          <p:stCondLst>
                                            <p:cond delay="999"/>
                                          </p:stCondLst>
                                        </p:cTn>
                                        <p:tgtEl>
                                          <p:spTgt spid="3"/>
                                        </p:tgtEl>
                                        <p:attrNameLst>
                                          <p:attrName>style.visibility</p:attrName>
                                        </p:attrNameLst>
                                      </p:cBhvr>
                                      <p:to>
                                        <p:strVal val="hidden"/>
                                      </p:to>
                                    </p:set>
                                  </p:childTnLst>
                                </p:cTn>
                              </p:par>
                              <p:par>
                                <p:cTn id="37" presetID="47" presetClass="exit" presetSubtype="0" fill="hold" grpId="1" nodeType="withEffect">
                                  <p:stCondLst>
                                    <p:cond delay="0"/>
                                  </p:stCondLst>
                                  <p:childTnLst>
                                    <p:animEffect transition="out" filter="fade">
                                      <p:cBhvr>
                                        <p:cTn id="38" dur="1000"/>
                                        <p:tgtEl>
                                          <p:spTgt spid="7"/>
                                        </p:tgtEl>
                                      </p:cBhvr>
                                    </p:animEffect>
                                    <p:anim calcmode="lin" valueType="num">
                                      <p:cBhvr>
                                        <p:cTn id="39" dur="1000"/>
                                        <p:tgtEl>
                                          <p:spTgt spid="7"/>
                                        </p:tgtEl>
                                        <p:attrNameLst>
                                          <p:attrName>ppt_x</p:attrName>
                                        </p:attrNameLst>
                                      </p:cBhvr>
                                      <p:tavLst>
                                        <p:tav tm="0">
                                          <p:val>
                                            <p:strVal val="ppt_x"/>
                                          </p:val>
                                        </p:tav>
                                        <p:tav tm="100000">
                                          <p:val>
                                            <p:strVal val="ppt_x"/>
                                          </p:val>
                                        </p:tav>
                                      </p:tavLst>
                                    </p:anim>
                                    <p:anim calcmode="lin" valueType="num">
                                      <p:cBhvr>
                                        <p:cTn id="40" dur="1000"/>
                                        <p:tgtEl>
                                          <p:spTgt spid="7"/>
                                        </p:tgtEl>
                                        <p:attrNameLst>
                                          <p:attrName>ppt_y</p:attrName>
                                        </p:attrNameLst>
                                      </p:cBhvr>
                                      <p:tavLst>
                                        <p:tav tm="0">
                                          <p:val>
                                            <p:strVal val="ppt_y"/>
                                          </p:val>
                                        </p:tav>
                                        <p:tav tm="100000">
                                          <p:val>
                                            <p:strVal val="ppt_y-.1"/>
                                          </p:val>
                                        </p:tav>
                                      </p:tavLst>
                                    </p:anim>
                                    <p:set>
                                      <p:cBhvr>
                                        <p:cTn id="41" dur="1" fill="hold">
                                          <p:stCondLst>
                                            <p:cond delay="999"/>
                                          </p:stCondLst>
                                        </p:cTn>
                                        <p:tgtEl>
                                          <p:spTgt spid="7"/>
                                        </p:tgtEl>
                                        <p:attrNameLst>
                                          <p:attrName>style.visibility</p:attrName>
                                        </p:attrNameLst>
                                      </p:cBhvr>
                                      <p:to>
                                        <p:strVal val="hidden"/>
                                      </p:to>
                                    </p:set>
                                  </p:childTnLst>
                                </p:cTn>
                              </p:par>
                              <p:par>
                                <p:cTn id="42" presetID="47" presetClass="exit" presetSubtype="0" fill="hold" grpId="1" nodeType="withEffect">
                                  <p:stCondLst>
                                    <p:cond delay="0"/>
                                  </p:stCondLst>
                                  <p:childTnLst>
                                    <p:animEffect transition="out" filter="fade">
                                      <p:cBhvr>
                                        <p:cTn id="43" dur="1000"/>
                                        <p:tgtEl>
                                          <p:spTgt spid="8"/>
                                        </p:tgtEl>
                                      </p:cBhvr>
                                    </p:animEffect>
                                    <p:anim calcmode="lin" valueType="num">
                                      <p:cBhvr>
                                        <p:cTn id="44" dur="1000"/>
                                        <p:tgtEl>
                                          <p:spTgt spid="8"/>
                                        </p:tgtEl>
                                        <p:attrNameLst>
                                          <p:attrName>ppt_x</p:attrName>
                                        </p:attrNameLst>
                                      </p:cBhvr>
                                      <p:tavLst>
                                        <p:tav tm="0">
                                          <p:val>
                                            <p:strVal val="ppt_x"/>
                                          </p:val>
                                        </p:tav>
                                        <p:tav tm="100000">
                                          <p:val>
                                            <p:strVal val="ppt_x"/>
                                          </p:val>
                                        </p:tav>
                                      </p:tavLst>
                                    </p:anim>
                                    <p:anim calcmode="lin" valueType="num">
                                      <p:cBhvr>
                                        <p:cTn id="45" dur="1000"/>
                                        <p:tgtEl>
                                          <p:spTgt spid="8"/>
                                        </p:tgtEl>
                                        <p:attrNameLst>
                                          <p:attrName>ppt_y</p:attrName>
                                        </p:attrNameLst>
                                      </p:cBhvr>
                                      <p:tavLst>
                                        <p:tav tm="0">
                                          <p:val>
                                            <p:strVal val="ppt_y"/>
                                          </p:val>
                                        </p:tav>
                                        <p:tav tm="100000">
                                          <p:val>
                                            <p:strVal val="ppt_y-.1"/>
                                          </p:val>
                                        </p:tav>
                                      </p:tavLst>
                                    </p:anim>
                                    <p:set>
                                      <p:cBhvr>
                                        <p:cTn id="46" dur="1" fill="hold">
                                          <p:stCondLst>
                                            <p:cond delay="999"/>
                                          </p:stCondLst>
                                        </p:cTn>
                                        <p:tgtEl>
                                          <p:spTgt spid="8"/>
                                        </p:tgtEl>
                                        <p:attrNameLst>
                                          <p:attrName>style.visibility</p:attrName>
                                        </p:attrNameLst>
                                      </p:cBhvr>
                                      <p:to>
                                        <p:strVal val="hidden"/>
                                      </p:to>
                                    </p:set>
                                  </p:childTnLst>
                                </p:cTn>
                              </p:par>
                              <p:par>
                                <p:cTn id="47" presetID="47" presetClass="exit" presetSubtype="0" fill="hold" grpId="1" nodeType="withEffect">
                                  <p:stCondLst>
                                    <p:cond delay="0"/>
                                  </p:stCondLst>
                                  <p:childTnLst>
                                    <p:animEffect transition="out" filter="fade">
                                      <p:cBhvr>
                                        <p:cTn id="48" dur="1000"/>
                                        <p:tgtEl>
                                          <p:spTgt spid="9"/>
                                        </p:tgtEl>
                                      </p:cBhvr>
                                    </p:animEffect>
                                    <p:anim calcmode="lin" valueType="num">
                                      <p:cBhvr>
                                        <p:cTn id="49" dur="1000"/>
                                        <p:tgtEl>
                                          <p:spTgt spid="9"/>
                                        </p:tgtEl>
                                        <p:attrNameLst>
                                          <p:attrName>ppt_x</p:attrName>
                                        </p:attrNameLst>
                                      </p:cBhvr>
                                      <p:tavLst>
                                        <p:tav tm="0">
                                          <p:val>
                                            <p:strVal val="ppt_x"/>
                                          </p:val>
                                        </p:tav>
                                        <p:tav tm="100000">
                                          <p:val>
                                            <p:strVal val="ppt_x"/>
                                          </p:val>
                                        </p:tav>
                                      </p:tavLst>
                                    </p:anim>
                                    <p:anim calcmode="lin" valueType="num">
                                      <p:cBhvr>
                                        <p:cTn id="50" dur="1000"/>
                                        <p:tgtEl>
                                          <p:spTgt spid="9"/>
                                        </p:tgtEl>
                                        <p:attrNameLst>
                                          <p:attrName>ppt_y</p:attrName>
                                        </p:attrNameLst>
                                      </p:cBhvr>
                                      <p:tavLst>
                                        <p:tav tm="0">
                                          <p:val>
                                            <p:strVal val="ppt_y"/>
                                          </p:val>
                                        </p:tav>
                                        <p:tav tm="100000">
                                          <p:val>
                                            <p:strVal val="ppt_y-.1"/>
                                          </p:val>
                                        </p:tav>
                                      </p:tavLst>
                                    </p:anim>
                                    <p:set>
                                      <p:cBhvr>
                                        <p:cTn id="51" dur="1" fill="hold">
                                          <p:stCondLst>
                                            <p:cond delay="999"/>
                                          </p:stCondLst>
                                        </p:cTn>
                                        <p:tgtEl>
                                          <p:spTgt spid="9"/>
                                        </p:tgtEl>
                                        <p:attrNameLst>
                                          <p:attrName>style.visibility</p:attrName>
                                        </p:attrNameLst>
                                      </p:cBhvr>
                                      <p:to>
                                        <p:strVal val="hidden"/>
                                      </p:to>
                                    </p:set>
                                  </p:childTnLst>
                                </p:cTn>
                              </p:par>
                              <p:par>
                                <p:cTn id="52" presetID="47" presetClass="exit" presetSubtype="0" fill="hold" grpId="1" nodeType="withEffect">
                                  <p:stCondLst>
                                    <p:cond delay="0"/>
                                  </p:stCondLst>
                                  <p:childTnLst>
                                    <p:animEffect transition="out" filter="fade">
                                      <p:cBhvr>
                                        <p:cTn id="53" dur="1000"/>
                                        <p:tgtEl>
                                          <p:spTgt spid="10"/>
                                        </p:tgtEl>
                                      </p:cBhvr>
                                    </p:animEffect>
                                    <p:anim calcmode="lin" valueType="num">
                                      <p:cBhvr>
                                        <p:cTn id="54" dur="1000"/>
                                        <p:tgtEl>
                                          <p:spTgt spid="10"/>
                                        </p:tgtEl>
                                        <p:attrNameLst>
                                          <p:attrName>ppt_x</p:attrName>
                                        </p:attrNameLst>
                                      </p:cBhvr>
                                      <p:tavLst>
                                        <p:tav tm="0">
                                          <p:val>
                                            <p:strVal val="ppt_x"/>
                                          </p:val>
                                        </p:tav>
                                        <p:tav tm="100000">
                                          <p:val>
                                            <p:strVal val="ppt_x"/>
                                          </p:val>
                                        </p:tav>
                                      </p:tavLst>
                                    </p:anim>
                                    <p:anim calcmode="lin" valueType="num">
                                      <p:cBhvr>
                                        <p:cTn id="55" dur="1000"/>
                                        <p:tgtEl>
                                          <p:spTgt spid="10"/>
                                        </p:tgtEl>
                                        <p:attrNameLst>
                                          <p:attrName>ppt_y</p:attrName>
                                        </p:attrNameLst>
                                      </p:cBhvr>
                                      <p:tavLst>
                                        <p:tav tm="0">
                                          <p:val>
                                            <p:strVal val="ppt_y"/>
                                          </p:val>
                                        </p:tav>
                                        <p:tav tm="100000">
                                          <p:val>
                                            <p:strVal val="ppt_y-.1"/>
                                          </p:val>
                                        </p:tav>
                                      </p:tavLst>
                                    </p:anim>
                                    <p:set>
                                      <p:cBhvr>
                                        <p:cTn id="56" dur="1" fill="hold">
                                          <p:stCondLst>
                                            <p:cond delay="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animBg="1"/>
      <p:bldP spid="7" grpId="1" animBg="1"/>
      <p:bldP spid="8" grpId="0" uiExpand="1" animBg="1"/>
      <p:bldP spid="8" grpId="1" animBg="1"/>
      <p:bldP spid="9" grpId="0" uiExpand="1" animBg="1"/>
      <p:bldP spid="9" grpId="1" animBg="1"/>
      <p:bldP spid="10" grpId="0" animBg="1"/>
      <p:bldP spid="10" grpId="1" animBg="1"/>
      <p:bldP spid="3" grpId="0" uiExpand="1"/>
      <p:bldP spid="3"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10.1 </a:t>
            </a:r>
            <a:r>
              <a:rPr lang="en-US" smtClean="0"/>
              <a:t>Sistem Enterprise</a:t>
            </a:r>
            <a:endParaRPr lang="en-US" dirty="0"/>
          </a:p>
        </p:txBody>
      </p:sp>
      <p:sp>
        <p:nvSpPr>
          <p:cNvPr id="3" name="Content Placeholder 2"/>
          <p:cNvSpPr>
            <a:spLocks noGrp="1"/>
          </p:cNvSpPr>
          <p:nvPr>
            <p:ph idx="1"/>
          </p:nvPr>
        </p:nvSpPr>
        <p:spPr/>
        <p:txBody>
          <a:bodyPr>
            <a:noAutofit/>
          </a:bodyPr>
          <a:lstStyle/>
          <a:p>
            <a:pPr marL="0" indent="0">
              <a:buNone/>
            </a:pPr>
            <a:r>
              <a:rPr lang="en-US" b="1" dirty="0" err="1" smtClean="0"/>
              <a:t>Mengimplementasi</a:t>
            </a:r>
            <a:r>
              <a:rPr lang="en-US" b="1" dirty="0" smtClean="0"/>
              <a:t> </a:t>
            </a:r>
            <a:r>
              <a:rPr lang="en-US" b="1" dirty="0" err="1" smtClean="0"/>
              <a:t>sebuah</a:t>
            </a:r>
            <a:r>
              <a:rPr lang="en-US" b="1" dirty="0" smtClean="0"/>
              <a:t> </a:t>
            </a:r>
            <a:r>
              <a:rPr lang="en-US" b="1" dirty="0" err="1" smtClean="0"/>
              <a:t>sistem</a:t>
            </a:r>
            <a:r>
              <a:rPr lang="en-US" b="1" dirty="0" smtClean="0"/>
              <a:t> enterprise </a:t>
            </a:r>
            <a:r>
              <a:rPr lang="en-US" dirty="0" err="1" smtClean="0"/>
              <a:t>sungguh</a:t>
            </a:r>
            <a:r>
              <a:rPr lang="en-US" dirty="0" smtClean="0"/>
              <a:t> </a:t>
            </a:r>
            <a:r>
              <a:rPr lang="en-US" dirty="0" err="1" smtClean="0"/>
              <a:t>rumit</a:t>
            </a:r>
            <a:r>
              <a:rPr lang="en-US" dirty="0" smtClean="0"/>
              <a:t>, </a:t>
            </a:r>
            <a:r>
              <a:rPr lang="en-US" dirty="0" err="1" smtClean="0"/>
              <a:t>memakan</a:t>
            </a:r>
            <a:r>
              <a:rPr lang="en-US" dirty="0" smtClean="0"/>
              <a:t> </a:t>
            </a:r>
            <a:r>
              <a:rPr lang="en-US" dirty="0" err="1" smtClean="0"/>
              <a:t>waktu</a:t>
            </a:r>
            <a:r>
              <a:rPr lang="en-US" dirty="0" smtClean="0"/>
              <a:t>, </a:t>
            </a:r>
            <a:r>
              <a:rPr lang="en-US" dirty="0" err="1" smtClean="0"/>
              <a:t>dan</a:t>
            </a:r>
            <a:r>
              <a:rPr lang="en-US" dirty="0" smtClean="0"/>
              <a:t> </a:t>
            </a:r>
            <a:r>
              <a:rPr lang="en-US" dirty="0" err="1" smtClean="0"/>
              <a:t>biasanya</a:t>
            </a:r>
            <a:r>
              <a:rPr lang="en-US" dirty="0" smtClean="0"/>
              <a:t> </a:t>
            </a:r>
            <a:r>
              <a:rPr lang="en-US" dirty="0" err="1" smtClean="0"/>
              <a:t>memerlukan</a:t>
            </a:r>
            <a:r>
              <a:rPr lang="en-US" dirty="0" smtClean="0"/>
              <a:t> </a:t>
            </a:r>
            <a:r>
              <a:rPr lang="en-US" dirty="0" err="1" smtClean="0"/>
              <a:t>bantuan</a:t>
            </a:r>
            <a:r>
              <a:rPr lang="en-US" dirty="0" smtClean="0"/>
              <a:t> </a:t>
            </a:r>
            <a:r>
              <a:rPr lang="en-US" dirty="0" err="1" smtClean="0"/>
              <a:t>perusahaan</a:t>
            </a:r>
            <a:r>
              <a:rPr lang="en-US" dirty="0" smtClean="0"/>
              <a:t> </a:t>
            </a:r>
            <a:r>
              <a:rPr lang="en-US" dirty="0" err="1" smtClean="0"/>
              <a:t>konsultan</a:t>
            </a:r>
            <a:r>
              <a:rPr lang="en-US" dirty="0" smtClean="0"/>
              <a:t>, </a:t>
            </a:r>
            <a:r>
              <a:rPr lang="en-US" dirty="0"/>
              <a:t>vendor, </a:t>
            </a:r>
            <a:r>
              <a:rPr lang="en-US" dirty="0" err="1" smtClean="0"/>
              <a:t>atau</a:t>
            </a:r>
            <a:r>
              <a:rPr lang="en-US" dirty="0" smtClean="0"/>
              <a:t> </a:t>
            </a:r>
            <a:r>
              <a:rPr lang="en-US" b="1" dirty="0"/>
              <a:t>value-added reseller (VAR). </a:t>
            </a:r>
            <a:endParaRPr lang="en-US" b="1" dirty="0" smtClean="0"/>
          </a:p>
          <a:p>
            <a:pPr marL="0" indent="0">
              <a:buNone/>
            </a:pPr>
            <a:r>
              <a:rPr lang="en-US" dirty="0" smtClean="0"/>
              <a:t>VARs </a:t>
            </a:r>
            <a:r>
              <a:rPr lang="en-US" dirty="0" err="1" smtClean="0"/>
              <a:t>menambahkan</a:t>
            </a:r>
            <a:r>
              <a:rPr lang="en-US" dirty="0" smtClean="0"/>
              <a:t> </a:t>
            </a:r>
            <a:r>
              <a:rPr lang="en-US" dirty="0" err="1" smtClean="0"/>
              <a:t>fitur</a:t>
            </a:r>
            <a:r>
              <a:rPr lang="en-US" dirty="0" smtClean="0"/>
              <a:t> </a:t>
            </a:r>
            <a:r>
              <a:rPr lang="en-US" dirty="0" err="1" smtClean="0"/>
              <a:t>dan</a:t>
            </a:r>
            <a:r>
              <a:rPr lang="en-US" dirty="0" smtClean="0"/>
              <a:t> </a:t>
            </a:r>
            <a:r>
              <a:rPr lang="en-US" dirty="0" err="1" smtClean="0"/>
              <a:t>layanan</a:t>
            </a:r>
            <a:r>
              <a:rPr lang="en-US" dirty="0" smtClean="0"/>
              <a:t> </a:t>
            </a:r>
            <a:r>
              <a:rPr lang="en-US" dirty="0" err="1" smtClean="0"/>
              <a:t>dengan</a:t>
            </a:r>
            <a:r>
              <a:rPr lang="en-US" dirty="0" smtClean="0"/>
              <a:t> software </a:t>
            </a:r>
            <a:r>
              <a:rPr lang="en-US" dirty="0" err="1" smtClean="0"/>
              <a:t>dan</a:t>
            </a:r>
            <a:r>
              <a:rPr lang="en-US" dirty="0" smtClean="0"/>
              <a:t> </a:t>
            </a:r>
            <a:r>
              <a:rPr lang="en-US" dirty="0" err="1" smtClean="0"/>
              <a:t>bekerja</a:t>
            </a:r>
            <a:r>
              <a:rPr lang="en-US" dirty="0" smtClean="0"/>
              <a:t> </a:t>
            </a:r>
            <a:r>
              <a:rPr lang="en-US" dirty="0" err="1" smtClean="0"/>
              <a:t>dengan</a:t>
            </a:r>
            <a:r>
              <a:rPr lang="en-US" dirty="0" smtClean="0"/>
              <a:t> </a:t>
            </a:r>
            <a:r>
              <a:rPr lang="en-US" dirty="0" err="1" smtClean="0"/>
              <a:t>perusahaan</a:t>
            </a:r>
            <a:r>
              <a:rPr lang="en-US" dirty="0" smtClean="0"/>
              <a:t> </a:t>
            </a:r>
            <a:r>
              <a:rPr lang="en-US" dirty="0" err="1" smtClean="0"/>
              <a:t>untuk</a:t>
            </a:r>
            <a:r>
              <a:rPr lang="en-US" dirty="0" smtClean="0"/>
              <a:t> </a:t>
            </a:r>
            <a:r>
              <a:rPr lang="en-US" dirty="0" err="1" smtClean="0"/>
              <a:t>memastikan</a:t>
            </a:r>
            <a:r>
              <a:rPr lang="en-US" dirty="0" smtClean="0"/>
              <a:t> </a:t>
            </a:r>
            <a:r>
              <a:rPr lang="en-US" dirty="0" err="1" smtClean="0"/>
              <a:t>kebutuhan</a:t>
            </a:r>
            <a:r>
              <a:rPr lang="en-US" dirty="0" smtClean="0"/>
              <a:t> </a:t>
            </a:r>
            <a:r>
              <a:rPr lang="en-US" dirty="0" err="1" smtClean="0"/>
              <a:t>individu</a:t>
            </a:r>
            <a:r>
              <a:rPr lang="en-US" dirty="0" smtClean="0"/>
              <a:t> </a:t>
            </a:r>
            <a:r>
              <a:rPr lang="en-US" dirty="0" err="1" smtClean="0"/>
              <a:t>mereka</a:t>
            </a:r>
            <a:r>
              <a:rPr lang="en-US" dirty="0" smtClean="0"/>
              <a:t> </a:t>
            </a:r>
            <a:r>
              <a:rPr lang="en-US" dirty="0" err="1" smtClean="0"/>
              <a:t>sesuai</a:t>
            </a:r>
            <a:r>
              <a:rPr lang="en-US" dirty="0" smtClean="0"/>
              <a:t>, </a:t>
            </a:r>
            <a:r>
              <a:rPr lang="en-US" dirty="0" err="1" smtClean="0"/>
              <a:t>dan</a:t>
            </a:r>
            <a:r>
              <a:rPr lang="en-US" dirty="0" smtClean="0"/>
              <a:t> </a:t>
            </a:r>
            <a:r>
              <a:rPr lang="en-US" dirty="0" err="1" smtClean="0"/>
              <a:t>mereka</a:t>
            </a:r>
            <a:r>
              <a:rPr lang="en-US" dirty="0" smtClean="0"/>
              <a:t> </a:t>
            </a:r>
            <a:r>
              <a:rPr lang="en-US" dirty="0" err="1" smtClean="0"/>
              <a:t>mendapatkan</a:t>
            </a:r>
            <a:r>
              <a:rPr lang="en-US" dirty="0" smtClean="0"/>
              <a:t> </a:t>
            </a:r>
            <a:r>
              <a:rPr lang="en-US" dirty="0" err="1" smtClean="0"/>
              <a:t>nilai</a:t>
            </a:r>
            <a:r>
              <a:rPr lang="en-US" dirty="0" smtClean="0"/>
              <a:t> </a:t>
            </a:r>
            <a:r>
              <a:rPr lang="en-US" dirty="0" err="1" smtClean="0"/>
              <a:t>terbaik</a:t>
            </a:r>
            <a:r>
              <a:rPr lang="en-US" dirty="0" smtClean="0"/>
              <a:t> </a:t>
            </a:r>
            <a:r>
              <a:rPr lang="en-US" dirty="0" err="1" smtClean="0"/>
              <a:t>dari</a:t>
            </a:r>
            <a:r>
              <a:rPr lang="en-US" dirty="0" smtClean="0"/>
              <a:t> </a:t>
            </a:r>
            <a:r>
              <a:rPr lang="en-US" dirty="0" err="1" smtClean="0"/>
              <a:t>softwarenya</a:t>
            </a:r>
            <a:r>
              <a:rPr lang="en-US" dirty="0" smtClean="0"/>
              <a:t>.</a:t>
            </a:r>
            <a:endParaRPr lang="en-US" dirty="0"/>
          </a:p>
          <a:p>
            <a:pPr marL="0" indent="0">
              <a:buNone/>
            </a:pPr>
            <a:r>
              <a:rPr lang="en-US" b="1" dirty="0" err="1" smtClean="0"/>
              <a:t>Meskipun</a:t>
            </a:r>
            <a:r>
              <a:rPr lang="en-US" b="1" dirty="0" smtClean="0"/>
              <a:t> </a:t>
            </a:r>
            <a:r>
              <a:rPr lang="en-US" b="1" dirty="0" err="1"/>
              <a:t>kompleksitas</a:t>
            </a:r>
            <a:r>
              <a:rPr lang="en-US" b="1" dirty="0"/>
              <a:t> </a:t>
            </a:r>
            <a:r>
              <a:rPr lang="en-US" b="1" dirty="0" err="1" smtClean="0"/>
              <a:t>merupakan</a:t>
            </a:r>
            <a:r>
              <a:rPr lang="en-US" b="1" dirty="0" smtClean="0"/>
              <a:t> </a:t>
            </a:r>
            <a:r>
              <a:rPr lang="en-US" b="1" dirty="0" err="1" smtClean="0"/>
              <a:t>masalah</a:t>
            </a:r>
            <a:r>
              <a:rPr lang="en-US" b="1" dirty="0" smtClean="0"/>
              <a:t> </a:t>
            </a:r>
            <a:r>
              <a:rPr lang="en-US" b="1" dirty="0" err="1"/>
              <a:t>teknis</a:t>
            </a:r>
            <a:r>
              <a:rPr lang="en-US" dirty="0"/>
              <a:t>, </a:t>
            </a:r>
            <a:r>
              <a:rPr lang="en-US" dirty="0" err="1"/>
              <a:t>tantangan</a:t>
            </a:r>
            <a:r>
              <a:rPr lang="en-US" dirty="0"/>
              <a:t> </a:t>
            </a:r>
            <a:r>
              <a:rPr lang="en-US" dirty="0" err="1"/>
              <a:t>terbesar</a:t>
            </a:r>
            <a:r>
              <a:rPr lang="en-US" dirty="0"/>
              <a:t> </a:t>
            </a:r>
            <a:r>
              <a:rPr lang="en-US" dirty="0" err="1"/>
              <a:t>ketika</a:t>
            </a:r>
            <a:r>
              <a:rPr lang="en-US" dirty="0"/>
              <a:t> </a:t>
            </a:r>
            <a:r>
              <a:rPr lang="en-US" dirty="0" err="1"/>
              <a:t>mengimplementasikan</a:t>
            </a:r>
            <a:r>
              <a:rPr lang="en-US" dirty="0"/>
              <a:t> </a:t>
            </a:r>
            <a:r>
              <a:rPr lang="en-US" dirty="0" err="1"/>
              <a:t>sistem</a:t>
            </a:r>
            <a:r>
              <a:rPr lang="en-US" dirty="0"/>
              <a:t> </a:t>
            </a:r>
            <a:r>
              <a:rPr lang="en-US" dirty="0" smtClean="0"/>
              <a:t>enterprise </a:t>
            </a:r>
            <a:r>
              <a:rPr lang="en-US" dirty="0" err="1" smtClean="0"/>
              <a:t>adalah</a:t>
            </a:r>
            <a:r>
              <a:rPr lang="en-US" dirty="0" smtClean="0"/>
              <a:t> </a:t>
            </a:r>
            <a:r>
              <a:rPr lang="en-US" dirty="0"/>
              <a:t>proses </a:t>
            </a:r>
            <a:r>
              <a:rPr lang="en-US" dirty="0" err="1"/>
              <a:t>dan</a:t>
            </a:r>
            <a:r>
              <a:rPr lang="en-US" dirty="0"/>
              <a:t> </a:t>
            </a:r>
            <a:r>
              <a:rPr lang="en-US" dirty="0" err="1"/>
              <a:t>manajemen</a:t>
            </a:r>
            <a:r>
              <a:rPr lang="en-US" dirty="0"/>
              <a:t> </a:t>
            </a:r>
            <a:r>
              <a:rPr lang="en-US" dirty="0" err="1"/>
              <a:t>perubahan</a:t>
            </a:r>
            <a:r>
              <a:rPr lang="en-US" dirty="0"/>
              <a:t>.</a:t>
            </a:r>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7</a:t>
            </a:fld>
            <a:endParaRPr lang="en-US" dirty="0"/>
          </a:p>
        </p:txBody>
      </p:sp>
    </p:spTree>
    <p:extLst>
      <p:ext uri="{BB962C8B-B14F-4D97-AF65-F5344CB8AC3E}">
        <p14:creationId xmlns:p14="http://schemas.microsoft.com/office/powerpoint/2010/main" val="1495922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b="1" dirty="0" smtClean="0">
                <a:effectLst>
                  <a:outerShdw blurRad="38100" dist="38100" dir="2700000" algn="tl">
                    <a:srgbClr val="000000">
                      <a:alpha val="43137"/>
                    </a:srgbClr>
                  </a:outerShdw>
                </a:effectLst>
              </a:rPr>
              <a:t>ALASAN MENGAPA PERUSAHAAN MIGRASI KE SISTEM ENTERPRISE</a:t>
            </a:r>
            <a:endParaRPr lang="en-US" sz="27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Autofit/>
          </a:bodyPr>
          <a:lstStyle/>
          <a:p>
            <a:pPr algn="just">
              <a:buFont typeface="Wingdings" charset="2"/>
              <a:buChar char="§"/>
            </a:pPr>
            <a:r>
              <a:rPr lang="en-US" b="1" dirty="0" err="1" smtClean="0">
                <a:solidFill>
                  <a:schemeClr val="accent4">
                    <a:lumMod val="50000"/>
                    <a:lumOff val="50000"/>
                  </a:schemeClr>
                </a:solidFill>
              </a:rPr>
              <a:t>Biaya</a:t>
            </a:r>
            <a:r>
              <a:rPr lang="en-US" b="1" dirty="0" smtClean="0">
                <a:solidFill>
                  <a:schemeClr val="accent4">
                    <a:lumMod val="50000"/>
                    <a:lumOff val="50000"/>
                  </a:schemeClr>
                </a:solidFill>
              </a:rPr>
              <a:t> </a:t>
            </a:r>
            <a:r>
              <a:rPr lang="en-US" b="1" dirty="0" err="1">
                <a:solidFill>
                  <a:schemeClr val="accent4">
                    <a:lumMod val="50000"/>
                    <a:lumOff val="50000"/>
                  </a:schemeClr>
                </a:solidFill>
              </a:rPr>
              <a:t>pemeliharaan</a:t>
            </a:r>
            <a:r>
              <a:rPr lang="en-US" b="1" dirty="0">
                <a:solidFill>
                  <a:schemeClr val="accent4">
                    <a:lumMod val="50000"/>
                    <a:lumOff val="50000"/>
                  </a:schemeClr>
                </a:solidFill>
              </a:rPr>
              <a:t> </a:t>
            </a:r>
            <a:r>
              <a:rPr lang="en-US" b="1">
                <a:solidFill>
                  <a:schemeClr val="accent4">
                    <a:lumMod val="50000"/>
                    <a:lumOff val="50000"/>
                  </a:schemeClr>
                </a:solidFill>
              </a:rPr>
              <a:t>yang </a:t>
            </a:r>
            <a:r>
              <a:rPr lang="en-US" b="1" smtClean="0">
                <a:solidFill>
                  <a:schemeClr val="accent4">
                    <a:lumMod val="50000"/>
                    <a:lumOff val="50000"/>
                  </a:schemeClr>
                </a:solidFill>
              </a:rPr>
              <a:t>tinggi pada sistem lama</a:t>
            </a:r>
            <a:r>
              <a:rPr lang="en-US" smtClean="0"/>
              <a:t>. </a:t>
            </a:r>
            <a:r>
              <a:rPr lang="en-US" dirty="0" err="1" smtClean="0"/>
              <a:t>Memelihara</a:t>
            </a:r>
            <a:r>
              <a:rPr lang="en-US" dirty="0" smtClean="0"/>
              <a:t> </a:t>
            </a:r>
            <a:r>
              <a:rPr lang="en-US" dirty="0" err="1"/>
              <a:t>dan</a:t>
            </a:r>
            <a:r>
              <a:rPr lang="en-US" dirty="0"/>
              <a:t> </a:t>
            </a:r>
            <a:r>
              <a:rPr lang="en-US" dirty="0" err="1"/>
              <a:t>meningkatkan</a:t>
            </a:r>
            <a:r>
              <a:rPr lang="en-US" dirty="0"/>
              <a:t> </a:t>
            </a:r>
            <a:r>
              <a:rPr lang="en-US" dirty="0" err="1"/>
              <a:t>sistem</a:t>
            </a:r>
            <a:r>
              <a:rPr lang="en-US" dirty="0"/>
              <a:t> </a:t>
            </a:r>
            <a:r>
              <a:rPr lang="en-US" b="1" dirty="0" smtClean="0">
                <a:solidFill>
                  <a:srgbClr val="FFFF00"/>
                </a:solidFill>
              </a:rPr>
              <a:t>lama</a:t>
            </a:r>
            <a:r>
              <a:rPr lang="en-US" dirty="0" smtClean="0"/>
              <a:t> </a:t>
            </a:r>
            <a:r>
              <a:rPr lang="en-US" dirty="0" err="1"/>
              <a:t>adalah</a:t>
            </a:r>
            <a:r>
              <a:rPr lang="en-US" dirty="0"/>
              <a:t> </a:t>
            </a:r>
            <a:r>
              <a:rPr lang="en-US" dirty="0" err="1" smtClean="0"/>
              <a:t>tantangan</a:t>
            </a:r>
            <a:r>
              <a:rPr lang="en-US" dirty="0" smtClean="0"/>
              <a:t> </a:t>
            </a:r>
            <a:r>
              <a:rPr lang="en-US" dirty="0"/>
              <a:t>yang paling </a:t>
            </a:r>
            <a:r>
              <a:rPr lang="en-US" dirty="0" err="1"/>
              <a:t>sulit</a:t>
            </a:r>
            <a:r>
              <a:rPr lang="en-US" dirty="0"/>
              <a:t> yang </a:t>
            </a:r>
            <a:r>
              <a:rPr lang="en-US" dirty="0" err="1"/>
              <a:t>dihadapi</a:t>
            </a:r>
            <a:r>
              <a:rPr lang="en-US" dirty="0"/>
              <a:t> CIO (chief information officer) </a:t>
            </a:r>
            <a:r>
              <a:rPr lang="en-US" dirty="0" err="1"/>
              <a:t>dan</a:t>
            </a:r>
            <a:r>
              <a:rPr lang="en-US" dirty="0"/>
              <a:t> </a:t>
            </a:r>
            <a:r>
              <a:rPr lang="en-US" dirty="0" err="1"/>
              <a:t>departemen</a:t>
            </a:r>
            <a:r>
              <a:rPr lang="en-US" dirty="0"/>
              <a:t> </a:t>
            </a:r>
            <a:r>
              <a:rPr lang="en-US" dirty="0" smtClean="0"/>
              <a:t>TI</a:t>
            </a:r>
            <a:endParaRPr lang="en-US" dirty="0"/>
          </a:p>
          <a:p>
            <a:pPr algn="just">
              <a:buFont typeface="Wingdings" charset="2"/>
              <a:buChar char="§"/>
            </a:pPr>
            <a:r>
              <a:rPr lang="en-US" b="1" dirty="0" err="1" smtClean="0">
                <a:solidFill>
                  <a:schemeClr val="accent4">
                    <a:lumMod val="50000"/>
                    <a:lumOff val="50000"/>
                  </a:schemeClr>
                </a:solidFill>
              </a:rPr>
              <a:t>Penurunan</a:t>
            </a:r>
            <a:r>
              <a:rPr lang="en-US" b="1" dirty="0" smtClean="0">
                <a:solidFill>
                  <a:schemeClr val="accent4">
                    <a:lumMod val="50000"/>
                    <a:lumOff val="50000"/>
                  </a:schemeClr>
                </a:solidFill>
              </a:rPr>
              <a:t> </a:t>
            </a:r>
            <a:r>
              <a:rPr lang="en-US" b="1" dirty="0" err="1" smtClean="0">
                <a:solidFill>
                  <a:schemeClr val="accent4">
                    <a:lumMod val="50000"/>
                    <a:lumOff val="50000"/>
                  </a:schemeClr>
                </a:solidFill>
              </a:rPr>
              <a:t>nilai</a:t>
            </a:r>
            <a:r>
              <a:rPr lang="en-US" b="1" dirty="0" smtClean="0">
                <a:solidFill>
                  <a:schemeClr val="accent4">
                    <a:lumMod val="50000"/>
                    <a:lumOff val="50000"/>
                  </a:schemeClr>
                </a:solidFill>
              </a:rPr>
              <a:t> </a:t>
            </a:r>
            <a:r>
              <a:rPr lang="en-US" b="1" dirty="0" err="1" smtClean="0">
                <a:solidFill>
                  <a:schemeClr val="accent4">
                    <a:lumMod val="50000"/>
                    <a:lumOff val="50000"/>
                  </a:schemeClr>
                </a:solidFill>
              </a:rPr>
              <a:t>bisnis</a:t>
            </a:r>
            <a:r>
              <a:rPr lang="en-US" dirty="0" smtClean="0"/>
              <a:t>. </a:t>
            </a:r>
            <a:r>
              <a:rPr lang="en-US" dirty="0" err="1"/>
              <a:t>Perubahan</a:t>
            </a:r>
            <a:r>
              <a:rPr lang="en-US" dirty="0"/>
              <a:t> </a:t>
            </a:r>
            <a:r>
              <a:rPr lang="en-US" dirty="0" err="1"/>
              <a:t>teknologi</a:t>
            </a:r>
            <a:r>
              <a:rPr lang="en-US" dirty="0"/>
              <a:t> </a:t>
            </a:r>
            <a:r>
              <a:rPr lang="en-US" dirty="0" err="1"/>
              <a:t>melemahkan</a:t>
            </a:r>
            <a:r>
              <a:rPr lang="en-US" dirty="0"/>
              <a:t> </a:t>
            </a:r>
            <a:r>
              <a:rPr lang="en-US" dirty="0" err="1"/>
              <a:t>nilai</a:t>
            </a:r>
            <a:r>
              <a:rPr lang="en-US" dirty="0"/>
              <a:t> </a:t>
            </a:r>
            <a:r>
              <a:rPr lang="en-US" dirty="0" err="1"/>
              <a:t>bisnis</a:t>
            </a:r>
            <a:r>
              <a:rPr lang="en-US" dirty="0"/>
              <a:t> </a:t>
            </a:r>
            <a:r>
              <a:rPr lang="en-US" dirty="0" err="1"/>
              <a:t>sistem</a:t>
            </a:r>
            <a:r>
              <a:rPr lang="en-US" dirty="0"/>
              <a:t> </a:t>
            </a:r>
            <a:r>
              <a:rPr lang="en-US" b="1" dirty="0" smtClean="0">
                <a:solidFill>
                  <a:srgbClr val="FFFF00"/>
                </a:solidFill>
              </a:rPr>
              <a:t>lama</a:t>
            </a:r>
            <a:r>
              <a:rPr lang="en-US" dirty="0" smtClean="0"/>
              <a:t> </a:t>
            </a:r>
            <a:r>
              <a:rPr lang="en-US" dirty="0"/>
              <a:t>yang </a:t>
            </a:r>
            <a:r>
              <a:rPr lang="en-US" dirty="0" err="1"/>
              <a:t>telah</a:t>
            </a:r>
            <a:r>
              <a:rPr lang="en-US" dirty="0"/>
              <a:t> </a:t>
            </a:r>
            <a:r>
              <a:rPr lang="en-US" dirty="0" err="1"/>
              <a:t>dilaksanakan</a:t>
            </a:r>
            <a:r>
              <a:rPr lang="en-US" dirty="0"/>
              <a:t> </a:t>
            </a:r>
            <a:r>
              <a:rPr lang="en-US" dirty="0" err="1"/>
              <a:t>selama</a:t>
            </a:r>
            <a:r>
              <a:rPr lang="en-US" dirty="0"/>
              <a:t> </a:t>
            </a:r>
            <a:r>
              <a:rPr lang="en-US" dirty="0" err="1"/>
              <a:t>bertahun-tahun</a:t>
            </a:r>
            <a:r>
              <a:rPr lang="en-US" dirty="0"/>
              <a:t> </a:t>
            </a:r>
            <a:r>
              <a:rPr lang="en-US" dirty="0" err="1"/>
              <a:t>dan</a:t>
            </a:r>
            <a:r>
              <a:rPr lang="en-US" dirty="0"/>
              <a:t> </a:t>
            </a:r>
            <a:r>
              <a:rPr lang="en-US" dirty="0" err="1"/>
              <a:t>dengan</a:t>
            </a:r>
            <a:r>
              <a:rPr lang="en-US" dirty="0"/>
              <a:t> </a:t>
            </a:r>
            <a:r>
              <a:rPr lang="en-US" dirty="0" err="1"/>
              <a:t>biaya</a:t>
            </a:r>
            <a:r>
              <a:rPr lang="en-US" dirty="0"/>
              <a:t> yang </a:t>
            </a:r>
            <a:r>
              <a:rPr lang="en-US" dirty="0" err="1"/>
              <a:t>sangat</a:t>
            </a:r>
            <a:r>
              <a:rPr lang="en-US" dirty="0"/>
              <a:t> </a:t>
            </a:r>
            <a:r>
              <a:rPr lang="en-US" dirty="0" err="1"/>
              <a:t>besar</a:t>
            </a:r>
            <a:r>
              <a:rPr lang="en-US" dirty="0" smtClean="0"/>
              <a:t>.</a:t>
            </a:r>
          </a:p>
          <a:p>
            <a:pPr algn="just">
              <a:buFont typeface="Wingdings" charset="2"/>
              <a:buChar char="§"/>
            </a:pPr>
            <a:r>
              <a:rPr lang="en-US" b="1" dirty="0" err="1" smtClean="0">
                <a:solidFill>
                  <a:schemeClr val="accent4">
                    <a:lumMod val="50000"/>
                    <a:lumOff val="50000"/>
                  </a:schemeClr>
                </a:solidFill>
              </a:rPr>
              <a:t>Kurang</a:t>
            </a:r>
            <a:r>
              <a:rPr lang="en-US" b="1" dirty="0" smtClean="0">
                <a:solidFill>
                  <a:schemeClr val="accent4">
                    <a:lumMod val="50000"/>
                    <a:lumOff val="50000"/>
                  </a:schemeClr>
                </a:solidFill>
              </a:rPr>
              <a:t> </a:t>
            </a:r>
            <a:r>
              <a:rPr lang="en-US" b="1" dirty="0" err="1" smtClean="0">
                <a:solidFill>
                  <a:schemeClr val="accent4">
                    <a:lumMod val="50000"/>
                    <a:lumOff val="50000"/>
                  </a:schemeClr>
                </a:solidFill>
              </a:rPr>
              <a:t>fleksibel</a:t>
            </a:r>
            <a:r>
              <a:rPr lang="en-US" b="1" dirty="0" smtClean="0"/>
              <a:t>. </a:t>
            </a:r>
            <a:r>
              <a:rPr lang="en-US" dirty="0" err="1"/>
              <a:t>Arsitektur</a:t>
            </a:r>
            <a:r>
              <a:rPr lang="en-US" dirty="0"/>
              <a:t> </a:t>
            </a:r>
            <a:r>
              <a:rPr lang="en-US" b="1" dirty="0" smtClean="0">
                <a:solidFill>
                  <a:srgbClr val="FFFF00"/>
                </a:solidFill>
              </a:rPr>
              <a:t>lama</a:t>
            </a:r>
            <a:r>
              <a:rPr lang="en-US" dirty="0" smtClean="0"/>
              <a:t> </a:t>
            </a:r>
            <a:r>
              <a:rPr lang="en-US" dirty="0" err="1" smtClean="0"/>
              <a:t>tidaklah</a:t>
            </a:r>
            <a:r>
              <a:rPr lang="en-US" dirty="0" smtClean="0"/>
              <a:t> </a:t>
            </a:r>
            <a:r>
              <a:rPr lang="en-US" dirty="0" err="1"/>
              <a:t>fleksibel</a:t>
            </a:r>
            <a:r>
              <a:rPr lang="en-US" dirty="0"/>
              <a:t>. </a:t>
            </a:r>
            <a:r>
              <a:rPr lang="en-US" dirty="0" err="1"/>
              <a:t>Artinya</a:t>
            </a:r>
            <a:r>
              <a:rPr lang="en-US" dirty="0"/>
              <a:t>, </a:t>
            </a:r>
            <a:r>
              <a:rPr lang="en-US" dirty="0" err="1"/>
              <a:t>sistem</a:t>
            </a:r>
            <a:r>
              <a:rPr lang="en-US" dirty="0"/>
              <a:t> yang </a:t>
            </a:r>
            <a:r>
              <a:rPr lang="en-US" dirty="0" err="1"/>
              <a:t>besar</a:t>
            </a:r>
            <a:r>
              <a:rPr lang="en-US" dirty="0"/>
              <a:t> </a:t>
            </a:r>
            <a:r>
              <a:rPr lang="en-US" dirty="0" err="1"/>
              <a:t>tidak</a:t>
            </a:r>
            <a:r>
              <a:rPr lang="en-US" dirty="0"/>
              <a:t> </a:t>
            </a:r>
            <a:r>
              <a:rPr lang="en-US" dirty="0" err="1"/>
              <a:t>dapat</a:t>
            </a:r>
            <a:r>
              <a:rPr lang="en-US" dirty="0"/>
              <a:t> </a:t>
            </a:r>
            <a:r>
              <a:rPr lang="en-US" dirty="0" err="1"/>
              <a:t>dengan</a:t>
            </a:r>
            <a:r>
              <a:rPr lang="en-US" dirty="0"/>
              <a:t> </a:t>
            </a:r>
            <a:r>
              <a:rPr lang="en-US" dirty="0" err="1"/>
              <a:t>mudah</a:t>
            </a:r>
            <a:r>
              <a:rPr lang="en-US" dirty="0"/>
              <a:t> </a:t>
            </a:r>
            <a:r>
              <a:rPr lang="en-US" dirty="0" err="1"/>
              <a:t>dirancang</a:t>
            </a:r>
            <a:r>
              <a:rPr lang="en-US" dirty="0"/>
              <a:t> </a:t>
            </a:r>
            <a:r>
              <a:rPr lang="en-US" dirty="0" err="1"/>
              <a:t>ulang</a:t>
            </a:r>
            <a:r>
              <a:rPr lang="en-US" dirty="0"/>
              <a:t> </a:t>
            </a:r>
            <a:r>
              <a:rPr lang="en-US" dirty="0" err="1"/>
              <a:t>untuk</a:t>
            </a:r>
            <a:r>
              <a:rPr lang="en-US" dirty="0"/>
              <a:t> </a:t>
            </a:r>
            <a:r>
              <a:rPr lang="en-US" dirty="0" err="1"/>
              <a:t>berbagi</a:t>
            </a:r>
            <a:r>
              <a:rPr lang="en-US" dirty="0"/>
              <a:t> data </a:t>
            </a:r>
            <a:r>
              <a:rPr lang="en-US" dirty="0" err="1"/>
              <a:t>dengan</a:t>
            </a:r>
            <a:r>
              <a:rPr lang="en-US" dirty="0"/>
              <a:t> </a:t>
            </a:r>
            <a:r>
              <a:rPr lang="en-US" dirty="0" err="1"/>
              <a:t>sistem</a:t>
            </a:r>
            <a:r>
              <a:rPr lang="en-US" dirty="0"/>
              <a:t> yang </a:t>
            </a:r>
            <a:r>
              <a:rPr lang="en-US" dirty="0" err="1"/>
              <a:t>lebih</a:t>
            </a:r>
            <a:r>
              <a:rPr lang="en-US" dirty="0"/>
              <a:t> </a:t>
            </a:r>
            <a:r>
              <a:rPr lang="en-US" dirty="0" err="1"/>
              <a:t>baru</a:t>
            </a:r>
            <a:r>
              <a:rPr lang="en-US" dirty="0"/>
              <a:t>, </a:t>
            </a:r>
            <a:r>
              <a:rPr lang="en-US" dirty="0" err="1"/>
              <a:t>seperti</a:t>
            </a:r>
            <a:r>
              <a:rPr lang="en-US" dirty="0"/>
              <a:t> </a:t>
            </a:r>
            <a:r>
              <a:rPr lang="en-US" dirty="0" err="1"/>
              <a:t>arsitektur</a:t>
            </a:r>
            <a:r>
              <a:rPr lang="en-US" dirty="0"/>
              <a:t> modern.</a:t>
            </a:r>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8</a:t>
            </a:fld>
            <a:endParaRPr lang="en-US" dirty="0"/>
          </a:p>
        </p:txBody>
      </p:sp>
    </p:spTree>
    <p:extLst>
      <p:ext uri="{BB962C8B-B14F-4D97-AF65-F5344CB8AC3E}">
        <p14:creationId xmlns:p14="http://schemas.microsoft.com/office/powerpoint/2010/main" val="1385730735"/>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b="1" dirty="0" smtClean="0">
                <a:effectLst>
                  <a:outerShdw blurRad="38100" dist="38100" dir="2700000" algn="tl">
                    <a:srgbClr val="000000">
                      <a:alpha val="43137"/>
                    </a:srgbClr>
                  </a:outerShdw>
                </a:effectLst>
              </a:rPr>
              <a:t>ALASAN MENGAPA PERUSAHAAN MIGRASI KE SISTEM ENTERPRISE</a:t>
            </a:r>
            <a:endParaRPr lang="en-US" sz="27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Autofit/>
          </a:bodyPr>
          <a:lstStyle/>
          <a:p>
            <a:pPr algn="just">
              <a:buFont typeface="Wingdings" charset="2"/>
              <a:buChar char="§"/>
            </a:pPr>
            <a:r>
              <a:rPr lang="en-US" b="1">
                <a:solidFill>
                  <a:schemeClr val="accent4">
                    <a:lumMod val="50000"/>
                    <a:lumOff val="50000"/>
                  </a:schemeClr>
                </a:solidFill>
                <a:effectLst>
                  <a:outerShdw blurRad="38100" dist="38100" dir="2700000" algn="tl">
                    <a:srgbClr val="000000">
                      <a:alpha val="43137"/>
                    </a:srgbClr>
                  </a:outerShdw>
                </a:effectLst>
              </a:rPr>
              <a:t>Hambatan integrasi</a:t>
            </a:r>
            <a:r>
              <a:rPr lang="en-US">
                <a:solidFill>
                  <a:schemeClr val="accent4">
                    <a:lumMod val="50000"/>
                    <a:lumOff val="50000"/>
                  </a:schemeClr>
                </a:solidFill>
                <a:effectLst>
                  <a:outerShdw blurRad="38100" dist="38100" dir="2700000" algn="tl">
                    <a:srgbClr val="000000">
                      <a:alpha val="43137"/>
                    </a:srgbClr>
                  </a:outerShdw>
                </a:effectLst>
              </a:rPr>
              <a:t>. </a:t>
            </a:r>
            <a:r>
              <a:rPr lang="en-US">
                <a:effectLst>
                  <a:outerShdw blurRad="38100" dist="38100" dir="2700000" algn="tl">
                    <a:srgbClr val="000000">
                      <a:alpha val="43137"/>
                    </a:srgbClr>
                  </a:outerShdw>
                </a:effectLst>
              </a:rPr>
              <a:t>Sistem </a:t>
            </a:r>
            <a:r>
              <a:rPr lang="en-US" b="1">
                <a:solidFill>
                  <a:srgbClr val="FFFF00"/>
                </a:solidFill>
                <a:effectLst>
                  <a:outerShdw blurRad="38100" dist="38100" dir="2700000" algn="tl">
                    <a:srgbClr val="000000">
                      <a:alpha val="43137"/>
                    </a:srgbClr>
                  </a:outerShdw>
                </a:effectLst>
              </a:rPr>
              <a:t>lama</a:t>
            </a:r>
            <a:r>
              <a:rPr lang="en-US">
                <a:effectLst>
                  <a:outerShdw blurRad="38100" dist="38100" dir="2700000" algn="tl">
                    <a:srgbClr val="000000">
                      <a:alpha val="43137"/>
                    </a:srgbClr>
                  </a:outerShdw>
                </a:effectLst>
              </a:rPr>
              <a:t> menjalankan proses bisnis yang tertanam dengan kaku, arus proses yang telah ditetapkan. Bawaan mereka membuat integrasi dengan sistem lain seperti CRM dan aplikasi berbasis internet sulit dan kadang mustahil.</a:t>
            </a:r>
          </a:p>
          <a:p>
            <a:pPr algn="just">
              <a:buFont typeface="Wingdings" charset="2"/>
              <a:buChar char="§"/>
            </a:pPr>
            <a:r>
              <a:rPr lang="en-US" b="1">
                <a:solidFill>
                  <a:schemeClr val="accent4">
                    <a:lumMod val="50000"/>
                    <a:lumOff val="50000"/>
                  </a:schemeClr>
                </a:solidFill>
                <a:effectLst>
                  <a:outerShdw blurRad="38100" dist="38100" dir="2700000" algn="tl">
                    <a:srgbClr val="000000">
                      <a:alpha val="43137"/>
                    </a:srgbClr>
                  </a:outerShdw>
                </a:effectLst>
              </a:rPr>
              <a:t>Kurangnya staf</a:t>
            </a:r>
            <a:r>
              <a:rPr lang="en-US">
                <a:solidFill>
                  <a:schemeClr val="accent4">
                    <a:lumMod val="50000"/>
                    <a:lumOff val="50000"/>
                  </a:schemeClr>
                </a:solidFill>
                <a:effectLst>
                  <a:outerShdw blurRad="38100" dist="38100" dir="2700000" algn="tl">
                    <a:srgbClr val="000000">
                      <a:alpha val="43137"/>
                    </a:srgbClr>
                  </a:outerShdw>
                </a:effectLst>
              </a:rPr>
              <a:t>. </a:t>
            </a:r>
            <a:r>
              <a:rPr lang="en-US">
                <a:effectLst>
                  <a:outerShdw blurRad="38100" dist="38100" dir="2700000" algn="tl">
                    <a:srgbClr val="000000">
                      <a:alpha val="43137"/>
                    </a:srgbClr>
                  </a:outerShdw>
                </a:effectLst>
              </a:rPr>
              <a:t>Departemen TI merasa semakin sulit untuk mempekerjakan staf yang memenuhi syarat untuk bekerja pada aplikasi yang ditulis dalam bahasa yang tidak lagi digunakan dalam teknologi modern.</a:t>
            </a:r>
          </a:p>
          <a:p>
            <a:pPr algn="just">
              <a:buFont typeface="Wingdings" charset="2"/>
              <a:buChar char="§"/>
            </a:pPr>
            <a:r>
              <a:rPr lang="en-US" b="1">
                <a:solidFill>
                  <a:schemeClr val="accent4">
                    <a:lumMod val="50000"/>
                    <a:lumOff val="50000"/>
                  </a:schemeClr>
                </a:solidFill>
                <a:effectLst>
                  <a:outerShdw blurRad="38100" dist="38100" dir="2700000" algn="tl">
                    <a:srgbClr val="000000">
                      <a:alpha val="43137"/>
                    </a:srgbClr>
                  </a:outerShdw>
                </a:effectLst>
              </a:rPr>
              <a:t>Awan</a:t>
            </a:r>
            <a:r>
              <a:rPr lang="en-US">
                <a:solidFill>
                  <a:schemeClr val="accent4">
                    <a:lumMod val="50000"/>
                    <a:lumOff val="50000"/>
                  </a:schemeClr>
                </a:solidFill>
                <a:effectLst>
                  <a:outerShdw blurRad="38100" dist="38100" dir="2700000" algn="tl">
                    <a:srgbClr val="000000">
                      <a:alpha val="43137"/>
                    </a:srgbClr>
                  </a:outerShdw>
                </a:effectLst>
              </a:rPr>
              <a:t>. </a:t>
            </a:r>
            <a:r>
              <a:rPr lang="en-US">
                <a:effectLst>
                  <a:outerShdw blurRad="38100" dist="38100" dir="2700000" algn="tl">
                    <a:srgbClr val="000000">
                      <a:alpha val="43137"/>
                    </a:srgbClr>
                  </a:outerShdw>
                </a:effectLst>
              </a:rPr>
              <a:t>Awan telah menurunkan biaya dimuka. Sistem enterprise berbasis cloud dapat cocok dengan perusahaan menghadapi upgrade ke ERP lama mereka dan sistem enterprise lainnya</a:t>
            </a:r>
            <a:r>
              <a:rPr lang="en-US" b="1"/>
              <a:t>.</a:t>
            </a:r>
            <a:endParaRPr lang="en-US" dirty="0"/>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9</a:t>
            </a:fld>
            <a:endParaRPr lang="en-US" dirty="0"/>
          </a:p>
        </p:txBody>
      </p:sp>
    </p:spTree>
    <p:extLst>
      <p:ext uri="{BB962C8B-B14F-4D97-AF65-F5344CB8AC3E}">
        <p14:creationId xmlns:p14="http://schemas.microsoft.com/office/powerpoint/2010/main" val="3446469334"/>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a:t>10.1 </a:t>
            </a:r>
            <a:r>
              <a:rPr lang="en-US" sz="3600" smtClean="0"/>
              <a:t>Sistem Enterprise</a:t>
            </a:r>
            <a:r>
              <a:rPr lang="en-US" sz="3600"/>
              <a:t/>
            </a:r>
            <a:br>
              <a:rPr lang="en-US" sz="3600"/>
            </a:br>
            <a:r>
              <a:rPr lang="en-US" sz="2700" b="1" smtClean="0">
                <a:solidFill>
                  <a:srgbClr val="FFFF00"/>
                </a:solidFill>
                <a:effectLst>
                  <a:outerShdw blurRad="38100" dist="38100" dir="2700000" algn="tl">
                    <a:srgbClr val="000000">
                      <a:alpha val="43137"/>
                    </a:srgbClr>
                  </a:outerShdw>
                </a:effectLst>
              </a:rPr>
              <a:t>TANTANGAN IMPLEMENTASI DAN TERBAIKNYA</a:t>
            </a:r>
            <a:r>
              <a:rPr lang="en-US" sz="2700" smtClean="0">
                <a:solidFill>
                  <a:srgbClr val="C00000"/>
                </a:solidFill>
              </a:rPr>
              <a:t/>
            </a:r>
            <a:br>
              <a:rPr lang="en-US" sz="2700" smtClean="0">
                <a:solidFill>
                  <a:srgbClr val="C00000"/>
                </a:solidFill>
              </a:rPr>
            </a:br>
            <a:endParaRPr lang="en-US" sz="2700" i="1" dirty="0"/>
          </a:p>
        </p:txBody>
      </p:sp>
      <p:sp>
        <p:nvSpPr>
          <p:cNvPr id="3" name="Content Placeholder 2"/>
          <p:cNvSpPr>
            <a:spLocks noGrp="1"/>
          </p:cNvSpPr>
          <p:nvPr>
            <p:ph idx="1"/>
          </p:nvPr>
        </p:nvSpPr>
        <p:spPr/>
        <p:txBody>
          <a:bodyPr>
            <a:normAutofit fontScale="92500" lnSpcReduction="10000"/>
          </a:bodyPr>
          <a:lstStyle/>
          <a:p>
            <a:pPr>
              <a:spcBef>
                <a:spcPts val="1200"/>
              </a:spcBef>
              <a:spcAft>
                <a:spcPts val="600"/>
              </a:spcAft>
              <a:buNone/>
            </a:pPr>
            <a:r>
              <a:rPr lang="en-US" sz="2400"/>
              <a:t>	</a:t>
            </a:r>
            <a:r>
              <a:rPr lang="en-US" sz="2400" smtClean="0"/>
              <a:t>Tantangan terbesar ketika mengimplementasikan system enterprise bukanlah aspek teknisnya. Tantangan terbesarnya adalah pada manajemen proses dan manajemen perubahan</a:t>
            </a:r>
            <a:r>
              <a:rPr lang="en-US" sz="2400" i="1" smtClean="0"/>
              <a:t>. </a:t>
            </a:r>
            <a:endParaRPr lang="en-US" sz="2400" i="1" dirty="0"/>
          </a:p>
          <a:p>
            <a:pPr marL="457200" indent="-457200">
              <a:spcBef>
                <a:spcPts val="1200"/>
              </a:spcBef>
              <a:spcAft>
                <a:spcPts val="600"/>
              </a:spcAft>
              <a:buFont typeface="+mj-lt"/>
              <a:buAutoNum type="arabicPeriod"/>
            </a:pPr>
            <a:r>
              <a:rPr lang="en-US" b="1" smtClean="0"/>
              <a:t>Desain ulang </a:t>
            </a:r>
            <a:r>
              <a:rPr lang="en-US" b="1"/>
              <a:t>proses bisnis</a:t>
            </a:r>
            <a:r>
              <a:rPr lang="en-US"/>
              <a:t>. Proses perlu disederhanakan dan dirancang ulang sehingga mereka dapat otomatis, baik secara total atau sebagian.</a:t>
            </a:r>
          </a:p>
          <a:p>
            <a:pPr marL="457200" indent="-457200">
              <a:spcBef>
                <a:spcPts val="1200"/>
              </a:spcBef>
              <a:spcAft>
                <a:spcPts val="600"/>
              </a:spcAft>
              <a:buFont typeface="+mj-lt"/>
              <a:buAutoNum type="arabicPeriod"/>
            </a:pPr>
            <a:r>
              <a:rPr lang="en-US" b="1"/>
              <a:t>Perubahan dalam cara orang melakukan pekerjaan mereka</a:t>
            </a:r>
            <a:r>
              <a:rPr lang="en-US"/>
              <a:t>. </a:t>
            </a:r>
            <a:r>
              <a:rPr lang="en-US" smtClean="0"/>
              <a:t>Pekerjaan </a:t>
            </a:r>
            <a:r>
              <a:rPr lang="en-US"/>
              <a:t>dan bagaimana </a:t>
            </a:r>
            <a:r>
              <a:rPr lang="en-US" smtClean="0"/>
              <a:t>hal ini </a:t>
            </a:r>
            <a:r>
              <a:rPr lang="en-US"/>
              <a:t>dilakukan akan berubah untuk mengakomodasi proses baru.</a:t>
            </a:r>
          </a:p>
          <a:p>
            <a:pPr marL="457200" indent="-457200">
              <a:spcBef>
                <a:spcPts val="1200"/>
              </a:spcBef>
              <a:spcAft>
                <a:spcPts val="600"/>
              </a:spcAft>
              <a:buFont typeface="+mj-lt"/>
              <a:buAutoNum type="arabicPeriod"/>
            </a:pPr>
            <a:r>
              <a:rPr lang="en-US" b="1"/>
              <a:t>Integrasi </a:t>
            </a:r>
            <a:r>
              <a:rPr lang="en-US" b="1" smtClean="0"/>
              <a:t>dari banyak Sistem Informasi</a:t>
            </a:r>
            <a:r>
              <a:rPr lang="en-US" smtClean="0"/>
              <a:t>. </a:t>
            </a:r>
            <a:r>
              <a:rPr lang="en-US"/>
              <a:t>Mengintegrasikan </a:t>
            </a:r>
            <a:r>
              <a:rPr lang="en-US" smtClean="0"/>
              <a:t>SI </a:t>
            </a:r>
            <a:r>
              <a:rPr lang="en-US"/>
              <a:t>diperlukan sehingga data dapat mengalir mulus di antara departemen dan mitra bisnis. </a:t>
            </a:r>
            <a:endParaRPr lang="en-US" sz="2400" i="1" dirty="0"/>
          </a:p>
        </p:txBody>
      </p:sp>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10</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10.1 </a:t>
            </a:r>
            <a:r>
              <a:rPr lang="en-US" smtClean="0"/>
              <a:t>Sistem Enterprise</a:t>
            </a:r>
            <a:br>
              <a:rPr lang="en-US" smtClean="0"/>
            </a:br>
            <a:r>
              <a:rPr lang="en-US" sz="2400" b="1" smtClean="0">
                <a:solidFill>
                  <a:srgbClr val="FFFF00"/>
                </a:solidFill>
                <a:effectLst>
                  <a:outerShdw blurRad="38100" dist="38100" dir="2700000" algn="tl">
                    <a:srgbClr val="000000">
                      <a:alpha val="43137"/>
                    </a:srgbClr>
                  </a:outerShdw>
                </a:effectLst>
              </a:rPr>
              <a:t>WAWASAN SISTEM ENTERPRISE</a:t>
            </a:r>
            <a:endParaRPr lang="en-US" sz="2400" b="1" dirty="0">
              <a:solidFill>
                <a:srgbClr val="FFFF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mtClean="0"/>
              <a:t>Peran departemen TI yang </a:t>
            </a:r>
            <a:r>
              <a:rPr lang="en-US"/>
              <a:t>paling penting adalah untuk menyediakan dan mendukung aplikasi yang memungkinkan pekerja untuk mengakses, menggunakan, dan memahami data.</a:t>
            </a:r>
          </a:p>
          <a:p>
            <a:pPr marL="514350" indent="-514350">
              <a:buFont typeface="+mj-lt"/>
              <a:buAutoNum type="arabicPeriod"/>
            </a:pPr>
            <a:r>
              <a:rPr lang="en-US"/>
              <a:t>Loyalitas pelanggan membantu </a:t>
            </a:r>
            <a:r>
              <a:rPr lang="en-US" smtClean="0"/>
              <a:t>mendorong keuntungan, </a:t>
            </a:r>
            <a:r>
              <a:rPr lang="en-US"/>
              <a:t>tapi hanya untuk pelanggan yang menguntungkan perusahaan.</a:t>
            </a:r>
          </a:p>
          <a:p>
            <a:pPr marL="514350" indent="-514350">
              <a:buFont typeface="+mj-lt"/>
              <a:buAutoNum type="arabicPeriod"/>
            </a:pPr>
            <a:r>
              <a:rPr lang="en-US"/>
              <a:t>Perusahaan di seluruh dunia menghabiskan miliaran dolar dalam desain dan implementasi sistem </a:t>
            </a:r>
            <a:r>
              <a:rPr lang="en-US" smtClean="0"/>
              <a:t>enterprise.</a:t>
            </a:r>
            <a:endParaRPr lang="en-US" dirty="0"/>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11</a:t>
            </a:fld>
            <a:endParaRPr lang="en-US" dirty="0"/>
          </a:p>
        </p:txBody>
      </p:sp>
    </p:spTree>
    <p:extLst>
      <p:ext uri="{BB962C8B-B14F-4D97-AF65-F5344CB8AC3E}">
        <p14:creationId xmlns:p14="http://schemas.microsoft.com/office/powerpoint/2010/main" val="112255853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60450" y="1676401"/>
            <a:ext cx="10058400" cy="1752600"/>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7200" b="1" cap="none" smtClean="0">
                <a:ln/>
                <a:solidFill>
                  <a:schemeClr val="accent4">
                    <a:lumMod val="10000"/>
                    <a:lumOff val="90000"/>
                  </a:schemeClr>
                </a:solidFill>
                <a:effectLst>
                  <a:outerShdw blurRad="50800" dist="38100" dir="2700000" algn="tl" rotWithShape="0">
                    <a:prstClr val="black">
                      <a:alpha val="40000"/>
                    </a:prstClr>
                  </a:outerShdw>
                </a:effectLst>
              </a:rPr>
              <a:t>10.2</a:t>
            </a:r>
            <a:r>
              <a:rPr lang="en-US" sz="7200" b="1" cap="none" smtClean="0">
                <a:ln/>
                <a:solidFill>
                  <a:srgbClr val="FFFF00"/>
                </a:solidFill>
                <a:effectLst>
                  <a:outerShdw blurRad="50800" dist="38100" dir="2700000" algn="tl" rotWithShape="0">
                    <a:prstClr val="black">
                      <a:alpha val="40000"/>
                    </a:prstClr>
                  </a:outerShdw>
                </a:effectLst>
              </a:rPr>
              <a:t> ERP</a:t>
            </a:r>
            <a:endParaRPr lang="id-ID" sz="7200" b="1" cap="none">
              <a:ln/>
              <a:solidFill>
                <a:srgbClr val="FFFF00"/>
              </a:solidFill>
              <a:effectLst>
                <a:outerShdw blurRad="50800" dist="38100" dir="2700000" algn="tl" rotWithShape="0">
                  <a:prstClr val="black">
                    <a:alpha val="40000"/>
                  </a:prstClr>
                </a:outerShdw>
              </a:effectLst>
            </a:endParaRPr>
          </a:p>
        </p:txBody>
      </p:sp>
      <p:sp>
        <p:nvSpPr>
          <p:cNvPr id="5" name="Slide Number Placeholder 4"/>
          <p:cNvSpPr>
            <a:spLocks noGrp="1"/>
          </p:cNvSpPr>
          <p:nvPr>
            <p:ph type="sldNum" sz="quarter" idx="12"/>
          </p:nvPr>
        </p:nvSpPr>
        <p:spPr/>
        <p:txBody>
          <a:bodyPr/>
          <a:lstStyle/>
          <a:p>
            <a:r>
              <a:rPr lang="en-US" b="1" i="1" smtClean="0"/>
              <a:t>10-</a:t>
            </a:r>
            <a:fld id="{4C0BDC54-7FBA-410E-843C-F866E66B0366}" type="slidenum">
              <a:rPr lang="en-US" b="1" i="1" smtClean="0"/>
              <a:pPr/>
              <a:t>12</a:t>
            </a:fld>
            <a:endParaRPr lang="en-US" b="1" i="1" dirty="0"/>
          </a:p>
        </p:txBody>
      </p:sp>
    </p:spTree>
    <p:extLst>
      <p:ext uri="{BB962C8B-B14F-4D97-AF65-F5344CB8AC3E}">
        <p14:creationId xmlns:p14="http://schemas.microsoft.com/office/powerpoint/2010/main" val="13835200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10820400" cy="1143000"/>
          </a:xfrm>
        </p:spPr>
        <p:txBody>
          <a:bodyPr anchor="ctr">
            <a:normAutofit/>
          </a:bodyPr>
          <a:lstStyle/>
          <a:p>
            <a:r>
              <a:rPr lang="en-US" smtClean="0">
                <a:solidFill>
                  <a:srgbClr val="FFFF00"/>
                </a:solidFill>
                <a:effectLst>
                  <a:outerShdw blurRad="50800" dist="38100" dir="2700000" algn="tl" rotWithShape="0">
                    <a:prstClr val="black">
                      <a:alpha val="40000"/>
                    </a:prstClr>
                  </a:outerShdw>
                </a:effectLst>
              </a:rPr>
              <a:t>10.2 Sistem Enterprise </a:t>
            </a:r>
            <a:r>
              <a:rPr lang="en-US" dirty="0" smtClean="0">
                <a:solidFill>
                  <a:srgbClr val="FFFF00"/>
                </a:solidFill>
                <a:effectLst>
                  <a:outerShdw blurRad="50800" dist="38100" dir="2700000" algn="tl" rotWithShape="0">
                    <a:prstClr val="black">
                      <a:alpha val="40000"/>
                    </a:prstClr>
                  </a:outerShdw>
                </a:effectLst>
              </a:rPr>
              <a:t>Resource Planning (</a:t>
            </a:r>
            <a:r>
              <a:rPr lang="en-US" smtClean="0">
                <a:solidFill>
                  <a:srgbClr val="FFFF00"/>
                </a:solidFill>
                <a:effectLst>
                  <a:outerShdw blurRad="50800" dist="38100" dir="2700000" algn="tl" rotWithShape="0">
                    <a:prstClr val="black">
                      <a:alpha val="40000"/>
                    </a:prstClr>
                  </a:outerShdw>
                </a:effectLst>
              </a:rPr>
              <a:t>ERP)</a:t>
            </a:r>
            <a:endParaRPr lang="en-US" dirty="0">
              <a:solidFill>
                <a:srgbClr val="FFFF00"/>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normAutofit lnSpcReduction="10000"/>
          </a:bodyPr>
          <a:lstStyle/>
          <a:p>
            <a:pPr>
              <a:spcBef>
                <a:spcPts val="2400"/>
              </a:spcBef>
            </a:pPr>
            <a:r>
              <a:rPr lang="en-US" sz="2600" b="1" dirty="0"/>
              <a:t>ERP</a:t>
            </a:r>
            <a:r>
              <a:rPr lang="en-US" sz="2600" b="1"/>
              <a:t>: </a:t>
            </a:r>
            <a:r>
              <a:rPr lang="en-US" sz="2600" smtClean="0"/>
              <a:t>infrastruktur yang menghubungkan aplikasi internal dan mendukung proses bisnis eksternal, misal, </a:t>
            </a:r>
            <a:r>
              <a:rPr lang="en-US" sz="2600" b="1"/>
              <a:t>Under </a:t>
            </a:r>
            <a:r>
              <a:rPr lang="en-US" sz="2600" b="1" smtClean="0"/>
              <a:t>Armour </a:t>
            </a:r>
            <a:r>
              <a:rPr lang="en-US" sz="2600" smtClean="0"/>
              <a:t>(http://www.underarmour.com)</a:t>
            </a:r>
            <a:endParaRPr lang="en-US" sz="2600" b="1" dirty="0"/>
          </a:p>
          <a:p>
            <a:pPr>
              <a:spcBef>
                <a:spcPts val="2400"/>
              </a:spcBef>
            </a:pPr>
            <a:r>
              <a:rPr lang="en-US" sz="2600" smtClean="0"/>
              <a:t>Aplikasi </a:t>
            </a:r>
            <a:r>
              <a:rPr lang="en-US" sz="2600" b="1" smtClean="0"/>
              <a:t>ERP</a:t>
            </a:r>
            <a:r>
              <a:rPr lang="en-US" sz="2600" smtClean="0"/>
              <a:t> adalah modular, dan modul-modul diintegrasikan dengan yang lain untuk meningkatkan kemampuan</a:t>
            </a:r>
            <a:endParaRPr lang="en-US" sz="2600" dirty="0"/>
          </a:p>
          <a:p>
            <a:pPr>
              <a:spcBef>
                <a:spcPts val="2400"/>
              </a:spcBef>
            </a:pPr>
            <a:r>
              <a:rPr lang="en-US" sz="2600" smtClean="0"/>
              <a:t>Manager dapat tetap menginformasikan apa yang sedang dikerjakan di departemen lain yang mempengaruhi operasi atau kinerjanya</a:t>
            </a:r>
            <a:endParaRPr lang="en-US" sz="2600" dirty="0"/>
          </a:p>
          <a:p>
            <a:pPr>
              <a:spcBef>
                <a:spcPts val="2400"/>
              </a:spcBef>
            </a:pPr>
            <a:r>
              <a:rPr lang="en-US" sz="2600" b="1"/>
              <a:t>ERP</a:t>
            </a:r>
            <a:r>
              <a:rPr lang="en-US" sz="2600"/>
              <a:t> </a:t>
            </a:r>
            <a:r>
              <a:rPr lang="en-US" sz="2600" smtClean="0"/>
              <a:t>dapat menciptakan keunggulan bersaing</a:t>
            </a:r>
            <a:endParaRPr lang="en-US" sz="2600" dirty="0"/>
          </a:p>
          <a:p>
            <a:pPr>
              <a:spcBef>
                <a:spcPts val="2400"/>
              </a:spcBef>
            </a:pPr>
            <a:endParaRPr lang="en-US" sz="2000" dirty="0"/>
          </a:p>
        </p:txBody>
      </p:sp>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13</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3000" b="1" dirty="0"/>
              <a:t>Table </a:t>
            </a:r>
            <a:r>
              <a:rPr lang="en-US" sz="3000" b="1"/>
              <a:t>10.2 </a:t>
            </a:r>
            <a:r>
              <a:rPr lang="en-US" sz="3000" b="1" smtClean="0"/>
              <a:t>Karakteristik Aplikasi ERP</a:t>
            </a:r>
            <a:endParaRPr lang="en-US" sz="3000" b="1" dirty="0"/>
          </a:p>
          <a:p>
            <a:pPr>
              <a:buFont typeface="Wingdings" charset="2"/>
              <a:buChar char="§"/>
            </a:pPr>
            <a:r>
              <a:rPr lang="en-US" smtClean="0"/>
              <a:t>Mengintegrasikan </a:t>
            </a:r>
            <a:r>
              <a:rPr lang="en-US"/>
              <a:t>data silo untuk memungkinkan para manajer </a:t>
            </a:r>
            <a:r>
              <a:rPr lang="en-US" smtClean="0"/>
              <a:t>benar-benar </a:t>
            </a:r>
            <a:r>
              <a:rPr lang="en-US"/>
              <a:t>memahami apa yang sedang terjadi</a:t>
            </a:r>
          </a:p>
          <a:p>
            <a:pPr>
              <a:buFont typeface="Wingdings" charset="2"/>
              <a:buChar char="§"/>
            </a:pPr>
            <a:r>
              <a:rPr lang="en-US"/>
              <a:t>Menyediakan akses data, proses bisnis yang terintegrasi, dan platform TI yang dibutuhkan untuk menjadi dan tetap kompetitif</a:t>
            </a:r>
          </a:p>
          <a:p>
            <a:pPr>
              <a:buFont typeface="Wingdings" charset="2"/>
              <a:buChar char="§"/>
            </a:pPr>
            <a:r>
              <a:rPr lang="en-US"/>
              <a:t>Dukungan sebagian besar atau semua fungsi bisnis dan </a:t>
            </a:r>
            <a:r>
              <a:rPr lang="en-US" smtClean="0"/>
              <a:t>proses  perusahaan</a:t>
            </a:r>
            <a:endParaRPr lang="en-US"/>
          </a:p>
          <a:p>
            <a:pPr>
              <a:buFont typeface="Wingdings" charset="2"/>
              <a:buChar char="§"/>
            </a:pPr>
            <a:r>
              <a:rPr lang="en-US"/>
              <a:t>Memperluas jangkauan perusahaan di luar jaringan internal </a:t>
            </a:r>
            <a:r>
              <a:rPr lang="en-US" smtClean="0"/>
              <a:t>ke para </a:t>
            </a:r>
            <a:r>
              <a:rPr lang="en-US"/>
              <a:t>pemasok, pelanggan, dan mitra</a:t>
            </a:r>
            <a:endParaRPr lang="en-US" dirty="0"/>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14</a:t>
            </a:fld>
            <a:endParaRPr lang="en-US" dirty="0"/>
          </a:p>
        </p:txBody>
      </p:sp>
      <p:sp>
        <p:nvSpPr>
          <p:cNvPr id="7" name="Title 1"/>
          <p:cNvSpPr txBox="1">
            <a:spLocks/>
          </p:cNvSpPr>
          <p:nvPr/>
        </p:nvSpPr>
        <p:spPr>
          <a:xfrm>
            <a:off x="1066800" y="304800"/>
            <a:ext cx="108204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Century Gothic" panose="020B0502020202020204" pitchFamily="34" charset="0"/>
                <a:ea typeface="+mj-ea"/>
                <a:cs typeface="+mj-cs"/>
              </a:defRPr>
            </a:lvl1pPr>
          </a:lstStyle>
          <a:p>
            <a:r>
              <a:rPr lang="en-US" smtClean="0">
                <a:solidFill>
                  <a:srgbClr val="FFFF00"/>
                </a:solidFill>
                <a:effectLst>
                  <a:outerShdw blurRad="50800" dist="38100" dir="2700000" algn="tl" rotWithShape="0">
                    <a:prstClr val="black">
                      <a:alpha val="40000"/>
                    </a:prstClr>
                  </a:outerShdw>
                </a:effectLst>
              </a:rPr>
              <a:t>10.2 Sistem Enterprise Resource Planning (ERP)</a:t>
            </a:r>
            <a:endParaRPr lang="en-US" dirty="0">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3712569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1752600"/>
            <a:ext cx="11734800" cy="4191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id-ID"/>
          </a:p>
        </p:txBody>
      </p:sp>
      <p:sp>
        <p:nvSpPr>
          <p:cNvPr id="2" name="Title 1"/>
          <p:cNvSpPr>
            <a:spLocks noGrp="1"/>
          </p:cNvSpPr>
          <p:nvPr>
            <p:ph type="title"/>
          </p:nvPr>
        </p:nvSpPr>
        <p:spPr>
          <a:xfrm>
            <a:off x="762000" y="381000"/>
            <a:ext cx="9982200" cy="685800"/>
          </a:xfrm>
        </p:spPr>
        <p:txBody>
          <a:bodyPr>
            <a:noAutofit/>
          </a:bodyPr>
          <a:lstStyle/>
          <a:p>
            <a:pPr marL="1943100" indent="-1943100"/>
            <a:r>
              <a:rPr lang="en-US" sz="2400" dirty="0"/>
              <a:t>Figure 10.3</a:t>
            </a:r>
            <a:r>
              <a:rPr lang="en-US" sz="2400"/>
              <a:t>. </a:t>
            </a:r>
            <a:r>
              <a:rPr lang="en-US" sz="2400" smtClean="0"/>
              <a:t>	Sistem </a:t>
            </a:r>
            <a:r>
              <a:rPr lang="en-US" sz="2400"/>
              <a:t>ERP mengintegrasikan semua fungsi </a:t>
            </a:r>
            <a:r>
              <a:rPr lang="en-US" sz="2400" smtClean="0"/>
              <a:t>Sistem Informasi  </a:t>
            </a:r>
            <a:r>
              <a:rPr lang="en-US" sz="2400"/>
              <a:t>produsen makanan </a:t>
            </a:r>
            <a:r>
              <a:rPr lang="en-US" sz="2400" smtClean="0"/>
              <a:t>untuk </a:t>
            </a:r>
            <a:r>
              <a:rPr lang="en-US" sz="2400"/>
              <a:t>satu set data</a:t>
            </a:r>
            <a:endParaRPr lang="en-US" sz="2400" dirty="0"/>
          </a:p>
        </p:txBody>
      </p:sp>
      <p:pic>
        <p:nvPicPr>
          <p:cNvPr id="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57200" y="2133600"/>
            <a:ext cx="10974259" cy="3276600"/>
          </a:xfrm>
          <a:prstGeom prst="rect">
            <a:avLst/>
          </a:prstGeom>
          <a:noFill/>
          <a:effectLst/>
        </p:spPr>
      </p:pic>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15</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marL="0" indent="0">
              <a:buNone/>
            </a:pPr>
            <a:r>
              <a:rPr lang="en-US" sz="3200"/>
              <a:t>ERP </a:t>
            </a:r>
            <a:r>
              <a:rPr lang="en-US" sz="3200" smtClean="0"/>
              <a:t>memberi perusahaan satu titik pengendalian data, dengan demikian:</a:t>
            </a:r>
            <a:endParaRPr lang="en-US" sz="3200"/>
          </a:p>
          <a:p>
            <a:r>
              <a:rPr lang="en-US" sz="3200" smtClean="0"/>
              <a:t>menghilangkan perlunya memasukkan </a:t>
            </a:r>
            <a:r>
              <a:rPr lang="en-US" sz="3200"/>
              <a:t>data dalam beberapa sistem</a:t>
            </a:r>
          </a:p>
          <a:p>
            <a:r>
              <a:rPr lang="en-US" sz="3200"/>
              <a:t>mengurangi kesalahan entri data umum dan biaya</a:t>
            </a:r>
          </a:p>
          <a:p>
            <a:r>
              <a:rPr lang="en-US" sz="3200"/>
              <a:t>memungkinkan untuk posting data transaksional secara real-time untuk akses cepat ke informasi yang up-to-date</a:t>
            </a:r>
          </a:p>
          <a:p>
            <a:r>
              <a:rPr lang="en-US" sz="3200"/>
              <a:t>mampu merespon dengan cepat untuk penarikan makanan</a:t>
            </a:r>
          </a:p>
          <a:p>
            <a:r>
              <a:rPr lang="en-US" sz="3200"/>
              <a:t>memenuhi persyaratan Undang-Undang bioterorisme atau peraturan lain untuk pencatatan yang akurat dalam rangka mendukung penemuan dan respon cepat terhadap ancaman pasokan rantai makanan</a:t>
            </a:r>
            <a:endParaRPr lang="en-US" sz="3200" dirty="0"/>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16</a:t>
            </a:fld>
            <a:endParaRPr lang="en-US" dirty="0"/>
          </a:p>
        </p:txBody>
      </p:sp>
      <p:sp>
        <p:nvSpPr>
          <p:cNvPr id="7" name="Title 1"/>
          <p:cNvSpPr txBox="1">
            <a:spLocks/>
          </p:cNvSpPr>
          <p:nvPr/>
        </p:nvSpPr>
        <p:spPr>
          <a:xfrm>
            <a:off x="1066800" y="304800"/>
            <a:ext cx="108204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Century Gothic" panose="020B0502020202020204" pitchFamily="34" charset="0"/>
                <a:ea typeface="+mj-ea"/>
                <a:cs typeface="+mj-cs"/>
              </a:defRPr>
            </a:lvl1pPr>
          </a:lstStyle>
          <a:p>
            <a:r>
              <a:rPr lang="en-US" smtClean="0">
                <a:solidFill>
                  <a:srgbClr val="FFFF00"/>
                </a:solidFill>
                <a:effectLst>
                  <a:outerShdw blurRad="50800" dist="38100" dir="2700000" algn="tl" rotWithShape="0">
                    <a:prstClr val="black">
                      <a:alpha val="40000"/>
                    </a:prstClr>
                  </a:outerShdw>
                </a:effectLst>
              </a:rPr>
              <a:t>10.2 Sistem Enterprise Resource Planning (ERP)</a:t>
            </a:r>
            <a:endParaRPr lang="en-US" dirty="0">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70245820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17</a:t>
            </a:fld>
            <a:endParaRPr lang="en-US" dirty="0"/>
          </a:p>
        </p:txBody>
      </p:sp>
      <p:sp>
        <p:nvSpPr>
          <p:cNvPr id="6" name="Text Box 2"/>
          <p:cNvSpPr txBox="1">
            <a:spLocks noChangeArrowheads="1"/>
          </p:cNvSpPr>
          <p:nvPr/>
        </p:nvSpPr>
        <p:spPr bwMode="auto">
          <a:xfrm>
            <a:off x="762000" y="4800600"/>
            <a:ext cx="10744200" cy="1338828"/>
          </a:xfrm>
          <a:prstGeom prst="rect">
            <a:avLst/>
          </a:prstGeom>
          <a:noFill/>
          <a:ln w="9525">
            <a:noFill/>
            <a:miter lim="800000"/>
            <a:headEnd/>
            <a:tailEnd/>
          </a:ln>
          <a:effectLst/>
        </p:spPr>
        <p:txBody>
          <a:bodyPr wrap="square">
            <a:spAutoFit/>
          </a:bodyPr>
          <a:lstStyle/>
          <a:p>
            <a:pPr marL="1314450" indent="-1314450">
              <a:spcBef>
                <a:spcPct val="50000"/>
              </a:spcBef>
            </a:pPr>
            <a:r>
              <a:rPr lang="en-US" b="1" dirty="0"/>
              <a:t>Figure 10.5</a:t>
            </a:r>
            <a:r>
              <a:rPr lang="en-US" b="1"/>
              <a:t>. </a:t>
            </a:r>
            <a:r>
              <a:rPr lang="en-US" b="1" smtClean="0"/>
              <a:t>	</a:t>
            </a:r>
            <a:r>
              <a:rPr lang="en-US"/>
              <a:t>Perbandingan sistem yang berbeda dalam suatu perusahaan untuk sistem ERP yang terintegrasi. (Courtesy of Army AS</a:t>
            </a:r>
            <a:r>
              <a:rPr lang="en-US" smtClean="0"/>
              <a:t>)</a:t>
            </a:r>
          </a:p>
          <a:p>
            <a:pPr marL="1314450" indent="-1314450">
              <a:spcBef>
                <a:spcPct val="50000"/>
              </a:spcBef>
            </a:pPr>
            <a:r>
              <a:rPr lang="en-US"/>
              <a:t>	</a:t>
            </a:r>
            <a:r>
              <a:rPr lang="en-US" smtClean="0"/>
              <a:t>Antarmuka </a:t>
            </a:r>
            <a:r>
              <a:rPr lang="en-US"/>
              <a:t>ERP dengan aplikasi </a:t>
            </a:r>
            <a:r>
              <a:rPr lang="en-US" smtClean="0"/>
              <a:t>lama </a:t>
            </a:r>
            <a:r>
              <a:rPr lang="en-US"/>
              <a:t>melalui </a:t>
            </a:r>
            <a:r>
              <a:rPr lang="en-US" smtClean="0"/>
              <a:t>lapisan integrasi </a:t>
            </a:r>
            <a:r>
              <a:rPr lang="en-US"/>
              <a:t>aplikasi enterprise (EAI</a:t>
            </a:r>
            <a:r>
              <a:rPr lang="en-US" smtClean="0"/>
              <a:t>), </a:t>
            </a:r>
            <a:r>
              <a:rPr lang="en-US"/>
              <a:t>dan dengan mitra bisnis eksternal melalui gateway B2B</a:t>
            </a:r>
            <a:endParaRPr lang="en-US" dirty="0"/>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62000" y="457200"/>
            <a:ext cx="10836571" cy="34290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18</a:t>
            </a:fld>
            <a:endParaRPr lang="en-US" dirty="0"/>
          </a:p>
        </p:txBody>
      </p:sp>
      <p:sp>
        <p:nvSpPr>
          <p:cNvPr id="6" name="Text Box 2"/>
          <p:cNvSpPr txBox="1">
            <a:spLocks noChangeArrowheads="1"/>
          </p:cNvSpPr>
          <p:nvPr/>
        </p:nvSpPr>
        <p:spPr bwMode="auto">
          <a:xfrm>
            <a:off x="304800" y="4352599"/>
            <a:ext cx="11125200" cy="1523494"/>
          </a:xfrm>
          <a:prstGeom prst="rect">
            <a:avLst/>
          </a:prstGeom>
          <a:noFill/>
          <a:ln w="9525">
            <a:noFill/>
            <a:miter lim="800000"/>
            <a:headEnd/>
            <a:tailEnd/>
          </a:ln>
          <a:effectLst/>
        </p:spPr>
        <p:txBody>
          <a:bodyPr wrap="square">
            <a:spAutoFit/>
          </a:bodyPr>
          <a:lstStyle/>
          <a:p>
            <a:pPr marL="1371600" indent="-1371600">
              <a:spcBef>
                <a:spcPct val="50000"/>
              </a:spcBef>
            </a:pPr>
            <a:r>
              <a:rPr lang="en-US" sz="1600" b="1" dirty="0"/>
              <a:t>Figure 10.6</a:t>
            </a:r>
            <a:r>
              <a:rPr lang="en-US" sz="1600" b="1"/>
              <a:t>. </a:t>
            </a:r>
            <a:r>
              <a:rPr lang="en-US" sz="1600" b="1" smtClean="0"/>
              <a:t>	</a:t>
            </a:r>
            <a:r>
              <a:rPr lang="en-US" sz="1600" smtClean="0"/>
              <a:t>Bagaimana </a:t>
            </a:r>
            <a:r>
              <a:rPr lang="en-US" sz="1600"/>
              <a:t>interface ERP dengan sistem perusahaan lainnya. (Courtesy of Transformasi US Army Bisnis Knowledge Center, army.mil/armyBTKC/)</a:t>
            </a:r>
          </a:p>
          <a:p>
            <a:pPr marL="1371600">
              <a:spcBef>
                <a:spcPct val="50000"/>
              </a:spcBef>
            </a:pPr>
            <a:r>
              <a:rPr lang="en-US" sz="1600"/>
              <a:t>Gateway B2B menyediakan backbone untuk pertukaran data secara aman, file dan dokumen-intra-perusahaan dan dengan pihak eksternal.</a:t>
            </a:r>
            <a:endParaRPr lang="en-US" sz="1600" dirty="0"/>
          </a:p>
          <a:p>
            <a:pPr>
              <a:spcBef>
                <a:spcPct val="50000"/>
              </a:spcBef>
            </a:pPr>
            <a:endParaRPr lang="en-US" sz="1400" b="1" dirty="0"/>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8200" y="457200"/>
            <a:ext cx="10528475" cy="3609762"/>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Kasus-kasus ERP yang gagal:</a:t>
            </a:r>
            <a:endParaRPr lang="en-US" dirty="0"/>
          </a:p>
        </p:txBody>
      </p:sp>
      <p:sp>
        <p:nvSpPr>
          <p:cNvPr id="3" name="Content Placeholder 2"/>
          <p:cNvSpPr>
            <a:spLocks noGrp="1"/>
          </p:cNvSpPr>
          <p:nvPr>
            <p:ph idx="1"/>
          </p:nvPr>
        </p:nvSpPr>
        <p:spPr/>
        <p:txBody>
          <a:bodyPr>
            <a:normAutofit fontScale="85000" lnSpcReduction="20000"/>
          </a:bodyPr>
          <a:lstStyle/>
          <a:p>
            <a:pPr>
              <a:buClrTx/>
            </a:pPr>
            <a:r>
              <a:rPr lang="en-US" b="1"/>
              <a:t>Hershey</a:t>
            </a:r>
            <a:r>
              <a:rPr lang="en-US"/>
              <a:t> menghabiskan 3 tahun menerapkan sistem ERP </a:t>
            </a:r>
            <a:r>
              <a:rPr lang="en-US" smtClean="0"/>
              <a:t>seharga $115 juta dengan </a:t>
            </a:r>
            <a:r>
              <a:rPr lang="en-US"/>
              <a:t>SAP, Siebel, dan Manugistics. ERP adalah untuk mengganti semua sistem </a:t>
            </a:r>
            <a:r>
              <a:rPr lang="en-US" smtClean="0"/>
              <a:t>lama </a:t>
            </a:r>
            <a:r>
              <a:rPr lang="en-US"/>
              <a:t>dan untuk mengintegrasikan persediaan, produksi, pemrosesan order, penggajian, akuntansi, dan keuangan. Kesalahan </a:t>
            </a:r>
            <a:r>
              <a:rPr lang="en-US" smtClean="0"/>
              <a:t>yang menghancurkan </a:t>
            </a:r>
            <a:r>
              <a:rPr lang="en-US" b="1"/>
              <a:t>Hershey</a:t>
            </a:r>
            <a:r>
              <a:rPr lang="en-US"/>
              <a:t> </a:t>
            </a:r>
            <a:r>
              <a:rPr lang="en-US" smtClean="0"/>
              <a:t>adalah mencoba </a:t>
            </a:r>
            <a:r>
              <a:rPr lang="en-US"/>
              <a:t>untuk menerapkan semua sistem di semua departemen pada waktu yang sama.</a:t>
            </a:r>
          </a:p>
          <a:p>
            <a:pPr>
              <a:buClrTx/>
            </a:pPr>
            <a:r>
              <a:rPr lang="en-US" b="1"/>
              <a:t>Nike</a:t>
            </a:r>
            <a:r>
              <a:rPr lang="en-US"/>
              <a:t> </a:t>
            </a:r>
            <a:r>
              <a:rPr lang="en-US" smtClean="0"/>
              <a:t>menerapkan </a:t>
            </a:r>
            <a:r>
              <a:rPr lang="en-US"/>
              <a:t>i2 </a:t>
            </a:r>
            <a:r>
              <a:rPr lang="en-US" smtClean="0"/>
              <a:t>(</a:t>
            </a:r>
            <a:r>
              <a:rPr lang="en-US"/>
              <a:t>i2.com) </a:t>
            </a:r>
            <a:r>
              <a:rPr lang="en-US" smtClean="0"/>
              <a:t>software perencana permintaan </a:t>
            </a:r>
            <a:r>
              <a:rPr lang="en-US"/>
              <a:t>dan </a:t>
            </a:r>
            <a:r>
              <a:rPr lang="en-US" smtClean="0"/>
              <a:t>penawaran. </a:t>
            </a:r>
            <a:r>
              <a:rPr lang="en-US"/>
              <a:t>Sistem i2 </a:t>
            </a:r>
            <a:r>
              <a:rPr lang="en-US" smtClean="0"/>
              <a:t>membuat duplikat pesanan, menghapus </a:t>
            </a:r>
            <a:r>
              <a:rPr lang="en-US"/>
              <a:t>pesanan pelanggan, dan </a:t>
            </a:r>
            <a:r>
              <a:rPr lang="en-US" smtClean="0"/>
              <a:t>menghapus </a:t>
            </a:r>
            <a:r>
              <a:rPr lang="en-US"/>
              <a:t>permintaan manufaktur untuk pabrik-pabrik di Asia. Menambah masalah, ERP ini tidak dirancang untuk menangani sejumlah besar </a:t>
            </a:r>
            <a:r>
              <a:rPr lang="en-US" smtClean="0"/>
              <a:t>produk Nike.</a:t>
            </a:r>
            <a:endParaRPr lang="en-US"/>
          </a:p>
          <a:p>
            <a:pPr>
              <a:buClrTx/>
            </a:pPr>
            <a:r>
              <a:rPr lang="en-US" b="1" smtClean="0"/>
              <a:t>FoxMeyer.</a:t>
            </a:r>
            <a:r>
              <a:rPr lang="en-US" smtClean="0"/>
              <a:t> </a:t>
            </a:r>
            <a:r>
              <a:rPr lang="en-US"/>
              <a:t>ERP FoxMeyer </a:t>
            </a:r>
            <a:r>
              <a:rPr lang="en-US" smtClean="0"/>
              <a:t>tidak </a:t>
            </a:r>
            <a:r>
              <a:rPr lang="en-US"/>
              <a:t>dapat memproses transaksi yang diperlukan untuk memasok kebutuhan pelanggan dengan pesanan mereka. FoxMeyer telah memproses 425.000 baris faktur per hari pada perangkat lunak </a:t>
            </a:r>
            <a:r>
              <a:rPr lang="en-US" smtClean="0"/>
              <a:t>lama </a:t>
            </a:r>
            <a:r>
              <a:rPr lang="en-US"/>
              <a:t>mereka. ERP mereka terbatas pada 10.000 baris faktur per hari. Ini penurunan kemampuan pemrosesan order cepat menempatkan perusahaan dalam perlindungan kebangkrutan dan akhirnya menutup usaha.</a:t>
            </a:r>
            <a:endParaRPr lang="en-US" dirty="0"/>
          </a:p>
        </p:txBody>
      </p:sp>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19</a:t>
            </a:fld>
            <a:endParaRPr lang="en-US" dirty="0"/>
          </a:p>
        </p:txBody>
      </p:sp>
    </p:spTree>
  </p:cSld>
  <p:clrMapOvr>
    <a:masterClrMapping/>
  </p:clrMapOvr>
  <p:transition spd="slow">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90600" y="2133600"/>
            <a:ext cx="10058400" cy="1752600"/>
          </a:xfrm>
        </p:spPr>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pPr marL="1884363" indent="-1884363"/>
            <a:r>
              <a:rPr lang="en-US" sz="7200" b="1" cap="none" smtClean="0">
                <a:ln/>
                <a:solidFill>
                  <a:schemeClr val="accent4">
                    <a:lumMod val="10000"/>
                    <a:lumOff val="90000"/>
                  </a:schemeClr>
                </a:solidFill>
                <a:effectLst>
                  <a:outerShdw blurRad="50800" dist="38100" dir="2700000" algn="tl" rotWithShape="0">
                    <a:prstClr val="black">
                      <a:alpha val="40000"/>
                    </a:prstClr>
                  </a:outerShdw>
                </a:effectLst>
              </a:rPr>
              <a:t>10.3</a:t>
            </a:r>
            <a:r>
              <a:rPr lang="en-US" sz="7200" b="1" cap="none" smtClean="0">
                <a:ln/>
                <a:solidFill>
                  <a:srgbClr val="FFFF00"/>
                </a:solidFill>
                <a:effectLst>
                  <a:outerShdw blurRad="50800" dist="38100" dir="2700000" algn="tl" rotWithShape="0">
                    <a:prstClr val="black">
                      <a:alpha val="40000"/>
                    </a:prstClr>
                  </a:outerShdw>
                </a:effectLst>
              </a:rPr>
              <a:t> SCM SYSTEM</a:t>
            </a:r>
            <a:br>
              <a:rPr lang="en-US" sz="7200" b="1" cap="none" smtClean="0">
                <a:ln/>
                <a:solidFill>
                  <a:srgbClr val="FFFF00"/>
                </a:solidFill>
                <a:effectLst>
                  <a:outerShdw blurRad="50800" dist="38100" dir="2700000" algn="tl" rotWithShape="0">
                    <a:prstClr val="black">
                      <a:alpha val="40000"/>
                    </a:prstClr>
                  </a:outerShdw>
                </a:effectLst>
              </a:rPr>
            </a:br>
            <a:r>
              <a:rPr lang="en-US" sz="3600" b="1" smtClean="0">
                <a:ln/>
                <a:solidFill>
                  <a:srgbClr val="FFFF00"/>
                </a:solidFill>
                <a:effectLst>
                  <a:outerShdw blurRad="50800" dist="38100" dir="2700000" algn="tl" rotWithShape="0">
                    <a:prstClr val="black">
                      <a:alpha val="40000"/>
                    </a:prstClr>
                  </a:outerShdw>
                </a:effectLst>
              </a:rPr>
              <a:t>(Sistem Manajemen Rantai Pasokan)</a:t>
            </a:r>
            <a:endParaRPr lang="id-ID" sz="7200" b="1" cap="none">
              <a:ln/>
              <a:solidFill>
                <a:srgbClr val="FFFF00"/>
              </a:solidFill>
              <a:effectLst>
                <a:outerShdw blurRad="50800" dist="38100" dir="2700000" algn="tl" rotWithShape="0">
                  <a:prstClr val="black">
                    <a:alpha val="40000"/>
                  </a:prstClr>
                </a:outerShdw>
              </a:effectLst>
            </a:endParaRPr>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20</a:t>
            </a:fld>
            <a:endParaRPr lang="en-US" dirty="0"/>
          </a:p>
        </p:txBody>
      </p:sp>
    </p:spTree>
    <p:extLst>
      <p:ext uri="{BB962C8B-B14F-4D97-AF65-F5344CB8AC3E}">
        <p14:creationId xmlns:p14="http://schemas.microsoft.com/office/powerpoint/2010/main" val="49140211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304800"/>
            <a:ext cx="11313842" cy="691979"/>
          </a:xfrm>
        </p:spPr>
        <p:txBody>
          <a:bodyPr anchor="t">
            <a:normAutofit/>
          </a:bodyPr>
          <a:lstStyle/>
          <a:p>
            <a:r>
              <a:rPr lang="en-US" smtClean="0"/>
              <a:t>10.3 Sistem Supply </a:t>
            </a:r>
            <a:r>
              <a:rPr lang="en-US" dirty="0" smtClean="0"/>
              <a:t>Chain Management (</a:t>
            </a:r>
            <a:r>
              <a:rPr lang="en-US" smtClean="0"/>
              <a:t>SCM)</a:t>
            </a:r>
            <a:endParaRPr lang="en-US" dirty="0"/>
          </a:p>
        </p:txBody>
      </p:sp>
      <p:sp>
        <p:nvSpPr>
          <p:cNvPr id="3" name="Content Placeholder 2"/>
          <p:cNvSpPr>
            <a:spLocks noGrp="1"/>
          </p:cNvSpPr>
          <p:nvPr>
            <p:ph idx="1"/>
          </p:nvPr>
        </p:nvSpPr>
        <p:spPr>
          <a:xfrm>
            <a:off x="609600" y="1660478"/>
            <a:ext cx="4495800" cy="4343400"/>
          </a:xfrm>
        </p:spPr>
        <p:txBody>
          <a:bodyPr>
            <a:normAutofit/>
          </a:bodyPr>
          <a:lstStyle/>
          <a:p>
            <a:r>
              <a:rPr lang="en-US" sz="2000" smtClean="0"/>
              <a:t>Rantai </a:t>
            </a:r>
            <a:r>
              <a:rPr lang="en-US" sz="2000"/>
              <a:t>suplai: </a:t>
            </a:r>
            <a:r>
              <a:rPr lang="en-US" sz="2000" smtClean="0"/>
              <a:t>saluran </a:t>
            </a:r>
            <a:r>
              <a:rPr lang="en-US" sz="2000"/>
              <a:t>perusahaan yang melakukan salah satu dari fungsi-fungsi berikut:</a:t>
            </a:r>
          </a:p>
          <a:p>
            <a:pPr lvl="1"/>
            <a:r>
              <a:rPr lang="en-US" sz="1600"/>
              <a:t>pengadaan bahan</a:t>
            </a:r>
          </a:p>
          <a:p>
            <a:pPr lvl="1"/>
            <a:r>
              <a:rPr lang="en-US" sz="1600"/>
              <a:t>transformasi bahan menjadi produk setengah jadi atau barang jadi</a:t>
            </a:r>
          </a:p>
          <a:p>
            <a:pPr lvl="1"/>
            <a:r>
              <a:rPr lang="en-US" sz="1600"/>
              <a:t>distribusi produk jadi ke pengecer atau pelanggan</a:t>
            </a:r>
          </a:p>
          <a:p>
            <a:pPr lvl="1"/>
            <a:r>
              <a:rPr lang="en-US" sz="1600"/>
              <a:t>daur ulang atau pembuangan di TPA</a:t>
            </a:r>
            <a:endParaRPr lang="en-US" sz="1600" b="1" dirty="0"/>
          </a:p>
        </p:txBody>
      </p:sp>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21</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304800"/>
            <a:ext cx="11313842" cy="691979"/>
          </a:xfrm>
        </p:spPr>
        <p:txBody>
          <a:bodyPr anchor="t">
            <a:normAutofit/>
          </a:bodyPr>
          <a:lstStyle/>
          <a:p>
            <a:r>
              <a:rPr lang="en-US" smtClean="0"/>
              <a:t>10.3 Sistem Supply </a:t>
            </a:r>
            <a:r>
              <a:rPr lang="en-US" dirty="0" smtClean="0"/>
              <a:t>Chain Management (</a:t>
            </a:r>
            <a:r>
              <a:rPr lang="en-US" smtClean="0"/>
              <a:t>SCM)</a:t>
            </a:r>
            <a:endParaRPr lang="en-US" dirty="0"/>
          </a:p>
        </p:txBody>
      </p:sp>
      <p:sp>
        <p:nvSpPr>
          <p:cNvPr id="3" name="Content Placeholder 2"/>
          <p:cNvSpPr>
            <a:spLocks noGrp="1"/>
          </p:cNvSpPr>
          <p:nvPr>
            <p:ph idx="1"/>
          </p:nvPr>
        </p:nvSpPr>
        <p:spPr>
          <a:xfrm>
            <a:off x="609600" y="1660478"/>
            <a:ext cx="4495800" cy="4343400"/>
          </a:xfrm>
        </p:spPr>
        <p:txBody>
          <a:bodyPr>
            <a:normAutofit/>
          </a:bodyPr>
          <a:lstStyle/>
          <a:p>
            <a:r>
              <a:rPr lang="en-US" sz="2000" smtClean="0"/>
              <a:t>Rantai </a:t>
            </a:r>
            <a:r>
              <a:rPr lang="en-US" sz="2000"/>
              <a:t>suplai: </a:t>
            </a:r>
            <a:r>
              <a:rPr lang="en-US" sz="2000" smtClean="0"/>
              <a:t>saluran </a:t>
            </a:r>
            <a:r>
              <a:rPr lang="en-US" sz="2000"/>
              <a:t>perusahaan yang melakukan salah satu dari fungsi-fungsi berikut:</a:t>
            </a:r>
          </a:p>
          <a:p>
            <a:pPr lvl="1"/>
            <a:r>
              <a:rPr lang="en-US" sz="1600"/>
              <a:t>pengadaan bahan</a:t>
            </a:r>
          </a:p>
          <a:p>
            <a:pPr lvl="1"/>
            <a:r>
              <a:rPr lang="en-US" sz="1600"/>
              <a:t>transformasi bahan menjadi produk setengah jadi atau barang jadi</a:t>
            </a:r>
          </a:p>
          <a:p>
            <a:pPr lvl="1"/>
            <a:r>
              <a:rPr lang="en-US" sz="1600"/>
              <a:t>distribusi produk jadi ke pengecer atau pelanggan</a:t>
            </a:r>
          </a:p>
          <a:p>
            <a:pPr lvl="1"/>
            <a:r>
              <a:rPr lang="en-US" sz="1600"/>
              <a:t>daur ulang atau pembuangan di TPA</a:t>
            </a:r>
            <a:endParaRPr lang="en-US" sz="1600" b="1" dirty="0"/>
          </a:p>
        </p:txBody>
      </p:sp>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22</a:t>
            </a:fld>
            <a:endParaRPr lang="en-US" dirty="0"/>
          </a:p>
        </p:txBody>
      </p:sp>
      <p:pic>
        <p:nvPicPr>
          <p:cNvPr id="7" name="Picture 5" descr="nt0003-y"/>
          <p:cNvPicPr>
            <a:picLocks noChangeAspect="1" noChangeArrowheads="1"/>
          </p:cNvPicPr>
          <p:nvPr/>
        </p:nvPicPr>
        <p:blipFill>
          <a:blip r:embed="rId3" cstate="print"/>
          <a:srcRect/>
          <a:stretch>
            <a:fillRect/>
          </a:stretch>
        </p:blipFill>
        <p:spPr bwMode="auto">
          <a:xfrm>
            <a:off x="3124200" y="609599"/>
            <a:ext cx="8915400" cy="5699047"/>
          </a:xfrm>
          <a:prstGeom prst="rect">
            <a:avLst/>
          </a:prstGeom>
          <a:noFill/>
          <a:ln w="9525">
            <a:solidFill>
              <a:schemeClr val="accent1"/>
            </a:solidFill>
            <a:miter lim="800000"/>
            <a:headEnd/>
            <a:tailEnd/>
          </a:ln>
          <a:effectLst/>
        </p:spPr>
      </p:pic>
      <p:sp>
        <p:nvSpPr>
          <p:cNvPr id="8" name="Text Box 2"/>
          <p:cNvSpPr txBox="1">
            <a:spLocks noChangeArrowheads="1"/>
          </p:cNvSpPr>
          <p:nvPr/>
        </p:nvSpPr>
        <p:spPr bwMode="auto">
          <a:xfrm>
            <a:off x="5943600" y="5650468"/>
            <a:ext cx="4900684" cy="369332"/>
          </a:xfrm>
          <a:prstGeom prst="rect">
            <a:avLst/>
          </a:prstGeom>
          <a:noFill/>
          <a:ln w="9525">
            <a:noFill/>
            <a:miter lim="800000"/>
            <a:headEnd/>
            <a:tailEnd/>
          </a:ln>
          <a:effectLst/>
        </p:spPr>
        <p:txBody>
          <a:bodyPr wrap="square">
            <a:spAutoFit/>
          </a:bodyPr>
          <a:lstStyle/>
          <a:p>
            <a:pPr algn="r">
              <a:spcBef>
                <a:spcPct val="50000"/>
              </a:spcBef>
            </a:pPr>
            <a:r>
              <a:rPr lang="en-US" b="1" dirty="0">
                <a:solidFill>
                  <a:schemeClr val="bg1"/>
                </a:solidFill>
                <a:latin typeface="Century Gothic" panose="020B0502020202020204" pitchFamily="34" charset="0"/>
              </a:rPr>
              <a:t>Figure 10.8</a:t>
            </a:r>
            <a:r>
              <a:rPr lang="en-US" b="1">
                <a:solidFill>
                  <a:schemeClr val="bg1"/>
                </a:solidFill>
                <a:latin typeface="Century Gothic" panose="020B0502020202020204" pitchFamily="34" charset="0"/>
              </a:rPr>
              <a:t>.</a:t>
            </a:r>
            <a:r>
              <a:rPr lang="en-US">
                <a:solidFill>
                  <a:schemeClr val="bg1"/>
                </a:solidFill>
                <a:latin typeface="Century Gothic" panose="020B0502020202020204" pitchFamily="34" charset="0"/>
              </a:rPr>
              <a:t> </a:t>
            </a:r>
            <a:r>
              <a:rPr lang="en-US" smtClean="0">
                <a:solidFill>
                  <a:schemeClr val="bg1"/>
                </a:solidFill>
                <a:latin typeface="Century Gothic" panose="020B0502020202020204" pitchFamily="34" charset="0"/>
              </a:rPr>
              <a:t>Struktur sebuah </a:t>
            </a:r>
            <a:r>
              <a:rPr lang="en-US" dirty="0">
                <a:solidFill>
                  <a:schemeClr val="bg1"/>
                </a:solidFill>
                <a:latin typeface="Century Gothic" panose="020B0502020202020204" pitchFamily="34" charset="0"/>
              </a:rPr>
              <a:t>supply chain  </a:t>
            </a:r>
          </a:p>
        </p:txBody>
      </p:sp>
    </p:spTree>
    <p:extLst>
      <p:ext uri="{BB962C8B-B14F-4D97-AF65-F5344CB8AC3E}">
        <p14:creationId xmlns:p14="http://schemas.microsoft.com/office/powerpoint/2010/main" val="356660709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250" fill="hold"/>
                                        <p:tgtEl>
                                          <p:spTgt spid="7"/>
                                        </p:tgtEl>
                                        <p:attrNameLst>
                                          <p:attrName>ppt_w</p:attrName>
                                        </p:attrNameLst>
                                      </p:cBhvr>
                                      <p:tavLst>
                                        <p:tav tm="0">
                                          <p:val>
                                            <p:fltVal val="0"/>
                                          </p:val>
                                        </p:tav>
                                        <p:tav tm="100000">
                                          <p:val>
                                            <p:strVal val="#ppt_w"/>
                                          </p:val>
                                        </p:tav>
                                      </p:tavLst>
                                    </p:anim>
                                    <p:anim calcmode="lin" valueType="num">
                                      <p:cBhvr>
                                        <p:cTn id="8" dur="325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3250"/>
                            </p:stCondLst>
                            <p:childTnLst>
                              <p:par>
                                <p:cTn id="10" presetID="10"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848600" cy="6858000"/>
          </a:xfrm>
          <a:prstGeom prst="rect">
            <a:avLst/>
          </a:prstGeom>
          <a:solidFill>
            <a:schemeClr val="tx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d-ID"/>
          </a:p>
        </p:txBody>
      </p:sp>
      <p:sp>
        <p:nvSpPr>
          <p:cNvPr id="4" name="Footer Placeholder 3"/>
          <p:cNvSpPr>
            <a:spLocks noGrp="1"/>
          </p:cNvSpPr>
          <p:nvPr>
            <p:ph type="ftr" sz="quarter" idx="4294967295"/>
          </p:nvPr>
        </p:nvSpPr>
        <p:spPr>
          <a:xfrm>
            <a:off x="1070918" y="6392562"/>
            <a:ext cx="7082481" cy="180976"/>
          </a:xfrm>
          <a:prstGeom prst="rect">
            <a:avLst/>
          </a:prstGeom>
        </p:spPr>
        <p:txBody>
          <a:bodyPr/>
          <a:lstStyle/>
          <a:p>
            <a:r>
              <a:rPr lang="en-US" smtClean="0"/>
              <a:t>Copyright 2013 John Wiley &amp; Sons, Inc.</a:t>
            </a:r>
            <a:endParaRPr lang="en-US" dirty="0"/>
          </a:p>
        </p:txBody>
      </p:sp>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23</a:t>
            </a:fld>
            <a:endParaRPr lang="en-US" dirty="0"/>
          </a:p>
        </p:txBody>
      </p:sp>
      <p:sp>
        <p:nvSpPr>
          <p:cNvPr id="6" name="Text Box 2"/>
          <p:cNvSpPr txBox="1">
            <a:spLocks noChangeArrowheads="1"/>
          </p:cNvSpPr>
          <p:nvPr/>
        </p:nvSpPr>
        <p:spPr bwMode="auto">
          <a:xfrm>
            <a:off x="8077200" y="304800"/>
            <a:ext cx="3962400" cy="1015663"/>
          </a:xfrm>
          <a:prstGeom prst="rect">
            <a:avLst/>
          </a:prstGeom>
          <a:noFill/>
          <a:ln w="9525">
            <a:noFill/>
            <a:miter lim="800000"/>
            <a:headEnd/>
            <a:tailEnd/>
          </a:ln>
          <a:effectLst/>
        </p:spPr>
        <p:txBody>
          <a:bodyPr wrap="square">
            <a:spAutoFit/>
          </a:bodyPr>
          <a:lstStyle/>
          <a:p>
            <a:pPr>
              <a:spcBef>
                <a:spcPct val="50000"/>
              </a:spcBef>
            </a:pPr>
            <a:r>
              <a:rPr lang="en-US" sz="2000" b="1" dirty="0">
                <a:latin typeface="Century Gothic" panose="020B0502020202020204" pitchFamily="34" charset="0"/>
              </a:rPr>
              <a:t>Figure 10.7</a:t>
            </a:r>
            <a:r>
              <a:rPr lang="en-US" sz="2000" dirty="0">
                <a:latin typeface="Century Gothic" panose="020B0502020202020204" pitchFamily="34" charset="0"/>
              </a:rPr>
              <a:t>. Experts identify what’s most important to the success of an ERP  </a:t>
            </a:r>
          </a:p>
        </p:txBody>
      </p:sp>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3900" y="175884"/>
            <a:ext cx="6400800" cy="6428361"/>
          </a:xfrm>
          <a:prstGeom prst="rect">
            <a:avLst/>
          </a:prstGeom>
          <a:noFill/>
          <a:effec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10820400" cy="1143000"/>
          </a:xfrm>
        </p:spPr>
        <p:txBody>
          <a:bodyPr>
            <a:noAutofit/>
          </a:bodyPr>
          <a:lstStyle/>
          <a:p>
            <a:r>
              <a:rPr lang="en-US" dirty="0"/>
              <a:t>10.3 Supply Chain Management (SCM) Systems</a:t>
            </a:r>
            <a:r>
              <a:rPr lang="en-US" i="1" dirty="0" smtClean="0"/>
              <a:t/>
            </a:r>
            <a:br>
              <a:rPr lang="en-US" i="1" dirty="0" smtClean="0"/>
            </a:br>
            <a:r>
              <a:rPr lang="en-US" sz="2400" b="1" dirty="0">
                <a:solidFill>
                  <a:srgbClr val="FFFF00"/>
                </a:solidFill>
                <a:effectLst>
                  <a:outerShdw blurRad="38100" dist="38100" dir="2700000" algn="tl">
                    <a:srgbClr val="000000">
                      <a:alpha val="43137"/>
                    </a:srgbClr>
                  </a:outerShdw>
                </a:effectLst>
              </a:rPr>
              <a:t>MANAGING THE FLOW OF MATERIALS, DATA, AND MONEY</a:t>
            </a:r>
            <a:endParaRPr lang="en-US" sz="2400" b="1" i="1" dirty="0">
              <a:solidFill>
                <a:srgbClr val="FFFF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066800" y="1676400"/>
            <a:ext cx="10439400" cy="4343400"/>
          </a:xfrm>
        </p:spPr>
        <p:txBody>
          <a:bodyPr>
            <a:noAutofit/>
          </a:bodyPr>
          <a:lstStyle/>
          <a:p>
            <a:pPr>
              <a:spcBef>
                <a:spcPts val="1200"/>
              </a:spcBef>
            </a:pPr>
            <a:r>
              <a:rPr lang="en-US" b="1" smtClean="0"/>
              <a:t>Aliran bahan </a:t>
            </a:r>
            <a:r>
              <a:rPr lang="en-US" b="1"/>
              <a:t>atau pr</a:t>
            </a:r>
            <a:r>
              <a:rPr lang="en-US"/>
              <a:t>oduk </a:t>
            </a:r>
            <a:r>
              <a:rPr lang="en-US" smtClean="0"/>
              <a:t>: </a:t>
            </a:r>
            <a:r>
              <a:rPr lang="en-US"/>
              <a:t>Sebagai contoh, pembuat chip Intel memasok chip komputer untuk pelanggan, Dell. Dell memasok komputer untuk pengguna akhir. Produk yang dikembalikan membentuk apa yang disebut rantai pasokan terbalik karena barang bergerak ke arah sebaliknya.</a:t>
            </a:r>
          </a:p>
          <a:p>
            <a:pPr>
              <a:spcBef>
                <a:spcPts val="1200"/>
              </a:spcBef>
            </a:pPr>
            <a:r>
              <a:rPr lang="en-US" b="1"/>
              <a:t>Arus informasi</a:t>
            </a:r>
            <a:r>
              <a:rPr lang="en-US"/>
              <a:t>: Gerakan data rinci di antara anggota rantai pasokan, misalnya, </a:t>
            </a:r>
            <a:r>
              <a:rPr lang="en-US" smtClean="0"/>
              <a:t>informasi pememesanan, </a:t>
            </a:r>
            <a:r>
              <a:rPr lang="en-US"/>
              <a:t>informasi pelanggan, pemenuhan pesanan, status pengiriman, dan </a:t>
            </a:r>
            <a:r>
              <a:rPr lang="en-US" smtClean="0"/>
              <a:t>konfirmasi bukti-pengiriman.</a:t>
            </a:r>
            <a:endParaRPr lang="en-US"/>
          </a:p>
          <a:p>
            <a:pPr>
              <a:spcBef>
                <a:spcPts val="1200"/>
              </a:spcBef>
            </a:pPr>
            <a:r>
              <a:rPr lang="en-US" b="1"/>
              <a:t>Aliran keuangan</a:t>
            </a:r>
            <a:r>
              <a:rPr lang="en-US"/>
              <a:t>: Transfer pembayaran dan pengaturan keuangan, misalnya, jadwal pembayaran tagihan, persyaratan kredit, dan pembayaran melalui transfer dana elektronik (EFT).</a:t>
            </a:r>
            <a:endParaRPr lang="en-US" sz="2400" dirty="0"/>
          </a:p>
        </p:txBody>
      </p:sp>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24</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anim calcmode="lin" valueType="num">
                                      <p:cBhvr>
                                        <p:cTn id="8" dur="1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500"/>
                                        <p:tgtEl>
                                          <p:spTgt spid="3">
                                            <p:txEl>
                                              <p:pRg st="1" end="1"/>
                                            </p:txEl>
                                          </p:spTgt>
                                        </p:tgtEl>
                                      </p:cBhvr>
                                    </p:animEffect>
                                    <p:anim calcmode="lin" valueType="num">
                                      <p:cBhvr>
                                        <p:cTn id="15"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500"/>
                                        <p:tgtEl>
                                          <p:spTgt spid="3">
                                            <p:txEl>
                                              <p:pRg st="2" end="2"/>
                                            </p:txEl>
                                          </p:spTgt>
                                        </p:tgtEl>
                                      </p:cBhvr>
                                    </p:animEffect>
                                    <p:anim calcmode="lin" valueType="num">
                                      <p:cBhvr>
                                        <p:cTn id="22" dur="1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10.3 Supply Chain Management (SCM) Systems</a:t>
            </a:r>
            <a:r>
              <a:rPr lang="en-US" i="1" dirty="0"/>
              <a:t/>
            </a:r>
            <a:br>
              <a:rPr lang="en-US" i="1" dirty="0"/>
            </a:br>
            <a:r>
              <a:rPr lang="en-US" sz="2800" b="1" dirty="0">
                <a:solidFill>
                  <a:srgbClr val="FFFF00"/>
                </a:solidFill>
                <a:effectLst>
                  <a:outerShdw blurRad="38100" dist="38100" dir="2700000" algn="tl">
                    <a:srgbClr val="000000">
                      <a:alpha val="43137"/>
                    </a:srgbClr>
                  </a:outerShdw>
                </a:effectLst>
              </a:rPr>
              <a:t>STEPS IN THE ORDER FULFILLMENT PROCESS</a:t>
            </a:r>
          </a:p>
        </p:txBody>
      </p:sp>
      <p:sp>
        <p:nvSpPr>
          <p:cNvPr id="3" name="Content Placeholder 2"/>
          <p:cNvSpPr>
            <a:spLocks noGrp="1"/>
          </p:cNvSpPr>
          <p:nvPr>
            <p:ph idx="1"/>
          </p:nvPr>
        </p:nvSpPr>
        <p:spPr/>
        <p:txBody>
          <a:bodyPr>
            <a:normAutofit fontScale="85000" lnSpcReduction="10000"/>
          </a:bodyPr>
          <a:lstStyle/>
          <a:p>
            <a:pPr marL="0" indent="0">
              <a:buNone/>
            </a:pPr>
            <a:r>
              <a:rPr lang="en-US" sz="2600"/>
              <a:t>Langkah 1: Pastikan pelanggan akan membayar</a:t>
            </a:r>
          </a:p>
          <a:p>
            <a:pPr marL="0" indent="0">
              <a:buNone/>
            </a:pPr>
            <a:r>
              <a:rPr lang="en-US" sz="2600"/>
              <a:t>Langkah 2: Periksa </a:t>
            </a:r>
            <a:r>
              <a:rPr lang="en-US" sz="2600" smtClean="0"/>
              <a:t>ketersediaan stoknya, </a:t>
            </a:r>
            <a:r>
              <a:rPr lang="en-US" sz="2600"/>
              <a:t>dan re-order yang diperlukan</a:t>
            </a:r>
          </a:p>
          <a:p>
            <a:pPr marL="0" indent="0">
              <a:buNone/>
            </a:pPr>
            <a:r>
              <a:rPr lang="en-US" sz="2600"/>
              <a:t>Langkah 3: Mengatur pengiriman</a:t>
            </a:r>
          </a:p>
          <a:p>
            <a:pPr marL="0" indent="0">
              <a:buNone/>
            </a:pPr>
            <a:r>
              <a:rPr lang="en-US" sz="2600"/>
              <a:t>Langkah 4: Asuransi</a:t>
            </a:r>
          </a:p>
          <a:p>
            <a:pPr marL="0" indent="0">
              <a:buNone/>
            </a:pPr>
            <a:r>
              <a:rPr lang="en-US" sz="2600"/>
              <a:t>Langkah 5: Pengisian</a:t>
            </a:r>
          </a:p>
          <a:p>
            <a:pPr marL="0" indent="0">
              <a:buNone/>
            </a:pPr>
            <a:r>
              <a:rPr lang="en-US" sz="2600"/>
              <a:t>Langkah 6: </a:t>
            </a:r>
            <a:r>
              <a:rPr lang="en-US" sz="2600" smtClean="0"/>
              <a:t>Produksi di internal perusahaan (in-house)</a:t>
            </a:r>
            <a:endParaRPr lang="en-US" sz="2600"/>
          </a:p>
          <a:p>
            <a:pPr marL="0" indent="0">
              <a:buNone/>
            </a:pPr>
            <a:r>
              <a:rPr lang="en-US" sz="2600"/>
              <a:t>Langkah 7: Gunakan pemasok</a:t>
            </a:r>
          </a:p>
          <a:p>
            <a:pPr marL="0" indent="0">
              <a:buNone/>
            </a:pPr>
            <a:r>
              <a:rPr lang="en-US" sz="2600"/>
              <a:t>Langkah 8: Kontak dengan pelanggan</a:t>
            </a:r>
          </a:p>
          <a:p>
            <a:pPr marL="0" indent="0">
              <a:buNone/>
            </a:pPr>
            <a:r>
              <a:rPr lang="en-US" sz="2600"/>
              <a:t>Langkah 9: Pengembalian</a:t>
            </a:r>
            <a:endParaRPr lang="en-US" dirty="0"/>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25</a:t>
            </a:fld>
            <a:endParaRPr lang="en-US" dirty="0"/>
          </a:p>
        </p:txBody>
      </p:sp>
    </p:spTree>
    <p:extLst>
      <p:ext uri="{BB962C8B-B14F-4D97-AF65-F5344CB8AC3E}">
        <p14:creationId xmlns:p14="http://schemas.microsoft.com/office/powerpoint/2010/main" val="202866379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r>
              <a:rPr lang="en-US" dirty="0"/>
              <a:t>10.3 Supply Chain Management (SCM) Systems</a:t>
            </a:r>
            <a:r>
              <a:rPr lang="en-US" i="1" dirty="0" smtClean="0"/>
              <a:t/>
            </a:r>
            <a:br>
              <a:rPr lang="en-US" i="1" dirty="0" smtClean="0"/>
            </a:br>
            <a:r>
              <a:rPr lang="en-US" sz="2700" b="1" dirty="0">
                <a:solidFill>
                  <a:srgbClr val="FFFF00"/>
                </a:solidFill>
                <a:effectLst>
                  <a:outerShdw blurRad="38100" dist="38100" dir="2700000" algn="tl">
                    <a:srgbClr val="000000">
                      <a:alpha val="43137"/>
                    </a:srgbClr>
                  </a:outerShdw>
                </a:effectLst>
              </a:rPr>
              <a:t>ORDER FULFILLMENT AND LOGISTICS</a:t>
            </a:r>
          </a:p>
        </p:txBody>
      </p:sp>
      <p:sp>
        <p:nvSpPr>
          <p:cNvPr id="3" name="Content Placeholder 2"/>
          <p:cNvSpPr>
            <a:spLocks noGrp="1"/>
          </p:cNvSpPr>
          <p:nvPr>
            <p:ph idx="1"/>
          </p:nvPr>
        </p:nvSpPr>
        <p:spPr/>
        <p:txBody>
          <a:bodyPr>
            <a:normAutofit/>
          </a:bodyPr>
          <a:lstStyle/>
          <a:p>
            <a:pPr marL="0" indent="0">
              <a:spcBef>
                <a:spcPts val="1200"/>
              </a:spcBef>
              <a:buNone/>
            </a:pPr>
            <a:r>
              <a:rPr lang="en-US" sz="2000" b="1" smtClean="0"/>
              <a:t>Order fulfillment. </a:t>
            </a:r>
            <a:r>
              <a:rPr lang="en-US" sz="2000" smtClean="0"/>
              <a:t>Adalah </a:t>
            </a:r>
            <a:r>
              <a:rPr lang="en-US" sz="2000"/>
              <a:t>serangkaian proses yang kompleks yang terlibat dalam </a:t>
            </a:r>
            <a:r>
              <a:rPr lang="en-US" sz="2000" smtClean="0"/>
              <a:t>menyediakan </a:t>
            </a:r>
            <a:r>
              <a:rPr lang="en-US" sz="2000"/>
              <a:t>pelanggan dengan apa yang telah mereka memerintahkan pada waktu dan semua layanan pelanggan terkait.</a:t>
            </a:r>
          </a:p>
          <a:p>
            <a:pPr>
              <a:spcBef>
                <a:spcPts val="1200"/>
              </a:spcBef>
            </a:pPr>
            <a:r>
              <a:rPr lang="en-US" sz="2000" smtClean="0"/>
              <a:t>Pemenuhan </a:t>
            </a:r>
            <a:r>
              <a:rPr lang="en-US" sz="2000"/>
              <a:t>pesanan tergantung pada jenis produk / jasa dan metode pembelian (secara online, di dalam toko, katalog, dll).</a:t>
            </a:r>
          </a:p>
          <a:p>
            <a:pPr>
              <a:spcBef>
                <a:spcPts val="1200"/>
              </a:spcBef>
            </a:pPr>
            <a:r>
              <a:rPr lang="en-US" sz="2000" smtClean="0"/>
              <a:t>Misalnya</a:t>
            </a:r>
            <a:r>
              <a:rPr lang="en-US" sz="2000"/>
              <a:t>, seorang pelanggan yang memerintahkan sebuah alat melalui situs Web Sears.com perlu menerimanya sesuai jadwal, dengan perakitan dan petunjuk pengoperasian, dan garansi dan informasi kembali.</a:t>
            </a:r>
          </a:p>
          <a:p>
            <a:pPr marL="0" indent="0">
              <a:spcBef>
                <a:spcPts val="1200"/>
              </a:spcBef>
              <a:buNone/>
            </a:pPr>
            <a:r>
              <a:rPr lang="en-US" sz="2000" b="1"/>
              <a:t>Logistik</a:t>
            </a:r>
            <a:r>
              <a:rPr lang="en-US" sz="2000"/>
              <a:t>: "proses perencanaan, pelaksanaan, dan pengendalian aliran yang efisien dan efektif dan penyimpanan barang, jasa, dan informasi terkait dari titik asal ke titik konsumsi untuk tujuan sesuai dengan kebutuhan pelanggan." --Logisticsworld.com</a:t>
            </a:r>
            <a:endParaRPr lang="en-US" sz="2000" dirty="0"/>
          </a:p>
        </p:txBody>
      </p:sp>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26</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27</a:t>
            </a:fld>
            <a:endParaRPr lang="en-US" dirty="0"/>
          </a:p>
        </p:txBody>
      </p:sp>
      <p:sp>
        <p:nvSpPr>
          <p:cNvPr id="6" name="Text Box 2"/>
          <p:cNvSpPr txBox="1">
            <a:spLocks noChangeArrowheads="1"/>
          </p:cNvSpPr>
          <p:nvPr/>
        </p:nvSpPr>
        <p:spPr bwMode="auto">
          <a:xfrm>
            <a:off x="457200" y="304800"/>
            <a:ext cx="1905000" cy="1200329"/>
          </a:xfrm>
          <a:prstGeom prst="rect">
            <a:avLst/>
          </a:prstGeom>
          <a:noFill/>
          <a:ln w="9525">
            <a:noFill/>
            <a:miter lim="800000"/>
            <a:headEnd/>
            <a:tailEnd/>
          </a:ln>
          <a:effectLst/>
        </p:spPr>
        <p:txBody>
          <a:bodyPr wrap="square">
            <a:spAutoFit/>
          </a:bodyPr>
          <a:lstStyle/>
          <a:p>
            <a:pPr>
              <a:spcBef>
                <a:spcPct val="50000"/>
              </a:spcBef>
            </a:pPr>
            <a:r>
              <a:rPr lang="en-US" b="1" dirty="0">
                <a:latin typeface="Century Gothic" panose="020B0502020202020204" pitchFamily="34" charset="0"/>
              </a:rPr>
              <a:t>Figure 10.9. </a:t>
            </a:r>
            <a:r>
              <a:rPr lang="en-US" dirty="0">
                <a:latin typeface="Century Gothic" panose="020B0502020202020204" pitchFamily="34" charset="0"/>
              </a:rPr>
              <a:t>Managing a supply chain with RFID</a:t>
            </a:r>
          </a:p>
        </p:txBody>
      </p:sp>
      <p:pic>
        <p:nvPicPr>
          <p:cNvPr id="7" name="Picture 5" descr="np0004-y"/>
          <p:cNvPicPr>
            <a:picLocks noChangeAspect="1" noChangeArrowheads="1"/>
          </p:cNvPicPr>
          <p:nvPr/>
        </p:nvPicPr>
        <p:blipFill>
          <a:blip r:embed="rId3" cstate="print"/>
          <a:srcRect/>
          <a:stretch>
            <a:fillRect/>
          </a:stretch>
        </p:blipFill>
        <p:spPr bwMode="auto">
          <a:xfrm>
            <a:off x="3099199" y="0"/>
            <a:ext cx="9092801" cy="6858000"/>
          </a:xfrm>
          <a:prstGeom prst="rect">
            <a:avLst/>
          </a:prstGeom>
          <a:noFill/>
          <a:ln w="952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miter lim="800000"/>
            <a:headEnd/>
            <a:tailEnd/>
          </a:ln>
          <a:effectLst/>
        </p:spPr>
      </p:pic>
    </p:spTree>
  </p:cSld>
  <p:clrMapOvr>
    <a:masterClrMapping/>
  </p:clrMapOvr>
  <p:transition spd="slow">
    <p:randomBar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dirty="0" smtClean="0">
                <a:solidFill>
                  <a:schemeClr val="tx1"/>
                </a:solidFill>
              </a:rPr>
              <a:t>10-</a:t>
            </a:r>
            <a:fld id="{4C0BDC54-7FBA-410E-843C-F866E66B0366}" type="slidenum">
              <a:rPr lang="en-US" smtClean="0">
                <a:solidFill>
                  <a:schemeClr val="tx1"/>
                </a:solidFill>
              </a:rPr>
              <a:pPr/>
              <a:t>28</a:t>
            </a:fld>
            <a:endParaRPr lang="en-US" dirty="0">
              <a:solidFill>
                <a:schemeClr val="tx1"/>
              </a:solidFill>
            </a:endParaRPr>
          </a:p>
        </p:txBody>
      </p:sp>
      <p:pic>
        <p:nvPicPr>
          <p:cNvPr id="1026" name="Picture 2" descr="O:\COURSES\Turban-9\Images-T9\Desktop-2\Chapter 10\Media\Illustrations\w0151_300dp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9429" y="21102"/>
            <a:ext cx="9922571" cy="604559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04800" y="838200"/>
            <a:ext cx="1600200" cy="2308324"/>
          </a:xfrm>
          <a:prstGeom prst="rect">
            <a:avLst/>
          </a:prstGeom>
        </p:spPr>
        <p:txBody>
          <a:bodyPr wrap="square">
            <a:spAutoFit/>
          </a:bodyPr>
          <a:lstStyle/>
          <a:p>
            <a:r>
              <a:rPr lang="en-US" b="1" dirty="0">
                <a:latin typeface="Century Gothic" panose="020B0502020202020204" pitchFamily="34" charset="0"/>
              </a:rPr>
              <a:t>Figure 10.10. </a:t>
            </a:r>
            <a:r>
              <a:rPr lang="en-US" dirty="0">
                <a:latin typeface="Century Gothic" panose="020B0502020202020204" pitchFamily="34" charset="0"/>
              </a:rPr>
              <a:t>How RFID tags provide the data needed to manage the supply chain.</a:t>
            </a:r>
          </a:p>
        </p:txBody>
      </p:sp>
    </p:spTree>
    <p:extLst>
      <p:ext uri="{BB962C8B-B14F-4D97-AF65-F5344CB8AC3E}">
        <p14:creationId xmlns:p14="http://schemas.microsoft.com/office/powerpoint/2010/main" val="18509214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60450" y="1676401"/>
            <a:ext cx="10058400" cy="1752600"/>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7200" b="1" cap="none" smtClean="0">
                <a:ln/>
                <a:solidFill>
                  <a:schemeClr val="accent4">
                    <a:lumMod val="10000"/>
                    <a:lumOff val="90000"/>
                  </a:schemeClr>
                </a:solidFill>
                <a:effectLst>
                  <a:outerShdw blurRad="50800" dist="38100" dir="2700000" algn="tl" rotWithShape="0">
                    <a:prstClr val="black">
                      <a:alpha val="40000"/>
                    </a:prstClr>
                  </a:outerShdw>
                </a:effectLst>
              </a:rPr>
              <a:t>10.4</a:t>
            </a:r>
            <a:r>
              <a:rPr lang="en-US" sz="7200" b="1" cap="none" smtClean="0">
                <a:ln/>
                <a:solidFill>
                  <a:srgbClr val="FFFF00"/>
                </a:solidFill>
                <a:effectLst>
                  <a:outerShdw blurRad="50800" dist="38100" dir="2700000" algn="tl" rotWithShape="0">
                    <a:prstClr val="black">
                      <a:alpha val="40000"/>
                    </a:prstClr>
                  </a:outerShdw>
                </a:effectLst>
              </a:rPr>
              <a:t> CPFR SYSTEM</a:t>
            </a:r>
            <a:endParaRPr lang="id-ID" sz="7200" b="1" cap="none">
              <a:ln/>
              <a:solidFill>
                <a:srgbClr val="FFFF00"/>
              </a:solidFill>
              <a:effectLst>
                <a:outerShdw blurRad="50800" dist="38100" dir="2700000" algn="tl" rotWithShape="0">
                  <a:prstClr val="black">
                    <a:alpha val="40000"/>
                  </a:prstClr>
                </a:outerShdw>
              </a:effectLst>
            </a:endParaRPr>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29</a:t>
            </a:fld>
            <a:endParaRPr lang="en-US" dirty="0"/>
          </a:p>
        </p:txBody>
      </p:sp>
      <p:sp>
        <p:nvSpPr>
          <p:cNvPr id="7" name="Title 1"/>
          <p:cNvSpPr txBox="1">
            <a:spLocks/>
          </p:cNvSpPr>
          <p:nvPr/>
        </p:nvSpPr>
        <p:spPr>
          <a:xfrm>
            <a:off x="1295400" y="3685735"/>
            <a:ext cx="10058400" cy="1143000"/>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4800" kern="1200">
                <a:solidFill>
                  <a:schemeClr val="tx1"/>
                </a:solidFill>
                <a:latin typeface="Century Gothic" panose="020B0502020202020204" pitchFamily="34" charset="0"/>
                <a:ea typeface="+mj-ea"/>
                <a:cs typeface="+mj-cs"/>
              </a:defRPr>
            </a:lvl1pPr>
          </a:lstStyle>
          <a:p>
            <a:r>
              <a:rPr lang="en-US" smtClean="0"/>
              <a:t>Sistem </a:t>
            </a:r>
            <a:r>
              <a:rPr lang="en-US" b="1" smtClean="0">
                <a:solidFill>
                  <a:srgbClr val="FFFF00"/>
                </a:solidFill>
                <a:effectLst>
                  <a:outerShdw blurRad="38100" dist="38100" dir="2700000" algn="tl">
                    <a:srgbClr val="000000">
                      <a:alpha val="43137"/>
                    </a:srgbClr>
                  </a:outerShdw>
                </a:effectLst>
              </a:rPr>
              <a:t>CPFR</a:t>
            </a:r>
            <a:r>
              <a:rPr lang="en-US" smtClean="0"/>
              <a:t> (</a:t>
            </a:r>
            <a:r>
              <a:rPr lang="en-US" b="1" smtClean="0"/>
              <a:t>C</a:t>
            </a:r>
            <a:r>
              <a:rPr lang="en-US" smtClean="0"/>
              <a:t>ollaborative, </a:t>
            </a:r>
            <a:r>
              <a:rPr lang="en-US" b="1" smtClean="0"/>
              <a:t>P</a:t>
            </a:r>
            <a:r>
              <a:rPr lang="en-US" smtClean="0"/>
              <a:t>lanning, </a:t>
            </a:r>
            <a:r>
              <a:rPr lang="en-US" b="1" smtClean="0"/>
              <a:t>F</a:t>
            </a:r>
            <a:r>
              <a:rPr lang="en-US" smtClean="0"/>
              <a:t>orecasting, and </a:t>
            </a:r>
            <a:r>
              <a:rPr lang="en-US" b="1" smtClean="0"/>
              <a:t>R</a:t>
            </a:r>
            <a:r>
              <a:rPr lang="en-US" smtClean="0"/>
              <a:t>eplenishment)</a:t>
            </a:r>
            <a:endParaRPr lang="en-US" dirty="0"/>
          </a:p>
        </p:txBody>
      </p:sp>
    </p:spTree>
    <p:extLst>
      <p:ext uri="{BB962C8B-B14F-4D97-AF65-F5344CB8AC3E}">
        <p14:creationId xmlns:p14="http://schemas.microsoft.com/office/powerpoint/2010/main" val="242353738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1139825" indent="-1139825"/>
            <a:r>
              <a:rPr lang="en-US" smtClean="0"/>
              <a:t>10.4 	Sistem </a:t>
            </a:r>
            <a:r>
              <a:rPr lang="en-US" b="1" smtClean="0"/>
              <a:t>C</a:t>
            </a:r>
            <a:r>
              <a:rPr lang="en-US" smtClean="0"/>
              <a:t>ollaborative </a:t>
            </a:r>
            <a:r>
              <a:rPr lang="en-US" b="1" dirty="0" smtClean="0"/>
              <a:t>P</a:t>
            </a:r>
            <a:r>
              <a:rPr lang="en-US" dirty="0" smtClean="0"/>
              <a:t>lanning, </a:t>
            </a:r>
            <a:r>
              <a:rPr lang="en-US" b="1" dirty="0" smtClean="0"/>
              <a:t>F</a:t>
            </a:r>
            <a:r>
              <a:rPr lang="en-US" dirty="0" smtClean="0"/>
              <a:t>orecasting, and </a:t>
            </a:r>
            <a:r>
              <a:rPr lang="en-US" b="1" dirty="0" smtClean="0"/>
              <a:t>R</a:t>
            </a:r>
            <a:r>
              <a:rPr lang="en-US" dirty="0" smtClean="0"/>
              <a:t>eplenishment (</a:t>
            </a:r>
            <a:r>
              <a:rPr lang="en-US" smtClean="0"/>
              <a:t>CPFR)</a:t>
            </a:r>
            <a:endParaRPr lang="en-US" dirty="0"/>
          </a:p>
        </p:txBody>
      </p:sp>
      <p:sp>
        <p:nvSpPr>
          <p:cNvPr id="3" name="Content Placeholder 2"/>
          <p:cNvSpPr>
            <a:spLocks noGrp="1"/>
          </p:cNvSpPr>
          <p:nvPr>
            <p:ph idx="1"/>
          </p:nvPr>
        </p:nvSpPr>
        <p:spPr/>
        <p:txBody>
          <a:bodyPr>
            <a:normAutofit fontScale="92500" lnSpcReduction="10000"/>
          </a:bodyPr>
          <a:lstStyle/>
          <a:p>
            <a:pPr>
              <a:spcBef>
                <a:spcPts val="1800"/>
              </a:spcBef>
            </a:pPr>
            <a:r>
              <a:rPr lang="en-US" sz="2400" smtClean="0"/>
              <a:t>Pada akhir dekade </a:t>
            </a:r>
            <a:r>
              <a:rPr lang="en-US" sz="2400" dirty="0"/>
              <a:t>1980s, </a:t>
            </a:r>
            <a:r>
              <a:rPr lang="en-US" sz="2400"/>
              <a:t>P&amp;G </a:t>
            </a:r>
            <a:r>
              <a:rPr lang="en-US" sz="2400" smtClean="0"/>
              <a:t>dan </a:t>
            </a:r>
            <a:r>
              <a:rPr lang="en-US" sz="2400"/>
              <a:t>Wal-Mart </a:t>
            </a:r>
            <a:r>
              <a:rPr lang="en-US" sz="2400" smtClean="0"/>
              <a:t>menerapkan software pemuliah persediaan terusmenerus. </a:t>
            </a:r>
            <a:r>
              <a:rPr lang="en-US" sz="2400" dirty="0"/>
              <a:t>P&amp;G continuously replenished Pampers baby diapers at Wal-Mart stores. </a:t>
            </a:r>
          </a:p>
          <a:p>
            <a:pPr>
              <a:spcBef>
                <a:spcPts val="1800"/>
              </a:spcBef>
            </a:pPr>
            <a:r>
              <a:rPr lang="en-US" sz="2400" b="1" dirty="0"/>
              <a:t>Continuous </a:t>
            </a:r>
            <a:r>
              <a:rPr lang="en-US" sz="2400" b="1"/>
              <a:t>replenishment </a:t>
            </a:r>
            <a:r>
              <a:rPr lang="en-US" smtClean="0"/>
              <a:t>adalah hubungan rantai suplai di mana VENDOR secara kontinyu memonitor persediaan pengecer atau distributor dan secara otomatis mengisi kembali persediaan mereka ketika persediaan mencapai titik pemesanan kembali (atau reorder point = ROP)</a:t>
            </a:r>
            <a:endParaRPr lang="en-US" sz="2400" dirty="0"/>
          </a:p>
          <a:p>
            <a:pPr>
              <a:spcBef>
                <a:spcPts val="1800"/>
              </a:spcBef>
              <a:buNone/>
            </a:pPr>
            <a:r>
              <a:rPr lang="en-US" sz="2400" b="1" dirty="0"/>
              <a:t>	CPFR </a:t>
            </a:r>
            <a:r>
              <a:rPr lang="en-US" sz="2400" dirty="0"/>
              <a:t>is a set of data-driven business processes designed to improve the ability to predict and coordinate with supply chain </a:t>
            </a:r>
            <a:r>
              <a:rPr lang="en-US" sz="2400"/>
              <a:t>partners</a:t>
            </a:r>
            <a:r>
              <a:rPr lang="en-US" sz="2400" smtClean="0"/>
              <a:t>. </a:t>
            </a:r>
          </a:p>
          <a:p>
            <a:pPr>
              <a:spcBef>
                <a:spcPts val="1800"/>
              </a:spcBef>
              <a:buNone/>
            </a:pPr>
            <a:r>
              <a:rPr lang="en-US" b="1"/>
              <a:t>	</a:t>
            </a:r>
            <a:r>
              <a:rPr lang="en-US" sz="2400" b="1" smtClean="0"/>
              <a:t>CPFR </a:t>
            </a:r>
            <a:r>
              <a:rPr lang="en-US" sz="2400" smtClean="0"/>
              <a:t>adalah sekumpulan proses bisnis berbasis data, yang didesain untuk memperbaiki kemampuan untuk memprakirakan dan mengkoordinasikan dengan partner rantai pasokan.</a:t>
            </a:r>
            <a:endParaRPr lang="en-US" sz="2400" dirty="0"/>
          </a:p>
        </p:txBody>
      </p:sp>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30</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793750" indent="-793750"/>
            <a:r>
              <a:rPr lang="en-US" sz="2800"/>
              <a:t>10.4 </a:t>
            </a:r>
            <a:r>
              <a:rPr lang="en-US" sz="2800" smtClean="0"/>
              <a:t>	Collaborative </a:t>
            </a:r>
            <a:r>
              <a:rPr lang="en-US" sz="2800" dirty="0"/>
              <a:t>Planning, Forecasting, and Replenishment (CPFR) Systems</a:t>
            </a:r>
            <a:br>
              <a:rPr lang="en-US" sz="2800" dirty="0"/>
            </a:br>
            <a:r>
              <a:rPr lang="en-US" sz="2000" b="1" dirty="0">
                <a:solidFill>
                  <a:srgbClr val="FFFF00"/>
                </a:solidFill>
              </a:rPr>
              <a:t>VOLUNTARY INTERINDUSTRY COMMERCE SOLUTIONS (VICS) ASSOCIATION</a:t>
            </a:r>
          </a:p>
        </p:txBody>
      </p:sp>
      <p:sp>
        <p:nvSpPr>
          <p:cNvPr id="3" name="Content Placeholder 2"/>
          <p:cNvSpPr>
            <a:spLocks noGrp="1"/>
          </p:cNvSpPr>
          <p:nvPr>
            <p:ph idx="1"/>
          </p:nvPr>
        </p:nvSpPr>
        <p:spPr>
          <a:xfrm>
            <a:off x="1066800" y="1676400"/>
            <a:ext cx="10210800" cy="4343400"/>
          </a:xfrm>
        </p:spPr>
        <p:txBody>
          <a:bodyPr>
            <a:normAutofit lnSpcReduction="10000"/>
          </a:bodyPr>
          <a:lstStyle/>
          <a:p>
            <a:pPr marL="404813" indent="-404813">
              <a:buNone/>
            </a:pPr>
            <a:r>
              <a:rPr lang="en-US" b="1" dirty="0"/>
              <a:t>1</a:t>
            </a:r>
            <a:r>
              <a:rPr lang="en-US" b="1"/>
              <a:t>. </a:t>
            </a:r>
            <a:r>
              <a:rPr lang="en-US" b="1" smtClean="0"/>
              <a:t>	Strategi dan Perencanaan: </a:t>
            </a:r>
            <a:r>
              <a:rPr lang="en-US" smtClean="0"/>
              <a:t>Menyusun aturan main untuk hubungan kerjasama dan pembagian bauran produk</a:t>
            </a:r>
            <a:endParaRPr lang="en-US" dirty="0"/>
          </a:p>
          <a:p>
            <a:pPr marL="404813" indent="-404813">
              <a:buNone/>
            </a:pPr>
            <a:r>
              <a:rPr lang="en-US" b="1" dirty="0"/>
              <a:t>2</a:t>
            </a:r>
            <a:r>
              <a:rPr lang="en-US" b="1"/>
              <a:t>. </a:t>
            </a:r>
            <a:r>
              <a:rPr lang="en-US" b="1" smtClean="0"/>
              <a:t>	Manaemen Permintaan dan Penawaran: </a:t>
            </a:r>
            <a:r>
              <a:rPr lang="en-US" smtClean="0"/>
              <a:t>Peramalan permintaan pelanggan dan pemesanan serta kebutuhan pengiriman sepanjang horison perencanaan (</a:t>
            </a:r>
            <a:r>
              <a:rPr lang="en-US" b="1" smtClean="0"/>
              <a:t>planning horizon</a:t>
            </a:r>
            <a:r>
              <a:rPr lang="en-US" smtClean="0"/>
              <a:t>).</a:t>
            </a:r>
            <a:endParaRPr lang="en-US" dirty="0"/>
          </a:p>
          <a:p>
            <a:pPr marL="404813" indent="-404813">
              <a:buNone/>
            </a:pPr>
            <a:r>
              <a:rPr lang="en-US" b="1" dirty="0"/>
              <a:t>3</a:t>
            </a:r>
            <a:r>
              <a:rPr lang="en-US" b="1"/>
              <a:t>. </a:t>
            </a:r>
            <a:r>
              <a:rPr lang="en-US" b="1" smtClean="0"/>
              <a:t>	Eksekusi: </a:t>
            </a:r>
            <a:r>
              <a:rPr lang="en-US" smtClean="0"/>
              <a:t>Aktivitas kinerja, seperti melakukan pemesanan, pengapalan dan pengiriman, menerima, persediaan, penelusuran transaksi penjualan, dan melakukan pembayaran.</a:t>
            </a:r>
            <a:endParaRPr lang="en-US" dirty="0" smtClean="0"/>
          </a:p>
          <a:p>
            <a:pPr marL="457200" indent="-457200">
              <a:buAutoNum type="arabicPeriod" startAt="4"/>
            </a:pPr>
            <a:r>
              <a:rPr lang="en-US" b="1" smtClean="0"/>
              <a:t>Analisis</a:t>
            </a:r>
            <a:r>
              <a:rPr lang="en-US" b="1"/>
              <a:t>: </a:t>
            </a:r>
            <a:r>
              <a:rPr lang="en-US" smtClean="0"/>
              <a:t>Memonitor hasil dari perencanaan dan pelaksanaan, menilai hasil dan metrik kinerja, berbagi dengan mitra bisnis, dan penyesuaian rencana untuk memperbaiki hasil.</a:t>
            </a:r>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31</a:t>
            </a:fld>
            <a:endParaRPr lang="en-US" dirty="0"/>
          </a:p>
        </p:txBody>
      </p:sp>
    </p:spTree>
    <p:extLst>
      <p:ext uri="{BB962C8B-B14F-4D97-AF65-F5344CB8AC3E}">
        <p14:creationId xmlns:p14="http://schemas.microsoft.com/office/powerpoint/2010/main" val="205940830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32</a:t>
            </a:fld>
            <a:endParaRPr lang="en-US" dirty="0"/>
          </a:p>
        </p:txBody>
      </p:sp>
      <p:sp>
        <p:nvSpPr>
          <p:cNvPr id="6" name="Text Box 2"/>
          <p:cNvSpPr txBox="1">
            <a:spLocks noChangeArrowheads="1"/>
          </p:cNvSpPr>
          <p:nvPr/>
        </p:nvSpPr>
        <p:spPr bwMode="auto">
          <a:xfrm>
            <a:off x="533400" y="762000"/>
            <a:ext cx="1905000" cy="646331"/>
          </a:xfrm>
          <a:prstGeom prst="rect">
            <a:avLst/>
          </a:prstGeom>
          <a:noFill/>
          <a:ln w="9525">
            <a:noFill/>
            <a:miter lim="800000"/>
            <a:headEnd/>
            <a:tailEnd/>
          </a:ln>
          <a:effectLst/>
        </p:spPr>
        <p:txBody>
          <a:bodyPr wrap="square">
            <a:spAutoFit/>
          </a:bodyPr>
          <a:lstStyle/>
          <a:p>
            <a:pPr>
              <a:spcBef>
                <a:spcPct val="50000"/>
              </a:spcBef>
            </a:pPr>
            <a:r>
              <a:rPr lang="en-US" b="1" dirty="0">
                <a:solidFill>
                  <a:srgbClr val="FFFF00"/>
                </a:solidFill>
                <a:latin typeface="Century Gothic" panose="020B0502020202020204" pitchFamily="34" charset="0"/>
              </a:rPr>
              <a:t>Figure 10.11. </a:t>
            </a:r>
            <a:r>
              <a:rPr lang="en-US" dirty="0">
                <a:solidFill>
                  <a:srgbClr val="FFFF00"/>
                </a:solidFill>
                <a:latin typeface="Century Gothic" panose="020B0502020202020204" pitchFamily="34" charset="0"/>
              </a:rPr>
              <a:t>Model of CPFR</a:t>
            </a:r>
          </a:p>
        </p:txBody>
      </p:sp>
      <p:pic>
        <p:nvPicPr>
          <p:cNvPr id="7" name="Picture 51" descr="nt0006-y"/>
          <p:cNvPicPr>
            <a:picLocks noChangeAspect="1" noChangeArrowheads="1"/>
          </p:cNvPicPr>
          <p:nvPr/>
        </p:nvPicPr>
        <p:blipFill>
          <a:blip r:embed="rId3" cstate="print"/>
          <a:srcRect/>
          <a:stretch>
            <a:fillRect/>
          </a:stretch>
        </p:blipFill>
        <p:spPr bwMode="auto">
          <a:xfrm>
            <a:off x="3075937" y="-31230"/>
            <a:ext cx="9124808" cy="6889230"/>
          </a:xfrm>
          <a:prstGeom prst="rect">
            <a:avLst/>
          </a:prstGeom>
          <a:no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33</a:t>
            </a:fld>
            <a:endParaRPr lang="en-US" dirty="0"/>
          </a:p>
        </p:txBody>
      </p:sp>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95400" y="228600"/>
            <a:ext cx="10055326" cy="4303479"/>
          </a:xfrm>
          <a:prstGeom prst="roundRect">
            <a:avLst>
              <a:gd name="adj" fmla="val 4414"/>
            </a:avLst>
          </a:prstGeom>
          <a:solidFill>
            <a:srgbClr val="FFFFFF">
              <a:shade val="85000"/>
            </a:srgbClr>
          </a:solidFill>
          <a:ln>
            <a:noFill/>
          </a:ln>
          <a:effectLst>
            <a:reflection blurRad="12700" stA="38000" endPos="28000" dist="5000" dir="5400000" sy="-100000" algn="bl" rotWithShape="0"/>
          </a:effectLst>
        </p:spPr>
      </p:pic>
      <p:sp>
        <p:nvSpPr>
          <p:cNvPr id="8" name="Rectangle 7"/>
          <p:cNvSpPr/>
          <p:nvPr/>
        </p:nvSpPr>
        <p:spPr>
          <a:xfrm>
            <a:off x="1295400" y="4509742"/>
            <a:ext cx="10668000" cy="1754326"/>
          </a:xfrm>
          <a:prstGeom prst="rect">
            <a:avLst/>
          </a:prstGeom>
        </p:spPr>
        <p:txBody>
          <a:bodyPr wrap="square">
            <a:spAutoFit/>
          </a:bodyPr>
          <a:lstStyle/>
          <a:p>
            <a:pPr marL="1663700" indent="-1663700"/>
            <a:r>
              <a:rPr lang="en-US" b="1" dirty="0">
                <a:effectLst>
                  <a:outerShdw blurRad="38100" dist="38100" dir="2700000" algn="tl">
                    <a:srgbClr val="000000">
                      <a:alpha val="43137"/>
                    </a:srgbClr>
                  </a:outerShdw>
                </a:effectLst>
                <a:latin typeface="Arial Rounded MT Bold" panose="020F0704030504030204" pitchFamily="34" charset="0"/>
              </a:rPr>
              <a:t>Figure 10.12</a:t>
            </a:r>
            <a:r>
              <a:rPr lang="en-US" b="1">
                <a:effectLst>
                  <a:outerShdw blurRad="38100" dist="38100" dir="2700000" algn="tl">
                    <a:srgbClr val="000000">
                      <a:alpha val="43137"/>
                    </a:srgbClr>
                  </a:outerShdw>
                </a:effectLst>
                <a:latin typeface="Arial Rounded MT Bold" panose="020F0704030504030204" pitchFamily="34" charset="0"/>
              </a:rPr>
              <a:t>. </a:t>
            </a:r>
            <a:r>
              <a:rPr lang="en-US" b="1" smtClean="0">
                <a:effectLst>
                  <a:outerShdw blurRad="38100" dist="38100" dir="2700000" algn="tl">
                    <a:srgbClr val="000000">
                      <a:alpha val="43137"/>
                    </a:srgbClr>
                  </a:outerShdw>
                </a:effectLst>
                <a:latin typeface="Arial Rounded MT Bold" panose="020F0704030504030204" pitchFamily="34" charset="0"/>
              </a:rPr>
              <a:t>	</a:t>
            </a:r>
          </a:p>
          <a:p>
            <a:r>
              <a:rPr lang="en-US" b="1" smtClean="0">
                <a:effectLst>
                  <a:outerShdw blurRad="38100" dist="38100" dir="2700000" algn="tl">
                    <a:srgbClr val="000000">
                      <a:alpha val="43137"/>
                    </a:srgbClr>
                  </a:outerShdw>
                </a:effectLst>
                <a:latin typeface="Arial Rounded MT Bold" panose="020F0704030504030204" pitchFamily="34" charset="0"/>
              </a:rPr>
              <a:t>Bullwhip </a:t>
            </a:r>
            <a:r>
              <a:rPr lang="en-US" b="1">
                <a:effectLst>
                  <a:outerShdw blurRad="38100" dist="38100" dir="2700000" algn="tl">
                    <a:srgbClr val="000000">
                      <a:alpha val="43137"/>
                    </a:srgbClr>
                  </a:outerShdw>
                </a:effectLst>
                <a:latin typeface="Arial Rounded MT Bold" panose="020F0704030504030204" pitchFamily="34" charset="0"/>
              </a:rPr>
              <a:t>effect</a:t>
            </a:r>
            <a:r>
              <a:rPr lang="en-US">
                <a:effectLst>
                  <a:outerShdw blurRad="38100" dist="38100" dir="2700000" algn="tl">
                    <a:srgbClr val="000000">
                      <a:alpha val="43137"/>
                    </a:srgbClr>
                  </a:outerShdw>
                </a:effectLst>
                <a:latin typeface="Arial Rounded MT Bold" panose="020F0704030504030204" pitchFamily="34" charset="0"/>
              </a:rPr>
              <a:t> </a:t>
            </a:r>
            <a:r>
              <a:rPr lang="en-US" smtClean="0">
                <a:effectLst>
                  <a:outerShdw blurRad="38100" dist="38100" dir="2700000" algn="tl">
                    <a:srgbClr val="000000">
                      <a:alpha val="43137"/>
                    </a:srgbClr>
                  </a:outerShdw>
                </a:effectLst>
                <a:latin typeface="Arial Rounded MT Bold" panose="020F0704030504030204" pitchFamily="34" charset="0"/>
              </a:rPr>
              <a:t>terjadi jika perusahaan secara nyata memangkas atau menambah persediaan. Ahli ekonomi menyebutnya sebagai </a:t>
            </a:r>
            <a:r>
              <a:rPr lang="en-US" b="1" i="1" smtClean="0">
                <a:effectLst>
                  <a:outerShdw blurRad="38100" dist="38100" dir="2700000" algn="tl">
                    <a:srgbClr val="000000">
                      <a:alpha val="43137"/>
                    </a:srgbClr>
                  </a:outerShdw>
                </a:effectLst>
                <a:latin typeface="Arial Rounded MT Bold" panose="020F0704030504030204" pitchFamily="34" charset="0"/>
              </a:rPr>
              <a:t>bullwhip</a:t>
            </a:r>
            <a:r>
              <a:rPr lang="en-US" b="1" smtClean="0">
                <a:effectLst>
                  <a:outerShdw blurRad="38100" dist="38100" dir="2700000" algn="tl">
                    <a:srgbClr val="000000">
                      <a:alpha val="43137"/>
                    </a:srgbClr>
                  </a:outerShdw>
                </a:effectLst>
                <a:latin typeface="Arial Rounded MT Bold" panose="020F0704030504030204" pitchFamily="34" charset="0"/>
              </a:rPr>
              <a:t> </a:t>
            </a:r>
            <a:r>
              <a:rPr lang="en-US" smtClean="0">
                <a:effectLst>
                  <a:outerShdw blurRad="38100" dist="38100" dir="2700000" algn="tl">
                    <a:srgbClr val="000000">
                      <a:alpha val="43137"/>
                    </a:srgbClr>
                  </a:outerShdw>
                </a:effectLst>
                <a:latin typeface="Arial Rounded MT Bold" panose="020F0704030504030204" pitchFamily="34" charset="0"/>
              </a:rPr>
              <a:t>sebab kenaikan kecil pada permintaan dapat menyebabkan peningkatan cukup besar diperlukan komponen atau bahan di hulu rantai pasokan (supply chain)</a:t>
            </a:r>
          </a:p>
          <a:p>
            <a:pPr marL="1663700" indent="-1663700"/>
            <a:endParaRPr lang="en-US" dirty="0">
              <a:effectLst>
                <a:outerShdw blurRad="38100" dist="38100" dir="2700000" algn="tl">
                  <a:srgbClr val="000000">
                    <a:alpha val="43137"/>
                  </a:srgbClr>
                </a:outerShdw>
              </a:effectLst>
              <a:latin typeface="Arial Rounded MT Bold" panose="020F07040305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60450" y="1676401"/>
            <a:ext cx="10058400" cy="1752600"/>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r>
              <a:rPr lang="en-US" sz="7200" b="1" cap="none" smtClean="0">
                <a:ln/>
                <a:solidFill>
                  <a:schemeClr val="accent4">
                    <a:lumMod val="10000"/>
                    <a:lumOff val="90000"/>
                  </a:schemeClr>
                </a:solidFill>
                <a:effectLst>
                  <a:outerShdw blurRad="50800" dist="38100" dir="2700000" algn="tl" rotWithShape="0">
                    <a:prstClr val="black">
                      <a:alpha val="40000"/>
                    </a:prstClr>
                  </a:outerShdw>
                </a:effectLst>
              </a:rPr>
              <a:t>10.5</a:t>
            </a:r>
            <a:r>
              <a:rPr lang="en-US" sz="7200" b="1" cap="none" smtClean="0">
                <a:ln/>
                <a:solidFill>
                  <a:srgbClr val="FFFF00"/>
                </a:solidFill>
                <a:effectLst>
                  <a:outerShdw blurRad="50800" dist="38100" dir="2700000" algn="tl" rotWithShape="0">
                    <a:prstClr val="black">
                      <a:alpha val="40000"/>
                    </a:prstClr>
                  </a:outerShdw>
                </a:effectLst>
              </a:rPr>
              <a:t> CRM SYSTEM</a:t>
            </a:r>
            <a:endParaRPr lang="id-ID" sz="7200" b="1" cap="none">
              <a:ln/>
              <a:solidFill>
                <a:srgbClr val="FFFF00"/>
              </a:solidFill>
              <a:effectLst>
                <a:outerShdw blurRad="50800" dist="38100" dir="2700000" algn="tl" rotWithShape="0">
                  <a:prstClr val="black">
                    <a:alpha val="40000"/>
                  </a:prstClr>
                </a:outerShdw>
              </a:effectLst>
            </a:endParaRPr>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34</a:t>
            </a:fld>
            <a:endParaRPr lang="en-US" dirty="0"/>
          </a:p>
        </p:txBody>
      </p:sp>
      <p:sp>
        <p:nvSpPr>
          <p:cNvPr id="2" name="TextBox 1"/>
          <p:cNvSpPr txBox="1"/>
          <p:nvPr/>
        </p:nvSpPr>
        <p:spPr>
          <a:xfrm>
            <a:off x="3274255" y="3429000"/>
            <a:ext cx="6875087" cy="954107"/>
          </a:xfrm>
          <a:prstGeom prst="rect">
            <a:avLst/>
          </a:prstGeom>
          <a:noFill/>
        </p:spPr>
        <p:txBody>
          <a:bodyPr wrap="none" rtlCol="0">
            <a:spAutoFit/>
          </a:bodyPr>
          <a:lstStyle/>
          <a:p>
            <a:r>
              <a:rPr lang="en-US" sz="2800" smtClean="0">
                <a:effectLst>
                  <a:outerShdw blurRad="38100" dist="38100" dir="2700000" algn="tl">
                    <a:srgbClr val="000000">
                      <a:alpha val="43137"/>
                    </a:srgbClr>
                  </a:outerShdw>
                </a:effectLst>
              </a:rPr>
              <a:t>Sistem Manaemen Hubungan Pelanggan = </a:t>
            </a:r>
          </a:p>
          <a:p>
            <a:r>
              <a:rPr lang="en-US" sz="2800" smtClean="0">
                <a:effectLst>
                  <a:outerShdw blurRad="38100" dist="38100" dir="2700000" algn="tl">
                    <a:srgbClr val="000000">
                      <a:alpha val="43137"/>
                    </a:srgbClr>
                  </a:outerShdw>
                </a:effectLst>
              </a:rPr>
              <a:t>Customer Relationship Management (CRM)</a:t>
            </a:r>
            <a:endParaRPr lang="en-US" sz="28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6562386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11277600" cy="1143000"/>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079500" indent="-1079500"/>
            <a:r>
              <a:rPr lang="en-US" b="1" smtClean="0">
                <a:ln/>
                <a:solidFill>
                  <a:srgbClr val="FFFF00"/>
                </a:solidFill>
              </a:rPr>
              <a:t>10.5 	Sistem CRM</a:t>
            </a:r>
            <a:endParaRPr lang="en-US" b="1" dirty="0">
              <a:ln/>
              <a:solidFill>
                <a:srgbClr val="FFFF00"/>
              </a:solidFill>
            </a:endParaRPr>
          </a:p>
        </p:txBody>
      </p:sp>
      <p:sp>
        <p:nvSpPr>
          <p:cNvPr id="3" name="Content Placeholder 2"/>
          <p:cNvSpPr>
            <a:spLocks noGrp="1"/>
          </p:cNvSpPr>
          <p:nvPr>
            <p:ph idx="1"/>
          </p:nvPr>
        </p:nvSpPr>
        <p:spPr/>
        <p:txBody>
          <a:bodyPr>
            <a:noAutofit/>
          </a:bodyPr>
          <a:lstStyle/>
          <a:p>
            <a:pPr>
              <a:buFont typeface="Wingdings" charset="2"/>
              <a:buChar char="§"/>
            </a:pPr>
            <a:r>
              <a:rPr lang="en-US" sz="2000" smtClean="0"/>
              <a:t>Membangun lebih besar pelangggan yang loyal dan oleh karenanya lebih besar laba per pelanggan</a:t>
            </a:r>
          </a:p>
          <a:p>
            <a:pPr>
              <a:buFont typeface="Wingdings" charset="2"/>
              <a:buChar char="§"/>
            </a:pPr>
            <a:r>
              <a:rPr lang="en-US" sz="2000" smtClean="0"/>
              <a:t>Mengurangi gesekan dengan pelanggan (dapat kehilangan salah satu pelanggan)</a:t>
            </a:r>
            <a:endParaRPr lang="en-US" sz="2000" dirty="0"/>
          </a:p>
          <a:p>
            <a:pPr>
              <a:buFont typeface="Wingdings" charset="2"/>
              <a:buChar char="§"/>
            </a:pPr>
            <a:r>
              <a:rPr lang="en-US" sz="2000"/>
              <a:t>Memperoleh pelanggan baru yang paling mungkin untuk menjadi menguntungkan</a:t>
            </a:r>
          </a:p>
          <a:p>
            <a:pPr>
              <a:buFont typeface="Wingdings" charset="2"/>
              <a:buChar char="§"/>
            </a:pPr>
            <a:r>
              <a:rPr lang="en-US" sz="2000"/>
              <a:t>Up-sell (menjual produk / </a:t>
            </a:r>
            <a:r>
              <a:rPr lang="en-US" sz="2000" smtClean="0"/>
              <a:t>jasa yang lebih menguntungkan) </a:t>
            </a:r>
            <a:r>
              <a:rPr lang="en-US" sz="2000"/>
              <a:t>atau cross-sell (menjual tambahan produk / jasa) kepada pelanggan yang tidak menguntungkan untuk memindahkan mereka ke posisi keuntungan.</a:t>
            </a:r>
          </a:p>
          <a:p>
            <a:pPr>
              <a:buFont typeface="Wingdings" charset="2"/>
              <a:buChar char="§"/>
            </a:pPr>
            <a:r>
              <a:rPr lang="en-US" sz="2000"/>
              <a:t>Mengurangi inefisiensi </a:t>
            </a:r>
            <a:r>
              <a:rPr lang="en-US" sz="2000" smtClean="0"/>
              <a:t>untuk iklan yang tidak perlu (iklan sampah)</a:t>
            </a:r>
          </a:p>
        </p:txBody>
      </p:sp>
      <p:sp>
        <p:nvSpPr>
          <p:cNvPr id="5" name="Slide Number Placeholder 4"/>
          <p:cNvSpPr>
            <a:spLocks noGrp="1"/>
          </p:cNvSpPr>
          <p:nvPr>
            <p:ph type="sldNum" sz="quarter" idx="12"/>
          </p:nvPr>
        </p:nvSpPr>
        <p:spPr/>
        <p:txBody>
          <a:bodyPr/>
          <a:lstStyle/>
          <a:p>
            <a:r>
              <a:rPr lang="en-US" dirty="0" smtClean="0"/>
              <a:t>10-</a:t>
            </a:r>
            <a:fld id="{4C0BDC54-7FBA-410E-843C-F866E66B0366}" type="slidenum">
              <a:rPr lang="en-US" smtClean="0"/>
              <a:pPr/>
              <a:t>35</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marL="1035050" indent="-1035050" algn="l"/>
            <a:r>
              <a:rPr lang="en-US" sz="3600" b="1">
                <a:ln/>
                <a:solidFill>
                  <a:srgbClr val="FFFF00"/>
                </a:solidFill>
              </a:rPr>
              <a:t>10.5 </a:t>
            </a:r>
            <a:r>
              <a:rPr lang="en-US" sz="3600" b="1" smtClean="0">
                <a:ln/>
                <a:solidFill>
                  <a:srgbClr val="FFFF00"/>
                </a:solidFill>
              </a:rPr>
              <a:t>	Sistem CRM</a:t>
            </a:r>
            <a:r>
              <a:rPr lang="en-US" sz="3200" b="1">
                <a:ln/>
                <a:solidFill>
                  <a:schemeClr val="accent3"/>
                </a:solidFill>
              </a:rPr>
              <a:t/>
            </a:r>
            <a:br>
              <a:rPr lang="en-US" sz="3200" b="1">
                <a:ln/>
                <a:solidFill>
                  <a:schemeClr val="accent3"/>
                </a:solidFill>
              </a:rPr>
            </a:br>
            <a:r>
              <a:rPr lang="en-US" sz="3100" b="1" smtClean="0">
                <a:ln/>
                <a:solidFill>
                  <a:srgbClr val="00B0F0"/>
                </a:solidFill>
              </a:rPr>
              <a:t>KEBERHASILAN DAN KEGAGALAN CRM</a:t>
            </a:r>
            <a:endParaRPr lang="en-US" sz="3200" b="1" dirty="0">
              <a:ln/>
              <a:solidFill>
                <a:srgbClr val="00B0F0"/>
              </a:solidFill>
            </a:endParaRPr>
          </a:p>
        </p:txBody>
      </p:sp>
      <p:sp>
        <p:nvSpPr>
          <p:cNvPr id="4" name="Content Placeholder 3"/>
          <p:cNvSpPr>
            <a:spLocks noGrp="1"/>
          </p:cNvSpPr>
          <p:nvPr>
            <p:ph idx="1"/>
          </p:nvPr>
        </p:nvSpPr>
        <p:spPr/>
        <p:txBody>
          <a:bodyPr>
            <a:normAutofit fontScale="85000" lnSpcReduction="20000"/>
          </a:bodyPr>
          <a:lstStyle/>
          <a:p>
            <a:pPr>
              <a:buFont typeface="Wingdings" charset="2"/>
              <a:buChar char="§"/>
            </a:pPr>
            <a:r>
              <a:rPr lang="en-US" smtClean="0"/>
              <a:t>Kesulitan dalam mengukur dan menilai manfaat yang tak berujud. Hanya ada sedikit manfaat yang berujud dari CRM</a:t>
            </a:r>
          </a:p>
          <a:p>
            <a:pPr>
              <a:buFont typeface="Wingdings" charset="2"/>
              <a:buChar char="§"/>
            </a:pPr>
            <a:r>
              <a:rPr lang="en-US" smtClean="0"/>
              <a:t>Kegagalan untuk mengidentifikasi dan fokus pada masalah bisnis tertentu yang dapat dipecahkan dengan CRM.</a:t>
            </a:r>
          </a:p>
          <a:p>
            <a:pPr>
              <a:buFont typeface="Wingdings" charset="2"/>
              <a:buChar char="§"/>
            </a:pPr>
            <a:r>
              <a:rPr lang="en-US" smtClean="0"/>
              <a:t>Kurangnya sponsorship dari Manajemen Senior Aktif (non-TI).</a:t>
            </a:r>
            <a:endParaRPr lang="en-US" dirty="0"/>
          </a:p>
          <a:p>
            <a:pPr>
              <a:buFont typeface="Wingdings" charset="2"/>
              <a:buChar char="§"/>
            </a:pPr>
            <a:r>
              <a:rPr lang="en-US" smtClean="0"/>
              <a:t>Kurangnya penerimaan oleh pengguna. Isu ini terjadi karena berbagai alasan, seperti tingkat kegunaannya.</a:t>
            </a:r>
            <a:br>
              <a:rPr lang="en-US" smtClean="0"/>
            </a:br>
            <a:endParaRPr lang="en-US" smtClean="0"/>
          </a:p>
          <a:p>
            <a:pPr>
              <a:buFont typeface="Wingdings" charset="2"/>
              <a:buChar char="§"/>
            </a:pPr>
            <a:r>
              <a:rPr lang="en-US" smtClean="0"/>
              <a:t>Permasalahan dan manfaat tak elas; yakni, CRM adalah alat untuk manajemen, tetapi ini mungkin tidak membantu sales representatif lebih efektif.</a:t>
            </a:r>
          </a:p>
          <a:p>
            <a:pPr>
              <a:buFont typeface="Wingdings" charset="2"/>
              <a:buChar char="§"/>
            </a:pPr>
            <a:r>
              <a:rPr lang="en-US"/>
              <a:t>Mencoba untuk mengotomatisasi proses bisnis </a:t>
            </a:r>
            <a:r>
              <a:rPr lang="en-US" smtClean="0"/>
              <a:t>yang tak jelas dalam </a:t>
            </a:r>
            <a:r>
              <a:rPr lang="en-US"/>
              <a:t>implementasi CRM</a:t>
            </a:r>
            <a:r>
              <a:rPr lang="en-US" smtClean="0"/>
              <a:t>.</a:t>
            </a:r>
            <a:endParaRPr lang="en-US"/>
          </a:p>
        </p:txBody>
      </p:sp>
      <p:sp>
        <p:nvSpPr>
          <p:cNvPr id="6" name="Slide Number Placeholder 5"/>
          <p:cNvSpPr>
            <a:spLocks noGrp="1"/>
          </p:cNvSpPr>
          <p:nvPr>
            <p:ph type="sldNum" sz="quarter" idx="12"/>
          </p:nvPr>
        </p:nvSpPr>
        <p:spPr/>
        <p:txBody>
          <a:bodyPr/>
          <a:lstStyle/>
          <a:p>
            <a:r>
              <a:rPr lang="en-US" dirty="0" smtClean="0">
                <a:solidFill>
                  <a:srgbClr val="000000"/>
                </a:solidFill>
              </a:rPr>
              <a:t>10-</a:t>
            </a:r>
            <a:fld id="{4C0BDC54-7FBA-410E-843C-F866E66B0366}" type="slidenum">
              <a:rPr lang="en-US" smtClean="0">
                <a:solidFill>
                  <a:srgbClr val="000000"/>
                </a:solidFill>
              </a:rPr>
              <a:pPr/>
              <a:t>36</a:t>
            </a:fld>
            <a:endParaRPr lang="en-US" dirty="0">
              <a:solidFill>
                <a:srgbClr val="000000"/>
              </a:solidFill>
            </a:endParaRPr>
          </a:p>
        </p:txBody>
      </p:sp>
    </p:spTree>
    <p:extLst>
      <p:ext uri="{BB962C8B-B14F-4D97-AF65-F5344CB8AC3E}">
        <p14:creationId xmlns:p14="http://schemas.microsoft.com/office/powerpoint/2010/main" val="462146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27154"/>
            <a:ext cx="10058400" cy="1143000"/>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pPr marL="1198563" indent="-1198563"/>
            <a:r>
              <a:rPr lang="en-US" b="1">
                <a:ln/>
                <a:solidFill>
                  <a:srgbClr val="FFFF00"/>
                </a:solidFill>
              </a:rPr>
              <a:t>10.5 </a:t>
            </a:r>
            <a:r>
              <a:rPr lang="en-US" b="1" smtClean="0">
                <a:ln/>
                <a:solidFill>
                  <a:srgbClr val="FFFF00"/>
                </a:solidFill>
              </a:rPr>
              <a:t>	Customer </a:t>
            </a:r>
            <a:r>
              <a:rPr lang="en-US" b="1" dirty="0">
                <a:ln/>
                <a:solidFill>
                  <a:srgbClr val="FFFF00"/>
                </a:solidFill>
              </a:rPr>
              <a:t>Relationship Management (CRM) Systems </a:t>
            </a:r>
            <a:r>
              <a:rPr lang="en-US" b="1" dirty="0">
                <a:ln/>
                <a:solidFill>
                  <a:schemeClr val="accent3"/>
                </a:solidFill>
              </a:rPr>
              <a:t/>
            </a:r>
            <a:br>
              <a:rPr lang="en-US" b="1" dirty="0">
                <a:ln/>
                <a:solidFill>
                  <a:schemeClr val="accent3"/>
                </a:solidFill>
              </a:rPr>
            </a:br>
            <a:r>
              <a:rPr lang="en-US" b="1" dirty="0">
                <a:ln/>
                <a:solidFill>
                  <a:schemeClr val="accent3"/>
                </a:solidFill>
              </a:rPr>
              <a:t>JUSTIFYING CRM</a:t>
            </a:r>
          </a:p>
        </p:txBody>
      </p:sp>
      <p:sp>
        <p:nvSpPr>
          <p:cNvPr id="3" name="Content Placeholder 2"/>
          <p:cNvSpPr>
            <a:spLocks noGrp="1"/>
          </p:cNvSpPr>
          <p:nvPr>
            <p:ph idx="1"/>
          </p:nvPr>
        </p:nvSpPr>
        <p:spPr/>
        <p:txBody>
          <a:bodyPr>
            <a:noAutofit/>
          </a:bodyPr>
          <a:lstStyle/>
          <a:p>
            <a:pPr>
              <a:buFont typeface="Wingdings" charset="2"/>
              <a:buChar char="§"/>
            </a:pPr>
            <a:r>
              <a:rPr lang="en-US" sz="2200" b="1" dirty="0"/>
              <a:t>Tangible net benefits. </a:t>
            </a:r>
            <a:r>
              <a:rPr lang="en-US" sz="2200" dirty="0"/>
              <a:t>The plan must include a clear and precise cost-benefit analysis that lists all of the planned project costs and tangible benefits. This portion of the plan should also contain a strategy for assessing key financial metrics, such as ROI, net present value (NPV), or other justification methods.</a:t>
            </a:r>
          </a:p>
          <a:p>
            <a:pPr>
              <a:buFont typeface="Wingdings" charset="2"/>
              <a:buChar char="§"/>
            </a:pPr>
            <a:r>
              <a:rPr lang="en-US" sz="2200" b="1" dirty="0"/>
              <a:t>Intangible benefits. </a:t>
            </a:r>
            <a:r>
              <a:rPr lang="en-US" sz="2200" dirty="0"/>
              <a:t>The plan should detail the expected intangible benefits, and it should list the measured successes and shortfalls. Often, an improvement in customer satisfaction is the primary goal of the CRM solution, but in many cases this key value is not measured.</a:t>
            </a:r>
          </a:p>
          <a:p>
            <a:pPr>
              <a:buFont typeface="Wingdings" charset="2"/>
              <a:buChar char="§"/>
            </a:pPr>
            <a:r>
              <a:rPr lang="en-US" sz="2200" b="1" dirty="0"/>
              <a:t>Risk assessment. </a:t>
            </a:r>
            <a:r>
              <a:rPr lang="en-US" sz="2200" dirty="0"/>
              <a:t>The risk assessment is a list of all of the potential pitfalls related to the people, processes, and technology that are involved in the CRM project.</a:t>
            </a:r>
            <a:br>
              <a:rPr lang="en-US" sz="2200" dirty="0"/>
            </a:br>
            <a:endParaRPr lang="en-US" sz="2200" dirty="0"/>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37</a:t>
            </a:fld>
            <a:endParaRPr lang="en-US" dirty="0"/>
          </a:p>
        </p:txBody>
      </p:sp>
    </p:spTree>
    <p:extLst>
      <p:ext uri="{BB962C8B-B14F-4D97-AF65-F5344CB8AC3E}">
        <p14:creationId xmlns:p14="http://schemas.microsoft.com/office/powerpoint/2010/main" val="83403003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60450" y="1676401"/>
            <a:ext cx="10058400" cy="17526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600" b="1" spc="50" dirty="0" smtClean="0">
                <a:ln w="11430"/>
                <a:gradFill>
                  <a:gsLst>
                    <a:gs pos="25000">
                      <a:schemeClr val="accent2">
                        <a:satMod val="155000"/>
                      </a:schemeClr>
                    </a:gs>
                    <a:gs pos="100000">
                      <a:schemeClr val="accent2">
                        <a:shade val="45000"/>
                        <a:satMod val="165000"/>
                      </a:schemeClr>
                    </a:gs>
                  </a:gsLst>
                  <a:lin ang="5400000"/>
                </a:gradFill>
                <a:effectLst>
                  <a:outerShdw blurRad="152400" dist="165100" dir="2700000" algn="tl" rotWithShape="0">
                    <a:prstClr val="black">
                      <a:alpha val="89000"/>
                    </a:prstClr>
                  </a:outerShdw>
                </a:effectLst>
                <a:latin typeface="Cooper Black" pitchFamily="18" charset="0"/>
              </a:rPr>
              <a:t>THANK YOU</a:t>
            </a:r>
            <a:endParaRPr lang="en-US" sz="6600" b="1" spc="50" dirty="0">
              <a:ln w="11430"/>
              <a:gradFill>
                <a:gsLst>
                  <a:gs pos="25000">
                    <a:schemeClr val="accent2">
                      <a:satMod val="155000"/>
                    </a:schemeClr>
                  </a:gs>
                  <a:gs pos="100000">
                    <a:schemeClr val="accent2">
                      <a:shade val="45000"/>
                      <a:satMod val="165000"/>
                    </a:schemeClr>
                  </a:gs>
                </a:gsLst>
                <a:lin ang="5400000"/>
              </a:gradFill>
              <a:effectLst>
                <a:outerShdw blurRad="152400" dist="165100" dir="2700000" algn="tl" rotWithShape="0">
                  <a:prstClr val="black">
                    <a:alpha val="89000"/>
                  </a:prstClr>
                </a:outerShdw>
              </a:effectLst>
              <a:latin typeface="Cooper Black" pitchFamily="18" charset="0"/>
            </a:endParaRPr>
          </a:p>
        </p:txBody>
      </p:sp>
      <p:sp>
        <p:nvSpPr>
          <p:cNvPr id="7" name="Text Placeholder 6"/>
          <p:cNvSpPr>
            <a:spLocks noGrp="1"/>
          </p:cNvSpPr>
          <p:nvPr>
            <p:ph type="body" idx="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10-</a:t>
            </a:r>
            <a:fld id="{4C0BDC54-7FBA-410E-843C-F866E66B0366}" type="slidenum">
              <a:rPr lang="en-US" smtClean="0"/>
              <a:pPr/>
              <a:t>38</a:t>
            </a:fld>
            <a:endParaRPr lang="en-US" dirty="0"/>
          </a:p>
        </p:txBody>
      </p:sp>
    </p:spTree>
    <p:extLst>
      <p:ext uri="{BB962C8B-B14F-4D97-AF65-F5344CB8AC3E}">
        <p14:creationId xmlns:p14="http://schemas.microsoft.com/office/powerpoint/2010/main" val="32623467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5b52115892efc8fbcaf46867fb847b3c6135f3"/>
</p:tagLst>
</file>

<file path=ppt/theme/theme1.xml><?xml version="1.0" encoding="utf-8"?>
<a:theme xmlns:a="http://schemas.openxmlformats.org/drawingml/2006/main" name="Theme21">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heme21" id="{241E2045-9E60-46EB-8C8D-EC3FBB134F26}" vid="{3ACD9592-CBBC-4BC8-AC4D-040201BFE85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Theme19</Template>
  <TotalTime>749</TotalTime>
  <Words>1747</Words>
  <Application>Microsoft Office PowerPoint</Application>
  <PresentationFormat>Custom</PresentationFormat>
  <Paragraphs>208</Paragraphs>
  <Slides>38</Slides>
  <Notes>22</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Theme21</vt:lpstr>
      <vt:lpstr>Sistem Enterprise dan Aplikasi</vt:lpstr>
      <vt:lpstr>Chapter 10 Outline</vt:lpstr>
      <vt:lpstr>10.1 SISTEM ENTERPRISE</vt:lpstr>
      <vt:lpstr>10.1 Sistem Enterprise</vt:lpstr>
      <vt:lpstr>10.1 Sistem Enterprise</vt:lpstr>
      <vt:lpstr>10.1 Sistem Enterprise</vt:lpstr>
      <vt:lpstr>10.1 Sistem Enterprise</vt:lpstr>
      <vt:lpstr>ALASAN MENGAPA PERUSAHAAN MIGRASI KE SISTEM ENTERPRISE</vt:lpstr>
      <vt:lpstr>ALASAN MENGAPA PERUSAHAAN MIGRASI KE SISTEM ENTERPRISE</vt:lpstr>
      <vt:lpstr>10.1 Sistem Enterprise TANTANGAN IMPLEMENTASI DAN TERBAIKNYA </vt:lpstr>
      <vt:lpstr>10.1 Sistem Enterprise WAWASAN SISTEM ENTERPRISE</vt:lpstr>
      <vt:lpstr>10.2 ERP</vt:lpstr>
      <vt:lpstr>10.2 Sistem Enterprise Resource Planning (ERP)</vt:lpstr>
      <vt:lpstr>PowerPoint Presentation</vt:lpstr>
      <vt:lpstr>Figure 10.3.  Sistem ERP mengintegrasikan semua fungsi Sistem Informasi  produsen makanan untuk satu set data</vt:lpstr>
      <vt:lpstr>PowerPoint Presentation</vt:lpstr>
      <vt:lpstr>PowerPoint Presentation</vt:lpstr>
      <vt:lpstr>PowerPoint Presentation</vt:lpstr>
      <vt:lpstr>Kasus-kasus ERP yang gagal:</vt:lpstr>
      <vt:lpstr>10.3 SCM SYSTEM (Sistem Manajemen Rantai Pasokan)</vt:lpstr>
      <vt:lpstr>10.3 Sistem Supply Chain Management (SCM)</vt:lpstr>
      <vt:lpstr>10.3 Sistem Supply Chain Management (SCM)</vt:lpstr>
      <vt:lpstr>PowerPoint Presentation</vt:lpstr>
      <vt:lpstr>10.3 Supply Chain Management (SCM) Systems MANAGING THE FLOW OF MATERIALS, DATA, AND MONEY</vt:lpstr>
      <vt:lpstr>10.3 Supply Chain Management (SCM) Systems STEPS IN THE ORDER FULFILLMENT PROCESS</vt:lpstr>
      <vt:lpstr>10.3 Supply Chain Management (SCM) Systems ORDER FULFILLMENT AND LOGISTICS</vt:lpstr>
      <vt:lpstr>PowerPoint Presentation</vt:lpstr>
      <vt:lpstr>PowerPoint Presentation</vt:lpstr>
      <vt:lpstr>10.4 CPFR SYSTEM</vt:lpstr>
      <vt:lpstr>10.4  Sistem Collaborative Planning, Forecasting, and Replenishment (CPFR)</vt:lpstr>
      <vt:lpstr>10.4  Collaborative Planning, Forecasting, and Replenishment (CPFR) Systems VOLUNTARY INTERINDUSTRY COMMERCE SOLUTIONS (VICS) ASSOCIATION</vt:lpstr>
      <vt:lpstr>PowerPoint Presentation</vt:lpstr>
      <vt:lpstr>PowerPoint Presentation</vt:lpstr>
      <vt:lpstr>10.5 CRM SYSTEM</vt:lpstr>
      <vt:lpstr>10.5  Sistem CRM</vt:lpstr>
      <vt:lpstr>10.5  Sistem CRM KEBERHASILAN DAN KEGAGALAN CRM</vt:lpstr>
      <vt:lpstr>10.5  Customer Relationship Management (CRM) Systems  JUSTIFYING CRM</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221</cp:revision>
  <dcterms:created xsi:type="dcterms:W3CDTF">2010-10-24T06:01:35Z</dcterms:created>
  <dcterms:modified xsi:type="dcterms:W3CDTF">2016-06-15T02:41:24Z</dcterms:modified>
</cp:coreProperties>
</file>