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8" r:id="rId1"/>
  </p:sldMasterIdLst>
  <p:notesMasterIdLst>
    <p:notesMasterId r:id="rId23"/>
  </p:notesMasterIdLst>
  <p:sldIdLst>
    <p:sldId id="256" r:id="rId2"/>
    <p:sldId id="263" r:id="rId3"/>
    <p:sldId id="324" r:id="rId4"/>
    <p:sldId id="290" r:id="rId5"/>
    <p:sldId id="308" r:id="rId6"/>
    <p:sldId id="323" r:id="rId7"/>
    <p:sldId id="309" r:id="rId8"/>
    <p:sldId id="325" r:id="rId9"/>
    <p:sldId id="310" r:id="rId10"/>
    <p:sldId id="311" r:id="rId11"/>
    <p:sldId id="312" r:id="rId12"/>
    <p:sldId id="313" r:id="rId13"/>
    <p:sldId id="326" r:id="rId14"/>
    <p:sldId id="289" r:id="rId15"/>
    <p:sldId id="327" r:id="rId16"/>
    <p:sldId id="322" r:id="rId17"/>
    <p:sldId id="328" r:id="rId18"/>
    <p:sldId id="319" r:id="rId19"/>
    <p:sldId id="329" r:id="rId20"/>
    <p:sldId id="320" r:id="rId21"/>
    <p:sldId id="330" r:id="rId22"/>
  </p:sldIdLst>
  <p:sldSz cx="12192000" cy="6858000"/>
  <p:notesSz cx="6858000" cy="9144000"/>
  <p:custDataLst>
    <p:tags r:id="rId2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B633D"/>
    <a:srgbClr val="534D2F"/>
    <a:srgbClr val="94C3D8"/>
    <a:srgbClr val="825700"/>
    <a:srgbClr val="C89800"/>
    <a:srgbClr val="FFD85D"/>
    <a:srgbClr val="F9B0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551" autoAdjust="0"/>
    <p:restoredTop sz="98805" autoAdjust="0"/>
  </p:normalViewPr>
  <p:slideViewPr>
    <p:cSldViewPr>
      <p:cViewPr varScale="1">
        <p:scale>
          <a:sx n="62" d="100"/>
          <a:sy n="62" d="100"/>
        </p:scale>
        <p:origin x="-96" y="-204"/>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1EC91B-595E-4082-B1E6-D4F740D10EB8}" type="datetimeFigureOut">
              <a:rPr lang="en-US" smtClean="0"/>
              <a:pPr/>
              <a:t>6/15/2016</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E21A7A-A841-4976-BBD4-1A7C895EC389}" type="slidenum">
              <a:rPr lang="en-US" smtClean="0"/>
              <a:pPr/>
              <a:t>‹#›</a:t>
            </a:fld>
            <a:endParaRPr lang="en-US" dirty="0"/>
          </a:p>
        </p:txBody>
      </p:sp>
    </p:spTree>
    <p:extLst>
      <p:ext uri="{BB962C8B-B14F-4D97-AF65-F5344CB8AC3E}">
        <p14:creationId xmlns:p14="http://schemas.microsoft.com/office/powerpoint/2010/main" val="280813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a:t>
            </a:fld>
            <a:endParaRPr lang="en-US" dirty="0"/>
          </a:p>
        </p:txBody>
      </p:sp>
    </p:spTree>
    <p:extLst>
      <p:ext uri="{BB962C8B-B14F-4D97-AF65-F5344CB8AC3E}">
        <p14:creationId xmlns:p14="http://schemas.microsoft.com/office/powerpoint/2010/main" val="22166369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a:t>
            </a:fld>
            <a:endParaRPr lang="en-US" dirty="0"/>
          </a:p>
        </p:txBody>
      </p:sp>
    </p:spTree>
    <p:extLst>
      <p:ext uri="{BB962C8B-B14F-4D97-AF65-F5344CB8AC3E}">
        <p14:creationId xmlns:p14="http://schemas.microsoft.com/office/powerpoint/2010/main" val="2087789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4</a:t>
            </a:fld>
            <a:endParaRPr lang="en-US" dirty="0"/>
          </a:p>
        </p:txBody>
      </p:sp>
    </p:spTree>
    <p:extLst>
      <p:ext uri="{BB962C8B-B14F-4D97-AF65-F5344CB8AC3E}">
        <p14:creationId xmlns:p14="http://schemas.microsoft.com/office/powerpoint/2010/main" val="1202555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5</a:t>
            </a:fld>
            <a:endParaRPr lang="en-US" dirty="0"/>
          </a:p>
        </p:txBody>
      </p:sp>
    </p:spTree>
    <p:extLst>
      <p:ext uri="{BB962C8B-B14F-4D97-AF65-F5344CB8AC3E}">
        <p14:creationId xmlns:p14="http://schemas.microsoft.com/office/powerpoint/2010/main" val="22630157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6</a:t>
            </a:fld>
            <a:endParaRPr lang="en-US" dirty="0"/>
          </a:p>
        </p:txBody>
      </p:sp>
    </p:spTree>
    <p:extLst>
      <p:ext uri="{BB962C8B-B14F-4D97-AF65-F5344CB8AC3E}">
        <p14:creationId xmlns:p14="http://schemas.microsoft.com/office/powerpoint/2010/main" val="15227980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7</a:t>
            </a:fld>
            <a:endParaRPr lang="en-US" dirty="0"/>
          </a:p>
        </p:txBody>
      </p:sp>
    </p:spTree>
    <p:extLst>
      <p:ext uri="{BB962C8B-B14F-4D97-AF65-F5344CB8AC3E}">
        <p14:creationId xmlns:p14="http://schemas.microsoft.com/office/powerpoint/2010/main" val="15875693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9</a:t>
            </a:fld>
            <a:endParaRPr lang="en-US" dirty="0"/>
          </a:p>
        </p:txBody>
      </p:sp>
    </p:spTree>
    <p:extLst>
      <p:ext uri="{BB962C8B-B14F-4D97-AF65-F5344CB8AC3E}">
        <p14:creationId xmlns:p14="http://schemas.microsoft.com/office/powerpoint/2010/main" val="27007311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10</a:t>
            </a:fld>
            <a:endParaRPr lang="en-US" dirty="0"/>
          </a:p>
        </p:txBody>
      </p:sp>
    </p:spTree>
    <p:extLst>
      <p:ext uri="{BB962C8B-B14F-4D97-AF65-F5344CB8AC3E}">
        <p14:creationId xmlns:p14="http://schemas.microsoft.com/office/powerpoint/2010/main" val="25556923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11</a:t>
            </a:fld>
            <a:endParaRPr lang="en-US" dirty="0"/>
          </a:p>
        </p:txBody>
      </p:sp>
    </p:spTree>
    <p:extLst>
      <p:ext uri="{BB962C8B-B14F-4D97-AF65-F5344CB8AC3E}">
        <p14:creationId xmlns:p14="http://schemas.microsoft.com/office/powerpoint/2010/main" val="30290636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12</a:t>
            </a:fld>
            <a:endParaRPr lang="en-US" dirty="0"/>
          </a:p>
        </p:txBody>
      </p:sp>
    </p:spTree>
    <p:extLst>
      <p:ext uri="{BB962C8B-B14F-4D97-AF65-F5344CB8AC3E}">
        <p14:creationId xmlns:p14="http://schemas.microsoft.com/office/powerpoint/2010/main" val="28024591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14</a:t>
            </a:fld>
            <a:endParaRPr lang="en-US" dirty="0"/>
          </a:p>
        </p:txBody>
      </p:sp>
    </p:spTree>
    <p:extLst>
      <p:ext uri="{BB962C8B-B14F-4D97-AF65-F5344CB8AC3E}">
        <p14:creationId xmlns:p14="http://schemas.microsoft.com/office/powerpoint/2010/main" val="38258015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15</a:t>
            </a:fld>
            <a:endParaRPr lang="en-US" dirty="0"/>
          </a:p>
        </p:txBody>
      </p:sp>
    </p:spTree>
    <p:extLst>
      <p:ext uri="{BB962C8B-B14F-4D97-AF65-F5344CB8AC3E}">
        <p14:creationId xmlns:p14="http://schemas.microsoft.com/office/powerpoint/2010/main" val="17074122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16</a:t>
            </a:fld>
            <a:endParaRPr lang="en-US" dirty="0"/>
          </a:p>
        </p:txBody>
      </p:sp>
    </p:spTree>
    <p:extLst>
      <p:ext uri="{BB962C8B-B14F-4D97-AF65-F5344CB8AC3E}">
        <p14:creationId xmlns:p14="http://schemas.microsoft.com/office/powerpoint/2010/main" val="14685339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18</a:t>
            </a:fld>
            <a:endParaRPr lang="en-US" dirty="0"/>
          </a:p>
        </p:txBody>
      </p:sp>
    </p:spTree>
    <p:extLst>
      <p:ext uri="{BB962C8B-B14F-4D97-AF65-F5344CB8AC3E}">
        <p14:creationId xmlns:p14="http://schemas.microsoft.com/office/powerpoint/2010/main" val="26519560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19</a:t>
            </a:fld>
            <a:endParaRPr lang="en-US" dirty="0"/>
          </a:p>
        </p:txBody>
      </p:sp>
    </p:spTree>
    <p:extLst>
      <p:ext uri="{BB962C8B-B14F-4D97-AF65-F5344CB8AC3E}">
        <p14:creationId xmlns:p14="http://schemas.microsoft.com/office/powerpoint/2010/main" val="5742080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20</a:t>
            </a:fld>
            <a:endParaRPr lang="en-US" dirty="0"/>
          </a:p>
        </p:txBody>
      </p:sp>
    </p:spTree>
    <p:extLst>
      <p:ext uri="{BB962C8B-B14F-4D97-AF65-F5344CB8AC3E}">
        <p14:creationId xmlns:p14="http://schemas.microsoft.com/office/powerpoint/2010/main" val="10151288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9904412" y="6172200"/>
            <a:ext cx="1600200" cy="365125"/>
          </a:xfrm>
          <a:prstGeom prst="rect">
            <a:avLst/>
          </a:prstGeom>
        </p:spPr>
        <p:txBody>
          <a:bodyPr/>
          <a:lstStyle/>
          <a:p>
            <a:fld id="{78ABE3C1-DBE1-495D-B57B-2849774B866A}" type="datetimeFigureOut">
              <a:rPr lang="en-US" smtClean="0"/>
              <a:t>6/15/2016</a:t>
            </a:fld>
            <a:endParaRPr lang="en-US" dirty="0"/>
          </a:p>
        </p:txBody>
      </p:sp>
      <p:sp>
        <p:nvSpPr>
          <p:cNvPr id="5" name="Footer Placeholder 4"/>
          <p:cNvSpPr>
            <a:spLocks noGrp="1"/>
          </p:cNvSpPr>
          <p:nvPr>
            <p:ph type="ftr" sz="quarter" idx="11"/>
          </p:nvPr>
        </p:nvSpPr>
        <p:spPr>
          <a:xfrm>
            <a:off x="684212" y="6172200"/>
            <a:ext cx="7543800" cy="365125"/>
          </a:xfrm>
          <a:prstGeom prst="rect">
            <a:avLst/>
          </a:prstGeom>
        </p:spPr>
        <p:txBody>
          <a:bodyPr/>
          <a:lstStyle/>
          <a:p>
            <a:r>
              <a:rPr lang="en-US" smtClean="0"/>
              <a:t>Copyright 2012 John Wiley &amp; Sons, Inc.</a:t>
            </a:r>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
        <p:nvSpPr>
          <p:cNvPr id="7" name="Title 6"/>
          <p:cNvSpPr>
            <a:spLocks noGrp="1"/>
          </p:cNvSpPr>
          <p:nvPr>
            <p:ph type="title"/>
          </p:nvPr>
        </p:nvSpPr>
        <p:spPr/>
        <p:txBody>
          <a:bodyPr/>
          <a:lstStyle/>
          <a:p>
            <a:r>
              <a:rPr lang="en-US" smtClean="0"/>
              <a:t>Click to edit Master title style</a:t>
            </a:r>
            <a:endParaRPr lang="id-ID"/>
          </a:p>
        </p:txBody>
      </p:sp>
    </p:spTree>
    <p:extLst>
      <p:ext uri="{BB962C8B-B14F-4D97-AF65-F5344CB8AC3E}">
        <p14:creationId xmlns:p14="http://schemas.microsoft.com/office/powerpoint/2010/main" val="6201852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34516" y="314554"/>
            <a:ext cx="11024083" cy="1507067"/>
          </a:xfrm>
          <a:effectLst>
            <a:outerShdw blurRad="88900" dist="50800" dir="2700000" algn="tl" rotWithShape="0">
              <a:prstClr val="black">
                <a:alpha val="78000"/>
              </a:prstClr>
            </a:outerShdw>
          </a:effectLst>
        </p:spPr>
        <p:txBody>
          <a:bodyPr/>
          <a:lstStyle>
            <a:lvl1pPr>
              <a:defRPr b="1">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664333" y="1981200"/>
            <a:ext cx="10994265" cy="4187687"/>
          </a:xfrm>
        </p:spPr>
        <p:txBody>
          <a:bodyPr anchor="t">
            <a:normAutofit/>
          </a:bodyPr>
          <a:lstStyle>
            <a:lvl1pPr marL="285750" indent="-285750">
              <a:buFont typeface="Courier New" pitchFamily="49" charset="0"/>
              <a:buChar char="o"/>
              <a:defRPr sz="2800">
                <a:effectLst>
                  <a:outerShdw blurRad="127000" dist="50800" dir="2700000" algn="tl" rotWithShape="0">
                    <a:prstClr val="black">
                      <a:alpha val="94000"/>
                    </a:prstClr>
                  </a:outerShdw>
                </a:effectLst>
              </a:defRPr>
            </a:lvl1pPr>
            <a:lvl2pPr marL="742950" indent="-285750">
              <a:buFont typeface="Courier New" pitchFamily="49" charset="0"/>
              <a:buChar char="o"/>
              <a:defRPr sz="2400">
                <a:effectLst>
                  <a:outerShdw blurRad="127000" dist="50800" dir="2700000" algn="tl" rotWithShape="0">
                    <a:prstClr val="black">
                      <a:alpha val="94000"/>
                    </a:prstClr>
                  </a:outerShdw>
                </a:effectLst>
              </a:defRPr>
            </a:lvl2pPr>
            <a:lvl3pPr marL="1200150" indent="-285750">
              <a:buFont typeface="Courier New" pitchFamily="49" charset="0"/>
              <a:buChar char="o"/>
              <a:defRPr sz="2000">
                <a:effectLst>
                  <a:outerShdw blurRad="127000" dist="50800" dir="2700000" algn="tl" rotWithShape="0">
                    <a:prstClr val="black">
                      <a:alpha val="94000"/>
                    </a:prstClr>
                  </a:outerShdw>
                </a:effectLst>
              </a:defRPr>
            </a:lvl3pPr>
            <a:lvl4pPr marL="1543050" indent="-171450">
              <a:buFont typeface="Courier New" pitchFamily="49" charset="0"/>
              <a:buChar char="o"/>
              <a:defRPr sz="1800">
                <a:effectLst>
                  <a:outerShdw blurRad="127000" dist="50800" dir="2700000" algn="tl" rotWithShape="0">
                    <a:prstClr val="black">
                      <a:alpha val="94000"/>
                    </a:prstClr>
                  </a:outerShdw>
                </a:effectLst>
              </a:defRPr>
            </a:lvl4pPr>
            <a:lvl5pPr marL="2000250" indent="-171450">
              <a:buFont typeface="Courier New" pitchFamily="49" charset="0"/>
              <a:buChar char="o"/>
              <a:defRPr sz="1800">
                <a:effectLst>
                  <a:outerShdw blurRad="127000" dist="50800" dir="2700000" algn="tl" rotWithShape="0">
                    <a:prstClr val="black">
                      <a:alpha val="94000"/>
                    </a:prstClr>
                  </a:outerShdw>
                </a:effect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3240099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9904412" y="6172200"/>
            <a:ext cx="1600200" cy="365125"/>
          </a:xfrm>
          <a:prstGeom prst="rect">
            <a:avLst/>
          </a:prstGeom>
        </p:spPr>
        <p:txBody>
          <a:bodyPr/>
          <a:lstStyle/>
          <a:p>
            <a:fld id="{30578ACC-22D6-47C1-A373-4FD133E34F3C}" type="datetimeFigureOut">
              <a:rPr lang="en-US" smtClean="0"/>
              <a:t>6/15/2016</a:t>
            </a:fld>
            <a:endParaRPr lang="en-US" dirty="0"/>
          </a:p>
        </p:txBody>
      </p:sp>
      <p:sp>
        <p:nvSpPr>
          <p:cNvPr id="5" name="Footer Placeholder 4"/>
          <p:cNvSpPr>
            <a:spLocks noGrp="1"/>
          </p:cNvSpPr>
          <p:nvPr>
            <p:ph type="ftr" sz="quarter" idx="11"/>
          </p:nvPr>
        </p:nvSpPr>
        <p:spPr>
          <a:xfrm>
            <a:off x="684212" y="6172200"/>
            <a:ext cx="7543800" cy="365125"/>
          </a:xfrm>
          <a:prstGeom prst="rect">
            <a:avLst/>
          </a:prstGeom>
        </p:spPr>
        <p:txBody>
          <a:bodyPr/>
          <a:lstStyle/>
          <a:p>
            <a:r>
              <a:rPr lang="en-US" smtClean="0"/>
              <a:t>Copyright 2012 John Wiley &amp; Sons, Inc.</a:t>
            </a:r>
            <a:endParaRPr lang="en-US" dirty="0"/>
          </a:p>
        </p:txBody>
      </p:sp>
      <p:sp>
        <p:nvSpPr>
          <p:cNvPr id="6" name="Slide Number Placeholder 5"/>
          <p:cNvSpPr>
            <a:spLocks noGrp="1"/>
          </p:cNvSpPr>
          <p:nvPr>
            <p:ph type="sldNum" sz="quarter" idx="12"/>
          </p:nvPr>
        </p:nvSpPr>
        <p:spPr>
          <a:xfrm>
            <a:off x="10363200" y="5578475"/>
            <a:ext cx="1142245" cy="669925"/>
          </a:xfrm>
          <a:prstGeom prst="rect">
            <a:avLst/>
          </a:prstGeom>
        </p:spPr>
        <p:txBody>
          <a:bodyPr/>
          <a:lstStyle/>
          <a:p>
            <a:r>
              <a:rPr lang="en-US" smtClean="0"/>
              <a:t>11-</a:t>
            </a:r>
            <a:fld id="{4C0BDC54-7FBA-410E-843C-F866E66B0366}" type="slidenum">
              <a:rPr lang="en-US" smtClean="0"/>
              <a:pPr/>
              <a:t>‹#›</a:t>
            </a:fld>
            <a:endParaRPr lang="en-US" dirty="0"/>
          </a:p>
        </p:txBody>
      </p:sp>
    </p:spTree>
    <p:extLst>
      <p:ext uri="{BB962C8B-B14F-4D97-AF65-F5344CB8AC3E}">
        <p14:creationId xmlns:p14="http://schemas.microsoft.com/office/powerpoint/2010/main" val="34018599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9904412" y="6172200"/>
            <a:ext cx="1600200" cy="365125"/>
          </a:xfrm>
          <a:prstGeom prst="rect">
            <a:avLst/>
          </a:prstGeom>
        </p:spPr>
        <p:txBody>
          <a:bodyPr/>
          <a:lstStyle/>
          <a:p>
            <a:fld id="{D30359A4-4A44-468D-A9F6-6460529C8D93}" type="datetime1">
              <a:rPr lang="en-US" smtClean="0"/>
              <a:pPr/>
              <a:t>6/15/2016</a:t>
            </a:fld>
            <a:endParaRPr lang="en-US" dirty="0"/>
          </a:p>
        </p:txBody>
      </p:sp>
      <p:sp>
        <p:nvSpPr>
          <p:cNvPr id="6" name="Footer Placeholder 5"/>
          <p:cNvSpPr>
            <a:spLocks noGrp="1"/>
          </p:cNvSpPr>
          <p:nvPr>
            <p:ph type="ftr" sz="quarter" idx="11"/>
          </p:nvPr>
        </p:nvSpPr>
        <p:spPr>
          <a:xfrm>
            <a:off x="684212" y="6172200"/>
            <a:ext cx="7543800" cy="365125"/>
          </a:xfrm>
          <a:prstGeom prst="rect">
            <a:avLst/>
          </a:prstGeom>
        </p:spPr>
        <p:txBody>
          <a:bodyPr/>
          <a:lstStyle/>
          <a:p>
            <a:r>
              <a:rPr lang="en-US" smtClean="0"/>
              <a:t>Copyright 2012 John Wiley &amp; Sons, Inc.</a:t>
            </a:r>
            <a:endParaRPr lang="en-US" dirty="0"/>
          </a:p>
        </p:txBody>
      </p:sp>
      <p:sp>
        <p:nvSpPr>
          <p:cNvPr id="7" name="Slide Number Placeholder 6"/>
          <p:cNvSpPr>
            <a:spLocks noGrp="1"/>
          </p:cNvSpPr>
          <p:nvPr>
            <p:ph type="sldNum" sz="quarter" idx="12"/>
          </p:nvPr>
        </p:nvSpPr>
        <p:spPr>
          <a:xfrm>
            <a:off x="10363200" y="5578475"/>
            <a:ext cx="1142245" cy="669925"/>
          </a:xfrm>
          <a:prstGeom prst="rect">
            <a:avLst/>
          </a:prstGeom>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11191864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9904412" y="6172200"/>
            <a:ext cx="1600200" cy="365125"/>
          </a:xfrm>
          <a:prstGeom prst="rect">
            <a:avLst/>
          </a:prstGeom>
        </p:spPr>
        <p:txBody>
          <a:bodyPr/>
          <a:lstStyle/>
          <a:p>
            <a:fld id="{944A64A0-4F6F-4659-BC30-B0817D88772B}" type="datetime1">
              <a:rPr lang="en-US" smtClean="0"/>
              <a:pPr/>
              <a:t>6/15/2016</a:t>
            </a:fld>
            <a:endParaRPr lang="en-US" dirty="0"/>
          </a:p>
        </p:txBody>
      </p:sp>
      <p:sp>
        <p:nvSpPr>
          <p:cNvPr id="8" name="Footer Placeholder 7"/>
          <p:cNvSpPr>
            <a:spLocks noGrp="1"/>
          </p:cNvSpPr>
          <p:nvPr>
            <p:ph type="ftr" sz="quarter" idx="11"/>
          </p:nvPr>
        </p:nvSpPr>
        <p:spPr>
          <a:xfrm>
            <a:off x="684212" y="6172200"/>
            <a:ext cx="7543800" cy="365125"/>
          </a:xfrm>
          <a:prstGeom prst="rect">
            <a:avLst/>
          </a:prstGeom>
        </p:spPr>
        <p:txBody>
          <a:bodyPr/>
          <a:lstStyle/>
          <a:p>
            <a:r>
              <a:rPr lang="en-US" smtClean="0"/>
              <a:t>Copyright 2012 John Wiley &amp; Sons, Inc.</a:t>
            </a:r>
            <a:endParaRPr lang="en-US" dirty="0"/>
          </a:p>
        </p:txBody>
      </p:sp>
      <p:sp>
        <p:nvSpPr>
          <p:cNvPr id="9" name="Slide Number Placeholder 8"/>
          <p:cNvSpPr>
            <a:spLocks noGrp="1"/>
          </p:cNvSpPr>
          <p:nvPr>
            <p:ph type="sldNum" sz="quarter" idx="12"/>
          </p:nvPr>
        </p:nvSpPr>
        <p:spPr>
          <a:xfrm>
            <a:off x="10363200" y="5578475"/>
            <a:ext cx="1142245" cy="669925"/>
          </a:xfrm>
          <a:prstGeom prst="rect">
            <a:avLst/>
          </a:prstGeom>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8886988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9904412" y="6172200"/>
            <a:ext cx="1600200" cy="365125"/>
          </a:xfrm>
          <a:prstGeom prst="rect">
            <a:avLst/>
          </a:prstGeom>
        </p:spPr>
        <p:txBody>
          <a:bodyPr/>
          <a:lstStyle/>
          <a:p>
            <a:fld id="{D8523592-17FE-4394-B74F-2F20B410AD1D}" type="datetime1">
              <a:rPr lang="en-US" smtClean="0"/>
              <a:pPr/>
              <a:t>6/15/2016</a:t>
            </a:fld>
            <a:endParaRPr lang="en-US" dirty="0"/>
          </a:p>
        </p:txBody>
      </p:sp>
      <p:sp>
        <p:nvSpPr>
          <p:cNvPr id="4" name="Footer Placeholder 3"/>
          <p:cNvSpPr>
            <a:spLocks noGrp="1"/>
          </p:cNvSpPr>
          <p:nvPr>
            <p:ph type="ftr" sz="quarter" idx="11"/>
          </p:nvPr>
        </p:nvSpPr>
        <p:spPr>
          <a:xfrm>
            <a:off x="684212" y="6172200"/>
            <a:ext cx="7543800" cy="365125"/>
          </a:xfrm>
          <a:prstGeom prst="rect">
            <a:avLst/>
          </a:prstGeom>
        </p:spPr>
        <p:txBody>
          <a:bodyPr/>
          <a:lstStyle/>
          <a:p>
            <a:r>
              <a:rPr lang="en-US" smtClean="0"/>
              <a:t>Copyright 2012 John Wiley &amp; Sons, Inc.</a:t>
            </a:r>
            <a:endParaRPr lang="en-US" dirty="0"/>
          </a:p>
        </p:txBody>
      </p:sp>
      <p:sp>
        <p:nvSpPr>
          <p:cNvPr id="5" name="Slide Number Placeholder 4"/>
          <p:cNvSpPr>
            <a:spLocks noGrp="1"/>
          </p:cNvSpPr>
          <p:nvPr>
            <p:ph type="sldNum" sz="quarter" idx="12"/>
          </p:nvPr>
        </p:nvSpPr>
        <p:spPr>
          <a:xfrm>
            <a:off x="10363200" y="5578475"/>
            <a:ext cx="1142245" cy="669925"/>
          </a:xfrm>
          <a:prstGeom prst="rect">
            <a:avLst/>
          </a:prstGeom>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1849779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9904412" y="6172200"/>
            <a:ext cx="1600200" cy="365125"/>
          </a:xfrm>
          <a:prstGeom prst="rect">
            <a:avLst/>
          </a:prstGeom>
        </p:spPr>
        <p:txBody>
          <a:bodyPr/>
          <a:lstStyle/>
          <a:p>
            <a:fld id="{715333A5-122B-405B-9AD9-ACA536114888}" type="datetime1">
              <a:rPr lang="en-US" smtClean="0"/>
              <a:pPr/>
              <a:t>6/15/2016</a:t>
            </a:fld>
            <a:endParaRPr lang="en-US" dirty="0"/>
          </a:p>
        </p:txBody>
      </p:sp>
      <p:sp>
        <p:nvSpPr>
          <p:cNvPr id="3" name="Footer Placeholder 2"/>
          <p:cNvSpPr>
            <a:spLocks noGrp="1"/>
          </p:cNvSpPr>
          <p:nvPr>
            <p:ph type="ftr" sz="quarter" idx="11"/>
          </p:nvPr>
        </p:nvSpPr>
        <p:spPr>
          <a:xfrm>
            <a:off x="684212" y="6172200"/>
            <a:ext cx="7543800" cy="365125"/>
          </a:xfrm>
          <a:prstGeom prst="rect">
            <a:avLst/>
          </a:prstGeom>
        </p:spPr>
        <p:txBody>
          <a:bodyPr/>
          <a:lstStyle/>
          <a:p>
            <a:r>
              <a:rPr lang="en-US" smtClean="0"/>
              <a:t>Copyright 2012 John Wiley &amp; Sons, Inc.</a:t>
            </a:r>
            <a:endParaRPr lang="en-US" dirty="0"/>
          </a:p>
        </p:txBody>
      </p:sp>
      <p:sp>
        <p:nvSpPr>
          <p:cNvPr id="4" name="Slide Number Placeholder 3"/>
          <p:cNvSpPr>
            <a:spLocks noGrp="1"/>
          </p:cNvSpPr>
          <p:nvPr>
            <p:ph type="sldNum" sz="quarter" idx="12"/>
          </p:nvPr>
        </p:nvSpPr>
        <p:spPr>
          <a:xfrm>
            <a:off x="10363200" y="5578475"/>
            <a:ext cx="1142245" cy="669925"/>
          </a:xfrm>
          <a:prstGeom prst="rect">
            <a:avLst/>
          </a:prstGeom>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26395855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9904412" y="6172200"/>
            <a:ext cx="1600200" cy="365125"/>
          </a:xfrm>
          <a:prstGeom prst="rect">
            <a:avLst/>
          </a:prstGeom>
        </p:spPr>
        <p:txBody>
          <a:bodyPr/>
          <a:lstStyle/>
          <a:p>
            <a:fld id="{E7279171-FF1F-43C9-8C53-EB50C8DE8669}" type="datetime1">
              <a:rPr lang="en-US" smtClean="0"/>
              <a:pPr/>
              <a:t>6/15/2016</a:t>
            </a:fld>
            <a:endParaRPr lang="en-US" dirty="0"/>
          </a:p>
        </p:txBody>
      </p:sp>
      <p:sp>
        <p:nvSpPr>
          <p:cNvPr id="6" name="Footer Placeholder 5"/>
          <p:cNvSpPr>
            <a:spLocks noGrp="1"/>
          </p:cNvSpPr>
          <p:nvPr>
            <p:ph type="ftr" sz="quarter" idx="11"/>
          </p:nvPr>
        </p:nvSpPr>
        <p:spPr>
          <a:xfrm>
            <a:off x="684212" y="6172200"/>
            <a:ext cx="7543800" cy="365125"/>
          </a:xfrm>
          <a:prstGeom prst="rect">
            <a:avLst/>
          </a:prstGeom>
        </p:spPr>
        <p:txBody>
          <a:bodyPr/>
          <a:lstStyle/>
          <a:p>
            <a:r>
              <a:rPr lang="en-US" smtClean="0"/>
              <a:t>Copyright 2012 John Wiley &amp; Sons, Inc.</a:t>
            </a:r>
            <a:endParaRPr lang="en-US" dirty="0"/>
          </a:p>
        </p:txBody>
      </p:sp>
      <p:sp>
        <p:nvSpPr>
          <p:cNvPr id="7" name="Slide Number Placeholder 6"/>
          <p:cNvSpPr>
            <a:spLocks noGrp="1"/>
          </p:cNvSpPr>
          <p:nvPr>
            <p:ph type="sldNum" sz="quarter" idx="12"/>
          </p:nvPr>
        </p:nvSpPr>
        <p:spPr>
          <a:xfrm>
            <a:off x="10363200" y="5578475"/>
            <a:ext cx="1142245" cy="669925"/>
          </a:xfrm>
          <a:prstGeom prst="rect">
            <a:avLst/>
          </a:prstGeom>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39948291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9904412" y="6172200"/>
            <a:ext cx="1600200" cy="365125"/>
          </a:xfrm>
          <a:prstGeom prst="rect">
            <a:avLst/>
          </a:prstGeom>
        </p:spPr>
        <p:txBody>
          <a:bodyPr/>
          <a:lstStyle/>
          <a:p>
            <a:fld id="{4B9B2FCB-C11A-4802-BD41-706E7FB0CA27}" type="datetime1">
              <a:rPr lang="en-US" smtClean="0"/>
              <a:pPr/>
              <a:t>6/15/2016</a:t>
            </a:fld>
            <a:endParaRPr lang="en-US" dirty="0"/>
          </a:p>
        </p:txBody>
      </p:sp>
      <p:sp>
        <p:nvSpPr>
          <p:cNvPr id="6" name="Footer Placeholder 5"/>
          <p:cNvSpPr>
            <a:spLocks noGrp="1"/>
          </p:cNvSpPr>
          <p:nvPr>
            <p:ph type="ftr" sz="quarter" idx="11"/>
          </p:nvPr>
        </p:nvSpPr>
        <p:spPr>
          <a:xfrm>
            <a:off x="684212" y="6172200"/>
            <a:ext cx="7543800" cy="365125"/>
          </a:xfrm>
          <a:prstGeom prst="rect">
            <a:avLst/>
          </a:prstGeom>
        </p:spPr>
        <p:txBody>
          <a:bodyPr/>
          <a:lstStyle/>
          <a:p>
            <a:r>
              <a:rPr lang="en-US" smtClean="0"/>
              <a:t>Copyright 2012 John Wiley &amp; Sons, Inc.</a:t>
            </a:r>
            <a:endParaRPr lang="en-US" dirty="0"/>
          </a:p>
        </p:txBody>
      </p:sp>
      <p:sp>
        <p:nvSpPr>
          <p:cNvPr id="7" name="Slide Number Placeholder 6"/>
          <p:cNvSpPr>
            <a:spLocks noGrp="1"/>
          </p:cNvSpPr>
          <p:nvPr>
            <p:ph type="sldNum" sz="quarter" idx="12"/>
          </p:nvPr>
        </p:nvSpPr>
        <p:spPr>
          <a:xfrm>
            <a:off x="10363200" y="5578475"/>
            <a:ext cx="1142245" cy="669925"/>
          </a:xfrm>
          <a:prstGeom prst="rect">
            <a:avLst/>
          </a:prstGeom>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17689224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Date Placeholder 2"/>
          <p:cNvSpPr>
            <a:spLocks noGrp="1"/>
          </p:cNvSpPr>
          <p:nvPr>
            <p:ph type="dt" sz="half" idx="10"/>
          </p:nvPr>
        </p:nvSpPr>
        <p:spPr>
          <a:xfrm>
            <a:off x="9904412" y="6172200"/>
            <a:ext cx="1600200" cy="365125"/>
          </a:xfrm>
          <a:prstGeom prst="rect">
            <a:avLst/>
          </a:prstGeom>
        </p:spPr>
        <p:txBody>
          <a:bodyPr/>
          <a:lstStyle/>
          <a:p>
            <a:fld id="{85B4CCE7-FB20-49BD-8561-3AAF5A5DDC49}" type="datetime1">
              <a:rPr lang="en-US" smtClean="0"/>
              <a:pPr/>
              <a:t>6/15/2016</a:t>
            </a:fld>
            <a:endParaRPr lang="en-US" dirty="0"/>
          </a:p>
        </p:txBody>
      </p:sp>
      <p:sp>
        <p:nvSpPr>
          <p:cNvPr id="4" name="Footer Placeholder 3"/>
          <p:cNvSpPr>
            <a:spLocks noGrp="1"/>
          </p:cNvSpPr>
          <p:nvPr>
            <p:ph type="ftr" sz="quarter" idx="11"/>
          </p:nvPr>
        </p:nvSpPr>
        <p:spPr>
          <a:xfrm>
            <a:off x="684212" y="6172200"/>
            <a:ext cx="7543800" cy="365125"/>
          </a:xfrm>
          <a:prstGeom prst="rect">
            <a:avLst/>
          </a:prstGeom>
        </p:spPr>
        <p:txBody>
          <a:bodyPr/>
          <a:lstStyle/>
          <a:p>
            <a:r>
              <a:rPr lang="en-US" smtClean="0"/>
              <a:t>Copyright 2012 John Wiley &amp; Sons, Inc.</a:t>
            </a:r>
            <a:endParaRPr lang="en-US" dirty="0"/>
          </a:p>
        </p:txBody>
      </p:sp>
      <p:sp>
        <p:nvSpPr>
          <p:cNvPr id="5" name="Slide Number Placeholder 4"/>
          <p:cNvSpPr>
            <a:spLocks noGrp="1"/>
          </p:cNvSpPr>
          <p:nvPr>
            <p:ph type="sldNum" sz="quarter" idx="12"/>
          </p:nvPr>
        </p:nvSpPr>
        <p:spPr>
          <a:xfrm>
            <a:off x="10363200" y="5578475"/>
            <a:ext cx="1142245" cy="669925"/>
          </a:xfrm>
          <a:prstGeom prst="rect">
            <a:avLst/>
          </a:prstGeom>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9938902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9904412" y="6172200"/>
            <a:ext cx="1600200" cy="365125"/>
          </a:xfrm>
          <a:prstGeom prst="rect">
            <a:avLst/>
          </a:prstGeom>
        </p:spPr>
        <p:txBody>
          <a:bodyPr/>
          <a:lstStyle/>
          <a:p>
            <a:fld id="{85B4CCE7-FB20-49BD-8561-3AAF5A5DDC49}" type="datetime1">
              <a:rPr lang="en-US" smtClean="0"/>
              <a:pPr/>
              <a:t>6/15/2016</a:t>
            </a:fld>
            <a:endParaRPr lang="en-US" dirty="0"/>
          </a:p>
        </p:txBody>
      </p:sp>
      <p:sp>
        <p:nvSpPr>
          <p:cNvPr id="5" name="Footer Placeholder 4"/>
          <p:cNvSpPr>
            <a:spLocks noGrp="1"/>
          </p:cNvSpPr>
          <p:nvPr>
            <p:ph type="ftr" sz="quarter" idx="11"/>
          </p:nvPr>
        </p:nvSpPr>
        <p:spPr>
          <a:xfrm>
            <a:off x="684212" y="6172200"/>
            <a:ext cx="7543800" cy="365125"/>
          </a:xfrm>
          <a:prstGeom prst="rect">
            <a:avLst/>
          </a:prstGeom>
        </p:spPr>
        <p:txBody>
          <a:bodyPr/>
          <a:lstStyle/>
          <a:p>
            <a:r>
              <a:rPr lang="en-US" smtClean="0"/>
              <a:t>Copyright 2012 John Wiley &amp; Sons, Inc.</a:t>
            </a:r>
            <a:endParaRPr lang="en-US" dirty="0"/>
          </a:p>
        </p:txBody>
      </p:sp>
      <p:sp>
        <p:nvSpPr>
          <p:cNvPr id="6" name="Slide Number Placeholder 5"/>
          <p:cNvSpPr>
            <a:spLocks noGrp="1"/>
          </p:cNvSpPr>
          <p:nvPr>
            <p:ph type="sldNum" sz="quarter" idx="12"/>
          </p:nvPr>
        </p:nvSpPr>
        <p:spPr>
          <a:xfrm>
            <a:off x="10363200" y="5578475"/>
            <a:ext cx="1142245" cy="669925"/>
          </a:xfrm>
          <a:prstGeom prst="rect">
            <a:avLst/>
          </a:prstGeom>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8604633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9904412" y="6172200"/>
            <a:ext cx="1600200" cy="365125"/>
          </a:xfrm>
          <a:prstGeom prst="rect">
            <a:avLst/>
          </a:prstGeom>
        </p:spPr>
        <p:txBody>
          <a:bodyPr/>
          <a:lstStyle/>
          <a:p>
            <a:fld id="{85B4CCE7-FB20-49BD-8561-3AAF5A5DDC49}" type="datetime1">
              <a:rPr lang="en-US" smtClean="0"/>
              <a:pPr/>
              <a:t>6/15/2016</a:t>
            </a:fld>
            <a:endParaRPr lang="en-US" dirty="0"/>
          </a:p>
        </p:txBody>
      </p:sp>
      <p:sp>
        <p:nvSpPr>
          <p:cNvPr id="5" name="Footer Placeholder 4"/>
          <p:cNvSpPr>
            <a:spLocks noGrp="1"/>
          </p:cNvSpPr>
          <p:nvPr>
            <p:ph type="ftr" sz="quarter" idx="11"/>
          </p:nvPr>
        </p:nvSpPr>
        <p:spPr>
          <a:xfrm>
            <a:off x="684212" y="6172200"/>
            <a:ext cx="7543800" cy="365125"/>
          </a:xfrm>
          <a:prstGeom prst="rect">
            <a:avLst/>
          </a:prstGeom>
        </p:spPr>
        <p:txBody>
          <a:bodyPr/>
          <a:lstStyle/>
          <a:p>
            <a:r>
              <a:rPr lang="en-US" smtClean="0"/>
              <a:t>Copyright 2012 John Wiley &amp; Sons, Inc.</a:t>
            </a:r>
            <a:endParaRPr lang="en-US" dirty="0"/>
          </a:p>
        </p:txBody>
      </p:sp>
      <p:sp>
        <p:nvSpPr>
          <p:cNvPr id="6" name="Slide Number Placeholder 5"/>
          <p:cNvSpPr>
            <a:spLocks noGrp="1"/>
          </p:cNvSpPr>
          <p:nvPr>
            <p:ph type="sldNum" sz="quarter" idx="12"/>
          </p:nvPr>
        </p:nvSpPr>
        <p:spPr>
          <a:xfrm>
            <a:off x="10363200" y="5578475"/>
            <a:ext cx="1142245" cy="669925"/>
          </a:xfrm>
          <a:prstGeom prst="rect">
            <a:avLst/>
          </a:prstGeom>
        </p:spPr>
        <p:txBody>
          <a:bodyPr/>
          <a:lstStyle/>
          <a:p>
            <a:fld id="{4C0BDC54-7FBA-410E-843C-F866E66B0366}" type="slidenum">
              <a:rPr lang="en-US" smtClean="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2395686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9904412" y="6172200"/>
            <a:ext cx="1600200" cy="365125"/>
          </a:xfrm>
          <a:prstGeom prst="rect">
            <a:avLst/>
          </a:prstGeom>
        </p:spPr>
        <p:txBody>
          <a:bodyPr/>
          <a:lstStyle/>
          <a:p>
            <a:fld id="{85B4CCE7-FB20-49BD-8561-3AAF5A5DDC49}" type="datetime1">
              <a:rPr lang="en-US" smtClean="0"/>
              <a:pPr/>
              <a:t>6/15/2016</a:t>
            </a:fld>
            <a:endParaRPr lang="en-US" dirty="0"/>
          </a:p>
        </p:txBody>
      </p:sp>
      <p:sp>
        <p:nvSpPr>
          <p:cNvPr id="5" name="Footer Placeholder 4"/>
          <p:cNvSpPr>
            <a:spLocks noGrp="1"/>
          </p:cNvSpPr>
          <p:nvPr>
            <p:ph type="ftr" sz="quarter" idx="11"/>
          </p:nvPr>
        </p:nvSpPr>
        <p:spPr>
          <a:xfrm>
            <a:off x="684212" y="6172200"/>
            <a:ext cx="7543800" cy="365125"/>
          </a:xfrm>
          <a:prstGeom prst="rect">
            <a:avLst/>
          </a:prstGeom>
        </p:spPr>
        <p:txBody>
          <a:bodyPr/>
          <a:lstStyle/>
          <a:p>
            <a:r>
              <a:rPr lang="en-US" smtClean="0"/>
              <a:t>Copyright 2012 John Wiley &amp; Sons, Inc.</a:t>
            </a:r>
            <a:endParaRPr lang="en-US" dirty="0"/>
          </a:p>
        </p:txBody>
      </p:sp>
      <p:sp>
        <p:nvSpPr>
          <p:cNvPr id="6" name="Slide Number Placeholder 5"/>
          <p:cNvSpPr>
            <a:spLocks noGrp="1"/>
          </p:cNvSpPr>
          <p:nvPr>
            <p:ph type="sldNum" sz="quarter" idx="12"/>
          </p:nvPr>
        </p:nvSpPr>
        <p:spPr>
          <a:xfrm>
            <a:off x="10363200" y="5578475"/>
            <a:ext cx="1142245" cy="669925"/>
          </a:xfrm>
          <a:prstGeom prst="rect">
            <a:avLst/>
          </a:prstGeom>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14148281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9904412" y="6172200"/>
            <a:ext cx="1600200" cy="365125"/>
          </a:xfrm>
          <a:prstGeom prst="rect">
            <a:avLst/>
          </a:prstGeom>
        </p:spPr>
        <p:txBody>
          <a:bodyPr/>
          <a:lstStyle/>
          <a:p>
            <a:fld id="{85B4CCE7-FB20-49BD-8561-3AAF5A5DDC49}" type="datetime1">
              <a:rPr lang="en-US" smtClean="0"/>
              <a:pPr/>
              <a:t>6/15/2016</a:t>
            </a:fld>
            <a:endParaRPr lang="en-US" dirty="0"/>
          </a:p>
        </p:txBody>
      </p:sp>
      <p:sp>
        <p:nvSpPr>
          <p:cNvPr id="5" name="Footer Placeholder 4"/>
          <p:cNvSpPr>
            <a:spLocks noGrp="1"/>
          </p:cNvSpPr>
          <p:nvPr>
            <p:ph type="ftr" sz="quarter" idx="11"/>
          </p:nvPr>
        </p:nvSpPr>
        <p:spPr>
          <a:xfrm>
            <a:off x="684212" y="6172200"/>
            <a:ext cx="7543800" cy="365125"/>
          </a:xfrm>
          <a:prstGeom prst="rect">
            <a:avLst/>
          </a:prstGeom>
        </p:spPr>
        <p:txBody>
          <a:bodyPr/>
          <a:lstStyle/>
          <a:p>
            <a:r>
              <a:rPr lang="en-US" smtClean="0"/>
              <a:t>Copyright 2012 John Wiley &amp; Sons, Inc.</a:t>
            </a:r>
            <a:endParaRPr lang="en-US" dirty="0"/>
          </a:p>
        </p:txBody>
      </p:sp>
      <p:sp>
        <p:nvSpPr>
          <p:cNvPr id="6" name="Slide Number Placeholder 5"/>
          <p:cNvSpPr>
            <a:spLocks noGrp="1"/>
          </p:cNvSpPr>
          <p:nvPr>
            <p:ph type="sldNum" sz="quarter" idx="12"/>
          </p:nvPr>
        </p:nvSpPr>
        <p:spPr>
          <a:xfrm>
            <a:off x="10363200" y="5578475"/>
            <a:ext cx="1142245" cy="669925"/>
          </a:xfrm>
          <a:prstGeom prst="rect">
            <a:avLst/>
          </a:prstGeom>
        </p:spPr>
        <p:txBody>
          <a:bodyPr/>
          <a:lstStyle/>
          <a:p>
            <a:fld id="{4C0BDC54-7FBA-410E-843C-F866E66B0366}" type="slidenum">
              <a:rPr lang="en-US" smtClean="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8160298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9904412" y="6172200"/>
            <a:ext cx="1600200" cy="365125"/>
          </a:xfrm>
          <a:prstGeom prst="rect">
            <a:avLst/>
          </a:prstGeom>
        </p:spPr>
        <p:txBody>
          <a:bodyPr/>
          <a:lstStyle/>
          <a:p>
            <a:fld id="{85B4CCE7-FB20-49BD-8561-3AAF5A5DDC49}" type="datetime1">
              <a:rPr lang="en-US" smtClean="0"/>
              <a:pPr/>
              <a:t>6/15/2016</a:t>
            </a:fld>
            <a:endParaRPr lang="en-US" dirty="0"/>
          </a:p>
        </p:txBody>
      </p:sp>
      <p:sp>
        <p:nvSpPr>
          <p:cNvPr id="5" name="Footer Placeholder 4"/>
          <p:cNvSpPr>
            <a:spLocks noGrp="1"/>
          </p:cNvSpPr>
          <p:nvPr>
            <p:ph type="ftr" sz="quarter" idx="11"/>
          </p:nvPr>
        </p:nvSpPr>
        <p:spPr>
          <a:xfrm>
            <a:off x="684212" y="6172200"/>
            <a:ext cx="7543800" cy="365125"/>
          </a:xfrm>
          <a:prstGeom prst="rect">
            <a:avLst/>
          </a:prstGeom>
        </p:spPr>
        <p:txBody>
          <a:bodyPr/>
          <a:lstStyle/>
          <a:p>
            <a:r>
              <a:rPr lang="en-US" smtClean="0"/>
              <a:t>Copyright 2012 John Wiley &amp; Sons, Inc.</a:t>
            </a:r>
            <a:endParaRPr lang="en-US" dirty="0"/>
          </a:p>
        </p:txBody>
      </p:sp>
      <p:sp>
        <p:nvSpPr>
          <p:cNvPr id="6" name="Slide Number Placeholder 5"/>
          <p:cNvSpPr>
            <a:spLocks noGrp="1"/>
          </p:cNvSpPr>
          <p:nvPr>
            <p:ph type="sldNum" sz="quarter" idx="12"/>
          </p:nvPr>
        </p:nvSpPr>
        <p:spPr>
          <a:xfrm>
            <a:off x="10363200" y="5578475"/>
            <a:ext cx="1142245" cy="669925"/>
          </a:xfrm>
          <a:prstGeom prst="rect">
            <a:avLst/>
          </a:prstGeom>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15734657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9904412" y="6172200"/>
            <a:ext cx="1600200" cy="365125"/>
          </a:xfrm>
          <a:prstGeom prst="rect">
            <a:avLst/>
          </a:prstGeom>
        </p:spPr>
        <p:txBody>
          <a:bodyPr/>
          <a:lstStyle/>
          <a:p>
            <a:fld id="{2FF3AAA8-E96E-4162-BFAD-51C068318A5A}" type="datetime1">
              <a:rPr lang="en-US" smtClean="0"/>
              <a:pPr/>
              <a:t>6/15/2016</a:t>
            </a:fld>
            <a:endParaRPr lang="en-US" dirty="0"/>
          </a:p>
        </p:txBody>
      </p:sp>
      <p:sp>
        <p:nvSpPr>
          <p:cNvPr id="5" name="Footer Placeholder 4"/>
          <p:cNvSpPr>
            <a:spLocks noGrp="1"/>
          </p:cNvSpPr>
          <p:nvPr>
            <p:ph type="ftr" sz="quarter" idx="11"/>
          </p:nvPr>
        </p:nvSpPr>
        <p:spPr>
          <a:xfrm>
            <a:off x="684212" y="6172200"/>
            <a:ext cx="7543800" cy="365125"/>
          </a:xfrm>
          <a:prstGeom prst="rect">
            <a:avLst/>
          </a:prstGeom>
        </p:spPr>
        <p:txBody>
          <a:bodyPr/>
          <a:lstStyle/>
          <a:p>
            <a:r>
              <a:rPr lang="en-US" smtClean="0"/>
              <a:t>Copyright 2012 John Wiley &amp; Sons, Inc.</a:t>
            </a:r>
            <a:endParaRPr lang="en-US" dirty="0"/>
          </a:p>
        </p:txBody>
      </p:sp>
      <p:sp>
        <p:nvSpPr>
          <p:cNvPr id="6" name="Slide Number Placeholder 5"/>
          <p:cNvSpPr>
            <a:spLocks noGrp="1"/>
          </p:cNvSpPr>
          <p:nvPr>
            <p:ph type="sldNum" sz="quarter" idx="12"/>
          </p:nvPr>
        </p:nvSpPr>
        <p:spPr>
          <a:xfrm>
            <a:off x="10363200" y="5578475"/>
            <a:ext cx="1142245" cy="669925"/>
          </a:xfrm>
          <a:prstGeom prst="rect">
            <a:avLst/>
          </a:prstGeom>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10189205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9904412" y="6172200"/>
            <a:ext cx="1600200" cy="365125"/>
          </a:xfrm>
          <a:prstGeom prst="rect">
            <a:avLst/>
          </a:prstGeom>
        </p:spPr>
        <p:txBody>
          <a:bodyPr/>
          <a:lstStyle/>
          <a:p>
            <a:fld id="{26B771C0-55C2-4599-868B-1465939CE4BF}" type="datetime1">
              <a:rPr lang="en-US" smtClean="0"/>
              <a:pPr/>
              <a:t>6/15/2016</a:t>
            </a:fld>
            <a:endParaRPr lang="en-US" dirty="0"/>
          </a:p>
        </p:txBody>
      </p:sp>
      <p:sp>
        <p:nvSpPr>
          <p:cNvPr id="5" name="Footer Placeholder 4"/>
          <p:cNvSpPr>
            <a:spLocks noGrp="1"/>
          </p:cNvSpPr>
          <p:nvPr>
            <p:ph type="ftr" sz="quarter" idx="11"/>
          </p:nvPr>
        </p:nvSpPr>
        <p:spPr>
          <a:xfrm>
            <a:off x="684212" y="6172200"/>
            <a:ext cx="7543800" cy="365125"/>
          </a:xfrm>
          <a:prstGeom prst="rect">
            <a:avLst/>
          </a:prstGeom>
        </p:spPr>
        <p:txBody>
          <a:bodyPr/>
          <a:lstStyle/>
          <a:p>
            <a:r>
              <a:rPr lang="en-US" smtClean="0"/>
              <a:t>Copyright 2012 John Wiley &amp; Sons, Inc.</a:t>
            </a:r>
            <a:endParaRPr lang="en-US" dirty="0"/>
          </a:p>
        </p:txBody>
      </p:sp>
      <p:sp>
        <p:nvSpPr>
          <p:cNvPr id="6" name="Slide Number Placeholder 5"/>
          <p:cNvSpPr>
            <a:spLocks noGrp="1"/>
          </p:cNvSpPr>
          <p:nvPr>
            <p:ph type="sldNum" sz="quarter" idx="12"/>
          </p:nvPr>
        </p:nvSpPr>
        <p:spPr>
          <a:xfrm>
            <a:off x="10363200" y="5578475"/>
            <a:ext cx="1142245" cy="669925"/>
          </a:xfrm>
          <a:prstGeom prst="rect">
            <a:avLst/>
          </a:prstGeom>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19544234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77050" y="381000"/>
            <a:ext cx="10876775" cy="1507067"/>
          </a:xfrm>
          <a:prstGeom prst="rect">
            <a:avLst/>
          </a:prstGeom>
          <a:effectLst/>
        </p:spPr>
        <p:txBody>
          <a:bodyPr vert="horz" lIns="91440" tIns="45720" rIns="91440" bIns="45720" rtlCol="0" anchor="ct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mtClean="0"/>
              <a:t>Click to edit Master title style</a:t>
            </a:r>
            <a:endParaRPr lang="en-US" dirty="0"/>
          </a:p>
        </p:txBody>
      </p:sp>
      <p:sp>
        <p:nvSpPr>
          <p:cNvPr id="3" name="Text Placeholder 2"/>
          <p:cNvSpPr>
            <a:spLocks noGrp="1"/>
          </p:cNvSpPr>
          <p:nvPr>
            <p:ph type="body" idx="1"/>
          </p:nvPr>
        </p:nvSpPr>
        <p:spPr>
          <a:xfrm>
            <a:off x="672568" y="1875367"/>
            <a:ext cx="10881257" cy="4449233"/>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45551771"/>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hf hdr="0" dt="0"/>
  <p:txStyles>
    <p:titleStyle>
      <a:lvl1pPr marL="0" indent="0" algn="l" defTabSz="457200" rtl="0" eaLnBrk="1" latinLnBrk="0" hangingPunct="1">
        <a:spcBef>
          <a:spcPct val="0"/>
        </a:spcBef>
        <a:buFont typeface="Courier New" pitchFamily="49" charset="0"/>
        <a:buNone/>
        <a:defRPr sz="3600" b="1" kern="1200" cap="none" spc="50">
          <a:ln w="11430"/>
          <a:solidFill>
            <a:srgbClr val="00B0F0"/>
          </a:solidFill>
          <a:effectLst>
            <a:outerShdw blurRad="76200" dist="50800" dir="5400000" algn="tl" rotWithShape="0">
              <a:srgbClr val="000000">
                <a:alpha val="6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Courier New" pitchFamily="49" charset="0"/>
        <a:buChar char="o"/>
        <a:defRPr sz="3200" kern="1200" cap="none">
          <a:solidFill>
            <a:schemeClr val="tx1"/>
          </a:solidFill>
          <a:effectLst>
            <a:outerShdw blurRad="88900" dist="50800" dir="2700000" algn="tl" rotWithShape="0">
              <a:prstClr val="black">
                <a:alpha val="93000"/>
              </a:prst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Courier New" pitchFamily="49" charset="0"/>
        <a:buChar char="o"/>
        <a:defRPr sz="2800" kern="1200" cap="none">
          <a:solidFill>
            <a:schemeClr val="tx1"/>
          </a:solidFill>
          <a:effectLst>
            <a:outerShdw blurRad="88900" dist="50800" dir="2700000" algn="tl" rotWithShape="0">
              <a:prstClr val="black">
                <a:alpha val="93000"/>
              </a:prst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Courier New" pitchFamily="49" charset="0"/>
        <a:buChar char="o"/>
        <a:defRPr sz="2400" kern="1200" cap="none">
          <a:solidFill>
            <a:schemeClr val="tx1"/>
          </a:solidFill>
          <a:effectLst>
            <a:outerShdw blurRad="88900" dist="50800" dir="2700000" algn="tl" rotWithShape="0">
              <a:prstClr val="black">
                <a:alpha val="93000"/>
              </a:prst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Courier New" pitchFamily="49" charset="0"/>
        <a:buChar char="o"/>
        <a:defRPr sz="2000" kern="1200" cap="none">
          <a:solidFill>
            <a:schemeClr val="tx1"/>
          </a:solidFill>
          <a:effectLst>
            <a:outerShdw blurRad="88900" dist="50800" dir="2700000" algn="tl" rotWithShape="0">
              <a:prstClr val="black">
                <a:alpha val="93000"/>
              </a:prst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Courier New" pitchFamily="49" charset="0"/>
        <a:buChar char="o"/>
        <a:defRPr sz="2000" kern="1200" cap="none">
          <a:solidFill>
            <a:schemeClr val="tx1"/>
          </a:solidFill>
          <a:effectLst>
            <a:outerShdw blurRad="88900" dist="50800" dir="2700000" algn="tl" rotWithShape="0">
              <a:prstClr val="black">
                <a:alpha val="93000"/>
              </a:prst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2884686"/>
            <a:ext cx="10363200" cy="2971801"/>
          </a:xfrm>
        </p:spPr>
        <p:txBody>
          <a:bodyPr>
            <a:noAutofit/>
            <a:scene3d>
              <a:camera prst="orthographicFront"/>
              <a:lightRig rig="harsh" dir="t"/>
            </a:scene3d>
            <a:sp3d extrusionH="57150" prstMaterial="matte">
              <a:bevelT w="63500" h="12700"/>
              <a:contourClr>
                <a:schemeClr val="bg1">
                  <a:lumMod val="65000"/>
                </a:schemeClr>
              </a:contourClr>
            </a:sp3d>
          </a:bodyPr>
          <a:lstStyle/>
          <a:p>
            <a:pPr algn="ctr"/>
            <a:r>
              <a:rPr lang="en-US" sz="6600" b="1" cap="none" smtClean="0">
                <a:ln/>
                <a:solidFill>
                  <a:srgbClr val="FFFF00"/>
                </a:solidFill>
                <a:effectLst>
                  <a:outerShdw blurRad="139700" dist="139700" dir="2700000" algn="tl" rotWithShape="0">
                    <a:prstClr val="black">
                      <a:alpha val="40000"/>
                    </a:prstClr>
                  </a:outerShdw>
                </a:effectLst>
                <a:latin typeface="Cacophony Loud" pitchFamily="2" charset="0"/>
              </a:rPr>
              <a:t>MANAJEMEN KINERJA </a:t>
            </a:r>
            <a:r>
              <a:rPr lang="en-US" sz="4400" b="1" cap="none" smtClean="0">
                <a:ln/>
                <a:solidFill>
                  <a:srgbClr val="FFFF00"/>
                </a:solidFill>
                <a:effectLst>
                  <a:outerShdw blurRad="139700" dist="139700" dir="2700000" algn="tl" rotWithShape="0">
                    <a:prstClr val="black">
                      <a:alpha val="40000"/>
                    </a:prstClr>
                  </a:outerShdw>
                </a:effectLst>
                <a:latin typeface="Cacophony Loud" pitchFamily="2" charset="0"/>
              </a:rPr>
              <a:t/>
            </a:r>
            <a:br>
              <a:rPr lang="en-US" sz="4400" b="1" cap="none" smtClean="0">
                <a:ln/>
                <a:solidFill>
                  <a:srgbClr val="FFFF00"/>
                </a:solidFill>
                <a:effectLst>
                  <a:outerShdw blurRad="139700" dist="139700" dir="2700000" algn="tl" rotWithShape="0">
                    <a:prstClr val="black">
                      <a:alpha val="40000"/>
                    </a:prstClr>
                  </a:outerShdw>
                </a:effectLst>
                <a:latin typeface="Cacophony Loud" pitchFamily="2" charset="0"/>
              </a:rPr>
            </a:br>
            <a:r>
              <a:rPr lang="en-US" sz="4400" cap="none" smtClean="0">
                <a:ln/>
                <a:solidFill>
                  <a:srgbClr val="FFFF00"/>
                </a:solidFill>
                <a:effectLst>
                  <a:outerShdw blurRad="139700" dist="139700" dir="2700000" algn="tl" rotWithShape="0">
                    <a:prstClr val="black">
                      <a:alpha val="40000"/>
                    </a:prstClr>
                  </a:outerShdw>
                </a:effectLst>
                <a:latin typeface="Cacophony Loud" pitchFamily="2" charset="0"/>
              </a:rPr>
              <a:t>menggunakan </a:t>
            </a:r>
            <a:r>
              <a:rPr lang="en-US" sz="4400" b="1" i="1" cap="none" smtClean="0">
                <a:ln/>
                <a:solidFill>
                  <a:srgbClr val="FFFF00"/>
                </a:solidFill>
                <a:effectLst>
                  <a:outerShdw blurRad="139700" dist="139700" dir="2700000" algn="tl" rotWithShape="0">
                    <a:prstClr val="black">
                      <a:alpha val="40000"/>
                    </a:prstClr>
                  </a:outerShdw>
                </a:effectLst>
                <a:latin typeface="Cacophony Loud" pitchFamily="2" charset="0"/>
              </a:rPr>
              <a:t>Data </a:t>
            </a:r>
            <a:r>
              <a:rPr lang="en-US" sz="4400" b="1" i="1" cap="none" dirty="0">
                <a:ln/>
                <a:solidFill>
                  <a:srgbClr val="FFFF00"/>
                </a:solidFill>
                <a:effectLst>
                  <a:outerShdw blurRad="139700" dist="139700" dir="2700000" algn="tl" rotWithShape="0">
                    <a:prstClr val="black">
                      <a:alpha val="40000"/>
                    </a:prstClr>
                  </a:outerShdw>
                </a:effectLst>
                <a:latin typeface="Cacophony Loud" pitchFamily="2" charset="0"/>
              </a:rPr>
              <a:t>Visualization</a:t>
            </a:r>
            <a:r>
              <a:rPr lang="en-US" sz="4400" b="1" cap="none" dirty="0">
                <a:ln/>
                <a:solidFill>
                  <a:srgbClr val="FFFF00"/>
                </a:solidFill>
                <a:effectLst>
                  <a:outerShdw blurRad="139700" dist="139700" dir="2700000" algn="tl" rotWithShape="0">
                    <a:prstClr val="black">
                      <a:alpha val="40000"/>
                    </a:prstClr>
                  </a:outerShdw>
                </a:effectLst>
                <a:latin typeface="Cacophony Loud" pitchFamily="2" charset="0"/>
              </a:rPr>
              <a:t>, </a:t>
            </a:r>
            <a:r>
              <a:rPr lang="en-US" sz="4400" b="1" i="1" cap="none" dirty="0">
                <a:ln/>
                <a:solidFill>
                  <a:srgbClr val="FFFF00"/>
                </a:solidFill>
                <a:effectLst>
                  <a:outerShdw blurRad="139700" dist="139700" dir="2700000" algn="tl" rotWithShape="0">
                    <a:prstClr val="black">
                      <a:alpha val="40000"/>
                    </a:prstClr>
                  </a:outerShdw>
                </a:effectLst>
                <a:latin typeface="Cacophony Loud" pitchFamily="2" charset="0"/>
              </a:rPr>
              <a:t>Mashups</a:t>
            </a:r>
            <a:r>
              <a:rPr lang="en-US" sz="4400" b="1" cap="none">
                <a:ln/>
                <a:solidFill>
                  <a:srgbClr val="FFFF00"/>
                </a:solidFill>
                <a:effectLst>
                  <a:outerShdw blurRad="139700" dist="139700" dir="2700000" algn="tl" rotWithShape="0">
                    <a:prstClr val="black">
                      <a:alpha val="40000"/>
                    </a:prstClr>
                  </a:outerShdw>
                </a:effectLst>
                <a:latin typeface="Cacophony Loud" pitchFamily="2" charset="0"/>
              </a:rPr>
              <a:t>, </a:t>
            </a:r>
            <a:r>
              <a:rPr lang="en-US" sz="4400" cap="none" smtClean="0">
                <a:ln/>
                <a:solidFill>
                  <a:srgbClr val="FFFF00"/>
                </a:solidFill>
                <a:effectLst>
                  <a:outerShdw blurRad="139700" dist="139700" dir="2700000" algn="tl" rotWithShape="0">
                    <a:prstClr val="black">
                      <a:alpha val="40000"/>
                    </a:prstClr>
                  </a:outerShdw>
                </a:effectLst>
                <a:latin typeface="Cacophony Loud" pitchFamily="2" charset="0"/>
              </a:rPr>
              <a:t>dan </a:t>
            </a:r>
            <a:r>
              <a:rPr lang="en-US" sz="4400" b="1" i="1" cap="none" dirty="0">
                <a:ln/>
                <a:solidFill>
                  <a:srgbClr val="FFFF00"/>
                </a:solidFill>
                <a:effectLst>
                  <a:outerShdw blurRad="139700" dist="139700" dir="2700000" algn="tl" rotWithShape="0">
                    <a:prstClr val="black">
                      <a:alpha val="40000"/>
                    </a:prstClr>
                  </a:outerShdw>
                </a:effectLst>
                <a:latin typeface="Cacophony Loud" pitchFamily="2" charset="0"/>
              </a:rPr>
              <a:t>Mobile Intelligence</a:t>
            </a:r>
            <a:endParaRPr lang="en-US" sz="4800" b="1" i="1" cap="none" dirty="0">
              <a:ln/>
              <a:solidFill>
                <a:srgbClr val="FFFF00"/>
              </a:solidFill>
              <a:effectLst>
                <a:outerShdw blurRad="139700" dist="139700" dir="2700000" algn="tl" rotWithShape="0">
                  <a:prstClr val="black">
                    <a:alpha val="40000"/>
                  </a:prstClr>
                </a:outerShdw>
              </a:effectLst>
              <a:latin typeface="Cacophony Loud" pitchFamily="2" charset="0"/>
            </a:endParaRPr>
          </a:p>
        </p:txBody>
      </p:sp>
      <p:sp>
        <p:nvSpPr>
          <p:cNvPr id="3" name="Subtitle 2"/>
          <p:cNvSpPr>
            <a:spLocks noGrp="1"/>
          </p:cNvSpPr>
          <p:nvPr>
            <p:ph type="subTitle" idx="1"/>
          </p:nvPr>
        </p:nvSpPr>
        <p:spPr>
          <a:xfrm>
            <a:off x="1447800" y="1732615"/>
            <a:ext cx="9525000" cy="553385"/>
          </a:xfr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8000" b="1" spc="50" dirty="0" smtClean="0">
                <a:ln w="11430"/>
                <a:solidFill>
                  <a:srgbClr val="00B0F0"/>
                </a:solidFill>
                <a:effectLst>
                  <a:outerShdw blurRad="76200" dist="50800" dir="5400000" algn="tl" rotWithShape="0">
                    <a:srgbClr val="000000">
                      <a:alpha val="65000"/>
                    </a:srgbClr>
                  </a:outerShdw>
                </a:effectLst>
              </a:rPr>
              <a:t>Bab </a:t>
            </a:r>
            <a:r>
              <a:rPr lang="en-US" sz="8000" b="1" spc="50" dirty="0">
                <a:ln w="11430"/>
                <a:solidFill>
                  <a:srgbClr val="00B0F0"/>
                </a:solidFill>
                <a:effectLst>
                  <a:outerShdw blurRad="76200" dist="50800" dir="5400000" algn="tl" rotWithShape="0">
                    <a:srgbClr val="000000">
                      <a:alpha val="65000"/>
                    </a:srgbClr>
                  </a:outerShdw>
                </a:effectLst>
              </a:rPr>
              <a:t>11 </a:t>
            </a: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i="1" spc="300" smtClean="0">
                <a:solidFill>
                  <a:schemeClr val="tx1"/>
                </a:solidFill>
                <a:effectLst>
                  <a:outerShdw blurRad="38100" dist="38100" dir="2700000" algn="tl">
                    <a:srgbClr val="000000">
                      <a:alpha val="43137"/>
                    </a:srgbClr>
                  </a:outerShdw>
                </a:effectLst>
              </a:rPr>
              <a:t>Outline bab 11</a:t>
            </a:r>
            <a:endParaRPr lang="en-US" sz="3600" dirty="0"/>
          </a:p>
        </p:txBody>
      </p:sp>
      <p:sp>
        <p:nvSpPr>
          <p:cNvPr id="3" name="Content Placeholder 2"/>
          <p:cNvSpPr>
            <a:spLocks noGrp="1"/>
          </p:cNvSpPr>
          <p:nvPr>
            <p:ph idx="1"/>
          </p:nvPr>
        </p:nvSpPr>
        <p:spPr/>
        <p:txBody>
          <a:bodyPr>
            <a:normAutofit/>
          </a:bodyPr>
          <a:lstStyle/>
          <a:p>
            <a:pPr marL="0" indent="0">
              <a:spcBef>
                <a:spcPts val="0"/>
              </a:spcBef>
              <a:spcAft>
                <a:spcPts val="0"/>
              </a:spcAft>
              <a:buNone/>
            </a:pPr>
            <a:r>
              <a:rPr lang="en-US" sz="2800">
                <a:effectLst>
                  <a:outerShdw blurRad="38100" dist="38100" dir="2700000" algn="tl">
                    <a:srgbClr val="000000">
                      <a:alpha val="43137"/>
                    </a:srgbClr>
                  </a:outerShdw>
                </a:effectLst>
              </a:rPr>
              <a:t>11.1 </a:t>
            </a:r>
            <a:r>
              <a:rPr lang="en-US" sz="2800" smtClean="0">
                <a:effectLst>
                  <a:outerShdw blurRad="38100" dist="38100" dir="2700000" algn="tl">
                    <a:srgbClr val="000000">
                      <a:alpha val="43137"/>
                    </a:srgbClr>
                  </a:outerShdw>
                </a:effectLst>
              </a:rPr>
              <a:t>Visualisasi Data dan </a:t>
            </a:r>
            <a:r>
              <a:rPr lang="en-US" sz="2800" i="1" dirty="0">
                <a:effectLst>
                  <a:outerShdw blurRad="38100" dist="38100" dir="2700000" algn="tl">
                    <a:srgbClr val="000000">
                      <a:alpha val="43137"/>
                    </a:srgbClr>
                  </a:outerShdw>
                </a:effectLst>
              </a:rPr>
              <a:t>Data </a:t>
            </a:r>
            <a:r>
              <a:rPr lang="en-US" sz="2800" i="1" dirty="0" smtClean="0">
                <a:effectLst>
                  <a:outerShdw blurRad="38100" dist="38100" dir="2700000" algn="tl">
                    <a:srgbClr val="000000">
                      <a:alpha val="43137"/>
                    </a:srgbClr>
                  </a:outerShdw>
                </a:effectLst>
              </a:rPr>
              <a:t>Discovery</a:t>
            </a:r>
          </a:p>
          <a:p>
            <a:pPr marL="0" indent="0">
              <a:spcBef>
                <a:spcPts val="0"/>
              </a:spcBef>
              <a:spcAft>
                <a:spcPts val="0"/>
              </a:spcAft>
              <a:buNone/>
            </a:pPr>
            <a:endParaRPr lang="en-US" sz="2800" dirty="0" smtClean="0">
              <a:effectLst>
                <a:outerShdw blurRad="38100" dist="38100" dir="2700000" algn="tl">
                  <a:srgbClr val="000000">
                    <a:alpha val="43137"/>
                  </a:srgbClr>
                </a:outerShdw>
              </a:effectLst>
            </a:endParaRPr>
          </a:p>
          <a:p>
            <a:pPr marL="0" indent="0">
              <a:spcBef>
                <a:spcPts val="0"/>
              </a:spcBef>
              <a:spcAft>
                <a:spcPts val="0"/>
              </a:spcAft>
              <a:buNone/>
            </a:pPr>
            <a:r>
              <a:rPr lang="en-US" sz="2800" dirty="0" smtClean="0">
                <a:effectLst>
                  <a:outerShdw blurRad="38100" dist="38100" dir="2700000" algn="tl">
                    <a:srgbClr val="000000">
                      <a:alpha val="43137"/>
                    </a:srgbClr>
                  </a:outerShdw>
                </a:effectLst>
              </a:rPr>
              <a:t>11.2 </a:t>
            </a:r>
            <a:r>
              <a:rPr lang="en-US" sz="2800" dirty="0">
                <a:effectLst>
                  <a:outerShdw blurRad="38100" dist="38100" dir="2700000" algn="tl">
                    <a:srgbClr val="000000">
                      <a:alpha val="43137"/>
                    </a:srgbClr>
                  </a:outerShdw>
                </a:effectLst>
              </a:rPr>
              <a:t>Enterprise Data Mashups</a:t>
            </a:r>
          </a:p>
          <a:p>
            <a:pPr marL="0" indent="0">
              <a:spcBef>
                <a:spcPts val="0"/>
              </a:spcBef>
              <a:spcAft>
                <a:spcPts val="0"/>
              </a:spcAft>
              <a:buNone/>
            </a:pPr>
            <a:endParaRPr lang="en-US" sz="2800" dirty="0" smtClean="0">
              <a:effectLst>
                <a:outerShdw blurRad="38100" dist="38100" dir="2700000" algn="tl">
                  <a:srgbClr val="000000">
                    <a:alpha val="43137"/>
                  </a:srgbClr>
                </a:outerShdw>
              </a:effectLst>
            </a:endParaRPr>
          </a:p>
          <a:p>
            <a:pPr marL="0" indent="0">
              <a:spcBef>
                <a:spcPts val="0"/>
              </a:spcBef>
              <a:spcAft>
                <a:spcPts val="0"/>
              </a:spcAft>
              <a:buNone/>
            </a:pPr>
            <a:r>
              <a:rPr lang="en-US" sz="2800" dirty="0" smtClean="0">
                <a:effectLst>
                  <a:outerShdw blurRad="38100" dist="38100" dir="2700000" algn="tl">
                    <a:srgbClr val="000000">
                      <a:alpha val="43137"/>
                    </a:srgbClr>
                  </a:outerShdw>
                </a:effectLst>
              </a:rPr>
              <a:t>11.3 </a:t>
            </a:r>
            <a:r>
              <a:rPr lang="en-US" sz="2800" dirty="0">
                <a:effectLst>
                  <a:outerShdw blurRad="38100" dist="38100" dir="2700000" algn="tl">
                    <a:srgbClr val="000000">
                      <a:alpha val="43137"/>
                    </a:srgbClr>
                  </a:outerShdw>
                </a:effectLst>
              </a:rPr>
              <a:t>Business Dashboards</a:t>
            </a:r>
          </a:p>
          <a:p>
            <a:pPr marL="0" indent="0">
              <a:spcBef>
                <a:spcPts val="0"/>
              </a:spcBef>
              <a:spcAft>
                <a:spcPts val="0"/>
              </a:spcAft>
              <a:buNone/>
            </a:pPr>
            <a:endParaRPr lang="en-US" sz="2800" dirty="0" smtClean="0">
              <a:effectLst>
                <a:outerShdw blurRad="38100" dist="38100" dir="2700000" algn="tl">
                  <a:srgbClr val="000000">
                    <a:alpha val="43137"/>
                  </a:srgbClr>
                </a:outerShdw>
              </a:effectLst>
            </a:endParaRPr>
          </a:p>
          <a:p>
            <a:pPr marL="0" indent="0">
              <a:spcBef>
                <a:spcPts val="0"/>
              </a:spcBef>
              <a:spcAft>
                <a:spcPts val="0"/>
              </a:spcAft>
              <a:buNone/>
            </a:pPr>
            <a:r>
              <a:rPr lang="en-US" sz="2800" dirty="0" smtClean="0">
                <a:effectLst>
                  <a:outerShdw blurRad="38100" dist="38100" dir="2700000" algn="tl">
                    <a:srgbClr val="000000">
                      <a:alpha val="43137"/>
                    </a:srgbClr>
                  </a:outerShdw>
                </a:effectLst>
              </a:rPr>
              <a:t>11.4 </a:t>
            </a:r>
            <a:r>
              <a:rPr lang="en-US" sz="2800" dirty="0">
                <a:effectLst>
                  <a:outerShdw blurRad="38100" dist="38100" dir="2700000" algn="tl">
                    <a:srgbClr val="000000">
                      <a:alpha val="43137"/>
                    </a:srgbClr>
                  </a:outerShdw>
                </a:effectLst>
              </a:rPr>
              <a:t>Mobile </a:t>
            </a:r>
            <a:r>
              <a:rPr lang="en-US" sz="2800">
                <a:effectLst>
                  <a:outerShdw blurRad="38100" dist="38100" dir="2700000" algn="tl">
                    <a:srgbClr val="000000">
                      <a:alpha val="43137"/>
                    </a:srgbClr>
                  </a:outerShdw>
                </a:effectLst>
              </a:rPr>
              <a:t>Dashboards </a:t>
            </a:r>
            <a:r>
              <a:rPr lang="en-US" sz="2800" smtClean="0">
                <a:effectLst>
                  <a:outerShdw blurRad="38100" dist="38100" dir="2700000" algn="tl">
                    <a:srgbClr val="000000">
                      <a:alpha val="43137"/>
                    </a:srgbClr>
                  </a:outerShdw>
                </a:effectLst>
              </a:rPr>
              <a:t>dan </a:t>
            </a:r>
            <a:r>
              <a:rPr lang="en-US" sz="2800" dirty="0">
                <a:effectLst>
                  <a:outerShdw blurRad="38100" dist="38100" dir="2700000" algn="tl">
                    <a:srgbClr val="000000">
                      <a:alpha val="43137"/>
                    </a:srgbClr>
                  </a:outerShdw>
                </a:effectLst>
              </a:rPr>
              <a:t>Intelligence</a:t>
            </a:r>
            <a:endParaRPr lang="en-US" sz="2800" dirty="0">
              <a:solidFill>
                <a:schemeClr val="tx1"/>
              </a:solidFill>
              <a:effectLst>
                <a:outerShdw blurRad="38100" dist="38100" dir="2700000" algn="tl">
                  <a:srgbClr val="000000">
                    <a:alpha val="43137"/>
                  </a:srgbClr>
                </a:outerShdw>
              </a:effectLst>
            </a:endParaRPr>
          </a:p>
        </p:txBody>
      </p:sp>
      <p:sp>
        <p:nvSpPr>
          <p:cNvPr id="5" name="Slide Number Placeholder 4"/>
          <p:cNvSpPr>
            <a:spLocks noGrp="1"/>
          </p:cNvSpPr>
          <p:nvPr>
            <p:ph type="sldNum" sz="quarter" idx="4294967295"/>
          </p:nvPr>
        </p:nvSpPr>
        <p:spPr>
          <a:xfrm>
            <a:off x="11049000" y="5578475"/>
            <a:ext cx="1143000" cy="669925"/>
          </a:xfrm>
          <a:prstGeom prst="rect">
            <a:avLst/>
          </a:prstGeom>
        </p:spPr>
        <p:txBody>
          <a:bodyPr/>
          <a:lstStyle/>
          <a:p>
            <a:r>
              <a:rPr lang="en-US" dirty="0"/>
              <a:t>11-</a:t>
            </a:r>
            <a:fld id="{4C0BDC54-7FBA-410E-843C-F866E66B0366}" type="slidenum">
              <a:rPr lang="en-US"/>
              <a:pPr/>
              <a:t>2</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84211" y="2006600"/>
            <a:ext cx="10212389" cy="2281600"/>
          </a:xfrm>
        </p:spPr>
        <p:txBody>
          <a:bodyPr>
            <a:normAutofit/>
            <a:scene3d>
              <a:camera prst="orthographicFront"/>
              <a:lightRig rig="harsh" dir="t"/>
            </a:scene3d>
            <a:sp3d extrusionH="57150" prstMaterial="matte">
              <a:bevelT w="63500" h="12700" prst="angle"/>
              <a:contourClr>
                <a:schemeClr val="bg1">
                  <a:lumMod val="65000"/>
                </a:schemeClr>
              </a:contourClr>
            </a:sp3d>
          </a:bodyPr>
          <a:lstStyle/>
          <a:p>
            <a:pPr marL="1885950" indent="-1885950"/>
            <a:r>
              <a:rPr lang="en-US" sz="4400" b="1" cap="none">
                <a:ln/>
                <a:solidFill>
                  <a:srgbClr val="FFFF00"/>
                </a:solidFill>
                <a:effectLst>
                  <a:outerShdw blurRad="114300" dist="127000" dir="2700000" algn="tl" rotWithShape="0">
                    <a:prstClr val="black">
                      <a:alpha val="40000"/>
                    </a:prstClr>
                  </a:outerShdw>
                </a:effectLst>
              </a:rPr>
              <a:t>11.1 </a:t>
            </a:r>
            <a:r>
              <a:rPr lang="en-US" sz="4400" b="1" cap="none" smtClean="0">
                <a:ln/>
                <a:solidFill>
                  <a:srgbClr val="FFFF00"/>
                </a:solidFill>
                <a:effectLst>
                  <a:outerShdw blurRad="114300" dist="127000" dir="2700000" algn="tl" rotWithShape="0">
                    <a:prstClr val="black">
                      <a:alpha val="40000"/>
                    </a:prstClr>
                  </a:outerShdw>
                </a:effectLst>
              </a:rPr>
              <a:t> 	</a:t>
            </a:r>
            <a:r>
              <a:rPr lang="en-US" sz="5400" b="1" cap="none" smtClean="0">
                <a:ln/>
                <a:solidFill>
                  <a:srgbClr val="FFFF00"/>
                </a:solidFill>
                <a:effectLst>
                  <a:outerShdw blurRad="114300" dist="127000" dir="2700000" algn="tl" rotWithShape="0">
                    <a:prstClr val="black">
                      <a:alpha val="40000"/>
                    </a:prstClr>
                  </a:outerShdw>
                </a:effectLst>
              </a:rPr>
              <a:t>Visualisasi </a:t>
            </a:r>
            <a:r>
              <a:rPr lang="en-US" sz="5400" b="1" cap="none">
                <a:ln/>
                <a:solidFill>
                  <a:srgbClr val="FFFF00"/>
                </a:solidFill>
                <a:effectLst>
                  <a:outerShdw blurRad="114300" dist="127000" dir="2700000" algn="tl" rotWithShape="0">
                    <a:prstClr val="black">
                      <a:alpha val="40000"/>
                    </a:prstClr>
                  </a:outerShdw>
                </a:effectLst>
              </a:rPr>
              <a:t>data dan Data Discovery</a:t>
            </a:r>
            <a:endParaRPr lang="id-ID" sz="5400" b="1" cap="none">
              <a:ln/>
              <a:solidFill>
                <a:srgbClr val="FFFF00"/>
              </a:solidFill>
              <a:effectLst>
                <a:outerShdw blurRad="114300" dist="127000" dir="2700000" algn="tl" rotWithShape="0">
                  <a:prstClr val="black">
                    <a:alpha val="40000"/>
                  </a:prstClr>
                </a:outerShdw>
              </a:effectLst>
            </a:endParaRPr>
          </a:p>
        </p:txBody>
      </p:sp>
      <p:sp>
        <p:nvSpPr>
          <p:cNvPr id="6" name="Text Placeholder 5"/>
          <p:cNvSpPr>
            <a:spLocks noGrp="1"/>
          </p:cNvSpPr>
          <p:nvPr>
            <p:ph type="body" idx="1"/>
          </p:nvPr>
        </p:nvSpPr>
        <p:spPr/>
        <p:txBody>
          <a:bodyPr/>
          <a:lstStyle/>
          <a:p>
            <a:endParaRPr lang="id-ID"/>
          </a:p>
        </p:txBody>
      </p:sp>
    </p:spTree>
    <p:extLst>
      <p:ext uri="{BB962C8B-B14F-4D97-AF65-F5344CB8AC3E}">
        <p14:creationId xmlns:p14="http://schemas.microsoft.com/office/powerpoint/2010/main" val="37289568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4516" y="314554"/>
            <a:ext cx="10871683" cy="1507067"/>
          </a:xfrm>
        </p:spPr>
        <p:txBody>
          <a:bodyPr>
            <a:normAutofit/>
          </a:bodyPr>
          <a:lstStyle/>
          <a:p>
            <a:r>
              <a:rPr lang="en-US" sz="3000"/>
              <a:t>11.1 </a:t>
            </a:r>
            <a:r>
              <a:rPr lang="en-US" smtClean="0"/>
              <a:t>visualisasi data dan </a:t>
            </a:r>
            <a:r>
              <a:rPr lang="en-US" dirty="0"/>
              <a:t>Data Discovery</a:t>
            </a:r>
          </a:p>
        </p:txBody>
      </p:sp>
      <p:sp>
        <p:nvSpPr>
          <p:cNvPr id="3" name="Content Placeholder 2"/>
          <p:cNvSpPr>
            <a:spLocks noGrp="1"/>
          </p:cNvSpPr>
          <p:nvPr>
            <p:ph idx="1"/>
          </p:nvPr>
        </p:nvSpPr>
        <p:spPr/>
        <p:txBody>
          <a:bodyPr>
            <a:noAutofit/>
          </a:bodyPr>
          <a:lstStyle/>
          <a:p>
            <a:r>
              <a:rPr lang="en-US" sz="2400" b="1" u="sng"/>
              <a:t>Visualization </a:t>
            </a:r>
            <a:r>
              <a:rPr lang="en-US" sz="2400" u="sng" smtClean="0"/>
              <a:t>dan </a:t>
            </a:r>
            <a:r>
              <a:rPr lang="en-US" sz="2400" b="1" u="sng" dirty="0"/>
              <a:t>Tablets</a:t>
            </a:r>
            <a:r>
              <a:rPr lang="en-US" sz="2400" u="sng"/>
              <a:t>: </a:t>
            </a:r>
            <a:r>
              <a:rPr lang="en-US" sz="2400" smtClean="0"/>
              <a:t>Cara manajer mengakses, explore</a:t>
            </a:r>
            <a:r>
              <a:rPr lang="en-US" sz="2400"/>
              <a:t>, </a:t>
            </a:r>
            <a:r>
              <a:rPr lang="en-US" sz="2400" smtClean="0"/>
              <a:t>dan menganalisis data bisnis digantikan oleh </a:t>
            </a:r>
            <a:r>
              <a:rPr lang="en-US" sz="2400" b="1" i="1" smtClean="0">
                <a:solidFill>
                  <a:srgbClr val="00B0F0"/>
                </a:solidFill>
              </a:rPr>
              <a:t>aplikasi visualisasi data </a:t>
            </a:r>
            <a:r>
              <a:rPr lang="en-US" sz="2400" smtClean="0"/>
              <a:t>yang mengeksploitasi prosesor kecepatan tinggi, konektivitas pitalebar mobile, dan kendali </a:t>
            </a:r>
            <a:r>
              <a:rPr lang="en-US" sz="2400" b="1" smtClean="0"/>
              <a:t>gesture multitouch </a:t>
            </a:r>
            <a:r>
              <a:rPr lang="en-US" sz="2400" smtClean="0"/>
              <a:t>dari computer tablet.</a:t>
            </a:r>
            <a:endParaRPr lang="en-US" sz="2400" dirty="0"/>
          </a:p>
          <a:p>
            <a:r>
              <a:rPr lang="en-US" sz="2000"/>
              <a:t>Discovery </a:t>
            </a:r>
            <a:r>
              <a:rPr lang="en-US" sz="2000" smtClean="0"/>
              <a:t>dan </a:t>
            </a:r>
            <a:r>
              <a:rPr lang="en-US" sz="2000" dirty="0"/>
              <a:t>Self-Service</a:t>
            </a:r>
            <a:r>
              <a:rPr lang="en-US" sz="2000"/>
              <a:t>: </a:t>
            </a:r>
            <a:r>
              <a:rPr lang="en-US" sz="2000" smtClean="0"/>
              <a:t>Hingga </a:t>
            </a:r>
            <a:r>
              <a:rPr lang="en-US" sz="2000" dirty="0"/>
              <a:t>2011</a:t>
            </a:r>
            <a:r>
              <a:rPr lang="en-US" sz="2000"/>
              <a:t>, </a:t>
            </a:r>
            <a:r>
              <a:rPr lang="en-US" sz="2000" smtClean="0"/>
              <a:t>software data discovery telah dipandang sebagai pelengkap bagi platform Business Intelligence  traditional. Tapi sekarang sangat meningkat digunakan sebagai pengganti platform STANDALONE.</a:t>
            </a:r>
            <a:endParaRPr lang="en-US" sz="2000" dirty="0"/>
          </a:p>
          <a:p>
            <a:r>
              <a:rPr lang="en-US" sz="2000" dirty="0"/>
              <a:t>Data </a:t>
            </a:r>
            <a:r>
              <a:rPr lang="en-US" sz="2000"/>
              <a:t>Discovery </a:t>
            </a:r>
            <a:r>
              <a:rPr lang="en-US" sz="2000" smtClean="0"/>
              <a:t>menawarkan Kecepatan dan Fleksibilitas. </a:t>
            </a:r>
            <a:r>
              <a:rPr lang="en-US" sz="2000" dirty="0"/>
              <a:t>Data </a:t>
            </a:r>
            <a:r>
              <a:rPr lang="en-US" sz="2000"/>
              <a:t>discovery </a:t>
            </a:r>
            <a:r>
              <a:rPr lang="en-US" sz="2000" smtClean="0"/>
              <a:t>diharapkan mengambil peran yang lebih tinggi dalam pengambilan keputusan korporat.</a:t>
            </a:r>
            <a:endParaRPr lang="en-US" sz="2000" dirty="0"/>
          </a:p>
        </p:txBody>
      </p:sp>
      <p:sp>
        <p:nvSpPr>
          <p:cNvPr id="5" name="Slide Number Placeholder 4"/>
          <p:cNvSpPr>
            <a:spLocks noGrp="1"/>
          </p:cNvSpPr>
          <p:nvPr>
            <p:ph type="sldNum" sz="quarter" idx="4294967295"/>
          </p:nvPr>
        </p:nvSpPr>
        <p:spPr>
          <a:xfrm>
            <a:off x="11049000" y="5578475"/>
            <a:ext cx="1143000" cy="669925"/>
          </a:xfrm>
          <a:prstGeom prst="rect">
            <a:avLst/>
          </a:prstGeom>
        </p:spPr>
        <p:txBody>
          <a:bodyPr/>
          <a:lstStyle/>
          <a:p>
            <a:r>
              <a:rPr lang="en-US" dirty="0" smtClean="0">
                <a:solidFill>
                  <a:schemeClr val="tx1"/>
                </a:solidFill>
              </a:rPr>
              <a:t>11-</a:t>
            </a:r>
            <a:fld id="{4C0BDC54-7FBA-410E-843C-F866E66B0366}" type="slidenum">
              <a:rPr lang="en-US" smtClean="0">
                <a:solidFill>
                  <a:schemeClr val="tx1"/>
                </a:solidFill>
              </a:rPr>
              <a:pPr/>
              <a:t>4</a:t>
            </a:fld>
            <a:endParaRPr lang="en-US" dirty="0">
              <a:solidFill>
                <a:schemeClr val="tx1"/>
              </a:solidFill>
            </a:endParaRPr>
          </a:p>
        </p:txBody>
      </p:sp>
      <p:sp>
        <p:nvSpPr>
          <p:cNvPr id="6" name="Title 1"/>
          <p:cNvSpPr txBox="1">
            <a:spLocks/>
          </p:cNvSpPr>
          <p:nvPr/>
        </p:nvSpPr>
        <p:spPr>
          <a:xfrm>
            <a:off x="1981200" y="228600"/>
            <a:ext cx="8229600" cy="1143000"/>
          </a:xfrm>
          <a:prstGeom prst="rect">
            <a:avLst/>
          </a:prstGeom>
        </p:spPr>
        <p:txBody>
          <a:bodyPr vert="horz" lIns="91440" tIns="45720" rIns="91440" bIns="45720" rtlCol="0" anchor="ctr">
            <a:normAutofit/>
          </a:bodyPr>
          <a:lstStyle/>
          <a:p>
            <a:pPr>
              <a:spcBef>
                <a:spcPct val="0"/>
              </a:spcBef>
              <a:defRPr/>
            </a:pPr>
            <a:endParaRPr lang="en-US" sz="3200" b="1" dirty="0">
              <a:solidFill>
                <a:srgbClr val="6B633D"/>
              </a:solidFill>
              <a:latin typeface="+mj-lt"/>
              <a:ea typeface="+mj-ea"/>
              <a:cs typeface="+mj-cs"/>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Data…</a:t>
            </a:r>
            <a:endParaRPr lang="en-US" dirty="0"/>
          </a:p>
        </p:txBody>
      </p:sp>
      <p:sp>
        <p:nvSpPr>
          <p:cNvPr id="3" name="Content Placeholder 2"/>
          <p:cNvSpPr>
            <a:spLocks noGrp="1"/>
          </p:cNvSpPr>
          <p:nvPr>
            <p:ph idx="1"/>
          </p:nvPr>
        </p:nvSpPr>
        <p:spPr/>
        <p:txBody>
          <a:bodyPr>
            <a:normAutofit/>
          </a:bodyPr>
          <a:lstStyle/>
          <a:p>
            <a:pPr marL="0" indent="0">
              <a:buNone/>
            </a:pPr>
            <a:r>
              <a:rPr lang="en-US" sz="3000" b="1" smtClean="0">
                <a:effectLst>
                  <a:outerShdw blurRad="38100" dist="38100" dir="2700000" algn="tl">
                    <a:srgbClr val="000000">
                      <a:alpha val="43137"/>
                    </a:srgbClr>
                  </a:outerShdw>
                </a:effectLst>
              </a:rPr>
              <a:t>TREN VISUALISASI DATA:</a:t>
            </a:r>
            <a:endParaRPr lang="en-US" sz="3000" b="1" dirty="0">
              <a:effectLst>
                <a:outerShdw blurRad="38100" dist="38100" dir="2700000" algn="tl">
                  <a:srgbClr val="000000">
                    <a:alpha val="43137"/>
                  </a:srgbClr>
                </a:outerShdw>
              </a:effectLst>
            </a:endParaRPr>
          </a:p>
          <a:p>
            <a:pPr marL="457200" indent="-398463">
              <a:buNone/>
            </a:pPr>
            <a:r>
              <a:rPr lang="en-US" sz="2200" dirty="0">
                <a:effectLst>
                  <a:outerShdw blurRad="38100" dist="38100" dir="2700000" algn="tl">
                    <a:srgbClr val="000000">
                      <a:alpha val="43137"/>
                    </a:srgbClr>
                  </a:outerShdw>
                </a:effectLst>
              </a:rPr>
              <a:t>1</a:t>
            </a:r>
            <a:r>
              <a:rPr lang="en-US" sz="2200">
                <a:effectLst>
                  <a:outerShdw blurRad="38100" dist="38100" dir="2700000" algn="tl">
                    <a:srgbClr val="000000">
                      <a:alpha val="43137"/>
                    </a:srgbClr>
                  </a:outerShdw>
                </a:effectLst>
              </a:rPr>
              <a:t>. </a:t>
            </a:r>
            <a:r>
              <a:rPr lang="en-US" sz="2200" smtClean="0">
                <a:effectLst>
                  <a:outerShdw blurRad="38100" dist="38100" dir="2700000" algn="tl">
                    <a:srgbClr val="000000">
                      <a:alpha val="43137"/>
                    </a:srgbClr>
                  </a:outerShdw>
                </a:effectLst>
              </a:rPr>
              <a:t>	Karena softare </a:t>
            </a:r>
            <a:r>
              <a:rPr lang="en-US" sz="2200" b="1" smtClean="0">
                <a:effectLst>
                  <a:outerShdw blurRad="38100" dist="38100" dir="2700000" algn="tl">
                    <a:srgbClr val="000000">
                      <a:alpha val="43137"/>
                    </a:srgbClr>
                  </a:outerShdw>
                </a:effectLst>
              </a:rPr>
              <a:t>viz tools </a:t>
            </a:r>
            <a:r>
              <a:rPr lang="en-US" sz="2200" smtClean="0">
                <a:effectLst>
                  <a:outerShdw blurRad="38100" dist="38100" dir="2700000" algn="tl">
                    <a:srgbClr val="000000">
                      <a:alpha val="43137"/>
                    </a:srgbClr>
                  </a:outerShdw>
                </a:effectLst>
              </a:rPr>
              <a:t>yang lebih mudah, kini tiap orang memungkinkan merancang atau mengembangkan VISUALISASI.</a:t>
            </a:r>
            <a:endParaRPr lang="en-US" sz="2200" dirty="0">
              <a:effectLst>
                <a:outerShdw blurRad="38100" dist="38100" dir="2700000" algn="tl">
                  <a:srgbClr val="000000">
                    <a:alpha val="43137"/>
                  </a:srgbClr>
                </a:outerShdw>
              </a:effectLst>
            </a:endParaRPr>
          </a:p>
          <a:p>
            <a:pPr marL="457200" indent="-398463">
              <a:buNone/>
            </a:pPr>
            <a:r>
              <a:rPr lang="en-US" sz="2200" dirty="0">
                <a:effectLst>
                  <a:outerShdw blurRad="38100" dist="38100" dir="2700000" algn="tl">
                    <a:srgbClr val="000000">
                      <a:alpha val="43137"/>
                    </a:srgbClr>
                  </a:outerShdw>
                </a:effectLst>
              </a:rPr>
              <a:t>2</a:t>
            </a:r>
            <a:r>
              <a:rPr lang="en-US" sz="2200">
                <a:effectLst>
                  <a:outerShdw blurRad="38100" dist="38100" dir="2700000" algn="tl">
                    <a:srgbClr val="000000">
                      <a:alpha val="43137"/>
                    </a:srgbClr>
                  </a:outerShdw>
                </a:effectLst>
              </a:rPr>
              <a:t>. </a:t>
            </a:r>
            <a:r>
              <a:rPr lang="en-US" sz="2200" smtClean="0">
                <a:effectLst>
                  <a:outerShdw blurRad="38100" dist="38100" dir="2700000" algn="tl">
                    <a:srgbClr val="000000">
                      <a:alpha val="43137"/>
                    </a:srgbClr>
                  </a:outerShdw>
                </a:effectLst>
              </a:rPr>
              <a:t>	Karena meningkatnya kebutuhan pengukuran, akses dan pelaporan, data viz menjadi lebih penting dalam bisnis, kesehatan, masyarakat, dan pemerintah</a:t>
            </a:r>
            <a:endParaRPr lang="en-US" sz="2200" dirty="0">
              <a:effectLst>
                <a:outerShdw blurRad="38100" dist="38100" dir="2700000" algn="tl">
                  <a:srgbClr val="000000">
                    <a:alpha val="43137"/>
                  </a:srgbClr>
                </a:outerShdw>
              </a:effectLst>
            </a:endParaRPr>
          </a:p>
          <a:p>
            <a:pPr marL="515937" indent="-457200">
              <a:buAutoNum type="arabicPeriod" startAt="3"/>
            </a:pPr>
            <a:r>
              <a:rPr lang="en-US" sz="2200" smtClean="0">
                <a:effectLst>
                  <a:outerShdw blurRad="38100" dist="38100" dir="2700000" algn="tl">
                    <a:srgbClr val="000000">
                      <a:alpha val="43137"/>
                    </a:srgbClr>
                  </a:outerShdw>
                </a:effectLst>
              </a:rPr>
              <a:t>Data </a:t>
            </a:r>
            <a:r>
              <a:rPr lang="en-US" sz="2200">
                <a:effectLst>
                  <a:outerShdw blurRad="38100" dist="38100" dir="2700000" algn="tl">
                    <a:srgbClr val="000000">
                      <a:alpha val="43137"/>
                    </a:srgbClr>
                  </a:outerShdw>
                </a:effectLst>
              </a:rPr>
              <a:t>art </a:t>
            </a:r>
            <a:r>
              <a:rPr lang="en-US" sz="2200" smtClean="0">
                <a:effectLst>
                  <a:outerShdw blurRad="38100" dist="38100" dir="2700000" algn="tl">
                    <a:srgbClr val="000000">
                      <a:alpha val="43137"/>
                    </a:srgbClr>
                  </a:outerShdw>
                </a:effectLst>
              </a:rPr>
              <a:t>diarahkan lebih estetika yang lebih baik dalam fungsi visualisasi.</a:t>
            </a:r>
          </a:p>
          <a:p>
            <a:pPr marL="515937" indent="-457200">
              <a:buAutoNum type="arabicPeriod" startAt="3"/>
            </a:pPr>
            <a:endParaRPr lang="en-US" sz="2200" dirty="0">
              <a:effectLst>
                <a:outerShdw blurRad="38100" dist="38100" dir="2700000" algn="tl">
                  <a:srgbClr val="000000">
                    <a:alpha val="43137"/>
                  </a:srgbClr>
                </a:outerShdw>
              </a:effectLst>
            </a:endParaRPr>
          </a:p>
        </p:txBody>
      </p:sp>
      <p:sp>
        <p:nvSpPr>
          <p:cNvPr id="5" name="Slide Number Placeholder 4"/>
          <p:cNvSpPr>
            <a:spLocks noGrp="1"/>
          </p:cNvSpPr>
          <p:nvPr>
            <p:ph type="sldNum" sz="quarter" idx="4294967295"/>
          </p:nvPr>
        </p:nvSpPr>
        <p:spPr>
          <a:xfrm>
            <a:off x="11049000" y="5578475"/>
            <a:ext cx="1143000" cy="669925"/>
          </a:xfrm>
          <a:prstGeom prst="rect">
            <a:avLst/>
          </a:prstGeom>
        </p:spPr>
        <p:txBody>
          <a:bodyPr/>
          <a:lstStyle/>
          <a:p>
            <a:r>
              <a:rPr lang="en-US" dirty="0" smtClean="0"/>
              <a:t>11-</a:t>
            </a:r>
            <a:fld id="{4C0BDC54-7FBA-410E-843C-F866E66B0366}" type="slidenum">
              <a:rPr lang="en-US" smtClean="0"/>
              <a:pPr/>
              <a:t>5</a:t>
            </a:fld>
            <a:endParaRPr lang="en-US" dirty="0"/>
          </a:p>
        </p:txBody>
      </p:sp>
    </p:spTree>
    <p:extLst>
      <p:ext uri="{BB962C8B-B14F-4D97-AF65-F5344CB8AC3E}">
        <p14:creationId xmlns:p14="http://schemas.microsoft.com/office/powerpoint/2010/main" val="2991639498"/>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Data…</a:t>
            </a:r>
            <a:endParaRPr lang="en-US" dirty="0"/>
          </a:p>
        </p:txBody>
      </p:sp>
      <p:sp>
        <p:nvSpPr>
          <p:cNvPr id="3" name="Content Placeholder 2"/>
          <p:cNvSpPr>
            <a:spLocks noGrp="1"/>
          </p:cNvSpPr>
          <p:nvPr>
            <p:ph idx="1"/>
          </p:nvPr>
        </p:nvSpPr>
        <p:spPr/>
        <p:txBody>
          <a:bodyPr>
            <a:normAutofit/>
          </a:bodyPr>
          <a:lstStyle/>
          <a:p>
            <a:pPr marL="0" indent="0">
              <a:buNone/>
            </a:pPr>
            <a:r>
              <a:rPr lang="en-US" sz="3200" b="1" smtClean="0"/>
              <a:t>PRINSIP-PRINSIP KEBERHASILAN DESAIN </a:t>
            </a:r>
            <a:r>
              <a:rPr lang="en-US" sz="3200" b="1" smtClean="0">
                <a:solidFill>
                  <a:srgbClr val="FFFF00"/>
                </a:solidFill>
              </a:rPr>
              <a:t>DATA VIZ</a:t>
            </a:r>
            <a:r>
              <a:rPr lang="en-US" sz="3200" b="1" smtClean="0"/>
              <a:t>:</a:t>
            </a:r>
            <a:endParaRPr lang="en-US" sz="3200" b="1" dirty="0"/>
          </a:p>
          <a:p>
            <a:pPr marL="398463" indent="-398463">
              <a:buNone/>
            </a:pPr>
            <a:r>
              <a:rPr lang="en-US" dirty="0"/>
              <a:t>1</a:t>
            </a:r>
            <a:r>
              <a:rPr lang="en-US"/>
              <a:t>. </a:t>
            </a:r>
            <a:r>
              <a:rPr lang="en-US" smtClean="0"/>
              <a:t>	</a:t>
            </a:r>
            <a:r>
              <a:rPr lang="en-US" b="1" smtClean="0"/>
              <a:t>Accuracy</a:t>
            </a:r>
            <a:r>
              <a:rPr lang="en-US" b="1"/>
              <a:t>. </a:t>
            </a:r>
            <a:r>
              <a:rPr lang="en-US" smtClean="0"/>
              <a:t>Penyajikan data menggunakan cara yang paling sesuai menggunakan skala, grafik dan desain yang </a:t>
            </a:r>
            <a:r>
              <a:rPr lang="en-US" b="1" smtClean="0"/>
              <a:t>tepat</a:t>
            </a:r>
            <a:r>
              <a:rPr lang="en-US" smtClean="0"/>
              <a:t>. </a:t>
            </a:r>
            <a:endParaRPr lang="en-US" dirty="0"/>
          </a:p>
          <a:p>
            <a:pPr marL="398463" indent="-398463">
              <a:buAutoNum type="arabicPeriod" startAt="2"/>
            </a:pPr>
            <a:r>
              <a:rPr lang="en-US" b="1" smtClean="0"/>
              <a:t>Aesthetically </a:t>
            </a:r>
            <a:r>
              <a:rPr lang="en-US" b="1" dirty="0"/>
              <a:t>P</a:t>
            </a:r>
            <a:r>
              <a:rPr lang="en-US" b="1" smtClean="0"/>
              <a:t>leasing</a:t>
            </a:r>
            <a:r>
              <a:rPr lang="en-US" b="1"/>
              <a:t>. </a:t>
            </a:r>
            <a:r>
              <a:rPr lang="en-US"/>
              <a:t>M</a:t>
            </a:r>
            <a:r>
              <a:rPr lang="en-US" smtClean="0"/>
              <a:t>emberikan pengalaman pengguna yang menyenangkan</a:t>
            </a:r>
          </a:p>
          <a:p>
            <a:pPr marL="398463" indent="-398463">
              <a:buNone/>
            </a:pPr>
            <a:r>
              <a:rPr lang="en-US" smtClean="0"/>
              <a:t>3</a:t>
            </a:r>
            <a:r>
              <a:rPr lang="en-US"/>
              <a:t>. </a:t>
            </a:r>
            <a:r>
              <a:rPr lang="en-US" smtClean="0"/>
              <a:t>	</a:t>
            </a:r>
            <a:r>
              <a:rPr lang="en-US" b="1" smtClean="0"/>
              <a:t>Flexible</a:t>
            </a:r>
            <a:r>
              <a:rPr lang="en-US" b="1"/>
              <a:t>. </a:t>
            </a:r>
            <a:r>
              <a:rPr lang="en-US" smtClean="0"/>
              <a:t>Mengakomodasi perubahan pada jenis visual.</a:t>
            </a:r>
            <a:endParaRPr lang="en-US" dirty="0"/>
          </a:p>
        </p:txBody>
      </p:sp>
      <p:sp>
        <p:nvSpPr>
          <p:cNvPr id="5" name="Slide Number Placeholder 4"/>
          <p:cNvSpPr>
            <a:spLocks noGrp="1"/>
          </p:cNvSpPr>
          <p:nvPr>
            <p:ph type="sldNum" sz="quarter" idx="4294967295"/>
          </p:nvPr>
        </p:nvSpPr>
        <p:spPr>
          <a:xfrm>
            <a:off x="11049000" y="5578475"/>
            <a:ext cx="1143000" cy="669925"/>
          </a:xfrm>
          <a:prstGeom prst="rect">
            <a:avLst/>
          </a:prstGeom>
        </p:spPr>
        <p:txBody>
          <a:bodyPr/>
          <a:lstStyle/>
          <a:p>
            <a:r>
              <a:rPr lang="en-US" dirty="0" smtClean="0"/>
              <a:t>11-</a:t>
            </a:r>
            <a:fld id="{4C0BDC54-7FBA-410E-843C-F866E66B0366}" type="slidenum">
              <a:rPr lang="en-US" smtClean="0"/>
              <a:pPr/>
              <a:t>6</a:t>
            </a:fld>
            <a:endParaRPr lang="en-US" dirty="0"/>
          </a:p>
        </p:txBody>
      </p:sp>
    </p:spTree>
    <p:extLst>
      <p:ext uri="{BB962C8B-B14F-4D97-AF65-F5344CB8AC3E}">
        <p14:creationId xmlns:p14="http://schemas.microsoft.com/office/powerpoint/2010/main" val="345103721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11.1 Questions</a:t>
            </a:r>
            <a:endParaRPr lang="en-US" dirty="0"/>
          </a:p>
        </p:txBody>
      </p:sp>
      <p:sp>
        <p:nvSpPr>
          <p:cNvPr id="3" name="Content Placeholder 2"/>
          <p:cNvSpPr>
            <a:spLocks noGrp="1"/>
          </p:cNvSpPr>
          <p:nvPr>
            <p:ph idx="1"/>
          </p:nvPr>
        </p:nvSpPr>
        <p:spPr/>
        <p:txBody>
          <a:bodyPr>
            <a:normAutofit/>
          </a:bodyPr>
          <a:lstStyle/>
          <a:p>
            <a:pPr marL="457200" indent="-457200">
              <a:buNone/>
            </a:pPr>
            <a:r>
              <a:rPr lang="en-US" sz="2400" dirty="0"/>
              <a:t>1</a:t>
            </a:r>
            <a:r>
              <a:rPr lang="en-US" sz="2400"/>
              <a:t>. </a:t>
            </a:r>
            <a:r>
              <a:rPr lang="en-US" sz="2400" smtClean="0"/>
              <a:t>	Definisikan </a:t>
            </a:r>
            <a:r>
              <a:rPr lang="en-US" sz="2400" b="1" smtClean="0"/>
              <a:t>data visualization</a:t>
            </a:r>
            <a:r>
              <a:rPr lang="en-US" sz="2400" smtClean="0"/>
              <a:t>, dan jelaskan nilai bisnisnya.</a:t>
            </a:r>
            <a:endParaRPr lang="en-US" sz="2400" dirty="0"/>
          </a:p>
          <a:p>
            <a:pPr marL="457200" indent="-457200">
              <a:buNone/>
            </a:pPr>
            <a:r>
              <a:rPr lang="en-US" sz="2400" dirty="0"/>
              <a:t>2</a:t>
            </a:r>
            <a:r>
              <a:rPr lang="en-US" sz="2400"/>
              <a:t>. </a:t>
            </a:r>
            <a:r>
              <a:rPr lang="en-US" sz="2400" smtClean="0"/>
              <a:t>	Definisikan apa itu </a:t>
            </a:r>
            <a:r>
              <a:rPr lang="en-US" sz="2400" b="1" dirty="0"/>
              <a:t>data discovery</a:t>
            </a:r>
            <a:r>
              <a:rPr lang="en-US" sz="2400"/>
              <a:t>, dan jelaskan nilai bisnisnya.</a:t>
            </a:r>
            <a:endParaRPr lang="en-US" sz="2400" dirty="0"/>
          </a:p>
          <a:p>
            <a:pPr marL="457200" indent="-457200">
              <a:buNone/>
            </a:pPr>
            <a:r>
              <a:rPr lang="en-US" sz="2400" dirty="0"/>
              <a:t>3</a:t>
            </a:r>
            <a:r>
              <a:rPr lang="en-US" sz="2400"/>
              <a:t>. </a:t>
            </a:r>
            <a:r>
              <a:rPr lang="en-US" sz="2400" smtClean="0"/>
              <a:t>	Mengapa penggunaan data </a:t>
            </a:r>
            <a:r>
              <a:rPr lang="en-US" sz="2400"/>
              <a:t>visualization </a:t>
            </a:r>
            <a:r>
              <a:rPr lang="en-US" sz="2400" smtClean="0"/>
              <a:t>dan data </a:t>
            </a:r>
            <a:r>
              <a:rPr lang="en-US" sz="2400"/>
              <a:t>discovery </a:t>
            </a:r>
            <a:r>
              <a:rPr lang="en-US" sz="2400" smtClean="0"/>
              <a:t>meningkat?</a:t>
            </a:r>
            <a:endParaRPr lang="en-US" sz="2400" dirty="0"/>
          </a:p>
          <a:p>
            <a:pPr marL="457200" indent="-457200">
              <a:buNone/>
            </a:pPr>
            <a:r>
              <a:rPr lang="en-US" sz="2400" dirty="0"/>
              <a:t>4</a:t>
            </a:r>
            <a:r>
              <a:rPr lang="en-US" sz="2400"/>
              <a:t>. </a:t>
            </a:r>
            <a:r>
              <a:rPr lang="en-US" sz="2400" smtClean="0"/>
              <a:t>	Bagaimana  </a:t>
            </a:r>
            <a:r>
              <a:rPr lang="en-US" sz="2400" b="1" dirty="0"/>
              <a:t>data </a:t>
            </a:r>
            <a:r>
              <a:rPr lang="en-US" sz="2400" b="1"/>
              <a:t>visualization </a:t>
            </a:r>
            <a:r>
              <a:rPr lang="en-US" sz="2400" smtClean="0"/>
              <a:t>dan </a:t>
            </a:r>
            <a:r>
              <a:rPr lang="en-US" sz="2400" b="1"/>
              <a:t>tablets </a:t>
            </a:r>
            <a:r>
              <a:rPr lang="en-US" sz="2400" smtClean="0"/>
              <a:t>mengganggu teknologi?</a:t>
            </a:r>
            <a:endParaRPr lang="en-US" sz="2400" dirty="0"/>
          </a:p>
          <a:p>
            <a:pPr marL="457200" indent="-457200">
              <a:buNone/>
            </a:pPr>
            <a:r>
              <a:rPr lang="en-US" sz="2400" dirty="0"/>
              <a:t>5</a:t>
            </a:r>
            <a:r>
              <a:rPr lang="en-US" sz="2400"/>
              <a:t>. </a:t>
            </a:r>
            <a:r>
              <a:rPr lang="en-US" sz="2400" smtClean="0"/>
              <a:t>	Jelaskan cara di mana data discovery berubah.</a:t>
            </a:r>
            <a:endParaRPr lang="en-US" sz="2400" dirty="0"/>
          </a:p>
          <a:p>
            <a:pPr marL="457200" indent="-457200">
              <a:buNone/>
            </a:pPr>
            <a:r>
              <a:rPr lang="en-US" sz="2400" dirty="0"/>
              <a:t>6</a:t>
            </a:r>
            <a:r>
              <a:rPr lang="en-US" sz="2400"/>
              <a:t>. </a:t>
            </a:r>
            <a:r>
              <a:rPr lang="en-US" sz="2400" smtClean="0"/>
              <a:t>	Beri dua contoh </a:t>
            </a:r>
            <a:r>
              <a:rPr lang="en-US" sz="2400" b="1" smtClean="0"/>
              <a:t>data </a:t>
            </a:r>
            <a:r>
              <a:rPr lang="en-US" sz="2400" b="1"/>
              <a:t>visualization </a:t>
            </a:r>
            <a:r>
              <a:rPr lang="en-US" sz="2400" smtClean="0"/>
              <a:t>untuk manajemen kinerja.</a:t>
            </a:r>
            <a:endParaRPr lang="en-US" sz="2400" dirty="0"/>
          </a:p>
          <a:p>
            <a:pPr marL="457200" indent="-457200">
              <a:buNone/>
            </a:pPr>
            <a:r>
              <a:rPr lang="en-US" sz="2400" dirty="0"/>
              <a:t>7</a:t>
            </a:r>
            <a:r>
              <a:rPr lang="en-US" sz="2400"/>
              <a:t>. </a:t>
            </a:r>
            <a:r>
              <a:rPr lang="en-US" sz="2400" smtClean="0"/>
              <a:t>	Apa kecenderungan dalam data </a:t>
            </a:r>
            <a:r>
              <a:rPr lang="en-US" sz="2400" dirty="0"/>
              <a:t>visualization?</a:t>
            </a:r>
          </a:p>
        </p:txBody>
      </p:sp>
      <p:sp>
        <p:nvSpPr>
          <p:cNvPr id="5" name="Slide Number Placeholder 4"/>
          <p:cNvSpPr>
            <a:spLocks noGrp="1"/>
          </p:cNvSpPr>
          <p:nvPr>
            <p:ph type="sldNum" sz="quarter" idx="4294967295"/>
          </p:nvPr>
        </p:nvSpPr>
        <p:spPr>
          <a:xfrm>
            <a:off x="11049000" y="5578475"/>
            <a:ext cx="1143000" cy="669925"/>
          </a:xfrm>
          <a:prstGeom prst="rect">
            <a:avLst/>
          </a:prstGeom>
        </p:spPr>
        <p:txBody>
          <a:bodyPr/>
          <a:lstStyle/>
          <a:p>
            <a:r>
              <a:rPr lang="en-US" dirty="0" smtClean="0"/>
              <a:t>11-</a:t>
            </a:r>
            <a:fld id="{4C0BDC54-7FBA-410E-843C-F866E66B0366}" type="slidenum">
              <a:rPr lang="en-US" smtClean="0"/>
              <a:pPr/>
              <a:t>7</a:t>
            </a:fld>
            <a:endParaRPr lang="en-US" dirty="0"/>
          </a:p>
        </p:txBody>
      </p:sp>
    </p:spTree>
    <p:extLst>
      <p:ext uri="{BB962C8B-B14F-4D97-AF65-F5344CB8AC3E}">
        <p14:creationId xmlns:p14="http://schemas.microsoft.com/office/powerpoint/2010/main" val="153375475"/>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84211" y="2006600"/>
            <a:ext cx="10212389" cy="2281600"/>
          </a:xfrm>
        </p:spPr>
        <p:txBody>
          <a:bodyPr>
            <a:normAutofit/>
            <a:scene3d>
              <a:camera prst="orthographicFront"/>
              <a:lightRig rig="harsh" dir="t"/>
            </a:scene3d>
            <a:sp3d extrusionH="57150" prstMaterial="matte">
              <a:bevelT w="63500" h="12700" prst="angle"/>
              <a:contourClr>
                <a:schemeClr val="bg1">
                  <a:lumMod val="65000"/>
                </a:schemeClr>
              </a:contourClr>
            </a:sp3d>
          </a:bodyPr>
          <a:lstStyle/>
          <a:p>
            <a:pPr marL="1371600" indent="-1371600"/>
            <a:r>
              <a:rPr lang="en-US" sz="5400" b="1" cap="none" smtClean="0">
                <a:ln/>
                <a:solidFill>
                  <a:srgbClr val="FFFF00"/>
                </a:solidFill>
                <a:effectLst>
                  <a:outerShdw blurRad="114300" dist="127000" dir="2700000" algn="tl" rotWithShape="0">
                    <a:prstClr val="black">
                      <a:alpha val="40000"/>
                    </a:prstClr>
                  </a:outerShdw>
                </a:effectLst>
              </a:rPr>
              <a:t>11.2  	Enterprise Data Mashup</a:t>
            </a:r>
            <a:endParaRPr lang="id-ID" sz="6600" b="1" cap="none">
              <a:ln/>
              <a:solidFill>
                <a:srgbClr val="FFFF00"/>
              </a:solidFill>
              <a:effectLst>
                <a:outerShdw blurRad="114300" dist="127000" dir="2700000" algn="tl" rotWithShape="0">
                  <a:prstClr val="black">
                    <a:alpha val="40000"/>
                  </a:prstClr>
                </a:outerShdw>
              </a:effectLst>
            </a:endParaRPr>
          </a:p>
        </p:txBody>
      </p:sp>
      <p:sp>
        <p:nvSpPr>
          <p:cNvPr id="6" name="Text Placeholder 5"/>
          <p:cNvSpPr>
            <a:spLocks noGrp="1"/>
          </p:cNvSpPr>
          <p:nvPr>
            <p:ph type="body" idx="1"/>
          </p:nvPr>
        </p:nvSpPr>
        <p:spPr/>
        <p:txBody>
          <a:bodyPr/>
          <a:lstStyle/>
          <a:p>
            <a:endParaRPr lang="id-ID"/>
          </a:p>
        </p:txBody>
      </p:sp>
    </p:spTree>
    <p:extLst>
      <p:ext uri="{BB962C8B-B14F-4D97-AF65-F5344CB8AC3E}">
        <p14:creationId xmlns:p14="http://schemas.microsoft.com/office/powerpoint/2010/main" val="13484675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11.2 Enterprise Data Mashups</a:t>
            </a:r>
            <a:endParaRPr lang="en-US" dirty="0"/>
          </a:p>
        </p:txBody>
      </p:sp>
      <p:sp>
        <p:nvSpPr>
          <p:cNvPr id="3" name="Content Placeholder 2"/>
          <p:cNvSpPr>
            <a:spLocks noGrp="1"/>
          </p:cNvSpPr>
          <p:nvPr>
            <p:ph idx="1"/>
          </p:nvPr>
        </p:nvSpPr>
        <p:spPr/>
        <p:txBody>
          <a:bodyPr>
            <a:normAutofit lnSpcReduction="10000"/>
          </a:bodyPr>
          <a:lstStyle/>
          <a:p>
            <a:r>
              <a:rPr lang="en-US" sz="2400" smtClean="0"/>
              <a:t>Secara teknis, </a:t>
            </a:r>
            <a:r>
              <a:rPr lang="en-US" sz="2400" b="1" i="1" smtClean="0"/>
              <a:t>mashup </a:t>
            </a:r>
            <a:r>
              <a:rPr lang="en-US" sz="2400" smtClean="0"/>
              <a:t>adalah</a:t>
            </a:r>
            <a:r>
              <a:rPr lang="en-US" sz="2400" i="1" smtClean="0"/>
              <a:t> </a:t>
            </a:r>
            <a:r>
              <a:rPr lang="en-US" sz="2400" smtClean="0"/>
              <a:t>membangun aplikasi yang mengkombinasikan data dari berbagai sumber untuk menciptakan pengalaman terpadu.</a:t>
            </a:r>
            <a:endParaRPr lang="en-US" sz="2400" dirty="0"/>
          </a:p>
          <a:p>
            <a:r>
              <a:rPr lang="en-US" sz="2400" b="1" smtClean="0"/>
              <a:t>Mashups </a:t>
            </a:r>
            <a:r>
              <a:rPr lang="en-US" sz="2400" smtClean="0"/>
              <a:t>semua muatannya bersumber dari system dan sumber data yang ada sekarang; mereka tak punya penyimpanan data induk.</a:t>
            </a:r>
            <a:endParaRPr lang="en-US" sz="2400" dirty="0"/>
          </a:p>
          <a:p>
            <a:r>
              <a:rPr lang="en-US" sz="2400" b="1" dirty="0"/>
              <a:t>Enterprise </a:t>
            </a:r>
            <a:r>
              <a:rPr lang="en-US" sz="2400" b="1" err="1"/>
              <a:t>mashups</a:t>
            </a:r>
            <a:r>
              <a:rPr lang="en-US" sz="2400" b="1"/>
              <a:t> </a:t>
            </a:r>
            <a:r>
              <a:rPr lang="en-US" sz="2400" smtClean="0"/>
              <a:t>adalah kombinasi data dari berbagai sumber system bisnis dan sumber eksternal, seringnya real time; dan tanpa melakukan tahapan antara ETL </a:t>
            </a:r>
            <a:r>
              <a:rPr lang="en-US" sz="2400" dirty="0"/>
              <a:t>(extract, transform, and load</a:t>
            </a:r>
            <a:r>
              <a:rPr lang="en-US" sz="2400"/>
              <a:t>) </a:t>
            </a:r>
            <a:r>
              <a:rPr lang="en-US" sz="2400" smtClean="0"/>
              <a:t>dari gudang data.</a:t>
            </a:r>
            <a:endParaRPr lang="en-US" sz="2400" dirty="0"/>
          </a:p>
          <a:p>
            <a:r>
              <a:rPr lang="en-US" sz="2400" smtClean="0"/>
              <a:t>Tipe paling popular aplikasi mashup adalah bahwa ini mendukung swa-layan, kolaborasidan berbagi, dashbor, dan analisis.</a:t>
            </a:r>
            <a:endParaRPr lang="en-US" sz="2400" dirty="0"/>
          </a:p>
        </p:txBody>
      </p:sp>
      <p:sp>
        <p:nvSpPr>
          <p:cNvPr id="5" name="Slide Number Placeholder 4"/>
          <p:cNvSpPr>
            <a:spLocks noGrp="1"/>
          </p:cNvSpPr>
          <p:nvPr>
            <p:ph type="sldNum" sz="quarter" idx="4294967295"/>
          </p:nvPr>
        </p:nvSpPr>
        <p:spPr>
          <a:xfrm>
            <a:off x="11049000" y="5578475"/>
            <a:ext cx="1143000" cy="669925"/>
          </a:xfrm>
          <a:prstGeom prst="rect">
            <a:avLst/>
          </a:prstGeom>
        </p:spPr>
        <p:txBody>
          <a:bodyPr/>
          <a:lstStyle/>
          <a:p>
            <a:r>
              <a:rPr lang="en-US" dirty="0" smtClean="0"/>
              <a:t>11-</a:t>
            </a:r>
            <a:fld id="{4C0BDC54-7FBA-410E-843C-F866E66B0366}" type="slidenum">
              <a:rPr lang="en-US" smtClean="0"/>
              <a:pPr/>
              <a:t>9</a:t>
            </a:fld>
            <a:endParaRPr lang="en-US" dirty="0"/>
          </a:p>
        </p:txBody>
      </p:sp>
    </p:spTree>
    <p:extLst>
      <p:ext uri="{BB962C8B-B14F-4D97-AF65-F5344CB8AC3E}">
        <p14:creationId xmlns:p14="http://schemas.microsoft.com/office/powerpoint/2010/main" val="250237400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15912"/>
            <a:ext cx="10591045" cy="808038"/>
          </a:xfrm>
        </p:spPr>
        <p:txBody>
          <a:bodyPr>
            <a:normAutofit/>
          </a:bodyPr>
          <a:lstStyle/>
          <a:p>
            <a:r>
              <a:rPr lang="en-US" sz="2200" dirty="0">
                <a:solidFill>
                  <a:srgbClr val="FFFF00"/>
                </a:solidFill>
              </a:rPr>
              <a:t>Figure 11.8. </a:t>
            </a:r>
            <a:r>
              <a:rPr lang="en-US" sz="2200" dirty="0"/>
              <a:t>Architecture of an enterprise </a:t>
            </a:r>
            <a:r>
              <a:rPr lang="en-US" sz="2200" dirty="0" err="1"/>
              <a:t>mashup</a:t>
            </a:r>
            <a:r>
              <a:rPr lang="en-US" sz="2200" dirty="0"/>
              <a:t> application.</a:t>
            </a:r>
          </a:p>
        </p:txBody>
      </p:sp>
      <p:sp>
        <p:nvSpPr>
          <p:cNvPr id="5" name="Slide Number Placeholder 4"/>
          <p:cNvSpPr>
            <a:spLocks noGrp="1"/>
          </p:cNvSpPr>
          <p:nvPr>
            <p:ph type="sldNum" sz="quarter" idx="4294967295"/>
          </p:nvPr>
        </p:nvSpPr>
        <p:spPr>
          <a:xfrm>
            <a:off x="10363200" y="5578475"/>
            <a:ext cx="1142245" cy="669925"/>
          </a:xfrm>
          <a:prstGeom prst="rect">
            <a:avLst/>
          </a:prstGeom>
        </p:spPr>
        <p:txBody>
          <a:bodyPr/>
          <a:lstStyle/>
          <a:p>
            <a:r>
              <a:rPr lang="en-US" dirty="0" smtClean="0"/>
              <a:t>11-</a:t>
            </a:r>
            <a:fld id="{4C0BDC54-7FBA-410E-843C-F866E66B0366}" type="slidenum">
              <a:rPr lang="en-US" smtClean="0"/>
              <a:pPr/>
              <a:t>10</a:t>
            </a:fld>
            <a:endParaRPr lang="en-US" dirty="0"/>
          </a:p>
        </p:txBody>
      </p:sp>
      <p:pic>
        <p:nvPicPr>
          <p:cNvPr id="6" name="Picture 5" descr="w0163_300dpi.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76600" y="1143000"/>
            <a:ext cx="5715000" cy="5071356"/>
          </a:xfrm>
          <a:prstGeom prst="rect">
            <a:avLst/>
          </a:prstGeom>
        </p:spPr>
      </p:pic>
    </p:spTree>
    <p:extLst>
      <p:ext uri="{BB962C8B-B14F-4D97-AF65-F5344CB8AC3E}">
        <p14:creationId xmlns:p14="http://schemas.microsoft.com/office/powerpoint/2010/main" val="2182387943"/>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11.2 Enterprise Data Mashups</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sz="2400" smtClean="0"/>
              <a:t>MENGAPA PENGGUNA PEBISNIS PERLU TEKNOLOGI MASHUP:</a:t>
            </a:r>
          </a:p>
          <a:p>
            <a:pPr lvl="1">
              <a:buClr>
                <a:srgbClr val="6B633D"/>
              </a:buClr>
              <a:buFont typeface="Wingdings" charset="2"/>
              <a:buChar char="§"/>
            </a:pPr>
            <a:r>
              <a:rPr lang="en-US" smtClean="0"/>
              <a:t>Pengguna pebisnis memiliki waktu yang cukup keras untuk mengidentifikasi kebutuhan datanya saat ini. Ini tak realstik mengharapkannya juga mempertimbangkan seluruh sumber data baru yang mungkin disediakan untuknya dan analisis yang mungkin dikerjakan jika ia memiliki akses ke data tersebut.</a:t>
            </a:r>
          </a:p>
          <a:p>
            <a:pPr marL="0" indent="0">
              <a:buNone/>
            </a:pPr>
            <a:r>
              <a:rPr lang="en-US" sz="2400" smtClean="0"/>
              <a:t>TEKNOLOGI </a:t>
            </a:r>
            <a:r>
              <a:rPr lang="en-US" sz="2400" b="1" i="1" smtClean="0"/>
              <a:t>ENTERPRISE MASHUP</a:t>
            </a:r>
            <a:r>
              <a:rPr lang="en-US" sz="2400" smtClean="0"/>
              <a:t>:</a:t>
            </a:r>
            <a:endParaRPr lang="en-US" sz="2400" dirty="0"/>
          </a:p>
          <a:p>
            <a:pPr lvl="1">
              <a:buClr>
                <a:srgbClr val="6B633D"/>
              </a:buClr>
              <a:buFont typeface="Wingdings" charset="2"/>
              <a:buChar char="§"/>
            </a:pPr>
            <a:r>
              <a:rPr lang="en-US" sz="2400"/>
              <a:t>“</a:t>
            </a:r>
            <a:r>
              <a:rPr lang="en-US" sz="2400" smtClean="0"/>
              <a:t>Mashups—aplikasi custom yang mengkombinasikan berbagai dan bermacam sumber data kedalam sesuatu yang baru dan unik—hit </a:t>
            </a:r>
            <a:r>
              <a:rPr lang="en-US" sz="2400" dirty="0"/>
              <a:t>the web in a big way starting in 2005 . . . and that the enterprise </a:t>
            </a:r>
            <a:r>
              <a:rPr lang="en-US" sz="2400" dirty="0" err="1"/>
              <a:t>mashup</a:t>
            </a:r>
            <a:r>
              <a:rPr lang="en-US" sz="2400" dirty="0"/>
              <a:t> market will reach nearly $700 million by 2013.”</a:t>
            </a:r>
          </a:p>
          <a:p>
            <a:pPr marL="0" indent="0">
              <a:buNone/>
            </a:pPr>
            <a:endParaRPr lang="en-US" sz="2200" dirty="0"/>
          </a:p>
        </p:txBody>
      </p:sp>
      <p:sp>
        <p:nvSpPr>
          <p:cNvPr id="5" name="Slide Number Placeholder 4"/>
          <p:cNvSpPr>
            <a:spLocks noGrp="1"/>
          </p:cNvSpPr>
          <p:nvPr>
            <p:ph type="sldNum" sz="quarter" idx="4294967295"/>
          </p:nvPr>
        </p:nvSpPr>
        <p:spPr>
          <a:xfrm>
            <a:off x="11049000" y="5578475"/>
            <a:ext cx="1143000" cy="669925"/>
          </a:xfrm>
          <a:prstGeom prst="rect">
            <a:avLst/>
          </a:prstGeom>
        </p:spPr>
        <p:txBody>
          <a:bodyPr/>
          <a:lstStyle/>
          <a:p>
            <a:r>
              <a:rPr lang="en-US" dirty="0" smtClean="0"/>
              <a:t>11-</a:t>
            </a:r>
            <a:fld id="{4C0BDC54-7FBA-410E-843C-F866E66B0366}" type="slidenum">
              <a:rPr lang="en-US" smtClean="0"/>
              <a:pPr/>
              <a:t>11</a:t>
            </a:fld>
            <a:endParaRPr lang="en-US" dirty="0"/>
          </a:p>
        </p:txBody>
      </p:sp>
    </p:spTree>
    <p:extLst>
      <p:ext uri="{BB962C8B-B14F-4D97-AF65-F5344CB8AC3E}">
        <p14:creationId xmlns:p14="http://schemas.microsoft.com/office/powerpoint/2010/main" val="130076234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11.2 Questions</a:t>
            </a:r>
            <a:endParaRPr lang="en-US" dirty="0"/>
          </a:p>
        </p:txBody>
      </p:sp>
      <p:sp>
        <p:nvSpPr>
          <p:cNvPr id="3" name="Content Placeholder 2"/>
          <p:cNvSpPr>
            <a:spLocks noGrp="1"/>
          </p:cNvSpPr>
          <p:nvPr>
            <p:ph idx="1"/>
          </p:nvPr>
        </p:nvSpPr>
        <p:spPr/>
        <p:txBody>
          <a:bodyPr>
            <a:noAutofit/>
          </a:bodyPr>
          <a:lstStyle/>
          <a:p>
            <a:pPr marL="400050" indent="-400050">
              <a:buNone/>
            </a:pPr>
            <a:r>
              <a:rPr lang="en-US" sz="2400" dirty="0"/>
              <a:t>1</a:t>
            </a:r>
            <a:r>
              <a:rPr lang="en-US" sz="2400"/>
              <a:t>. </a:t>
            </a:r>
            <a:r>
              <a:rPr lang="en-US" sz="2400" smtClean="0"/>
              <a:t>	Sketch </a:t>
            </a:r>
            <a:r>
              <a:rPr lang="en-US" sz="2400" dirty="0"/>
              <a:t>or describe the architecture of an enterprise </a:t>
            </a:r>
            <a:r>
              <a:rPr lang="en-US" sz="2400" dirty="0" err="1"/>
              <a:t>mashup</a:t>
            </a:r>
            <a:r>
              <a:rPr lang="en-US" sz="2400" dirty="0"/>
              <a:t> application.</a:t>
            </a:r>
          </a:p>
          <a:p>
            <a:pPr marL="400050" indent="-400050">
              <a:buNone/>
            </a:pPr>
            <a:r>
              <a:rPr lang="en-US" sz="2400" dirty="0"/>
              <a:t>2</a:t>
            </a:r>
            <a:r>
              <a:rPr lang="en-US" sz="2400"/>
              <a:t>. </a:t>
            </a:r>
            <a:r>
              <a:rPr lang="en-US" sz="2400" smtClean="0"/>
              <a:t>	What </a:t>
            </a:r>
            <a:r>
              <a:rPr lang="en-US" sz="2400" dirty="0"/>
              <a:t>is an enterprise data </a:t>
            </a:r>
            <a:r>
              <a:rPr lang="en-US" sz="2400" dirty="0" err="1"/>
              <a:t>mashup</a:t>
            </a:r>
            <a:r>
              <a:rPr lang="en-US" sz="2400" dirty="0"/>
              <a:t>?</a:t>
            </a:r>
          </a:p>
          <a:p>
            <a:pPr marL="400050" indent="-400050">
              <a:buNone/>
            </a:pPr>
            <a:r>
              <a:rPr lang="en-US" sz="2400" dirty="0"/>
              <a:t>3</a:t>
            </a:r>
            <a:r>
              <a:rPr lang="en-US" sz="2400"/>
              <a:t>. </a:t>
            </a:r>
            <a:r>
              <a:rPr lang="en-US" sz="2400" smtClean="0"/>
              <a:t>	Identify </a:t>
            </a:r>
            <a:r>
              <a:rPr lang="en-US" sz="2400" dirty="0"/>
              <a:t>three types of visualizations that can be created in </a:t>
            </a:r>
            <a:r>
              <a:rPr lang="en-US" sz="2400" dirty="0" err="1"/>
              <a:t>mashups</a:t>
            </a:r>
            <a:r>
              <a:rPr lang="en-US" sz="2400" dirty="0"/>
              <a:t>.</a:t>
            </a:r>
          </a:p>
          <a:p>
            <a:pPr marL="400050" indent="-400050">
              <a:buNone/>
            </a:pPr>
            <a:r>
              <a:rPr lang="en-US" sz="2400" dirty="0"/>
              <a:t>4</a:t>
            </a:r>
            <a:r>
              <a:rPr lang="en-US" sz="2400"/>
              <a:t>. </a:t>
            </a:r>
            <a:r>
              <a:rPr lang="en-US" sz="2400" smtClean="0"/>
              <a:t>	What </a:t>
            </a:r>
            <a:r>
              <a:rPr lang="en-US" sz="2400" dirty="0"/>
              <a:t>are the functions and uses of enterprise </a:t>
            </a:r>
            <a:r>
              <a:rPr lang="en-US" sz="2400" dirty="0" err="1"/>
              <a:t>mashups</a:t>
            </a:r>
            <a:r>
              <a:rPr lang="en-US" sz="2400" dirty="0"/>
              <a:t>?</a:t>
            </a:r>
          </a:p>
          <a:p>
            <a:pPr marL="400050" indent="-400050">
              <a:buNone/>
            </a:pPr>
            <a:r>
              <a:rPr lang="en-US" sz="2400" dirty="0"/>
              <a:t>5</a:t>
            </a:r>
            <a:r>
              <a:rPr lang="en-US" sz="2400"/>
              <a:t>. </a:t>
            </a:r>
            <a:r>
              <a:rPr lang="en-US" sz="2400" smtClean="0"/>
              <a:t>	How </a:t>
            </a:r>
            <a:r>
              <a:rPr lang="en-US" sz="2400" dirty="0"/>
              <a:t>can enterprise </a:t>
            </a:r>
            <a:r>
              <a:rPr lang="en-US" sz="2400" dirty="0" err="1"/>
              <a:t>mashups</a:t>
            </a:r>
            <a:r>
              <a:rPr lang="en-US" sz="2400" dirty="0"/>
              <a:t> be used to monitor and manage performance?</a:t>
            </a:r>
          </a:p>
          <a:p>
            <a:pPr marL="400050" indent="-400050">
              <a:buNone/>
            </a:pPr>
            <a:r>
              <a:rPr lang="en-US" sz="2400" dirty="0"/>
              <a:t>6</a:t>
            </a:r>
            <a:r>
              <a:rPr lang="en-US" sz="2400"/>
              <a:t>. </a:t>
            </a:r>
            <a:r>
              <a:rPr lang="en-US" sz="2400" smtClean="0"/>
              <a:t>	Explain </a:t>
            </a:r>
            <a:r>
              <a:rPr lang="en-US" sz="2400" dirty="0"/>
              <a:t>why business workers may need data </a:t>
            </a:r>
            <a:r>
              <a:rPr lang="en-US" sz="2400" dirty="0" err="1"/>
              <a:t>mashup</a:t>
            </a:r>
            <a:r>
              <a:rPr lang="en-US" sz="2400" dirty="0"/>
              <a:t> technology.</a:t>
            </a:r>
          </a:p>
          <a:p>
            <a:pPr marL="400050" indent="-400050">
              <a:buNone/>
            </a:pPr>
            <a:r>
              <a:rPr lang="en-US" sz="2400" dirty="0"/>
              <a:t>7</a:t>
            </a:r>
            <a:r>
              <a:rPr lang="en-US" sz="2400"/>
              <a:t>. </a:t>
            </a:r>
            <a:r>
              <a:rPr lang="en-US" sz="2400" smtClean="0"/>
              <a:t>	What </a:t>
            </a:r>
            <a:r>
              <a:rPr lang="en-US" sz="2400" dirty="0"/>
              <a:t>are three benefits of </a:t>
            </a:r>
            <a:r>
              <a:rPr lang="en-US" sz="2400" dirty="0" err="1"/>
              <a:t>mashup</a:t>
            </a:r>
            <a:r>
              <a:rPr lang="en-US" sz="2400" dirty="0"/>
              <a:t> technology to the organization?</a:t>
            </a:r>
          </a:p>
        </p:txBody>
      </p:sp>
      <p:sp>
        <p:nvSpPr>
          <p:cNvPr id="5" name="Slide Number Placeholder 4"/>
          <p:cNvSpPr>
            <a:spLocks noGrp="1"/>
          </p:cNvSpPr>
          <p:nvPr>
            <p:ph type="sldNum" sz="quarter" idx="4294967295"/>
          </p:nvPr>
        </p:nvSpPr>
        <p:spPr>
          <a:xfrm>
            <a:off x="11049000" y="5578475"/>
            <a:ext cx="1143000" cy="669925"/>
          </a:xfrm>
          <a:prstGeom prst="rect">
            <a:avLst/>
          </a:prstGeom>
        </p:spPr>
        <p:txBody>
          <a:bodyPr/>
          <a:lstStyle/>
          <a:p>
            <a:r>
              <a:rPr lang="en-US" dirty="0" smtClean="0"/>
              <a:t>11-</a:t>
            </a:r>
            <a:fld id="{4C0BDC54-7FBA-410E-843C-F866E66B0366}" type="slidenum">
              <a:rPr lang="en-US" smtClean="0"/>
              <a:pPr/>
              <a:t>12</a:t>
            </a:fld>
            <a:endParaRPr lang="en-US" dirty="0"/>
          </a:p>
        </p:txBody>
      </p:sp>
    </p:spTree>
    <p:extLst>
      <p:ext uri="{BB962C8B-B14F-4D97-AF65-F5344CB8AC3E}">
        <p14:creationId xmlns:p14="http://schemas.microsoft.com/office/powerpoint/2010/main" val="79600716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84211" y="2006600"/>
            <a:ext cx="10212389" cy="2281600"/>
          </a:xfrm>
        </p:spPr>
        <p:txBody>
          <a:bodyPr>
            <a:normAutofit/>
            <a:scene3d>
              <a:camera prst="orthographicFront"/>
              <a:lightRig rig="harsh" dir="t"/>
            </a:scene3d>
            <a:sp3d extrusionH="57150" prstMaterial="matte">
              <a:bevelT w="63500" h="12700" prst="angle"/>
              <a:contourClr>
                <a:schemeClr val="bg1">
                  <a:lumMod val="65000"/>
                </a:schemeClr>
              </a:contourClr>
            </a:sp3d>
          </a:bodyPr>
          <a:lstStyle/>
          <a:p>
            <a:pPr marL="1371600" indent="-1371600"/>
            <a:r>
              <a:rPr lang="en-US" sz="5400" b="1" cap="none" smtClean="0">
                <a:ln/>
                <a:solidFill>
                  <a:srgbClr val="FFFF00"/>
                </a:solidFill>
                <a:effectLst>
                  <a:outerShdw blurRad="114300" dist="127000" dir="2700000" algn="tl" rotWithShape="0">
                    <a:prstClr val="black">
                      <a:alpha val="40000"/>
                    </a:prstClr>
                  </a:outerShdw>
                </a:effectLst>
              </a:rPr>
              <a:t>11.3  	Business Dashboard</a:t>
            </a:r>
            <a:endParaRPr lang="id-ID" sz="6600" b="1" cap="none">
              <a:ln/>
              <a:solidFill>
                <a:srgbClr val="FFFF00"/>
              </a:solidFill>
              <a:effectLst>
                <a:outerShdw blurRad="114300" dist="127000" dir="2700000" algn="tl" rotWithShape="0">
                  <a:prstClr val="black">
                    <a:alpha val="40000"/>
                  </a:prstClr>
                </a:outerShdw>
              </a:effectLst>
            </a:endParaRPr>
          </a:p>
        </p:txBody>
      </p:sp>
    </p:spTree>
    <p:extLst>
      <p:ext uri="{BB962C8B-B14F-4D97-AF65-F5344CB8AC3E}">
        <p14:creationId xmlns:p14="http://schemas.microsoft.com/office/powerpoint/2010/main" val="147394533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11.3 Business Dashboards</a:t>
            </a:r>
            <a:endParaRPr lang="en-US" dirty="0"/>
          </a:p>
        </p:txBody>
      </p:sp>
      <p:sp>
        <p:nvSpPr>
          <p:cNvPr id="3" name="Content Placeholder 2"/>
          <p:cNvSpPr>
            <a:spLocks noGrp="1"/>
          </p:cNvSpPr>
          <p:nvPr>
            <p:ph idx="1"/>
          </p:nvPr>
        </p:nvSpPr>
        <p:spPr/>
        <p:txBody>
          <a:bodyPr/>
          <a:lstStyle/>
          <a:p>
            <a:r>
              <a:rPr lang="en-US" b="1" smtClean="0"/>
              <a:t>Business dashboards </a:t>
            </a:r>
            <a:r>
              <a:rPr lang="en-US"/>
              <a:t>memberi snapshots visual </a:t>
            </a:r>
            <a:r>
              <a:rPr lang="en-US" smtClean="0"/>
              <a:t>tentang data operasional organisasi atau Kay Performance Indicator, untuk permasalahan, kecenderungan, penyimpangan, peluang, dan pola terbaru.</a:t>
            </a:r>
          </a:p>
          <a:p>
            <a:r>
              <a:rPr lang="en-US" smtClean="0"/>
              <a:t>Dashboards adalah alat manajemen kinerja yang mengaplikasikan </a:t>
            </a:r>
            <a:r>
              <a:rPr lang="en-US" b="1" smtClean="0"/>
              <a:t>KPIs</a:t>
            </a:r>
            <a:r>
              <a:rPr lang="en-US" smtClean="0"/>
              <a:t>, target, dan peringatan untuk mengukur dan memonitor proses dan hasil bisnis.</a:t>
            </a:r>
            <a:endParaRPr lang="en-US" dirty="0"/>
          </a:p>
        </p:txBody>
      </p:sp>
      <p:sp>
        <p:nvSpPr>
          <p:cNvPr id="5" name="Slide Number Placeholder 4"/>
          <p:cNvSpPr>
            <a:spLocks noGrp="1"/>
          </p:cNvSpPr>
          <p:nvPr>
            <p:ph type="sldNum" sz="quarter" idx="4294967295"/>
          </p:nvPr>
        </p:nvSpPr>
        <p:spPr>
          <a:xfrm>
            <a:off x="11049000" y="5578475"/>
            <a:ext cx="1143000" cy="669925"/>
          </a:xfrm>
          <a:prstGeom prst="rect">
            <a:avLst/>
          </a:prstGeom>
        </p:spPr>
        <p:txBody>
          <a:bodyPr/>
          <a:lstStyle/>
          <a:p>
            <a:r>
              <a:rPr lang="en-US" dirty="0" smtClean="0"/>
              <a:t>11-</a:t>
            </a:r>
            <a:fld id="{4C0BDC54-7FBA-410E-843C-F866E66B0366}" type="slidenum">
              <a:rPr lang="en-US" smtClean="0"/>
              <a:pPr/>
              <a:t>14</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11.3 Business Dashboards</a:t>
            </a:r>
            <a:endParaRPr lang="en-US" dirty="0"/>
          </a:p>
        </p:txBody>
      </p:sp>
      <p:sp>
        <p:nvSpPr>
          <p:cNvPr id="3" name="Content Placeholder 2"/>
          <p:cNvSpPr>
            <a:spLocks noGrp="1"/>
          </p:cNvSpPr>
          <p:nvPr>
            <p:ph idx="1"/>
          </p:nvPr>
        </p:nvSpPr>
        <p:spPr/>
        <p:txBody>
          <a:bodyPr>
            <a:noAutofit/>
          </a:bodyPr>
          <a:lstStyle/>
          <a:p>
            <a:pPr marL="0" indent="0" algn="just">
              <a:buNone/>
            </a:pPr>
            <a:r>
              <a:rPr lang="en-US" sz="3600" smtClean="0"/>
              <a:t>Dua komponen dashboard, yakni:</a:t>
            </a:r>
            <a:endParaRPr lang="en-US" sz="3600" dirty="0"/>
          </a:p>
          <a:p>
            <a:pPr marL="739775" lvl="1" indent="-682625" algn="just">
              <a:buNone/>
            </a:pPr>
            <a:r>
              <a:rPr lang="en-US" sz="2800" dirty="0"/>
              <a:t>1</a:t>
            </a:r>
            <a:r>
              <a:rPr lang="en-US" sz="2800"/>
              <a:t>. </a:t>
            </a:r>
            <a:r>
              <a:rPr lang="en-US" sz="2800" smtClean="0"/>
              <a:t>	</a:t>
            </a:r>
            <a:r>
              <a:rPr lang="en-US" sz="2800" b="1" smtClean="0"/>
              <a:t>Design</a:t>
            </a:r>
            <a:r>
              <a:rPr lang="en-US" sz="2800" b="1"/>
              <a:t>. </a:t>
            </a:r>
            <a:r>
              <a:rPr lang="en-US" sz="2800" smtClean="0"/>
              <a:t>Teknik visualisasi data, seperti grafik yang informative (</a:t>
            </a:r>
            <a:r>
              <a:rPr lang="en-US" sz="2800" i="1" smtClean="0"/>
              <a:t>infographics</a:t>
            </a:r>
            <a:r>
              <a:rPr lang="en-US" sz="2800" smtClean="0"/>
              <a:t>) dengan penjelasan tertulis.</a:t>
            </a:r>
            <a:endParaRPr lang="en-US" sz="2800" dirty="0"/>
          </a:p>
          <a:p>
            <a:pPr marL="739775" lvl="1" indent="-682625" algn="just">
              <a:buNone/>
            </a:pPr>
            <a:r>
              <a:rPr lang="en-US" sz="2800" dirty="0"/>
              <a:t>2</a:t>
            </a:r>
            <a:r>
              <a:rPr lang="en-US" sz="2800"/>
              <a:t>. </a:t>
            </a:r>
            <a:r>
              <a:rPr lang="en-US" sz="2800" smtClean="0"/>
              <a:t>	</a:t>
            </a:r>
            <a:r>
              <a:rPr lang="en-US" sz="2800" b="1" smtClean="0"/>
              <a:t>Performance </a:t>
            </a:r>
            <a:r>
              <a:rPr lang="en-US" sz="2800" b="1" dirty="0"/>
              <a:t>metrics</a:t>
            </a:r>
            <a:r>
              <a:rPr lang="en-US" sz="2800" b="1"/>
              <a:t>. </a:t>
            </a:r>
            <a:r>
              <a:rPr lang="en-US" sz="2800" smtClean="0"/>
              <a:t>KPIs (Key Performance Indicators) dan muatan real-time lainnya, yang ditampilkan pada dashboard. Seluruh data dashboard akan merefleksikan nilai terkini dari tiap metrik.</a:t>
            </a:r>
          </a:p>
          <a:p>
            <a:pPr marL="739775" lvl="1" indent="-682625" algn="just">
              <a:buNone/>
            </a:pPr>
            <a:endParaRPr lang="en-US" sz="2800" dirty="0"/>
          </a:p>
        </p:txBody>
      </p:sp>
      <p:sp>
        <p:nvSpPr>
          <p:cNvPr id="5" name="Slide Number Placeholder 4"/>
          <p:cNvSpPr>
            <a:spLocks noGrp="1"/>
          </p:cNvSpPr>
          <p:nvPr>
            <p:ph type="sldNum" sz="quarter" idx="4294967295"/>
          </p:nvPr>
        </p:nvSpPr>
        <p:spPr>
          <a:xfrm>
            <a:off x="11049000" y="5578475"/>
            <a:ext cx="1143000" cy="669925"/>
          </a:xfrm>
          <a:prstGeom prst="rect">
            <a:avLst/>
          </a:prstGeom>
        </p:spPr>
        <p:txBody>
          <a:bodyPr/>
          <a:lstStyle/>
          <a:p>
            <a:r>
              <a:rPr lang="en-US" dirty="0" smtClean="0"/>
              <a:t>11-</a:t>
            </a:r>
            <a:fld id="{4C0BDC54-7FBA-410E-843C-F866E66B0366}" type="slidenum">
              <a:rPr lang="en-US" smtClean="0"/>
              <a:pPr/>
              <a:t>15</a:t>
            </a:fld>
            <a:endParaRPr lang="en-US" dirty="0"/>
          </a:p>
        </p:txBody>
      </p:sp>
    </p:spTree>
    <p:extLst>
      <p:ext uri="{BB962C8B-B14F-4D97-AF65-F5344CB8AC3E}">
        <p14:creationId xmlns:p14="http://schemas.microsoft.com/office/powerpoint/2010/main" val="3808929599"/>
      </p:ext>
    </p:extLst>
  </p:cSld>
  <p:clrMapOvr>
    <a:masterClrMapping/>
  </p:clrMapOvr>
  <p:transition spd="slow">
    <p:wheel spokes="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11.3 Questions</a:t>
            </a:r>
            <a:endParaRPr lang="en-US" dirty="0"/>
          </a:p>
        </p:txBody>
      </p:sp>
      <p:sp>
        <p:nvSpPr>
          <p:cNvPr id="3" name="Content Placeholder 2"/>
          <p:cNvSpPr>
            <a:spLocks noGrp="1"/>
          </p:cNvSpPr>
          <p:nvPr>
            <p:ph idx="1"/>
          </p:nvPr>
        </p:nvSpPr>
        <p:spPr/>
        <p:txBody>
          <a:bodyPr>
            <a:noAutofit/>
          </a:bodyPr>
          <a:lstStyle/>
          <a:p>
            <a:pPr marL="457200" indent="-457200">
              <a:buAutoNum type="arabicPeriod"/>
            </a:pPr>
            <a:r>
              <a:rPr lang="en-US" sz="2400" smtClean="0"/>
              <a:t>Jelaskan business </a:t>
            </a:r>
            <a:r>
              <a:rPr lang="en-US" sz="2400"/>
              <a:t>dashboards </a:t>
            </a:r>
            <a:r>
              <a:rPr lang="en-US" sz="2400" smtClean="0"/>
              <a:t>dan fungsinya.</a:t>
            </a:r>
            <a:endParaRPr lang="en-US" sz="2400" dirty="0"/>
          </a:p>
          <a:p>
            <a:pPr marL="457200" indent="-457200">
              <a:buAutoNum type="arabicPeriod"/>
            </a:pPr>
            <a:r>
              <a:rPr lang="en-US" sz="2400" smtClean="0"/>
              <a:t>Bagaimana </a:t>
            </a:r>
            <a:r>
              <a:rPr lang="en-US" sz="2400" dirty="0"/>
              <a:t>business </a:t>
            </a:r>
            <a:r>
              <a:rPr lang="en-US" sz="2400"/>
              <a:t>dashboards </a:t>
            </a:r>
            <a:r>
              <a:rPr lang="en-US" sz="2400" smtClean="0"/>
              <a:t>berbeda disbanding jenis lain dari laporan visual?</a:t>
            </a:r>
            <a:endParaRPr lang="en-US" sz="2400" dirty="0"/>
          </a:p>
          <a:p>
            <a:pPr marL="457200" indent="-457200">
              <a:buAutoNum type="arabicPeriod"/>
            </a:pPr>
            <a:r>
              <a:rPr lang="en-US" sz="2400" smtClean="0"/>
              <a:t>Jelaskan dua komponen dashboard.</a:t>
            </a:r>
            <a:endParaRPr lang="en-US" sz="2400" dirty="0"/>
          </a:p>
          <a:p>
            <a:pPr marL="457200" indent="-457200">
              <a:buAutoNum type="arabicPeriod"/>
            </a:pPr>
            <a:r>
              <a:rPr lang="en-US" sz="2400" smtClean="0"/>
              <a:t>Diskusikan tujuan dashboards</a:t>
            </a:r>
            <a:r>
              <a:rPr lang="en-US" sz="2400" dirty="0"/>
              <a:t>.</a:t>
            </a:r>
          </a:p>
          <a:p>
            <a:pPr marL="457200" indent="-457200">
              <a:buAutoNum type="arabicPeriod"/>
            </a:pPr>
            <a:r>
              <a:rPr lang="en-US" sz="2400" smtClean="0"/>
              <a:t>Desain macam apakah yang memungkinkan memahami dashboards secara ringkas?</a:t>
            </a:r>
            <a:endParaRPr lang="en-US" sz="2400" dirty="0"/>
          </a:p>
          <a:p>
            <a:pPr marL="457200" indent="-457200">
              <a:buAutoNum type="arabicPeriod"/>
            </a:pPr>
            <a:r>
              <a:rPr lang="en-US" sz="2400" smtClean="0"/>
              <a:t>Apa sifat penting dari optimized </a:t>
            </a:r>
            <a:r>
              <a:rPr lang="en-US" sz="2400" dirty="0"/>
              <a:t>dashboards?</a:t>
            </a:r>
          </a:p>
        </p:txBody>
      </p:sp>
      <p:sp>
        <p:nvSpPr>
          <p:cNvPr id="5" name="Slide Number Placeholder 4"/>
          <p:cNvSpPr>
            <a:spLocks noGrp="1"/>
          </p:cNvSpPr>
          <p:nvPr>
            <p:ph type="sldNum" sz="quarter" idx="4294967295"/>
          </p:nvPr>
        </p:nvSpPr>
        <p:spPr>
          <a:xfrm>
            <a:off x="11049000" y="5578475"/>
            <a:ext cx="1143000" cy="669925"/>
          </a:xfrm>
          <a:prstGeom prst="rect">
            <a:avLst/>
          </a:prstGeom>
        </p:spPr>
        <p:txBody>
          <a:bodyPr/>
          <a:lstStyle/>
          <a:p>
            <a:r>
              <a:rPr lang="en-US" dirty="0" smtClean="0"/>
              <a:t>11-</a:t>
            </a:r>
            <a:fld id="{4C0BDC54-7FBA-410E-843C-F866E66B0366}" type="slidenum">
              <a:rPr lang="en-US" smtClean="0"/>
              <a:pPr/>
              <a:t>16</a:t>
            </a:fld>
            <a:endParaRPr lang="en-US" dirty="0"/>
          </a:p>
        </p:txBody>
      </p:sp>
    </p:spTree>
    <p:extLst>
      <p:ext uri="{BB962C8B-B14F-4D97-AF65-F5344CB8AC3E}">
        <p14:creationId xmlns:p14="http://schemas.microsoft.com/office/powerpoint/2010/main" val="255186696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84211" y="2006600"/>
            <a:ext cx="10212389" cy="2281600"/>
          </a:xfrm>
        </p:spPr>
        <p:txBody>
          <a:bodyPr>
            <a:normAutofit/>
            <a:scene3d>
              <a:camera prst="orthographicFront"/>
              <a:lightRig rig="harsh" dir="t"/>
            </a:scene3d>
            <a:sp3d extrusionH="57150" prstMaterial="matte">
              <a:bevelT w="63500" h="12700" prst="angle"/>
              <a:contourClr>
                <a:schemeClr val="bg1">
                  <a:lumMod val="65000"/>
                </a:schemeClr>
              </a:contourClr>
            </a:sp3d>
          </a:bodyPr>
          <a:lstStyle/>
          <a:p>
            <a:pPr marL="2000250" indent="-2000250"/>
            <a:r>
              <a:rPr lang="en-US" sz="5400" b="1" cap="none" smtClean="0">
                <a:ln/>
                <a:solidFill>
                  <a:srgbClr val="FFFF00"/>
                </a:solidFill>
                <a:effectLst>
                  <a:outerShdw blurRad="114300" dist="127000" dir="2700000" algn="tl" rotWithShape="0">
                    <a:prstClr val="black">
                      <a:alpha val="40000"/>
                    </a:prstClr>
                  </a:outerShdw>
                </a:effectLst>
              </a:rPr>
              <a:t>11.4  	Mobile Dashboards dan Intelligence</a:t>
            </a:r>
            <a:endParaRPr lang="id-ID" sz="6600" b="1" cap="none">
              <a:ln/>
              <a:solidFill>
                <a:srgbClr val="FFFF00"/>
              </a:solidFill>
              <a:effectLst>
                <a:outerShdw blurRad="114300" dist="127000" dir="2700000" algn="tl" rotWithShape="0">
                  <a:prstClr val="black">
                    <a:alpha val="40000"/>
                  </a:prstClr>
                </a:outerShdw>
              </a:effectLst>
            </a:endParaRPr>
          </a:p>
        </p:txBody>
      </p:sp>
      <p:sp>
        <p:nvSpPr>
          <p:cNvPr id="6" name="Text Placeholder 5"/>
          <p:cNvSpPr>
            <a:spLocks noGrp="1"/>
          </p:cNvSpPr>
          <p:nvPr>
            <p:ph type="body" idx="1"/>
          </p:nvPr>
        </p:nvSpPr>
        <p:spPr/>
        <p:txBody>
          <a:bodyPr/>
          <a:lstStyle/>
          <a:p>
            <a:endParaRPr lang="id-ID"/>
          </a:p>
        </p:txBody>
      </p:sp>
    </p:spTree>
    <p:extLst>
      <p:ext uri="{BB962C8B-B14F-4D97-AF65-F5344CB8AC3E}">
        <p14:creationId xmlns:p14="http://schemas.microsoft.com/office/powerpoint/2010/main" val="181835865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11.4 Mobile Dashboards and Intelligence</a:t>
            </a:r>
            <a:endParaRPr lang="en-US" dirty="0"/>
          </a:p>
        </p:txBody>
      </p:sp>
      <p:sp>
        <p:nvSpPr>
          <p:cNvPr id="3" name="Content Placeholder 2"/>
          <p:cNvSpPr>
            <a:spLocks noGrp="1"/>
          </p:cNvSpPr>
          <p:nvPr>
            <p:ph idx="1"/>
          </p:nvPr>
        </p:nvSpPr>
        <p:spPr/>
        <p:txBody>
          <a:bodyPr>
            <a:noAutofit/>
          </a:bodyPr>
          <a:lstStyle/>
          <a:p>
            <a:pPr marL="0" indent="0" algn="just">
              <a:buNone/>
            </a:pPr>
            <a:r>
              <a:rPr lang="en-US" sz="3600" b="1" dirty="0"/>
              <a:t>Mobile dashboards</a:t>
            </a:r>
            <a:r>
              <a:rPr lang="en-US" sz="3600"/>
              <a:t>: </a:t>
            </a:r>
            <a:r>
              <a:rPr lang="en-US" sz="3600" smtClean="0"/>
              <a:t>manager dan pengguna bisnis lain sekarang dapat menjalankan organisasinya dari manapun pada pilihan peralatan mereka menggunakan aplikasi intelejen mobile dan dashboard dinamik.</a:t>
            </a:r>
          </a:p>
        </p:txBody>
      </p:sp>
      <p:sp>
        <p:nvSpPr>
          <p:cNvPr id="5" name="Slide Number Placeholder 4"/>
          <p:cNvSpPr>
            <a:spLocks noGrp="1"/>
          </p:cNvSpPr>
          <p:nvPr>
            <p:ph type="sldNum" sz="quarter" idx="4294967295"/>
          </p:nvPr>
        </p:nvSpPr>
        <p:spPr>
          <a:xfrm>
            <a:off x="11049000" y="5578475"/>
            <a:ext cx="1143000" cy="669925"/>
          </a:xfrm>
          <a:prstGeom prst="rect">
            <a:avLst/>
          </a:prstGeom>
        </p:spPr>
        <p:txBody>
          <a:bodyPr/>
          <a:lstStyle/>
          <a:p>
            <a:r>
              <a:rPr lang="en-US" dirty="0" smtClean="0"/>
              <a:t>11-</a:t>
            </a:r>
            <a:fld id="{4C0BDC54-7FBA-410E-843C-F866E66B0366}" type="slidenum">
              <a:rPr lang="en-US" smtClean="0"/>
              <a:pPr/>
              <a:t>18</a:t>
            </a:fld>
            <a:endParaRPr lang="en-US" dirty="0"/>
          </a:p>
        </p:txBody>
      </p:sp>
    </p:spTree>
    <p:extLst>
      <p:ext uri="{BB962C8B-B14F-4D97-AF65-F5344CB8AC3E}">
        <p14:creationId xmlns:p14="http://schemas.microsoft.com/office/powerpoint/2010/main" val="25807774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11.4 Mobile Dashboards and Intelligence</a:t>
            </a:r>
            <a:endParaRPr lang="en-US" dirty="0"/>
          </a:p>
        </p:txBody>
      </p:sp>
      <p:sp>
        <p:nvSpPr>
          <p:cNvPr id="3" name="Content Placeholder 2"/>
          <p:cNvSpPr>
            <a:spLocks noGrp="1"/>
          </p:cNvSpPr>
          <p:nvPr>
            <p:ph idx="1"/>
          </p:nvPr>
        </p:nvSpPr>
        <p:spPr/>
        <p:txBody>
          <a:bodyPr>
            <a:noAutofit/>
          </a:bodyPr>
          <a:lstStyle/>
          <a:p>
            <a:pPr marL="0" indent="0" algn="just">
              <a:buNone/>
            </a:pPr>
            <a:r>
              <a:rPr lang="en-US" sz="3200" b="1" smtClean="0"/>
              <a:t>Keterbatasan dan Tangantannya kini:</a:t>
            </a:r>
            <a:endParaRPr lang="en-US" sz="3200" b="1" dirty="0"/>
          </a:p>
          <a:p>
            <a:pPr algn="just">
              <a:buFont typeface="Wingdings" charset="2"/>
              <a:buChar char="§"/>
            </a:pPr>
            <a:r>
              <a:rPr lang="en-US" sz="3200" smtClean="0"/>
              <a:t>Analisis tidak tersedia</a:t>
            </a:r>
            <a:endParaRPr lang="en-US" sz="3200" dirty="0"/>
          </a:p>
          <a:p>
            <a:pPr algn="just">
              <a:buFont typeface="Wingdings" charset="2"/>
              <a:buChar char="§"/>
            </a:pPr>
            <a:r>
              <a:rPr lang="en-US" sz="3200" dirty="0"/>
              <a:t>Mobile </a:t>
            </a:r>
            <a:r>
              <a:rPr lang="en-US" sz="3200"/>
              <a:t>intelligence </a:t>
            </a:r>
            <a:r>
              <a:rPr lang="en-US" sz="3200" smtClean="0"/>
              <a:t>terkait ke platform BI khusus.</a:t>
            </a:r>
            <a:endParaRPr lang="en-US" sz="3200" dirty="0"/>
          </a:p>
          <a:p>
            <a:pPr algn="just">
              <a:buFont typeface="Wingdings" charset="2"/>
              <a:buChar char="§"/>
            </a:pPr>
            <a:r>
              <a:rPr lang="en-US" sz="3200" smtClean="0"/>
              <a:t>Kebijakan dan praktik BYOD</a:t>
            </a:r>
            <a:endParaRPr lang="en-US" sz="3200" dirty="0"/>
          </a:p>
          <a:p>
            <a:pPr algn="just">
              <a:buFont typeface="Wingdings" charset="2"/>
              <a:buChar char="§"/>
            </a:pPr>
            <a:r>
              <a:rPr lang="en-US" sz="3200" smtClean="0"/>
              <a:t>Ukuran layar</a:t>
            </a:r>
            <a:endParaRPr lang="en-US" sz="3200" dirty="0"/>
          </a:p>
        </p:txBody>
      </p:sp>
      <p:sp>
        <p:nvSpPr>
          <p:cNvPr id="5" name="Slide Number Placeholder 4"/>
          <p:cNvSpPr>
            <a:spLocks noGrp="1"/>
          </p:cNvSpPr>
          <p:nvPr>
            <p:ph type="sldNum" sz="quarter" idx="4294967295"/>
          </p:nvPr>
        </p:nvSpPr>
        <p:spPr>
          <a:xfrm>
            <a:off x="11049000" y="5578475"/>
            <a:ext cx="1143000" cy="669925"/>
          </a:xfrm>
          <a:prstGeom prst="rect">
            <a:avLst/>
          </a:prstGeom>
        </p:spPr>
        <p:txBody>
          <a:bodyPr/>
          <a:lstStyle/>
          <a:p>
            <a:r>
              <a:rPr lang="en-US" dirty="0" smtClean="0"/>
              <a:t>11-</a:t>
            </a:r>
            <a:fld id="{4C0BDC54-7FBA-410E-843C-F866E66B0366}" type="slidenum">
              <a:rPr lang="en-US" smtClean="0"/>
              <a:pPr/>
              <a:t>19</a:t>
            </a:fld>
            <a:endParaRPr lang="en-US" dirty="0"/>
          </a:p>
        </p:txBody>
      </p:sp>
    </p:spTree>
    <p:extLst>
      <p:ext uri="{BB962C8B-B14F-4D97-AF65-F5344CB8AC3E}">
        <p14:creationId xmlns:p14="http://schemas.microsoft.com/office/powerpoint/2010/main" val="18306412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11.4 PERTANYAAN</a:t>
            </a:r>
            <a:endParaRPr lang="en-US" dirty="0"/>
          </a:p>
        </p:txBody>
      </p:sp>
      <p:sp>
        <p:nvSpPr>
          <p:cNvPr id="3" name="Content Placeholder 2"/>
          <p:cNvSpPr>
            <a:spLocks noGrp="1"/>
          </p:cNvSpPr>
          <p:nvPr>
            <p:ph idx="1"/>
          </p:nvPr>
        </p:nvSpPr>
        <p:spPr/>
        <p:txBody>
          <a:bodyPr>
            <a:noAutofit/>
          </a:bodyPr>
          <a:lstStyle/>
          <a:p>
            <a:pPr marL="457200" indent="-457200" algn="just">
              <a:buAutoNum type="arabicPeriod"/>
            </a:pPr>
            <a:r>
              <a:rPr lang="en-US" smtClean="0"/>
              <a:t>Apa itu mobile </a:t>
            </a:r>
            <a:r>
              <a:rPr lang="en-US" dirty="0"/>
              <a:t>intelligence?</a:t>
            </a:r>
          </a:p>
          <a:p>
            <a:pPr marL="457200" indent="-457200" algn="just">
              <a:buAutoNum type="arabicPeriod"/>
            </a:pPr>
            <a:r>
              <a:rPr lang="en-US" smtClean="0"/>
              <a:t>Apa sumbangan </a:t>
            </a:r>
            <a:r>
              <a:rPr lang="en-US" i="1" smtClean="0"/>
              <a:t>enterprise-wide </a:t>
            </a:r>
            <a:r>
              <a:rPr lang="en-US" i="1" dirty="0"/>
              <a:t>mobile intelligence</a:t>
            </a:r>
            <a:r>
              <a:rPr lang="en-US" dirty="0"/>
              <a:t>?</a:t>
            </a:r>
          </a:p>
          <a:p>
            <a:pPr marL="457200" indent="-457200" algn="just">
              <a:buAutoNum type="arabicPeriod"/>
            </a:pPr>
            <a:r>
              <a:rPr lang="en-US" smtClean="0"/>
              <a:t>Jelaskan bagaimana </a:t>
            </a:r>
            <a:r>
              <a:rPr lang="en-US" i="1" smtClean="0"/>
              <a:t>mobile </a:t>
            </a:r>
            <a:r>
              <a:rPr lang="en-US" i="1"/>
              <a:t>intelligence </a:t>
            </a:r>
            <a:r>
              <a:rPr lang="en-US" smtClean="0"/>
              <a:t>menyebar dari atas ke bawah dari eksekutif ke manajer LOB dan staf.</a:t>
            </a:r>
            <a:endParaRPr lang="en-US" dirty="0"/>
          </a:p>
          <a:p>
            <a:pPr marL="457200" indent="-457200" algn="just">
              <a:buAutoNum type="arabicPeriod"/>
            </a:pPr>
            <a:r>
              <a:rPr lang="en-US" smtClean="0"/>
              <a:t>Identifikasi dan jelaskan keterbatasan mobile </a:t>
            </a:r>
            <a:r>
              <a:rPr lang="en-US" dirty="0"/>
              <a:t>intelligence.</a:t>
            </a:r>
          </a:p>
          <a:p>
            <a:pPr marL="457200" indent="-457200" algn="just">
              <a:buAutoNum type="arabicPeriod"/>
            </a:pPr>
            <a:r>
              <a:rPr lang="en-US"/>
              <a:t>Mengapa senior </a:t>
            </a:r>
            <a:r>
              <a:rPr lang="en-US" smtClean="0"/>
              <a:t>management Alcoa </a:t>
            </a:r>
            <a:r>
              <a:rPr lang="en-US"/>
              <a:t>menetapkan untuk menerapkan mobile </a:t>
            </a:r>
            <a:r>
              <a:rPr lang="en-US" dirty="0"/>
              <a:t>dashboards?</a:t>
            </a:r>
          </a:p>
        </p:txBody>
      </p:sp>
      <p:sp>
        <p:nvSpPr>
          <p:cNvPr id="5" name="Slide Number Placeholder 4"/>
          <p:cNvSpPr>
            <a:spLocks noGrp="1"/>
          </p:cNvSpPr>
          <p:nvPr>
            <p:ph type="sldNum" sz="quarter" idx="4294967295"/>
          </p:nvPr>
        </p:nvSpPr>
        <p:spPr>
          <a:xfrm>
            <a:off x="11049000" y="5578475"/>
            <a:ext cx="1143000" cy="669925"/>
          </a:xfrm>
          <a:prstGeom prst="rect">
            <a:avLst/>
          </a:prstGeom>
        </p:spPr>
        <p:txBody>
          <a:bodyPr/>
          <a:lstStyle/>
          <a:p>
            <a:r>
              <a:rPr lang="en-US" dirty="0" smtClean="0"/>
              <a:t>11-</a:t>
            </a:r>
            <a:fld id="{4C0BDC54-7FBA-410E-843C-F866E66B0366}" type="slidenum">
              <a:rPr lang="en-US" smtClean="0"/>
              <a:pPr/>
              <a:t>20</a:t>
            </a:fld>
            <a:endParaRPr lang="en-US" dirty="0"/>
          </a:p>
        </p:txBody>
      </p:sp>
    </p:spTree>
    <p:extLst>
      <p:ext uri="{BB962C8B-B14F-4D97-AF65-F5344CB8AC3E}">
        <p14:creationId xmlns:p14="http://schemas.microsoft.com/office/powerpoint/2010/main" val="284219634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84211" y="2006600"/>
            <a:ext cx="10593389" cy="2281600"/>
          </a:xfrm>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80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228600" dist="101600" dir="2700000" algn="tl" rotWithShape="0">
                    <a:prstClr val="black">
                      <a:alpha val="82000"/>
                    </a:prstClr>
                  </a:outerShdw>
                </a:effectLst>
              </a:rPr>
              <a:t>THANK YOU</a:t>
            </a:r>
            <a:endParaRPr lang="en-US" sz="8000" b="1" cap="none" spc="50" dirty="0">
              <a:ln w="11430"/>
              <a:gradFill>
                <a:gsLst>
                  <a:gs pos="25000">
                    <a:schemeClr val="accent2">
                      <a:satMod val="155000"/>
                    </a:schemeClr>
                  </a:gs>
                  <a:gs pos="100000">
                    <a:schemeClr val="accent2">
                      <a:shade val="45000"/>
                      <a:satMod val="165000"/>
                    </a:schemeClr>
                  </a:gs>
                </a:gsLst>
                <a:lin ang="5400000"/>
              </a:gradFill>
              <a:effectLst>
                <a:outerShdw blurRad="228600" dist="101600" dir="2700000" algn="tl" rotWithShape="0">
                  <a:prstClr val="black">
                    <a:alpha val="82000"/>
                  </a:prstClr>
                </a:outerShdw>
              </a:effectLst>
            </a:endParaRPr>
          </a:p>
        </p:txBody>
      </p:sp>
    </p:spTree>
    <p:extLst>
      <p:ext uri="{BB962C8B-B14F-4D97-AF65-F5344CB8AC3E}">
        <p14:creationId xmlns:p14="http://schemas.microsoft.com/office/powerpoint/2010/main" val="4276939001"/>
      </p:ext>
    </p:extLst>
  </p:cSld>
  <p:clrMapOvr>
    <a:masterClrMapping/>
  </p:clrMapOvr>
  <p:transition spd="slow">
    <p:randomBar dir="vert"/>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74f4c71bc07a247728465332dfd91a8c191771c"/>
</p:tagLst>
</file>

<file path=ppt/theme/theme1.xml><?xml version="1.0" encoding="utf-8"?>
<a:theme xmlns:a="http://schemas.openxmlformats.org/drawingml/2006/main" name="Slice">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42000"/>
                <a:satMod val="200000"/>
                <a:lumMod val="118000"/>
              </a:schemeClr>
            </a:gs>
            <a:gs pos="100000">
              <a:schemeClr val="phClr">
                <a:shade val="94000"/>
                <a:hueMod val="22000"/>
                <a:satMod val="220000"/>
                <a:lumMod val="62000"/>
              </a:schemeClr>
            </a:gs>
          </a:gsLst>
          <a:lin ang="6120000" scaled="1"/>
        </a:gradFill>
        <a:gradFill rotWithShape="1">
          <a:gsLst>
            <a:gs pos="0">
              <a:schemeClr val="phClr">
                <a:tint val="97000"/>
                <a:hueMod val="142000"/>
                <a:satMod val="200000"/>
                <a:lumMod val="118000"/>
              </a:schemeClr>
            </a:gs>
            <a:gs pos="100000">
              <a:schemeClr val="phClr">
                <a:shade val="92000"/>
                <a:hueMod val="22000"/>
                <a:satMod val="220000"/>
                <a:lumMod val="62000"/>
              </a:schemeClr>
            </a:gs>
          </a:gsLst>
          <a:path path="circle">
            <a:fillToRect b="100000"/>
          </a:path>
        </a:gradFill>
      </a:bgFillStyleLst>
    </a:fmtScheme>
  </a:themeElements>
  <a:objectDefaults/>
  <a:extraClrSchemeLst/>
  <a:extLst>
    <a:ext uri="{05A4C25C-085E-4340-85A3-A5531E510DB2}">
      <thm15:themeFamily xmlns="" xmlns:thm15="http://schemas.microsoft.com/office/thememl/2012/main" name="Oke" id="{AABD8490-309B-4646-8E80-F91C9DEDB5D3}" vid="{417FC825-BD01-4E1F-A165-4E464AD502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Oke</Template>
  <TotalTime>554</TotalTime>
  <Words>600</Words>
  <Application>Microsoft Office PowerPoint</Application>
  <PresentationFormat>Custom</PresentationFormat>
  <Paragraphs>115</Paragraphs>
  <Slides>21</Slides>
  <Notes>16</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Slice</vt:lpstr>
      <vt:lpstr>MANAJEMEN KINERJA  menggunakan Data Visualization, Mashups, dan Mobile Intelligence</vt:lpstr>
      <vt:lpstr>Outline bab 11</vt:lpstr>
      <vt:lpstr>11.1   Visualisasi data dan Data Discovery</vt:lpstr>
      <vt:lpstr>11.1 visualisasi data dan Data Discovery</vt:lpstr>
      <vt:lpstr>Data…</vt:lpstr>
      <vt:lpstr>Data…</vt:lpstr>
      <vt:lpstr>11.1 Questions</vt:lpstr>
      <vt:lpstr>11.2   Enterprise Data Mashup</vt:lpstr>
      <vt:lpstr>11.2 Enterprise Data Mashups</vt:lpstr>
      <vt:lpstr>Figure 11.8. Architecture of an enterprise mashup application.</vt:lpstr>
      <vt:lpstr>11.2 Enterprise Data Mashups</vt:lpstr>
      <vt:lpstr>11.2 Questions</vt:lpstr>
      <vt:lpstr>11.3   Business Dashboard</vt:lpstr>
      <vt:lpstr>11.3 Business Dashboards</vt:lpstr>
      <vt:lpstr>11.3 Business Dashboards</vt:lpstr>
      <vt:lpstr>11.3 Questions</vt:lpstr>
      <vt:lpstr>11.4   Mobile Dashboards dan Intelligence</vt:lpstr>
      <vt:lpstr>11.4 Mobile Dashboards and Intelligence</vt:lpstr>
      <vt:lpstr>11.4 Mobile Dashboards and Intelligence</vt:lpstr>
      <vt:lpstr>11.4 PERTANYAAN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Linda</dc:creator>
  <cp:lastModifiedBy>Jary</cp:lastModifiedBy>
  <cp:revision>197</cp:revision>
  <dcterms:created xsi:type="dcterms:W3CDTF">2010-10-24T06:01:35Z</dcterms:created>
  <dcterms:modified xsi:type="dcterms:W3CDTF">2016-06-15T00:49:12Z</dcterms:modified>
</cp:coreProperties>
</file>