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51"/>
  </p:notesMasterIdLst>
  <p:handoutMasterIdLst>
    <p:handoutMasterId r:id="rId52"/>
  </p:handoutMasterIdLst>
  <p:sldIdLst>
    <p:sldId id="276" r:id="rId3"/>
    <p:sldId id="277" r:id="rId4"/>
    <p:sldId id="256" r:id="rId5"/>
    <p:sldId id="281" r:id="rId6"/>
    <p:sldId id="318" r:id="rId7"/>
    <p:sldId id="282" r:id="rId8"/>
    <p:sldId id="319" r:id="rId9"/>
    <p:sldId id="307" r:id="rId10"/>
    <p:sldId id="320" r:id="rId11"/>
    <p:sldId id="308" r:id="rId12"/>
    <p:sldId id="321" r:id="rId13"/>
    <p:sldId id="309" r:id="rId14"/>
    <p:sldId id="322" r:id="rId15"/>
    <p:sldId id="286" r:id="rId16"/>
    <p:sldId id="287" r:id="rId17"/>
    <p:sldId id="288" r:id="rId18"/>
    <p:sldId id="323" r:id="rId19"/>
    <p:sldId id="289" r:id="rId20"/>
    <p:sldId id="290" r:id="rId21"/>
    <p:sldId id="324" r:id="rId22"/>
    <p:sldId id="291" r:id="rId23"/>
    <p:sldId id="314" r:id="rId24"/>
    <p:sldId id="292" r:id="rId25"/>
    <p:sldId id="310" r:id="rId26"/>
    <p:sldId id="325" r:id="rId27"/>
    <p:sldId id="293" r:id="rId28"/>
    <p:sldId id="326" r:id="rId29"/>
    <p:sldId id="294" r:id="rId30"/>
    <p:sldId id="315" r:id="rId31"/>
    <p:sldId id="295" r:id="rId32"/>
    <p:sldId id="296" r:id="rId33"/>
    <p:sldId id="297" r:id="rId34"/>
    <p:sldId id="316" r:id="rId35"/>
    <p:sldId id="298" r:id="rId36"/>
    <p:sldId id="328" r:id="rId37"/>
    <p:sldId id="327" r:id="rId38"/>
    <p:sldId id="312" r:id="rId39"/>
    <p:sldId id="330" r:id="rId40"/>
    <p:sldId id="299" r:id="rId41"/>
    <p:sldId id="300" r:id="rId42"/>
    <p:sldId id="301" r:id="rId43"/>
    <p:sldId id="302" r:id="rId44"/>
    <p:sldId id="329" r:id="rId45"/>
    <p:sldId id="303" r:id="rId46"/>
    <p:sldId id="304" r:id="rId47"/>
    <p:sldId id="317" r:id="rId48"/>
    <p:sldId id="305" r:id="rId49"/>
    <p:sldId id="306" r:id="rId50"/>
  </p:sldIdLst>
  <p:sldSz cx="12188825" cy="6858000"/>
  <p:notesSz cx="6858000" cy="91440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70" d="100"/>
          <a:sy n="70" d="100"/>
        </p:scale>
        <p:origin x="-648" y="-96"/>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482589-CB2F-4003-801D-095B67490E73}" type="datetimeFigureOut">
              <a:rPr lang="en-US"/>
              <a:t>6/17/2015</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A4844B-5D5D-4D8E-9E71-6B297DF4019B}" type="slidenum">
              <a:rPr/>
              <a:t>‹#›</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D4DBF-746C-4C25-853D-8A1CBE8404F4}" type="datetimeFigureOut">
              <a:rPr lang="en-US"/>
              <a:t>6/17/2015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0FDE7-FE71-46E3-9512-437B13AD5F46}" type="slidenum">
              <a:rPr/>
              <a:t>‹#›</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49638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1855557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a:t>
            </a:fld>
            <a:endParaRPr lang="en-US" dirty="0"/>
          </a:p>
        </p:txBody>
      </p:sp>
    </p:spTree>
    <p:extLst>
      <p:ext uri="{BB962C8B-B14F-4D97-AF65-F5344CB8AC3E}">
        <p14:creationId xmlns:p14="http://schemas.microsoft.com/office/powerpoint/2010/main" val="2008477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5</a:t>
            </a:fld>
            <a:endParaRPr lang="en-US" dirty="0"/>
          </a:p>
        </p:txBody>
      </p:sp>
    </p:spTree>
    <p:extLst>
      <p:ext uri="{BB962C8B-B14F-4D97-AF65-F5344CB8AC3E}">
        <p14:creationId xmlns:p14="http://schemas.microsoft.com/office/powerpoint/2010/main" val="560749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6</a:t>
            </a:fld>
            <a:endParaRPr lang="en-US" dirty="0"/>
          </a:p>
        </p:txBody>
      </p:sp>
    </p:spTree>
    <p:extLst>
      <p:ext uri="{BB962C8B-B14F-4D97-AF65-F5344CB8AC3E}">
        <p14:creationId xmlns:p14="http://schemas.microsoft.com/office/powerpoint/2010/main" val="209827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7</a:t>
            </a:fld>
            <a:endParaRPr lang="en-US" dirty="0"/>
          </a:p>
        </p:txBody>
      </p:sp>
    </p:spTree>
    <p:extLst>
      <p:ext uri="{BB962C8B-B14F-4D97-AF65-F5344CB8AC3E}">
        <p14:creationId xmlns:p14="http://schemas.microsoft.com/office/powerpoint/2010/main" val="4206394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8</a:t>
            </a:fld>
            <a:endParaRPr lang="en-US" dirty="0"/>
          </a:p>
        </p:txBody>
      </p:sp>
    </p:spTree>
    <p:extLst>
      <p:ext uri="{BB962C8B-B14F-4D97-AF65-F5344CB8AC3E}">
        <p14:creationId xmlns:p14="http://schemas.microsoft.com/office/powerpoint/2010/main" val="604773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9</a:t>
            </a:fld>
            <a:endParaRPr lang="en-US" dirty="0"/>
          </a:p>
        </p:txBody>
      </p:sp>
    </p:spTree>
    <p:extLst>
      <p:ext uri="{BB962C8B-B14F-4D97-AF65-F5344CB8AC3E}">
        <p14:creationId xmlns:p14="http://schemas.microsoft.com/office/powerpoint/2010/main" val="3794154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10</a:t>
            </a:fld>
            <a:endParaRPr lang="en-US" dirty="0"/>
          </a:p>
        </p:txBody>
      </p:sp>
    </p:spTree>
    <p:extLst>
      <p:ext uri="{BB962C8B-B14F-4D97-AF65-F5344CB8AC3E}">
        <p14:creationId xmlns:p14="http://schemas.microsoft.com/office/powerpoint/2010/main" val="2640419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11</a:t>
            </a:fld>
            <a:endParaRPr lang="en-US" dirty="0"/>
          </a:p>
        </p:txBody>
      </p:sp>
    </p:spTree>
    <p:extLst>
      <p:ext uri="{BB962C8B-B14F-4D97-AF65-F5344CB8AC3E}">
        <p14:creationId xmlns:p14="http://schemas.microsoft.com/office/powerpoint/2010/main" val="1536658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12</a:t>
            </a:fld>
            <a:endParaRPr lang="en-US" dirty="0"/>
          </a:p>
        </p:txBody>
      </p:sp>
    </p:spTree>
    <p:extLst>
      <p:ext uri="{BB962C8B-B14F-4D97-AF65-F5344CB8AC3E}">
        <p14:creationId xmlns:p14="http://schemas.microsoft.com/office/powerpoint/2010/main" val="1930144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13</a:t>
            </a:fld>
            <a:endParaRPr lang="en-US" dirty="0"/>
          </a:p>
        </p:txBody>
      </p:sp>
    </p:spTree>
    <p:extLst>
      <p:ext uri="{BB962C8B-B14F-4D97-AF65-F5344CB8AC3E}">
        <p14:creationId xmlns:p14="http://schemas.microsoft.com/office/powerpoint/2010/main" val="4294017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14</a:t>
            </a:fld>
            <a:endParaRPr lang="en-US" dirty="0"/>
          </a:p>
        </p:txBody>
      </p:sp>
    </p:spTree>
    <p:extLst>
      <p:ext uri="{BB962C8B-B14F-4D97-AF65-F5344CB8AC3E}">
        <p14:creationId xmlns:p14="http://schemas.microsoft.com/office/powerpoint/2010/main" val="1829140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15</a:t>
            </a:fld>
            <a:endParaRPr lang="en-US" dirty="0"/>
          </a:p>
        </p:txBody>
      </p:sp>
    </p:spTree>
    <p:extLst>
      <p:ext uri="{BB962C8B-B14F-4D97-AF65-F5344CB8AC3E}">
        <p14:creationId xmlns:p14="http://schemas.microsoft.com/office/powerpoint/2010/main" val="3738878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16</a:t>
            </a:fld>
            <a:endParaRPr lang="en-US" dirty="0"/>
          </a:p>
        </p:txBody>
      </p:sp>
    </p:spTree>
    <p:extLst>
      <p:ext uri="{BB962C8B-B14F-4D97-AF65-F5344CB8AC3E}">
        <p14:creationId xmlns:p14="http://schemas.microsoft.com/office/powerpoint/2010/main" val="727598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17</a:t>
            </a:fld>
            <a:endParaRPr lang="en-US" dirty="0"/>
          </a:p>
        </p:txBody>
      </p:sp>
    </p:spTree>
    <p:extLst>
      <p:ext uri="{BB962C8B-B14F-4D97-AF65-F5344CB8AC3E}">
        <p14:creationId xmlns:p14="http://schemas.microsoft.com/office/powerpoint/2010/main" val="668496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18</a:t>
            </a:fld>
            <a:endParaRPr lang="en-US" dirty="0"/>
          </a:p>
        </p:txBody>
      </p:sp>
    </p:spTree>
    <p:extLst>
      <p:ext uri="{BB962C8B-B14F-4D97-AF65-F5344CB8AC3E}">
        <p14:creationId xmlns:p14="http://schemas.microsoft.com/office/powerpoint/2010/main" val="3325288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19</a:t>
            </a:fld>
            <a:endParaRPr lang="en-US" dirty="0"/>
          </a:p>
        </p:txBody>
      </p:sp>
    </p:spTree>
    <p:extLst>
      <p:ext uri="{BB962C8B-B14F-4D97-AF65-F5344CB8AC3E}">
        <p14:creationId xmlns:p14="http://schemas.microsoft.com/office/powerpoint/2010/main" val="1975336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20</a:t>
            </a:fld>
            <a:endParaRPr lang="en-US" dirty="0"/>
          </a:p>
        </p:txBody>
      </p:sp>
    </p:spTree>
    <p:extLst>
      <p:ext uri="{BB962C8B-B14F-4D97-AF65-F5344CB8AC3E}">
        <p14:creationId xmlns:p14="http://schemas.microsoft.com/office/powerpoint/2010/main" val="3083438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21</a:t>
            </a:fld>
            <a:endParaRPr lang="en-US" dirty="0"/>
          </a:p>
        </p:txBody>
      </p:sp>
    </p:spTree>
    <p:extLst>
      <p:ext uri="{BB962C8B-B14F-4D97-AF65-F5344CB8AC3E}">
        <p14:creationId xmlns:p14="http://schemas.microsoft.com/office/powerpoint/2010/main" val="1384193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23</a:t>
            </a:fld>
            <a:endParaRPr lang="en-US" dirty="0"/>
          </a:p>
        </p:txBody>
      </p:sp>
    </p:spTree>
    <p:extLst>
      <p:ext uri="{BB962C8B-B14F-4D97-AF65-F5344CB8AC3E}">
        <p14:creationId xmlns:p14="http://schemas.microsoft.com/office/powerpoint/2010/main" val="2111990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24</a:t>
            </a:fld>
            <a:endParaRPr lang="en-US" dirty="0"/>
          </a:p>
        </p:txBody>
      </p:sp>
    </p:spTree>
    <p:extLst>
      <p:ext uri="{BB962C8B-B14F-4D97-AF65-F5344CB8AC3E}">
        <p14:creationId xmlns:p14="http://schemas.microsoft.com/office/powerpoint/2010/main" val="3062324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25</a:t>
            </a:fld>
            <a:endParaRPr lang="en-US" dirty="0"/>
          </a:p>
        </p:txBody>
      </p:sp>
    </p:spTree>
    <p:extLst>
      <p:ext uri="{BB962C8B-B14F-4D97-AF65-F5344CB8AC3E}">
        <p14:creationId xmlns:p14="http://schemas.microsoft.com/office/powerpoint/2010/main" val="2884321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26</a:t>
            </a:fld>
            <a:endParaRPr lang="en-US" dirty="0"/>
          </a:p>
        </p:txBody>
      </p:sp>
    </p:spTree>
    <p:extLst>
      <p:ext uri="{BB962C8B-B14F-4D97-AF65-F5344CB8AC3E}">
        <p14:creationId xmlns:p14="http://schemas.microsoft.com/office/powerpoint/2010/main" val="3996810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27</a:t>
            </a:fld>
            <a:endParaRPr lang="en-US" dirty="0"/>
          </a:p>
        </p:txBody>
      </p:sp>
    </p:spTree>
    <p:extLst>
      <p:ext uri="{BB962C8B-B14F-4D97-AF65-F5344CB8AC3E}">
        <p14:creationId xmlns:p14="http://schemas.microsoft.com/office/powerpoint/2010/main" val="39285080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28</a:t>
            </a:fld>
            <a:endParaRPr lang="en-US" dirty="0"/>
          </a:p>
        </p:txBody>
      </p:sp>
    </p:spTree>
    <p:extLst>
      <p:ext uri="{BB962C8B-B14F-4D97-AF65-F5344CB8AC3E}">
        <p14:creationId xmlns:p14="http://schemas.microsoft.com/office/powerpoint/2010/main" val="23816666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30</a:t>
            </a:fld>
            <a:endParaRPr lang="en-US" dirty="0"/>
          </a:p>
        </p:txBody>
      </p:sp>
    </p:spTree>
    <p:extLst>
      <p:ext uri="{BB962C8B-B14F-4D97-AF65-F5344CB8AC3E}">
        <p14:creationId xmlns:p14="http://schemas.microsoft.com/office/powerpoint/2010/main" val="1171760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31</a:t>
            </a:fld>
            <a:endParaRPr lang="en-US" dirty="0"/>
          </a:p>
        </p:txBody>
      </p:sp>
    </p:spTree>
    <p:extLst>
      <p:ext uri="{BB962C8B-B14F-4D97-AF65-F5344CB8AC3E}">
        <p14:creationId xmlns:p14="http://schemas.microsoft.com/office/powerpoint/2010/main" val="4145540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32</a:t>
            </a:fld>
            <a:endParaRPr lang="en-US" dirty="0"/>
          </a:p>
        </p:txBody>
      </p:sp>
    </p:spTree>
    <p:extLst>
      <p:ext uri="{BB962C8B-B14F-4D97-AF65-F5344CB8AC3E}">
        <p14:creationId xmlns:p14="http://schemas.microsoft.com/office/powerpoint/2010/main" val="7404728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34</a:t>
            </a:fld>
            <a:endParaRPr lang="en-US" dirty="0"/>
          </a:p>
        </p:txBody>
      </p:sp>
    </p:spTree>
    <p:extLst>
      <p:ext uri="{BB962C8B-B14F-4D97-AF65-F5344CB8AC3E}">
        <p14:creationId xmlns:p14="http://schemas.microsoft.com/office/powerpoint/2010/main" val="15370007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35</a:t>
            </a:fld>
            <a:endParaRPr lang="en-US" dirty="0"/>
          </a:p>
        </p:txBody>
      </p:sp>
    </p:spTree>
    <p:extLst>
      <p:ext uri="{BB962C8B-B14F-4D97-AF65-F5344CB8AC3E}">
        <p14:creationId xmlns:p14="http://schemas.microsoft.com/office/powerpoint/2010/main" val="17735379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36</a:t>
            </a:fld>
            <a:endParaRPr lang="en-US" dirty="0"/>
          </a:p>
        </p:txBody>
      </p:sp>
    </p:spTree>
    <p:extLst>
      <p:ext uri="{BB962C8B-B14F-4D97-AF65-F5344CB8AC3E}">
        <p14:creationId xmlns:p14="http://schemas.microsoft.com/office/powerpoint/2010/main" val="19418163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37</a:t>
            </a:fld>
            <a:endParaRPr lang="en-US" dirty="0"/>
          </a:p>
        </p:txBody>
      </p:sp>
    </p:spTree>
    <p:extLst>
      <p:ext uri="{BB962C8B-B14F-4D97-AF65-F5344CB8AC3E}">
        <p14:creationId xmlns:p14="http://schemas.microsoft.com/office/powerpoint/2010/main" val="2490338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38</a:t>
            </a:fld>
            <a:endParaRPr lang="en-US" dirty="0"/>
          </a:p>
        </p:txBody>
      </p:sp>
    </p:spTree>
    <p:extLst>
      <p:ext uri="{BB962C8B-B14F-4D97-AF65-F5344CB8AC3E}">
        <p14:creationId xmlns:p14="http://schemas.microsoft.com/office/powerpoint/2010/main" val="38546920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39</a:t>
            </a:fld>
            <a:endParaRPr lang="en-US" dirty="0"/>
          </a:p>
        </p:txBody>
      </p:sp>
    </p:spTree>
    <p:extLst>
      <p:ext uri="{BB962C8B-B14F-4D97-AF65-F5344CB8AC3E}">
        <p14:creationId xmlns:p14="http://schemas.microsoft.com/office/powerpoint/2010/main" val="12038404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40</a:t>
            </a:fld>
            <a:endParaRPr lang="en-US" dirty="0"/>
          </a:p>
        </p:txBody>
      </p:sp>
    </p:spTree>
    <p:extLst>
      <p:ext uri="{BB962C8B-B14F-4D97-AF65-F5344CB8AC3E}">
        <p14:creationId xmlns:p14="http://schemas.microsoft.com/office/powerpoint/2010/main" val="30044630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41</a:t>
            </a:fld>
            <a:endParaRPr lang="en-US" dirty="0"/>
          </a:p>
        </p:txBody>
      </p:sp>
    </p:spTree>
    <p:extLst>
      <p:ext uri="{BB962C8B-B14F-4D97-AF65-F5344CB8AC3E}">
        <p14:creationId xmlns:p14="http://schemas.microsoft.com/office/powerpoint/2010/main" val="1286866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42</a:t>
            </a:fld>
            <a:endParaRPr lang="en-US" dirty="0"/>
          </a:p>
        </p:txBody>
      </p:sp>
    </p:spTree>
    <p:extLst>
      <p:ext uri="{BB962C8B-B14F-4D97-AF65-F5344CB8AC3E}">
        <p14:creationId xmlns:p14="http://schemas.microsoft.com/office/powerpoint/2010/main" val="34127886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43</a:t>
            </a:fld>
            <a:endParaRPr lang="en-US" dirty="0"/>
          </a:p>
        </p:txBody>
      </p:sp>
    </p:spTree>
    <p:extLst>
      <p:ext uri="{BB962C8B-B14F-4D97-AF65-F5344CB8AC3E}">
        <p14:creationId xmlns:p14="http://schemas.microsoft.com/office/powerpoint/2010/main" val="42834725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44</a:t>
            </a:fld>
            <a:endParaRPr lang="en-US" dirty="0"/>
          </a:p>
        </p:txBody>
      </p:sp>
    </p:spTree>
    <p:extLst>
      <p:ext uri="{BB962C8B-B14F-4D97-AF65-F5344CB8AC3E}">
        <p14:creationId xmlns:p14="http://schemas.microsoft.com/office/powerpoint/2010/main" val="30360830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45</a:t>
            </a:fld>
            <a:endParaRPr lang="en-US" dirty="0"/>
          </a:p>
        </p:txBody>
      </p:sp>
    </p:spTree>
    <p:extLst>
      <p:ext uri="{BB962C8B-B14F-4D97-AF65-F5344CB8AC3E}">
        <p14:creationId xmlns:p14="http://schemas.microsoft.com/office/powerpoint/2010/main" val="33554017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47</a:t>
            </a:fld>
            <a:endParaRPr lang="en-US" dirty="0"/>
          </a:p>
        </p:txBody>
      </p:sp>
    </p:spTree>
    <p:extLst>
      <p:ext uri="{BB962C8B-B14F-4D97-AF65-F5344CB8AC3E}">
        <p14:creationId xmlns:p14="http://schemas.microsoft.com/office/powerpoint/2010/main" val="31123125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48</a:t>
            </a:fld>
            <a:endParaRPr lang="en-US" dirty="0"/>
          </a:p>
        </p:txBody>
      </p:sp>
    </p:spTree>
    <p:extLst>
      <p:ext uri="{BB962C8B-B14F-4D97-AF65-F5344CB8AC3E}">
        <p14:creationId xmlns:p14="http://schemas.microsoft.com/office/powerpoint/2010/main" val="2914176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524000"/>
            <a:ext cx="8839201" cy="3200400"/>
          </a:xfrm>
        </p:spPr>
        <p:txBody>
          <a:bodyPr>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1674813" y="4876800"/>
            <a:ext cx="7162799" cy="990600"/>
          </a:xfrm>
        </p:spPr>
        <p:txBody>
          <a:bodyPr lIns="91440">
            <a:normAutofit/>
          </a:bodyPr>
          <a:lstStyle>
            <a:lvl1pPr marL="0" indent="0" algn="l">
              <a:spcBef>
                <a:spcPts val="0"/>
              </a:spcBef>
              <a:buNone/>
              <a:defRPr sz="2000" cap="all" spc="250" baseline="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1988707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Title 6"/>
          <p:cNvSpPr>
            <a:spLocks noGrp="1"/>
          </p:cNvSpPr>
          <p:nvPr>
            <p:ph type="title"/>
          </p:nvPr>
        </p:nvSpPr>
        <p:spPr/>
        <p:txBody>
          <a:bodyPr/>
          <a:lstStyle/>
          <a:p>
            <a:r>
              <a:rPr lang="en-US" smtClean="0"/>
              <a:t>Click to edit Master title style</a:t>
            </a:r>
            <a:endParaRPr lang="id-ID"/>
          </a:p>
        </p:txBody>
      </p:sp>
    </p:spTree>
    <p:extLst>
      <p:ext uri="{BB962C8B-B14F-4D97-AF65-F5344CB8AC3E}">
        <p14:creationId xmlns:p14="http://schemas.microsoft.com/office/powerpoint/2010/main" val="440086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3813" y="3429000"/>
            <a:ext cx="9601201" cy="2286000"/>
          </a:xfrm>
        </p:spPr>
        <p:txBody>
          <a:bodyPr anchor="b">
            <a:normAutofit/>
          </a:bodyPr>
          <a:lstStyle>
            <a:lvl1pPr algn="l">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293813" y="685800"/>
            <a:ext cx="7543800" cy="1066800"/>
          </a:xfrm>
        </p:spPr>
        <p:txBody>
          <a:bodyPr lIns="91440" anchor="t"/>
          <a:lstStyle>
            <a:lvl1pPr marL="0" indent="0">
              <a:spcBef>
                <a:spcPts val="0"/>
              </a:spcBef>
              <a:buNone/>
              <a:defRPr sz="2000" cap="all" spc="25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357889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3" y="1828800"/>
            <a:ext cx="4648199"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6812" y="1828801"/>
            <a:ext cx="4648202"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14138783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400"/>
            <a:ext cx="4646376"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438400"/>
            <a:ext cx="4648199"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6812" y="1676400"/>
            <a:ext cx="4648201"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6812" y="2438400"/>
            <a:ext cx="4648201"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3195692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021311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6312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smtClean="0"/>
              <a:t>Click to edit Master title style</a:t>
            </a:r>
            <a:endParaRPr/>
          </a:p>
        </p:txBody>
      </p:sp>
      <p:sp>
        <p:nvSpPr>
          <p:cNvPr id="3" name="Content Placeholder 2"/>
          <p:cNvSpPr>
            <a:spLocks noGrp="1"/>
          </p:cNvSpPr>
          <p:nvPr>
            <p:ph idx="1"/>
          </p:nvPr>
        </p:nvSpPr>
        <p:spPr>
          <a:xfrm>
            <a:off x="6094413" y="685800"/>
            <a:ext cx="548497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195758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3" name="Rectangle 12"/>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71934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5393372" y="0"/>
            <a:ext cx="67954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5484812" y="0"/>
            <a:ext cx="6704012"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08013" y="685800"/>
            <a:ext cx="4267200" cy="38862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08013" y="4724400"/>
            <a:ext cx="4267200" cy="14478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395369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99412" y="6400801"/>
            <a:ext cx="1320059" cy="276226"/>
          </a:xfrm>
          <a:prstGeom prst="rect">
            <a:avLst/>
          </a:prstGeom>
        </p:spPr>
        <p:txBody>
          <a:bodyPr/>
          <a:lstStyle/>
          <a:p>
            <a:endParaRPr/>
          </a:p>
        </p:txBody>
      </p:sp>
      <p:sp>
        <p:nvSpPr>
          <p:cNvPr id="5" name="Footer Placeholder 4"/>
          <p:cNvSpPr>
            <a:spLocks noGrp="1"/>
          </p:cNvSpPr>
          <p:nvPr>
            <p:ph type="ftr" sz="quarter" idx="11"/>
          </p:nvPr>
        </p:nvSpPr>
        <p:spPr>
          <a:xfrm>
            <a:off x="1293813" y="6400801"/>
            <a:ext cx="6324599" cy="276226"/>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214899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75812" y="685801"/>
            <a:ext cx="1219201"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3" y="685800"/>
            <a:ext cx="8153399" cy="5486400"/>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99412" y="6400801"/>
            <a:ext cx="1320059" cy="276226"/>
          </a:xfrm>
          <a:prstGeom prst="rect">
            <a:avLst/>
          </a:prstGeom>
        </p:spPr>
        <p:txBody>
          <a:bodyPr/>
          <a:lstStyle/>
          <a:p>
            <a:endParaRPr/>
          </a:p>
        </p:txBody>
      </p:sp>
      <p:sp>
        <p:nvSpPr>
          <p:cNvPr id="5" name="Footer Placeholder 4"/>
          <p:cNvSpPr>
            <a:spLocks noGrp="1"/>
          </p:cNvSpPr>
          <p:nvPr>
            <p:ph type="ftr" sz="quarter" idx="11"/>
          </p:nvPr>
        </p:nvSpPr>
        <p:spPr>
          <a:xfrm>
            <a:off x="1293813" y="6400801"/>
            <a:ext cx="6324599" cy="276226"/>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3127202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3812" y="381000"/>
            <a:ext cx="9601200" cy="11430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293814" y="1828800"/>
            <a:ext cx="960120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4"/>
          </p:nvPr>
        </p:nvSpPr>
        <p:spPr>
          <a:xfrm>
            <a:off x="9675812" y="6400801"/>
            <a:ext cx="12192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99542E4-2CCF-42F6-9D92-ED568035133D}" type="slidenum">
              <a:rPr/>
              <a:pPr/>
              <a:t>‹#›</a:t>
            </a:fld>
            <a:endParaRPr/>
          </a:p>
        </p:txBody>
      </p:sp>
    </p:spTree>
    <p:extLst>
      <p:ext uri="{BB962C8B-B14F-4D97-AF65-F5344CB8AC3E}">
        <p14:creationId xmlns:p14="http://schemas.microsoft.com/office/powerpoint/2010/main" val="410820990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2" r:id="rId10"/>
    <p:sldLayoutId id="2147483658" r:id="rId11"/>
    <p:sldLayoutId id="2147483659"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sldNum="0" hdr="0" ftr="0" dt="0"/>
  <p:txStyles>
    <p:titleStyle>
      <a:lvl1pPr algn="l" defTabSz="914400" rtl="0" eaLnBrk="1" latinLnBrk="0" hangingPunct="1">
        <a:lnSpc>
          <a:spcPct val="8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Font typeface="Century" pitchFamily="18" charset="0"/>
        <a:buChar char="–"/>
        <a:defRPr sz="2000" kern="1200">
          <a:solidFill>
            <a:schemeClr val="tx1"/>
          </a:solidFill>
          <a:latin typeface="+mn-lt"/>
          <a:ea typeface="+mn-ea"/>
          <a:cs typeface="+mn-cs"/>
        </a:defRPr>
      </a:lvl2pPr>
      <a:lvl3pPr marL="960120" indent="-228600"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3pPr>
      <a:lvl4pPr marL="132588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4pPr>
      <a:lvl5pPr marL="169164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5pPr>
      <a:lvl6pPr marL="205740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6pPr>
      <a:lvl7pPr marL="242316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7pPr>
      <a:lvl8pPr marL="278892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8pPr>
      <a:lvl9pPr marL="315468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8953" y="2409408"/>
            <a:ext cx="9789459" cy="3200400"/>
          </a:xfrm>
        </p:spPr>
        <p:txBody>
          <a:bodyPr anchor="t">
            <a:noAutofit/>
            <a:scene3d>
              <a:camera prst="orthographicFront"/>
              <a:lightRig rig="harsh" dir="t"/>
            </a:scene3d>
            <a:sp3d extrusionH="57150" prstMaterial="matte">
              <a:bevelT w="63500" h="12700" prst="angle"/>
              <a:contourClr>
                <a:schemeClr val="bg1">
                  <a:lumMod val="65000"/>
                </a:schemeClr>
              </a:contourClr>
            </a:sp3d>
          </a:bodyPr>
          <a:lstStyle/>
          <a:p>
            <a:pPr>
              <a:lnSpc>
                <a:spcPct val="100000"/>
              </a:lnSpc>
            </a:pPr>
            <a:r>
              <a:rPr lang="en-US" sz="6600" b="1" smtClean="0">
                <a:ln/>
                <a:solidFill>
                  <a:srgbClr val="FFFF00"/>
                </a:solidFill>
                <a:effectLst>
                  <a:outerShdw blurRad="203200" dist="203200" dir="2700000" algn="tl" rotWithShape="0">
                    <a:prstClr val="black">
                      <a:alpha val="68000"/>
                    </a:prstClr>
                  </a:outerShdw>
                </a:effectLst>
                <a:latin typeface="Arial Rounded MT Bold" panose="020F0704030504030204" pitchFamily="34" charset="0"/>
              </a:rPr>
              <a:t>Strategi TI, Sourcing, dan Hubungan Vendor</a:t>
            </a:r>
            <a:r>
              <a:rPr lang="en-US" sz="3600" b="1" dirty="0">
                <a:ln/>
                <a:solidFill>
                  <a:srgbClr val="FFFF00"/>
                </a:solidFill>
                <a:effectLst>
                  <a:outerShdw blurRad="203200" dist="203200" dir="2700000" algn="tl" rotWithShape="0">
                    <a:prstClr val="black">
                      <a:alpha val="68000"/>
                    </a:prstClr>
                  </a:outerShdw>
                </a:effectLst>
                <a:latin typeface="Arial Rounded MT Bold" panose="020F0704030504030204" pitchFamily="34" charset="0"/>
              </a:rPr>
              <a:t/>
            </a:r>
            <a:br>
              <a:rPr lang="en-US" sz="3600" b="1" dirty="0">
                <a:ln/>
                <a:solidFill>
                  <a:srgbClr val="FFFF00"/>
                </a:solidFill>
                <a:effectLst>
                  <a:outerShdw blurRad="203200" dist="203200" dir="2700000" algn="tl" rotWithShape="0">
                    <a:prstClr val="black">
                      <a:alpha val="68000"/>
                    </a:prstClr>
                  </a:outerShdw>
                </a:effectLst>
                <a:latin typeface="Arial Rounded MT Bold" panose="020F0704030504030204" pitchFamily="34" charset="0"/>
              </a:rPr>
            </a:br>
            <a:endParaRPr lang="en-US" sz="3600" b="1" dirty="0">
              <a:ln/>
              <a:solidFill>
                <a:srgbClr val="FFFF00"/>
              </a:solidFill>
              <a:effectLst>
                <a:outerShdw blurRad="203200" dist="203200" dir="2700000" algn="tl" rotWithShape="0">
                  <a:prstClr val="black">
                    <a:alpha val="68000"/>
                  </a:prstClr>
                </a:outerShdw>
              </a:effectLst>
              <a:latin typeface="Arial Rounded MT Bold" panose="020F0704030504030204" pitchFamily="34" charset="0"/>
            </a:endParaRPr>
          </a:p>
        </p:txBody>
      </p:sp>
      <p:sp>
        <p:nvSpPr>
          <p:cNvPr id="3" name="Subtitle 2"/>
          <p:cNvSpPr>
            <a:spLocks noGrp="1"/>
          </p:cNvSpPr>
          <p:nvPr>
            <p:ph type="subTitle" idx="1"/>
          </p:nvPr>
        </p:nvSpPr>
        <p:spPr>
          <a:xfrm>
            <a:off x="1751012" y="1534922"/>
            <a:ext cx="7162799" cy="83820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lgn="l"/>
            <a:r>
              <a:rPr lang="en-US" sz="5400" b="1" cap="none" spc="0" smtClean="0">
                <a:ln/>
                <a:solidFill>
                  <a:schemeClr val="accent3"/>
                </a:solidFill>
                <a:effectLst>
                  <a:outerShdw blurRad="266700" dist="266700" dir="2700000" algn="tl" rotWithShape="0">
                    <a:prstClr val="black">
                      <a:alpha val="63000"/>
                    </a:prstClr>
                  </a:outerShdw>
                </a:effectLst>
                <a:latin typeface="Gill Sans Ultra Bold" panose="020B0A02020104020203" pitchFamily="34" charset="0"/>
                <a:cs typeface="Aharoni" panose="02010803020104030203" pitchFamily="2" charset="-79"/>
              </a:rPr>
              <a:t>BAB </a:t>
            </a:r>
            <a:r>
              <a:rPr lang="en-US" sz="5400" b="1" cap="none" spc="0" dirty="0">
                <a:ln/>
                <a:solidFill>
                  <a:schemeClr val="accent3"/>
                </a:solidFill>
                <a:effectLst>
                  <a:outerShdw blurRad="266700" dist="266700" dir="2700000" algn="tl" rotWithShape="0">
                    <a:prstClr val="black">
                      <a:alpha val="63000"/>
                    </a:prstClr>
                  </a:outerShdw>
                </a:effectLst>
                <a:latin typeface="Gill Sans Ultra Bold" panose="020B0A02020104020203" pitchFamily="34" charset="0"/>
                <a:cs typeface="Aharoni" panose="02010803020104030203" pitchFamily="2" charset="-79"/>
              </a:rPr>
              <a:t>12 </a:t>
            </a:r>
          </a:p>
        </p:txBody>
      </p:sp>
    </p:spTree>
    <p:extLst>
      <p:ext uri="{BB962C8B-B14F-4D97-AF65-F5344CB8AC3E}">
        <p14:creationId xmlns:p14="http://schemas.microsoft.com/office/powerpoint/2010/main" val="28672234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60412" y="533400"/>
            <a:ext cx="5715000" cy="1447800"/>
          </a:xfrm>
          <a:prstGeom prst="roundRect">
            <a:avLst>
              <a:gd name="adj" fmla="val 50000"/>
            </a:avLst>
          </a:prstGeom>
          <a:blipFill>
            <a:blip r:embed="rId3"/>
            <a:tile tx="0" ty="0" sx="100000" sy="100000" flip="none" algn="tl"/>
          </a:blipFill>
          <a:effectLst>
            <a:outerShdw blurRad="165100" dist="254000" dir="2700000" algn="tl" rotWithShape="0">
              <a:prstClr val="black">
                <a:alpha val="58000"/>
              </a:prstClr>
            </a:outerShdw>
          </a:effectLst>
          <a:scene3d>
            <a:camera prst="orthographicFront"/>
            <a:lightRig rig="threePt" dir="t"/>
          </a:scene3d>
          <a:sp3d>
            <a:bevelT w="152400" h="2667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293812" y="381000"/>
            <a:ext cx="9601200" cy="1143000"/>
          </a:xfrm>
        </p:spPr>
        <p:txBody>
          <a:bodyPr>
            <a:normAutofit/>
          </a:bodyPr>
          <a:lstStyle/>
          <a:p>
            <a:r>
              <a:rPr lang="en-US" sz="4400" b="1" spc="300" smtClean="0">
                <a:solidFill>
                  <a:srgbClr val="FF0000"/>
                </a:solidFill>
                <a:effectLst>
                  <a:outerShdw blurRad="127000" dist="127000" dir="2700000" algn="tl">
                    <a:srgbClr val="000000">
                      <a:alpha val="43137"/>
                    </a:srgbClr>
                  </a:outerShdw>
                </a:effectLst>
                <a:latin typeface="Arial Rounded MT Bold" panose="020F0704030504030204" pitchFamily="34" charset="0"/>
              </a:rPr>
              <a:t>Outline Bab 12</a:t>
            </a:r>
            <a:endParaRPr lang="en-US" sz="4400" b="1" dirty="0">
              <a:solidFill>
                <a:srgbClr val="FF0000"/>
              </a:solidFill>
              <a:effectLst>
                <a:outerShdw blurRad="127000" dist="127000" dir="2700000" algn="tl">
                  <a:srgbClr val="000000">
                    <a:alpha val="43137"/>
                  </a:srgbClr>
                </a:outerShdw>
              </a:effectLst>
              <a:latin typeface="Arial Rounded MT Bold" panose="020F0704030504030204" pitchFamily="34" charset="0"/>
            </a:endParaRPr>
          </a:p>
        </p:txBody>
      </p:sp>
      <p:sp>
        <p:nvSpPr>
          <p:cNvPr id="3" name="Content Placeholder 2"/>
          <p:cNvSpPr>
            <a:spLocks noGrp="1"/>
          </p:cNvSpPr>
          <p:nvPr>
            <p:ph idx="1"/>
          </p:nvPr>
        </p:nvSpPr>
        <p:spPr>
          <a:xfrm>
            <a:off x="1293814" y="2286000"/>
            <a:ext cx="9601200" cy="3886200"/>
          </a:xfrm>
        </p:spPr>
        <p:txBody>
          <a:bodyPr>
            <a:normAutofit/>
            <a:scene3d>
              <a:camera prst="orthographicFront"/>
              <a:lightRig rig="soft" dir="t">
                <a:rot lat="0" lon="0" rev="15600000"/>
              </a:lightRig>
            </a:scene3d>
            <a:sp3d extrusionH="57150" prstMaterial="softEdge">
              <a:bevelT w="25400" h="38100"/>
            </a:sp3d>
          </a:bodyPr>
          <a:lstStyle/>
          <a:p>
            <a:pPr>
              <a:lnSpc>
                <a:spcPct val="100000"/>
              </a:lnSpc>
              <a:spcBef>
                <a:spcPts val="1800"/>
              </a:spcBef>
              <a:buNone/>
            </a:pPr>
            <a:r>
              <a:rPr lang="en-US" sz="2799" b="1">
                <a:ln/>
                <a:solidFill>
                  <a:srgbClr val="FFFF00"/>
                </a:solidFill>
              </a:rPr>
              <a:t>12.1 </a:t>
            </a:r>
            <a:r>
              <a:rPr lang="en-US" sz="2799" b="1" smtClean="0">
                <a:ln/>
              </a:rPr>
              <a:t>Strategi TI dan Proses Perencanaan Strategik</a:t>
            </a:r>
            <a:endParaRPr lang="en-US" sz="2799" b="1" dirty="0">
              <a:ln/>
            </a:endParaRPr>
          </a:p>
          <a:p>
            <a:pPr>
              <a:lnSpc>
                <a:spcPct val="100000"/>
              </a:lnSpc>
              <a:spcBef>
                <a:spcPts val="1800"/>
              </a:spcBef>
              <a:buNone/>
            </a:pPr>
            <a:r>
              <a:rPr lang="en-US" sz="2799" b="1">
                <a:ln/>
                <a:solidFill>
                  <a:srgbClr val="FFFF00"/>
                </a:solidFill>
              </a:rPr>
              <a:t>12.2 </a:t>
            </a:r>
            <a:r>
              <a:rPr lang="en-US" sz="2799" b="1" smtClean="0">
                <a:ln/>
              </a:rPr>
              <a:t>Tatakelola TI</a:t>
            </a:r>
            <a:endParaRPr lang="en-US" sz="2799" b="1" dirty="0">
              <a:ln/>
            </a:endParaRPr>
          </a:p>
          <a:p>
            <a:pPr>
              <a:lnSpc>
                <a:spcPct val="100000"/>
              </a:lnSpc>
              <a:spcBef>
                <a:spcPts val="1800"/>
              </a:spcBef>
              <a:buNone/>
            </a:pPr>
            <a:r>
              <a:rPr lang="en-US" sz="2799" b="1">
                <a:ln/>
                <a:solidFill>
                  <a:srgbClr val="FFFF00"/>
                </a:solidFill>
              </a:rPr>
              <a:t>12.3</a:t>
            </a:r>
            <a:r>
              <a:rPr lang="en-US" sz="2799" b="1">
                <a:ln/>
              </a:rPr>
              <a:t> Menyelaraskan TI dengan Strategi </a:t>
            </a:r>
            <a:r>
              <a:rPr lang="en-US" sz="2799" b="1" smtClean="0">
                <a:ln/>
              </a:rPr>
              <a:t>Bisnis</a:t>
            </a:r>
          </a:p>
          <a:p>
            <a:pPr>
              <a:lnSpc>
                <a:spcPct val="100000"/>
              </a:lnSpc>
              <a:spcBef>
                <a:spcPts val="1800"/>
              </a:spcBef>
              <a:buNone/>
            </a:pPr>
            <a:r>
              <a:rPr lang="en-US" sz="2799" b="1" smtClean="0">
                <a:ln/>
                <a:solidFill>
                  <a:srgbClr val="FFFF00"/>
                </a:solidFill>
              </a:rPr>
              <a:t>12.4</a:t>
            </a:r>
            <a:r>
              <a:rPr lang="en-US" sz="2799" b="1" smtClean="0">
                <a:ln/>
              </a:rPr>
              <a:t> Rencana Operasi TI dan Srategi Sourcing</a:t>
            </a:r>
            <a:endParaRPr lang="en-US" sz="2799" b="1" dirty="0">
              <a:ln/>
            </a:endParaRPr>
          </a:p>
          <a:p>
            <a:pPr>
              <a:lnSpc>
                <a:spcPct val="100000"/>
              </a:lnSpc>
              <a:spcBef>
                <a:spcPts val="1800"/>
              </a:spcBef>
              <a:buNone/>
            </a:pPr>
            <a:r>
              <a:rPr lang="en-US" sz="2799" b="1">
                <a:ln/>
                <a:solidFill>
                  <a:srgbClr val="FFFF00"/>
                </a:solidFill>
              </a:rPr>
              <a:t>12.5</a:t>
            </a:r>
            <a:r>
              <a:rPr lang="en-US" sz="2799" b="1">
                <a:ln/>
              </a:rPr>
              <a:t> </a:t>
            </a:r>
            <a:r>
              <a:rPr lang="en-US" sz="2799" b="1" smtClean="0">
                <a:ln/>
              </a:rPr>
              <a:t>Hubungan Vendor TI</a:t>
            </a:r>
            <a:endParaRPr lang="en-US" sz="2799" b="1" dirty="0">
              <a:ln/>
            </a:endParaRPr>
          </a:p>
        </p:txBody>
      </p:sp>
    </p:spTree>
    <p:extLst>
      <p:ext uri="{BB962C8B-B14F-4D97-AF65-F5344CB8AC3E}">
        <p14:creationId xmlns:p14="http://schemas.microsoft.com/office/powerpoint/2010/main" val="20553593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1524000"/>
            <a:ext cx="95250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944688" indent="-1944688"/>
            <a:r>
              <a:rPr lang="en-US" b="1">
                <a:ln/>
                <a:solidFill>
                  <a:srgbClr val="FFFF00"/>
                </a:solidFill>
                <a:effectLst>
                  <a:outerShdw blurRad="76200" dist="88900" dir="2700000" algn="tl" rotWithShape="0">
                    <a:prstClr val="black">
                      <a:alpha val="66000"/>
                    </a:prstClr>
                  </a:outerShdw>
                </a:effectLst>
              </a:rPr>
              <a:t>12.1  	</a:t>
            </a:r>
            <a:r>
              <a:rPr lang="en-US" b="1" smtClean="0">
                <a:ln/>
                <a:solidFill>
                  <a:srgbClr val="FFFF00"/>
                </a:solidFill>
                <a:effectLst>
                  <a:outerShdw blurRad="76200" dist="88900" dir="2700000" algn="tl" rotWithShape="0">
                    <a:prstClr val="black">
                      <a:alpha val="66000"/>
                    </a:prstClr>
                  </a:outerShdw>
                </a:effectLst>
              </a:rPr>
              <a:t>Strategi TI dan Proses Perencanaan Strategik</a:t>
            </a:r>
            <a:endParaRPr lang="en-US"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3600820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912812" y="1640540"/>
            <a:ext cx="7315200" cy="1143000"/>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293812" y="381000"/>
            <a:ext cx="9601202" cy="1143000"/>
          </a:xfrm>
        </p:spPr>
        <p:txBody>
          <a:bodyPr>
            <a:normAutofit/>
          </a:bodyPr>
          <a:lstStyle/>
          <a:p>
            <a:pPr marL="1379538" indent="-1379538"/>
            <a:r>
              <a:rPr lang="en-US" b="1" smtClean="0"/>
              <a:t>12.1  	Strategi TI dan Proses Perencanaan Strategik</a:t>
            </a:r>
            <a:endParaRPr lang="en-US" b="1" dirty="0"/>
          </a:p>
        </p:txBody>
      </p:sp>
      <p:sp>
        <p:nvSpPr>
          <p:cNvPr id="3" name="Content Placeholder 2"/>
          <p:cNvSpPr>
            <a:spLocks noGrp="1"/>
          </p:cNvSpPr>
          <p:nvPr>
            <p:ph idx="1"/>
          </p:nvPr>
        </p:nvSpPr>
        <p:spPr/>
        <p:txBody>
          <a:bodyPr>
            <a:normAutofit lnSpcReduction="10000"/>
          </a:bodyPr>
          <a:lstStyle/>
          <a:p>
            <a:pPr marL="0" indent="0">
              <a:spcBef>
                <a:spcPts val="0"/>
              </a:spcBef>
              <a:buNone/>
            </a:pPr>
            <a:r>
              <a:rPr lang="en-US" sz="2799" b="1" smtClean="0">
                <a:solidFill>
                  <a:srgbClr val="FFFF00"/>
                </a:solidFill>
                <a:effectLst>
                  <a:outerShdw blurRad="127000" dist="114300" dir="2700000" algn="tl" rotWithShape="0">
                    <a:prstClr val="black">
                      <a:alpha val="61000"/>
                    </a:prstClr>
                  </a:outerShdw>
                </a:effectLst>
              </a:rPr>
              <a:t>Strategi TI mendukung strategi bisnis. </a:t>
            </a:r>
          </a:p>
          <a:p>
            <a:pPr marL="0" indent="0">
              <a:spcBef>
                <a:spcPts val="0"/>
              </a:spcBef>
              <a:buNone/>
            </a:pPr>
            <a:r>
              <a:rPr lang="en-US" sz="2799" b="1" smtClean="0">
                <a:solidFill>
                  <a:srgbClr val="FFFF00"/>
                </a:solidFill>
                <a:effectLst>
                  <a:outerShdw blurRad="127000" dist="114300" dir="2700000" algn="tl" rotWithShape="0">
                    <a:prstClr val="black">
                      <a:alpha val="61000"/>
                    </a:prstClr>
                  </a:outerShdw>
                </a:effectLst>
              </a:rPr>
              <a:t>Empat poin Renstra TI adalah:</a:t>
            </a:r>
            <a:endParaRPr lang="en-US" sz="2799" b="1" dirty="0">
              <a:solidFill>
                <a:srgbClr val="FFFF00"/>
              </a:solidFill>
              <a:effectLst>
                <a:outerShdw blurRad="127000" dist="114300" dir="2700000" algn="tl" rotWithShape="0">
                  <a:prstClr val="black">
                    <a:alpha val="61000"/>
                  </a:prstClr>
                </a:outerShdw>
              </a:effectLst>
            </a:endParaRPr>
          </a:p>
          <a:p>
            <a:pPr marL="514196" indent="-514196">
              <a:spcBef>
                <a:spcPts val="1799"/>
              </a:spcBef>
              <a:buFont typeface="+mj-lt"/>
              <a:buAutoNum type="arabicPeriod"/>
            </a:pPr>
            <a:endParaRPr lang="en-US" sz="2799" smtClean="0">
              <a:effectLst>
                <a:outerShdw blurRad="127000" dist="114300" dir="2700000" algn="tl" rotWithShape="0">
                  <a:prstClr val="black">
                    <a:alpha val="61000"/>
                  </a:prstClr>
                </a:outerShdw>
              </a:effectLst>
            </a:endParaRPr>
          </a:p>
          <a:p>
            <a:pPr marL="514196" indent="-514196">
              <a:spcBef>
                <a:spcPts val="1799"/>
              </a:spcBef>
              <a:buFont typeface="+mj-lt"/>
              <a:buAutoNum type="arabicPeriod"/>
            </a:pPr>
            <a:r>
              <a:rPr lang="en-US" sz="2799" smtClean="0">
                <a:effectLst>
                  <a:outerShdw blurRad="127000" dist="114300" dir="2700000" algn="tl" rotWithShape="0">
                    <a:prstClr val="black">
                      <a:alpha val="61000"/>
                    </a:prstClr>
                  </a:outerShdw>
                </a:effectLst>
              </a:rPr>
              <a:t>Untuk memperbaiki pemahaman manajemen akan peluang dan keterbatasan TI</a:t>
            </a:r>
            <a:endParaRPr lang="en-US" sz="2799" dirty="0">
              <a:effectLst>
                <a:outerShdw blurRad="127000" dist="114300" dir="2700000" algn="tl" rotWithShape="0">
                  <a:prstClr val="black">
                    <a:alpha val="61000"/>
                  </a:prstClr>
                </a:outerShdw>
              </a:effectLst>
            </a:endParaRPr>
          </a:p>
          <a:p>
            <a:pPr marL="514196" indent="-514196">
              <a:spcBef>
                <a:spcPts val="1799"/>
              </a:spcBef>
              <a:buFont typeface="+mj-lt"/>
              <a:buAutoNum type="arabicPeriod"/>
            </a:pPr>
            <a:r>
              <a:rPr lang="en-US" sz="2799" smtClean="0">
                <a:effectLst>
                  <a:outerShdw blurRad="127000" dist="114300" dir="2700000" algn="tl" rotWithShape="0">
                    <a:prstClr val="black">
                      <a:alpha val="61000"/>
                    </a:prstClr>
                  </a:outerShdw>
                </a:effectLst>
              </a:rPr>
              <a:t>Untuk menghitung kinerja saat ini</a:t>
            </a:r>
            <a:endParaRPr lang="en-US" sz="2799" dirty="0">
              <a:effectLst>
                <a:outerShdw blurRad="127000" dist="114300" dir="2700000" algn="tl" rotWithShape="0">
                  <a:prstClr val="black">
                    <a:alpha val="61000"/>
                  </a:prstClr>
                </a:outerShdw>
              </a:effectLst>
            </a:endParaRPr>
          </a:p>
          <a:p>
            <a:pPr marL="514196" indent="-514196">
              <a:spcBef>
                <a:spcPts val="1799"/>
              </a:spcBef>
              <a:buFont typeface="+mj-lt"/>
              <a:buAutoNum type="arabicPeriod"/>
            </a:pPr>
            <a:r>
              <a:rPr lang="en-US" sz="2799" smtClean="0">
                <a:effectLst>
                  <a:outerShdw blurRad="127000" dist="114300" dir="2700000" algn="tl" rotWithShape="0">
                    <a:prstClr val="black">
                      <a:alpha val="61000"/>
                    </a:prstClr>
                  </a:outerShdw>
                </a:effectLst>
              </a:rPr>
              <a:t>Untuk mengidentifikasi kapasitas dan kebutuhan sumberdaya manusia</a:t>
            </a:r>
            <a:endParaRPr lang="en-US" sz="2799" dirty="0">
              <a:effectLst>
                <a:outerShdw blurRad="127000" dist="114300" dir="2700000" algn="tl" rotWithShape="0">
                  <a:prstClr val="black">
                    <a:alpha val="61000"/>
                  </a:prstClr>
                </a:outerShdw>
              </a:effectLst>
            </a:endParaRPr>
          </a:p>
          <a:p>
            <a:pPr marL="514196" indent="-514196">
              <a:spcBef>
                <a:spcPts val="1799"/>
              </a:spcBef>
              <a:buFont typeface="+mj-lt"/>
              <a:buAutoNum type="arabicPeriod"/>
            </a:pPr>
            <a:r>
              <a:rPr lang="en-US" sz="2799" smtClean="0">
                <a:effectLst>
                  <a:outerShdw blurRad="127000" dist="114300" dir="2700000" algn="tl" rotWithShape="0">
                    <a:prstClr val="black">
                      <a:alpha val="61000"/>
                    </a:prstClr>
                  </a:outerShdw>
                </a:effectLst>
              </a:rPr>
              <a:t>Untuk klarifikasi level kebutuhan investasi</a:t>
            </a:r>
            <a:endParaRPr lang="en-US" sz="2799" dirty="0">
              <a:effectLst>
                <a:outerShdw blurRad="127000" dist="114300" dir="2700000" algn="tl" rotWithShape="0">
                  <a:prstClr val="black">
                    <a:alpha val="61000"/>
                  </a:prstClr>
                </a:outerShdw>
              </a:effectLst>
            </a:endParaRPr>
          </a:p>
        </p:txBody>
      </p:sp>
    </p:spTree>
    <p:extLst>
      <p:ext uri="{BB962C8B-B14F-4D97-AF65-F5344CB8AC3E}">
        <p14:creationId xmlns:p14="http://schemas.microsoft.com/office/powerpoint/2010/main" val="35148566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10210800" cy="1143000"/>
          </a:xfrm>
        </p:spPr>
        <p:txBody>
          <a:bodyPr>
            <a:normAutofit/>
          </a:bodyPr>
          <a:lstStyle/>
          <a:p>
            <a:pPr marL="1379538" indent="-1379538"/>
            <a:r>
              <a:rPr lang="en-US" b="1" smtClean="0"/>
              <a:t>12.1  	Strategi TI dan Proses Perencanaan Strategik</a:t>
            </a:r>
            <a:endParaRPr lang="en-US" b="1" dirty="0"/>
          </a:p>
        </p:txBody>
      </p:sp>
      <p:sp>
        <p:nvSpPr>
          <p:cNvPr id="3" name="Content Placeholder 2"/>
          <p:cNvSpPr>
            <a:spLocks noGrp="1"/>
          </p:cNvSpPr>
          <p:nvPr>
            <p:ph idx="1"/>
          </p:nvPr>
        </p:nvSpPr>
        <p:spPr/>
        <p:txBody>
          <a:bodyPr>
            <a:normAutofit/>
          </a:bodyPr>
          <a:lstStyle/>
          <a:p>
            <a:pPr marL="0" indent="0">
              <a:spcBef>
                <a:spcPts val="0"/>
              </a:spcBef>
              <a:buNone/>
            </a:pPr>
            <a:r>
              <a:rPr lang="en-US" sz="2799" smtClean="0"/>
              <a:t>Strategi TI mendukung strategi bisnis. Empat poin Rencana Strategik TI adalah:</a:t>
            </a:r>
            <a:endParaRPr lang="en-US" sz="2799" dirty="0"/>
          </a:p>
          <a:p>
            <a:pPr marL="514196" indent="-514196">
              <a:spcBef>
                <a:spcPts val="1799"/>
              </a:spcBef>
              <a:buFont typeface="+mj-lt"/>
              <a:buAutoNum type="arabicPeriod"/>
            </a:pPr>
            <a:r>
              <a:rPr lang="en-US" sz="2799" dirty="0"/>
              <a:t>To improve management’s understanding of IT opportunities and limitations</a:t>
            </a:r>
          </a:p>
          <a:p>
            <a:pPr marL="514196" indent="-514196">
              <a:spcBef>
                <a:spcPts val="1799"/>
              </a:spcBef>
              <a:buFont typeface="+mj-lt"/>
              <a:buAutoNum type="arabicPeriod"/>
            </a:pPr>
            <a:r>
              <a:rPr lang="en-US" sz="2799" dirty="0"/>
              <a:t>To assess current performance</a:t>
            </a:r>
          </a:p>
          <a:p>
            <a:pPr marL="514196" indent="-514196">
              <a:spcBef>
                <a:spcPts val="1799"/>
              </a:spcBef>
              <a:buFont typeface="+mj-lt"/>
              <a:buAutoNum type="arabicPeriod"/>
            </a:pPr>
            <a:r>
              <a:rPr lang="en-US" sz="2799" dirty="0"/>
              <a:t>To identify capacity and human resource requirements</a:t>
            </a:r>
          </a:p>
          <a:p>
            <a:pPr marL="514196" indent="-514196">
              <a:spcBef>
                <a:spcPts val="1799"/>
              </a:spcBef>
              <a:buFont typeface="+mj-lt"/>
              <a:buAutoNum type="arabicPeriod"/>
            </a:pPr>
            <a:r>
              <a:rPr lang="en-US" sz="2799" dirty="0"/>
              <a:t>To clarify the level of investment required</a:t>
            </a:r>
          </a:p>
        </p:txBody>
      </p:sp>
    </p:spTree>
    <p:extLst>
      <p:ext uri="{BB962C8B-B14F-4D97-AF65-F5344CB8AC3E}">
        <p14:creationId xmlns:p14="http://schemas.microsoft.com/office/powerpoint/2010/main" val="2597791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1460726" y="3835395"/>
            <a:ext cx="914400" cy="914400"/>
          </a:xfrm>
          <a:prstGeom prst="ellipse">
            <a:avLst/>
          </a:prstGeom>
          <a:effectLst>
            <a:outerShdw blurRad="50800" dist="38100" dir="2700000" algn="tl" rotWithShape="0">
              <a:prstClr val="black">
                <a:alpha val="40000"/>
              </a:prstClr>
            </a:outerShdw>
          </a:effectLst>
          <a:scene3d>
            <a:camera prst="orthographicFront">
              <a:rot lat="0" lon="0" rev="0"/>
            </a:camera>
            <a:lightRig rig="threePt" dir="t">
              <a:rot lat="0" lon="0" rev="19800000"/>
            </a:lightRig>
          </a:scene3d>
          <a:sp3d prstMaterial="clear">
            <a:bevelT w="273050" h="2286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7" name="Oval 6"/>
          <p:cNvSpPr/>
          <p:nvPr/>
        </p:nvSpPr>
        <p:spPr>
          <a:xfrm>
            <a:off x="1474173" y="2746830"/>
            <a:ext cx="914400" cy="914400"/>
          </a:xfrm>
          <a:prstGeom prst="ellipse">
            <a:avLst/>
          </a:prstGeom>
          <a:effectLst>
            <a:outerShdw blurRad="50800" dist="38100" dir="2700000" algn="tl" rotWithShape="0">
              <a:prstClr val="black">
                <a:alpha val="40000"/>
              </a:prstClr>
            </a:outerShdw>
          </a:effectLst>
          <a:scene3d>
            <a:camera prst="orthographicFront"/>
            <a:lightRig rig="threePt" dir="t"/>
          </a:scene3d>
          <a:sp3d prstMaterial="clear">
            <a:bevelT w="406400" h="3746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ounded Rectangle 1"/>
          <p:cNvSpPr/>
          <p:nvPr/>
        </p:nvSpPr>
        <p:spPr>
          <a:xfrm>
            <a:off x="1105129" y="1476828"/>
            <a:ext cx="7772400" cy="990600"/>
          </a:xfrm>
          <a:prstGeom prst="roundRect">
            <a:avLst>
              <a:gd name="adj" fmla="val 50000"/>
            </a:avLst>
          </a:prstGeom>
          <a:scene3d>
            <a:camera prst="orthographicFront">
              <a:rot lat="0" lon="0" rev="0"/>
            </a:camera>
            <a:lightRig rig="threePt" dir="t">
              <a:rot lat="0" lon="0" rev="19800000"/>
            </a:lightRig>
          </a:scene3d>
          <a:sp3d prstMaterial="clear">
            <a:bevelT w="38100" h="2286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p:sp>
        <p:nvSpPr>
          <p:cNvPr id="3" name="Title 2"/>
          <p:cNvSpPr>
            <a:spLocks noGrp="1"/>
          </p:cNvSpPr>
          <p:nvPr>
            <p:ph type="title"/>
          </p:nvPr>
        </p:nvSpPr>
        <p:spPr>
          <a:xfrm>
            <a:off x="1293812" y="381000"/>
            <a:ext cx="9601200" cy="1143000"/>
          </a:xfrm>
        </p:spPr>
        <p:txBody>
          <a:bodyPr>
            <a:normAutofit/>
          </a:bodyPr>
          <a:lstStyle/>
          <a:p>
            <a:pPr marL="1379538" indent="-1379538"/>
            <a:r>
              <a:rPr lang="en-US" b="1"/>
              <a:t>12.1  </a:t>
            </a:r>
            <a:r>
              <a:rPr lang="en-US" b="1" smtClean="0"/>
              <a:t>	</a:t>
            </a:r>
            <a:r>
              <a:rPr lang="en-US" b="1"/>
              <a:t>Strategi TI dan Proses Perencanaan Strategik</a:t>
            </a:r>
            <a:endParaRPr lang="id-ID"/>
          </a:p>
        </p:txBody>
      </p:sp>
      <p:sp>
        <p:nvSpPr>
          <p:cNvPr id="6" name="Content Placeholder 2"/>
          <p:cNvSpPr>
            <a:spLocks noGrp="1"/>
          </p:cNvSpPr>
          <p:nvPr>
            <p:ph idx="1"/>
          </p:nvPr>
        </p:nvSpPr>
        <p:spPr>
          <a:xfrm>
            <a:off x="1330095" y="1801584"/>
            <a:ext cx="9601200" cy="4343400"/>
          </a:xfrm>
          <a:effectLst/>
        </p:spPr>
        <p:txBody>
          <a:bodyPr>
            <a:normAutofit fontScale="85000" lnSpcReduction="20000"/>
          </a:bodyPr>
          <a:lstStyle/>
          <a:p>
            <a:pPr>
              <a:buNone/>
            </a:pPr>
            <a:r>
              <a:rPr lang="en-US" sz="2799"/>
              <a:t>	</a:t>
            </a:r>
            <a:r>
              <a:rPr lang="en-US" sz="2799" b="1" smtClean="0">
                <a:solidFill>
                  <a:schemeClr val="accent3"/>
                </a:solidFill>
                <a:effectLst>
                  <a:outerShdw blurRad="203200" dist="139700" dir="2700000" algn="tl" rotWithShape="0">
                    <a:prstClr val="black">
                      <a:alpha val="69000"/>
                    </a:prstClr>
                  </a:outerShdw>
                </a:effectLst>
                <a:latin typeface="Aharoni" panose="02010803020104030203" pitchFamily="2" charset="-79"/>
                <a:cs typeface="Aharoni" panose="02010803020104030203" pitchFamily="2" charset="-79"/>
              </a:rPr>
              <a:t>STRATEGI TI DAPAT DIBAGI 2 (DUA) KATEGORI</a:t>
            </a:r>
          </a:p>
          <a:p>
            <a:pPr>
              <a:buNone/>
            </a:pPr>
            <a:endParaRPr lang="en-US" sz="2799" smtClean="0"/>
          </a:p>
          <a:p>
            <a:pPr>
              <a:buNone/>
            </a:pPr>
            <a:endParaRPr lang="en-US" sz="2799" dirty="0"/>
          </a:p>
          <a:p>
            <a:pPr marL="914280" lvl="1" indent="-514350">
              <a:buAutoNum type="arabicPeriod"/>
            </a:pPr>
            <a:r>
              <a:rPr lang="en-US" sz="2800" b="1" smtClean="0">
                <a:solidFill>
                  <a:srgbClr val="FFFF00"/>
                </a:solidFill>
              </a:rPr>
              <a:t>In-house development</a:t>
            </a:r>
          </a:p>
          <a:p>
            <a:pPr marL="914280" lvl="1" indent="-514350">
              <a:buAutoNum type="arabicPeriod"/>
            </a:pPr>
            <a:endParaRPr lang="en-US" sz="2800" b="1" smtClean="0">
              <a:solidFill>
                <a:srgbClr val="FFFF00"/>
              </a:solidFill>
            </a:endParaRPr>
          </a:p>
          <a:p>
            <a:pPr marL="914280" lvl="1" indent="-514350">
              <a:buAutoNum type="arabicPeriod"/>
            </a:pPr>
            <a:endParaRPr lang="en-US" sz="2800" b="1" dirty="0" smtClean="0">
              <a:solidFill>
                <a:srgbClr val="FFFF00"/>
              </a:solidFill>
            </a:endParaRPr>
          </a:p>
          <a:p>
            <a:pPr marL="399930" lvl="1" indent="0">
              <a:buNone/>
            </a:pPr>
            <a:r>
              <a:rPr lang="en-US" sz="2800" b="1" dirty="0" smtClean="0">
                <a:solidFill>
                  <a:srgbClr val="FFFF00"/>
                </a:solidFill>
              </a:rPr>
              <a:t>2</a:t>
            </a:r>
            <a:r>
              <a:rPr lang="en-US" sz="2800" b="1" smtClean="0">
                <a:solidFill>
                  <a:srgbClr val="FFFF00"/>
                </a:solidFill>
              </a:rPr>
              <a:t>.   Outsource </a:t>
            </a:r>
            <a:r>
              <a:rPr lang="en-US" sz="2800" b="1" dirty="0" smtClean="0">
                <a:solidFill>
                  <a:srgbClr val="FFFF00"/>
                </a:solidFill>
              </a:rPr>
              <a:t>development</a:t>
            </a:r>
            <a:r>
              <a:rPr lang="en-US" sz="2800" smtClean="0"/>
              <a:t>, atau </a:t>
            </a:r>
            <a:r>
              <a:rPr lang="en-US" sz="2800" b="1" dirty="0" smtClean="0">
                <a:solidFill>
                  <a:srgbClr val="FFFF00"/>
                </a:solidFill>
              </a:rPr>
              <a:t>outsourcing</a:t>
            </a:r>
          </a:p>
          <a:p>
            <a:pPr marL="1312863" lvl="2" indent="-398463">
              <a:buFont typeface="Wingdings" pitchFamily="2" charset="2"/>
              <a:buChar char="§"/>
            </a:pPr>
            <a:r>
              <a:rPr lang="en-US" sz="2799" b="1" dirty="0">
                <a:solidFill>
                  <a:schemeClr val="accent1">
                    <a:lumMod val="60000"/>
                    <a:lumOff val="40000"/>
                  </a:schemeClr>
                </a:solidFill>
                <a:effectLst>
                  <a:outerShdw blurRad="38100" dist="38100" dir="2700000" algn="tl">
                    <a:srgbClr val="000000">
                      <a:alpha val="43137"/>
                    </a:srgbClr>
                  </a:outerShdw>
                </a:effectLst>
              </a:rPr>
              <a:t>on-shore (domestic) sourcing</a:t>
            </a:r>
          </a:p>
          <a:p>
            <a:pPr marL="1312863" lvl="2" indent="-398463">
              <a:buFont typeface="Wingdings" pitchFamily="2" charset="2"/>
              <a:buChar char="§"/>
            </a:pPr>
            <a:r>
              <a:rPr lang="en-US" sz="2799" b="1" smtClean="0">
                <a:solidFill>
                  <a:schemeClr val="accent1">
                    <a:lumMod val="60000"/>
                    <a:lumOff val="40000"/>
                  </a:schemeClr>
                </a:solidFill>
                <a:effectLst>
                  <a:outerShdw blurRad="38100" dist="38100" dir="2700000" algn="tl">
                    <a:srgbClr val="000000">
                      <a:alpha val="43137"/>
                    </a:srgbClr>
                  </a:outerShdw>
                </a:effectLst>
              </a:rPr>
              <a:t>offshoring</a:t>
            </a:r>
            <a:endParaRPr lang="en-US" sz="2799" b="1" dirty="0">
              <a:solidFill>
                <a:schemeClr val="accent1">
                  <a:lumMod val="60000"/>
                  <a:lumOff val="40000"/>
                </a:schemeClr>
              </a:solidFill>
              <a:effectLst>
                <a:outerShdw blurRad="38100" dist="38100" dir="2700000" algn="tl">
                  <a:srgbClr val="000000">
                    <a:alpha val="43137"/>
                  </a:srgbClr>
                </a:outerShdw>
              </a:effectLst>
            </a:endParaRPr>
          </a:p>
          <a:p>
            <a:pPr marL="514196" indent="-514196">
              <a:buNone/>
            </a:pPr>
            <a:r>
              <a:rPr lang="en-US" sz="2799"/>
              <a:t>	</a:t>
            </a:r>
            <a:r>
              <a:rPr lang="en-US" sz="2799" smtClean="0"/>
              <a:t>Organisasi biasa menggunakan kombinasi strategi TI tersebut—</a:t>
            </a:r>
            <a:r>
              <a:rPr lang="en-US" sz="2799" b="1" smtClean="0">
                <a:solidFill>
                  <a:schemeClr val="accent1">
                    <a:lumMod val="60000"/>
                    <a:lumOff val="40000"/>
                  </a:schemeClr>
                </a:solidFill>
              </a:rPr>
              <a:t>in-house</a:t>
            </a:r>
            <a:r>
              <a:rPr lang="en-US" sz="2799" dirty="0"/>
              <a:t>, </a:t>
            </a:r>
            <a:r>
              <a:rPr lang="en-US" sz="2799" b="1" dirty="0">
                <a:solidFill>
                  <a:schemeClr val="accent1">
                    <a:lumMod val="60000"/>
                    <a:lumOff val="40000"/>
                  </a:schemeClr>
                </a:solidFill>
              </a:rPr>
              <a:t>on-shore sourcing</a:t>
            </a:r>
            <a:r>
              <a:rPr lang="en-US" sz="2799" dirty="0"/>
              <a:t>, </a:t>
            </a:r>
            <a:r>
              <a:rPr lang="en-US" sz="2799" b="1" dirty="0">
                <a:solidFill>
                  <a:schemeClr val="accent1">
                    <a:lumMod val="60000"/>
                    <a:lumOff val="40000"/>
                  </a:schemeClr>
                </a:solidFill>
              </a:rPr>
              <a:t>offshoring</a:t>
            </a:r>
            <a:r>
              <a:rPr lang="en-US" sz="2799" dirty="0"/>
              <a:t>, </a:t>
            </a:r>
            <a:r>
              <a:rPr lang="en-US" sz="2799" b="1" dirty="0">
                <a:solidFill>
                  <a:schemeClr val="accent1">
                    <a:lumMod val="60000"/>
                    <a:lumOff val="40000"/>
                  </a:schemeClr>
                </a:solidFill>
              </a:rPr>
              <a:t>cloud computing</a:t>
            </a:r>
            <a:r>
              <a:rPr lang="en-US" sz="2799"/>
              <a:t>, </a:t>
            </a:r>
            <a:r>
              <a:rPr lang="en-US" sz="2799" smtClean="0"/>
              <a:t>dan </a:t>
            </a:r>
            <a:r>
              <a:rPr lang="en-US" sz="2799" b="1" dirty="0">
                <a:solidFill>
                  <a:schemeClr val="accent1">
                    <a:lumMod val="60000"/>
                    <a:lumOff val="40000"/>
                  </a:schemeClr>
                </a:solidFill>
              </a:rPr>
              <a:t>SaaS</a:t>
            </a:r>
            <a:r>
              <a:rPr lang="en-US" sz="2799" dirty="0"/>
              <a:t>.</a:t>
            </a:r>
          </a:p>
          <a:p>
            <a:pPr>
              <a:buNone/>
            </a:pPr>
            <a:endParaRPr lang="en-US" dirty="0"/>
          </a:p>
        </p:txBody>
      </p:sp>
    </p:spTree>
    <p:extLst>
      <p:ext uri="{BB962C8B-B14F-4D97-AF65-F5344CB8AC3E}">
        <p14:creationId xmlns:p14="http://schemas.microsoft.com/office/powerpoint/2010/main" val="6238488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750"/>
                                        <p:tgtEl>
                                          <p:spTgt spid="6">
                                            <p:txEl>
                                              <p:pRg st="0" end="0"/>
                                            </p:txEl>
                                          </p:spTgt>
                                        </p:tgtEl>
                                      </p:cBhvr>
                                    </p:animEffect>
                                    <p:anim calcmode="lin" valueType="num">
                                      <p:cBhvr>
                                        <p:cTn id="8" dur="175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75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750"/>
                                        <p:tgtEl>
                                          <p:spTgt spid="2"/>
                                        </p:tgtEl>
                                      </p:cBhvr>
                                    </p:animEffect>
                                    <p:anim calcmode="lin" valueType="num">
                                      <p:cBhvr>
                                        <p:cTn id="13" dur="1750" fill="hold"/>
                                        <p:tgtEl>
                                          <p:spTgt spid="2"/>
                                        </p:tgtEl>
                                        <p:attrNameLst>
                                          <p:attrName>ppt_x</p:attrName>
                                        </p:attrNameLst>
                                      </p:cBhvr>
                                      <p:tavLst>
                                        <p:tav tm="0">
                                          <p:val>
                                            <p:strVal val="#ppt_x"/>
                                          </p:val>
                                        </p:tav>
                                        <p:tav tm="100000">
                                          <p:val>
                                            <p:strVal val="#ppt_x"/>
                                          </p:val>
                                        </p:tav>
                                      </p:tavLst>
                                    </p:anim>
                                    <p:anim calcmode="lin" valueType="num">
                                      <p:cBhvr>
                                        <p:cTn id="14" dur="175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1750"/>
                                        <p:tgtEl>
                                          <p:spTgt spid="6">
                                            <p:txEl>
                                              <p:pRg st="3" end="3"/>
                                            </p:txEl>
                                          </p:spTgt>
                                        </p:tgtEl>
                                      </p:cBhvr>
                                    </p:animEffect>
                                    <p:anim calcmode="lin" valueType="num">
                                      <p:cBhvr>
                                        <p:cTn id="20" dur="175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1" dur="1750" fill="hold"/>
                                        <p:tgtEl>
                                          <p:spTgt spid="6">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750"/>
                                        <p:tgtEl>
                                          <p:spTgt spid="7"/>
                                        </p:tgtEl>
                                      </p:cBhvr>
                                    </p:animEffect>
                                    <p:anim calcmode="lin" valueType="num">
                                      <p:cBhvr>
                                        <p:cTn id="25" dur="1750" fill="hold"/>
                                        <p:tgtEl>
                                          <p:spTgt spid="7"/>
                                        </p:tgtEl>
                                        <p:attrNameLst>
                                          <p:attrName>ppt_x</p:attrName>
                                        </p:attrNameLst>
                                      </p:cBhvr>
                                      <p:tavLst>
                                        <p:tav tm="0">
                                          <p:val>
                                            <p:strVal val="#ppt_x"/>
                                          </p:val>
                                        </p:tav>
                                        <p:tav tm="100000">
                                          <p:val>
                                            <p:strVal val="#ppt_x"/>
                                          </p:val>
                                        </p:tav>
                                      </p:tavLst>
                                    </p:anim>
                                    <p:anim calcmode="lin" valueType="num">
                                      <p:cBhvr>
                                        <p:cTn id="26" dur="17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1750"/>
                                        <p:tgtEl>
                                          <p:spTgt spid="6">
                                            <p:txEl>
                                              <p:pRg st="6" end="6"/>
                                            </p:txEl>
                                          </p:spTgt>
                                        </p:tgtEl>
                                      </p:cBhvr>
                                    </p:animEffect>
                                    <p:anim calcmode="lin" valueType="num">
                                      <p:cBhvr>
                                        <p:cTn id="32" dur="175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3" dur="1750" fill="hold"/>
                                        <p:tgtEl>
                                          <p:spTgt spid="6">
                                            <p:txEl>
                                              <p:pRg st="6" end="6"/>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750"/>
                                        <p:tgtEl>
                                          <p:spTgt spid="8"/>
                                        </p:tgtEl>
                                      </p:cBhvr>
                                    </p:animEffect>
                                    <p:anim calcmode="lin" valueType="num">
                                      <p:cBhvr>
                                        <p:cTn id="37" dur="1750" fill="hold"/>
                                        <p:tgtEl>
                                          <p:spTgt spid="8"/>
                                        </p:tgtEl>
                                        <p:attrNameLst>
                                          <p:attrName>ppt_x</p:attrName>
                                        </p:attrNameLst>
                                      </p:cBhvr>
                                      <p:tavLst>
                                        <p:tav tm="0">
                                          <p:val>
                                            <p:strVal val="#ppt_x"/>
                                          </p:val>
                                        </p:tav>
                                        <p:tav tm="100000">
                                          <p:val>
                                            <p:strVal val="#ppt_x"/>
                                          </p:val>
                                        </p:tav>
                                      </p:tavLst>
                                    </p:anim>
                                    <p:anim calcmode="lin" valueType="num">
                                      <p:cBhvr>
                                        <p:cTn id="38" dur="17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fade">
                                      <p:cBhvr>
                                        <p:cTn id="43" dur="1750"/>
                                        <p:tgtEl>
                                          <p:spTgt spid="6">
                                            <p:txEl>
                                              <p:pRg st="7" end="7"/>
                                            </p:txEl>
                                          </p:spTgt>
                                        </p:tgtEl>
                                      </p:cBhvr>
                                    </p:animEffect>
                                    <p:anim calcmode="lin" valueType="num">
                                      <p:cBhvr>
                                        <p:cTn id="44" dur="175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5" dur="175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6">
                                            <p:txEl>
                                              <p:pRg st="8" end="8"/>
                                            </p:txEl>
                                          </p:spTgt>
                                        </p:tgtEl>
                                        <p:attrNameLst>
                                          <p:attrName>style.visibility</p:attrName>
                                        </p:attrNameLst>
                                      </p:cBhvr>
                                      <p:to>
                                        <p:strVal val="visible"/>
                                      </p:to>
                                    </p:set>
                                    <p:animEffect transition="in" filter="fade">
                                      <p:cBhvr>
                                        <p:cTn id="50" dur="1750"/>
                                        <p:tgtEl>
                                          <p:spTgt spid="6">
                                            <p:txEl>
                                              <p:pRg st="8" end="8"/>
                                            </p:txEl>
                                          </p:spTgt>
                                        </p:tgtEl>
                                      </p:cBhvr>
                                    </p:animEffect>
                                    <p:anim calcmode="lin" valueType="num">
                                      <p:cBhvr>
                                        <p:cTn id="51" dur="175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2" dur="175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6">
                                            <p:txEl>
                                              <p:pRg st="9" end="9"/>
                                            </p:txEl>
                                          </p:spTgt>
                                        </p:tgtEl>
                                        <p:attrNameLst>
                                          <p:attrName>style.visibility</p:attrName>
                                        </p:attrNameLst>
                                      </p:cBhvr>
                                      <p:to>
                                        <p:strVal val="visible"/>
                                      </p:to>
                                    </p:set>
                                    <p:animEffect transition="in" filter="fade">
                                      <p:cBhvr>
                                        <p:cTn id="57" dur="1750"/>
                                        <p:tgtEl>
                                          <p:spTgt spid="6">
                                            <p:txEl>
                                              <p:pRg st="9" end="9"/>
                                            </p:txEl>
                                          </p:spTgt>
                                        </p:tgtEl>
                                      </p:cBhvr>
                                    </p:animEffect>
                                    <p:anim calcmode="lin" valueType="num">
                                      <p:cBhvr>
                                        <p:cTn id="58" dur="175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9" dur="175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2" grpId="0" animBg="1"/>
      <p:bldP spid="6"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1293812" y="381000"/>
            <a:ext cx="9601200" cy="1143000"/>
          </a:xfrm>
        </p:spPr>
        <p:txBody>
          <a:bodyPr>
            <a:normAutofit/>
          </a:bodyPr>
          <a:lstStyle/>
          <a:p>
            <a:pPr marL="1379538" indent="-1379538"/>
            <a:r>
              <a:rPr lang="en-US" b="1"/>
              <a:t>12.1  </a:t>
            </a:r>
            <a:r>
              <a:rPr lang="en-US" b="1" smtClean="0"/>
              <a:t>	IT </a:t>
            </a:r>
            <a:r>
              <a:rPr lang="en-US" b="1"/>
              <a:t>Strategy and the Strategic Planning </a:t>
            </a:r>
            <a:r>
              <a:rPr lang="en-US" b="1" smtClean="0"/>
              <a:t>Process</a:t>
            </a:r>
            <a:endParaRPr lang="id-ID"/>
          </a:p>
        </p:txBody>
      </p:sp>
      <p:sp>
        <p:nvSpPr>
          <p:cNvPr id="6" name="Content Placeholder 2"/>
          <p:cNvSpPr>
            <a:spLocks noGrp="1"/>
          </p:cNvSpPr>
          <p:nvPr>
            <p:ph idx="1"/>
          </p:nvPr>
        </p:nvSpPr>
        <p:spPr>
          <a:effectLst/>
        </p:spPr>
        <p:txBody>
          <a:bodyPr>
            <a:normAutofit/>
          </a:bodyPr>
          <a:lstStyle/>
          <a:p>
            <a:pPr>
              <a:buNone/>
            </a:pPr>
            <a:r>
              <a:rPr lang="en-US" sz="2799" dirty="0"/>
              <a:t>	IT strategies can be divided into 2 categories:</a:t>
            </a:r>
          </a:p>
          <a:p>
            <a:pPr marL="399930" lvl="1" indent="0">
              <a:buNone/>
            </a:pPr>
            <a:r>
              <a:rPr lang="en-US" dirty="0" smtClean="0"/>
              <a:t>1. In-house development</a:t>
            </a:r>
          </a:p>
          <a:p>
            <a:pPr marL="399930" lvl="1" indent="0">
              <a:buNone/>
            </a:pPr>
            <a:r>
              <a:rPr lang="en-US" dirty="0" smtClean="0"/>
              <a:t>2. Outsource development, or outsourcing</a:t>
            </a:r>
          </a:p>
          <a:p>
            <a:pPr marL="1314056" lvl="2" indent="-514196">
              <a:buFont typeface="Wingdings" pitchFamily="2" charset="2"/>
              <a:buChar char="§"/>
            </a:pPr>
            <a:r>
              <a:rPr lang="en-US" sz="2799" dirty="0"/>
              <a:t>on-shore (domestic) sourcing</a:t>
            </a:r>
          </a:p>
          <a:p>
            <a:pPr marL="1314056" lvl="2" indent="-514196">
              <a:buFont typeface="Wingdings" pitchFamily="2" charset="2"/>
              <a:buChar char="§"/>
            </a:pPr>
            <a:r>
              <a:rPr lang="en-US" sz="2799" smtClean="0"/>
              <a:t>offshoring</a:t>
            </a:r>
            <a:endParaRPr lang="en-US" sz="2799" dirty="0"/>
          </a:p>
          <a:p>
            <a:pPr marL="514196" indent="-514196">
              <a:buNone/>
            </a:pPr>
            <a:r>
              <a:rPr lang="en-US" sz="2799" dirty="0"/>
              <a:t>	Organizations use combinations of these IT strategies—in-house, on-shore sourcing, offshoring, cloud computing, and SaaS.</a:t>
            </a:r>
          </a:p>
          <a:p>
            <a:pPr>
              <a:buNone/>
            </a:pPr>
            <a:endParaRPr lang="en-US" dirty="0"/>
          </a:p>
        </p:txBody>
      </p:sp>
    </p:spTree>
    <p:extLst>
      <p:ext uri="{BB962C8B-B14F-4D97-AF65-F5344CB8AC3E}">
        <p14:creationId xmlns:p14="http://schemas.microsoft.com/office/powerpoint/2010/main" val="14188221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74812" y="1524000"/>
            <a:ext cx="6858000" cy="1066800"/>
          </a:xfrm>
          <a:prstGeom prst="roundRect">
            <a:avLst>
              <a:gd name="adj" fmla="val 50000"/>
            </a:avLst>
          </a:prstGeom>
          <a:effectLst>
            <a:outerShdw blurRad="50800" dist="38100" dir="2700000" algn="tl" rotWithShape="0">
              <a:prstClr val="black">
                <a:alpha val="40000"/>
              </a:prstClr>
            </a:outerShdw>
          </a:effectLst>
          <a:scene3d>
            <a:camera prst="orthographicFront">
              <a:rot lat="0" lon="0" rev="0"/>
            </a:camera>
            <a:lightRig rig="threePt" dir="t">
              <a:rot lat="0" lon="0" rev="19800000"/>
            </a:lightRig>
          </a:scene3d>
          <a:sp3d prstMaterial="clear">
            <a:bevelT w="317500" h="3175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id-ID"/>
          </a:p>
        </p:txBody>
      </p:sp>
      <p:sp>
        <p:nvSpPr>
          <p:cNvPr id="3" name="Title 2"/>
          <p:cNvSpPr>
            <a:spLocks noGrp="1"/>
          </p:cNvSpPr>
          <p:nvPr>
            <p:ph type="title"/>
          </p:nvPr>
        </p:nvSpPr>
        <p:spPr>
          <a:xfrm>
            <a:off x="1293812" y="381000"/>
            <a:ext cx="9601200" cy="1143000"/>
          </a:xfrm>
        </p:spPr>
        <p:txBody>
          <a:bodyPr>
            <a:normAutofit/>
          </a:bodyPr>
          <a:lstStyle/>
          <a:p>
            <a:pPr marL="1379538" indent="-1379538"/>
            <a:r>
              <a:rPr lang="en-US" b="1"/>
              <a:t>12.1  </a:t>
            </a:r>
            <a:r>
              <a:rPr lang="en-US" b="1" smtClean="0"/>
              <a:t>	</a:t>
            </a:r>
            <a:r>
              <a:rPr lang="en-US" b="1"/>
              <a:t>Strategi TI dan Proses Perencanaan Strategik</a:t>
            </a:r>
            <a:endParaRPr lang="id-ID"/>
          </a:p>
        </p:txBody>
      </p:sp>
      <p:sp>
        <p:nvSpPr>
          <p:cNvPr id="6" name="Content Placeholder 2"/>
          <p:cNvSpPr>
            <a:spLocks noGrp="1"/>
          </p:cNvSpPr>
          <p:nvPr>
            <p:ph idx="1"/>
          </p:nvPr>
        </p:nvSpPr>
        <p:spPr>
          <a:effectLst/>
        </p:spPr>
        <p:txBody>
          <a:bodyPr>
            <a:normAutofit fontScale="77500" lnSpcReduction="20000"/>
          </a:bodyPr>
          <a:lstStyle/>
          <a:p>
            <a:pPr marL="0" indent="0">
              <a:lnSpc>
                <a:spcPct val="120000"/>
              </a:lnSpc>
              <a:buNone/>
            </a:pPr>
            <a:r>
              <a:rPr lang="en-US" sz="2799"/>
              <a:t>	</a:t>
            </a:r>
            <a:r>
              <a:rPr lang="en-US" sz="2799" b="1" smtClean="0">
                <a:solidFill>
                  <a:srgbClr val="FFFF00"/>
                </a:solidFill>
                <a:effectLst>
                  <a:outerShdw blurRad="101600" dist="139700" dir="2700000" algn="tl" rotWithShape="0">
                    <a:prstClr val="black">
                      <a:alpha val="62000"/>
                    </a:prstClr>
                  </a:outerShdw>
                </a:effectLst>
              </a:rPr>
              <a:t>Ketidak sambungan </a:t>
            </a:r>
            <a:r>
              <a:rPr lang="en-US" sz="2800" b="1" smtClean="0">
                <a:solidFill>
                  <a:srgbClr val="FFFF00"/>
                </a:solidFill>
                <a:effectLst>
                  <a:outerShdw blurRad="101600" dist="139700" dir="2700000" algn="tl" rotWithShape="0">
                    <a:prstClr val="black">
                      <a:alpha val="62000"/>
                    </a:prstClr>
                  </a:outerShdw>
                </a:effectLst>
              </a:rPr>
              <a:t>TI dan Strategi Bisnis</a:t>
            </a:r>
          </a:p>
          <a:p>
            <a:pPr marL="0" indent="0">
              <a:lnSpc>
                <a:spcPct val="120000"/>
              </a:lnSpc>
              <a:buNone/>
            </a:pPr>
            <a:endParaRPr lang="en-US" sz="2800" b="1" smtClean="0"/>
          </a:p>
          <a:p>
            <a:pPr>
              <a:lnSpc>
                <a:spcPct val="120000"/>
              </a:lnSpc>
              <a:buFont typeface="Wingdings" charset="2"/>
              <a:buChar char="§"/>
            </a:pPr>
            <a:r>
              <a:rPr lang="en-US" sz="2800" smtClean="0"/>
              <a:t>Hanya 33% pemimpin bisnis melaporkan bahwa divisi TI dilibatkan dalam proses pengembangan strategi bisnis.</a:t>
            </a:r>
          </a:p>
          <a:p>
            <a:pPr>
              <a:lnSpc>
                <a:spcPct val="120000"/>
              </a:lnSpc>
              <a:buFont typeface="Wingdings" charset="2"/>
              <a:buChar char="§"/>
            </a:pPr>
            <a:r>
              <a:rPr lang="en-US" sz="2800" smtClean="0"/>
              <a:t>Hanya </a:t>
            </a:r>
            <a:r>
              <a:rPr lang="en-US" sz="2800"/>
              <a:t>30% </a:t>
            </a:r>
            <a:r>
              <a:rPr lang="en-US" sz="2800" smtClean="0"/>
              <a:t>melaporkan bahwa eksekutif bisnis yg bertanggungjawab untuk strategi, bekerja sama dengan divisi TI</a:t>
            </a:r>
          </a:p>
          <a:p>
            <a:pPr>
              <a:lnSpc>
                <a:spcPct val="120000"/>
              </a:lnSpc>
              <a:buFont typeface="Wingdings" charset="2"/>
              <a:buChar char="§"/>
            </a:pPr>
            <a:r>
              <a:rPr lang="en-US" sz="2800" smtClean="0"/>
              <a:t>Jika strategi TI tidak selaras dengan strategi bisnis, terdapat risiko tinggi bahwa proyek TI akan </a:t>
            </a:r>
            <a:r>
              <a:rPr lang="en-US" sz="2800" b="1" smtClean="0">
                <a:solidFill>
                  <a:srgbClr val="00B0F0"/>
                </a:solidFill>
              </a:rPr>
              <a:t>ditinggal</a:t>
            </a:r>
            <a:r>
              <a:rPr lang="en-US" sz="2800" smtClean="0"/>
              <a:t> sebelum selesai. Sekitar 75% perusahaan menelantarkan paling sedikit satu proyek TI, dan 30% menelantarkan lebih dari 10% proyek TI dengan alasan ini.</a:t>
            </a:r>
          </a:p>
          <a:p>
            <a:pPr>
              <a:lnSpc>
                <a:spcPct val="120000"/>
              </a:lnSpc>
              <a:buNone/>
            </a:pPr>
            <a:endParaRPr lang="en-US" dirty="0"/>
          </a:p>
        </p:txBody>
      </p:sp>
    </p:spTree>
    <p:extLst>
      <p:ext uri="{BB962C8B-B14F-4D97-AF65-F5344CB8AC3E}">
        <p14:creationId xmlns:p14="http://schemas.microsoft.com/office/powerpoint/2010/main" val="25453253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1000"/>
                                        <p:tgtEl>
                                          <p:spTgt spid="6">
                                            <p:txEl>
                                              <p:pRg st="3" end="3"/>
                                            </p:txEl>
                                          </p:spTgt>
                                        </p:tgtEl>
                                      </p:cBhvr>
                                    </p:animEffect>
                                    <p:anim calcmode="lin" valueType="num">
                                      <p:cBhvr>
                                        <p:cTn id="2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fade">
                                      <p:cBhvr>
                                        <p:cTn id="33" dur="1000"/>
                                        <p:tgtEl>
                                          <p:spTgt spid="6">
                                            <p:txEl>
                                              <p:pRg st="4" end="4"/>
                                            </p:txEl>
                                          </p:spTgt>
                                        </p:tgtEl>
                                      </p:cBhvr>
                                    </p:animEffect>
                                    <p:anim calcmode="lin" valueType="num">
                                      <p:cBhvr>
                                        <p:cTn id="3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1293812" y="381000"/>
            <a:ext cx="9601200" cy="1143000"/>
          </a:xfrm>
        </p:spPr>
        <p:txBody>
          <a:bodyPr>
            <a:normAutofit/>
          </a:bodyPr>
          <a:lstStyle/>
          <a:p>
            <a:pPr marL="1379538" indent="-1379538"/>
            <a:r>
              <a:rPr lang="en-US" b="1"/>
              <a:t>12.1  </a:t>
            </a:r>
            <a:r>
              <a:rPr lang="en-US" b="1" smtClean="0"/>
              <a:t>	IT </a:t>
            </a:r>
            <a:r>
              <a:rPr lang="en-US" b="1"/>
              <a:t>Strategy and the Strategic Planning </a:t>
            </a:r>
            <a:r>
              <a:rPr lang="en-US" b="1" smtClean="0"/>
              <a:t>Process</a:t>
            </a:r>
            <a:endParaRPr lang="id-ID"/>
          </a:p>
        </p:txBody>
      </p:sp>
      <p:sp>
        <p:nvSpPr>
          <p:cNvPr id="6" name="Content Placeholder 2"/>
          <p:cNvSpPr>
            <a:spLocks noGrp="1"/>
          </p:cNvSpPr>
          <p:nvPr>
            <p:ph idx="1"/>
          </p:nvPr>
        </p:nvSpPr>
        <p:spPr>
          <a:effectLst/>
        </p:spPr>
        <p:txBody>
          <a:bodyPr>
            <a:normAutofit fontScale="92500" lnSpcReduction="10000"/>
          </a:bodyPr>
          <a:lstStyle/>
          <a:p>
            <a:pPr marL="0" indent="0">
              <a:buNone/>
            </a:pPr>
            <a:r>
              <a:rPr lang="en-US" sz="2799"/>
              <a:t>	</a:t>
            </a:r>
            <a:r>
              <a:rPr lang="en-US" sz="2800" b="1"/>
              <a:t>IT and Business Strategy Disconnects:</a:t>
            </a:r>
          </a:p>
          <a:p>
            <a:pPr>
              <a:buFont typeface="Wingdings" charset="2"/>
              <a:buChar char="§"/>
            </a:pPr>
            <a:r>
              <a:rPr lang="en-US" sz="2800"/>
              <a:t>Only 33% of business leaders reported that the IT division is very involved in the process of developing business strategy.</a:t>
            </a:r>
          </a:p>
          <a:p>
            <a:pPr>
              <a:buFont typeface="Wingdings" charset="2"/>
              <a:buChar char="§"/>
            </a:pPr>
            <a:r>
              <a:rPr lang="en-US" sz="2800"/>
              <a:t>Only 30% reported that the business executive responsible for strategy works closely with the IT division.</a:t>
            </a:r>
          </a:p>
          <a:p>
            <a:pPr>
              <a:buFont typeface="Wingdings" charset="2"/>
              <a:buChar char="§"/>
            </a:pPr>
            <a:r>
              <a:rPr lang="en-US" sz="2800"/>
              <a:t>When the IT strategy is not aligned with the business strategies, there is a high risk that the IT project will be abandoned before completion. About 75% of companies abandoned at least one IT project, and 30% abandoned more than 10% of IT projects for this reason.</a:t>
            </a:r>
          </a:p>
          <a:p>
            <a:pPr>
              <a:buNone/>
            </a:pPr>
            <a:endParaRPr lang="en-US" dirty="0"/>
          </a:p>
        </p:txBody>
      </p:sp>
    </p:spTree>
    <p:extLst>
      <p:ext uri="{BB962C8B-B14F-4D97-AF65-F5344CB8AC3E}">
        <p14:creationId xmlns:p14="http://schemas.microsoft.com/office/powerpoint/2010/main" val="34973687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93812" y="381000"/>
            <a:ext cx="9601200" cy="1143000"/>
          </a:xfrm>
        </p:spPr>
        <p:txBody>
          <a:bodyPr>
            <a:normAutofit/>
          </a:bodyPr>
          <a:lstStyle/>
          <a:p>
            <a:pPr marL="1379538" indent="-1379538"/>
            <a:r>
              <a:rPr lang="en-US" b="1"/>
              <a:t>12.1  </a:t>
            </a:r>
            <a:r>
              <a:rPr lang="en-US" b="1" smtClean="0"/>
              <a:t>	</a:t>
            </a:r>
            <a:r>
              <a:rPr lang="en-US" b="1"/>
              <a:t>Strategi TI dan Proses Perencanaan Strategik</a:t>
            </a:r>
            <a:endParaRPr lang="id-ID"/>
          </a:p>
        </p:txBody>
      </p:sp>
      <p:sp>
        <p:nvSpPr>
          <p:cNvPr id="6" name="Content Placeholder 2"/>
          <p:cNvSpPr>
            <a:spLocks noGrp="1"/>
          </p:cNvSpPr>
          <p:nvPr>
            <p:ph idx="1"/>
          </p:nvPr>
        </p:nvSpPr>
        <p:spPr>
          <a:effectLst/>
        </p:spPr>
        <p:txBody>
          <a:bodyPr>
            <a:normAutofit/>
          </a:bodyPr>
          <a:lstStyle/>
          <a:p>
            <a:pPr>
              <a:buNone/>
            </a:pPr>
            <a:r>
              <a:rPr lang="en-US" sz="2800"/>
              <a:t> </a:t>
            </a:r>
            <a:r>
              <a:rPr lang="sv-SE" sz="2800"/>
              <a:t>Alasan mengapa proyek TI </a:t>
            </a:r>
            <a:r>
              <a:rPr lang="sv-SE" sz="2800" smtClean="0"/>
              <a:t>ditinggalkan</a:t>
            </a:r>
            <a:r>
              <a:rPr lang="en-US" sz="2800" smtClean="0"/>
              <a:t>:</a:t>
            </a:r>
            <a:endParaRPr lang="en-US" sz="2800"/>
          </a:p>
          <a:p>
            <a:pPr marL="465138" indent="-406400">
              <a:buFont typeface="Courier New" panose="02070309020205020404" pitchFamily="49" charset="0"/>
              <a:buChar char="o"/>
            </a:pPr>
            <a:r>
              <a:rPr lang="en-US" sz="2800" smtClean="0"/>
              <a:t>Perubahan strategi bisnis</a:t>
            </a:r>
            <a:endParaRPr lang="en-US" sz="2800"/>
          </a:p>
          <a:p>
            <a:pPr marL="465138" indent="-406400">
              <a:buFont typeface="Courier New" panose="02070309020205020404" pitchFamily="49" charset="0"/>
              <a:buChar char="o"/>
            </a:pPr>
            <a:r>
              <a:rPr lang="en-US" sz="2800" smtClean="0"/>
              <a:t>Perubahan teknologi</a:t>
            </a:r>
            <a:endParaRPr lang="en-US" sz="2800"/>
          </a:p>
          <a:p>
            <a:pPr marL="465138" indent="-406400">
              <a:buFont typeface="Courier New" panose="02070309020205020404" pitchFamily="49" charset="0"/>
              <a:buChar char="o"/>
            </a:pPr>
            <a:r>
              <a:rPr lang="en-US" sz="2800" smtClean="0"/>
              <a:t>Proyek tak dapat selesai tepat waktu atau tidak sesuai anggaran</a:t>
            </a:r>
          </a:p>
          <a:p>
            <a:pPr marL="465138" indent="-406400">
              <a:buFont typeface="Courier New" panose="02070309020205020404" pitchFamily="49" charset="0"/>
              <a:buChar char="o"/>
            </a:pPr>
            <a:r>
              <a:rPr lang="en-US" sz="2800" smtClean="0"/>
              <a:t>Sponsor yang bertanggungjawab proyek tersebut tidak bekerjasama dengan baik.</a:t>
            </a:r>
          </a:p>
          <a:p>
            <a:pPr marL="465138" indent="-406400">
              <a:buFont typeface="Courier New" panose="02070309020205020404" pitchFamily="49" charset="0"/>
              <a:buChar char="o"/>
            </a:pPr>
            <a:r>
              <a:rPr lang="en-US" sz="2800" smtClean="0"/>
              <a:t>Strategi TI telah berubah menjadi </a:t>
            </a:r>
            <a:r>
              <a:rPr lang="en-US" sz="2800" b="1" smtClean="0">
                <a:solidFill>
                  <a:schemeClr val="accent1">
                    <a:lumMod val="60000"/>
                    <a:lumOff val="40000"/>
                  </a:schemeClr>
                </a:solidFill>
              </a:rPr>
              <a:t>cloud</a:t>
            </a:r>
            <a:r>
              <a:rPr lang="en-US" sz="2800" smtClean="0"/>
              <a:t> atau </a:t>
            </a:r>
            <a:r>
              <a:rPr lang="en-US" sz="2800" b="1" smtClean="0">
                <a:solidFill>
                  <a:schemeClr val="accent1">
                    <a:lumMod val="60000"/>
                    <a:lumOff val="40000"/>
                  </a:schemeClr>
                </a:solidFill>
              </a:rPr>
              <a:t>SaaS</a:t>
            </a:r>
            <a:r>
              <a:rPr lang="en-US" sz="2800"/>
              <a:t>.</a:t>
            </a:r>
            <a:endParaRPr lang="en-US" dirty="0"/>
          </a:p>
        </p:txBody>
      </p:sp>
    </p:spTree>
    <p:extLst>
      <p:ext uri="{BB962C8B-B14F-4D97-AF65-F5344CB8AC3E}">
        <p14:creationId xmlns:p14="http://schemas.microsoft.com/office/powerpoint/2010/main" val="23257898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1293812" y="381000"/>
            <a:ext cx="9601200" cy="1143000"/>
          </a:xfrm>
        </p:spPr>
        <p:txBody>
          <a:bodyPr>
            <a:normAutofit/>
          </a:bodyPr>
          <a:lstStyle/>
          <a:p>
            <a:pPr marL="1379538" indent="-1379538"/>
            <a:r>
              <a:rPr lang="en-US" b="1"/>
              <a:t>12.1  </a:t>
            </a:r>
            <a:r>
              <a:rPr lang="en-US" b="1" smtClean="0"/>
              <a:t>	IT </a:t>
            </a:r>
            <a:r>
              <a:rPr lang="en-US" b="1"/>
              <a:t>Strategy and the Strategic Planning </a:t>
            </a:r>
            <a:r>
              <a:rPr lang="en-US" b="1" smtClean="0"/>
              <a:t>Process</a:t>
            </a:r>
            <a:endParaRPr lang="id-ID"/>
          </a:p>
        </p:txBody>
      </p:sp>
      <p:sp>
        <p:nvSpPr>
          <p:cNvPr id="6" name="Content Placeholder 2"/>
          <p:cNvSpPr>
            <a:spLocks noGrp="1"/>
          </p:cNvSpPr>
          <p:nvPr>
            <p:ph idx="1"/>
          </p:nvPr>
        </p:nvSpPr>
        <p:spPr>
          <a:effectLst/>
        </p:spPr>
        <p:txBody>
          <a:bodyPr>
            <a:normAutofit/>
          </a:bodyPr>
          <a:lstStyle/>
          <a:p>
            <a:pPr>
              <a:buNone/>
            </a:pPr>
            <a:r>
              <a:rPr lang="en-US" sz="2800"/>
              <a:t> Reasons why an IT project might be abandoned:</a:t>
            </a:r>
          </a:p>
          <a:p>
            <a:pPr marL="1030288" indent="-406400">
              <a:buFont typeface="Courier New" panose="02070309020205020404" pitchFamily="49" charset="0"/>
              <a:buChar char="o"/>
            </a:pPr>
            <a:r>
              <a:rPr lang="en-US" sz="2800"/>
              <a:t>the business strategy changed</a:t>
            </a:r>
          </a:p>
          <a:p>
            <a:pPr marL="1030288" indent="-406400">
              <a:buFont typeface="Courier New" panose="02070309020205020404" pitchFamily="49" charset="0"/>
              <a:buChar char="o"/>
            </a:pPr>
            <a:r>
              <a:rPr lang="en-US" sz="2800"/>
              <a:t>technology changed</a:t>
            </a:r>
          </a:p>
          <a:p>
            <a:pPr marL="1030288" indent="-406400">
              <a:buFont typeface="Courier New" panose="02070309020205020404" pitchFamily="49" charset="0"/>
              <a:buChar char="o"/>
            </a:pPr>
            <a:r>
              <a:rPr lang="en-US" sz="2800"/>
              <a:t>the project was not going to be completed on time or budget</a:t>
            </a:r>
          </a:p>
          <a:p>
            <a:pPr marL="1030288" indent="-406400">
              <a:buFont typeface="Courier New" panose="02070309020205020404" pitchFamily="49" charset="0"/>
              <a:buChar char="o"/>
            </a:pPr>
            <a:r>
              <a:rPr lang="en-US" sz="2800"/>
              <a:t>the project sponsors responsible did not work well together</a:t>
            </a:r>
          </a:p>
          <a:p>
            <a:pPr marL="1030288" indent="-406400">
              <a:buFont typeface="Courier New" panose="02070309020205020404" pitchFamily="49" charset="0"/>
              <a:buChar char="o"/>
            </a:pPr>
            <a:r>
              <a:rPr lang="en-US" sz="2800"/>
              <a:t>the IT strategy was changed to cloud or SaaS.</a:t>
            </a:r>
            <a:endParaRPr lang="en-US" dirty="0"/>
          </a:p>
        </p:txBody>
      </p:sp>
    </p:spTree>
    <p:extLst>
      <p:ext uri="{BB962C8B-B14F-4D97-AF65-F5344CB8AC3E}">
        <p14:creationId xmlns:p14="http://schemas.microsoft.com/office/powerpoint/2010/main" val="6770316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96272" y="1629228"/>
            <a:ext cx="6781800" cy="990600"/>
          </a:xfrm>
          <a:prstGeom prst="roundRect">
            <a:avLst>
              <a:gd name="adj" fmla="val 50000"/>
            </a:avLst>
          </a:prstGeom>
          <a:scene3d>
            <a:camera prst="orthographicFront">
              <a:rot lat="0" lon="0" rev="0"/>
            </a:camera>
            <a:lightRig rig="threePt" dir="t">
              <a:rot lat="0" lon="0" rev="19800000"/>
            </a:lightRig>
          </a:scene3d>
          <a:sp3d prstMaterial="plastic">
            <a:bevelT w="139700" h="1524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3" name="Title 2"/>
          <p:cNvSpPr>
            <a:spLocks noGrp="1"/>
          </p:cNvSpPr>
          <p:nvPr>
            <p:ph type="title"/>
          </p:nvPr>
        </p:nvSpPr>
        <p:spPr>
          <a:xfrm>
            <a:off x="1293812" y="381000"/>
            <a:ext cx="9601200" cy="1143000"/>
          </a:xfrm>
        </p:spPr>
        <p:txBody>
          <a:bodyPr>
            <a:normAutofit/>
          </a:bodyPr>
          <a:lstStyle/>
          <a:p>
            <a:pPr marL="1379538" indent="-1379538"/>
            <a:r>
              <a:rPr lang="en-US" b="1"/>
              <a:t>12.1  </a:t>
            </a:r>
            <a:r>
              <a:rPr lang="en-US" b="1" smtClean="0"/>
              <a:t>	</a:t>
            </a:r>
            <a:r>
              <a:rPr lang="en-US" b="1"/>
              <a:t>Strategi TI dan Proses Perencanaan Strategik</a:t>
            </a:r>
            <a:endParaRPr lang="id-ID"/>
          </a:p>
        </p:txBody>
      </p:sp>
      <p:sp>
        <p:nvSpPr>
          <p:cNvPr id="6" name="Content Placeholder 2"/>
          <p:cNvSpPr>
            <a:spLocks noGrp="1"/>
          </p:cNvSpPr>
          <p:nvPr>
            <p:ph idx="1"/>
          </p:nvPr>
        </p:nvSpPr>
        <p:spPr>
          <a:xfrm>
            <a:off x="1293814" y="1905000"/>
            <a:ext cx="9601200" cy="4343400"/>
          </a:xfrm>
          <a:effectLst/>
        </p:spPr>
        <p:txBody>
          <a:bodyPr>
            <a:normAutofit fontScale="92500"/>
          </a:bodyPr>
          <a:lstStyle/>
          <a:p>
            <a:pPr marL="0" indent="0">
              <a:buNone/>
            </a:pPr>
            <a:r>
              <a:rPr lang="en-US" sz="2800" b="1"/>
              <a:t> </a:t>
            </a:r>
            <a:r>
              <a:rPr lang="en-US" sz="2800" b="1" smtClean="0">
                <a:effectLst>
                  <a:outerShdw blurRad="38100" dist="38100" dir="2700000" algn="tl">
                    <a:srgbClr val="000000">
                      <a:alpha val="43137"/>
                    </a:srgbClr>
                  </a:outerShdw>
                </a:effectLst>
              </a:rPr>
              <a:t>Keberhasilan Strategi TI dan Bisnis</a:t>
            </a:r>
          </a:p>
          <a:p>
            <a:pPr marL="0" indent="0">
              <a:buNone/>
            </a:pPr>
            <a:endParaRPr lang="en-US" sz="2800" b="1">
              <a:effectLst>
                <a:outerShdw blurRad="38100" dist="38100" dir="2700000" algn="tl">
                  <a:srgbClr val="000000">
                    <a:alpha val="43137"/>
                  </a:srgbClr>
                </a:outerShdw>
              </a:effectLst>
            </a:endParaRPr>
          </a:p>
          <a:p>
            <a:r>
              <a:rPr lang="en-US" sz="2800" b="1" smtClean="0">
                <a:solidFill>
                  <a:srgbClr val="FFFF00"/>
                </a:solidFill>
              </a:rPr>
              <a:t>Travelers </a:t>
            </a:r>
            <a:r>
              <a:rPr lang="en-US" sz="2800" b="1">
                <a:solidFill>
                  <a:srgbClr val="FFFF00"/>
                </a:solidFill>
              </a:rPr>
              <a:t>Companies, Inc. </a:t>
            </a:r>
            <a:r>
              <a:rPr lang="en-US" sz="2800"/>
              <a:t>sebuah perusahaan properti dan asuransi kecelakaan, peningkatan 75% dalam penjualan pelanggan baru diwujudkan dengan penggunaan </a:t>
            </a:r>
            <a:r>
              <a:rPr lang="en-US" sz="2800" smtClean="0"/>
              <a:t>software baru oleh </a:t>
            </a:r>
            <a:r>
              <a:rPr lang="en-US" sz="2800"/>
              <a:t>agen independen.</a:t>
            </a:r>
          </a:p>
          <a:p>
            <a:r>
              <a:rPr lang="en-US" sz="2800" b="1">
                <a:solidFill>
                  <a:srgbClr val="FFFF00"/>
                </a:solidFill>
              </a:rPr>
              <a:t>Kraft Foods Inc. </a:t>
            </a:r>
            <a:r>
              <a:rPr lang="en-US" sz="2800"/>
              <a:t>meluncurkan </a:t>
            </a:r>
            <a:r>
              <a:rPr lang="en-US" sz="2800" smtClean="0"/>
              <a:t>proyek Master Data Management (MDM</a:t>
            </a:r>
            <a:r>
              <a:rPr lang="en-US" sz="2800"/>
              <a:t>) </a:t>
            </a:r>
            <a:r>
              <a:rPr lang="en-US" sz="2800" smtClean="0"/>
              <a:t>untuk </a:t>
            </a:r>
            <a:r>
              <a:rPr lang="en-US" sz="2800"/>
              <a:t>menyederhanakan dan menyelaraskan proses bisnis global dan memungkinkan </a:t>
            </a:r>
            <a:r>
              <a:rPr lang="en-US" sz="2800" smtClean="0"/>
              <a:t>kemampuan </a:t>
            </a:r>
            <a:r>
              <a:rPr lang="en-US" sz="2800" b="1" i="1">
                <a:solidFill>
                  <a:srgbClr val="00B0F0"/>
                </a:solidFill>
              </a:rPr>
              <a:t>informasi </a:t>
            </a:r>
            <a:r>
              <a:rPr lang="en-US" sz="2800" b="1" i="1" smtClean="0">
                <a:solidFill>
                  <a:srgbClr val="00B0F0"/>
                </a:solidFill>
              </a:rPr>
              <a:t>enterprise strategik</a:t>
            </a:r>
            <a:r>
              <a:rPr lang="en-US" sz="2800" smtClean="0"/>
              <a:t> .</a:t>
            </a:r>
            <a:endParaRPr lang="en-US" sz="2800" dirty="0"/>
          </a:p>
        </p:txBody>
      </p:sp>
    </p:spTree>
    <p:extLst>
      <p:ext uri="{BB962C8B-B14F-4D97-AF65-F5344CB8AC3E}">
        <p14:creationId xmlns:p14="http://schemas.microsoft.com/office/powerpoint/2010/main" val="3089044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1000"/>
                                        <p:tgtEl>
                                          <p:spTgt spid="6">
                                            <p:txEl>
                                              <p:pRg st="3" end="3"/>
                                            </p:txEl>
                                          </p:spTgt>
                                        </p:tgtEl>
                                      </p:cBhvr>
                                    </p:animEffect>
                                    <p:anim calcmode="lin" valueType="num">
                                      <p:cBhvr>
                                        <p:cTn id="2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1293812" y="381000"/>
            <a:ext cx="9601200" cy="1143000"/>
          </a:xfrm>
        </p:spPr>
        <p:txBody>
          <a:bodyPr>
            <a:normAutofit/>
          </a:bodyPr>
          <a:lstStyle/>
          <a:p>
            <a:pPr marL="1379538" indent="-1379538"/>
            <a:r>
              <a:rPr lang="en-US" b="1"/>
              <a:t>12.1  </a:t>
            </a:r>
            <a:r>
              <a:rPr lang="en-US" b="1" smtClean="0"/>
              <a:t>	IT </a:t>
            </a:r>
            <a:r>
              <a:rPr lang="en-US" b="1"/>
              <a:t>Strategy and the Strategic Planning </a:t>
            </a:r>
            <a:r>
              <a:rPr lang="en-US" b="1" smtClean="0"/>
              <a:t>Process</a:t>
            </a:r>
            <a:endParaRPr lang="id-ID"/>
          </a:p>
        </p:txBody>
      </p:sp>
      <p:sp>
        <p:nvSpPr>
          <p:cNvPr id="6" name="Content Placeholder 2"/>
          <p:cNvSpPr>
            <a:spLocks noGrp="1"/>
          </p:cNvSpPr>
          <p:nvPr>
            <p:ph idx="1"/>
          </p:nvPr>
        </p:nvSpPr>
        <p:spPr>
          <a:effectLst/>
        </p:spPr>
        <p:txBody>
          <a:bodyPr>
            <a:normAutofit/>
          </a:bodyPr>
          <a:lstStyle/>
          <a:p>
            <a:pPr marL="0" indent="0">
              <a:buNone/>
            </a:pPr>
            <a:r>
              <a:rPr lang="en-US" sz="2800"/>
              <a:t> </a:t>
            </a:r>
            <a:r>
              <a:rPr lang="en-US" sz="2800" b="1"/>
              <a:t>IT and Business Strategy Success:</a:t>
            </a:r>
          </a:p>
          <a:p>
            <a:r>
              <a:rPr lang="en-US" sz="2800"/>
              <a:t>For Travelers Companies, Inc. a property and casualty insurance company, a 75% increase in new customer sales was realized with the use of a new (software) by its independent agents.</a:t>
            </a:r>
          </a:p>
          <a:p>
            <a:r>
              <a:rPr lang="en-US" sz="2800"/>
              <a:t>Kraft Foods Inc. launched a master data management (MDM) project to simplify and harmonize its global business processes and enable strategic enterprise information capabilities.</a:t>
            </a:r>
            <a:endParaRPr lang="en-US" sz="2800" dirty="0"/>
          </a:p>
        </p:txBody>
      </p:sp>
    </p:spTree>
    <p:extLst>
      <p:ext uri="{BB962C8B-B14F-4D97-AF65-F5344CB8AC3E}">
        <p14:creationId xmlns:p14="http://schemas.microsoft.com/office/powerpoint/2010/main" val="7437477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361584" y="457974"/>
            <a:ext cx="7846556" cy="1142702"/>
          </a:xfrm>
        </p:spPr>
        <p:txBody>
          <a:bodyPr>
            <a:normAutofit/>
          </a:bodyPr>
          <a:lstStyle/>
          <a:p>
            <a:r>
              <a:rPr lang="en-US" dirty="0" smtClean="0"/>
              <a:t>12.1  IT Strategy and the Strategic Planning Process</a:t>
            </a:r>
            <a:endParaRPr lang="en-US" dirty="0"/>
          </a:p>
        </p:txBody>
      </p:sp>
      <p:sp>
        <p:nvSpPr>
          <p:cNvPr id="3" name="Content Placeholder 2"/>
          <p:cNvSpPr>
            <a:spLocks noGrp="1"/>
          </p:cNvSpPr>
          <p:nvPr>
            <p:ph idx="1"/>
          </p:nvPr>
        </p:nvSpPr>
        <p:spPr>
          <a:xfrm>
            <a:off x="2285404" y="1600677"/>
            <a:ext cx="7541835" cy="457081"/>
          </a:xfrm>
        </p:spPr>
        <p:txBody>
          <a:bodyPr>
            <a:normAutofit/>
          </a:bodyPr>
          <a:lstStyle/>
          <a:p>
            <a:pPr marL="0" indent="0">
              <a:buNone/>
            </a:pPr>
            <a:r>
              <a:rPr lang="en-US" sz="1999" dirty="0"/>
              <a:t>Table 12.1. Business and IT Strategies Defined</a:t>
            </a:r>
          </a:p>
        </p:txBody>
      </p:sp>
    </p:spTree>
    <p:extLst>
      <p:ext uri="{BB962C8B-B14F-4D97-AF65-F5344CB8AC3E}">
        <p14:creationId xmlns:p14="http://schemas.microsoft.com/office/powerpoint/2010/main" val="1459442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b="0" i="1" dirty="0"/>
              <a:t>IT </a:t>
            </a:r>
            <a:r>
              <a:rPr lang="en-US" b="0" i="1" dirty="0" smtClean="0"/>
              <a:t>at Work 12.1: </a:t>
            </a:r>
            <a:r>
              <a:rPr lang="en-US" b="0" dirty="0" smtClean="0"/>
              <a:t>IT Steering Committees</a:t>
            </a:r>
            <a:endParaRPr lang="en-US" b="0" dirty="0"/>
          </a:p>
        </p:txBody>
      </p:sp>
      <p:sp>
        <p:nvSpPr>
          <p:cNvPr id="3" name="Content Placeholder 2"/>
          <p:cNvSpPr>
            <a:spLocks noGrp="1"/>
          </p:cNvSpPr>
          <p:nvPr>
            <p:ph idx="1"/>
          </p:nvPr>
        </p:nvSpPr>
        <p:spPr/>
        <p:txBody>
          <a:bodyPr>
            <a:normAutofit fontScale="85000" lnSpcReduction="20000"/>
          </a:bodyPr>
          <a:lstStyle/>
          <a:p>
            <a:pPr marL="0" indent="0">
              <a:buNone/>
            </a:pPr>
            <a:r>
              <a:rPr lang="en-US" sz="2399" b="1" dirty="0"/>
              <a:t>See text for full discussion.</a:t>
            </a:r>
          </a:p>
          <a:p>
            <a:pPr>
              <a:buFont typeface="Wingdings" charset="2"/>
              <a:buChar char="§"/>
            </a:pPr>
            <a:r>
              <a:rPr lang="en-US" sz="2399" b="1" dirty="0"/>
              <a:t>Direction setting</a:t>
            </a:r>
            <a:r>
              <a:rPr lang="en-US" sz="2399" dirty="0"/>
              <a:t>. In linking the corporate strategy with the IT strategy, planning is the key activity.</a:t>
            </a:r>
          </a:p>
          <a:p>
            <a:pPr>
              <a:buFont typeface="Wingdings" charset="2"/>
              <a:buChar char="§"/>
            </a:pPr>
            <a:r>
              <a:rPr lang="en-US" sz="2399" b="1" dirty="0"/>
              <a:t>Rationing. </a:t>
            </a:r>
            <a:r>
              <a:rPr lang="en-US" sz="2399" dirty="0"/>
              <a:t>The committee approves the allocation of resources for and within the information systems organization. This includes outsourcing policy.</a:t>
            </a:r>
          </a:p>
          <a:p>
            <a:pPr>
              <a:buFont typeface="Wingdings" charset="2"/>
              <a:buChar char="§"/>
            </a:pPr>
            <a:r>
              <a:rPr lang="en-US" sz="2399" b="1" dirty="0"/>
              <a:t>Structuring. </a:t>
            </a:r>
            <a:r>
              <a:rPr lang="en-US" sz="2399" dirty="0"/>
              <a:t>The committee deals with how the IS department is positioned in the organization. The issue of centralization or decentralization of IT resources is resolved by the committee.</a:t>
            </a:r>
          </a:p>
          <a:p>
            <a:pPr>
              <a:buFont typeface="Wingdings" charset="2"/>
              <a:buChar char="§"/>
            </a:pPr>
            <a:r>
              <a:rPr lang="en-US" sz="2399" b="1" dirty="0"/>
              <a:t>Staffing. </a:t>
            </a:r>
            <a:r>
              <a:rPr lang="en-US" sz="2399" dirty="0"/>
              <a:t>Key IT personnel decisions involve a consultation and approval process made by the committee, including outsourcing decisions.</a:t>
            </a:r>
          </a:p>
          <a:p>
            <a:pPr>
              <a:buFont typeface="Wingdings" charset="2"/>
              <a:buChar char="§"/>
            </a:pPr>
            <a:r>
              <a:rPr lang="en-US" sz="2399" b="1" dirty="0"/>
              <a:t>Communication. </a:t>
            </a:r>
            <a:r>
              <a:rPr lang="en-US" sz="2399" dirty="0"/>
              <a:t>Information regarding IT activities should flow freely.</a:t>
            </a:r>
          </a:p>
          <a:p>
            <a:pPr>
              <a:buFont typeface="Wingdings" charset="2"/>
              <a:buChar char="§"/>
            </a:pPr>
            <a:r>
              <a:rPr lang="en-US" sz="2399" b="1" dirty="0"/>
              <a:t>Evaluating. </a:t>
            </a:r>
            <a:r>
              <a:rPr lang="en-US" sz="2399" dirty="0"/>
              <a:t>The committee should establish performance measures for the IS department and see that they are met. This includes the initiation of SLAs.</a:t>
            </a:r>
          </a:p>
        </p:txBody>
      </p:sp>
    </p:spTree>
    <p:extLst>
      <p:ext uri="{BB962C8B-B14F-4D97-AF65-F5344CB8AC3E}">
        <p14:creationId xmlns:p14="http://schemas.microsoft.com/office/powerpoint/2010/main" val="4270539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smtClean="0"/>
              <a:t>12.1  Proses Perencanaan Strategik TI</a:t>
            </a:r>
            <a:endParaRPr lang="en-US" dirty="0"/>
          </a:p>
        </p:txBody>
      </p:sp>
      <p:sp>
        <p:nvSpPr>
          <p:cNvPr id="3" name="Content Placeholder 2"/>
          <p:cNvSpPr>
            <a:spLocks noGrp="1"/>
          </p:cNvSpPr>
          <p:nvPr>
            <p:ph idx="1"/>
          </p:nvPr>
        </p:nvSpPr>
        <p:spPr/>
        <p:txBody>
          <a:bodyPr>
            <a:normAutofit/>
          </a:bodyPr>
          <a:lstStyle/>
          <a:p>
            <a:pPr marL="0" indent="0">
              <a:buNone/>
            </a:pPr>
            <a:r>
              <a:rPr lang="en-US" sz="2399"/>
              <a:t>CIO melakukan </a:t>
            </a:r>
            <a:r>
              <a:rPr lang="en-US" sz="2399" smtClean="0"/>
              <a:t>perencanaan </a:t>
            </a:r>
            <a:r>
              <a:rPr lang="en-US" sz="2399"/>
              <a:t>strategis </a:t>
            </a:r>
            <a:r>
              <a:rPr lang="en-US" sz="2399" smtClean="0"/>
              <a:t>TI tahunan</a:t>
            </a:r>
            <a:r>
              <a:rPr lang="en-US" sz="2399"/>
              <a:t>, kuartalan, atau bulanan. Proses perencanaan TI yang baik akan membantu memastikan bahwa </a:t>
            </a:r>
            <a:r>
              <a:rPr lang="en-US" sz="2399" smtClean="0"/>
              <a:t>TI sesuai, </a:t>
            </a:r>
            <a:r>
              <a:rPr lang="en-US" sz="2399"/>
              <a:t>dan tetap selaras.</a:t>
            </a:r>
          </a:p>
          <a:p>
            <a:r>
              <a:rPr lang="en-US" sz="2399"/>
              <a:t>Ingat bahwa fokus dari strategi TI adalah pada bagaimana TI menciptakan nilai bisnis. Biasanya, siklus perencanaan tahunan </a:t>
            </a:r>
            <a:r>
              <a:rPr lang="en-US" sz="2399" smtClean="0"/>
              <a:t>dilakukan </a:t>
            </a:r>
            <a:r>
              <a:rPr lang="en-US" sz="2399"/>
              <a:t>untuk:</a:t>
            </a:r>
          </a:p>
          <a:p>
            <a:pPr marL="508000" lvl="1" indent="-271463">
              <a:buFont typeface="Courier New" panose="02070309020205020404" pitchFamily="49" charset="0"/>
              <a:buChar char="o"/>
            </a:pPr>
            <a:r>
              <a:rPr lang="en-US" sz="1999"/>
              <a:t>mengidentifikasi layanan TI </a:t>
            </a:r>
            <a:r>
              <a:rPr lang="en-US" sz="1999" smtClean="0"/>
              <a:t>yang berpotensi </a:t>
            </a:r>
            <a:r>
              <a:rPr lang="en-US" sz="1999"/>
              <a:t>menguntungkan</a:t>
            </a:r>
          </a:p>
          <a:p>
            <a:pPr marL="508000" lvl="1" indent="-271463">
              <a:buFont typeface="Courier New" panose="02070309020205020404" pitchFamily="49" charset="0"/>
              <a:buChar char="o"/>
            </a:pPr>
            <a:r>
              <a:rPr lang="en-US" sz="1999"/>
              <a:t>melakukan analisis biaya-manfaat</a:t>
            </a:r>
          </a:p>
          <a:p>
            <a:pPr marL="508000" lvl="1" indent="-271463">
              <a:buFont typeface="Courier New" panose="02070309020205020404" pitchFamily="49" charset="0"/>
              <a:buChar char="o"/>
            </a:pPr>
            <a:r>
              <a:rPr lang="en-US" sz="1999" smtClean="0"/>
              <a:t>Mengacu pada </a:t>
            </a:r>
            <a:r>
              <a:rPr lang="en-US" sz="1999"/>
              <a:t>daftar proyek-proyek potensial </a:t>
            </a:r>
            <a:r>
              <a:rPr lang="en-US" sz="1999" smtClean="0"/>
              <a:t>untuk analisis alokasi sumberdaya.</a:t>
            </a:r>
            <a:endParaRPr lang="en-US" sz="1999"/>
          </a:p>
        </p:txBody>
      </p:sp>
    </p:spTree>
    <p:extLst>
      <p:ext uri="{BB962C8B-B14F-4D97-AF65-F5344CB8AC3E}">
        <p14:creationId xmlns:p14="http://schemas.microsoft.com/office/powerpoint/2010/main" val="14895903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smtClean="0"/>
              <a:t>12.1  Proses Perenanaan Strategik TI</a:t>
            </a:r>
            <a:endParaRPr lang="en-US" dirty="0"/>
          </a:p>
        </p:txBody>
      </p:sp>
      <p:sp>
        <p:nvSpPr>
          <p:cNvPr id="3" name="Content Placeholder 2"/>
          <p:cNvSpPr>
            <a:spLocks noGrp="1"/>
          </p:cNvSpPr>
          <p:nvPr>
            <p:ph idx="1"/>
          </p:nvPr>
        </p:nvSpPr>
        <p:spPr/>
        <p:txBody>
          <a:bodyPr>
            <a:normAutofit/>
          </a:bodyPr>
          <a:lstStyle/>
          <a:p>
            <a:pPr marL="0" indent="0">
              <a:buNone/>
            </a:pPr>
            <a:r>
              <a:rPr lang="en-US" sz="2399" dirty="0"/>
              <a:t>CIOs undertake IT strategic planning on a yearly, quarterly, or monthly basis. A good IT planning process helps ensure that IT aligns, and stays aligned.</a:t>
            </a:r>
          </a:p>
          <a:p>
            <a:r>
              <a:rPr lang="en-US" sz="2399" dirty="0"/>
              <a:t>Recall that the focus of IT strategy is on how IT creates business value. Typically, annual planning cycles are established to:</a:t>
            </a:r>
          </a:p>
          <a:p>
            <a:pPr>
              <a:buFont typeface="Arial"/>
              <a:buChar char="•"/>
            </a:pPr>
            <a:r>
              <a:rPr lang="en-US" sz="2399" dirty="0"/>
              <a:t>identify potentially beneficial IT services</a:t>
            </a:r>
          </a:p>
          <a:p>
            <a:pPr>
              <a:buFont typeface="Arial"/>
              <a:buChar char="•"/>
            </a:pPr>
            <a:r>
              <a:rPr lang="en-US" sz="2399" dirty="0"/>
              <a:t>perform cost-benefit analyses </a:t>
            </a:r>
          </a:p>
          <a:p>
            <a:pPr>
              <a:buFont typeface="Arial"/>
              <a:buChar char="•"/>
            </a:pPr>
            <a:r>
              <a:rPr lang="en-US" sz="2399" dirty="0"/>
              <a:t>subject the list of potential projects to resource-allocation analysis.</a:t>
            </a:r>
          </a:p>
        </p:txBody>
      </p:sp>
    </p:spTree>
    <p:extLst>
      <p:ext uri="{BB962C8B-B14F-4D97-AF65-F5344CB8AC3E}">
        <p14:creationId xmlns:p14="http://schemas.microsoft.com/office/powerpoint/2010/main" val="18266344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9531817" y="533400"/>
            <a:ext cx="2666306" cy="1015278"/>
          </a:xfrm>
          <a:prstGeom prst="rect">
            <a:avLst/>
          </a:prstGeom>
          <a:noFill/>
          <a:ln w="9525">
            <a:noFill/>
            <a:miter lim="800000"/>
            <a:headEnd/>
            <a:tailEnd/>
          </a:ln>
        </p:spPr>
        <p:txBody>
          <a:bodyPr wrap="square">
            <a:spAutoFit/>
          </a:bodyPr>
          <a:lstStyle/>
          <a:p>
            <a:pPr>
              <a:spcBef>
                <a:spcPct val="50000"/>
              </a:spcBef>
            </a:pPr>
            <a:r>
              <a:rPr lang="en-US" sz="1999" b="1" dirty="0"/>
              <a:t>Figure 12.3</a:t>
            </a:r>
            <a:r>
              <a:rPr lang="en-US" sz="1999" b="1"/>
              <a:t>. </a:t>
            </a:r>
            <a:r>
              <a:rPr lang="en-US" sz="1999" smtClean="0"/>
              <a:t>Proses perencanaan strategic TI</a:t>
            </a:r>
            <a:endParaRPr lang="en-US" sz="1999" dirty="0"/>
          </a:p>
        </p:txBody>
      </p:sp>
      <p:pic>
        <p:nvPicPr>
          <p:cNvPr id="9" name="Content Placeholder 8" descr="q.bmp"/>
          <p:cNvPicPr>
            <a:picLocks noGrp="1" noChangeAspect="1"/>
          </p:cNvPicPr>
          <p:nvPr>
            <p:ph idx="1"/>
          </p:nvPr>
        </p:nvPicPr>
        <p:blipFill>
          <a:blip r:embed="rId3" cstate="print"/>
          <a:stretch>
            <a:fillRect/>
          </a:stretch>
        </p:blipFill>
        <p:spPr>
          <a:xfrm>
            <a:off x="0" y="-1"/>
            <a:ext cx="9357958" cy="6858000"/>
          </a:xfrm>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ffectLst/>
        </p:spPr>
      </p:pic>
    </p:spTree>
    <p:extLst>
      <p:ext uri="{BB962C8B-B14F-4D97-AF65-F5344CB8AC3E}">
        <p14:creationId xmlns:p14="http://schemas.microsoft.com/office/powerpoint/2010/main" val="3226422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Autofit/>
          </a:bodyPr>
          <a:lstStyle/>
          <a:p>
            <a:pPr marL="1320800" indent="-1320800"/>
            <a:r>
              <a:rPr lang="en-US" b="1" smtClean="0"/>
              <a:t>12.1  	Alat dan Metodologi Perencanaan Strategik TI</a:t>
            </a:r>
            <a:endParaRPr lang="en-US" b="1" dirty="0"/>
          </a:p>
        </p:txBody>
      </p:sp>
      <p:sp>
        <p:nvSpPr>
          <p:cNvPr id="3" name="Content Placeholder 2"/>
          <p:cNvSpPr>
            <a:spLocks noGrp="1"/>
          </p:cNvSpPr>
          <p:nvPr>
            <p:ph idx="1"/>
          </p:nvPr>
        </p:nvSpPr>
        <p:spPr/>
        <p:txBody>
          <a:bodyPr>
            <a:normAutofit fontScale="92500" lnSpcReduction="10000"/>
          </a:bodyPr>
          <a:lstStyle/>
          <a:p>
            <a:pPr>
              <a:buClrTx/>
            </a:pPr>
            <a:r>
              <a:rPr lang="en-US" sz="2199" b="1" dirty="0">
                <a:solidFill>
                  <a:srgbClr val="00B0F0"/>
                </a:solidFill>
              </a:rPr>
              <a:t>Business Service Management</a:t>
            </a:r>
            <a:r>
              <a:rPr lang="en-US" sz="2199" b="1"/>
              <a:t>: </a:t>
            </a:r>
            <a:r>
              <a:rPr lang="en-US" sz="2199"/>
              <a:t>menghubungkan </a:t>
            </a:r>
            <a:r>
              <a:rPr lang="en-US" sz="2199" smtClean="0"/>
              <a:t>Key Performance Indicator </a:t>
            </a:r>
            <a:r>
              <a:rPr lang="en-US" sz="2199"/>
              <a:t>TI </a:t>
            </a:r>
            <a:r>
              <a:rPr lang="en-US" sz="2199" smtClean="0"/>
              <a:t>dengan </a:t>
            </a:r>
            <a:r>
              <a:rPr lang="en-US" sz="2199"/>
              <a:t>tujuan </a:t>
            </a:r>
            <a:r>
              <a:rPr lang="en-US" sz="2199" smtClean="0"/>
              <a:t>bisnis.</a:t>
            </a:r>
            <a:endParaRPr lang="en-US" sz="2199" b="1" dirty="0"/>
          </a:p>
          <a:p>
            <a:pPr>
              <a:buClrTx/>
            </a:pPr>
            <a:r>
              <a:rPr lang="en-US" sz="2199" b="1" dirty="0">
                <a:solidFill>
                  <a:srgbClr val="00B0F0"/>
                </a:solidFill>
              </a:rPr>
              <a:t>Business Systems Planning Model</a:t>
            </a:r>
            <a:r>
              <a:rPr lang="en-US" sz="2199" b="1"/>
              <a:t>: </a:t>
            </a:r>
            <a:r>
              <a:rPr lang="en-US" sz="2199"/>
              <a:t>BSP adalah pendekatan top-down yang dimulai </a:t>
            </a:r>
            <a:r>
              <a:rPr lang="en-US" sz="2199" smtClean="0"/>
              <a:t>dari proses </a:t>
            </a:r>
            <a:r>
              <a:rPr lang="en-US" sz="2199"/>
              <a:t>bisnis dan kelas </a:t>
            </a:r>
            <a:r>
              <a:rPr lang="en-US" sz="2199" smtClean="0"/>
              <a:t>data. </a:t>
            </a:r>
            <a:endParaRPr lang="en-US" sz="2199" b="1" dirty="0"/>
          </a:p>
          <a:p>
            <a:pPr>
              <a:buClrTx/>
            </a:pPr>
            <a:r>
              <a:rPr lang="en-US" sz="2199" b="1" dirty="0">
                <a:solidFill>
                  <a:srgbClr val="00B0F0"/>
                </a:solidFill>
              </a:rPr>
              <a:t>Balanced Scorecard</a:t>
            </a:r>
            <a:r>
              <a:rPr lang="en-US" sz="2199" b="1"/>
              <a:t>: </a:t>
            </a:r>
            <a:r>
              <a:rPr lang="en-US" sz="2199"/>
              <a:t>Konsep manajemen bisnis yang mengubah data keuangan dan non keuangan menjadi </a:t>
            </a:r>
            <a:r>
              <a:rPr lang="en-US" sz="2199" b="1" smtClean="0"/>
              <a:t>road map </a:t>
            </a:r>
            <a:r>
              <a:rPr lang="en-US" sz="2199" smtClean="0"/>
              <a:t>(peta jalan) rinci</a:t>
            </a:r>
          </a:p>
          <a:p>
            <a:pPr>
              <a:buClrTx/>
            </a:pPr>
            <a:r>
              <a:rPr lang="en-US" sz="2199" b="1" smtClean="0">
                <a:solidFill>
                  <a:srgbClr val="00B0F0"/>
                </a:solidFill>
              </a:rPr>
              <a:t>Critical </a:t>
            </a:r>
            <a:r>
              <a:rPr lang="en-US" sz="2199" b="1" dirty="0">
                <a:solidFill>
                  <a:srgbClr val="00B0F0"/>
                </a:solidFill>
              </a:rPr>
              <a:t>Success Factors Model </a:t>
            </a:r>
            <a:r>
              <a:rPr lang="en-US" sz="2199" dirty="0"/>
              <a:t>(CSFs</a:t>
            </a:r>
            <a:r>
              <a:rPr lang="en-US" sz="2199"/>
              <a:t>) adalah faktor yang paling penting yang harus </a:t>
            </a:r>
            <a:r>
              <a:rPr lang="en-US" sz="2199" smtClean="0"/>
              <a:t>berjalan </a:t>
            </a:r>
            <a:r>
              <a:rPr lang="en-US" sz="2199"/>
              <a:t>tepat untuk memastikan kelangsungan hidup dan keberhasilan organisasi</a:t>
            </a:r>
          </a:p>
          <a:p>
            <a:pPr>
              <a:buClrTx/>
            </a:pPr>
            <a:r>
              <a:rPr lang="en-US" sz="2199" b="1" smtClean="0">
                <a:solidFill>
                  <a:srgbClr val="00B0F0"/>
                </a:solidFill>
              </a:rPr>
              <a:t>Scenario </a:t>
            </a:r>
            <a:r>
              <a:rPr lang="en-US" sz="2199" b="1" dirty="0">
                <a:solidFill>
                  <a:srgbClr val="00B0F0"/>
                </a:solidFill>
              </a:rPr>
              <a:t>Planning</a:t>
            </a:r>
            <a:r>
              <a:rPr lang="en-US" sz="2199" b="1"/>
              <a:t>:  </a:t>
            </a:r>
            <a:r>
              <a:rPr lang="en-US" sz="2199"/>
              <a:t>Pendekatan ini digunakan dalam situasi perencanaan yang melibatkan banyak </a:t>
            </a:r>
            <a:r>
              <a:rPr lang="en-US" sz="2199" smtClean="0"/>
              <a:t>ketidakpastian</a:t>
            </a:r>
            <a:endParaRPr lang="en-US" sz="2199" dirty="0"/>
          </a:p>
          <a:p>
            <a:pPr>
              <a:buClrTx/>
            </a:pPr>
            <a:r>
              <a:rPr lang="en-US" sz="2199" b="1" dirty="0">
                <a:solidFill>
                  <a:srgbClr val="00B0F0"/>
                </a:solidFill>
              </a:rPr>
              <a:t>Resource Allocation</a:t>
            </a:r>
            <a:r>
              <a:rPr lang="en-US" sz="2199" b="1"/>
              <a:t>: </a:t>
            </a:r>
            <a:r>
              <a:rPr lang="en-US" sz="2199" smtClean="0"/>
              <a:t>proses kontroversi </a:t>
            </a:r>
            <a:r>
              <a:rPr lang="en-US" sz="2199"/>
              <a:t>karena permintaan </a:t>
            </a:r>
            <a:r>
              <a:rPr lang="en-US" sz="2199" smtClean="0"/>
              <a:t>menghabiskan </a:t>
            </a:r>
            <a:r>
              <a:rPr lang="en-US" sz="2199"/>
              <a:t>jauh melebihi dana yang </a:t>
            </a:r>
            <a:r>
              <a:rPr lang="en-US" sz="2199" smtClean="0"/>
              <a:t>tersedia. </a:t>
            </a:r>
          </a:p>
          <a:p>
            <a:pPr marL="0" indent="0">
              <a:buNone/>
            </a:pPr>
            <a:endParaRPr lang="en-US" sz="2399" dirty="0"/>
          </a:p>
        </p:txBody>
      </p:sp>
    </p:spTree>
    <p:extLst>
      <p:ext uri="{BB962C8B-B14F-4D97-AF65-F5344CB8AC3E}">
        <p14:creationId xmlns:p14="http://schemas.microsoft.com/office/powerpoint/2010/main" val="920278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Autofit/>
          </a:bodyPr>
          <a:lstStyle/>
          <a:p>
            <a:pPr marL="1320800" indent="-1320800"/>
            <a:r>
              <a:rPr lang="en-US" b="1" smtClean="0"/>
              <a:t>12.1  	Tools </a:t>
            </a:r>
            <a:r>
              <a:rPr lang="en-US" b="1" dirty="0"/>
              <a:t>and Methodologies of IT Strategic </a:t>
            </a:r>
            <a:r>
              <a:rPr lang="en-US" b="1" dirty="0" smtClean="0"/>
              <a:t>Planning</a:t>
            </a:r>
            <a:endParaRPr lang="en-US" b="1" dirty="0"/>
          </a:p>
        </p:txBody>
      </p:sp>
      <p:sp>
        <p:nvSpPr>
          <p:cNvPr id="3" name="Content Placeholder 2"/>
          <p:cNvSpPr>
            <a:spLocks noGrp="1"/>
          </p:cNvSpPr>
          <p:nvPr>
            <p:ph idx="1"/>
          </p:nvPr>
        </p:nvSpPr>
        <p:spPr/>
        <p:txBody>
          <a:bodyPr>
            <a:normAutofit lnSpcReduction="10000"/>
          </a:bodyPr>
          <a:lstStyle/>
          <a:p>
            <a:pPr>
              <a:buClrTx/>
            </a:pPr>
            <a:r>
              <a:rPr lang="en-US" sz="2199" b="1" dirty="0"/>
              <a:t>Business Service Management: </a:t>
            </a:r>
            <a:r>
              <a:rPr lang="en-US" sz="2199" dirty="0"/>
              <a:t>linking KPIs of IT to business goals</a:t>
            </a:r>
            <a:endParaRPr lang="en-US" sz="2199" b="1" dirty="0"/>
          </a:p>
          <a:p>
            <a:pPr>
              <a:buClrTx/>
            </a:pPr>
            <a:r>
              <a:rPr lang="en-US" sz="2199" b="1" dirty="0"/>
              <a:t>Business Systems Planning Model: </a:t>
            </a:r>
            <a:r>
              <a:rPr lang="en-US" sz="2199" dirty="0"/>
              <a:t>BSP is a top-down approach that starts business processes and data classes</a:t>
            </a:r>
            <a:endParaRPr lang="en-US" sz="2199" b="1" dirty="0"/>
          </a:p>
          <a:p>
            <a:pPr>
              <a:buClrTx/>
            </a:pPr>
            <a:r>
              <a:rPr lang="en-US" sz="2199" b="1" dirty="0"/>
              <a:t>Balanced Scorecard: </a:t>
            </a:r>
            <a:r>
              <a:rPr lang="en-US" sz="2199" dirty="0"/>
              <a:t>business management concept that transforms financial and nonfinancial data into a detailed roadmap</a:t>
            </a:r>
            <a:endParaRPr lang="en-US" sz="2199" b="1" dirty="0"/>
          </a:p>
          <a:p>
            <a:pPr>
              <a:buClrTx/>
            </a:pPr>
            <a:r>
              <a:rPr lang="en-US" sz="2199" b="1" dirty="0"/>
              <a:t>Critical Success Factors Model </a:t>
            </a:r>
            <a:r>
              <a:rPr lang="en-US" sz="2199" dirty="0"/>
              <a:t>(CSFs) are the most essential factors that must go right to ensure the organization’s survival and success</a:t>
            </a:r>
            <a:endParaRPr lang="en-US" sz="2199" b="1" dirty="0"/>
          </a:p>
          <a:p>
            <a:pPr>
              <a:buClrTx/>
            </a:pPr>
            <a:r>
              <a:rPr lang="en-US" sz="2199" b="1" dirty="0"/>
              <a:t>Scenario Planning: </a:t>
            </a:r>
            <a:r>
              <a:rPr lang="en-US" sz="2199" dirty="0"/>
              <a:t>This approach is used in planning situations that involve much uncertainty</a:t>
            </a:r>
          </a:p>
          <a:p>
            <a:pPr>
              <a:buClrTx/>
            </a:pPr>
            <a:r>
              <a:rPr lang="en-US" sz="2199" b="1" dirty="0"/>
              <a:t>Resource Allocation: </a:t>
            </a:r>
            <a:r>
              <a:rPr lang="en-US" sz="2199" dirty="0"/>
              <a:t>a contentious process because requests for spending far exceed the available funds.</a:t>
            </a:r>
            <a:endParaRPr lang="en-US" sz="2199" b="1" dirty="0"/>
          </a:p>
          <a:p>
            <a:endParaRPr lang="en-US" sz="2399" dirty="0"/>
          </a:p>
        </p:txBody>
      </p:sp>
    </p:spTree>
    <p:extLst>
      <p:ext uri="{BB962C8B-B14F-4D97-AF65-F5344CB8AC3E}">
        <p14:creationId xmlns:p14="http://schemas.microsoft.com/office/powerpoint/2010/main" val="1883194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Figure-13-6"/>
          <p:cNvPicPr>
            <a:picLocks noChangeAspect="1" noChangeArrowheads="1"/>
          </p:cNvPicPr>
          <p:nvPr/>
        </p:nvPicPr>
        <p:blipFill>
          <a:blip r:embed="rId3" cstate="print"/>
          <a:srcRect/>
          <a:stretch>
            <a:fillRect/>
          </a:stretch>
        </p:blipFill>
        <p:spPr bwMode="auto">
          <a:xfrm>
            <a:off x="4215266" y="0"/>
            <a:ext cx="8001000" cy="6873407"/>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ffectLst/>
        </p:spPr>
      </p:pic>
      <p:sp>
        <p:nvSpPr>
          <p:cNvPr id="9" name="Text Box 2"/>
          <p:cNvSpPr txBox="1">
            <a:spLocks noChangeArrowheads="1"/>
          </p:cNvSpPr>
          <p:nvPr/>
        </p:nvSpPr>
        <p:spPr bwMode="auto">
          <a:xfrm>
            <a:off x="684212" y="533400"/>
            <a:ext cx="2971800" cy="1569660"/>
          </a:xfrm>
          <a:prstGeom prst="rect">
            <a:avLst/>
          </a:prstGeom>
          <a:noFill/>
          <a:ln w="9525">
            <a:noFill/>
            <a:miter lim="800000"/>
            <a:headEnd/>
            <a:tailEnd/>
          </a:ln>
        </p:spPr>
        <p:txBody>
          <a:bodyPr wrap="square">
            <a:spAutoFit/>
          </a:bodyPr>
          <a:lstStyle/>
          <a:p>
            <a:pPr>
              <a:spcBef>
                <a:spcPct val="50000"/>
              </a:spcBef>
            </a:pPr>
            <a:r>
              <a:rPr lang="en-US" sz="2400" b="1" dirty="0"/>
              <a:t>Figure 12.5. </a:t>
            </a:r>
            <a:r>
              <a:rPr lang="en-US" sz="2400"/>
              <a:t>Critical </a:t>
            </a:r>
            <a:r>
              <a:rPr lang="en-US" sz="2400" smtClean="0"/>
              <a:t>Success </a:t>
            </a:r>
            <a:r>
              <a:rPr lang="en-US" sz="2400" dirty="0" smtClean="0"/>
              <a:t>F</a:t>
            </a:r>
            <a:r>
              <a:rPr lang="en-US" sz="2400" smtClean="0"/>
              <a:t>actors—basic </a:t>
            </a:r>
            <a:r>
              <a:rPr lang="en-US" sz="2400" dirty="0"/>
              <a:t>processes.</a:t>
            </a:r>
            <a:endParaRPr lang="en-US" sz="2400" b="1" dirty="0"/>
          </a:p>
        </p:txBody>
      </p:sp>
    </p:spTree>
    <p:extLst>
      <p:ext uri="{BB962C8B-B14F-4D97-AF65-F5344CB8AC3E}">
        <p14:creationId xmlns:p14="http://schemas.microsoft.com/office/powerpoint/2010/main" val="25666615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1524000"/>
            <a:ext cx="95250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944688" indent="-1944688"/>
            <a:r>
              <a:rPr lang="en-US" b="1" smtClean="0">
                <a:ln/>
                <a:solidFill>
                  <a:srgbClr val="FFFF00"/>
                </a:solidFill>
                <a:effectLst>
                  <a:outerShdw blurRad="76200" dist="88900" dir="2700000" algn="tl" rotWithShape="0">
                    <a:prstClr val="black">
                      <a:alpha val="66000"/>
                    </a:prstClr>
                  </a:outerShdw>
                </a:effectLst>
              </a:rPr>
              <a:t>12.2  </a:t>
            </a:r>
            <a:r>
              <a:rPr lang="en-US" b="1">
                <a:ln/>
                <a:solidFill>
                  <a:srgbClr val="FFFF00"/>
                </a:solidFill>
                <a:effectLst>
                  <a:outerShdw blurRad="76200" dist="88900" dir="2700000" algn="tl" rotWithShape="0">
                    <a:prstClr val="black">
                      <a:alpha val="66000"/>
                    </a:prstClr>
                  </a:outerShdw>
                </a:effectLst>
              </a:rPr>
              <a:t>	</a:t>
            </a:r>
            <a:r>
              <a:rPr lang="en-US" b="1" smtClean="0">
                <a:ln/>
                <a:solidFill>
                  <a:srgbClr val="FFFF00"/>
                </a:solidFill>
                <a:effectLst>
                  <a:outerShdw blurRad="76200" dist="88900" dir="2700000" algn="tl" rotWithShape="0">
                    <a:prstClr val="black">
                      <a:alpha val="66000"/>
                    </a:prstClr>
                  </a:outerShdw>
                </a:effectLst>
              </a:rPr>
              <a:t>Tatakelola TI</a:t>
            </a:r>
            <a:endParaRPr lang="en-US"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9364480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smtClean="0"/>
              <a:t>12.2  Tatakelola TI</a:t>
            </a:r>
            <a:endParaRPr lang="en-US" dirty="0"/>
          </a:p>
        </p:txBody>
      </p:sp>
      <p:sp>
        <p:nvSpPr>
          <p:cNvPr id="3" name="Content Placeholder 2"/>
          <p:cNvSpPr>
            <a:spLocks noGrp="1"/>
          </p:cNvSpPr>
          <p:nvPr>
            <p:ph idx="1"/>
          </p:nvPr>
        </p:nvSpPr>
        <p:spPr>
          <a:xfrm>
            <a:off x="1293814" y="1828800"/>
            <a:ext cx="9829798" cy="4343400"/>
          </a:xfrm>
        </p:spPr>
        <p:txBody>
          <a:bodyPr>
            <a:noAutofit/>
          </a:bodyPr>
          <a:lstStyle/>
          <a:p>
            <a:pPr marL="0" indent="0" algn="just">
              <a:buNone/>
            </a:pPr>
            <a:r>
              <a:rPr lang="en-US" sz="2800" b="1" smtClean="0"/>
              <a:t>Tatakelola TI </a:t>
            </a:r>
            <a:r>
              <a:rPr lang="en-US" sz="2800"/>
              <a:t>berkaitan dengan </a:t>
            </a:r>
            <a:r>
              <a:rPr lang="en-US" sz="2800" smtClean="0"/>
              <a:t>jaminan </a:t>
            </a:r>
            <a:r>
              <a:rPr lang="en-US" sz="2800"/>
              <a:t>bahwa investasi TI memberikan nilai penuh. Agar TI </a:t>
            </a:r>
            <a:r>
              <a:rPr lang="en-US" sz="2800" smtClean="0"/>
              <a:t>memberikan </a:t>
            </a:r>
            <a:r>
              <a:rPr lang="en-US" sz="2800"/>
              <a:t>nilai penuh, tiga tujuan yang harus </a:t>
            </a:r>
            <a:r>
              <a:rPr lang="en-US" sz="2800" smtClean="0"/>
              <a:t>dipenuhi adalah:</a:t>
            </a:r>
            <a:endParaRPr lang="en-US" sz="2800"/>
          </a:p>
          <a:p>
            <a:pPr marL="514350" indent="-514350">
              <a:buFont typeface="+mj-lt"/>
              <a:buAutoNum type="arabicPeriod"/>
            </a:pPr>
            <a:r>
              <a:rPr lang="en-US" sz="2800"/>
              <a:t>TI harus sepenuhnya selaras dengan strategi dan </a:t>
            </a:r>
            <a:r>
              <a:rPr lang="en-US" sz="2800" smtClean="0"/>
              <a:t>arah bisnis.</a:t>
            </a:r>
            <a:endParaRPr lang="en-US" sz="2800"/>
          </a:p>
          <a:p>
            <a:pPr marL="514350" indent="-514350">
              <a:buFont typeface="+mj-lt"/>
              <a:buAutoNum type="arabicPeriod"/>
            </a:pPr>
            <a:r>
              <a:rPr lang="en-US" sz="2800"/>
              <a:t>Risiko utama harus diidentifikasi dan dikendalikan.</a:t>
            </a:r>
          </a:p>
          <a:p>
            <a:pPr marL="514350" indent="-514350">
              <a:buFont typeface="+mj-lt"/>
              <a:buAutoNum type="arabicPeriod"/>
            </a:pPr>
            <a:r>
              <a:rPr lang="en-US" sz="2800"/>
              <a:t>Kepatuhan terhadap hukum, </a:t>
            </a:r>
            <a:r>
              <a:rPr lang="en-US" sz="2800" smtClean="0"/>
              <a:t>aturan </a:t>
            </a:r>
            <a:r>
              <a:rPr lang="en-US" sz="2800"/>
              <a:t>industri, dan </a:t>
            </a:r>
            <a:r>
              <a:rPr lang="en-US" sz="2800" smtClean="0"/>
              <a:t>lembaga </a:t>
            </a:r>
            <a:r>
              <a:rPr lang="en-US" sz="2800"/>
              <a:t>pengatur harus ditunjukkan</a:t>
            </a:r>
            <a:r>
              <a:rPr lang="en-US" sz="2800" smtClean="0"/>
              <a:t>.</a:t>
            </a:r>
            <a:endParaRPr lang="en-US" sz="2800"/>
          </a:p>
        </p:txBody>
      </p:sp>
    </p:spTree>
    <p:extLst>
      <p:ext uri="{BB962C8B-B14F-4D97-AF65-F5344CB8AC3E}">
        <p14:creationId xmlns:p14="http://schemas.microsoft.com/office/powerpoint/2010/main" val="20408583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smtClean="0"/>
              <a:t>12.2  Tatakelola TI</a:t>
            </a:r>
            <a:endParaRPr lang="en-US" dirty="0"/>
          </a:p>
        </p:txBody>
      </p:sp>
      <p:sp>
        <p:nvSpPr>
          <p:cNvPr id="3" name="Content Placeholder 2"/>
          <p:cNvSpPr>
            <a:spLocks noGrp="1"/>
          </p:cNvSpPr>
          <p:nvPr>
            <p:ph idx="1"/>
          </p:nvPr>
        </p:nvSpPr>
        <p:spPr/>
        <p:txBody>
          <a:bodyPr>
            <a:noAutofit/>
          </a:bodyPr>
          <a:lstStyle/>
          <a:p>
            <a:r>
              <a:rPr lang="en-US" sz="3600" smtClean="0"/>
              <a:t>Siapakah pihak yang tekait:</a:t>
            </a:r>
            <a:endParaRPr lang="en-US" sz="3600"/>
          </a:p>
          <a:p>
            <a:pPr marL="739775" lvl="1" indent="-374650">
              <a:buFont typeface="Courier New" panose="02070309020205020404" pitchFamily="49" charset="0"/>
              <a:buChar char="o"/>
            </a:pPr>
            <a:r>
              <a:rPr lang="en-US" sz="2800"/>
              <a:t>Pemimpin bisnis </a:t>
            </a:r>
            <a:r>
              <a:rPr lang="en-US" sz="2800" smtClean="0"/>
              <a:t>level atas (top level)</a:t>
            </a:r>
            <a:endParaRPr lang="en-US" sz="2800"/>
          </a:p>
          <a:p>
            <a:pPr marL="739775" lvl="1" indent="-374650">
              <a:buFont typeface="Courier New" panose="02070309020205020404" pitchFamily="49" charset="0"/>
              <a:buChar char="o"/>
            </a:pPr>
            <a:r>
              <a:rPr lang="en-US" sz="2800"/>
              <a:t>Public relations dan manajer hubungan investor</a:t>
            </a:r>
          </a:p>
          <a:p>
            <a:pPr marL="739775" lvl="1" indent="-374650">
              <a:buFont typeface="Courier New" panose="02070309020205020404" pitchFamily="49" charset="0"/>
              <a:buChar char="o"/>
            </a:pPr>
            <a:r>
              <a:rPr lang="en-US" sz="2800"/>
              <a:t>Auditor dan </a:t>
            </a:r>
            <a:r>
              <a:rPr lang="en-US" sz="2800" smtClean="0"/>
              <a:t>regulator internal </a:t>
            </a:r>
            <a:r>
              <a:rPr lang="en-US" sz="2800"/>
              <a:t>dan </a:t>
            </a:r>
            <a:r>
              <a:rPr lang="en-US" sz="2800" smtClean="0"/>
              <a:t>eksternal</a:t>
            </a:r>
            <a:endParaRPr lang="en-US" sz="2800"/>
          </a:p>
          <a:p>
            <a:pPr marL="739775" lvl="1" indent="-374650">
              <a:buFont typeface="Courier New" panose="02070309020205020404" pitchFamily="49" charset="0"/>
              <a:buChar char="o"/>
            </a:pPr>
            <a:r>
              <a:rPr lang="en-US" sz="2800"/>
              <a:t>Bisnis tingkat menengah dan manajemen TI</a:t>
            </a:r>
          </a:p>
          <a:p>
            <a:pPr marL="739775" lvl="1" indent="-374650">
              <a:buFont typeface="Courier New" panose="02070309020205020404" pitchFamily="49" charset="0"/>
              <a:buChar char="o"/>
            </a:pPr>
            <a:r>
              <a:rPr lang="en-US" sz="2800"/>
              <a:t>Rantai suplai dan mitra bisnis</a:t>
            </a:r>
          </a:p>
          <a:p>
            <a:pPr marL="739775" lvl="1" indent="-374650">
              <a:buFont typeface="Courier New" panose="02070309020205020404" pitchFamily="49" charset="0"/>
              <a:buChar char="o"/>
            </a:pPr>
            <a:r>
              <a:rPr lang="en-US" sz="2800"/>
              <a:t>Pelanggan dan pemegang </a:t>
            </a:r>
            <a:r>
              <a:rPr lang="en-US" sz="2800" smtClean="0"/>
              <a:t>saham</a:t>
            </a:r>
            <a:endParaRPr lang="en-US" sz="2800"/>
          </a:p>
        </p:txBody>
      </p:sp>
    </p:spTree>
    <p:extLst>
      <p:ext uri="{BB962C8B-B14F-4D97-AF65-F5344CB8AC3E}">
        <p14:creationId xmlns:p14="http://schemas.microsoft.com/office/powerpoint/2010/main" val="22515475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dirty="0" smtClean="0"/>
              <a:t>12.2  IT Governance</a:t>
            </a:r>
            <a:endParaRPr lang="en-US" dirty="0"/>
          </a:p>
        </p:txBody>
      </p:sp>
      <p:sp>
        <p:nvSpPr>
          <p:cNvPr id="3" name="Content Placeholder 2"/>
          <p:cNvSpPr>
            <a:spLocks noGrp="1"/>
          </p:cNvSpPr>
          <p:nvPr>
            <p:ph idx="1"/>
          </p:nvPr>
        </p:nvSpPr>
        <p:spPr/>
        <p:txBody>
          <a:bodyPr>
            <a:noAutofit/>
          </a:bodyPr>
          <a:lstStyle/>
          <a:p>
            <a:r>
              <a:rPr lang="en-US" sz="3200" b="1" smtClean="0"/>
              <a:t>Who </a:t>
            </a:r>
            <a:r>
              <a:rPr lang="en-US" sz="3200" b="1" dirty="0"/>
              <a:t>is concerned:</a:t>
            </a:r>
          </a:p>
          <a:p>
            <a:pPr lvl="1">
              <a:buClrTx/>
            </a:pPr>
            <a:r>
              <a:rPr lang="en-US" sz="3200" dirty="0"/>
              <a:t>Top-level business leaders </a:t>
            </a:r>
          </a:p>
          <a:p>
            <a:pPr lvl="1">
              <a:buClrTx/>
            </a:pPr>
            <a:r>
              <a:rPr lang="en-US" sz="3200" dirty="0"/>
              <a:t>Public relations and investor relations managers</a:t>
            </a:r>
          </a:p>
          <a:p>
            <a:pPr lvl="1">
              <a:buClrTx/>
            </a:pPr>
            <a:r>
              <a:rPr lang="en-US" sz="3200" dirty="0"/>
              <a:t>Internal and external auditors and regulators</a:t>
            </a:r>
          </a:p>
          <a:p>
            <a:pPr lvl="1">
              <a:buClrTx/>
            </a:pPr>
            <a:r>
              <a:rPr lang="en-US" sz="3200" dirty="0"/>
              <a:t>Middle-level business and IT management</a:t>
            </a:r>
          </a:p>
          <a:p>
            <a:pPr lvl="1">
              <a:buClrTx/>
            </a:pPr>
            <a:r>
              <a:rPr lang="en-US" sz="3200" dirty="0"/>
              <a:t>Supply chain and business partners</a:t>
            </a:r>
          </a:p>
          <a:p>
            <a:pPr lvl="1">
              <a:buClrTx/>
            </a:pPr>
            <a:r>
              <a:rPr lang="en-US" sz="3200" dirty="0"/>
              <a:t>Customers and shareholders</a:t>
            </a:r>
            <a:endParaRPr lang="en-US" sz="3200" b="1" dirty="0"/>
          </a:p>
        </p:txBody>
      </p:sp>
    </p:spTree>
    <p:extLst>
      <p:ext uri="{BB962C8B-B14F-4D97-AF65-F5344CB8AC3E}">
        <p14:creationId xmlns:p14="http://schemas.microsoft.com/office/powerpoint/2010/main" val="24292120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smtClean="0"/>
              <a:t>12.2  Tatakelola TI</a:t>
            </a:r>
            <a:endParaRPr lang="en-US" dirty="0"/>
          </a:p>
        </p:txBody>
      </p:sp>
      <p:sp>
        <p:nvSpPr>
          <p:cNvPr id="3" name="Content Placeholder 2"/>
          <p:cNvSpPr>
            <a:spLocks noGrp="1"/>
          </p:cNvSpPr>
          <p:nvPr>
            <p:ph idx="1"/>
          </p:nvPr>
        </p:nvSpPr>
        <p:spPr/>
        <p:txBody>
          <a:bodyPr>
            <a:normAutofit/>
          </a:bodyPr>
          <a:lstStyle/>
          <a:p>
            <a:pPr marL="0" indent="0">
              <a:buNone/>
            </a:pPr>
            <a:r>
              <a:rPr lang="en-US" sz="2799" smtClean="0"/>
              <a:t>Apa saja cakupan</a:t>
            </a:r>
            <a:r>
              <a:rPr lang="en-US" sz="2799" b="1" smtClean="0"/>
              <a:t> Tatakelola TI:</a:t>
            </a:r>
            <a:endParaRPr lang="en-US" sz="2799" b="1" dirty="0"/>
          </a:p>
          <a:p>
            <a:pPr marL="457063" indent="-457063">
              <a:buAutoNum type="arabicPeriod"/>
            </a:pPr>
            <a:r>
              <a:rPr lang="en-US" sz="2799"/>
              <a:t>Mendukung strategi</a:t>
            </a:r>
          </a:p>
          <a:p>
            <a:pPr marL="457063" indent="-457063">
              <a:buAutoNum type="arabicPeriod"/>
            </a:pPr>
            <a:r>
              <a:rPr lang="en-US" sz="2799" smtClean="0"/>
              <a:t>Memberikan nilai</a:t>
            </a:r>
          </a:p>
          <a:p>
            <a:pPr marL="457063" indent="-457063">
              <a:buAutoNum type="arabicPeriod"/>
            </a:pPr>
            <a:r>
              <a:rPr lang="en-US" sz="2799" smtClean="0"/>
              <a:t>Manajemen risiko</a:t>
            </a:r>
          </a:p>
          <a:p>
            <a:pPr marL="457063" indent="-457063">
              <a:buAutoNum type="arabicPeriod"/>
            </a:pPr>
            <a:r>
              <a:rPr lang="en-US" sz="2799" smtClean="0"/>
              <a:t>Manajemen sumber daya</a:t>
            </a:r>
          </a:p>
          <a:p>
            <a:pPr marL="457063" indent="-457063">
              <a:buAutoNum type="arabicPeriod"/>
            </a:pPr>
            <a:r>
              <a:rPr lang="en-US" sz="2799" smtClean="0"/>
              <a:t>Kinerja manajemen TI</a:t>
            </a:r>
          </a:p>
          <a:p>
            <a:pPr marL="0" indent="0">
              <a:buNone/>
            </a:pPr>
            <a:endParaRPr lang="en-US" sz="1799" b="1" dirty="0"/>
          </a:p>
        </p:txBody>
      </p:sp>
    </p:spTree>
    <p:extLst>
      <p:ext uri="{BB962C8B-B14F-4D97-AF65-F5344CB8AC3E}">
        <p14:creationId xmlns:p14="http://schemas.microsoft.com/office/powerpoint/2010/main" val="28484014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dirty="0" smtClean="0"/>
              <a:t>12.2  IT Governance</a:t>
            </a:r>
            <a:endParaRPr lang="en-US" dirty="0"/>
          </a:p>
        </p:txBody>
      </p:sp>
      <p:sp>
        <p:nvSpPr>
          <p:cNvPr id="3" name="Content Placeholder 2"/>
          <p:cNvSpPr>
            <a:spLocks noGrp="1"/>
          </p:cNvSpPr>
          <p:nvPr>
            <p:ph idx="1"/>
          </p:nvPr>
        </p:nvSpPr>
        <p:spPr/>
        <p:txBody>
          <a:bodyPr>
            <a:normAutofit/>
          </a:bodyPr>
          <a:lstStyle/>
          <a:p>
            <a:pPr marL="0" indent="0">
              <a:buNone/>
            </a:pPr>
            <a:r>
              <a:rPr lang="en-US" sz="2799" b="1" dirty="0"/>
              <a:t>What IT Governance Covers:</a:t>
            </a:r>
          </a:p>
          <a:p>
            <a:pPr marL="457063" indent="-457063">
              <a:buAutoNum type="arabicPeriod"/>
            </a:pPr>
            <a:r>
              <a:rPr lang="en-US" sz="2799" dirty="0"/>
              <a:t>Supports the strategy</a:t>
            </a:r>
          </a:p>
          <a:p>
            <a:pPr marL="457063" indent="-457063">
              <a:buAutoNum type="arabicPeriod"/>
            </a:pPr>
            <a:r>
              <a:rPr lang="en-US" sz="2799" dirty="0"/>
              <a:t>Delivers value</a:t>
            </a:r>
          </a:p>
          <a:p>
            <a:pPr marL="457063" indent="-457063">
              <a:buAutoNum type="arabicPeriod"/>
            </a:pPr>
            <a:r>
              <a:rPr lang="en-US" sz="2799" dirty="0"/>
              <a:t>Risk management</a:t>
            </a:r>
          </a:p>
          <a:p>
            <a:pPr marL="457063" indent="-457063">
              <a:buAutoNum type="arabicPeriod"/>
            </a:pPr>
            <a:r>
              <a:rPr lang="en-US" sz="2799" dirty="0"/>
              <a:t>Resource management</a:t>
            </a:r>
          </a:p>
          <a:p>
            <a:pPr marL="457063" indent="-457063">
              <a:buAutoNum type="arabicPeriod"/>
            </a:pPr>
            <a:r>
              <a:rPr lang="en-US" sz="2799" dirty="0"/>
              <a:t>IT Performance management</a:t>
            </a:r>
          </a:p>
          <a:p>
            <a:pPr marL="0" indent="0">
              <a:buNone/>
            </a:pPr>
            <a:endParaRPr lang="en-US" sz="1799" b="1" dirty="0"/>
          </a:p>
        </p:txBody>
      </p:sp>
    </p:spTree>
    <p:extLst>
      <p:ext uri="{BB962C8B-B14F-4D97-AF65-F5344CB8AC3E}">
        <p14:creationId xmlns:p14="http://schemas.microsoft.com/office/powerpoint/2010/main" val="391122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dirty="0" smtClean="0"/>
              <a:t>12.2  Questions</a:t>
            </a:r>
            <a:endParaRPr lang="en-US" dirty="0"/>
          </a:p>
        </p:txBody>
      </p:sp>
      <p:sp>
        <p:nvSpPr>
          <p:cNvPr id="3" name="Content Placeholder 2"/>
          <p:cNvSpPr>
            <a:spLocks noGrp="1"/>
          </p:cNvSpPr>
          <p:nvPr>
            <p:ph idx="1"/>
          </p:nvPr>
        </p:nvSpPr>
        <p:spPr/>
        <p:txBody>
          <a:bodyPr>
            <a:normAutofit lnSpcReduction="10000"/>
          </a:bodyPr>
          <a:lstStyle/>
          <a:p>
            <a:pPr marL="508000" indent="-508000">
              <a:buNone/>
            </a:pPr>
            <a:r>
              <a:rPr lang="en-US" sz="2799"/>
              <a:t>1</a:t>
            </a:r>
            <a:r>
              <a:rPr lang="en-US" sz="2799" smtClean="0"/>
              <a:t>.	What </a:t>
            </a:r>
            <a:r>
              <a:rPr lang="en-US" sz="2799" dirty="0"/>
              <a:t>is the importance of IT governance?</a:t>
            </a:r>
          </a:p>
          <a:p>
            <a:pPr marL="508000" indent="-508000">
              <a:buNone/>
            </a:pPr>
            <a:r>
              <a:rPr lang="en-US" sz="2799"/>
              <a:t>2</a:t>
            </a:r>
            <a:r>
              <a:rPr lang="en-US" sz="2799" smtClean="0"/>
              <a:t>.	Why </a:t>
            </a:r>
            <a:r>
              <a:rPr lang="en-US" sz="2799" dirty="0"/>
              <a:t>is IT performance management a key part of IT governance?</a:t>
            </a:r>
          </a:p>
          <a:p>
            <a:pPr marL="508000" indent="-508000">
              <a:buNone/>
            </a:pPr>
            <a:r>
              <a:rPr lang="en-US" sz="2799"/>
              <a:t>3</a:t>
            </a:r>
            <a:r>
              <a:rPr lang="en-US" sz="2799" smtClean="0"/>
              <a:t>.	In </a:t>
            </a:r>
            <a:r>
              <a:rPr lang="en-US" sz="2799" dirty="0"/>
              <a:t>order for IT to deliver full value, what three objectives must be met?</a:t>
            </a:r>
          </a:p>
          <a:p>
            <a:pPr marL="508000" indent="-508000">
              <a:buNone/>
            </a:pPr>
            <a:r>
              <a:rPr lang="en-US" sz="2799"/>
              <a:t>4</a:t>
            </a:r>
            <a:r>
              <a:rPr lang="en-US" sz="2799" smtClean="0"/>
              <a:t>.	Identify </a:t>
            </a:r>
            <a:r>
              <a:rPr lang="en-US" sz="2799" dirty="0"/>
              <a:t>four issues driving the need for IT governance.</a:t>
            </a:r>
          </a:p>
          <a:p>
            <a:pPr marL="508000" indent="-508000">
              <a:buNone/>
            </a:pPr>
            <a:r>
              <a:rPr lang="en-US" sz="2799"/>
              <a:t>5</a:t>
            </a:r>
            <a:r>
              <a:rPr lang="en-US" sz="2799" smtClean="0"/>
              <a:t>.	Who </a:t>
            </a:r>
            <a:r>
              <a:rPr lang="en-US" sz="2799" dirty="0"/>
              <a:t>is concerned about IT governance?</a:t>
            </a:r>
          </a:p>
          <a:p>
            <a:pPr marL="508000" indent="-508000">
              <a:buNone/>
            </a:pPr>
            <a:r>
              <a:rPr lang="en-US" sz="2799"/>
              <a:t>6</a:t>
            </a:r>
            <a:r>
              <a:rPr lang="en-US" sz="2799" smtClean="0"/>
              <a:t>.	What </a:t>
            </a:r>
            <a:r>
              <a:rPr lang="en-US" sz="2799" dirty="0"/>
              <a:t>does IT governance cover?</a:t>
            </a:r>
            <a:endParaRPr lang="en-US" sz="2799" b="1" dirty="0"/>
          </a:p>
        </p:txBody>
      </p:sp>
    </p:spTree>
    <p:extLst>
      <p:ext uri="{BB962C8B-B14F-4D97-AF65-F5344CB8AC3E}">
        <p14:creationId xmlns:p14="http://schemas.microsoft.com/office/powerpoint/2010/main" val="11175586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1524000"/>
            <a:ext cx="95250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944688" indent="-1944688"/>
            <a:r>
              <a:rPr lang="en-US" b="1" smtClean="0">
                <a:ln/>
                <a:solidFill>
                  <a:srgbClr val="FFFF00"/>
                </a:solidFill>
                <a:effectLst>
                  <a:outerShdw blurRad="76200" dist="88900" dir="2700000" algn="tl" rotWithShape="0">
                    <a:prstClr val="black">
                      <a:alpha val="66000"/>
                    </a:prstClr>
                  </a:outerShdw>
                </a:effectLst>
              </a:rPr>
              <a:t>12.3  </a:t>
            </a:r>
            <a:r>
              <a:rPr lang="en-US" b="1">
                <a:ln/>
                <a:solidFill>
                  <a:srgbClr val="FFFF00"/>
                </a:solidFill>
                <a:effectLst>
                  <a:outerShdw blurRad="76200" dist="88900" dir="2700000" algn="tl" rotWithShape="0">
                    <a:prstClr val="black">
                      <a:alpha val="66000"/>
                    </a:prstClr>
                  </a:outerShdw>
                </a:effectLst>
              </a:rPr>
              <a:t>	</a:t>
            </a:r>
            <a:r>
              <a:rPr lang="en-US" b="1" smtClean="0">
                <a:ln/>
                <a:solidFill>
                  <a:srgbClr val="FFFF00"/>
                </a:solidFill>
                <a:effectLst>
                  <a:outerShdw blurRad="76200" dist="88900" dir="2700000" algn="tl" rotWithShape="0">
                    <a:prstClr val="black">
                      <a:alpha val="66000"/>
                    </a:prstClr>
                  </a:outerShdw>
                </a:effectLst>
              </a:rPr>
              <a:t>Menyelaraskan TI dengan Strategi Bisnis</a:t>
            </a:r>
            <a:endParaRPr lang="en-US"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26744372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lstStyle/>
          <a:p>
            <a:pPr marL="1204913" indent="-1204913"/>
            <a:r>
              <a:rPr lang="en-US" smtClean="0"/>
              <a:t>12.3 	Menyelaraskan TI dengan Strategi Bisnis</a:t>
            </a:r>
            <a:endParaRPr lang="en-US" dirty="0"/>
          </a:p>
        </p:txBody>
      </p:sp>
      <p:sp>
        <p:nvSpPr>
          <p:cNvPr id="3" name="Content Placeholder 2"/>
          <p:cNvSpPr>
            <a:spLocks noGrp="1"/>
          </p:cNvSpPr>
          <p:nvPr>
            <p:ph idx="1"/>
          </p:nvPr>
        </p:nvSpPr>
        <p:spPr/>
        <p:txBody>
          <a:bodyPr>
            <a:noAutofit/>
          </a:bodyPr>
          <a:lstStyle/>
          <a:p>
            <a:pPr marL="0" indent="0">
              <a:spcBef>
                <a:spcPts val="1799"/>
              </a:spcBef>
              <a:buNone/>
            </a:pPr>
            <a:r>
              <a:rPr lang="en-US" sz="2599" smtClean="0"/>
              <a:t>Keselarasan TI—Bisnis dapat diperbaiki dengan beberapa cara:</a:t>
            </a:r>
          </a:p>
          <a:p>
            <a:pPr marL="508000" lvl="1" indent="-508000">
              <a:spcBef>
                <a:spcPts val="1799"/>
              </a:spcBef>
              <a:buNone/>
            </a:pPr>
            <a:r>
              <a:rPr lang="en-US" sz="2599" smtClean="0"/>
              <a:t>1. 	Memahami TI dan perencanaan korporat</a:t>
            </a:r>
          </a:p>
          <a:p>
            <a:pPr marL="508000" lvl="1" indent="-508000">
              <a:spcBef>
                <a:spcPts val="1799"/>
              </a:spcBef>
              <a:buNone/>
            </a:pPr>
            <a:r>
              <a:rPr lang="en-US" sz="2599" smtClean="0"/>
              <a:t>2. 	CIO adalah anggota manajemen senior</a:t>
            </a:r>
          </a:p>
          <a:p>
            <a:pPr marL="508000" lvl="1" indent="-508000">
              <a:spcBef>
                <a:spcPts val="1799"/>
              </a:spcBef>
              <a:buNone/>
            </a:pPr>
            <a:r>
              <a:rPr lang="en-US" sz="2599" smtClean="0"/>
              <a:t>3</a:t>
            </a:r>
            <a:r>
              <a:rPr lang="en-US" sz="2599"/>
              <a:t>. </a:t>
            </a:r>
            <a:r>
              <a:rPr lang="en-US" sz="2599" smtClean="0"/>
              <a:t>	Berbagi budaya dan komunikasi yang baik</a:t>
            </a:r>
            <a:endParaRPr lang="en-US" sz="2599" dirty="0"/>
          </a:p>
          <a:p>
            <a:pPr marL="508000" lvl="1" indent="-508000">
              <a:spcBef>
                <a:spcPts val="1799"/>
              </a:spcBef>
              <a:buNone/>
            </a:pPr>
            <a:r>
              <a:rPr lang="en-US" sz="2599" dirty="0"/>
              <a:t>4</a:t>
            </a:r>
            <a:r>
              <a:rPr lang="en-US" sz="2599"/>
              <a:t>. </a:t>
            </a:r>
            <a:r>
              <a:rPr lang="en-US" sz="2599" smtClean="0"/>
              <a:t>	Komit terhadap perencanaan TI dari manajemen senior</a:t>
            </a:r>
          </a:p>
          <a:p>
            <a:pPr marL="508000" lvl="1" indent="-508000">
              <a:spcBef>
                <a:spcPts val="1799"/>
              </a:spcBef>
              <a:buNone/>
            </a:pPr>
            <a:r>
              <a:rPr lang="en-US" sz="2599" smtClean="0"/>
              <a:t>5</a:t>
            </a:r>
            <a:r>
              <a:rPr lang="en-US" sz="2599"/>
              <a:t>. </a:t>
            </a:r>
            <a:r>
              <a:rPr lang="en-US" sz="2599" smtClean="0"/>
              <a:t>	Keterkaitan antara rencana bisnis dan TI harus dibuat pada level </a:t>
            </a:r>
            <a:r>
              <a:rPr lang="en-US" sz="2599" i="1" smtClean="0"/>
              <a:t>strategic</a:t>
            </a:r>
            <a:r>
              <a:rPr lang="en-US" sz="2599" dirty="0"/>
              <a:t>, </a:t>
            </a:r>
            <a:r>
              <a:rPr lang="en-US" sz="2599" i="1" dirty="0"/>
              <a:t>tactical</a:t>
            </a:r>
            <a:r>
              <a:rPr lang="en-US" sz="2599"/>
              <a:t>, </a:t>
            </a:r>
            <a:r>
              <a:rPr lang="en-US" sz="2599" smtClean="0"/>
              <a:t>dan </a:t>
            </a:r>
            <a:r>
              <a:rPr lang="en-US" sz="2599" i="1" smtClean="0"/>
              <a:t>operational</a:t>
            </a:r>
            <a:r>
              <a:rPr lang="en-US" sz="2599" smtClean="0"/>
              <a:t>.</a:t>
            </a:r>
            <a:endParaRPr lang="en-US" sz="2599" dirty="0"/>
          </a:p>
          <a:p>
            <a:pPr>
              <a:buNone/>
            </a:pPr>
            <a:endParaRPr lang="en-US" sz="2399" dirty="0"/>
          </a:p>
        </p:txBody>
      </p:sp>
    </p:spTree>
    <p:extLst>
      <p:ext uri="{BB962C8B-B14F-4D97-AF65-F5344CB8AC3E}">
        <p14:creationId xmlns:p14="http://schemas.microsoft.com/office/powerpoint/2010/main" val="30462802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4484" y="272142"/>
            <a:ext cx="9666147" cy="867540"/>
          </a:xfrm>
        </p:spPr>
        <p:txBody>
          <a:bodyPr anchor="ctr">
            <a:normAutofit/>
          </a:bodyPr>
          <a:lstStyle/>
          <a:p>
            <a:r>
              <a:rPr lang="en-US" sz="1999" dirty="0"/>
              <a:t>Table 12.5</a:t>
            </a:r>
            <a:r>
              <a:rPr lang="en-US" sz="1999"/>
              <a:t>. </a:t>
            </a:r>
            <a:r>
              <a:rPr lang="en-US" sz="1999" smtClean="0"/>
              <a:t>Atribut sumberdaya utama yang menciptakan keunggulan bersaing</a:t>
            </a:r>
            <a:endParaRPr lang="en-US" sz="2799" dirty="0"/>
          </a:p>
        </p:txBody>
      </p:sp>
      <p:pic>
        <p:nvPicPr>
          <p:cNvPr id="6" name="Content Placeholder 5" descr="t.bmp"/>
          <p:cNvPicPr>
            <a:picLocks noGrp="1" noChangeAspect="1"/>
          </p:cNvPicPr>
          <p:nvPr>
            <p:ph idx="1"/>
          </p:nvPr>
        </p:nvPicPr>
        <p:blipFill>
          <a:blip r:embed="rId3" cstate="print"/>
          <a:stretch>
            <a:fillRect/>
          </a:stretch>
        </p:blipFill>
        <p:spPr>
          <a:xfrm>
            <a:off x="836612" y="1114282"/>
            <a:ext cx="10668002" cy="55172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1571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5404" y="153253"/>
            <a:ext cx="7846556" cy="1142702"/>
          </a:xfrm>
        </p:spPr>
        <p:txBody>
          <a:bodyPr>
            <a:normAutofit/>
          </a:bodyPr>
          <a:lstStyle/>
          <a:p>
            <a:r>
              <a:rPr lang="en-US" b="0" i="1" dirty="0"/>
              <a:t>IT </a:t>
            </a:r>
            <a:r>
              <a:rPr lang="en-US" b="0" i="1" dirty="0" smtClean="0"/>
              <a:t>at Work 12.2: </a:t>
            </a:r>
            <a:r>
              <a:rPr lang="en-US" b="0" dirty="0" smtClean="0"/>
              <a:t>The Strategic CIO</a:t>
            </a:r>
            <a:endParaRPr lang="en-US" b="0" dirty="0"/>
          </a:p>
        </p:txBody>
      </p:sp>
      <p:sp>
        <p:nvSpPr>
          <p:cNvPr id="3" name="Content Placeholder 2"/>
          <p:cNvSpPr>
            <a:spLocks noGrp="1"/>
          </p:cNvSpPr>
          <p:nvPr>
            <p:ph idx="1"/>
          </p:nvPr>
        </p:nvSpPr>
        <p:spPr>
          <a:xfrm>
            <a:off x="2285404" y="1295957"/>
            <a:ext cx="7922736" cy="4951709"/>
          </a:xfrm>
        </p:spPr>
        <p:txBody>
          <a:bodyPr>
            <a:normAutofit lnSpcReduction="10000"/>
          </a:bodyPr>
          <a:lstStyle/>
          <a:p>
            <a:pPr marL="0" indent="0">
              <a:buNone/>
            </a:pPr>
            <a:r>
              <a:rPr lang="en-US" sz="2399" b="1" dirty="0"/>
              <a:t>See text for full discussion.</a:t>
            </a:r>
          </a:p>
          <a:p>
            <a:pPr marL="0" indent="0">
              <a:buNone/>
            </a:pPr>
            <a:r>
              <a:rPr lang="en-US" sz="2399" dirty="0"/>
              <a:t>The strategic CIO is a business leader who leverages IT to add value and gain a competitive advantage. The strategist’s focus is on how a company creates shareholder value and serves its customers. Rather than being focused primarily on internal operations, the strategic CIO looks at the company from the outside-in by asking how the company is perceived by customers and how competitors apply IT to compete.</a:t>
            </a:r>
          </a:p>
          <a:p>
            <a:pPr marL="0" indent="0">
              <a:buNone/>
            </a:pPr>
            <a:r>
              <a:rPr lang="en-US" sz="2399" b="1" dirty="0"/>
              <a:t>Questions</a:t>
            </a:r>
          </a:p>
          <a:p>
            <a:pPr marL="0" indent="0">
              <a:buNone/>
            </a:pPr>
            <a:r>
              <a:rPr lang="en-US" sz="2399" dirty="0"/>
              <a:t>1. Why has the role of CIO expanded?</a:t>
            </a:r>
          </a:p>
          <a:p>
            <a:pPr marL="0" indent="0">
              <a:buNone/>
            </a:pPr>
            <a:r>
              <a:rPr lang="en-US" sz="2399" dirty="0"/>
              <a:t>2. What are the benefits of this strategic CIO role to the company?</a:t>
            </a:r>
          </a:p>
        </p:txBody>
      </p:sp>
    </p:spTree>
    <p:extLst>
      <p:ext uri="{BB962C8B-B14F-4D97-AF65-F5344CB8AC3E}">
        <p14:creationId xmlns:p14="http://schemas.microsoft.com/office/powerpoint/2010/main" val="9840997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1524000"/>
            <a:ext cx="95250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944688" indent="-1944688"/>
            <a:r>
              <a:rPr lang="en-US" b="1" smtClean="0">
                <a:ln/>
                <a:solidFill>
                  <a:srgbClr val="FFFF00"/>
                </a:solidFill>
                <a:effectLst>
                  <a:outerShdw blurRad="76200" dist="88900" dir="2700000" algn="tl" rotWithShape="0">
                    <a:prstClr val="black">
                      <a:alpha val="66000"/>
                    </a:prstClr>
                  </a:outerShdw>
                </a:effectLst>
              </a:rPr>
              <a:t>12.4  </a:t>
            </a:r>
            <a:r>
              <a:rPr lang="en-US" b="1">
                <a:ln/>
                <a:solidFill>
                  <a:srgbClr val="FFFF00"/>
                </a:solidFill>
                <a:effectLst>
                  <a:outerShdw blurRad="76200" dist="88900" dir="2700000" algn="tl" rotWithShape="0">
                    <a:prstClr val="black">
                      <a:alpha val="66000"/>
                    </a:prstClr>
                  </a:outerShdw>
                </a:effectLst>
              </a:rPr>
              <a:t>	</a:t>
            </a:r>
            <a:r>
              <a:rPr lang="en-US" b="1" smtClean="0">
                <a:ln/>
                <a:solidFill>
                  <a:srgbClr val="FFFF00"/>
                </a:solidFill>
                <a:effectLst>
                  <a:outerShdw blurRad="76200" dist="88900" dir="2700000" algn="tl" rotWithShape="0">
                    <a:prstClr val="black">
                      <a:alpha val="66000"/>
                    </a:prstClr>
                  </a:outerShdw>
                </a:effectLst>
              </a:rPr>
              <a:t>Rencana Pengoperasian TI dan Strategi Sourcing</a:t>
            </a:r>
            <a:endParaRPr lang="en-US"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19237899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pPr marL="1204913" indent="-1204913"/>
            <a:r>
              <a:rPr lang="en-US" smtClean="0"/>
              <a:t>12.4 	Rencana Pengoperasian TI dan Strategi Sourcing</a:t>
            </a:r>
            <a:endParaRPr lang="en-US" dirty="0"/>
          </a:p>
        </p:txBody>
      </p:sp>
      <p:sp>
        <p:nvSpPr>
          <p:cNvPr id="3" name="Content Placeholder 2"/>
          <p:cNvSpPr>
            <a:spLocks noGrp="1"/>
          </p:cNvSpPr>
          <p:nvPr>
            <p:ph idx="1"/>
          </p:nvPr>
        </p:nvSpPr>
        <p:spPr/>
        <p:txBody>
          <a:bodyPr>
            <a:normAutofit/>
          </a:bodyPr>
          <a:lstStyle/>
          <a:p>
            <a:pPr marL="0" indent="0" algn="just">
              <a:buNone/>
            </a:pPr>
            <a:r>
              <a:rPr lang="en-US" sz="2399" smtClean="0"/>
              <a:t>Kompetensi </a:t>
            </a:r>
            <a:r>
              <a:rPr lang="en-US" sz="2399"/>
              <a:t>inti </a:t>
            </a:r>
            <a:r>
              <a:rPr lang="en-US" sz="2399" smtClean="0"/>
              <a:t>kebanyakan organisasi—hal terbaik yang </a:t>
            </a:r>
            <a:r>
              <a:rPr lang="en-US" sz="2399"/>
              <a:t>mereka lakukan </a:t>
            </a:r>
            <a:r>
              <a:rPr lang="en-US" sz="2399" smtClean="0"/>
              <a:t>dan </a:t>
            </a:r>
            <a:r>
              <a:rPr lang="en-US" sz="2399"/>
              <a:t>yang mewakili </a:t>
            </a:r>
            <a:r>
              <a:rPr lang="en-US" sz="2399" smtClean="0"/>
              <a:t>kekuatan bersaing—adalah dalam bidang ritel</a:t>
            </a:r>
            <a:r>
              <a:rPr lang="en-US" sz="2399"/>
              <a:t>, jasa, manufaktur, atau fungsi lainnya. TI adalah </a:t>
            </a:r>
            <a:r>
              <a:rPr lang="en-US" sz="2399" smtClean="0"/>
              <a:t>keharusan.</a:t>
            </a:r>
            <a:endParaRPr lang="en-US" sz="2399" dirty="0"/>
          </a:p>
          <a:p>
            <a:pPr algn="just"/>
            <a:r>
              <a:rPr lang="en-US" sz="2399" smtClean="0"/>
              <a:t>Banyak </a:t>
            </a:r>
            <a:r>
              <a:rPr lang="en-US" sz="2399"/>
              <a:t>organisasi telah menerapkan outsourcing sebagai strategi TI. Outsourcing dapat dilakukan di </a:t>
            </a:r>
            <a:r>
              <a:rPr lang="en-US" sz="2399" b="1" smtClean="0">
                <a:solidFill>
                  <a:srgbClr val="00B0F0"/>
                </a:solidFill>
              </a:rPr>
              <a:t>on-shore sourcing</a:t>
            </a:r>
            <a:r>
              <a:rPr lang="en-US" sz="2399" smtClean="0"/>
              <a:t> atau </a:t>
            </a:r>
            <a:r>
              <a:rPr lang="en-US" sz="2399" b="1" smtClean="0">
                <a:solidFill>
                  <a:srgbClr val="00B0F0"/>
                </a:solidFill>
              </a:rPr>
              <a:t>offshoring</a:t>
            </a:r>
            <a:r>
              <a:rPr lang="en-US" sz="2399" smtClean="0"/>
              <a:t>, </a:t>
            </a:r>
            <a:r>
              <a:rPr lang="en-US" sz="2399"/>
              <a:t>atau melalui </a:t>
            </a:r>
            <a:r>
              <a:rPr lang="en-US" sz="2399" b="1">
                <a:solidFill>
                  <a:srgbClr val="00B0F0"/>
                </a:solidFill>
              </a:rPr>
              <a:t>komputasi awan </a:t>
            </a:r>
            <a:r>
              <a:rPr lang="en-US" sz="2399"/>
              <a:t>atau </a:t>
            </a:r>
            <a:r>
              <a:rPr lang="en-US" sz="2399" b="1">
                <a:solidFill>
                  <a:srgbClr val="00B0F0"/>
                </a:solidFill>
              </a:rPr>
              <a:t>SaaS</a:t>
            </a:r>
            <a:r>
              <a:rPr lang="en-US" sz="2399"/>
              <a:t>, termasuk </a:t>
            </a:r>
            <a:r>
              <a:rPr lang="en-US" sz="2399" smtClean="0"/>
              <a:t>outsourcing proses bisnis.</a:t>
            </a:r>
            <a:endParaRPr lang="en-US" sz="2399" dirty="0"/>
          </a:p>
          <a:p>
            <a:pPr algn="just"/>
            <a:endParaRPr lang="en-US" sz="1999" dirty="0"/>
          </a:p>
        </p:txBody>
      </p:sp>
    </p:spTree>
    <p:extLst>
      <p:ext uri="{BB962C8B-B14F-4D97-AF65-F5344CB8AC3E}">
        <p14:creationId xmlns:p14="http://schemas.microsoft.com/office/powerpoint/2010/main" val="1300891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pPr marL="1204913" indent="-1204913"/>
            <a:r>
              <a:rPr lang="en-US" smtClean="0"/>
              <a:t>12.4 	Rencana Pengoperasian TI dan Strategi Sourcing</a:t>
            </a:r>
            <a:endParaRPr lang="en-US" dirty="0"/>
          </a:p>
        </p:txBody>
      </p:sp>
      <p:sp>
        <p:nvSpPr>
          <p:cNvPr id="3" name="Content Placeholder 2"/>
          <p:cNvSpPr>
            <a:spLocks noGrp="1"/>
          </p:cNvSpPr>
          <p:nvPr>
            <p:ph idx="1"/>
          </p:nvPr>
        </p:nvSpPr>
        <p:spPr/>
        <p:txBody>
          <a:bodyPr>
            <a:normAutofit/>
          </a:bodyPr>
          <a:lstStyle/>
          <a:p>
            <a:pPr algn="just"/>
            <a:r>
              <a:rPr lang="en-US" sz="2399" smtClean="0"/>
              <a:t>Ekonomi </a:t>
            </a:r>
            <a:r>
              <a:rPr lang="en-US" sz="2399"/>
              <a:t>telah memicu kelompok yang lebih luas dari pembeli untuk mempertimbangkan </a:t>
            </a:r>
            <a:r>
              <a:rPr lang="en-US" sz="2399" smtClean="0"/>
              <a:t>BPO (Business Processing Outsourcing) </a:t>
            </a:r>
            <a:r>
              <a:rPr lang="en-US" sz="2399"/>
              <a:t>sebagai pilihan yang layak. Dalam era </a:t>
            </a:r>
            <a:r>
              <a:rPr lang="en-US" sz="2399" smtClean="0"/>
              <a:t>di mana perusahaan </a:t>
            </a:r>
            <a:r>
              <a:rPr lang="en-US" sz="2399"/>
              <a:t>ditantang </a:t>
            </a:r>
            <a:r>
              <a:rPr lang="en-US" sz="2399" smtClean="0"/>
              <a:t>untuk </a:t>
            </a:r>
            <a:r>
              <a:rPr lang="en-US" sz="2399" smtClean="0">
                <a:solidFill>
                  <a:srgbClr val="00B0F0"/>
                </a:solidFill>
              </a:rPr>
              <a:t>“berbuat lebih banyak dengan lebih sedikit”</a:t>
            </a:r>
            <a:r>
              <a:rPr lang="en-US" sz="2399" smtClean="0"/>
              <a:t>, </a:t>
            </a:r>
            <a:r>
              <a:rPr lang="en-US" sz="2399"/>
              <a:t>pembeli mencari kemitraan strategis yang memungkinkan mereka untuk mempercepat transformasi.</a:t>
            </a:r>
          </a:p>
          <a:p>
            <a:pPr algn="just"/>
            <a:r>
              <a:rPr lang="en-US" sz="2399"/>
              <a:t>Industri ini telah </a:t>
            </a:r>
            <a:r>
              <a:rPr lang="en-US" sz="2399" smtClean="0"/>
              <a:t>dewasa. </a:t>
            </a:r>
            <a:r>
              <a:rPr lang="en-US" sz="2399"/>
              <a:t>Bukan lagi tentang harga, biaya, dan </a:t>
            </a:r>
            <a:r>
              <a:rPr lang="en-US" sz="2399" smtClean="0"/>
              <a:t>arbitrase tenaga kerja. </a:t>
            </a:r>
            <a:r>
              <a:rPr lang="en-US" sz="2399"/>
              <a:t>Masa depan </a:t>
            </a:r>
            <a:r>
              <a:rPr lang="en-US" sz="2399" smtClean="0"/>
              <a:t>menjadi </a:t>
            </a:r>
            <a:r>
              <a:rPr lang="en-US" sz="2399"/>
              <a:t>tentang </a:t>
            </a:r>
            <a:r>
              <a:rPr lang="en-US" sz="2399">
                <a:solidFill>
                  <a:srgbClr val="00B0F0"/>
                </a:solidFill>
              </a:rPr>
              <a:t>hasil usaha</a:t>
            </a:r>
            <a:r>
              <a:rPr lang="en-US" sz="2399"/>
              <a:t>, </a:t>
            </a:r>
            <a:r>
              <a:rPr lang="en-US" sz="2399" smtClean="0">
                <a:solidFill>
                  <a:srgbClr val="00B0F0"/>
                </a:solidFill>
              </a:rPr>
              <a:t>proses optimasi</a:t>
            </a:r>
            <a:r>
              <a:rPr lang="en-US" sz="2399" smtClean="0"/>
              <a:t>, </a:t>
            </a:r>
            <a:r>
              <a:rPr lang="en-US" sz="2399"/>
              <a:t>dan </a:t>
            </a:r>
            <a:r>
              <a:rPr lang="en-US" sz="2399">
                <a:solidFill>
                  <a:srgbClr val="00B0F0"/>
                </a:solidFill>
              </a:rPr>
              <a:t>komputasi awan</a:t>
            </a:r>
            <a:r>
              <a:rPr lang="en-US" sz="2399"/>
              <a:t>. eBay bergantung pada BPO.</a:t>
            </a:r>
            <a:endParaRPr lang="en-US" sz="2399" dirty="0"/>
          </a:p>
          <a:p>
            <a:pPr algn="just"/>
            <a:endParaRPr lang="en-US" sz="1999" dirty="0"/>
          </a:p>
        </p:txBody>
      </p:sp>
    </p:spTree>
    <p:extLst>
      <p:ext uri="{BB962C8B-B14F-4D97-AF65-F5344CB8AC3E}">
        <p14:creationId xmlns:p14="http://schemas.microsoft.com/office/powerpoint/2010/main" val="4984288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pPr marL="1204913" indent="-1204913"/>
            <a:r>
              <a:rPr lang="en-US" smtClean="0"/>
              <a:t>12.4 	Rencana Pengoperasian TI dan Strategi Sourcing</a:t>
            </a:r>
            <a:endParaRPr lang="en-US" dirty="0"/>
          </a:p>
        </p:txBody>
      </p:sp>
      <p:sp>
        <p:nvSpPr>
          <p:cNvPr id="3" name="Content Placeholder 2"/>
          <p:cNvSpPr>
            <a:spLocks noGrp="1"/>
          </p:cNvSpPr>
          <p:nvPr>
            <p:ph idx="1"/>
          </p:nvPr>
        </p:nvSpPr>
        <p:spPr/>
        <p:txBody>
          <a:bodyPr>
            <a:normAutofit/>
          </a:bodyPr>
          <a:lstStyle/>
          <a:p>
            <a:pPr marL="0" indent="0">
              <a:buNone/>
            </a:pPr>
            <a:r>
              <a:rPr lang="en-US" sz="2399" dirty="0"/>
              <a:t>The core competencies of many organizations—the things they do best and that represent their competitive strengths—are in retailing, services, manufacturing, or some other function.  IT is an </a:t>
            </a:r>
            <a:r>
              <a:rPr lang="en-US" sz="2399" i="1" dirty="0"/>
              <a:t>enabler</a:t>
            </a:r>
            <a:r>
              <a:rPr lang="en-US" sz="2399" dirty="0"/>
              <a:t>. </a:t>
            </a:r>
          </a:p>
          <a:p>
            <a:r>
              <a:rPr lang="en-US" sz="2399" dirty="0"/>
              <a:t>Many organizations have implemented outsourcing as an IT strategy. Outsourcing can be done domestically or offshore, or via cloud computing or </a:t>
            </a:r>
            <a:r>
              <a:rPr lang="en-US" sz="2399" dirty="0" err="1"/>
              <a:t>SaaS</a:t>
            </a:r>
            <a:r>
              <a:rPr lang="en-US" sz="2399" dirty="0"/>
              <a:t>, including business process outsourcing.</a:t>
            </a:r>
          </a:p>
          <a:p>
            <a:endParaRPr lang="en-US" sz="1999" dirty="0"/>
          </a:p>
        </p:txBody>
      </p:sp>
    </p:spTree>
    <p:extLst>
      <p:ext uri="{BB962C8B-B14F-4D97-AF65-F5344CB8AC3E}">
        <p14:creationId xmlns:p14="http://schemas.microsoft.com/office/powerpoint/2010/main" val="3401409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lstStyle/>
          <a:p>
            <a:pPr marL="1204913" indent="-1204913"/>
            <a:r>
              <a:rPr lang="en-US" smtClean="0"/>
              <a:t>12.4 	IT </a:t>
            </a:r>
            <a:r>
              <a:rPr lang="en-US" dirty="0"/>
              <a:t>Operating Plans and Sourcing Strategies</a:t>
            </a:r>
          </a:p>
        </p:txBody>
      </p:sp>
      <p:sp>
        <p:nvSpPr>
          <p:cNvPr id="3" name="Content Placeholder 2"/>
          <p:cNvSpPr>
            <a:spLocks noGrp="1"/>
          </p:cNvSpPr>
          <p:nvPr>
            <p:ph idx="1"/>
          </p:nvPr>
        </p:nvSpPr>
        <p:spPr/>
        <p:txBody>
          <a:bodyPr>
            <a:normAutofit/>
          </a:bodyPr>
          <a:lstStyle/>
          <a:p>
            <a:r>
              <a:rPr lang="en-US" sz="2399" smtClean="0"/>
              <a:t>The </a:t>
            </a:r>
            <a:r>
              <a:rPr lang="en-US" sz="2399" dirty="0"/>
              <a:t>economy has triggered a broader group of buyers to consider BPO as a viable option. In an era where companies are challenged to do more with less, buyers are seeking strategic partnerships that enable them to accelerate transformation.</a:t>
            </a:r>
          </a:p>
          <a:p>
            <a:r>
              <a:rPr lang="en-US" sz="2399" dirty="0"/>
              <a:t>The industry has matured. It’s no longer about price, cost, and labor arbitrage. The future will be about enterprise business outcomes, process optimization, and cloud computing. eBay relies on BPO.</a:t>
            </a:r>
          </a:p>
          <a:p>
            <a:endParaRPr lang="en-US" sz="1999" dirty="0"/>
          </a:p>
        </p:txBody>
      </p:sp>
    </p:spTree>
    <p:extLst>
      <p:ext uri="{BB962C8B-B14F-4D97-AF65-F5344CB8AC3E}">
        <p14:creationId xmlns:p14="http://schemas.microsoft.com/office/powerpoint/2010/main" val="40900179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US" smtClean="0"/>
              <a:t>Pada tahun </a:t>
            </a:r>
            <a:r>
              <a:rPr lang="en-US" dirty="0"/>
              <a:t>2005, </a:t>
            </a:r>
            <a:r>
              <a:rPr lang="en-US"/>
              <a:t>eBay </a:t>
            </a:r>
            <a:r>
              <a:rPr lang="en-US" smtClean="0"/>
              <a:t>bermigrasi seluruh operasi AP (</a:t>
            </a:r>
            <a:r>
              <a:rPr lang="en-US" i="1" smtClean="0"/>
              <a:t>Account Payable</a:t>
            </a:r>
            <a:r>
              <a:rPr lang="en-US" smtClean="0"/>
              <a:t>) ke </a:t>
            </a:r>
            <a:r>
              <a:rPr lang="en-US" dirty="0"/>
              <a:t>Genpact</a:t>
            </a:r>
            <a:r>
              <a:rPr lang="en-US"/>
              <a:t>, </a:t>
            </a:r>
            <a:r>
              <a:rPr lang="en-US" smtClean="0"/>
              <a:t>penyedia layanan BPO. Migrasi ke Genpack ini bukan tanpa tantangan, tetapi akhirnya berhasil</a:t>
            </a:r>
            <a:endParaRPr lang="en-US" dirty="0"/>
          </a:p>
          <a:p>
            <a:pPr>
              <a:spcBef>
                <a:spcPts val="1799"/>
              </a:spcBef>
              <a:buNone/>
            </a:pPr>
            <a:r>
              <a:rPr lang="en-US" smtClean="0"/>
              <a:t>Pelajaran yang bisa kita petik:</a:t>
            </a:r>
            <a:endParaRPr lang="en-US" dirty="0"/>
          </a:p>
          <a:p>
            <a:pPr lvl="0"/>
            <a:r>
              <a:rPr lang="en-US" b="1" smtClean="0"/>
              <a:t>Kelola perubahan</a:t>
            </a:r>
            <a:r>
              <a:rPr lang="en-US" smtClean="0"/>
              <a:t> dengan mengamankan komitmen pemimpin </a:t>
            </a:r>
            <a:r>
              <a:rPr lang="en-US" i="1" smtClean="0"/>
              <a:t>senior</a:t>
            </a:r>
            <a:endParaRPr lang="en-US" i="1" dirty="0"/>
          </a:p>
          <a:p>
            <a:pPr lvl="0"/>
            <a:r>
              <a:rPr lang="en-US" b="1" smtClean="0"/>
              <a:t>Hitung kesiapan organisasi</a:t>
            </a:r>
            <a:r>
              <a:rPr lang="en-US" smtClean="0"/>
              <a:t> untuk transisi </a:t>
            </a:r>
            <a:r>
              <a:rPr lang="en-US"/>
              <a:t>BPO </a:t>
            </a:r>
            <a:r>
              <a:rPr lang="en-US" smtClean="0"/>
              <a:t>dan susun ekspektasi yang realistik</a:t>
            </a:r>
            <a:endParaRPr lang="en-US" dirty="0"/>
          </a:p>
        </p:txBody>
      </p:sp>
      <p:sp>
        <p:nvSpPr>
          <p:cNvPr id="2" name="Title 1"/>
          <p:cNvSpPr>
            <a:spLocks noGrp="1"/>
          </p:cNvSpPr>
          <p:nvPr>
            <p:ph type="title"/>
          </p:nvPr>
        </p:nvSpPr>
        <p:spPr/>
        <p:txBody>
          <a:bodyPr>
            <a:noAutofit/>
          </a:bodyPr>
          <a:lstStyle/>
          <a:p>
            <a:r>
              <a:rPr lang="en-US" sz="3600" b="0" i="1" smtClean="0"/>
              <a:t>IT at Work 12.3: </a:t>
            </a:r>
            <a:br>
              <a:rPr lang="en-US" sz="3600" b="0" i="1" smtClean="0"/>
            </a:br>
            <a:r>
              <a:rPr lang="en-US" sz="3600" smtClean="0"/>
              <a:t>Tantangan </a:t>
            </a:r>
            <a:r>
              <a:rPr lang="en-US" sz="3600"/>
              <a:t>Transisi ke </a:t>
            </a:r>
            <a:r>
              <a:rPr lang="en-US" sz="3600" smtClean="0"/>
              <a:t>BPO eBay </a:t>
            </a:r>
            <a:endParaRPr lang="en-US" sz="3600" b="0" dirty="0"/>
          </a:p>
        </p:txBody>
      </p:sp>
    </p:spTree>
    <p:extLst>
      <p:ext uri="{BB962C8B-B14F-4D97-AF65-F5344CB8AC3E}">
        <p14:creationId xmlns:p14="http://schemas.microsoft.com/office/powerpoint/2010/main" val="355856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b="1"/>
              <a:t>Antisipasi risiko dan formulasikan rencana untuk mitigasi</a:t>
            </a:r>
            <a:endParaRPr lang="en-US" b="1" dirty="0"/>
          </a:p>
          <a:p>
            <a:pPr lvl="0"/>
            <a:r>
              <a:rPr lang="en-US" b="1" smtClean="0"/>
              <a:t>Bangun infrastruktur manajemen proyek</a:t>
            </a:r>
            <a:r>
              <a:rPr lang="en-US" smtClean="0"/>
              <a:t> untuk memanaj transisi dan proses yang ditransisikan</a:t>
            </a:r>
            <a:endParaRPr lang="en-US" dirty="0"/>
          </a:p>
          <a:p>
            <a:pPr lvl="0"/>
            <a:r>
              <a:rPr lang="en-US" b="1" smtClean="0"/>
              <a:t>Ciptakan mekanisme tatakelola</a:t>
            </a:r>
            <a:r>
              <a:rPr lang="en-US" smtClean="0"/>
              <a:t> yang memberikan umpan balik dan pengawasan</a:t>
            </a:r>
            <a:endParaRPr lang="en-US" dirty="0"/>
          </a:p>
          <a:p>
            <a:r>
              <a:rPr lang="en-US" b="1" smtClean="0"/>
              <a:t>Definisikan dengan baik bagaimana keberhasilan akan diukur,</a:t>
            </a:r>
            <a:r>
              <a:rPr lang="en-US" smtClean="0"/>
              <a:t> secara kualitatif dan kuantitatif</a:t>
            </a:r>
            <a:endParaRPr lang="en-US" b="1" i="1" dirty="0"/>
          </a:p>
        </p:txBody>
      </p:sp>
      <p:sp>
        <p:nvSpPr>
          <p:cNvPr id="2" name="Title 1"/>
          <p:cNvSpPr>
            <a:spLocks noGrp="1"/>
          </p:cNvSpPr>
          <p:nvPr>
            <p:ph type="title"/>
          </p:nvPr>
        </p:nvSpPr>
        <p:spPr/>
        <p:txBody>
          <a:bodyPr>
            <a:noAutofit/>
          </a:bodyPr>
          <a:lstStyle/>
          <a:p>
            <a:r>
              <a:rPr lang="en-US" sz="3600" b="0" i="1" smtClean="0"/>
              <a:t>IT at Work 12.3: </a:t>
            </a:r>
            <a:br>
              <a:rPr lang="en-US" sz="3600" b="0" i="1" smtClean="0"/>
            </a:br>
            <a:r>
              <a:rPr lang="en-US" sz="3600" smtClean="0"/>
              <a:t>Tantangan </a:t>
            </a:r>
            <a:r>
              <a:rPr lang="en-US" sz="3600"/>
              <a:t>Transisi ke </a:t>
            </a:r>
            <a:r>
              <a:rPr lang="en-US" sz="3600" smtClean="0"/>
              <a:t>BPO eBay </a:t>
            </a:r>
            <a:endParaRPr lang="en-US" sz="3600" b="0" dirty="0"/>
          </a:p>
        </p:txBody>
      </p:sp>
    </p:spTree>
    <p:extLst>
      <p:ext uri="{BB962C8B-B14F-4D97-AF65-F5344CB8AC3E}">
        <p14:creationId xmlns:p14="http://schemas.microsoft.com/office/powerpoint/2010/main" val="337276174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0684" y="381794"/>
            <a:ext cx="8227457" cy="1142702"/>
          </a:xfrm>
        </p:spPr>
        <p:txBody>
          <a:bodyPr>
            <a:normAutofit/>
          </a:bodyPr>
          <a:lstStyle/>
          <a:p>
            <a:r>
              <a:rPr lang="en-US" b="0" i="1" dirty="0"/>
              <a:t>IT at Work 12.3: </a:t>
            </a:r>
            <a:r>
              <a:rPr lang="en-US" b="0" dirty="0"/>
              <a:t>eBay Challenging Transition to BPO</a:t>
            </a:r>
            <a:endParaRPr lang="en-US" dirty="0">
              <a:solidFill>
                <a:schemeClr val="tx1"/>
              </a:solidFill>
            </a:endParaRPr>
          </a:p>
        </p:txBody>
      </p:sp>
      <p:sp>
        <p:nvSpPr>
          <p:cNvPr id="3" name="Content Placeholder 2"/>
          <p:cNvSpPr>
            <a:spLocks noGrp="1"/>
          </p:cNvSpPr>
          <p:nvPr>
            <p:ph idx="1"/>
          </p:nvPr>
        </p:nvSpPr>
        <p:spPr>
          <a:xfrm>
            <a:off x="1980683" y="1600678"/>
            <a:ext cx="8151277" cy="4646989"/>
          </a:xfrm>
        </p:spPr>
        <p:txBody>
          <a:bodyPr>
            <a:noAutofit/>
          </a:bodyPr>
          <a:lstStyle/>
          <a:p>
            <a:pPr marL="0" indent="0">
              <a:buNone/>
            </a:pPr>
            <a:r>
              <a:rPr lang="en-US" sz="2799" b="1" dirty="0"/>
              <a:t>Questions</a:t>
            </a:r>
          </a:p>
          <a:p>
            <a:pPr marL="0" indent="0">
              <a:buNone/>
            </a:pPr>
            <a:r>
              <a:rPr lang="en-US" sz="2799" dirty="0"/>
              <a:t>1. Why is the ability to process AP a critical success factor for eBay?</a:t>
            </a:r>
          </a:p>
          <a:p>
            <a:pPr marL="0" indent="0">
              <a:buNone/>
            </a:pPr>
            <a:r>
              <a:rPr lang="en-US" sz="2799" dirty="0"/>
              <a:t>2. Why did eBay choose outsourcing as its IT strategy instead of in-house development?</a:t>
            </a:r>
          </a:p>
          <a:p>
            <a:pPr marL="0" indent="0">
              <a:buNone/>
            </a:pPr>
            <a:r>
              <a:rPr lang="en-US" sz="2799" dirty="0"/>
              <a:t>3. Why did eBay rely on </a:t>
            </a:r>
            <a:r>
              <a:rPr lang="en-US" sz="2799" dirty="0" err="1"/>
              <a:t>Genpact</a:t>
            </a:r>
            <a:r>
              <a:rPr lang="en-US" sz="2799" dirty="0"/>
              <a:t> for its BPO transition?</a:t>
            </a:r>
          </a:p>
          <a:p>
            <a:pPr marL="0" indent="0">
              <a:buNone/>
            </a:pPr>
            <a:r>
              <a:rPr lang="en-US" sz="2799" dirty="0"/>
              <a:t>4. Given that </a:t>
            </a:r>
            <a:r>
              <a:rPr lang="en-US" sz="2799" dirty="0" err="1"/>
              <a:t>Genpact</a:t>
            </a:r>
            <a:r>
              <a:rPr lang="en-US" sz="2799" dirty="0"/>
              <a:t> is a global leader in business process and technology management, why did eBay encounter challenges?</a:t>
            </a:r>
          </a:p>
        </p:txBody>
      </p:sp>
    </p:spTree>
    <p:extLst>
      <p:ext uri="{BB962C8B-B14F-4D97-AF65-F5344CB8AC3E}">
        <p14:creationId xmlns:p14="http://schemas.microsoft.com/office/powerpoint/2010/main" val="2085885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0684" y="457974"/>
            <a:ext cx="8227457" cy="1142702"/>
          </a:xfrm>
        </p:spPr>
        <p:txBody>
          <a:bodyPr>
            <a:normAutofit/>
          </a:bodyPr>
          <a:lstStyle/>
          <a:p>
            <a:r>
              <a:rPr lang="en-US" b="0" i="1" dirty="0"/>
              <a:t>IT at </a:t>
            </a:r>
            <a:r>
              <a:rPr lang="en-US" b="0" i="1" dirty="0" smtClean="0"/>
              <a:t>Work: </a:t>
            </a:r>
            <a:r>
              <a:rPr lang="en-US" b="0" dirty="0" smtClean="0">
                <a:latin typeface="+mn-lt"/>
              </a:rPr>
              <a:t>AstraZeneca </a:t>
            </a:r>
            <a:r>
              <a:rPr lang="en-US" b="0" dirty="0">
                <a:latin typeface="+mn-lt"/>
              </a:rPr>
              <a:t>Sources R&amp;D, Manufacturing, and IT</a:t>
            </a:r>
            <a:endParaRPr lang="en-US" i="1" dirty="0">
              <a:latin typeface="+mn-lt"/>
            </a:endParaRPr>
          </a:p>
        </p:txBody>
      </p:sp>
      <p:sp>
        <p:nvSpPr>
          <p:cNvPr id="3" name="Content Placeholder 2"/>
          <p:cNvSpPr>
            <a:spLocks noGrp="1"/>
          </p:cNvSpPr>
          <p:nvPr>
            <p:ph idx="1"/>
          </p:nvPr>
        </p:nvSpPr>
        <p:spPr>
          <a:xfrm>
            <a:off x="1904504" y="1600676"/>
            <a:ext cx="7922736" cy="4799350"/>
          </a:xfrm>
        </p:spPr>
        <p:txBody>
          <a:bodyPr>
            <a:normAutofit fontScale="92500" lnSpcReduction="20000"/>
          </a:bodyPr>
          <a:lstStyle/>
          <a:p>
            <a:pPr>
              <a:spcBef>
                <a:spcPts val="600"/>
              </a:spcBef>
              <a:spcAft>
                <a:spcPts val="600"/>
              </a:spcAft>
              <a:buNone/>
            </a:pPr>
            <a:r>
              <a:rPr lang="en-US" sz="2399" b="1" dirty="0"/>
              <a:t>See book for full text.</a:t>
            </a:r>
          </a:p>
          <a:p>
            <a:pPr>
              <a:spcBef>
                <a:spcPts val="600"/>
              </a:spcBef>
              <a:spcAft>
                <a:spcPts val="600"/>
              </a:spcAft>
              <a:buNone/>
            </a:pPr>
            <a:r>
              <a:rPr lang="en-US" sz="2399" b="1" u="sng" dirty="0"/>
              <a:t>Discussion</a:t>
            </a:r>
            <a:r>
              <a:rPr lang="en-US" sz="2399" b="1" dirty="0"/>
              <a:t> </a:t>
            </a:r>
          </a:p>
          <a:p>
            <a:pPr marL="0" indent="0">
              <a:spcBef>
                <a:spcPts val="600"/>
              </a:spcBef>
              <a:spcAft>
                <a:spcPts val="600"/>
              </a:spcAft>
              <a:buNone/>
            </a:pPr>
            <a:r>
              <a:rPr lang="en-US" sz="2399" b="1" dirty="0"/>
              <a:t>1. </a:t>
            </a:r>
            <a:r>
              <a:rPr lang="en-US" sz="2399" dirty="0"/>
              <a:t>What will AstraZeneca look like in 2014 after its restructuring and outsourcing strategies have been completed? That is, which functions will be performed by the company and which ones won’t be?  </a:t>
            </a:r>
          </a:p>
          <a:p>
            <a:pPr marL="0" indent="0">
              <a:spcBef>
                <a:spcPts val="0"/>
              </a:spcBef>
              <a:buClr>
                <a:schemeClr val="tx1"/>
              </a:buClr>
              <a:buNone/>
            </a:pPr>
            <a:r>
              <a:rPr lang="en-US" sz="2399" b="1" dirty="0"/>
              <a:t>2. </a:t>
            </a:r>
            <a:r>
              <a:rPr lang="en-US" sz="2399" dirty="0"/>
              <a:t>What new types of management skills will be necessary?</a:t>
            </a:r>
          </a:p>
          <a:p>
            <a:pPr marL="0" indent="0">
              <a:spcBef>
                <a:spcPts val="0"/>
              </a:spcBef>
              <a:buClr>
                <a:schemeClr val="tx1"/>
              </a:buClr>
              <a:buNone/>
            </a:pPr>
            <a:r>
              <a:rPr lang="en-US" sz="2399" b="1" dirty="0"/>
              <a:t>3. </a:t>
            </a:r>
            <a:r>
              <a:rPr lang="en-US" sz="2399" dirty="0"/>
              <a:t>Do you think that this organizational model is the model of the future?</a:t>
            </a:r>
          </a:p>
          <a:p>
            <a:pPr marL="0" indent="0">
              <a:buNone/>
            </a:pPr>
            <a:r>
              <a:rPr lang="en-US" sz="2399" b="1" dirty="0"/>
              <a:t>4. </a:t>
            </a:r>
            <a:r>
              <a:rPr lang="en-US" sz="2399" dirty="0"/>
              <a:t>IT offshoring is a very controversial issue because it shifts jobs to other countries. At the same time, it has the potential to decrease the organization’s costs significantly. Whether offshoring is good or bad for the people of affected countries is an issue of constant controversy. What are the benefits to AstraZeneca of using offshoring as part of its business and IT strategy?</a:t>
            </a:r>
            <a:endParaRPr lang="en-US" sz="2199" dirty="0"/>
          </a:p>
        </p:txBody>
      </p:sp>
    </p:spTree>
    <p:extLst>
      <p:ext uri="{BB962C8B-B14F-4D97-AF65-F5344CB8AC3E}">
        <p14:creationId xmlns:p14="http://schemas.microsoft.com/office/powerpoint/2010/main" val="12754212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pPr marL="1262063" indent="-1262063"/>
            <a:r>
              <a:rPr lang="en-US" smtClean="0"/>
              <a:t>12.4 	Risiko Outsourcing dan Biaya Tersembunyi</a:t>
            </a:r>
            <a:endParaRPr lang="en-US" dirty="0"/>
          </a:p>
        </p:txBody>
      </p:sp>
      <p:sp>
        <p:nvSpPr>
          <p:cNvPr id="3" name="Content Placeholder 2"/>
          <p:cNvSpPr>
            <a:spLocks noGrp="1"/>
          </p:cNvSpPr>
          <p:nvPr>
            <p:ph idx="1"/>
          </p:nvPr>
        </p:nvSpPr>
        <p:spPr/>
        <p:txBody>
          <a:bodyPr>
            <a:normAutofit lnSpcReduction="10000"/>
          </a:bodyPr>
          <a:lstStyle/>
          <a:p>
            <a:pPr>
              <a:spcBef>
                <a:spcPts val="1799"/>
              </a:spcBef>
            </a:pPr>
            <a:r>
              <a:rPr lang="en-US" sz="2799" b="1" smtClean="0">
                <a:solidFill>
                  <a:srgbClr val="00B0F0"/>
                </a:solidFill>
              </a:rPr>
              <a:t>Shirking (lalai):</a:t>
            </a:r>
            <a:r>
              <a:rPr lang="en-US" sz="2799" b="1" smtClean="0"/>
              <a:t> </a:t>
            </a:r>
            <a:r>
              <a:rPr lang="en-US" sz="2799"/>
              <a:t>Vendor kinerjanya buruk </a:t>
            </a:r>
            <a:r>
              <a:rPr lang="en-US" sz="2799" smtClean="0"/>
              <a:t>akan tetapi tetap meminta </a:t>
            </a:r>
            <a:r>
              <a:rPr lang="en-US" sz="2799"/>
              <a:t>pembayaran </a:t>
            </a:r>
            <a:r>
              <a:rPr lang="en-US" sz="2799" smtClean="0"/>
              <a:t>penuh</a:t>
            </a:r>
          </a:p>
          <a:p>
            <a:pPr>
              <a:spcBef>
                <a:spcPts val="1799"/>
              </a:spcBef>
            </a:pPr>
            <a:r>
              <a:rPr lang="en-US" sz="2799" b="1" smtClean="0">
                <a:solidFill>
                  <a:srgbClr val="00B0F0"/>
                </a:solidFill>
              </a:rPr>
              <a:t>Poaching (membajak): </a:t>
            </a:r>
            <a:r>
              <a:rPr lang="nb-NO" sz="2799"/>
              <a:t>Vendor mengembangkan aplikasi strategis untuk klien dan kemudian menggunakannya untuk klien lainnya.</a:t>
            </a:r>
            <a:endParaRPr lang="en-US" sz="2799" dirty="0"/>
          </a:p>
          <a:p>
            <a:pPr>
              <a:spcBef>
                <a:spcPts val="1799"/>
              </a:spcBef>
            </a:pPr>
            <a:r>
              <a:rPr lang="en-US" sz="2799" b="1">
                <a:solidFill>
                  <a:srgbClr val="00B0F0"/>
                </a:solidFill>
              </a:rPr>
              <a:t>Opportunistic </a:t>
            </a:r>
            <a:r>
              <a:rPr lang="en-US" sz="2799" b="1" smtClean="0">
                <a:solidFill>
                  <a:srgbClr val="00B0F0"/>
                </a:solidFill>
              </a:rPr>
              <a:t>Repricing</a:t>
            </a:r>
            <a:r>
              <a:rPr lang="en-US" sz="2799" b="1">
                <a:solidFill>
                  <a:srgbClr val="00B0F0"/>
                </a:solidFill>
              </a:rPr>
              <a:t>: </a:t>
            </a:r>
            <a:r>
              <a:rPr lang="en-US" sz="2799" smtClean="0"/>
              <a:t>Vendor membebankan terlalu tinggi </a:t>
            </a:r>
            <a:r>
              <a:rPr lang="en-US" sz="2799"/>
              <a:t>untuk tambahan </a:t>
            </a:r>
            <a:r>
              <a:rPr lang="en-US" sz="2799" smtClean="0"/>
              <a:t>biaya tak </a:t>
            </a:r>
            <a:r>
              <a:rPr lang="en-US" sz="2799"/>
              <a:t>terduga </a:t>
            </a:r>
            <a:endParaRPr lang="en-US" sz="2799" smtClean="0"/>
          </a:p>
          <a:p>
            <a:pPr>
              <a:spcBef>
                <a:spcPts val="1799"/>
              </a:spcBef>
            </a:pPr>
            <a:r>
              <a:rPr lang="en-US" sz="2799" smtClean="0"/>
              <a:t>Ketakmampuan mengirim</a:t>
            </a:r>
            <a:endParaRPr lang="en-US" sz="2799" dirty="0"/>
          </a:p>
          <a:p>
            <a:pPr>
              <a:spcBef>
                <a:spcPts val="1799"/>
              </a:spcBef>
            </a:pPr>
            <a:r>
              <a:rPr lang="en-US" sz="2799" smtClean="0"/>
              <a:t>Kehilangan kontrol atas data</a:t>
            </a:r>
            <a:endParaRPr lang="en-US" sz="2799" dirty="0"/>
          </a:p>
          <a:p>
            <a:pPr>
              <a:buNone/>
            </a:pPr>
            <a:endParaRPr lang="en-US" sz="1999" i="1" dirty="0">
              <a:solidFill>
                <a:schemeClr val="tx1">
                  <a:lumMod val="65000"/>
                  <a:lumOff val="35000"/>
                </a:schemeClr>
              </a:solidFill>
            </a:endParaRPr>
          </a:p>
          <a:p>
            <a:pPr>
              <a:buNone/>
            </a:pPr>
            <a:endParaRPr lang="en-US" sz="1999" dirty="0">
              <a:solidFill>
                <a:schemeClr val="tx1">
                  <a:lumMod val="65000"/>
                  <a:lumOff val="35000"/>
                </a:schemeClr>
              </a:solidFill>
            </a:endParaRPr>
          </a:p>
        </p:txBody>
      </p:sp>
    </p:spTree>
    <p:extLst>
      <p:ext uri="{BB962C8B-B14F-4D97-AF65-F5344CB8AC3E}">
        <p14:creationId xmlns:p14="http://schemas.microsoft.com/office/powerpoint/2010/main" val="11869983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smtClean="0"/>
              <a:t>12.4 Offshoring TI</a:t>
            </a:r>
            <a:endParaRPr lang="en-US" dirty="0"/>
          </a:p>
        </p:txBody>
      </p:sp>
      <p:sp>
        <p:nvSpPr>
          <p:cNvPr id="3" name="Content Placeholder 2"/>
          <p:cNvSpPr>
            <a:spLocks noGrp="1"/>
          </p:cNvSpPr>
          <p:nvPr>
            <p:ph idx="1"/>
          </p:nvPr>
        </p:nvSpPr>
        <p:spPr>
          <a:xfrm>
            <a:off x="1293814" y="1828800"/>
            <a:ext cx="9753598" cy="4343400"/>
          </a:xfrm>
        </p:spPr>
        <p:txBody>
          <a:bodyPr>
            <a:normAutofit/>
          </a:bodyPr>
          <a:lstStyle/>
          <a:p>
            <a:pPr marL="0" indent="0">
              <a:spcBef>
                <a:spcPts val="300"/>
              </a:spcBef>
              <a:buNone/>
            </a:pPr>
            <a:r>
              <a:rPr lang="en-US" b="1" smtClean="0">
                <a:solidFill>
                  <a:srgbClr val="00B0F0"/>
                </a:solidFill>
              </a:rPr>
              <a:t>Offshoring Software Development </a:t>
            </a:r>
            <a:r>
              <a:rPr lang="en-US" smtClean="0"/>
              <a:t>telah </a:t>
            </a:r>
            <a:r>
              <a:rPr lang="en-US"/>
              <a:t>menjadi praktik umum karena </a:t>
            </a:r>
            <a:r>
              <a:rPr lang="en-US" b="1">
                <a:solidFill>
                  <a:srgbClr val="FFFF00"/>
                </a:solidFill>
              </a:rPr>
              <a:t>pasar global</a:t>
            </a:r>
            <a:r>
              <a:rPr lang="en-US"/>
              <a:t>, </a:t>
            </a:r>
            <a:r>
              <a:rPr lang="en-US" smtClean="0"/>
              <a:t>harga (biaya) </a:t>
            </a:r>
            <a:r>
              <a:rPr lang="en-US" b="1" smtClean="0">
                <a:solidFill>
                  <a:srgbClr val="FFFF00"/>
                </a:solidFill>
              </a:rPr>
              <a:t>lebih murah</a:t>
            </a:r>
            <a:r>
              <a:rPr lang="en-US" smtClean="0"/>
              <a:t>, </a:t>
            </a:r>
            <a:r>
              <a:rPr lang="en-US"/>
              <a:t>dan </a:t>
            </a:r>
            <a:r>
              <a:rPr lang="en-US" smtClean="0"/>
              <a:t>meningkatnya </a:t>
            </a:r>
            <a:r>
              <a:rPr lang="en-US"/>
              <a:t>akses ke </a:t>
            </a:r>
            <a:r>
              <a:rPr lang="en-US" b="1">
                <a:solidFill>
                  <a:srgbClr val="FFFF00"/>
                </a:solidFill>
              </a:rPr>
              <a:t>tenaga kerja terampil</a:t>
            </a:r>
            <a:r>
              <a:rPr lang="en-US"/>
              <a:t>.</a:t>
            </a:r>
          </a:p>
          <a:p>
            <a:pPr marL="0" indent="0">
              <a:spcBef>
                <a:spcPts val="300"/>
              </a:spcBef>
              <a:buNone/>
            </a:pPr>
            <a:endParaRPr lang="en-US"/>
          </a:p>
          <a:p>
            <a:pPr>
              <a:spcBef>
                <a:spcPts val="300"/>
              </a:spcBef>
            </a:pPr>
            <a:r>
              <a:rPr lang="en-US" smtClean="0">
                <a:solidFill>
                  <a:srgbClr val="00B0F0"/>
                </a:solidFill>
              </a:rPr>
              <a:t>Pusat Penelitian dan Pendidikan Bisnis Internasional Universitas Duke </a:t>
            </a:r>
            <a:r>
              <a:rPr lang="en-US" smtClean="0"/>
              <a:t>meneliti hasil </a:t>
            </a:r>
            <a:r>
              <a:rPr lang="en-US" b="1" smtClean="0">
                <a:solidFill>
                  <a:schemeClr val="accent2">
                    <a:lumMod val="60000"/>
                    <a:lumOff val="40000"/>
                  </a:schemeClr>
                </a:solidFill>
              </a:rPr>
              <a:t>IT </a:t>
            </a:r>
            <a:r>
              <a:rPr lang="en-US" b="1">
                <a:solidFill>
                  <a:schemeClr val="accent2">
                    <a:lumMod val="60000"/>
                    <a:lumOff val="40000"/>
                  </a:schemeClr>
                </a:solidFill>
              </a:rPr>
              <a:t>offshoring </a:t>
            </a:r>
            <a:r>
              <a:rPr lang="en-US" smtClean="0"/>
              <a:t>pada perusahaan </a:t>
            </a:r>
            <a:r>
              <a:rPr lang="en-US"/>
              <a:t>Fortune </a:t>
            </a:r>
            <a:r>
              <a:rPr lang="en-US" smtClean="0"/>
              <a:t>500. </a:t>
            </a:r>
            <a:endParaRPr lang="en-US" dirty="0"/>
          </a:p>
          <a:p>
            <a:pPr lvl="1">
              <a:spcBef>
                <a:spcPts val="300"/>
              </a:spcBef>
              <a:buFont typeface="Courier New" panose="02070309020205020404" pitchFamily="49" charset="0"/>
              <a:buChar char="o"/>
            </a:pPr>
            <a:r>
              <a:rPr lang="en-US" sz="2400" dirty="0"/>
              <a:t>63</a:t>
            </a:r>
            <a:r>
              <a:rPr lang="en-US" sz="2400"/>
              <a:t>% </a:t>
            </a:r>
            <a:r>
              <a:rPr lang="en-US" sz="2400" smtClean="0"/>
              <a:t>perusahaan menghemat 30</a:t>
            </a:r>
            <a:r>
              <a:rPr lang="en-US" sz="2400"/>
              <a:t>% </a:t>
            </a:r>
            <a:r>
              <a:rPr lang="en-US" sz="2400" smtClean="0"/>
              <a:t>biaya per tahun</a:t>
            </a:r>
            <a:endParaRPr lang="en-US" sz="2400" dirty="0"/>
          </a:p>
          <a:p>
            <a:pPr lvl="1">
              <a:spcBef>
                <a:spcPts val="300"/>
              </a:spcBef>
              <a:buFont typeface="Courier New" panose="02070309020205020404" pitchFamily="49" charset="0"/>
              <a:buChar char="o"/>
            </a:pPr>
            <a:r>
              <a:rPr lang="en-US" sz="2400" dirty="0"/>
              <a:t>14</a:t>
            </a:r>
            <a:r>
              <a:rPr lang="en-US" sz="2400"/>
              <a:t>% </a:t>
            </a:r>
            <a:r>
              <a:rPr lang="en-US" sz="2400" smtClean="0"/>
              <a:t>daripadanya mencapai penghematan lebih dari 50</a:t>
            </a:r>
            <a:r>
              <a:rPr lang="en-US" sz="2400" dirty="0"/>
              <a:t>%</a:t>
            </a:r>
          </a:p>
          <a:p>
            <a:pPr marL="0" indent="0">
              <a:spcBef>
                <a:spcPts val="300"/>
              </a:spcBef>
              <a:buNone/>
            </a:pPr>
            <a:endParaRPr lang="en-US" b="1" smtClean="0"/>
          </a:p>
          <a:p>
            <a:pPr>
              <a:spcBef>
                <a:spcPts val="300"/>
              </a:spcBef>
            </a:pPr>
            <a:endParaRPr lang="en-US" dirty="0"/>
          </a:p>
          <a:p>
            <a:pPr lvl="1"/>
            <a:endParaRPr lang="en-US" sz="2400" dirty="0"/>
          </a:p>
        </p:txBody>
      </p:sp>
    </p:spTree>
    <p:extLst>
      <p:ext uri="{BB962C8B-B14F-4D97-AF65-F5344CB8AC3E}">
        <p14:creationId xmlns:p14="http://schemas.microsoft.com/office/powerpoint/2010/main" val="29426981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smtClean="0"/>
              <a:t>12.4 Offshoring TI</a:t>
            </a:r>
            <a:endParaRPr lang="en-US" dirty="0"/>
          </a:p>
        </p:txBody>
      </p:sp>
      <p:sp>
        <p:nvSpPr>
          <p:cNvPr id="3" name="Content Placeholder 2"/>
          <p:cNvSpPr>
            <a:spLocks noGrp="1"/>
          </p:cNvSpPr>
          <p:nvPr>
            <p:ph idx="1"/>
          </p:nvPr>
        </p:nvSpPr>
        <p:spPr/>
        <p:txBody>
          <a:bodyPr>
            <a:normAutofit/>
          </a:bodyPr>
          <a:lstStyle/>
          <a:p>
            <a:pPr marL="0" indent="0">
              <a:spcBef>
                <a:spcPts val="300"/>
              </a:spcBef>
              <a:buNone/>
            </a:pPr>
            <a:r>
              <a:rPr lang="en-US" b="1" smtClean="0"/>
              <a:t>Jenis pekerjaan yang </a:t>
            </a:r>
            <a:r>
              <a:rPr lang="en-US" b="1" smtClean="0">
                <a:solidFill>
                  <a:srgbClr val="00B0F0"/>
                </a:solidFill>
              </a:rPr>
              <a:t>tidak mudah di</a:t>
            </a:r>
            <a:r>
              <a:rPr lang="en-US" b="1" smtClean="0">
                <a:solidFill>
                  <a:srgbClr val="FFFF00"/>
                </a:solidFill>
              </a:rPr>
              <a:t>-offshore-</a:t>
            </a:r>
            <a:r>
              <a:rPr lang="en-US" b="1" smtClean="0">
                <a:solidFill>
                  <a:srgbClr val="00B0F0"/>
                </a:solidFill>
              </a:rPr>
              <a:t>kan</a:t>
            </a:r>
            <a:r>
              <a:rPr lang="en-US" b="1" smtClean="0"/>
              <a:t>:</a:t>
            </a:r>
          </a:p>
          <a:p>
            <a:pPr>
              <a:spcBef>
                <a:spcPts val="300"/>
              </a:spcBef>
            </a:pPr>
            <a:r>
              <a:rPr lang="en-US" smtClean="0"/>
              <a:t>Pekerjaan yang tidak rutin.</a:t>
            </a:r>
          </a:p>
          <a:p>
            <a:pPr>
              <a:spcBef>
                <a:spcPts val="300"/>
              </a:spcBef>
            </a:pPr>
            <a:r>
              <a:rPr lang="en-US" smtClean="0"/>
              <a:t>Pekerjaan yang jika di-</a:t>
            </a:r>
            <a:r>
              <a:rPr lang="en-US" b="1" smtClean="0">
                <a:solidFill>
                  <a:srgbClr val="00B0F0"/>
                </a:solidFill>
              </a:rPr>
              <a:t>offshore</a:t>
            </a:r>
            <a:r>
              <a:rPr lang="en-US" smtClean="0"/>
              <a:t>-kan akan menyebabkan perusahaan klien kehilangan terlalu banyak kendali atas operasi kritis.</a:t>
            </a:r>
          </a:p>
          <a:p>
            <a:pPr>
              <a:spcBef>
                <a:spcPts val="300"/>
              </a:spcBef>
            </a:pPr>
            <a:r>
              <a:rPr lang="en-US"/>
              <a:t>Situasi di mana offshoring akan menempatkan perusahaan klien </a:t>
            </a:r>
            <a:r>
              <a:rPr lang="en-US" smtClean="0"/>
              <a:t>menjadi </a:t>
            </a:r>
            <a:r>
              <a:rPr lang="en-US"/>
              <a:t>terlalu besar risiko untuk keamanan data, data pribadi, atau kekayaan </a:t>
            </a:r>
            <a:r>
              <a:rPr lang="en-US" smtClean="0"/>
              <a:t>intelektual.</a:t>
            </a:r>
            <a:endParaRPr lang="en-US"/>
          </a:p>
          <a:p>
            <a:pPr>
              <a:spcBef>
                <a:spcPts val="300"/>
              </a:spcBef>
            </a:pPr>
            <a:r>
              <a:rPr lang="en-US"/>
              <a:t>Kegiatan usaha yang mengandalkan kombinasi </a:t>
            </a:r>
            <a:r>
              <a:rPr lang="en-US" smtClean="0"/>
              <a:t>aplikasi khusus—</a:t>
            </a:r>
            <a:r>
              <a:rPr lang="en-US" i="1" smtClean="0"/>
              <a:t>domain knowledge</a:t>
            </a:r>
            <a:r>
              <a:rPr lang="en-US" smtClean="0"/>
              <a:t> dan </a:t>
            </a:r>
            <a:r>
              <a:rPr lang="en-US"/>
              <a:t>pengetahuan IT untuk melakukan pekerjaan dengan benar</a:t>
            </a:r>
          </a:p>
          <a:p>
            <a:pPr>
              <a:spcBef>
                <a:spcPts val="300"/>
              </a:spcBef>
            </a:pPr>
            <a:endParaRPr lang="en-US" dirty="0"/>
          </a:p>
          <a:p>
            <a:pPr lvl="1"/>
            <a:endParaRPr lang="en-US" sz="2400" dirty="0"/>
          </a:p>
        </p:txBody>
      </p:sp>
    </p:spTree>
    <p:extLst>
      <p:ext uri="{BB962C8B-B14F-4D97-AF65-F5344CB8AC3E}">
        <p14:creationId xmlns:p14="http://schemas.microsoft.com/office/powerpoint/2010/main" val="161197285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12.4 Daur-hidup Outsourcing</a:t>
            </a:r>
            <a:endParaRPr lang="en-US" dirty="0"/>
          </a:p>
        </p:txBody>
      </p:sp>
      <p:sp>
        <p:nvSpPr>
          <p:cNvPr id="3" name="Content Placeholder 2"/>
          <p:cNvSpPr>
            <a:spLocks noGrp="1"/>
          </p:cNvSpPr>
          <p:nvPr>
            <p:ph sz="half" idx="1"/>
          </p:nvPr>
        </p:nvSpPr>
        <p:spPr/>
        <p:txBody>
          <a:bodyPr>
            <a:noAutofit/>
          </a:bodyPr>
          <a:lstStyle/>
          <a:p>
            <a:pPr marL="457063" indent="-457063">
              <a:buFont typeface="+mj-lt"/>
              <a:buAutoNum type="arabicPeriod"/>
            </a:pPr>
            <a:r>
              <a:rPr lang="en-US" sz="2799" dirty="0"/>
              <a:t>Strategy</a:t>
            </a:r>
          </a:p>
          <a:p>
            <a:pPr marL="457063" indent="-457063">
              <a:buFont typeface="+mj-lt"/>
              <a:buAutoNum type="arabicPeriod"/>
            </a:pPr>
            <a:r>
              <a:rPr lang="en-US" sz="2799" dirty="0"/>
              <a:t>Reassessment</a:t>
            </a:r>
          </a:p>
          <a:p>
            <a:pPr marL="457063" indent="-457063">
              <a:buFont typeface="+mj-lt"/>
              <a:buAutoNum type="arabicPeriod"/>
            </a:pPr>
            <a:r>
              <a:rPr lang="en-US" sz="2799" dirty="0"/>
              <a:t>Selection</a:t>
            </a:r>
          </a:p>
          <a:p>
            <a:pPr marL="457063" indent="-457063">
              <a:buFont typeface="+mj-lt"/>
              <a:buAutoNum type="arabicPeriod"/>
            </a:pPr>
            <a:r>
              <a:rPr lang="en-US" sz="2799" smtClean="0"/>
              <a:t>Negotiation</a:t>
            </a:r>
          </a:p>
          <a:p>
            <a:pPr marL="457063" indent="-457063">
              <a:buFont typeface="+mj-lt"/>
              <a:buAutoNum type="arabicPeriod"/>
            </a:pPr>
            <a:r>
              <a:rPr lang="en-US" sz="2800" smtClean="0"/>
              <a:t>Implementation</a:t>
            </a:r>
            <a:endParaRPr lang="en-US" sz="2800"/>
          </a:p>
          <a:p>
            <a:pPr marL="457063" indent="-457063">
              <a:buFont typeface="+mj-lt"/>
              <a:buAutoNum type="arabicPeriod"/>
            </a:pPr>
            <a:endParaRPr lang="en-US" sz="2799" dirty="0"/>
          </a:p>
        </p:txBody>
      </p:sp>
      <p:sp>
        <p:nvSpPr>
          <p:cNvPr id="6" name="Content Placeholder 5"/>
          <p:cNvSpPr>
            <a:spLocks noGrp="1"/>
          </p:cNvSpPr>
          <p:nvPr>
            <p:ph sz="half" idx="2"/>
          </p:nvPr>
        </p:nvSpPr>
        <p:spPr/>
        <p:txBody>
          <a:bodyPr/>
          <a:lstStyle/>
          <a:p>
            <a:pPr marL="457200" indent="-457200">
              <a:buFont typeface="+mj-lt"/>
              <a:buAutoNum type="arabicPeriod" startAt="6"/>
            </a:pPr>
            <a:r>
              <a:rPr lang="en-US" smtClean="0"/>
              <a:t>Oversight management (manajemen pengawasan)</a:t>
            </a:r>
            <a:endParaRPr lang="en-US"/>
          </a:p>
          <a:p>
            <a:pPr marL="457200" indent="-457200">
              <a:buFont typeface="+mj-lt"/>
              <a:buAutoNum type="arabicPeriod" startAt="6"/>
            </a:pPr>
            <a:r>
              <a:rPr lang="en-US"/>
              <a:t>Build completion</a:t>
            </a:r>
          </a:p>
          <a:p>
            <a:pPr marL="457200" indent="-457200">
              <a:buFont typeface="+mj-lt"/>
              <a:buAutoNum type="arabicPeriod" startAt="6"/>
            </a:pPr>
            <a:r>
              <a:rPr lang="en-US"/>
              <a:t>Change</a:t>
            </a:r>
          </a:p>
          <a:p>
            <a:pPr marL="457200" indent="-457200">
              <a:buFont typeface="+mj-lt"/>
              <a:buAutoNum type="arabicPeriod" startAt="6"/>
            </a:pPr>
            <a:r>
              <a:rPr lang="en-US"/>
              <a:t>Exit </a:t>
            </a:r>
          </a:p>
          <a:p>
            <a:pPr marL="457200" indent="-457200">
              <a:buFont typeface="+mj-lt"/>
              <a:buAutoNum type="arabicPeriod" startAt="6"/>
            </a:pPr>
            <a:endParaRPr lang="id-ID"/>
          </a:p>
        </p:txBody>
      </p:sp>
    </p:spTree>
    <p:extLst>
      <p:ext uri="{BB962C8B-B14F-4D97-AF65-F5344CB8AC3E}">
        <p14:creationId xmlns:p14="http://schemas.microsoft.com/office/powerpoint/2010/main" val="13850470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1524000"/>
            <a:ext cx="95250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944688" indent="-1944688"/>
            <a:r>
              <a:rPr lang="en-US" b="1" smtClean="0">
                <a:ln/>
                <a:solidFill>
                  <a:srgbClr val="FFFF00"/>
                </a:solidFill>
                <a:effectLst>
                  <a:outerShdw blurRad="76200" dist="88900" dir="2700000" algn="tl" rotWithShape="0">
                    <a:prstClr val="black">
                      <a:alpha val="66000"/>
                    </a:prstClr>
                  </a:outerShdw>
                </a:effectLst>
              </a:rPr>
              <a:t>12.5  </a:t>
            </a:r>
            <a:r>
              <a:rPr lang="en-US" b="1">
                <a:ln/>
                <a:solidFill>
                  <a:srgbClr val="FFFF00"/>
                </a:solidFill>
                <a:effectLst>
                  <a:outerShdw blurRad="76200" dist="88900" dir="2700000" algn="tl" rotWithShape="0">
                    <a:prstClr val="black">
                      <a:alpha val="66000"/>
                    </a:prstClr>
                  </a:outerShdw>
                </a:effectLst>
              </a:rPr>
              <a:t>	</a:t>
            </a:r>
            <a:r>
              <a:rPr lang="en-US" b="1" smtClean="0">
                <a:ln/>
                <a:solidFill>
                  <a:srgbClr val="FFFF00"/>
                </a:solidFill>
                <a:effectLst>
                  <a:outerShdw blurRad="76200" dist="88900" dir="2700000" algn="tl" rotWithShape="0">
                    <a:prstClr val="black">
                      <a:alpha val="66000"/>
                    </a:prstClr>
                  </a:outerShdw>
                </a:effectLst>
              </a:rPr>
              <a:t>Hubungan Vendor TI</a:t>
            </a:r>
            <a:br>
              <a:rPr lang="en-US" b="1" smtClean="0">
                <a:ln/>
                <a:solidFill>
                  <a:srgbClr val="FFFF00"/>
                </a:solidFill>
                <a:effectLst>
                  <a:outerShdw blurRad="76200" dist="88900" dir="2700000" algn="tl" rotWithShape="0">
                    <a:prstClr val="black">
                      <a:alpha val="66000"/>
                    </a:prstClr>
                  </a:outerShdw>
                </a:effectLst>
              </a:rPr>
            </a:br>
            <a:endParaRPr lang="en-US"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27930441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smtClean="0"/>
              <a:t>12.5 Hubungan Vendor TI</a:t>
            </a:r>
            <a:endParaRPr lang="en-US" dirty="0"/>
          </a:p>
        </p:txBody>
      </p:sp>
      <p:sp>
        <p:nvSpPr>
          <p:cNvPr id="3" name="Content Placeholder 2"/>
          <p:cNvSpPr>
            <a:spLocks noGrp="1"/>
          </p:cNvSpPr>
          <p:nvPr>
            <p:ph idx="1"/>
          </p:nvPr>
        </p:nvSpPr>
        <p:spPr/>
        <p:txBody>
          <a:bodyPr>
            <a:normAutofit fontScale="92500"/>
          </a:bodyPr>
          <a:lstStyle/>
          <a:p>
            <a:pPr marL="457063" indent="-457063">
              <a:buFont typeface="+mj-lt"/>
              <a:buAutoNum type="arabicPeriod"/>
            </a:pPr>
            <a:r>
              <a:rPr lang="en-US" sz="2799" b="1" smtClean="0">
                <a:solidFill>
                  <a:srgbClr val="00B0F0"/>
                </a:solidFill>
              </a:rPr>
              <a:t>Pemilihan Vendor</a:t>
            </a:r>
            <a:r>
              <a:rPr lang="en-US" sz="2799" smtClean="0"/>
              <a:t>: </a:t>
            </a:r>
            <a:r>
              <a:rPr lang="en-US" sz="2799"/>
              <a:t>Pengalaman </a:t>
            </a:r>
            <a:r>
              <a:rPr lang="en-US" sz="2799" smtClean="0"/>
              <a:t>dengan </a:t>
            </a:r>
            <a:r>
              <a:rPr lang="en-US" sz="2799"/>
              <a:t>sistem yang sangat </a:t>
            </a:r>
            <a:r>
              <a:rPr lang="en-US" sz="2799" smtClean="0"/>
              <a:t>mirip, yaitu sama dalam ukuran, </a:t>
            </a:r>
            <a:r>
              <a:rPr lang="en-US" sz="2799"/>
              <a:t>ruang lingkup, </a:t>
            </a:r>
            <a:r>
              <a:rPr lang="en-US" sz="2799" smtClean="0"/>
              <a:t>maupun persyaratan. </a:t>
            </a:r>
            <a:r>
              <a:rPr lang="en-US" sz="2799"/>
              <a:t>Pengalaman dengan </a:t>
            </a:r>
            <a:r>
              <a:rPr lang="en-US" sz="2799" smtClean="0"/>
              <a:t>TI </a:t>
            </a:r>
            <a:r>
              <a:rPr lang="en-US" sz="2799"/>
              <a:t>yang diperlukan, mengintegrasikan </a:t>
            </a:r>
            <a:r>
              <a:rPr lang="en-US" sz="2799" smtClean="0"/>
              <a:t>TI tersebut dengan infrastruktur yang ada, dan pelanggan industri itu. </a:t>
            </a:r>
            <a:endParaRPr lang="en-US" sz="2799"/>
          </a:p>
          <a:p>
            <a:pPr marL="457063" indent="-457063">
              <a:buFont typeface="+mj-lt"/>
              <a:buAutoNum type="arabicPeriod"/>
            </a:pPr>
            <a:r>
              <a:rPr lang="en-US" sz="2799" smtClean="0"/>
              <a:t>Stabilitas keuangan dan personel berkualitas. Reputasi vendor mempengaruhi stabilitasnya</a:t>
            </a:r>
          </a:p>
          <a:p>
            <a:pPr marL="457063" indent="-457063">
              <a:buFont typeface="+mj-lt"/>
              <a:buAutoNum type="arabicPeriod"/>
            </a:pPr>
            <a:r>
              <a:rPr lang="en-US" sz="2799" smtClean="0"/>
              <a:t>Pertimbangkan untuk menjalankan versi </a:t>
            </a:r>
            <a:r>
              <a:rPr lang="en-US" sz="2799" b="1" smtClean="0"/>
              <a:t>demo </a:t>
            </a:r>
            <a:r>
              <a:rPr lang="en-US" sz="2799" smtClean="0"/>
              <a:t>atau </a:t>
            </a:r>
            <a:r>
              <a:rPr lang="en-US" sz="2799" b="1" smtClean="0"/>
              <a:t>trial</a:t>
            </a:r>
            <a:r>
              <a:rPr lang="en-US" sz="2799" smtClean="0"/>
              <a:t>.</a:t>
            </a:r>
            <a:endParaRPr lang="en-US" sz="2799" dirty="0"/>
          </a:p>
          <a:p>
            <a:pPr marL="457063" indent="-457063">
              <a:buFont typeface="+mj-lt"/>
              <a:buAutoNum type="arabicPeriod"/>
            </a:pPr>
            <a:r>
              <a:rPr lang="en-US" sz="2799" smtClean="0"/>
              <a:t>Kontrak: dapatkan apapun dalam bentuk tertulis.</a:t>
            </a:r>
            <a:endParaRPr lang="en-US" sz="2799" dirty="0"/>
          </a:p>
        </p:txBody>
      </p:sp>
    </p:spTree>
    <p:extLst>
      <p:ext uri="{BB962C8B-B14F-4D97-AF65-F5344CB8AC3E}">
        <p14:creationId xmlns:p14="http://schemas.microsoft.com/office/powerpoint/2010/main" val="32873493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9601200" cy="1143000"/>
          </a:xfrm>
        </p:spPr>
        <p:txBody>
          <a:bodyPr>
            <a:normAutofit/>
          </a:bodyPr>
          <a:lstStyle/>
          <a:p>
            <a:r>
              <a:rPr lang="en-US" dirty="0" smtClean="0"/>
              <a:t>12.5 Questions</a:t>
            </a:r>
            <a:endParaRPr lang="en-US" dirty="0"/>
          </a:p>
        </p:txBody>
      </p:sp>
      <p:sp>
        <p:nvSpPr>
          <p:cNvPr id="3" name="Content Placeholder 2"/>
          <p:cNvSpPr>
            <a:spLocks noGrp="1"/>
          </p:cNvSpPr>
          <p:nvPr>
            <p:ph idx="1"/>
          </p:nvPr>
        </p:nvSpPr>
        <p:spPr/>
        <p:txBody>
          <a:bodyPr>
            <a:normAutofit/>
          </a:bodyPr>
          <a:lstStyle/>
          <a:p>
            <a:pPr marL="0" indent="0">
              <a:buNone/>
            </a:pPr>
            <a:r>
              <a:rPr lang="en-US" sz="2799" dirty="0"/>
              <a:t>1. Describe the importance of vendor selection.</a:t>
            </a:r>
          </a:p>
          <a:p>
            <a:pPr marL="0" indent="0">
              <a:buNone/>
            </a:pPr>
            <a:r>
              <a:rPr lang="en-US" sz="2799" dirty="0"/>
              <a:t>2. When selecting a vendor, what two criteria need to be assessed? Explain both criteria.</a:t>
            </a:r>
          </a:p>
          <a:p>
            <a:pPr marL="0" indent="0">
              <a:buNone/>
            </a:pPr>
            <a:r>
              <a:rPr lang="en-US" sz="2799" dirty="0"/>
              <a:t>3. What is the risk of an overemphasis on cost when selecting or dealing with an IT vendor?</a:t>
            </a:r>
          </a:p>
          <a:p>
            <a:pPr marL="0" indent="0">
              <a:buNone/>
            </a:pPr>
            <a:r>
              <a:rPr lang="en-US" sz="2799" dirty="0"/>
              <a:t>4. What needs to be done before signing a contract with an IT vendor?</a:t>
            </a:r>
          </a:p>
        </p:txBody>
      </p:sp>
    </p:spTree>
    <p:extLst>
      <p:ext uri="{BB962C8B-B14F-4D97-AF65-F5344CB8AC3E}">
        <p14:creationId xmlns:p14="http://schemas.microsoft.com/office/powerpoint/2010/main" val="34981030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5bc54d9ec95428c7ff922dbe9fca3f57e45126"/>
</p:tagLst>
</file>

<file path=ppt/theme/theme1.xml><?xml version="1.0" encoding="utf-8"?>
<a:theme xmlns:a="http://schemas.openxmlformats.org/drawingml/2006/main" name="Woodgrain 16x9">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C20563B-C646-42AF-9D0D-76DF08679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Woodgrain nature presentation (widescreen)</Template>
  <TotalTime>0</TotalTime>
  <Words>2197</Words>
  <Application>Microsoft Office PowerPoint</Application>
  <PresentationFormat>Custom</PresentationFormat>
  <Paragraphs>290</Paragraphs>
  <Slides>48</Slides>
  <Notes>43</Notes>
  <HiddenSlides>18</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Woodgrain 16x9</vt:lpstr>
      <vt:lpstr>Strategi TI, Sourcing, dan Hubungan Vendor </vt:lpstr>
      <vt:lpstr>Outline Bab 12</vt:lpstr>
      <vt:lpstr>12.1   Strategi TI dan Proses Perencanaan Strategik</vt:lpstr>
      <vt:lpstr>12.1   Strategi TI dan Proses Perencanaan Strategik</vt:lpstr>
      <vt:lpstr>12.1   Strategi TI dan Proses Perencanaan Strategik</vt:lpstr>
      <vt:lpstr>12.1   Strategi TI dan Proses Perencanaan Strategik</vt:lpstr>
      <vt:lpstr>12.1   IT Strategy and the Strategic Planning Process</vt:lpstr>
      <vt:lpstr>12.1   Strategi TI dan Proses Perencanaan Strategik</vt:lpstr>
      <vt:lpstr>12.1   IT Strategy and the Strategic Planning Process</vt:lpstr>
      <vt:lpstr>12.1   Strategi TI dan Proses Perencanaan Strategik</vt:lpstr>
      <vt:lpstr>12.1   IT Strategy and the Strategic Planning Process</vt:lpstr>
      <vt:lpstr>12.1   Strategi TI dan Proses Perencanaan Strategik</vt:lpstr>
      <vt:lpstr>12.1   IT Strategy and the Strategic Planning Process</vt:lpstr>
      <vt:lpstr>12.1  IT Strategy and the Strategic Planning Process</vt:lpstr>
      <vt:lpstr>IT at Work 12.1: IT Steering Committees</vt:lpstr>
      <vt:lpstr>12.1  Proses Perencanaan Strategik TI</vt:lpstr>
      <vt:lpstr>12.1  Proses Perenanaan Strategik TI</vt:lpstr>
      <vt:lpstr>PowerPoint Presentation</vt:lpstr>
      <vt:lpstr>12.1   Alat dan Metodologi Perencanaan Strategik TI</vt:lpstr>
      <vt:lpstr>12.1   Tools and Methodologies of IT Strategic Planning</vt:lpstr>
      <vt:lpstr>PowerPoint Presentation</vt:lpstr>
      <vt:lpstr>12.2   Tatakelola TI</vt:lpstr>
      <vt:lpstr>12.2  Tatakelola TI</vt:lpstr>
      <vt:lpstr>12.2  Tatakelola TI</vt:lpstr>
      <vt:lpstr>12.2  IT Governance</vt:lpstr>
      <vt:lpstr>12.2  Tatakelola TI</vt:lpstr>
      <vt:lpstr>12.2  IT Governance</vt:lpstr>
      <vt:lpstr>12.2  Questions</vt:lpstr>
      <vt:lpstr>12.3   Menyelaraskan TI dengan Strategi Bisnis</vt:lpstr>
      <vt:lpstr>12.3  Menyelaraskan TI dengan Strategi Bisnis</vt:lpstr>
      <vt:lpstr>Table 12.5. Atribut sumberdaya utama yang menciptakan keunggulan bersaing</vt:lpstr>
      <vt:lpstr>IT at Work 12.2: The Strategic CIO</vt:lpstr>
      <vt:lpstr>12.4   Rencana Pengoperasian TI dan Strategi Sourcing</vt:lpstr>
      <vt:lpstr>12.4  Rencana Pengoperasian TI dan Strategi Sourcing</vt:lpstr>
      <vt:lpstr>12.4  Rencana Pengoperasian TI dan Strategi Sourcing</vt:lpstr>
      <vt:lpstr>12.4  Rencana Pengoperasian TI dan Strategi Sourcing</vt:lpstr>
      <vt:lpstr>12.4  IT Operating Plans and Sourcing Strategies</vt:lpstr>
      <vt:lpstr>IT at Work 12.3:  Tantangan Transisi ke BPO eBay </vt:lpstr>
      <vt:lpstr>IT at Work 12.3:  Tantangan Transisi ke BPO eBay </vt:lpstr>
      <vt:lpstr>IT at Work 12.3: eBay Challenging Transition to BPO</vt:lpstr>
      <vt:lpstr>IT at Work: AstraZeneca Sources R&amp;D, Manufacturing, and IT</vt:lpstr>
      <vt:lpstr>12.4  Risiko Outsourcing dan Biaya Tersembunyi</vt:lpstr>
      <vt:lpstr>12.4 Offshoring TI</vt:lpstr>
      <vt:lpstr>12.4 Offshoring TI</vt:lpstr>
      <vt:lpstr>12.4 Daur-hidup Outsourcing</vt:lpstr>
      <vt:lpstr>12.5   Hubungan Vendor TI </vt:lpstr>
      <vt:lpstr>12.5 Hubungan Vendor TI</vt:lpstr>
      <vt:lpstr>12.5 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2014-11-30T13:15:11Z</dcterms:created>
  <dcterms:modified xsi:type="dcterms:W3CDTF">2015-06-17T21:10:55Z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TC028011159991</vt:lpwstr>
  </property>
</Properties>
</file>