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46"/>
  </p:notesMasterIdLst>
  <p:handoutMasterIdLst>
    <p:handoutMasterId r:id="rId47"/>
  </p:handoutMasterIdLst>
  <p:sldIdLst>
    <p:sldId id="270" r:id="rId2"/>
    <p:sldId id="272" r:id="rId3"/>
    <p:sldId id="324" r:id="rId4"/>
    <p:sldId id="262" r:id="rId5"/>
    <p:sldId id="309" r:id="rId6"/>
    <p:sldId id="307" r:id="rId7"/>
    <p:sldId id="308" r:id="rId8"/>
    <p:sldId id="265" r:id="rId9"/>
    <p:sldId id="323" r:id="rId10"/>
    <p:sldId id="279" r:id="rId11"/>
    <p:sldId id="325" r:id="rId12"/>
    <p:sldId id="326" r:id="rId13"/>
    <p:sldId id="327" r:id="rId14"/>
    <p:sldId id="328" r:id="rId15"/>
    <p:sldId id="329" r:id="rId16"/>
    <p:sldId id="330" r:id="rId17"/>
    <p:sldId id="287" r:id="rId18"/>
    <p:sldId id="310" r:id="rId19"/>
    <p:sldId id="311" r:id="rId20"/>
    <p:sldId id="312" r:id="rId21"/>
    <p:sldId id="313" r:id="rId22"/>
    <p:sldId id="314" r:id="rId23"/>
    <p:sldId id="315" r:id="rId24"/>
    <p:sldId id="316" r:id="rId25"/>
    <p:sldId id="317" r:id="rId26"/>
    <p:sldId id="280" r:id="rId27"/>
    <p:sldId id="288" r:id="rId28"/>
    <p:sldId id="289" r:id="rId29"/>
    <p:sldId id="290" r:id="rId30"/>
    <p:sldId id="291" r:id="rId31"/>
    <p:sldId id="298" r:id="rId32"/>
    <p:sldId id="292" r:id="rId33"/>
    <p:sldId id="293" r:id="rId34"/>
    <p:sldId id="295" r:id="rId35"/>
    <p:sldId id="294" r:id="rId36"/>
    <p:sldId id="296" r:id="rId37"/>
    <p:sldId id="297" r:id="rId38"/>
    <p:sldId id="299" r:id="rId39"/>
    <p:sldId id="300" r:id="rId40"/>
    <p:sldId id="301" r:id="rId41"/>
    <p:sldId id="302" r:id="rId42"/>
    <p:sldId id="303" r:id="rId43"/>
    <p:sldId id="304" r:id="rId44"/>
    <p:sldId id="305" r:id="rId45"/>
  </p:sldIdLst>
  <p:sldSz cx="9144000" cy="5143500" type="screen16x9"/>
  <p:notesSz cx="6858000" cy="9107488"/>
  <p:custDataLst>
    <p:tags r:id="rId48"/>
  </p:custDataLst>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8000"/>
    <a:srgbClr val="FF0066"/>
    <a:srgbClr val="33CC33"/>
    <a:srgbClr val="CCFF99"/>
    <a:srgbClr val="FF00FF"/>
    <a:srgbClr val="00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126" y="-19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92163" name="Rectangle 3"/>
          <p:cNvSpPr>
            <a:spLocks noGrp="1" noChangeArrowheads="1"/>
          </p:cNvSpPr>
          <p:nvPr>
            <p:ph type="dt" sz="quarter" idx="1"/>
          </p:nvPr>
        </p:nvSpPr>
        <p:spPr bwMode="auto">
          <a:xfrm>
            <a:off x="3884613"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atin typeface="Arial" charset="0"/>
              </a:defRPr>
            </a:lvl1pPr>
          </a:lstStyle>
          <a:p>
            <a:pPr>
              <a:defRPr/>
            </a:pPr>
            <a:endParaRPr lang="en-US"/>
          </a:p>
        </p:txBody>
      </p:sp>
      <p:sp>
        <p:nvSpPr>
          <p:cNvPr id="92164" name="Rectangle 4"/>
          <p:cNvSpPr>
            <a:spLocks noGrp="1" noChangeArrowheads="1"/>
          </p:cNvSpPr>
          <p:nvPr>
            <p:ph type="ftr" sz="quarter" idx="2"/>
          </p:nvPr>
        </p:nvSpPr>
        <p:spPr bwMode="auto">
          <a:xfrm>
            <a:off x="0" y="8650288"/>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92165" name="Rectangle 5"/>
          <p:cNvSpPr>
            <a:spLocks noGrp="1" noChangeArrowheads="1"/>
          </p:cNvSpPr>
          <p:nvPr>
            <p:ph type="sldNum" sz="quarter" idx="3"/>
          </p:nvPr>
        </p:nvSpPr>
        <p:spPr bwMode="auto">
          <a:xfrm>
            <a:off x="3884613" y="8650288"/>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charset="0"/>
              </a:defRPr>
            </a:lvl1pPr>
          </a:lstStyle>
          <a:p>
            <a:pPr>
              <a:defRPr/>
            </a:pPr>
            <a:fld id="{5947C070-8B5F-46EF-B80F-3DBA84EB9371}" type="slidenum">
              <a:rPr lang="en-US"/>
              <a:pPr>
                <a:defRPr/>
              </a:pPr>
              <a:t>‹#›</a:t>
            </a:fld>
            <a:endParaRPr lang="en-US"/>
          </a:p>
        </p:txBody>
      </p:sp>
    </p:spTree>
    <p:extLst>
      <p:ext uri="{BB962C8B-B14F-4D97-AF65-F5344CB8AC3E}">
        <p14:creationId xmlns:p14="http://schemas.microsoft.com/office/powerpoint/2010/main" val="973856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6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5613"/>
          </a:xfrm>
          <a:prstGeom prst="rect">
            <a:avLst/>
          </a:prstGeom>
        </p:spPr>
        <p:txBody>
          <a:bodyPr vert="horz" lIns="91440" tIns="45720" rIns="91440" bIns="45720" rtlCol="0"/>
          <a:lstStyle>
            <a:lvl1pPr algn="r">
              <a:defRPr sz="1200"/>
            </a:lvl1pPr>
          </a:lstStyle>
          <a:p>
            <a:fld id="{F5083A3D-E56C-4848-944E-1C33BF954583}" type="datetimeFigureOut">
              <a:rPr lang="en-US" smtClean="0"/>
              <a:t>3/1/2016</a:t>
            </a:fld>
            <a:endParaRPr lang="en-US"/>
          </a:p>
        </p:txBody>
      </p:sp>
      <p:sp>
        <p:nvSpPr>
          <p:cNvPr id="4" name="Slide Image Placeholder 3"/>
          <p:cNvSpPr>
            <a:spLocks noGrp="1" noRot="1" noChangeAspect="1"/>
          </p:cNvSpPr>
          <p:nvPr>
            <p:ph type="sldImg" idx="2"/>
          </p:nvPr>
        </p:nvSpPr>
        <p:spPr>
          <a:xfrm>
            <a:off x="393700" y="682625"/>
            <a:ext cx="6070600" cy="34163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25938"/>
            <a:ext cx="5486400" cy="40989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50288"/>
            <a:ext cx="2971800" cy="4556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50288"/>
            <a:ext cx="2971800" cy="455612"/>
          </a:xfrm>
          <a:prstGeom prst="rect">
            <a:avLst/>
          </a:prstGeom>
        </p:spPr>
        <p:txBody>
          <a:bodyPr vert="horz" lIns="91440" tIns="45720" rIns="91440" bIns="45720" rtlCol="0" anchor="b"/>
          <a:lstStyle>
            <a:lvl1pPr algn="r">
              <a:defRPr sz="1200"/>
            </a:lvl1pPr>
          </a:lstStyle>
          <a:p>
            <a:fld id="{546F11AC-5F47-4840-8BCA-ED088DA85280}" type="slidenum">
              <a:rPr lang="en-US" smtClean="0"/>
              <a:t>‹#›</a:t>
            </a:fld>
            <a:endParaRPr lang="en-US"/>
          </a:p>
        </p:txBody>
      </p:sp>
    </p:spTree>
    <p:extLst>
      <p:ext uri="{BB962C8B-B14F-4D97-AF65-F5344CB8AC3E}">
        <p14:creationId xmlns:p14="http://schemas.microsoft.com/office/powerpoint/2010/main" val="3556634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6F11AC-5F47-4840-8BCA-ED088DA85280}" type="slidenum">
              <a:rPr lang="en-US" smtClean="0"/>
              <a:t>24</a:t>
            </a:fld>
            <a:endParaRPr lang="en-US"/>
          </a:p>
        </p:txBody>
      </p:sp>
    </p:spTree>
    <p:extLst>
      <p:ext uri="{BB962C8B-B14F-4D97-AF65-F5344CB8AC3E}">
        <p14:creationId xmlns:p14="http://schemas.microsoft.com/office/powerpoint/2010/main" val="4032926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3293" y="514350"/>
            <a:ext cx="6002313" cy="2228851"/>
          </a:xfrm>
        </p:spPr>
        <p:txBody>
          <a:bodyPr anchor="b">
            <a:normAutofit/>
          </a:bodyPr>
          <a:lstStyle>
            <a:lvl1pPr algn="l">
              <a:defRPr sz="3600" b="1" cap="none" spc="0">
                <a:ln w="10160">
                  <a:solidFill>
                    <a:schemeClr val="accent5"/>
                  </a:solidFill>
                  <a:prstDash val="solid"/>
                </a:ln>
                <a:solidFill>
                  <a:srgbClr val="FFFFFF"/>
                </a:solidFill>
                <a:effectLst>
                  <a:outerShdw blurRad="152400" dist="101600" dir="2700000" algn="tl" rotWithShape="0">
                    <a:prstClr val="black">
                      <a:alpha val="6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13293" y="2882901"/>
            <a:ext cx="4801850" cy="1460500"/>
          </a:xfrm>
        </p:spPr>
        <p:txBody>
          <a:bodyPr anchor="t">
            <a:normAutofit/>
          </a:bodyPr>
          <a:lstStyle>
            <a:lvl1pPr marL="0" indent="0" algn="l">
              <a:buNone/>
              <a:defRPr sz="16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6" name="Straight Connector 15"/>
          <p:cNvCxnSpPr/>
          <p:nvPr/>
        </p:nvCxnSpPr>
        <p:spPr>
          <a:xfrm flipH="1">
            <a:off x="6172616" y="6350"/>
            <a:ext cx="2858244" cy="28575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4582322" y="68660"/>
            <a:ext cx="4561679" cy="456049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5428282" y="171450"/>
            <a:ext cx="3715718" cy="371475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503311" y="24210"/>
            <a:ext cx="3640690" cy="363974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885602" y="457202"/>
            <a:ext cx="3258398" cy="325754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00152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33656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3293" y="1504950"/>
            <a:ext cx="6402468" cy="1711200"/>
          </a:xfrm>
        </p:spPr>
        <p:txBody>
          <a:bodyPr anchor="b">
            <a:normAutofit/>
          </a:bodyPr>
          <a:lstStyle>
            <a:lvl1pPr algn="l">
              <a:defRPr sz="2700" b="0" cap="all"/>
            </a:lvl1pPr>
          </a:lstStyle>
          <a:p>
            <a:r>
              <a:rPr lang="en-US" smtClean="0"/>
              <a:t>Click to edit Master title style</a:t>
            </a:r>
            <a:endParaRPr lang="en-US"/>
          </a:p>
        </p:txBody>
      </p:sp>
      <p:sp>
        <p:nvSpPr>
          <p:cNvPr id="3" name="Text Placeholder 2"/>
          <p:cNvSpPr>
            <a:spLocks noGrp="1"/>
          </p:cNvSpPr>
          <p:nvPr>
            <p:ph type="body" idx="1"/>
          </p:nvPr>
        </p:nvSpPr>
        <p:spPr>
          <a:xfrm>
            <a:off x="513294" y="3371850"/>
            <a:ext cx="6402467" cy="1123950"/>
          </a:xfrm>
        </p:spPr>
        <p:txBody>
          <a:bodyPr anchor="t">
            <a:normAutofit/>
          </a:bodyPr>
          <a:lstStyle>
            <a:lvl1pPr marL="0" indent="0" algn="l">
              <a:buNone/>
              <a:defRPr sz="14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53643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3293" y="514351"/>
            <a:ext cx="3704206" cy="2711450"/>
          </a:xfrm>
        </p:spPr>
        <p:txBody>
          <a:bodyPr>
            <a:normAutofit/>
          </a:bodyPr>
          <a:lstStyle>
            <a:lvl1pPr>
              <a:defRPr sz="1400"/>
            </a:lvl1pPr>
            <a:lvl2pPr>
              <a:defRPr sz="1200"/>
            </a:lvl2pPr>
            <a:lvl3pPr>
              <a:defRPr sz="1100"/>
            </a:lvl3pPr>
            <a:lvl4pPr>
              <a:defRPr sz="900"/>
            </a:lvl4pPr>
            <a:lvl5pPr>
              <a:defRPr sz="9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57235" y="514351"/>
            <a:ext cx="3701823" cy="2711450"/>
          </a:xfrm>
        </p:spPr>
        <p:txBody>
          <a:bodyPr>
            <a:normAutofit/>
          </a:bodyPr>
          <a:lstStyle>
            <a:lvl1pPr>
              <a:defRPr sz="1400"/>
            </a:lvl1pPr>
            <a:lvl2pPr>
              <a:defRPr sz="1200"/>
            </a:lvl2pPr>
            <a:lvl3pPr>
              <a:defRPr sz="1100"/>
            </a:lvl3pPr>
            <a:lvl4pPr>
              <a:defRPr sz="900"/>
            </a:lvl4pPr>
            <a:lvl5pPr>
              <a:defRPr sz="9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19267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29250" y="514350"/>
            <a:ext cx="3488249" cy="432197"/>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513293" y="952897"/>
            <a:ext cx="3704206" cy="2272904"/>
          </a:xfrm>
        </p:spPr>
        <p:txBody>
          <a:bodyPr anchor="t">
            <a:normAutofit/>
          </a:bodyPr>
          <a:lstStyle>
            <a:lvl1pPr>
              <a:defRPr sz="1400"/>
            </a:lvl1pPr>
            <a:lvl2pPr>
              <a:defRPr sz="1200"/>
            </a:lvl2pPr>
            <a:lvl3pPr>
              <a:defRPr sz="1100"/>
            </a:lvl3pPr>
            <a:lvl4pPr>
              <a:defRPr sz="900"/>
            </a:lvl4pPr>
            <a:lvl5pPr>
              <a:defRPr sz="9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60488" y="514350"/>
            <a:ext cx="3499762" cy="432197"/>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356044" y="946546"/>
            <a:ext cx="3697854" cy="2272904"/>
          </a:xfrm>
        </p:spPr>
        <p:txBody>
          <a:bodyPr anchor="t">
            <a:normAutofit/>
          </a:bodyPr>
          <a:lstStyle>
            <a:lvl1pPr>
              <a:defRPr sz="1400"/>
            </a:lvl1pPr>
            <a:lvl2pPr>
              <a:defRPr sz="1200"/>
            </a:lvl2pPr>
            <a:lvl3pPr>
              <a:defRPr sz="1100"/>
            </a:lvl3pPr>
            <a:lvl4pPr>
              <a:defRPr sz="900"/>
            </a:lvl4pPr>
            <a:lvl5pPr>
              <a:defRPr sz="9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cxnSp>
        <p:nvCxnSpPr>
          <p:cNvPr id="10" name="Straight Connector 9"/>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2047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6" name="Straight Connector 5"/>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0763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cxnSp>
        <p:nvCxnSpPr>
          <p:cNvPr id="5" name="Straight Connector 4"/>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96765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15143" y="514350"/>
            <a:ext cx="2743915" cy="1028700"/>
          </a:xfrm>
        </p:spPr>
        <p:txBody>
          <a:bodyPr anchor="b">
            <a:normAutofit/>
          </a:bodyPr>
          <a:lstStyle>
            <a:lvl1pPr algn="l">
              <a:defRPr sz="1800" b="0"/>
            </a:lvl1pPr>
          </a:lstStyle>
          <a:p>
            <a:r>
              <a:rPr lang="en-US" smtClean="0"/>
              <a:t>Click to edit Master title style</a:t>
            </a:r>
            <a:endParaRPr lang="en-US"/>
          </a:p>
        </p:txBody>
      </p:sp>
      <p:sp>
        <p:nvSpPr>
          <p:cNvPr id="3" name="Content Placeholder 2"/>
          <p:cNvSpPr>
            <a:spLocks noGrp="1"/>
          </p:cNvSpPr>
          <p:nvPr>
            <p:ph idx="1"/>
          </p:nvPr>
        </p:nvSpPr>
        <p:spPr>
          <a:xfrm>
            <a:off x="513294" y="514350"/>
            <a:ext cx="4458862" cy="3981450"/>
          </a:xfrm>
        </p:spPr>
        <p:txBody>
          <a:bodyPr anchor="ctr">
            <a:normAutofit/>
          </a:bodyPr>
          <a:lstStyle>
            <a:lvl1pPr>
              <a:defRPr sz="1500"/>
            </a:lvl1pPr>
            <a:lvl2pPr>
              <a:defRPr sz="1400"/>
            </a:lvl2pPr>
            <a:lvl3pPr>
              <a:defRPr sz="1200"/>
            </a:lvl3pPr>
            <a:lvl4pPr>
              <a:defRPr sz="1100"/>
            </a:lvl4pPr>
            <a:lvl5pPr>
              <a:defRPr sz="11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15143" y="1657351"/>
            <a:ext cx="2743915" cy="1568450"/>
          </a:xfrm>
        </p:spPr>
        <p:txBody>
          <a:bodyPr anchor="t">
            <a:normAutofit/>
          </a:bodyPr>
          <a:lstStyle>
            <a:lvl1pPr marL="0" indent="0">
              <a:buNone/>
              <a:defRPr sz="12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29810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43032" y="1085850"/>
            <a:ext cx="4516026" cy="857250"/>
          </a:xfrm>
        </p:spPr>
        <p:txBody>
          <a:bodyPr anchor="b">
            <a:normAutofit/>
          </a:bodyPr>
          <a:lstStyle>
            <a:lvl1pPr algn="l">
              <a:defRPr sz="2100" b="0"/>
            </a:lvl1pPr>
          </a:lstStyle>
          <a:p>
            <a:r>
              <a:rPr lang="en-US" smtClean="0"/>
              <a:t>Click to edit Master title style</a:t>
            </a:r>
            <a:endParaRPr lang="en-US"/>
          </a:p>
        </p:txBody>
      </p:sp>
      <p:sp>
        <p:nvSpPr>
          <p:cNvPr id="4" name="Text Placeholder 3"/>
          <p:cNvSpPr>
            <a:spLocks noGrp="1"/>
          </p:cNvSpPr>
          <p:nvPr>
            <p:ph type="body" sz="half" idx="2"/>
          </p:nvPr>
        </p:nvSpPr>
        <p:spPr>
          <a:xfrm>
            <a:off x="3543032" y="2082801"/>
            <a:ext cx="4517217" cy="1536700"/>
          </a:xfrm>
        </p:spPr>
        <p:txBody>
          <a:bodyPr anchor="t">
            <a:normAutofit/>
          </a:bodyPr>
          <a:lstStyle>
            <a:lvl1pPr marL="0" indent="0">
              <a:buNone/>
              <a:defRPr sz="14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
        <p:nvSpPr>
          <p:cNvPr id="14" name="Picture Placeholder 2"/>
          <p:cNvSpPr>
            <a:spLocks noGrp="1"/>
          </p:cNvSpPr>
          <p:nvPr>
            <p:ph type="pic" idx="1"/>
          </p:nvPr>
        </p:nvSpPr>
        <p:spPr>
          <a:xfrm>
            <a:off x="741952" y="685800"/>
            <a:ext cx="2461372" cy="3429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86296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cxnSp>
        <p:nvCxnSpPr>
          <p:cNvPr id="6" name="Straight Connector 5"/>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685980" y="2882900"/>
            <a:ext cx="6229780" cy="342900"/>
          </a:xfrm>
        </p:spPr>
        <p:txBody>
          <a:bodyPr anchor="t">
            <a:normAutofit/>
          </a:bodyPr>
          <a:lstStyle>
            <a:lvl1pPr marL="0" indent="0">
              <a:buFontTx/>
              <a:buNone/>
              <a:defRPr sz="12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514484" y="400050"/>
            <a:ext cx="8116223" cy="234315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Tree>
    <p:extLst>
      <p:ext uri="{BB962C8B-B14F-4D97-AF65-F5344CB8AC3E}">
        <p14:creationId xmlns:p14="http://schemas.microsoft.com/office/powerpoint/2010/main" val="3194849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3293" y="514350"/>
            <a:ext cx="7545765" cy="2057400"/>
          </a:xfrm>
        </p:spPr>
        <p:txBody>
          <a:bodyPr anchor="ctr">
            <a:normAutofit/>
          </a:bodyPr>
          <a:lstStyle>
            <a:lvl1pPr algn="l">
              <a:defRPr sz="2400" b="0" cap="all"/>
            </a:lvl1pPr>
          </a:lstStyle>
          <a:p>
            <a:r>
              <a:rPr lang="en-US" smtClean="0"/>
              <a:t>Click to edit Master title style</a:t>
            </a:r>
            <a:endParaRPr lang="en-US"/>
          </a:p>
        </p:txBody>
      </p:sp>
      <p:sp>
        <p:nvSpPr>
          <p:cNvPr id="3" name="Text Placeholder 2"/>
          <p:cNvSpPr>
            <a:spLocks noGrp="1"/>
          </p:cNvSpPr>
          <p:nvPr>
            <p:ph type="body" idx="1"/>
          </p:nvPr>
        </p:nvSpPr>
        <p:spPr>
          <a:xfrm>
            <a:off x="513293" y="3086100"/>
            <a:ext cx="6403658" cy="1409700"/>
          </a:xfrm>
        </p:spPr>
        <p:txBody>
          <a:bodyPr anchor="ctr">
            <a:normAutofit/>
          </a:bodyPr>
          <a:lstStyle>
            <a:lvl1pPr marL="0" indent="0" algn="l">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cxnSp>
        <p:nvCxnSpPr>
          <p:cNvPr id="17" name="Straight Connector 1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5227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2" y="514350"/>
            <a:ext cx="6859787" cy="2057400"/>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13294" y="3225801"/>
            <a:ext cx="6402467" cy="1263649"/>
          </a:xfrm>
        </p:spPr>
        <p:txBody>
          <a:bodyPr anchor="ctr">
            <a:normAutofit/>
          </a:bodyPr>
          <a:lstStyle>
            <a:lvl1pPr marL="0" indent="0" algn="l">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
        <p:nvSpPr>
          <p:cNvPr id="10" name="Text Placeholder 9"/>
          <p:cNvSpPr>
            <a:spLocks noGrp="1"/>
          </p:cNvSpPr>
          <p:nvPr>
            <p:ph type="body" sz="quarter" idx="13"/>
          </p:nvPr>
        </p:nvSpPr>
        <p:spPr>
          <a:xfrm>
            <a:off x="1084942" y="2571750"/>
            <a:ext cx="6402467" cy="28575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14" name="TextBox 13"/>
          <p:cNvSpPr txBox="1"/>
          <p:nvPr/>
        </p:nvSpPr>
        <p:spPr>
          <a:xfrm>
            <a:off x="398963" y="609167"/>
            <a:ext cx="457319"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smtClean="0">
                <a:solidFill>
                  <a:schemeClr val="tx1"/>
                </a:solidFill>
                <a:effectLst/>
              </a:rPr>
              <a:t>“</a:t>
            </a:r>
            <a:endParaRPr lang="en-US" sz="6000" dirty="0">
              <a:solidFill>
                <a:schemeClr val="tx1"/>
              </a:solidFill>
              <a:effectLst/>
            </a:endParaRPr>
          </a:p>
        </p:txBody>
      </p:sp>
      <p:sp>
        <p:nvSpPr>
          <p:cNvPr id="15" name="TextBox 14"/>
          <p:cNvSpPr txBox="1"/>
          <p:nvPr/>
        </p:nvSpPr>
        <p:spPr>
          <a:xfrm>
            <a:off x="7716069" y="2076451"/>
            <a:ext cx="457319"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smtClean="0">
                <a:solidFill>
                  <a:schemeClr val="tx1"/>
                </a:solidFill>
                <a:effectLst/>
              </a:rPr>
              <a:t>”</a:t>
            </a:r>
            <a:endParaRPr lang="en-US" sz="6000" dirty="0">
              <a:solidFill>
                <a:schemeClr val="tx1"/>
              </a:solidFill>
              <a:effectLst/>
            </a:endParaRPr>
          </a:p>
        </p:txBody>
      </p:sp>
      <p:cxnSp>
        <p:nvCxnSpPr>
          <p:cNvPr id="23" name="Straight Connector 22"/>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59292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3293" y="2571750"/>
            <a:ext cx="6402467" cy="1273050"/>
          </a:xfrm>
        </p:spPr>
        <p:txBody>
          <a:bodyPr anchor="b">
            <a:normAutofit/>
          </a:bodyPr>
          <a:lstStyle>
            <a:lvl1pPr algn="l">
              <a:defRPr sz="2400" b="0" cap="all"/>
            </a:lvl1pPr>
          </a:lstStyle>
          <a:p>
            <a:r>
              <a:rPr lang="en-US" smtClean="0"/>
              <a:t>Click to edit Master title style</a:t>
            </a:r>
            <a:endParaRPr lang="en-US"/>
          </a:p>
        </p:txBody>
      </p:sp>
      <p:sp>
        <p:nvSpPr>
          <p:cNvPr id="3" name="Text Placeholder 2"/>
          <p:cNvSpPr>
            <a:spLocks noGrp="1"/>
          </p:cNvSpPr>
          <p:nvPr>
            <p:ph type="body" idx="1"/>
          </p:nvPr>
        </p:nvSpPr>
        <p:spPr>
          <a:xfrm>
            <a:off x="513292" y="3849736"/>
            <a:ext cx="6403660" cy="645300"/>
          </a:xfrm>
        </p:spPr>
        <p:txBody>
          <a:bodyPr anchor="t">
            <a:normAutofit/>
          </a:bodyPr>
          <a:lstStyle>
            <a:lvl1pPr marL="0" indent="0" algn="l">
              <a:buNone/>
              <a:defRPr sz="15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97376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2" y="514350"/>
            <a:ext cx="6859787" cy="2057400"/>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13293" y="3733800"/>
            <a:ext cx="6402468" cy="762000"/>
          </a:xfrm>
        </p:spPr>
        <p:txBody>
          <a:bodyPr anchor="t">
            <a:normAutofit/>
          </a:bodyPr>
          <a:lstStyle>
            <a:lvl1pPr marL="0" indent="0" algn="l">
              <a:buNone/>
              <a:defRPr sz="14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
        <p:nvSpPr>
          <p:cNvPr id="10" name="Text Placeholder 9"/>
          <p:cNvSpPr>
            <a:spLocks noGrp="1"/>
          </p:cNvSpPr>
          <p:nvPr>
            <p:ph type="body" sz="quarter" idx="13"/>
          </p:nvPr>
        </p:nvSpPr>
        <p:spPr>
          <a:xfrm>
            <a:off x="513293" y="2946400"/>
            <a:ext cx="6402468" cy="787400"/>
          </a:xfrm>
        </p:spPr>
        <p:txBody>
          <a:bodyPr vert="horz" lIns="68580" tIns="34290" rIns="68580" bIns="34290" rtlCol="0" anchor="b">
            <a:normAutofit/>
          </a:bodyPr>
          <a:lstStyle>
            <a:lvl1pPr>
              <a:defRPr lang="en-US" sz="18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398963" y="609167"/>
            <a:ext cx="457319"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smtClean="0">
                <a:solidFill>
                  <a:schemeClr val="tx1"/>
                </a:solidFill>
                <a:effectLst/>
              </a:rPr>
              <a:t>“</a:t>
            </a:r>
            <a:endParaRPr lang="en-US" sz="6000" dirty="0">
              <a:solidFill>
                <a:schemeClr val="tx1"/>
              </a:solidFill>
              <a:effectLst/>
            </a:endParaRPr>
          </a:p>
        </p:txBody>
      </p:sp>
      <p:sp>
        <p:nvSpPr>
          <p:cNvPr id="12" name="TextBox 11"/>
          <p:cNvSpPr txBox="1"/>
          <p:nvPr/>
        </p:nvSpPr>
        <p:spPr>
          <a:xfrm>
            <a:off x="7716069" y="2076451"/>
            <a:ext cx="457319"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smtClean="0">
                <a:solidFill>
                  <a:schemeClr val="tx1"/>
                </a:solidFill>
                <a:effectLst/>
              </a:rPr>
              <a:t>”</a:t>
            </a:r>
            <a:endParaRPr lang="en-US" sz="6000" dirty="0">
              <a:solidFill>
                <a:schemeClr val="tx1"/>
              </a:solidFill>
              <a:effectLst/>
            </a:endParaRPr>
          </a:p>
        </p:txBody>
      </p:sp>
      <p:cxnSp>
        <p:nvCxnSpPr>
          <p:cNvPr id="13" name="Straight Connector 12"/>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8843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3293" y="514350"/>
            <a:ext cx="7545765" cy="2057400"/>
          </a:xfrm>
        </p:spPr>
        <p:txBody>
          <a:bodyPr vert="horz" lIns="68580" tIns="34290" rIns="68580" bIns="34290"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513293" y="3575050"/>
            <a:ext cx="6402468" cy="920750"/>
          </a:xfrm>
        </p:spPr>
        <p:txBody>
          <a:bodyPr anchor="t">
            <a:normAutofit/>
          </a:bodyPr>
          <a:lstStyle>
            <a:lvl1pPr marL="0" indent="0" algn="l">
              <a:buNone/>
              <a:defRPr sz="1400">
                <a:solidFill>
                  <a:schemeClr val="tx1"/>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F0B114-D0D5-4C27-94B5-9FEADEC12A89}" type="slidenum">
              <a:rPr lang="en-US" smtClean="0"/>
              <a:pPr>
                <a:defRPr/>
              </a:pPr>
              <a:t>‹#›</a:t>
            </a:fld>
            <a:endParaRPr lang="en-US"/>
          </a:p>
        </p:txBody>
      </p:sp>
      <p:sp>
        <p:nvSpPr>
          <p:cNvPr id="10" name="Text Placeholder 9"/>
          <p:cNvSpPr>
            <a:spLocks noGrp="1"/>
          </p:cNvSpPr>
          <p:nvPr>
            <p:ph type="body" sz="quarter" idx="13"/>
          </p:nvPr>
        </p:nvSpPr>
        <p:spPr>
          <a:xfrm>
            <a:off x="513293" y="2946401"/>
            <a:ext cx="6402467" cy="628650"/>
          </a:xfrm>
        </p:spPr>
        <p:txBody>
          <a:bodyPr vert="horz" lIns="68580" tIns="34290" rIns="68580" bIns="34290" rtlCol="0" anchor="b">
            <a:normAutofit/>
          </a:bodyPr>
          <a:lstStyle>
            <a:lvl1pPr>
              <a:defRPr lang="en-US" sz="18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20109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95940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606" y="514350"/>
            <a:ext cx="1543452" cy="3429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484" y="514350"/>
            <a:ext cx="5868929" cy="398145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6" y="2392758"/>
            <a:ext cx="2236976"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1"/>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8"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3" y="2762252"/>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97188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200150"/>
            <a:ext cx="8229600" cy="3371850"/>
          </a:xfrm>
        </p:spPr>
        <p:txBody>
          <a:bodyPr/>
          <a:lstStyle/>
          <a:p>
            <a:pPr lvl="0"/>
            <a:endParaRPr lang="en-US" noProof="0" smtClean="0"/>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305A297D-EA94-4C02-B1FB-C2D145A1BC0B}"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3292" y="558088"/>
            <a:ext cx="6402467" cy="1130300"/>
          </a:xfrm>
          <a:prstGeom prst="rect">
            <a:avLst/>
          </a:prstGeom>
          <a:effectLst/>
        </p:spPr>
        <p:txBody>
          <a:bodyPr vert="horz" lIns="68580" tIns="34290" rIns="68580" bIns="3429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3293" y="1824559"/>
            <a:ext cx="6402467" cy="2711450"/>
          </a:xfrm>
          <a:prstGeom prst="rect">
            <a:avLst/>
          </a:prstGeom>
        </p:spPr>
        <p:txBody>
          <a:bodyPr vert="horz" lIns="68580" tIns="34290" rIns="68580" bIns="3429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30244" y="4629151"/>
            <a:ext cx="1200463" cy="273844"/>
          </a:xfrm>
          <a:prstGeom prst="rect">
            <a:avLst/>
          </a:prstGeom>
        </p:spPr>
        <p:txBody>
          <a:bodyPr vert="horz" lIns="68580" tIns="34290" rIns="68580" bIns="34290" rtlCol="0" anchor="t"/>
          <a:lstStyle>
            <a:lvl1pPr algn="r">
              <a:defRPr sz="800" b="0" i="0">
                <a:solidFill>
                  <a:schemeClr val="bg2">
                    <a:lumMod val="50000"/>
                  </a:schemeClr>
                </a:solidFill>
                <a:effectLst/>
                <a:latin typeface="+mn-lt"/>
              </a:defRPr>
            </a:lvl1pPr>
          </a:lstStyle>
          <a:p>
            <a:pPr>
              <a:defRPr/>
            </a:pPr>
            <a:endParaRPr lang="en-US"/>
          </a:p>
        </p:txBody>
      </p:sp>
      <p:sp>
        <p:nvSpPr>
          <p:cNvPr id="5" name="Footer Placeholder 4"/>
          <p:cNvSpPr>
            <a:spLocks noGrp="1"/>
          </p:cNvSpPr>
          <p:nvPr>
            <p:ph type="ftr" sz="quarter" idx="3"/>
          </p:nvPr>
        </p:nvSpPr>
        <p:spPr>
          <a:xfrm>
            <a:off x="513293" y="4629151"/>
            <a:ext cx="5659324" cy="273844"/>
          </a:xfrm>
          <a:prstGeom prst="rect">
            <a:avLst/>
          </a:prstGeom>
        </p:spPr>
        <p:txBody>
          <a:bodyPr vert="horz" lIns="68580" tIns="34290" rIns="68580" bIns="34290" rtlCol="0" anchor="t"/>
          <a:lstStyle>
            <a:lvl1pPr algn="l">
              <a:defRPr sz="800" b="0" i="0">
                <a:solidFill>
                  <a:schemeClr val="bg2">
                    <a:lumMod val="50000"/>
                  </a:schemeClr>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7774426" y="4183857"/>
            <a:ext cx="856907" cy="502444"/>
          </a:xfrm>
          <a:prstGeom prst="rect">
            <a:avLst/>
          </a:prstGeom>
        </p:spPr>
        <p:txBody>
          <a:bodyPr vert="horz" lIns="68580" tIns="34290" rIns="68580" bIns="34290" rtlCol="0" anchor="b"/>
          <a:lstStyle>
            <a:lvl1pPr algn="r">
              <a:defRPr sz="2400" b="0" i="0">
                <a:solidFill>
                  <a:schemeClr val="bg2">
                    <a:lumMod val="50000"/>
                  </a:schemeClr>
                </a:solidFill>
                <a:effectLst/>
                <a:latin typeface="+mn-lt"/>
              </a:defRPr>
            </a:lvl1pPr>
          </a:lstStyle>
          <a:p>
            <a:pPr>
              <a:defRPr/>
            </a:pPr>
            <a:fld id="{FBF0B114-D0D5-4C27-94B5-9FEADEC12A89}" type="slidenum">
              <a:rPr lang="en-US" smtClean="0"/>
              <a:pPr>
                <a:defRPr/>
              </a:pPr>
              <a:t>‹#›</a:t>
            </a:fld>
            <a:endParaRPr lang="en-US"/>
          </a:p>
        </p:txBody>
      </p:sp>
    </p:spTree>
    <p:extLst>
      <p:ext uri="{BB962C8B-B14F-4D97-AF65-F5344CB8AC3E}">
        <p14:creationId xmlns:p14="http://schemas.microsoft.com/office/powerpoint/2010/main" val="1797841050"/>
      </p:ext>
    </p:extLst>
  </p:cSld>
  <p:clrMap bg1="dk1" tx1="lt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l" defTabSz="342900" rtl="0" eaLnBrk="1" latinLnBrk="0" hangingPunct="1">
        <a:spcBef>
          <a:spcPct val="0"/>
        </a:spcBef>
        <a:buNone/>
        <a:defRPr sz="2700" b="0"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70000"/>
        <a:buFont typeface="Lucida Grande"/>
        <a:buChar char="►"/>
        <a:defRPr sz="1500"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70000"/>
        <a:buFont typeface="Lucida Grande"/>
        <a:buChar char="►"/>
        <a:defRPr sz="1400"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70000"/>
        <a:buFont typeface="Lucida Grande"/>
        <a:buChar char="►"/>
        <a:defRPr sz="12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70000"/>
        <a:buFont typeface="Lucida Grande"/>
        <a:buChar char="►"/>
        <a:defRPr sz="12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slide" Target="slide33.xml"/><Relationship Id="rId1" Type="http://schemas.openxmlformats.org/officeDocument/2006/relationships/slideLayout" Target="../slideLayouts/slideLayout2.xml"/><Relationship Id="rId5" Type="http://schemas.openxmlformats.org/officeDocument/2006/relationships/slide" Target="slide44.xml"/><Relationship Id="rId4" Type="http://schemas.openxmlformats.org/officeDocument/2006/relationships/slide" Target="slide3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ctrTitle"/>
          </p:nvPr>
        </p:nvSpPr>
        <p:spPr>
          <a:xfrm>
            <a:off x="956732" y="1782536"/>
            <a:ext cx="7131354" cy="1371600"/>
          </a:xfrm>
          <a:effectLst>
            <a:outerShdw blurRad="50800" dist="38100" dir="2700000" algn="tl" rotWithShape="0">
              <a:prstClr val="black">
                <a:alpha val="40000"/>
              </a:prstClr>
            </a:outerShdw>
          </a:effectLst>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hangingPunct="1">
              <a:defRPr/>
            </a:pPr>
            <a:r>
              <a:rPr lang="en-US" sz="5400" b="1" dirty="0" smtClean="0">
                <a:ln/>
                <a:solidFill>
                  <a:schemeClr val="accent3"/>
                </a:solidFill>
              </a:rPr>
              <a:t>Bab 1</a:t>
            </a:r>
            <a:r>
              <a:rPr lang="en-US" sz="3200" b="1" dirty="0" smtClean="0">
                <a:ln/>
                <a:solidFill>
                  <a:schemeClr val="accent3"/>
                </a:solidFill>
              </a:rPr>
              <a:t/>
            </a:r>
            <a:br>
              <a:rPr lang="en-US" sz="3200" b="1" dirty="0" smtClean="0">
                <a:ln/>
                <a:solidFill>
                  <a:schemeClr val="accent3"/>
                </a:solidFill>
              </a:rPr>
            </a:br>
            <a:r>
              <a:rPr lang="en-US" sz="8000" b="1" dirty="0" err="1" smtClean="0">
                <a:ln/>
                <a:solidFill>
                  <a:schemeClr val="accent3"/>
                </a:solidFill>
              </a:rPr>
              <a:t>Pendahuluan</a:t>
            </a:r>
            <a:endParaRPr lang="en-US" sz="8000" b="1" dirty="0" smtClean="0">
              <a:ln/>
              <a:solidFill>
                <a:schemeClr val="accent3"/>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00050"/>
            <a:ext cx="8229600" cy="857250"/>
          </a:xfrm>
        </p:spPr>
        <p:txBody>
          <a:bodyPr>
            <a:normAutofit fontScale="90000"/>
          </a:bodyPr>
          <a:lstStyle/>
          <a:p>
            <a:pPr eaLnBrk="1" hangingPunct="1">
              <a:defRPr/>
            </a:pPr>
            <a:r>
              <a:rPr lang="en-US" sz="3600" dirty="0" err="1" smtClean="0"/>
              <a:t>Siapa</a:t>
            </a:r>
            <a:r>
              <a:rPr lang="en-US" sz="3600" dirty="0" smtClean="0"/>
              <a:t> </a:t>
            </a:r>
            <a:br>
              <a:rPr lang="en-US" sz="3600" dirty="0" smtClean="0"/>
            </a:br>
            <a:r>
              <a:rPr lang="en-US" sz="4000" dirty="0" smtClean="0"/>
              <a:t>Chief Technology Officer (CTO)</a:t>
            </a:r>
          </a:p>
        </p:txBody>
      </p:sp>
      <p:sp>
        <p:nvSpPr>
          <p:cNvPr id="33795" name="Rectangle 3"/>
          <p:cNvSpPr>
            <a:spLocks noGrp="1" noChangeArrowheads="1"/>
          </p:cNvSpPr>
          <p:nvPr>
            <p:ph idx="1"/>
          </p:nvPr>
        </p:nvSpPr>
        <p:spPr>
          <a:xfrm>
            <a:off x="457200" y="1543050"/>
            <a:ext cx="8229600" cy="3028950"/>
          </a:xfrm>
        </p:spPr>
        <p:txBody>
          <a:bodyPr anchor="t">
            <a:normAutofit/>
          </a:bodyPr>
          <a:lstStyle/>
          <a:p>
            <a:pPr>
              <a:defRPr/>
            </a:pPr>
            <a:r>
              <a:rPr lang="en-US" sz="2800" dirty="0" err="1"/>
              <a:t>Tugasnya</a:t>
            </a:r>
            <a:r>
              <a:rPr lang="en-US" sz="2800" dirty="0"/>
              <a:t> </a:t>
            </a:r>
            <a:r>
              <a:rPr lang="en-US" sz="2800" dirty="0" err="1"/>
              <a:t>sebagai</a:t>
            </a:r>
            <a:r>
              <a:rPr lang="en-US" sz="2800" dirty="0"/>
              <a:t> </a:t>
            </a:r>
            <a:r>
              <a:rPr lang="en-US" sz="2800" dirty="0" err="1" smtClean="0"/>
              <a:t>seorang</a:t>
            </a:r>
            <a:r>
              <a:rPr lang="en-US" sz="2800" dirty="0" smtClean="0"/>
              <a:t> </a:t>
            </a:r>
            <a:r>
              <a:rPr lang="en-US" sz="2800" b="1" i="1" dirty="0" err="1" smtClean="0"/>
              <a:t>pencipta</a:t>
            </a:r>
            <a:r>
              <a:rPr lang="en-US" sz="2800" b="1" i="1" dirty="0" smtClean="0"/>
              <a:t> </a:t>
            </a:r>
            <a:r>
              <a:rPr lang="en-US" sz="2800" b="1" i="1" dirty="0" err="1"/>
              <a:t>nilai</a:t>
            </a:r>
            <a:r>
              <a:rPr lang="en-US" sz="2800" b="1" i="1" dirty="0"/>
              <a:t> </a:t>
            </a:r>
            <a:r>
              <a:rPr lang="en-US" sz="2800" dirty="0" err="1"/>
              <a:t>dan</a:t>
            </a:r>
            <a:r>
              <a:rPr lang="en-US" sz="2800" dirty="0"/>
              <a:t> </a:t>
            </a:r>
            <a:r>
              <a:rPr lang="en-US" sz="2800" dirty="0" err="1"/>
              <a:t>bertindak</a:t>
            </a:r>
            <a:r>
              <a:rPr lang="en-US" sz="2800" dirty="0"/>
              <a:t> </a:t>
            </a:r>
            <a:r>
              <a:rPr lang="en-US" sz="2800" dirty="0" err="1"/>
              <a:t>sebagai</a:t>
            </a:r>
            <a:r>
              <a:rPr lang="en-US" sz="2800" dirty="0"/>
              <a:t> </a:t>
            </a:r>
            <a:r>
              <a:rPr lang="en-US" sz="2800" b="1" i="1" dirty="0" err="1"/>
              <a:t>agen</a:t>
            </a:r>
            <a:r>
              <a:rPr lang="en-US" sz="2800" b="1" i="1" dirty="0"/>
              <a:t> </a:t>
            </a:r>
            <a:r>
              <a:rPr lang="en-US" sz="2800" b="1" i="1" dirty="0" err="1"/>
              <a:t>perubahan</a:t>
            </a:r>
            <a:r>
              <a:rPr lang="en-US" sz="2800" b="1" i="1" dirty="0"/>
              <a:t> </a:t>
            </a:r>
            <a:r>
              <a:rPr lang="en-US" sz="2800" dirty="0" err="1"/>
              <a:t>dalam</a:t>
            </a:r>
            <a:r>
              <a:rPr lang="en-US" sz="2800" dirty="0"/>
              <a:t> </a:t>
            </a:r>
            <a:r>
              <a:rPr lang="en-US" sz="2800" dirty="0" err="1"/>
              <a:t>perusahaan</a:t>
            </a:r>
            <a:endParaRPr lang="en-US" sz="2800" dirty="0"/>
          </a:p>
          <a:p>
            <a:pPr>
              <a:defRPr/>
            </a:pPr>
            <a:r>
              <a:rPr lang="en-US" sz="2800" dirty="0" err="1"/>
              <a:t>Tugasnya</a:t>
            </a:r>
            <a:r>
              <a:rPr lang="en-US" sz="2800" dirty="0"/>
              <a:t> </a:t>
            </a:r>
            <a:r>
              <a:rPr lang="en-US" sz="2800" dirty="0" err="1"/>
              <a:t>bukan</a:t>
            </a:r>
            <a:r>
              <a:rPr lang="en-US" sz="2800" dirty="0"/>
              <a:t> </a:t>
            </a:r>
            <a:r>
              <a:rPr lang="en-US" sz="2800" dirty="0" err="1"/>
              <a:t>sebagai</a:t>
            </a:r>
            <a:r>
              <a:rPr lang="en-US" sz="2800" dirty="0"/>
              <a:t> </a:t>
            </a:r>
            <a:r>
              <a:rPr lang="en-US" sz="2800" dirty="0" err="1" smtClean="0"/>
              <a:t>pengembang</a:t>
            </a:r>
            <a:r>
              <a:rPr lang="en-US" sz="2800" dirty="0" smtClean="0"/>
              <a:t> </a:t>
            </a:r>
            <a:r>
              <a:rPr lang="en-US" sz="2800" dirty="0" err="1" smtClean="0"/>
              <a:t>teknologi</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9" name="Rectangle 9"/>
          <p:cNvSpPr>
            <a:spLocks noGrp="1" noChangeArrowheads="1"/>
          </p:cNvSpPr>
          <p:nvPr>
            <p:ph type="title"/>
          </p:nvPr>
        </p:nvSpPr>
        <p:spPr/>
        <p:txBody>
          <a:bodyPr>
            <a:normAutofit/>
          </a:bodyPr>
          <a:lstStyle/>
          <a:p>
            <a:pPr eaLnBrk="1" hangingPunct="1">
              <a:defRPr/>
            </a:pPr>
            <a:r>
              <a:rPr lang="en-US" sz="4400" smtClean="0"/>
              <a:t>Definisi Teknologi</a:t>
            </a:r>
          </a:p>
        </p:txBody>
      </p:sp>
      <p:sp>
        <p:nvSpPr>
          <p:cNvPr id="4" name="Content Placeholder 3"/>
          <p:cNvSpPr>
            <a:spLocks noGrp="1"/>
          </p:cNvSpPr>
          <p:nvPr>
            <p:ph idx="1"/>
          </p:nvPr>
        </p:nvSpPr>
        <p:spPr>
          <a:xfrm>
            <a:off x="513293" y="1824560"/>
            <a:ext cx="8119078" cy="2711450"/>
          </a:xfrm>
        </p:spPr>
        <p:txBody>
          <a:bodyPr>
            <a:normAutofit fontScale="62500" lnSpcReduction="20000"/>
          </a:bodyPr>
          <a:lstStyle/>
          <a:p>
            <a:pPr marL="358775" indent="-358775">
              <a:buFont typeface="Courier New" pitchFamily="49" charset="0"/>
              <a:buChar char="o"/>
            </a:pPr>
            <a:r>
              <a:rPr lang="en-US" sz="3200" b="1" smtClean="0">
                <a:solidFill>
                  <a:srgbClr val="00FF00"/>
                </a:solidFill>
                <a:effectLst>
                  <a:glow rad="38100">
                    <a:schemeClr val="bg1">
                      <a:lumMod val="50000"/>
                      <a:lumOff val="50000"/>
                      <a:alpha val="20000"/>
                    </a:schemeClr>
                  </a:glow>
                  <a:outerShdw blurRad="139700" dist="12700" dir="2400000" algn="tl" rotWithShape="0">
                    <a:srgbClr val="000000">
                      <a:alpha val="77000"/>
                    </a:srgbClr>
                  </a:outerShdw>
                </a:effectLst>
                <a:latin typeface="Calibri" pitchFamily="34" charset="0"/>
                <a:cs typeface="Calibri" pitchFamily="34" charset="0"/>
              </a:rPr>
              <a:t>Kamus Webster </a:t>
            </a:r>
            <a:r>
              <a:rPr lang="en-US" sz="3200" smtClean="0">
                <a:effectLst>
                  <a:glow rad="38100">
                    <a:schemeClr val="bg1">
                      <a:lumMod val="50000"/>
                      <a:lumOff val="50000"/>
                      <a:alpha val="20000"/>
                    </a:schemeClr>
                  </a:glow>
                  <a:outerShdw blurRad="139700" dist="12700" dir="2400000" algn="tl" rotWithShape="0">
                    <a:srgbClr val="000000">
                      <a:alpha val="77000"/>
                    </a:srgbClr>
                  </a:outerShdw>
                </a:effectLst>
                <a:latin typeface="Calibri" pitchFamily="34" charset="0"/>
                <a:cs typeface="Calibri" pitchFamily="34" charset="0"/>
              </a:rPr>
              <a:t>mendefinisikan teknologi ke dalam beberapa cara:</a:t>
            </a:r>
          </a:p>
          <a:p>
            <a:pPr marL="857250" lvl="1" indent="-514350">
              <a:buFont typeface="+mj-lt"/>
              <a:buAutoNum type="arabicPeriod"/>
            </a:pPr>
            <a:r>
              <a:rPr lang="en-US" sz="3000" smtClean="0">
                <a:effectLst>
                  <a:glow rad="38100">
                    <a:schemeClr val="bg1">
                      <a:lumMod val="50000"/>
                      <a:lumOff val="50000"/>
                      <a:alpha val="20000"/>
                    </a:schemeClr>
                  </a:glow>
                  <a:outerShdw blurRad="139700" dist="12700" dir="2400000" algn="tl" rotWithShape="0">
                    <a:srgbClr val="000000">
                      <a:alpha val="77000"/>
                    </a:srgbClr>
                  </a:outerShdw>
                </a:effectLst>
                <a:latin typeface="Calibri" pitchFamily="34" charset="0"/>
                <a:cs typeface="Calibri" pitchFamily="34" charset="0"/>
              </a:rPr>
              <a:t>Cabang dari pengetahuan yang berkaitan dengan seni industri, penerapan iptek, atau rekayasa;</a:t>
            </a:r>
          </a:p>
          <a:p>
            <a:pPr marL="857250" lvl="1" indent="-514350">
              <a:buFont typeface="+mj-lt"/>
              <a:buAutoNum type="arabicPeriod"/>
            </a:pPr>
            <a:r>
              <a:rPr lang="en-US" sz="3000" smtClean="0">
                <a:solidFill>
                  <a:schemeClr val="tx1"/>
                </a:solidFill>
                <a:effectLst>
                  <a:glow rad="38100">
                    <a:schemeClr val="bg1">
                      <a:lumMod val="50000"/>
                      <a:lumOff val="50000"/>
                      <a:alpha val="20000"/>
                    </a:schemeClr>
                  </a:glow>
                  <a:outerShdw blurRad="139700" dist="12700" dir="2400000" algn="tl" rotWithShape="0">
                    <a:srgbClr val="000000">
                      <a:alpha val="77000"/>
                    </a:srgbClr>
                  </a:outerShdw>
                </a:effectLst>
                <a:latin typeface="Calibri" pitchFamily="34" charset="0"/>
                <a:cs typeface="Calibri" pitchFamily="34" charset="0"/>
              </a:rPr>
              <a:t>Terminologi dari sebuah seni atau ilmu pengetahuan; atau</a:t>
            </a:r>
          </a:p>
          <a:p>
            <a:pPr marL="857250" lvl="1" indent="-514350">
              <a:buFont typeface="+mj-lt"/>
              <a:buAutoNum type="arabicPeriod"/>
            </a:pPr>
            <a:r>
              <a:rPr lang="en-US" sz="3000" smtClean="0">
                <a:effectLst>
                  <a:glow rad="38100">
                    <a:schemeClr val="bg1">
                      <a:lumMod val="50000"/>
                      <a:lumOff val="50000"/>
                      <a:alpha val="20000"/>
                    </a:schemeClr>
                  </a:glow>
                  <a:outerShdw blurRad="139700" dist="12700" dir="2400000" algn="tl" rotWithShape="0">
                    <a:srgbClr val="000000">
                      <a:alpha val="77000"/>
                    </a:srgbClr>
                  </a:outerShdw>
                </a:effectLst>
                <a:latin typeface="Calibri" pitchFamily="34" charset="0"/>
                <a:cs typeface="Calibri" pitchFamily="34" charset="0"/>
              </a:rPr>
              <a:t>Proses teknologikal, invensi, metode, atau sejenisnya dan beberapa cara di mana kelompok masyarakat menyediakan untuk mereka sendiri dengan objek material dari kemasyarakatan mereka</a:t>
            </a:r>
          </a:p>
          <a:p>
            <a:pPr marL="342900" lvl="1" indent="0">
              <a:buNone/>
            </a:pPr>
            <a:r>
              <a:rPr lang="en-US" sz="3000" smtClean="0">
                <a:effectLst>
                  <a:glow rad="38100">
                    <a:schemeClr val="bg1">
                      <a:lumMod val="50000"/>
                      <a:lumOff val="50000"/>
                      <a:alpha val="20000"/>
                    </a:schemeClr>
                  </a:glow>
                  <a:outerShdw blurRad="139700" dist="12700" dir="2400000" algn="tl" rotWithShape="0">
                    <a:srgbClr val="000000">
                      <a:alpha val="77000"/>
                    </a:srgbClr>
                  </a:outerShdw>
                </a:effectLst>
                <a:latin typeface="Calibri" pitchFamily="34" charset="0"/>
                <a:cs typeface="Calibri" pitchFamily="34" charset="0"/>
              </a:rPr>
              <a:t>Oleh karena itu</a:t>
            </a:r>
            <a:r>
              <a:rPr lang="en-US" sz="3000" smtClean="0">
                <a:solidFill>
                  <a:schemeClr val="tx1"/>
                </a:solidFill>
                <a:effectLst>
                  <a:glow rad="38100">
                    <a:schemeClr val="bg1">
                      <a:lumMod val="50000"/>
                      <a:lumOff val="50000"/>
                      <a:alpha val="20000"/>
                    </a:schemeClr>
                  </a:glow>
                  <a:outerShdw blurRad="139700" dist="12700" dir="2400000" algn="tl" rotWithShape="0">
                    <a:srgbClr val="000000">
                      <a:alpha val="77000"/>
                    </a:srgbClr>
                  </a:outerShdw>
                </a:effectLst>
                <a:latin typeface="Calibri" pitchFamily="34" charset="0"/>
                <a:cs typeface="Calibri" pitchFamily="34" charset="0"/>
              </a:rPr>
              <a:t>, kata teknologi memiliki beberapa arti, bervariasi mulai dari ‘produk’ sampai berbagai disiplin ilmu dan rekayasa.</a:t>
            </a:r>
          </a:p>
        </p:txBody>
      </p:sp>
    </p:spTree>
    <p:extLst>
      <p:ext uri="{BB962C8B-B14F-4D97-AF65-F5344CB8AC3E}">
        <p14:creationId xmlns:p14="http://schemas.microsoft.com/office/powerpoint/2010/main" val="3132007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9" name="Rectangle 9"/>
          <p:cNvSpPr>
            <a:spLocks noGrp="1" noChangeArrowheads="1"/>
          </p:cNvSpPr>
          <p:nvPr>
            <p:ph type="title"/>
          </p:nvPr>
        </p:nvSpPr>
        <p:spPr/>
        <p:txBody>
          <a:bodyPr>
            <a:normAutofit/>
          </a:bodyPr>
          <a:lstStyle/>
          <a:p>
            <a:pPr eaLnBrk="1" hangingPunct="1">
              <a:defRPr/>
            </a:pPr>
            <a:r>
              <a:rPr lang="en-US" sz="4400" dirty="0" err="1" smtClean="0"/>
              <a:t>Definisi</a:t>
            </a:r>
            <a:r>
              <a:rPr lang="en-US" sz="4400" dirty="0" smtClean="0"/>
              <a:t> </a:t>
            </a:r>
            <a:r>
              <a:rPr lang="en-US" sz="4400" dirty="0" err="1" smtClean="0"/>
              <a:t>Teknologi</a:t>
            </a:r>
            <a:endParaRPr lang="en-US" sz="4400" dirty="0" smtClean="0"/>
          </a:p>
        </p:txBody>
      </p:sp>
      <p:sp>
        <p:nvSpPr>
          <p:cNvPr id="4" name="Content Placeholder 3"/>
          <p:cNvSpPr>
            <a:spLocks noGrp="1"/>
          </p:cNvSpPr>
          <p:nvPr>
            <p:ph idx="1"/>
          </p:nvPr>
        </p:nvSpPr>
        <p:spPr>
          <a:xfrm>
            <a:off x="513293" y="1824560"/>
            <a:ext cx="8119078" cy="2711450"/>
          </a:xfrm>
        </p:spPr>
        <p:txBody>
          <a:bodyPr>
            <a:normAutofit fontScale="85000" lnSpcReduction="10000"/>
          </a:bodyPr>
          <a:lstStyle/>
          <a:p>
            <a:pPr marL="358775" indent="-358775">
              <a:buFont typeface="Courier New" pitchFamily="49" charset="0"/>
              <a:buChar char="o"/>
            </a:pPr>
            <a:r>
              <a:rPr lang="en-US" sz="3200" b="1" dirty="0" err="1">
                <a:solidFill>
                  <a:srgbClr val="00FF00"/>
                </a:solidFill>
                <a:latin typeface="Calibri" pitchFamily="34" charset="0"/>
                <a:cs typeface="Calibri" pitchFamily="34" charset="0"/>
              </a:rPr>
              <a:t>Teknologi</a:t>
            </a:r>
            <a:r>
              <a:rPr lang="en-US" sz="3200" b="1" dirty="0">
                <a:solidFill>
                  <a:srgbClr val="00FF00"/>
                </a:solidFill>
                <a:latin typeface="Calibri" pitchFamily="34" charset="0"/>
                <a:cs typeface="Calibri" pitchFamily="34" charset="0"/>
              </a:rPr>
              <a:t> </a:t>
            </a:r>
            <a:r>
              <a:rPr lang="en-US" sz="3200" dirty="0" err="1">
                <a:latin typeface="Calibri" pitchFamily="34" charset="0"/>
                <a:cs typeface="Calibri" pitchFamily="34" charset="0"/>
              </a:rPr>
              <a:t>adalah</a:t>
            </a:r>
            <a:r>
              <a:rPr lang="en-US" sz="3200" dirty="0">
                <a:latin typeface="Calibri" pitchFamily="34" charset="0"/>
                <a:cs typeface="Calibri" pitchFamily="34" charset="0"/>
              </a:rPr>
              <a:t> </a:t>
            </a:r>
            <a:r>
              <a:rPr lang="en-US" sz="3200" dirty="0" err="1" smtClean="0">
                <a:latin typeface="Calibri" pitchFamily="34" charset="0"/>
                <a:cs typeface="Calibri" pitchFamily="34" charset="0"/>
              </a:rPr>
              <a:t>penerapan</a:t>
            </a:r>
            <a:r>
              <a:rPr lang="en-US" sz="3200" dirty="0" smtClean="0">
                <a:latin typeface="Calibri" pitchFamily="34" charset="0"/>
                <a:cs typeface="Calibri" pitchFamily="34" charset="0"/>
              </a:rPr>
              <a:t> </a:t>
            </a:r>
            <a:r>
              <a:rPr lang="en-US" sz="3200" dirty="0" err="1">
                <a:latin typeface="Calibri" pitchFamily="34" charset="0"/>
                <a:cs typeface="Calibri" pitchFamily="34" charset="0"/>
              </a:rPr>
              <a:t>praktis</a:t>
            </a:r>
            <a:r>
              <a:rPr lang="en-US" sz="3200" dirty="0">
                <a:latin typeface="Calibri" pitchFamily="34" charset="0"/>
                <a:cs typeface="Calibri" pitchFamily="34" charset="0"/>
              </a:rPr>
              <a:t> </a:t>
            </a:r>
            <a:r>
              <a:rPr lang="en-US" sz="3200" dirty="0" err="1" smtClean="0">
                <a:latin typeface="Calibri" pitchFamily="34" charset="0"/>
                <a:cs typeface="Calibri" pitchFamily="34" charset="0"/>
              </a:rPr>
              <a:t>pembelajaran</a:t>
            </a:r>
            <a:r>
              <a:rPr lang="en-US" sz="3200" dirty="0" smtClean="0">
                <a:latin typeface="Calibri" pitchFamily="34" charset="0"/>
                <a:cs typeface="Calibri" pitchFamily="34" charset="0"/>
              </a:rPr>
              <a:t> </a:t>
            </a:r>
            <a:r>
              <a:rPr lang="en-US" sz="3200" dirty="0" err="1">
                <a:latin typeface="Calibri" pitchFamily="34" charset="0"/>
                <a:cs typeface="Calibri" pitchFamily="34" charset="0"/>
              </a:rPr>
              <a:t>dan</a:t>
            </a:r>
            <a:r>
              <a:rPr lang="en-US" sz="3200" dirty="0">
                <a:latin typeface="Calibri" pitchFamily="34" charset="0"/>
                <a:cs typeface="Calibri" pitchFamily="34" charset="0"/>
              </a:rPr>
              <a:t> </a:t>
            </a:r>
            <a:r>
              <a:rPr lang="en-US" sz="3200" dirty="0" err="1">
                <a:latin typeface="Calibri" pitchFamily="34" charset="0"/>
                <a:cs typeface="Calibri" pitchFamily="34" charset="0"/>
              </a:rPr>
              <a:t>pengetahuan</a:t>
            </a:r>
            <a:r>
              <a:rPr lang="en-US" sz="3200" dirty="0">
                <a:latin typeface="Calibri" pitchFamily="34" charset="0"/>
                <a:cs typeface="Calibri" pitchFamily="34" charset="0"/>
              </a:rPr>
              <a:t> </a:t>
            </a:r>
            <a:r>
              <a:rPr lang="en-US" sz="3200" dirty="0" err="1">
                <a:latin typeface="Calibri" pitchFamily="34" charset="0"/>
                <a:cs typeface="Calibri" pitchFamily="34" charset="0"/>
              </a:rPr>
              <a:t>oleh</a:t>
            </a:r>
            <a:r>
              <a:rPr lang="en-US" sz="3200" dirty="0">
                <a:latin typeface="Calibri" pitchFamily="34" charset="0"/>
                <a:cs typeface="Calibri" pitchFamily="34" charset="0"/>
              </a:rPr>
              <a:t> </a:t>
            </a:r>
            <a:r>
              <a:rPr lang="en-US" sz="3200" dirty="0" err="1">
                <a:latin typeface="Calibri" pitchFamily="34" charset="0"/>
                <a:cs typeface="Calibri" pitchFamily="34" charset="0"/>
              </a:rPr>
              <a:t>individu</a:t>
            </a:r>
            <a:r>
              <a:rPr lang="en-US" sz="3200" dirty="0">
                <a:latin typeface="Calibri" pitchFamily="34" charset="0"/>
                <a:cs typeface="Calibri" pitchFamily="34" charset="0"/>
              </a:rPr>
              <a:t> </a:t>
            </a:r>
            <a:r>
              <a:rPr lang="en-US" sz="3200" dirty="0" err="1">
                <a:latin typeface="Calibri" pitchFamily="34" charset="0"/>
                <a:cs typeface="Calibri" pitchFamily="34" charset="0"/>
              </a:rPr>
              <a:t>dan</a:t>
            </a:r>
            <a:r>
              <a:rPr lang="en-US" sz="3200" dirty="0">
                <a:latin typeface="Calibri" pitchFamily="34" charset="0"/>
                <a:cs typeface="Calibri" pitchFamily="34" charset="0"/>
              </a:rPr>
              <a:t> </a:t>
            </a:r>
            <a:r>
              <a:rPr lang="en-US" sz="3200" dirty="0" err="1">
                <a:latin typeface="Calibri" pitchFamily="34" charset="0"/>
                <a:cs typeface="Calibri" pitchFamily="34" charset="0"/>
              </a:rPr>
              <a:t>organisasi</a:t>
            </a:r>
            <a:r>
              <a:rPr lang="en-US" sz="3200" dirty="0">
                <a:latin typeface="Calibri" pitchFamily="34" charset="0"/>
                <a:cs typeface="Calibri" pitchFamily="34" charset="0"/>
              </a:rPr>
              <a:t> </a:t>
            </a:r>
            <a:r>
              <a:rPr lang="en-US" sz="3200" dirty="0" err="1">
                <a:latin typeface="Calibri" pitchFamily="34" charset="0"/>
                <a:cs typeface="Calibri" pitchFamily="34" charset="0"/>
              </a:rPr>
              <a:t>untuk</a:t>
            </a:r>
            <a:r>
              <a:rPr lang="en-US" sz="3200" dirty="0">
                <a:latin typeface="Calibri" pitchFamily="34" charset="0"/>
                <a:cs typeface="Calibri" pitchFamily="34" charset="0"/>
              </a:rPr>
              <a:t> </a:t>
            </a:r>
            <a:r>
              <a:rPr lang="en-US" sz="3200" dirty="0" err="1">
                <a:latin typeface="Calibri" pitchFamily="34" charset="0"/>
                <a:cs typeface="Calibri" pitchFamily="34" charset="0"/>
              </a:rPr>
              <a:t>membantu</a:t>
            </a:r>
            <a:r>
              <a:rPr lang="en-US" sz="3200" dirty="0">
                <a:latin typeface="Calibri" pitchFamily="34" charset="0"/>
                <a:cs typeface="Calibri" pitchFamily="34" charset="0"/>
              </a:rPr>
              <a:t> </a:t>
            </a:r>
            <a:r>
              <a:rPr lang="en-US" sz="3200" dirty="0" err="1">
                <a:latin typeface="Calibri" pitchFamily="34" charset="0"/>
                <a:cs typeface="Calibri" pitchFamily="34" charset="0"/>
              </a:rPr>
              <a:t>usaha</a:t>
            </a:r>
            <a:r>
              <a:rPr lang="en-US" sz="3200" dirty="0">
                <a:latin typeface="Calibri" pitchFamily="34" charset="0"/>
                <a:cs typeface="Calibri" pitchFamily="34" charset="0"/>
              </a:rPr>
              <a:t> </a:t>
            </a:r>
            <a:r>
              <a:rPr lang="en-US" sz="3200" dirty="0" err="1">
                <a:latin typeface="Calibri" pitchFamily="34" charset="0"/>
                <a:cs typeface="Calibri" pitchFamily="34" charset="0"/>
              </a:rPr>
              <a:t>manusia</a:t>
            </a:r>
            <a:r>
              <a:rPr lang="en-US" sz="3200" b="1" dirty="0">
                <a:latin typeface="Calibri" pitchFamily="34" charset="0"/>
                <a:cs typeface="Calibri" pitchFamily="34" charset="0"/>
              </a:rPr>
              <a:t>.</a:t>
            </a:r>
          </a:p>
          <a:p>
            <a:pPr marL="358775" indent="-358775">
              <a:buFont typeface="Courier New" pitchFamily="49" charset="0"/>
              <a:buChar char="o"/>
            </a:pPr>
            <a:r>
              <a:rPr lang="en-US" sz="3200" b="1" dirty="0" err="1">
                <a:solidFill>
                  <a:srgbClr val="00FF00"/>
                </a:solidFill>
                <a:latin typeface="Calibri" pitchFamily="34" charset="0"/>
                <a:cs typeface="Calibri" pitchFamily="34" charset="0"/>
              </a:rPr>
              <a:t>Teknologi</a:t>
            </a:r>
            <a:r>
              <a:rPr lang="en-US" sz="3200" b="1" dirty="0">
                <a:latin typeface="Calibri" pitchFamily="34" charset="0"/>
                <a:cs typeface="Calibri" pitchFamily="34" charset="0"/>
              </a:rPr>
              <a:t> </a:t>
            </a:r>
            <a:r>
              <a:rPr lang="en-US" sz="3200" dirty="0" err="1">
                <a:latin typeface="Calibri" pitchFamily="34" charset="0"/>
                <a:cs typeface="Calibri" pitchFamily="34" charset="0"/>
              </a:rPr>
              <a:t>adalah</a:t>
            </a:r>
            <a:r>
              <a:rPr lang="en-US" sz="3200" dirty="0">
                <a:latin typeface="Calibri" pitchFamily="34" charset="0"/>
                <a:cs typeface="Calibri" pitchFamily="34" charset="0"/>
              </a:rPr>
              <a:t> </a:t>
            </a:r>
            <a:r>
              <a:rPr lang="en-US" sz="3200" dirty="0" err="1">
                <a:latin typeface="Calibri" pitchFamily="34" charset="0"/>
                <a:cs typeface="Calibri" pitchFamily="34" charset="0"/>
              </a:rPr>
              <a:t>semua</a:t>
            </a:r>
            <a:r>
              <a:rPr lang="en-US" sz="3200" dirty="0">
                <a:latin typeface="Calibri" pitchFamily="34" charset="0"/>
                <a:cs typeface="Calibri" pitchFamily="34" charset="0"/>
              </a:rPr>
              <a:t> </a:t>
            </a:r>
            <a:r>
              <a:rPr lang="en-US" sz="3200" dirty="0" err="1">
                <a:latin typeface="Calibri" pitchFamily="34" charset="0"/>
                <a:cs typeface="Calibri" pitchFamily="34" charset="0"/>
              </a:rPr>
              <a:t>pengetahuan</a:t>
            </a:r>
            <a:r>
              <a:rPr lang="en-US" sz="3200" dirty="0">
                <a:latin typeface="Calibri" pitchFamily="34" charset="0"/>
                <a:cs typeface="Calibri" pitchFamily="34" charset="0"/>
              </a:rPr>
              <a:t>, </a:t>
            </a:r>
            <a:r>
              <a:rPr lang="en-US" sz="3200" dirty="0" err="1">
                <a:latin typeface="Calibri" pitchFamily="34" charset="0"/>
                <a:cs typeface="Calibri" pitchFamily="34" charset="0"/>
              </a:rPr>
              <a:t>produk</a:t>
            </a:r>
            <a:r>
              <a:rPr lang="en-US" sz="3200" dirty="0">
                <a:latin typeface="Calibri" pitchFamily="34" charset="0"/>
                <a:cs typeface="Calibri" pitchFamily="34" charset="0"/>
              </a:rPr>
              <a:t>, proses, </a:t>
            </a:r>
            <a:r>
              <a:rPr lang="en-US" sz="3200" dirty="0" err="1">
                <a:latin typeface="Calibri" pitchFamily="34" charset="0"/>
                <a:cs typeface="Calibri" pitchFamily="34" charset="0"/>
              </a:rPr>
              <a:t>peralatan</a:t>
            </a:r>
            <a:r>
              <a:rPr lang="en-US" sz="3200" dirty="0">
                <a:latin typeface="Calibri" pitchFamily="34" charset="0"/>
                <a:cs typeface="Calibri" pitchFamily="34" charset="0"/>
              </a:rPr>
              <a:t>, </a:t>
            </a:r>
            <a:r>
              <a:rPr lang="en-US" sz="3200" dirty="0" err="1">
                <a:latin typeface="Calibri" pitchFamily="34" charset="0"/>
                <a:cs typeface="Calibri" pitchFamily="34" charset="0"/>
              </a:rPr>
              <a:t>dan</a:t>
            </a:r>
            <a:r>
              <a:rPr lang="en-US" sz="3200" dirty="0">
                <a:latin typeface="Calibri" pitchFamily="34" charset="0"/>
                <a:cs typeface="Calibri" pitchFamily="34" charset="0"/>
              </a:rPr>
              <a:t> </a:t>
            </a:r>
            <a:r>
              <a:rPr lang="en-US" sz="3200" dirty="0" err="1">
                <a:latin typeface="Calibri" pitchFamily="34" charset="0"/>
                <a:cs typeface="Calibri" pitchFamily="34" charset="0"/>
              </a:rPr>
              <a:t>sistem</a:t>
            </a:r>
            <a:r>
              <a:rPr lang="en-US" sz="3200" dirty="0">
                <a:latin typeface="Calibri" pitchFamily="34" charset="0"/>
                <a:cs typeface="Calibri" pitchFamily="34" charset="0"/>
              </a:rPr>
              <a:t> yang </a:t>
            </a:r>
            <a:r>
              <a:rPr lang="en-US" sz="3200" dirty="0" err="1">
                <a:latin typeface="Calibri" pitchFamily="34" charset="0"/>
                <a:cs typeface="Calibri" pitchFamily="34" charset="0"/>
              </a:rPr>
              <a:t>digunakan</a:t>
            </a:r>
            <a:r>
              <a:rPr lang="en-US" sz="3200" dirty="0">
                <a:latin typeface="Calibri" pitchFamily="34" charset="0"/>
                <a:cs typeface="Calibri" pitchFamily="34" charset="0"/>
              </a:rPr>
              <a:t> </a:t>
            </a:r>
            <a:r>
              <a:rPr lang="en-US" sz="3200" dirty="0" err="1">
                <a:latin typeface="Calibri" pitchFamily="34" charset="0"/>
                <a:cs typeface="Calibri" pitchFamily="34" charset="0"/>
              </a:rPr>
              <a:t>dalam</a:t>
            </a:r>
            <a:r>
              <a:rPr lang="en-US" sz="3200" dirty="0">
                <a:latin typeface="Calibri" pitchFamily="34" charset="0"/>
                <a:cs typeface="Calibri" pitchFamily="34" charset="0"/>
              </a:rPr>
              <a:t> </a:t>
            </a:r>
            <a:r>
              <a:rPr lang="en-US" sz="3200" dirty="0" err="1">
                <a:latin typeface="Calibri" pitchFamily="34" charset="0"/>
                <a:cs typeface="Calibri" pitchFamily="34" charset="0"/>
              </a:rPr>
              <a:t>pembuatan</a:t>
            </a:r>
            <a:r>
              <a:rPr lang="en-US" sz="3200" dirty="0">
                <a:latin typeface="Calibri" pitchFamily="34" charset="0"/>
                <a:cs typeface="Calibri" pitchFamily="34" charset="0"/>
              </a:rPr>
              <a:t> </a:t>
            </a:r>
            <a:r>
              <a:rPr lang="en-US" sz="3200" dirty="0" err="1">
                <a:latin typeface="Calibri" pitchFamily="34" charset="0"/>
                <a:cs typeface="Calibri" pitchFamily="34" charset="0"/>
              </a:rPr>
              <a:t>barang</a:t>
            </a:r>
            <a:r>
              <a:rPr lang="en-US" sz="3200" dirty="0">
                <a:latin typeface="Calibri" pitchFamily="34" charset="0"/>
                <a:cs typeface="Calibri" pitchFamily="34" charset="0"/>
              </a:rPr>
              <a:t> </a:t>
            </a:r>
            <a:r>
              <a:rPr lang="en-US" sz="3200" dirty="0" err="1">
                <a:latin typeface="Calibri" pitchFamily="34" charset="0"/>
                <a:cs typeface="Calibri" pitchFamily="34" charset="0"/>
              </a:rPr>
              <a:t>atau</a:t>
            </a:r>
            <a:r>
              <a:rPr lang="en-US" sz="3200" dirty="0">
                <a:latin typeface="Calibri" pitchFamily="34" charset="0"/>
                <a:cs typeface="Calibri" pitchFamily="34" charset="0"/>
              </a:rPr>
              <a:t> </a:t>
            </a:r>
            <a:r>
              <a:rPr lang="en-US" sz="3200" dirty="0" err="1">
                <a:latin typeface="Calibri" pitchFamily="34" charset="0"/>
                <a:cs typeface="Calibri" pitchFamily="34" charset="0"/>
              </a:rPr>
              <a:t>penyediaan</a:t>
            </a:r>
            <a:r>
              <a:rPr lang="en-US" sz="3200" dirty="0">
                <a:latin typeface="Calibri" pitchFamily="34" charset="0"/>
                <a:cs typeface="Calibri" pitchFamily="34" charset="0"/>
              </a:rPr>
              <a:t> </a:t>
            </a:r>
            <a:r>
              <a:rPr lang="en-US" sz="3200" dirty="0" err="1">
                <a:latin typeface="Calibri" pitchFamily="34" charset="0"/>
                <a:cs typeface="Calibri" pitchFamily="34" charset="0"/>
              </a:rPr>
              <a:t>jasa</a:t>
            </a:r>
            <a:r>
              <a:rPr lang="en-US" sz="3200" dirty="0">
                <a:latin typeface="Calibri" pitchFamily="34" charset="0"/>
                <a:cs typeface="Calibri" pitchFamily="34" charset="0"/>
              </a:rPr>
              <a:t> </a:t>
            </a:r>
            <a:r>
              <a:rPr lang="id-ID" sz="3200" dirty="0" smtClean="0">
                <a:latin typeface="Calibri" pitchFamily="34" charset="0"/>
                <a:cs typeface="Calibri" pitchFamily="34" charset="0"/>
              </a:rPr>
              <a:t>(White)</a:t>
            </a:r>
            <a:endParaRPr lang="en-US" sz="3200" dirty="0">
              <a:latin typeface="Calibri" pitchFamily="34" charset="0"/>
              <a:cs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err="1" smtClean="0"/>
              <a:t>Manajemen</a:t>
            </a:r>
            <a:r>
              <a:rPr lang="en-US" sz="4400" dirty="0" smtClean="0"/>
              <a:t> </a:t>
            </a:r>
            <a:r>
              <a:rPr lang="en-US" sz="4400" dirty="0" err="1" smtClean="0"/>
              <a:t>Teknologi</a:t>
            </a:r>
            <a:endParaRPr lang="en-US" sz="4400" dirty="0"/>
          </a:p>
        </p:txBody>
      </p:sp>
      <p:sp>
        <p:nvSpPr>
          <p:cNvPr id="3" name="Content Placeholder 2"/>
          <p:cNvSpPr>
            <a:spLocks noGrp="1"/>
          </p:cNvSpPr>
          <p:nvPr>
            <p:ph idx="1"/>
          </p:nvPr>
        </p:nvSpPr>
        <p:spPr>
          <a:xfrm>
            <a:off x="513293" y="1824560"/>
            <a:ext cx="7846936" cy="2711450"/>
          </a:xfrm>
        </p:spPr>
        <p:txBody>
          <a:bodyPr>
            <a:normAutofit fontScale="62500" lnSpcReduction="20000"/>
          </a:bodyPr>
          <a:lstStyle/>
          <a:p>
            <a:pPr marL="0" indent="0" algn="just">
              <a:buNone/>
            </a:pPr>
            <a:r>
              <a:rPr lang="en-US" sz="2800" dirty="0" err="1"/>
              <a:t>Didefinisikan</a:t>
            </a:r>
            <a:r>
              <a:rPr lang="en-US" sz="2800" dirty="0"/>
              <a:t> </a:t>
            </a:r>
            <a:r>
              <a:rPr lang="en-US" sz="2800" dirty="0" err="1"/>
              <a:t>sebagai</a:t>
            </a:r>
            <a:r>
              <a:rPr lang="en-US" sz="2800" dirty="0"/>
              <a:t> </a:t>
            </a:r>
            <a:r>
              <a:rPr lang="en-US" sz="2800" dirty="0" err="1" smtClean="0"/>
              <a:t>mengkaitkan</a:t>
            </a:r>
            <a:r>
              <a:rPr lang="en-US" sz="2800" dirty="0" smtClean="0"/>
              <a:t> </a:t>
            </a:r>
            <a:r>
              <a:rPr lang="en-US" sz="2800" dirty="0" err="1" smtClean="0"/>
              <a:t>disiplin</a:t>
            </a:r>
            <a:r>
              <a:rPr lang="en-US" sz="2800" dirty="0" smtClean="0"/>
              <a:t> </a:t>
            </a:r>
            <a:r>
              <a:rPr lang="en-US" sz="2800" dirty="0" err="1" smtClean="0"/>
              <a:t>ilmu</a:t>
            </a:r>
            <a:r>
              <a:rPr lang="en-US" sz="2800" dirty="0" smtClean="0"/>
              <a:t> </a:t>
            </a:r>
            <a:r>
              <a:rPr lang="en-US" sz="2800" dirty="0" err="1" smtClean="0"/>
              <a:t>teknik</a:t>
            </a:r>
            <a:r>
              <a:rPr lang="en-US" sz="2800" dirty="0"/>
              <a:t>, </a:t>
            </a:r>
            <a:r>
              <a:rPr lang="en-US" sz="2800" dirty="0" err="1"/>
              <a:t>ilmu</a:t>
            </a:r>
            <a:r>
              <a:rPr lang="en-US" sz="2800" dirty="0"/>
              <a:t> </a:t>
            </a:r>
            <a:r>
              <a:rPr lang="en-US" sz="2800" dirty="0" err="1"/>
              <a:t>pengetahuan</a:t>
            </a:r>
            <a:r>
              <a:rPr lang="en-US" sz="2800" dirty="0"/>
              <a:t>, </a:t>
            </a:r>
            <a:r>
              <a:rPr lang="en-US" sz="2800" dirty="0" err="1"/>
              <a:t>dan</a:t>
            </a:r>
            <a:r>
              <a:rPr lang="en-US" sz="2800" dirty="0"/>
              <a:t> </a:t>
            </a:r>
            <a:r>
              <a:rPr lang="en-US" sz="2800" dirty="0" err="1" smtClean="0"/>
              <a:t>manajemen</a:t>
            </a:r>
            <a:r>
              <a:rPr lang="en-US" sz="2800" dirty="0" smtClean="0"/>
              <a:t> </a:t>
            </a:r>
            <a:r>
              <a:rPr lang="en-US" sz="2800" dirty="0" err="1"/>
              <a:t>untuk</a:t>
            </a:r>
            <a:r>
              <a:rPr lang="en-US" sz="2800" dirty="0"/>
              <a:t> </a:t>
            </a:r>
            <a:r>
              <a:rPr lang="en-US" sz="2800" dirty="0" err="1"/>
              <a:t>merencanakan</a:t>
            </a:r>
            <a:r>
              <a:rPr lang="en-US" sz="2800" dirty="0"/>
              <a:t>, </a:t>
            </a:r>
            <a:r>
              <a:rPr lang="en-US" sz="2800" dirty="0" err="1"/>
              <a:t>mengembangkan</a:t>
            </a:r>
            <a:r>
              <a:rPr lang="en-US" sz="2800" dirty="0"/>
              <a:t>, </a:t>
            </a:r>
            <a:r>
              <a:rPr lang="en-US" sz="2800" dirty="0" err="1"/>
              <a:t>dan</a:t>
            </a:r>
            <a:r>
              <a:rPr lang="en-US" sz="2800" dirty="0"/>
              <a:t> </a:t>
            </a:r>
            <a:r>
              <a:rPr lang="en-US" sz="2800" dirty="0" err="1"/>
              <a:t>menerapkan</a:t>
            </a:r>
            <a:r>
              <a:rPr lang="en-US" sz="2800" dirty="0"/>
              <a:t> </a:t>
            </a:r>
            <a:r>
              <a:rPr lang="en-US" sz="2800" dirty="0" err="1"/>
              <a:t>kemampuan</a:t>
            </a:r>
            <a:r>
              <a:rPr lang="en-US" sz="2800" dirty="0"/>
              <a:t> </a:t>
            </a:r>
            <a:r>
              <a:rPr lang="en-US" sz="2800" dirty="0" err="1"/>
              <a:t>teknologi</a:t>
            </a:r>
            <a:r>
              <a:rPr lang="en-US" sz="2800" dirty="0"/>
              <a:t> </a:t>
            </a:r>
            <a:r>
              <a:rPr lang="en-US" sz="2800" dirty="0" err="1"/>
              <a:t>untuk</a:t>
            </a:r>
            <a:r>
              <a:rPr lang="en-US" sz="2800" dirty="0"/>
              <a:t> </a:t>
            </a:r>
            <a:r>
              <a:rPr lang="en-US" sz="2800" dirty="0" err="1"/>
              <a:t>membentuk</a:t>
            </a:r>
            <a:r>
              <a:rPr lang="en-US" sz="2800" dirty="0"/>
              <a:t> </a:t>
            </a:r>
            <a:r>
              <a:rPr lang="en-US" sz="2800" dirty="0" err="1"/>
              <a:t>dan</a:t>
            </a:r>
            <a:r>
              <a:rPr lang="en-US" sz="2800" dirty="0"/>
              <a:t> </a:t>
            </a:r>
            <a:r>
              <a:rPr lang="en-US" sz="2800" dirty="0" err="1"/>
              <a:t>mencapai</a:t>
            </a:r>
            <a:r>
              <a:rPr lang="en-US" sz="2800" dirty="0"/>
              <a:t> </a:t>
            </a:r>
            <a:r>
              <a:rPr lang="en-US" sz="2800" dirty="0" err="1"/>
              <a:t>tujuan</a:t>
            </a:r>
            <a:r>
              <a:rPr lang="en-US" sz="2800" dirty="0"/>
              <a:t> </a:t>
            </a:r>
            <a:r>
              <a:rPr lang="en-US" sz="2800" dirty="0" err="1"/>
              <a:t>strategis</a:t>
            </a:r>
            <a:r>
              <a:rPr lang="en-US" sz="2800" dirty="0"/>
              <a:t> </a:t>
            </a:r>
            <a:r>
              <a:rPr lang="en-US" sz="2800" dirty="0" err="1"/>
              <a:t>dan</a:t>
            </a:r>
            <a:r>
              <a:rPr lang="en-US" sz="2800" dirty="0"/>
              <a:t> </a:t>
            </a:r>
            <a:r>
              <a:rPr lang="en-US" sz="2800" dirty="0" err="1"/>
              <a:t>operasional</a:t>
            </a:r>
            <a:r>
              <a:rPr lang="en-US" sz="2800" dirty="0"/>
              <a:t> </a:t>
            </a:r>
            <a:r>
              <a:rPr lang="en-US" sz="2800" dirty="0" err="1"/>
              <a:t>dari</a:t>
            </a:r>
            <a:r>
              <a:rPr lang="en-US" sz="2800" dirty="0"/>
              <a:t> </a:t>
            </a:r>
            <a:r>
              <a:rPr lang="en-US" sz="2800" err="1"/>
              <a:t>sebuah</a:t>
            </a:r>
            <a:r>
              <a:rPr lang="en-US" sz="2800"/>
              <a:t> </a:t>
            </a:r>
            <a:r>
              <a:rPr lang="en-US" sz="2800" smtClean="0"/>
              <a:t>organisasi (National Research Counsil).</a:t>
            </a:r>
            <a:endParaRPr lang="en-US" sz="2800" dirty="0" smtClean="0"/>
          </a:p>
          <a:p>
            <a:pPr marL="0" indent="0" algn="just">
              <a:buNone/>
            </a:pPr>
            <a:r>
              <a:rPr lang="en-US" sz="2800" dirty="0" smtClean="0"/>
              <a:t>Is defined as linking “engineering, science, and management disciplines to plan, develop, and implement technological capabilities to shape and accomplish the strategic and operational objectives of an organization.”</a:t>
            </a:r>
            <a:r>
              <a:rPr lang="id-ID" sz="2800" dirty="0" smtClean="0"/>
              <a:t> (National Research Council)</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292" y="111775"/>
            <a:ext cx="8117415" cy="1130300"/>
          </a:xfrm>
        </p:spPr>
        <p:txBody>
          <a:bodyPr/>
          <a:lstStyle/>
          <a:p>
            <a:r>
              <a:rPr lang="en-US" dirty="0" smtClean="0"/>
              <a:t>Level-level </a:t>
            </a:r>
            <a:r>
              <a:rPr lang="en-US" dirty="0" err="1" smtClean="0"/>
              <a:t>Pengembangan</a:t>
            </a:r>
            <a:r>
              <a:rPr lang="en-US" dirty="0" smtClean="0"/>
              <a:t> </a:t>
            </a:r>
            <a:r>
              <a:rPr lang="en-US" dirty="0" err="1" smtClean="0"/>
              <a:t>Teknologi</a:t>
            </a:r>
            <a:endParaRPr lang="en-US" dirty="0"/>
          </a:p>
        </p:txBody>
      </p:sp>
      <p:sp>
        <p:nvSpPr>
          <p:cNvPr id="4" name="Oval 3"/>
          <p:cNvSpPr/>
          <p:nvPr/>
        </p:nvSpPr>
        <p:spPr bwMode="auto">
          <a:xfrm>
            <a:off x="270933" y="1049867"/>
            <a:ext cx="2286000" cy="2286000"/>
          </a:xfrm>
          <a:prstGeom prst="ellipse">
            <a:avLst/>
          </a:prstGeom>
          <a:ln>
            <a:headEnd type="none" w="med" len="med"/>
            <a:tailEnd type="none" w="med" len="med"/>
          </a:ln>
          <a:effectLst>
            <a:outerShdw blurRad="50800" dist="1016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buFontTx/>
              <a:buNone/>
              <a:tabLst/>
            </a:pPr>
            <a:r>
              <a:rPr kumimoji="0" lang="en-US" i="0" u="none" strike="noStrike" normalizeH="0" baseline="0" dirty="0" err="1"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Pengembangan</a:t>
            </a:r>
            <a:r>
              <a:rPr lang="en-US" dirty="0"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 ide-ide, </a:t>
            </a:r>
            <a:r>
              <a:rPr lang="en-US" dirty="0" err="1"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teori-teori</a:t>
            </a:r>
            <a:r>
              <a:rPr lang="en-US" dirty="0"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 </a:t>
            </a:r>
            <a:r>
              <a:rPr lang="en-US" dirty="0" err="1"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atau</a:t>
            </a:r>
            <a:r>
              <a:rPr lang="en-US" dirty="0"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 </a:t>
            </a:r>
            <a:r>
              <a:rPr lang="en-US" dirty="0" err="1"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perspektif</a:t>
            </a:r>
            <a:r>
              <a:rPr lang="en-US" dirty="0"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 </a:t>
            </a:r>
            <a:r>
              <a:rPr lang="en-US" dirty="0" err="1"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secara</a:t>
            </a:r>
            <a:r>
              <a:rPr lang="en-US" dirty="0"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rPr>
              <a:t> individual</a:t>
            </a:r>
            <a:endParaRPr kumimoji="0" lang="en-US" i="0" u="none" strike="noStrike" normalizeH="0" baseline="0" dirty="0" smtClean="0">
              <a:ln w="18415" cmpd="sng">
                <a:noFill/>
                <a:prstDash val="solid"/>
              </a:ln>
              <a:solidFill>
                <a:srgbClr val="FF0000"/>
              </a:solidFill>
              <a:effectLst>
                <a:outerShdw blurRad="76200" dist="63500" dir="2700000" algn="tl" rotWithShape="0">
                  <a:prstClr val="black">
                    <a:alpha val="52000"/>
                  </a:prstClr>
                </a:outerShdw>
              </a:effectLst>
              <a:latin typeface="Garamond" pitchFamily="18" charset="0"/>
            </a:endParaRPr>
          </a:p>
        </p:txBody>
      </p:sp>
      <p:sp>
        <p:nvSpPr>
          <p:cNvPr id="5" name="Oval 4"/>
          <p:cNvSpPr/>
          <p:nvPr/>
        </p:nvSpPr>
        <p:spPr bwMode="auto">
          <a:xfrm>
            <a:off x="3298371" y="1625600"/>
            <a:ext cx="2286000" cy="2286000"/>
          </a:xfrm>
          <a:prstGeom prst="ellipse">
            <a:avLst/>
          </a:prstGeom>
          <a:ln>
            <a:headEnd type="none" w="med" len="med"/>
            <a:tailEnd type="none" w="med" len="med"/>
          </a:ln>
          <a:effectLst>
            <a:outerShdw blurRad="50800" dist="635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i="0" u="none" strike="noStrike" normalizeH="0" baseline="0" dirty="0"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Tacit Knowledge yang </a:t>
            </a:r>
            <a:r>
              <a:rPr kumimoji="0" lang="en-US" sz="1600" i="0" u="none" strike="noStrike" normalizeH="0" baseline="0" dirty="0" err="1"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telah</a:t>
            </a:r>
            <a:r>
              <a:rPr kumimoji="0" lang="en-US" sz="1600" i="0" u="none" strike="noStrike" normalizeH="0" baseline="0" dirty="0"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 </a:t>
            </a:r>
            <a:r>
              <a:rPr kumimoji="0" lang="en-US" sz="1600" i="0" u="none" strike="noStrike" normalizeH="0" baseline="0" dirty="0" err="1"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diverifikasi</a:t>
            </a:r>
            <a:r>
              <a:rPr kumimoji="0" lang="en-US" sz="1600" i="0" u="none" strike="noStrike" normalizeH="0" dirty="0"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 </a:t>
            </a:r>
            <a:r>
              <a:rPr kumimoji="0" lang="en-US" sz="1600" i="0" u="none" strike="noStrike" normalizeH="0" dirty="0" err="1"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dan</a:t>
            </a:r>
            <a:r>
              <a:rPr kumimoji="0" lang="en-US" sz="1600" i="0" u="none" strike="noStrike" normalizeH="0" dirty="0"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 </a:t>
            </a:r>
            <a:r>
              <a:rPr kumimoji="0" lang="en-US" sz="1600" i="0" u="none" strike="noStrike" normalizeH="0" dirty="0" err="1"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dikodifikasi</a:t>
            </a:r>
            <a:r>
              <a:rPr kumimoji="0" lang="en-US" sz="1600" i="0" u="none" strike="noStrike" normalizeH="0" dirty="0"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 </a:t>
            </a:r>
            <a:r>
              <a:rPr kumimoji="0" lang="en-US" sz="1600" i="0" u="none" strike="noStrike" normalizeH="0" dirty="0" err="1"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melalui</a:t>
            </a:r>
            <a:r>
              <a:rPr kumimoji="0" lang="en-US" sz="1600" i="0" u="none" strike="noStrike" normalizeH="0" dirty="0"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 proses </a:t>
            </a:r>
            <a:r>
              <a:rPr kumimoji="0" lang="en-US" sz="1600" i="0" u="none" strike="noStrike" normalizeH="0" dirty="0" err="1"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rPr>
              <a:t>ilmiah</a:t>
            </a:r>
            <a:endParaRPr kumimoji="0" lang="en-US" sz="1600" i="0" u="none" strike="noStrike" normalizeH="0" baseline="0" dirty="0" smtClean="0">
              <a:ln w="18415" cmpd="sng">
                <a:noFill/>
                <a:prstDash val="solid"/>
              </a:ln>
              <a:solidFill>
                <a:srgbClr val="FF0000"/>
              </a:solidFill>
              <a:effectLst>
                <a:outerShdw blurRad="101600" dist="63500" dir="2700000" algn="tl" rotWithShape="0">
                  <a:prstClr val="black">
                    <a:alpha val="51000"/>
                  </a:prstClr>
                </a:outerShdw>
              </a:effectLst>
              <a:latin typeface="Garamond" pitchFamily="18" charset="0"/>
            </a:endParaRPr>
          </a:p>
        </p:txBody>
      </p:sp>
      <p:sp>
        <p:nvSpPr>
          <p:cNvPr id="6" name="Oval 5"/>
          <p:cNvSpPr/>
          <p:nvPr/>
        </p:nvSpPr>
        <p:spPr bwMode="auto">
          <a:xfrm>
            <a:off x="6368142" y="2098523"/>
            <a:ext cx="2286000" cy="228600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2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a:p>
            <a:pPr marR="0" algn="ctr" defTabSz="914400" rtl="0" eaLnBrk="0" fontAlgn="base" latinLnBrk="0" hangingPunct="0">
              <a:lnSpc>
                <a:spcPct val="100000"/>
              </a:lnSpc>
              <a:spcBef>
                <a:spcPct val="0"/>
              </a:spcBef>
              <a:spcAft>
                <a:spcPct val="0"/>
              </a:spcAft>
              <a:buClrTx/>
              <a:buSzTx/>
              <a:buFontTx/>
              <a:buNone/>
            </a:pPr>
            <a:r>
              <a:rPr kumimoji="0" lang="en-US" sz="1600" i="0" u="none" strike="noStrike" normalizeH="0" baseline="0" dirty="0" smtClean="0">
                <a:ln w="18415" cmpd="sng">
                  <a:noFill/>
                  <a:prstDash val="solid"/>
                </a:ln>
                <a:solidFill>
                  <a:srgbClr val="FF0000"/>
                </a:solidFill>
                <a:effectLst>
                  <a:outerShdw blurRad="88900" dist="38100" dir="3600000" algn="tl" rotWithShape="0">
                    <a:srgbClr val="000000">
                      <a:alpha val="70000"/>
                    </a:srgbClr>
                  </a:outerShdw>
                </a:effectLst>
                <a:latin typeface="Garamond" pitchFamily="18" charset="0"/>
              </a:rPr>
              <a:t>Knowledge </a:t>
            </a:r>
            <a:r>
              <a:rPr lang="en-US" sz="1600" dirty="0" err="1" smtClean="0">
                <a:ln w="18415" cmpd="sng">
                  <a:noFill/>
                  <a:prstDash val="solid"/>
                </a:ln>
                <a:solidFill>
                  <a:srgbClr val="FF0000"/>
                </a:solidFill>
                <a:effectLst>
                  <a:outerShdw blurRad="88900" dist="38100" dir="3600000" algn="tl" rotWithShape="0">
                    <a:srgbClr val="000000">
                      <a:alpha val="70000"/>
                    </a:srgbClr>
                  </a:outerShdw>
                </a:effectLst>
                <a:latin typeface="Garamond" pitchFamily="18" charset="0"/>
              </a:rPr>
              <a:t>siap</a:t>
            </a:r>
            <a:r>
              <a:rPr lang="en-US" sz="1600" dirty="0" smtClean="0">
                <a:ln w="18415" cmpd="sng">
                  <a:noFill/>
                  <a:prstDash val="solid"/>
                </a:ln>
                <a:solidFill>
                  <a:srgbClr val="FF0000"/>
                </a:solidFill>
                <a:effectLst>
                  <a:outerShdw blurRad="88900" dist="38100" dir="3600000" algn="tl" rotWithShape="0">
                    <a:srgbClr val="000000">
                      <a:alpha val="70000"/>
                    </a:srgbClr>
                  </a:outerShdw>
                </a:effectLst>
                <a:latin typeface="Garamond" pitchFamily="18" charset="0"/>
              </a:rPr>
              <a:t> </a:t>
            </a:r>
            <a:r>
              <a:rPr lang="en-US" sz="1600" dirty="0" err="1" smtClean="0">
                <a:ln w="18415" cmpd="sng">
                  <a:noFill/>
                  <a:prstDash val="solid"/>
                </a:ln>
                <a:solidFill>
                  <a:srgbClr val="FF0000"/>
                </a:solidFill>
                <a:effectLst>
                  <a:outerShdw blurRad="88900" dist="38100" dir="3600000" algn="tl" rotWithShape="0">
                    <a:srgbClr val="000000">
                      <a:alpha val="70000"/>
                    </a:srgbClr>
                  </a:outerShdw>
                </a:effectLst>
                <a:latin typeface="Garamond" pitchFamily="18" charset="0"/>
              </a:rPr>
              <a:t>digunakan</a:t>
            </a:r>
            <a:endParaRPr kumimoji="0" lang="en-US" sz="1600" i="0" u="none" strike="noStrike" normalizeH="0" baseline="0" dirty="0" smtClean="0">
              <a:ln w="18415" cmpd="sng">
                <a:noFill/>
                <a:prstDash val="solid"/>
              </a:ln>
              <a:solidFill>
                <a:srgbClr val="FF0000"/>
              </a:solidFill>
              <a:effectLst>
                <a:outerShdw blurRad="88900" dist="38100" dir="3600000" algn="tl" rotWithShape="0">
                  <a:srgbClr val="000000">
                    <a:alpha val="70000"/>
                  </a:srgbClr>
                </a:outerShdw>
              </a:effectLst>
              <a:latin typeface="Garamond" pitchFamily="18" charset="0"/>
            </a:endParaRPr>
          </a:p>
        </p:txBody>
      </p:sp>
      <p:cxnSp>
        <p:nvCxnSpPr>
          <p:cNvPr id="8" name="Straight Arrow Connector 7"/>
          <p:cNvCxnSpPr/>
          <p:nvPr/>
        </p:nvCxnSpPr>
        <p:spPr bwMode="auto">
          <a:xfrm>
            <a:off x="2623457" y="2460171"/>
            <a:ext cx="674914" cy="119743"/>
          </a:xfrm>
          <a:prstGeom prst="straightConnector1">
            <a:avLst/>
          </a:prstGeom>
          <a:ln w="76200">
            <a:solidFill>
              <a:schemeClr val="accent3">
                <a:lumMod val="75000"/>
              </a:schemeClr>
            </a:solidFill>
            <a:headEnd type="none" w="med" len="med"/>
            <a:tailEnd type="triangle"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0" name="Straight Arrow Connector 9"/>
          <p:cNvCxnSpPr/>
          <p:nvPr/>
        </p:nvCxnSpPr>
        <p:spPr bwMode="auto">
          <a:xfrm>
            <a:off x="5611585" y="3056466"/>
            <a:ext cx="772887" cy="185057"/>
          </a:xfrm>
          <a:prstGeom prst="straightConnector1">
            <a:avLst/>
          </a:prstGeom>
          <a:ln w="76200">
            <a:solidFill>
              <a:schemeClr val="accent3">
                <a:lumMod val="75000"/>
              </a:schemeClr>
            </a:solidFill>
            <a:headEnd type="none" w="med" len="med"/>
            <a:tailEnd type="triangle"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3" name="TextBox 2"/>
          <p:cNvSpPr txBox="1"/>
          <p:nvPr/>
        </p:nvSpPr>
        <p:spPr>
          <a:xfrm>
            <a:off x="489857" y="4376057"/>
            <a:ext cx="1232069" cy="646331"/>
          </a:xfrm>
          <a:prstGeom prst="rect">
            <a:avLst/>
          </a:prstGeom>
          <a:noFill/>
        </p:spPr>
        <p:txBody>
          <a:bodyPr wrap="none" rtlCol="0">
            <a:spAutoFit/>
          </a:bodyPr>
          <a:lstStyle/>
          <a:p>
            <a:pPr algn="ctr"/>
            <a:r>
              <a:rPr lang="id-ID" smtClean="0"/>
              <a:t>Tacit</a:t>
            </a:r>
          </a:p>
          <a:p>
            <a:pPr algn="ctr"/>
            <a:r>
              <a:rPr lang="id-ID" smtClean="0"/>
              <a:t>Technology</a:t>
            </a:r>
            <a:endParaRPr lang="en-US"/>
          </a:p>
        </p:txBody>
      </p:sp>
      <p:sp>
        <p:nvSpPr>
          <p:cNvPr id="9" name="TextBox 8"/>
          <p:cNvSpPr txBox="1"/>
          <p:nvPr/>
        </p:nvSpPr>
        <p:spPr>
          <a:xfrm>
            <a:off x="3635828" y="4408714"/>
            <a:ext cx="1232069" cy="646331"/>
          </a:xfrm>
          <a:prstGeom prst="rect">
            <a:avLst/>
          </a:prstGeom>
          <a:noFill/>
        </p:spPr>
        <p:txBody>
          <a:bodyPr wrap="none" rtlCol="0">
            <a:spAutoFit/>
          </a:bodyPr>
          <a:lstStyle/>
          <a:p>
            <a:pPr algn="ctr"/>
            <a:r>
              <a:rPr lang="id-ID" smtClean="0"/>
              <a:t>Codified</a:t>
            </a:r>
          </a:p>
          <a:p>
            <a:pPr algn="ctr"/>
            <a:r>
              <a:rPr lang="id-ID" smtClean="0"/>
              <a:t>Technology</a:t>
            </a:r>
            <a:endParaRPr lang="en-US"/>
          </a:p>
        </p:txBody>
      </p:sp>
      <p:sp>
        <p:nvSpPr>
          <p:cNvPr id="12" name="TextBox 11"/>
          <p:cNvSpPr txBox="1"/>
          <p:nvPr/>
        </p:nvSpPr>
        <p:spPr>
          <a:xfrm>
            <a:off x="6977743" y="4397829"/>
            <a:ext cx="1232069" cy="646331"/>
          </a:xfrm>
          <a:prstGeom prst="rect">
            <a:avLst/>
          </a:prstGeom>
          <a:noFill/>
        </p:spPr>
        <p:txBody>
          <a:bodyPr wrap="none" rtlCol="0">
            <a:spAutoFit/>
          </a:bodyPr>
          <a:lstStyle/>
          <a:p>
            <a:pPr algn="ctr"/>
            <a:r>
              <a:rPr lang="id-ID" smtClean="0"/>
              <a:t>Applied</a:t>
            </a:r>
          </a:p>
          <a:p>
            <a:pPr algn="ctr"/>
            <a:r>
              <a:rPr lang="id-ID" smtClean="0"/>
              <a:t>Technology</a:t>
            </a:r>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500"/>
                                        <p:tgtEl>
                                          <p:spTgt spid="1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bwMode="auto">
          <a:xfrm>
            <a:off x="1623181" y="1903791"/>
            <a:ext cx="5858933" cy="84667"/>
          </a:xfrm>
          <a:prstGeom prst="line">
            <a:avLst/>
          </a:prstGeom>
          <a:ln>
            <a:solidFill>
              <a:schemeClr val="tx1"/>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4" name="Rounded Rectangle 3"/>
          <p:cNvSpPr/>
          <p:nvPr/>
        </p:nvSpPr>
        <p:spPr bwMode="auto">
          <a:xfrm>
            <a:off x="660400" y="1117600"/>
            <a:ext cx="1557867" cy="1429657"/>
          </a:xfrm>
          <a:prstGeom prst="roundRect">
            <a:avLst>
              <a:gd name="adj" fmla="val 50000"/>
            </a:avLst>
          </a:prstGeom>
          <a:solidFill>
            <a:schemeClr val="accent2"/>
          </a:solidFill>
          <a:ln w="57150">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id-ID" sz="120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marR="0" indent="0" algn="ctr" defTabSz="914400" rtl="0" eaLnBrk="0" fontAlgn="base" latinLnBrk="0" hangingPunct="0">
              <a:lnSpc>
                <a:spcPct val="100000"/>
              </a:lnSpc>
              <a:spcBef>
                <a:spcPct val="0"/>
              </a:spcBef>
              <a:spcAft>
                <a:spcPct val="0"/>
              </a:spcAft>
              <a:buClrTx/>
              <a:buSzTx/>
              <a:buFontTx/>
              <a:buNone/>
              <a:tabLst/>
            </a:pPr>
            <a:r>
              <a:rPr lang="en-US" sz="2000" smtClean="0">
                <a:ln w="18415" cmpd="sng">
                  <a:solidFill>
                    <a:srgbClr val="FFFFFF"/>
                  </a:solidFill>
                  <a:prstDash val="solid"/>
                </a:ln>
                <a:solidFill>
                  <a:srgbClr val="FFFFFF"/>
                </a:solidFill>
                <a:effectLst>
                  <a:outerShdw blurRad="63500" dir="3600000" algn="tl" rotWithShape="0">
                    <a:srgbClr val="000000">
                      <a:alpha val="70000"/>
                    </a:srgbClr>
                  </a:outerShdw>
                </a:effectLst>
              </a:rPr>
              <a:t>Intuitive/ Tacit</a:t>
            </a:r>
            <a:endPar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sp>
        <p:nvSpPr>
          <p:cNvPr id="5" name="Rounded Rectangle 4"/>
          <p:cNvSpPr/>
          <p:nvPr/>
        </p:nvSpPr>
        <p:spPr bwMode="auto">
          <a:xfrm>
            <a:off x="2635553" y="1450219"/>
            <a:ext cx="1439333" cy="880533"/>
          </a:xfrm>
          <a:prstGeom prst="roundRect">
            <a:avLst/>
          </a:prstGeom>
          <a:ln>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smtClean="0">
                <a:ln w="18415" cmpd="sng">
                  <a:solidFill>
                    <a:srgbClr val="FFFFFF"/>
                  </a:solidFill>
                  <a:prstDash val="solid"/>
                </a:ln>
                <a:solidFill>
                  <a:srgbClr val="FFFFFF"/>
                </a:solidFill>
                <a:effectLst>
                  <a:outerShdw blurRad="63500" dir="3600000" algn="tl" rotWithShape="0">
                    <a:srgbClr val="000000">
                      <a:alpha val="70000"/>
                    </a:srgbClr>
                  </a:outerShdw>
                </a:effectLst>
              </a:rPr>
              <a:t>Codify/ Verify</a:t>
            </a:r>
            <a:endPar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sp>
        <p:nvSpPr>
          <p:cNvPr id="6" name="Rounded Rectangle 5"/>
          <p:cNvSpPr/>
          <p:nvPr/>
        </p:nvSpPr>
        <p:spPr bwMode="auto">
          <a:xfrm>
            <a:off x="4713514" y="1126068"/>
            <a:ext cx="1698171" cy="1628017"/>
          </a:xfrm>
          <a:prstGeom prst="roundRect">
            <a:avLst>
              <a:gd name="adj" fmla="val 50000"/>
            </a:avLst>
          </a:prstGeom>
          <a:solidFill>
            <a:schemeClr val="accent2"/>
          </a:solidFill>
          <a:ln w="57150">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id-ID" sz="140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marR="0" indent="0" algn="ctr" defTabSz="914400" rtl="0" eaLnBrk="0" fontAlgn="base" latinLnBrk="0" hangingPunct="0">
              <a:lnSpc>
                <a:spcPct val="100000"/>
              </a:lnSpc>
              <a:spcBef>
                <a:spcPct val="0"/>
              </a:spcBef>
              <a:spcAft>
                <a:spcPct val="0"/>
              </a:spcAft>
              <a:buClrTx/>
              <a:buSzTx/>
              <a:buFontTx/>
              <a:buNone/>
              <a:tabLst/>
            </a:pPr>
            <a:r>
              <a:rPr lang="en-US" sz="1400" smtClean="0">
                <a:ln w="18415" cmpd="sng">
                  <a:solidFill>
                    <a:srgbClr val="FFFFFF"/>
                  </a:solidFill>
                  <a:prstDash val="solid"/>
                </a:ln>
                <a:solidFill>
                  <a:srgbClr val="FFFFFF"/>
                </a:solidFill>
                <a:effectLst>
                  <a:outerShdw blurRad="63500" dir="3600000" algn="tl" rotWithShape="0">
                    <a:srgbClr val="000000">
                      <a:alpha val="70000"/>
                    </a:srgbClr>
                  </a:outerShdw>
                </a:effectLst>
              </a:rPr>
              <a:t>Science Formalized Knowledge</a:t>
            </a:r>
            <a:endParaRPr kumimoji="0" lang="en-US" sz="14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cxnSp>
        <p:nvCxnSpPr>
          <p:cNvPr id="12" name="Straight Arrow Connector 11"/>
          <p:cNvCxnSpPr>
            <a:stCxn id="7" idx="2"/>
            <a:endCxn id="8" idx="0"/>
          </p:cNvCxnSpPr>
          <p:nvPr/>
        </p:nvCxnSpPr>
        <p:spPr bwMode="auto">
          <a:xfrm flipH="1">
            <a:off x="7760303" y="2233990"/>
            <a:ext cx="3632" cy="629556"/>
          </a:xfrm>
          <a:prstGeom prst="straightConnector1">
            <a:avLst/>
          </a:prstGeom>
          <a:ln>
            <a:solidFill>
              <a:schemeClr val="tx1"/>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1" name="Title 1"/>
          <p:cNvSpPr txBox="1">
            <a:spLocks/>
          </p:cNvSpPr>
          <p:nvPr/>
        </p:nvSpPr>
        <p:spPr>
          <a:xfrm>
            <a:off x="513292" y="111775"/>
            <a:ext cx="8117415" cy="1130300"/>
          </a:xfrm>
          <a:prstGeom prst="rect">
            <a:avLst/>
          </a:prstGeom>
          <a:effectLst/>
        </p:spPr>
        <p:txBody>
          <a:bodyPr vert="horz" lIns="68589" tIns="34295" rIns="68589" bIns="34295" rtlCol="0" anchor="ctr">
            <a:normAutofit/>
          </a:bodyPr>
          <a:lstStyle>
            <a:lvl1pPr algn="l" defTabSz="342843" rtl="0" eaLnBrk="1" latinLnBrk="0" hangingPunct="1">
              <a:spcBef>
                <a:spcPct val="0"/>
              </a:spcBef>
              <a:buNone/>
              <a:defRPr sz="3000" b="1"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t>Levels of Development</a:t>
            </a:r>
            <a:endParaRPr lang="en-US"/>
          </a:p>
        </p:txBody>
      </p:sp>
      <p:sp>
        <p:nvSpPr>
          <p:cNvPr id="7" name="Rounded Rectangle 6"/>
          <p:cNvSpPr/>
          <p:nvPr/>
        </p:nvSpPr>
        <p:spPr bwMode="auto">
          <a:xfrm>
            <a:off x="6858001" y="1675191"/>
            <a:ext cx="1811867" cy="558799"/>
          </a:xfrm>
          <a:prstGeom prst="roundRect">
            <a:avLst/>
          </a:prstGeom>
          <a:ln>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smtClean="0">
                <a:ln w="18415" cmpd="sng">
                  <a:solidFill>
                    <a:srgbClr val="FFFFFF"/>
                  </a:solidFill>
                  <a:prstDash val="solid"/>
                </a:ln>
                <a:solidFill>
                  <a:srgbClr val="FFFFFF"/>
                </a:solidFill>
                <a:effectLst>
                  <a:outerShdw blurRad="63500" dir="3600000" algn="tl" rotWithShape="0">
                    <a:srgbClr val="000000">
                      <a:alpha val="70000"/>
                    </a:srgbClr>
                  </a:outerShdw>
                </a:effectLst>
              </a:rPr>
              <a:t>Develop</a:t>
            </a:r>
            <a:endParaRPr kumimoji="0" lang="en-US" sz="20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sp>
        <p:nvSpPr>
          <p:cNvPr id="8" name="Rounded Rectangle 7"/>
          <p:cNvSpPr/>
          <p:nvPr/>
        </p:nvSpPr>
        <p:spPr bwMode="auto">
          <a:xfrm>
            <a:off x="6890656" y="2863546"/>
            <a:ext cx="1739294" cy="1675797"/>
          </a:xfrm>
          <a:prstGeom prst="roundRect">
            <a:avLst>
              <a:gd name="adj" fmla="val 50000"/>
            </a:avLst>
          </a:prstGeom>
          <a:solidFill>
            <a:schemeClr val="accent2"/>
          </a:solidFill>
          <a:ln w="57150">
            <a:headEnd type="none" w="med" len="med"/>
            <a:tailEnd type="none" w="med" len="med"/>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smtClean="0">
                <a:ln w="18415" cmpd="sng">
                  <a:solidFill>
                    <a:srgbClr val="FFFFFF"/>
                  </a:solidFill>
                  <a:prstDash val="solid"/>
                </a:ln>
                <a:solidFill>
                  <a:srgbClr val="FFFFFF"/>
                </a:solidFill>
                <a:effectLst>
                  <a:outerShdw blurRad="63500" dir="3600000" algn="tl" rotWithShape="0">
                    <a:srgbClr val="000000">
                      <a:alpha val="70000"/>
                    </a:srgbClr>
                  </a:outerShdw>
                </a:effectLst>
              </a:rPr>
              <a:t>Phisically embodied Procuct and process</a:t>
            </a:r>
            <a:endParaRPr kumimoji="0" lang="en-US" sz="1400" i="0" u="none" strike="noStrike" normalizeH="0" baseline="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aramond"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eaLnBrk="1" hangingPunct="1">
              <a:defRPr/>
            </a:pPr>
            <a:r>
              <a:rPr lang="en-US" sz="4000" smtClean="0">
                <a:solidFill>
                  <a:srgbClr val="00FF00"/>
                </a:solidFill>
              </a:rPr>
              <a:t>Sub-bidang Manajemen Teknologi</a:t>
            </a:r>
            <a:r>
              <a:rPr lang="id-ID" sz="4000" smtClean="0">
                <a:solidFill>
                  <a:srgbClr val="00FF00"/>
                </a:solidFill>
              </a:rPr>
              <a:t> </a:t>
            </a:r>
            <a:r>
              <a:rPr lang="id-ID" sz="2200" smtClean="0">
                <a:solidFill>
                  <a:srgbClr val="00FF00"/>
                </a:solidFill>
              </a:rPr>
              <a:t>(</a:t>
            </a:r>
            <a:r>
              <a:rPr lang="id-ID" sz="2200" smtClean="0">
                <a:solidFill>
                  <a:srgbClr val="00FF00"/>
                </a:solidFill>
                <a:latin typeface="Arial Narrow" pitchFamily="34" charset="0"/>
              </a:rPr>
              <a:t>Norma Horrison)</a:t>
            </a:r>
            <a:endParaRPr lang="en-US" sz="4000" smtClean="0">
              <a:solidFill>
                <a:srgbClr val="00FF00"/>
              </a:solidFill>
            </a:endParaRPr>
          </a:p>
        </p:txBody>
      </p:sp>
      <p:sp>
        <p:nvSpPr>
          <p:cNvPr id="24579" name="Rectangle 3"/>
          <p:cNvSpPr>
            <a:spLocks noGrp="1" noChangeArrowheads="1"/>
          </p:cNvSpPr>
          <p:nvPr>
            <p:ph idx="1"/>
          </p:nvPr>
        </p:nvSpPr>
        <p:spPr>
          <a:xfrm>
            <a:off x="548919" y="1955184"/>
            <a:ext cx="8036941" cy="2711450"/>
          </a:xfrm>
        </p:spPr>
        <p:txBody>
          <a:bodyPr>
            <a:noAutofit/>
          </a:bodyPr>
          <a:lstStyle/>
          <a:p>
            <a:pPr eaLnBrk="1" hangingPunct="1">
              <a:buFont typeface="Courier New" pitchFamily="49" charset="0"/>
              <a:buChar char="o"/>
              <a:defRPr/>
            </a:pPr>
            <a:r>
              <a:rPr lang="en-US" smtClean="0"/>
              <a:t>Strategi teknologi</a:t>
            </a:r>
          </a:p>
          <a:p>
            <a:pPr eaLnBrk="1" hangingPunct="1">
              <a:buFont typeface="Courier New" pitchFamily="49" charset="0"/>
              <a:buChar char="o"/>
              <a:defRPr/>
            </a:pPr>
            <a:r>
              <a:rPr lang="en-US" smtClean="0"/>
              <a:t>Pengembangan kemampuan teknologikal</a:t>
            </a:r>
          </a:p>
          <a:p>
            <a:pPr eaLnBrk="1" hangingPunct="1">
              <a:buFont typeface="Courier New" pitchFamily="49" charset="0"/>
              <a:buChar char="o"/>
              <a:defRPr/>
            </a:pPr>
            <a:r>
              <a:rPr lang="en-US" smtClean="0"/>
              <a:t>Manajemen Inovasi</a:t>
            </a:r>
          </a:p>
          <a:p>
            <a:pPr eaLnBrk="1" hangingPunct="1">
              <a:buFont typeface="Courier New" pitchFamily="49" charset="0"/>
              <a:buChar char="o"/>
              <a:defRPr/>
            </a:pPr>
            <a:r>
              <a:rPr lang="en-US" smtClean="0"/>
              <a:t>Peramalan Teknologikal</a:t>
            </a:r>
          </a:p>
          <a:p>
            <a:pPr eaLnBrk="1" hangingPunct="1">
              <a:buFont typeface="Courier New" pitchFamily="49" charset="0"/>
              <a:buChar char="o"/>
              <a:defRPr/>
            </a:pPr>
            <a:r>
              <a:rPr lang="en-US" smtClean="0"/>
              <a:t>Manajemen Teknologi</a:t>
            </a:r>
            <a:r>
              <a:rPr lang="id-ID" smtClean="0"/>
              <a:t>, </a:t>
            </a:r>
            <a:r>
              <a:rPr lang="en-US" smtClean="0"/>
              <a:t>Strategi Manufaktur, dan Antarmuka Persaingan Bisnis</a:t>
            </a:r>
          </a:p>
          <a:p>
            <a:pPr eaLnBrk="1" hangingPunct="1">
              <a:buFont typeface="Courier New" pitchFamily="49" charset="0"/>
              <a:buChar char="o"/>
              <a:defRPr/>
            </a:pPr>
            <a:r>
              <a:rPr lang="en-US" smtClean="0"/>
              <a:t>Fleksibilitas Teknologi dan Manufaktur</a:t>
            </a:r>
          </a:p>
          <a:p>
            <a:pPr eaLnBrk="1" hangingPunct="1">
              <a:buFont typeface="Courier New" pitchFamily="49" charset="0"/>
              <a:buChar char="o"/>
              <a:defRPr/>
            </a:pPr>
            <a:r>
              <a:rPr lang="en-US" smtClean="0"/>
              <a:t>E-Business</a:t>
            </a:r>
            <a:r>
              <a:rPr lang="id-ID" smtClean="0"/>
              <a:t>, </a:t>
            </a:r>
            <a:r>
              <a:rPr lang="en-US" smtClean="0"/>
              <a:t>bidang teknologi baru yang berkembang cepat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80635" y="155316"/>
            <a:ext cx="6402467" cy="1130300"/>
          </a:xfrm>
        </p:spPr>
        <p:txBody>
          <a:bodyPr>
            <a:normAutofit/>
          </a:bodyPr>
          <a:lstStyle/>
          <a:p>
            <a:pPr eaLnBrk="1" hangingPunct="1">
              <a:defRPr/>
            </a:pPr>
            <a:r>
              <a:rPr lang="en-US" sz="2800" dirty="0" err="1" smtClean="0"/>
              <a:t>Teknologi</a:t>
            </a:r>
            <a:r>
              <a:rPr lang="en-US" sz="2800" dirty="0" smtClean="0"/>
              <a:t> </a:t>
            </a:r>
            <a:r>
              <a:rPr lang="en-US" sz="2800" dirty="0" err="1" smtClean="0"/>
              <a:t>sebagai</a:t>
            </a:r>
            <a:r>
              <a:rPr lang="en-US" sz="2800" dirty="0" smtClean="0"/>
              <a:t> </a:t>
            </a:r>
            <a:r>
              <a:rPr lang="en-US" sz="2800" dirty="0" err="1" smtClean="0"/>
              <a:t>Konstruksi</a:t>
            </a:r>
            <a:r>
              <a:rPr lang="en-US" sz="2800" dirty="0" smtClean="0"/>
              <a:t> </a:t>
            </a:r>
            <a:r>
              <a:rPr lang="en-US" sz="2800" dirty="0" err="1" smtClean="0"/>
              <a:t>Sosial</a:t>
            </a:r>
            <a:endParaRPr lang="en-US" sz="2800" dirty="0" smtClean="0"/>
          </a:p>
        </p:txBody>
      </p:sp>
      <p:sp>
        <p:nvSpPr>
          <p:cNvPr id="43011" name="Rectangle 3"/>
          <p:cNvSpPr>
            <a:spLocks noGrp="1" noChangeArrowheads="1"/>
          </p:cNvSpPr>
          <p:nvPr>
            <p:ph idx="1"/>
          </p:nvPr>
        </p:nvSpPr>
        <p:spPr>
          <a:xfrm>
            <a:off x="174172" y="1650387"/>
            <a:ext cx="8828314" cy="2711450"/>
          </a:xfrm>
        </p:spPr>
        <p:txBody>
          <a:bodyPr anchor="t">
            <a:noAutofit/>
          </a:bodyPr>
          <a:lstStyle/>
          <a:p>
            <a:pPr marL="271463" indent="-271463">
              <a:buFontTx/>
              <a:buAutoNum type="arabicPeriod"/>
              <a:defRPr/>
            </a:pPr>
            <a:r>
              <a:rPr lang="en-US" sz="2000" b="1" dirty="0" smtClean="0">
                <a:solidFill>
                  <a:srgbClr val="00B0F0"/>
                </a:solidFill>
              </a:rPr>
              <a:t>Opportunity</a:t>
            </a:r>
            <a:r>
              <a:rPr lang="en-US" sz="2000" b="1" dirty="0" smtClean="0">
                <a:solidFill>
                  <a:srgbClr val="FF9900"/>
                </a:solidFill>
              </a:rPr>
              <a:t>.</a:t>
            </a:r>
            <a:r>
              <a:rPr lang="en-US" sz="2000" dirty="0" smtClean="0"/>
              <a:t> </a:t>
            </a:r>
            <a:r>
              <a:rPr lang="en-US" sz="2000" dirty="0" err="1"/>
              <a:t>Perkembangan</a:t>
            </a:r>
            <a:r>
              <a:rPr lang="en-US" sz="2000" dirty="0"/>
              <a:t> </a:t>
            </a:r>
            <a:r>
              <a:rPr lang="en-US" sz="2000" dirty="0" err="1"/>
              <a:t>teknologi</a:t>
            </a:r>
            <a:r>
              <a:rPr lang="en-US" sz="2000" dirty="0"/>
              <a:t> </a:t>
            </a:r>
            <a:r>
              <a:rPr lang="en-US" sz="2000" dirty="0" err="1"/>
              <a:t>terjadi</a:t>
            </a:r>
            <a:r>
              <a:rPr lang="en-US" sz="2000" dirty="0"/>
              <a:t> </a:t>
            </a:r>
            <a:r>
              <a:rPr lang="en-US" sz="2000" dirty="0" err="1"/>
              <a:t>ketika</a:t>
            </a:r>
            <a:r>
              <a:rPr lang="en-US" sz="2000" dirty="0"/>
              <a:t> </a:t>
            </a:r>
            <a:r>
              <a:rPr lang="en-US" sz="2000" dirty="0" err="1"/>
              <a:t>manusia</a:t>
            </a:r>
            <a:r>
              <a:rPr lang="en-US" sz="2000" dirty="0"/>
              <a:t> </a:t>
            </a:r>
            <a:r>
              <a:rPr lang="en-US" sz="2000" err="1"/>
              <a:t>merasakan</a:t>
            </a:r>
            <a:r>
              <a:rPr lang="en-US" sz="2000"/>
              <a:t> </a:t>
            </a:r>
            <a:r>
              <a:rPr lang="en-US" sz="2000" smtClean="0"/>
              <a:t>adanya kesempatan (peluang) untuk </a:t>
            </a:r>
            <a:r>
              <a:rPr lang="en-US" sz="2000" b="1" dirty="0" err="1">
                <a:solidFill>
                  <a:srgbClr val="00FF00"/>
                </a:solidFill>
              </a:rPr>
              <a:t>perbaikan</a:t>
            </a:r>
            <a:r>
              <a:rPr lang="en-US" sz="2000" b="1" dirty="0">
                <a:solidFill>
                  <a:srgbClr val="00FF00"/>
                </a:solidFill>
              </a:rPr>
              <a:t> </a:t>
            </a:r>
            <a:r>
              <a:rPr lang="en-US" sz="2000" dirty="0" err="1"/>
              <a:t>karena</a:t>
            </a:r>
            <a:r>
              <a:rPr lang="en-US" sz="2000" dirty="0"/>
              <a:t> </a:t>
            </a:r>
            <a:r>
              <a:rPr lang="en-US" sz="2000" dirty="0" err="1"/>
              <a:t>salah</a:t>
            </a:r>
            <a:r>
              <a:rPr lang="en-US" sz="2000" dirty="0"/>
              <a:t> </a:t>
            </a:r>
            <a:r>
              <a:rPr lang="en-US" sz="2000" dirty="0" err="1"/>
              <a:t>satu</a:t>
            </a:r>
            <a:r>
              <a:rPr lang="en-US" sz="2000" dirty="0"/>
              <a:t> </a:t>
            </a:r>
            <a:r>
              <a:rPr lang="en-US" sz="2000" dirty="0" err="1"/>
              <a:t>alasan</a:t>
            </a:r>
            <a:r>
              <a:rPr lang="en-US" sz="2000" dirty="0"/>
              <a:t> </a:t>
            </a:r>
            <a:r>
              <a:rPr lang="en-US" sz="2000" dirty="0" err="1"/>
              <a:t>intrinsik</a:t>
            </a:r>
            <a:r>
              <a:rPr lang="en-US" sz="2000" dirty="0"/>
              <a:t> </a:t>
            </a:r>
            <a:r>
              <a:rPr lang="en-US" sz="2000" dirty="0" err="1"/>
              <a:t>atau</a:t>
            </a:r>
            <a:r>
              <a:rPr lang="en-US" sz="2000" dirty="0"/>
              <a:t> </a:t>
            </a:r>
            <a:r>
              <a:rPr lang="en-US" sz="2000" dirty="0" err="1"/>
              <a:t>ekonomi</a:t>
            </a:r>
            <a:r>
              <a:rPr lang="en-US" sz="2000" dirty="0"/>
              <a:t> </a:t>
            </a:r>
            <a:endParaRPr lang="en-US" sz="2000" dirty="0" smtClean="0"/>
          </a:p>
          <a:p>
            <a:pPr marL="271463" indent="-271463">
              <a:buFontTx/>
              <a:buAutoNum type="arabicPeriod"/>
              <a:defRPr/>
            </a:pPr>
            <a:r>
              <a:rPr lang="en-US" sz="2000" b="1" dirty="0" err="1" smtClean="0">
                <a:solidFill>
                  <a:srgbClr val="00B0F0"/>
                </a:solidFill>
              </a:rPr>
              <a:t>Appropriability</a:t>
            </a:r>
            <a:r>
              <a:rPr lang="en-US" sz="2000" b="1" dirty="0" smtClean="0">
                <a:solidFill>
                  <a:srgbClr val="00B0F0"/>
                </a:solidFill>
              </a:rPr>
              <a:t>.</a:t>
            </a:r>
            <a:r>
              <a:rPr lang="en-US" sz="2000" dirty="0" smtClean="0">
                <a:solidFill>
                  <a:srgbClr val="00B0F0"/>
                </a:solidFill>
              </a:rPr>
              <a:t> </a:t>
            </a:r>
            <a:r>
              <a:rPr lang="en-US" sz="2000" dirty="0" err="1"/>
              <a:t>Dalam</a:t>
            </a:r>
            <a:r>
              <a:rPr lang="en-US" sz="2000" dirty="0"/>
              <a:t> </a:t>
            </a:r>
            <a:r>
              <a:rPr lang="en-US" sz="2000" dirty="0" err="1"/>
              <a:t>banyak</a:t>
            </a:r>
            <a:r>
              <a:rPr lang="en-US" sz="2000" dirty="0"/>
              <a:t> </a:t>
            </a:r>
            <a:r>
              <a:rPr lang="en-US" sz="2000" dirty="0" err="1"/>
              <a:t>kasus</a:t>
            </a:r>
            <a:r>
              <a:rPr lang="en-US" sz="2000" dirty="0"/>
              <a:t>, di </a:t>
            </a:r>
            <a:r>
              <a:rPr lang="en-US" sz="2000" dirty="0" err="1"/>
              <a:t>mana</a:t>
            </a:r>
            <a:r>
              <a:rPr lang="en-US" sz="2000" dirty="0"/>
              <a:t> </a:t>
            </a:r>
            <a:r>
              <a:rPr lang="en-US" sz="2000" dirty="0" err="1"/>
              <a:t>perkembangan</a:t>
            </a:r>
            <a:r>
              <a:rPr lang="en-US" sz="2000" dirty="0"/>
              <a:t> </a:t>
            </a:r>
            <a:r>
              <a:rPr lang="en-US" sz="2000" dirty="0" err="1"/>
              <a:t>teknologi</a:t>
            </a:r>
            <a:r>
              <a:rPr lang="en-US" sz="2000" dirty="0"/>
              <a:t> </a:t>
            </a:r>
            <a:r>
              <a:rPr lang="en-US" sz="2000" dirty="0" err="1"/>
              <a:t>adalah</a:t>
            </a:r>
            <a:r>
              <a:rPr lang="en-US" sz="2000" dirty="0"/>
              <a:t> </a:t>
            </a:r>
            <a:r>
              <a:rPr lang="en-US" sz="2000" dirty="0" err="1"/>
              <a:t>karena</a:t>
            </a:r>
            <a:r>
              <a:rPr lang="en-US" sz="2000" dirty="0"/>
              <a:t> motif </a:t>
            </a:r>
            <a:r>
              <a:rPr lang="en-US" sz="2000" dirty="0" err="1"/>
              <a:t>ekonomi</a:t>
            </a:r>
            <a:r>
              <a:rPr lang="en-US" sz="2000" dirty="0"/>
              <a:t>, </a:t>
            </a:r>
            <a:r>
              <a:rPr lang="en-US" sz="2000" dirty="0" err="1"/>
              <a:t>individu</a:t>
            </a:r>
            <a:r>
              <a:rPr lang="en-US" sz="2000" dirty="0"/>
              <a:t> </a:t>
            </a:r>
            <a:r>
              <a:rPr lang="en-US" sz="2000" dirty="0" err="1"/>
              <a:t>akan</a:t>
            </a:r>
            <a:r>
              <a:rPr lang="en-US" sz="2000" dirty="0"/>
              <a:t> </a:t>
            </a:r>
            <a:r>
              <a:rPr lang="en-US" sz="2000" dirty="0" err="1"/>
              <a:t>mengejar</a:t>
            </a:r>
            <a:r>
              <a:rPr lang="en-US" sz="2000" dirty="0"/>
              <a:t> </a:t>
            </a:r>
            <a:r>
              <a:rPr lang="en-US" sz="2000" dirty="0" err="1" smtClean="0"/>
              <a:t>pengembangan</a:t>
            </a:r>
            <a:r>
              <a:rPr lang="en-US" sz="2000" dirty="0" smtClean="0"/>
              <a:t> </a:t>
            </a:r>
            <a:r>
              <a:rPr lang="en-US" sz="2000" dirty="0" err="1"/>
              <a:t>hanya</a:t>
            </a:r>
            <a:r>
              <a:rPr lang="en-US" sz="2000" dirty="0"/>
              <a:t> </a:t>
            </a:r>
            <a:r>
              <a:rPr lang="en-US" sz="2000" dirty="0" err="1"/>
              <a:t>sebatas</a:t>
            </a:r>
            <a:r>
              <a:rPr lang="en-US" sz="2000" dirty="0"/>
              <a:t> </a:t>
            </a:r>
            <a:r>
              <a:rPr lang="en-US" sz="2000" dirty="0" err="1"/>
              <a:t>bahwa</a:t>
            </a:r>
            <a:r>
              <a:rPr lang="en-US" sz="2000" dirty="0"/>
              <a:t> </a:t>
            </a:r>
            <a:r>
              <a:rPr lang="en-US" sz="2000" dirty="0" err="1"/>
              <a:t>ada</a:t>
            </a:r>
            <a:r>
              <a:rPr lang="en-US" sz="2000" dirty="0"/>
              <a:t> </a:t>
            </a:r>
            <a:r>
              <a:rPr lang="en-US" sz="2000" dirty="0" err="1"/>
              <a:t>keyakinan</a:t>
            </a:r>
            <a:r>
              <a:rPr lang="en-US" sz="2000" dirty="0"/>
              <a:t> </a:t>
            </a:r>
            <a:r>
              <a:rPr lang="en-US" sz="2000" dirty="0" err="1"/>
              <a:t>memadai</a:t>
            </a:r>
            <a:r>
              <a:rPr lang="en-US" sz="2000" dirty="0"/>
              <a:t> </a:t>
            </a:r>
            <a:r>
              <a:rPr lang="en-US" sz="2000" dirty="0" err="1"/>
              <a:t>bahwa</a:t>
            </a:r>
            <a:r>
              <a:rPr lang="en-US" sz="2000" dirty="0"/>
              <a:t> </a:t>
            </a:r>
            <a:r>
              <a:rPr lang="en-US" sz="2000" dirty="0" err="1"/>
              <a:t>hasil</a:t>
            </a:r>
            <a:r>
              <a:rPr lang="en-US" sz="2000" dirty="0"/>
              <a:t> </a:t>
            </a:r>
            <a:r>
              <a:rPr lang="en-US" sz="2000" dirty="0" err="1"/>
              <a:t>kerja</a:t>
            </a:r>
            <a:r>
              <a:rPr lang="en-US" sz="2000" dirty="0"/>
              <a:t> </a:t>
            </a:r>
            <a:r>
              <a:rPr lang="en-US" sz="2000" dirty="0" err="1"/>
              <a:t>mereka</a:t>
            </a:r>
            <a:r>
              <a:rPr lang="en-US" sz="2000" dirty="0"/>
              <a:t> </a:t>
            </a:r>
            <a:r>
              <a:rPr lang="en-US" sz="2000" dirty="0" err="1"/>
              <a:t>akan</a:t>
            </a:r>
            <a:r>
              <a:rPr lang="en-US" sz="2000" dirty="0"/>
              <a:t> </a:t>
            </a:r>
            <a:r>
              <a:rPr lang="en-US" sz="2000" dirty="0" err="1"/>
              <a:t>mengalir</a:t>
            </a:r>
            <a:r>
              <a:rPr lang="en-US" sz="2000" dirty="0"/>
              <a:t> </a:t>
            </a:r>
            <a:r>
              <a:rPr lang="en-US" sz="2000" dirty="0" err="1"/>
              <a:t>kembali</a:t>
            </a:r>
            <a:r>
              <a:rPr lang="en-US" sz="2000" dirty="0"/>
              <a:t> </a:t>
            </a:r>
            <a:r>
              <a:rPr lang="en-US" sz="2000" dirty="0" err="1"/>
              <a:t>ke</a:t>
            </a:r>
            <a:r>
              <a:rPr lang="en-US" sz="2000" dirty="0"/>
              <a:t> </a:t>
            </a:r>
            <a:r>
              <a:rPr lang="en-US" sz="2000" dirty="0" err="1"/>
              <a:t>pengembang</a:t>
            </a:r>
            <a:r>
              <a:rPr lang="en-US" sz="2000" dirty="0" smtClean="0"/>
              <a:t>. </a:t>
            </a:r>
            <a:endParaRPr lang="en-US" sz="2000" dirty="0" smtClean="0">
              <a:solidFill>
                <a:srgbClr val="FF9900"/>
              </a:solidFill>
            </a:endParaRPr>
          </a:p>
        </p:txBody>
      </p:sp>
    </p:spTree>
    <p:extLst>
      <p:ext uri="{BB962C8B-B14F-4D97-AF65-F5344CB8AC3E}">
        <p14:creationId xmlns:p14="http://schemas.microsoft.com/office/powerpoint/2010/main" val="32237915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80635" y="155316"/>
            <a:ext cx="6402467" cy="1130300"/>
          </a:xfrm>
        </p:spPr>
        <p:txBody>
          <a:bodyPr>
            <a:normAutofit/>
          </a:bodyPr>
          <a:lstStyle/>
          <a:p>
            <a:pPr eaLnBrk="1" hangingPunct="1">
              <a:defRPr/>
            </a:pPr>
            <a:r>
              <a:rPr lang="en-US" sz="2800" dirty="0" err="1" smtClean="0"/>
              <a:t>Teknologi</a:t>
            </a:r>
            <a:r>
              <a:rPr lang="en-US" sz="2800" dirty="0" smtClean="0"/>
              <a:t> </a:t>
            </a:r>
            <a:r>
              <a:rPr lang="en-US" sz="2800" dirty="0" err="1" smtClean="0"/>
              <a:t>sebagai</a:t>
            </a:r>
            <a:r>
              <a:rPr lang="en-US" sz="2800" dirty="0" smtClean="0"/>
              <a:t> </a:t>
            </a:r>
            <a:r>
              <a:rPr lang="en-US" sz="2800" dirty="0" err="1" smtClean="0"/>
              <a:t>Konstruksi</a:t>
            </a:r>
            <a:r>
              <a:rPr lang="en-US" sz="2800" dirty="0" smtClean="0"/>
              <a:t> </a:t>
            </a:r>
            <a:r>
              <a:rPr lang="en-US" sz="2800" dirty="0" err="1" smtClean="0"/>
              <a:t>Sosial</a:t>
            </a:r>
            <a:endParaRPr lang="en-US" sz="2800" dirty="0" smtClean="0"/>
          </a:p>
        </p:txBody>
      </p:sp>
      <p:sp>
        <p:nvSpPr>
          <p:cNvPr id="43011" name="Rectangle 3"/>
          <p:cNvSpPr>
            <a:spLocks noGrp="1" noChangeArrowheads="1"/>
          </p:cNvSpPr>
          <p:nvPr>
            <p:ph idx="1"/>
          </p:nvPr>
        </p:nvSpPr>
        <p:spPr>
          <a:xfrm>
            <a:off x="174172" y="1650387"/>
            <a:ext cx="8828314" cy="2711450"/>
          </a:xfrm>
        </p:spPr>
        <p:txBody>
          <a:bodyPr anchor="t">
            <a:noAutofit/>
          </a:bodyPr>
          <a:lstStyle/>
          <a:p>
            <a:pPr marL="342900" indent="-342900" eaLnBrk="1" hangingPunct="1">
              <a:buFont typeface="+mj-lt"/>
              <a:buAutoNum type="arabicPeriod" startAt="3"/>
              <a:defRPr/>
            </a:pPr>
            <a:r>
              <a:rPr lang="en-US" sz="2000" b="1" dirty="0" smtClean="0">
                <a:solidFill>
                  <a:srgbClr val="00B0F0"/>
                </a:solidFill>
              </a:rPr>
              <a:t>Transferability</a:t>
            </a:r>
            <a:r>
              <a:rPr lang="en-US" sz="2000" dirty="0" smtClean="0">
                <a:solidFill>
                  <a:srgbClr val="FF9900"/>
                </a:solidFill>
              </a:rPr>
              <a:t>.</a:t>
            </a:r>
            <a:r>
              <a:rPr lang="en-US" sz="2000" dirty="0" smtClean="0"/>
              <a:t> Transfer </a:t>
            </a:r>
            <a:r>
              <a:rPr lang="en-US" sz="2000" dirty="0" err="1" smtClean="0"/>
              <a:t>teknologi</a:t>
            </a:r>
            <a:r>
              <a:rPr lang="en-US" sz="2000" dirty="0" smtClean="0"/>
              <a:t> </a:t>
            </a:r>
            <a:r>
              <a:rPr lang="en-US" sz="2000" dirty="0" err="1" smtClean="0"/>
              <a:t>atau</a:t>
            </a:r>
            <a:r>
              <a:rPr lang="en-US" sz="2000" dirty="0" smtClean="0"/>
              <a:t> </a:t>
            </a:r>
            <a:r>
              <a:rPr lang="en-US" sz="2000" dirty="0" err="1" smtClean="0"/>
              <a:t>pengetahuan</a:t>
            </a:r>
            <a:r>
              <a:rPr lang="en-US" sz="2000" dirty="0" smtClean="0"/>
              <a:t> </a:t>
            </a:r>
            <a:r>
              <a:rPr lang="en-US" sz="2000" dirty="0" err="1" smtClean="0"/>
              <a:t>tidaklah</a:t>
            </a:r>
            <a:r>
              <a:rPr lang="en-US" sz="2000" dirty="0" smtClean="0"/>
              <a:t> </a:t>
            </a:r>
            <a:r>
              <a:rPr lang="en-US" sz="2000" dirty="0" err="1" smtClean="0"/>
              <a:t>mulus</a:t>
            </a:r>
            <a:r>
              <a:rPr lang="en-US" sz="2000" dirty="0" smtClean="0"/>
              <a:t>; </a:t>
            </a:r>
            <a:r>
              <a:rPr lang="en-US" sz="2000" dirty="0" err="1" smtClean="0"/>
              <a:t>pengetahuan</a:t>
            </a:r>
            <a:r>
              <a:rPr lang="en-US" sz="2000" dirty="0" smtClean="0"/>
              <a:t> </a:t>
            </a:r>
            <a:r>
              <a:rPr lang="en-US" sz="2000" dirty="0" err="1" smtClean="0"/>
              <a:t>itu</a:t>
            </a:r>
            <a:r>
              <a:rPr lang="en-US" sz="2000" dirty="0" smtClean="0"/>
              <a:t> </a:t>
            </a:r>
            <a:r>
              <a:rPr lang="en-US" sz="2000" dirty="0" err="1" smtClean="0"/>
              <a:t>melekat</a:t>
            </a:r>
            <a:r>
              <a:rPr lang="en-US" sz="2000" dirty="0" smtClean="0"/>
              <a:t>. </a:t>
            </a:r>
            <a:r>
              <a:rPr lang="en-US" sz="2000" dirty="0" err="1" smtClean="0"/>
              <a:t>Keetika</a:t>
            </a:r>
            <a:r>
              <a:rPr lang="en-US" sz="2000" dirty="0" smtClean="0"/>
              <a:t> orang </a:t>
            </a:r>
            <a:r>
              <a:rPr lang="en-US" sz="2000" dirty="0" err="1" smtClean="0"/>
              <a:t>berkomunikasi</a:t>
            </a:r>
            <a:r>
              <a:rPr lang="en-US" sz="2000" dirty="0" smtClean="0"/>
              <a:t>, </a:t>
            </a:r>
            <a:r>
              <a:rPr lang="en-US" sz="2000" dirty="0" err="1" smtClean="0"/>
              <a:t>tak</a:t>
            </a:r>
            <a:r>
              <a:rPr lang="en-US" sz="2000" dirty="0" smtClean="0"/>
              <a:t> </a:t>
            </a:r>
            <a:r>
              <a:rPr lang="en-US" sz="2000" dirty="0" err="1" smtClean="0"/>
              <a:t>ada</a:t>
            </a:r>
            <a:r>
              <a:rPr lang="en-US" sz="2000" dirty="0" smtClean="0"/>
              <a:t> </a:t>
            </a:r>
            <a:r>
              <a:rPr lang="en-US" sz="2000" dirty="0" err="1" smtClean="0"/>
              <a:t>hubungan</a:t>
            </a:r>
            <a:r>
              <a:rPr lang="en-US" sz="2000" dirty="0" smtClean="0"/>
              <a:t> yang </a:t>
            </a:r>
            <a:r>
              <a:rPr lang="en-US" sz="2000" dirty="0" err="1" smtClean="0"/>
              <a:t>sempurna</a:t>
            </a:r>
            <a:r>
              <a:rPr lang="en-US" sz="2000" dirty="0" smtClean="0"/>
              <a:t> </a:t>
            </a:r>
            <a:r>
              <a:rPr lang="en-US" sz="2000" dirty="0" err="1" smtClean="0"/>
              <a:t>antara</a:t>
            </a:r>
            <a:r>
              <a:rPr lang="en-US" sz="2000" dirty="0" smtClean="0"/>
              <a:t> </a:t>
            </a:r>
            <a:r>
              <a:rPr lang="en-US" sz="2000" dirty="0" err="1" smtClean="0"/>
              <a:t>pesan</a:t>
            </a:r>
            <a:r>
              <a:rPr lang="en-US" sz="2000" dirty="0" smtClean="0"/>
              <a:t> yang </a:t>
            </a:r>
            <a:r>
              <a:rPr lang="en-US" sz="2000" dirty="0" err="1" smtClean="0"/>
              <a:t>dikirim</a:t>
            </a:r>
            <a:r>
              <a:rPr lang="en-US" sz="2000" dirty="0" smtClean="0"/>
              <a:t> </a:t>
            </a:r>
            <a:r>
              <a:rPr lang="en-US" sz="2000" dirty="0" err="1" smtClean="0"/>
              <a:t>dengan</a:t>
            </a:r>
            <a:r>
              <a:rPr lang="en-US" sz="2000" dirty="0" smtClean="0"/>
              <a:t> </a:t>
            </a:r>
            <a:r>
              <a:rPr lang="en-US" sz="2000" dirty="0" err="1" smtClean="0"/>
              <a:t>apa</a:t>
            </a:r>
            <a:r>
              <a:rPr lang="en-US" sz="2000" dirty="0" smtClean="0"/>
              <a:t> yang </a:t>
            </a:r>
            <a:r>
              <a:rPr lang="en-US" sz="2000" dirty="0" err="1" smtClean="0"/>
              <a:t>dipahami</a:t>
            </a:r>
            <a:r>
              <a:rPr lang="en-US" sz="2000" dirty="0" smtClean="0"/>
              <a:t> </a:t>
            </a:r>
            <a:r>
              <a:rPr lang="en-US" sz="2000" dirty="0" err="1" smtClean="0"/>
              <a:t>oleh</a:t>
            </a:r>
            <a:r>
              <a:rPr lang="en-US" sz="2000" dirty="0" smtClean="0"/>
              <a:t> </a:t>
            </a:r>
            <a:r>
              <a:rPr lang="en-US" sz="2000" dirty="0" err="1" smtClean="0"/>
              <a:t>penerima</a:t>
            </a:r>
            <a:r>
              <a:rPr lang="en-US" sz="2000" dirty="0" smtClean="0"/>
              <a:t>. </a:t>
            </a:r>
          </a:p>
          <a:p>
            <a:pPr marL="342900" indent="-342900">
              <a:buFont typeface="+mj-lt"/>
              <a:buAutoNum type="arabicPeriod" startAt="3"/>
              <a:defRPr/>
            </a:pPr>
            <a:r>
              <a:rPr lang="en-US" sz="2000" b="1" dirty="0" smtClean="0">
                <a:solidFill>
                  <a:srgbClr val="00B0F0"/>
                </a:solidFill>
              </a:rPr>
              <a:t>Resources. </a:t>
            </a:r>
            <a:r>
              <a:rPr lang="en-US" sz="2000" dirty="0" err="1" smtClean="0"/>
              <a:t>Pengembangan</a:t>
            </a:r>
            <a:r>
              <a:rPr lang="en-US" sz="2000" dirty="0" smtClean="0"/>
              <a:t> </a:t>
            </a:r>
            <a:r>
              <a:rPr lang="en-US" sz="2000" dirty="0" err="1" smtClean="0"/>
              <a:t>tehcnology</a:t>
            </a:r>
            <a:r>
              <a:rPr lang="en-US" sz="2000" dirty="0" smtClean="0"/>
              <a:t> </a:t>
            </a:r>
            <a:r>
              <a:rPr lang="en-US" sz="2000" dirty="0" err="1" smtClean="0"/>
              <a:t>memerlukan</a:t>
            </a:r>
            <a:r>
              <a:rPr lang="en-US" sz="2000" dirty="0" smtClean="0"/>
              <a:t> </a:t>
            </a:r>
            <a:r>
              <a:rPr lang="en-US" sz="2000" dirty="0" err="1"/>
              <a:t>sumber</a:t>
            </a:r>
            <a:r>
              <a:rPr lang="en-US" sz="2000" dirty="0"/>
              <a:t> </a:t>
            </a:r>
            <a:r>
              <a:rPr lang="en-US" sz="2000" dirty="0" err="1"/>
              <a:t>daya</a:t>
            </a:r>
            <a:r>
              <a:rPr lang="en-US" sz="2000" dirty="0"/>
              <a:t>. </a:t>
            </a:r>
            <a:r>
              <a:rPr lang="en-US" sz="2000" dirty="0" err="1"/>
              <a:t>Sumber</a:t>
            </a:r>
            <a:r>
              <a:rPr lang="en-US" sz="2000" dirty="0"/>
              <a:t> </a:t>
            </a:r>
            <a:r>
              <a:rPr lang="en-US" sz="2000" dirty="0" err="1"/>
              <a:t>daya</a:t>
            </a:r>
            <a:r>
              <a:rPr lang="en-US" sz="2000" dirty="0"/>
              <a:t> yang paling </a:t>
            </a:r>
            <a:r>
              <a:rPr lang="en-US" sz="2000" dirty="0" err="1"/>
              <a:t>jelas</a:t>
            </a:r>
            <a:r>
              <a:rPr lang="en-US" sz="2000" dirty="0"/>
              <a:t> </a:t>
            </a:r>
            <a:r>
              <a:rPr lang="en-US" sz="2000" dirty="0" err="1"/>
              <a:t>terlibat</a:t>
            </a:r>
            <a:r>
              <a:rPr lang="en-US" sz="2000" dirty="0"/>
              <a:t> </a:t>
            </a:r>
            <a:r>
              <a:rPr lang="en-US" sz="2000" dirty="0" err="1"/>
              <a:t>adalah</a:t>
            </a:r>
            <a:r>
              <a:rPr lang="en-US" sz="2000" dirty="0"/>
              <a:t> </a:t>
            </a:r>
            <a:r>
              <a:rPr lang="en-US" sz="2000" dirty="0" err="1"/>
              <a:t>uang</a:t>
            </a:r>
            <a:r>
              <a:rPr lang="en-US" sz="2000" dirty="0"/>
              <a:t>, </a:t>
            </a:r>
            <a:r>
              <a:rPr lang="en-US" sz="2000" dirty="0" err="1"/>
              <a:t>waktu</a:t>
            </a:r>
            <a:r>
              <a:rPr lang="en-US" sz="2000" dirty="0"/>
              <a:t>, </a:t>
            </a:r>
            <a:r>
              <a:rPr lang="en-US" sz="2000" dirty="0" err="1"/>
              <a:t>dan</a:t>
            </a:r>
            <a:r>
              <a:rPr lang="en-US" sz="2000" dirty="0"/>
              <a:t> </a:t>
            </a:r>
            <a:r>
              <a:rPr lang="en-US" sz="2000" dirty="0" err="1" smtClean="0"/>
              <a:t>manusia</a:t>
            </a:r>
            <a:r>
              <a:rPr lang="en-US" sz="2000" dirty="0" smtClean="0"/>
              <a:t>. </a:t>
            </a:r>
            <a:r>
              <a:rPr lang="en-US" sz="2000" dirty="0" err="1"/>
              <a:t>Selain</a:t>
            </a:r>
            <a:r>
              <a:rPr lang="en-US" sz="2000" dirty="0"/>
              <a:t> </a:t>
            </a:r>
            <a:r>
              <a:rPr lang="en-US" sz="2000" dirty="0" err="1"/>
              <a:t>itu</a:t>
            </a:r>
            <a:r>
              <a:rPr lang="en-US" sz="2000" dirty="0"/>
              <a:t>, </a:t>
            </a:r>
            <a:r>
              <a:rPr lang="en-US" sz="2000" dirty="0" err="1" smtClean="0"/>
              <a:t>sumberdaya</a:t>
            </a:r>
            <a:r>
              <a:rPr lang="en-US" sz="2000" dirty="0" smtClean="0"/>
              <a:t> </a:t>
            </a:r>
            <a:r>
              <a:rPr lang="en-US" sz="2000" dirty="0" err="1" smtClean="0"/>
              <a:t>lainnya</a:t>
            </a:r>
            <a:r>
              <a:rPr lang="en-US" sz="2000" dirty="0" smtClean="0"/>
              <a:t> (</a:t>
            </a:r>
            <a:r>
              <a:rPr lang="en-US" sz="2000" dirty="0" err="1" smtClean="0"/>
              <a:t>aset</a:t>
            </a:r>
            <a:r>
              <a:rPr lang="en-US" sz="2000" dirty="0" smtClean="0"/>
              <a:t>) </a:t>
            </a:r>
            <a:r>
              <a:rPr lang="en-US" sz="2000" dirty="0" err="1" smtClean="0"/>
              <a:t>mungkin</a:t>
            </a:r>
            <a:r>
              <a:rPr lang="en-US" sz="2000" dirty="0" smtClean="0"/>
              <a:t> </a:t>
            </a:r>
            <a:r>
              <a:rPr lang="en-US" sz="2000" dirty="0" err="1"/>
              <a:t>diperlukan</a:t>
            </a:r>
            <a:r>
              <a:rPr lang="en-US" sz="2000" dirty="0"/>
              <a:t> </a:t>
            </a:r>
            <a:r>
              <a:rPr lang="en-US" sz="2000" dirty="0" err="1"/>
              <a:t>untuk</a:t>
            </a:r>
            <a:r>
              <a:rPr lang="en-US" sz="2000" dirty="0"/>
              <a:t> </a:t>
            </a:r>
            <a:r>
              <a:rPr lang="en-US" sz="2000" dirty="0" err="1"/>
              <a:t>memanfaatkan</a:t>
            </a:r>
            <a:r>
              <a:rPr lang="en-US" sz="2000" dirty="0"/>
              <a:t> </a:t>
            </a:r>
            <a:r>
              <a:rPr lang="en-US" sz="2000" dirty="0" err="1"/>
              <a:t>peluang</a:t>
            </a:r>
            <a:r>
              <a:rPr lang="en-US" sz="2000" dirty="0"/>
              <a:t> </a:t>
            </a:r>
            <a:r>
              <a:rPr lang="en-US" sz="2000" dirty="0" err="1" smtClean="0"/>
              <a:t>teknologi</a:t>
            </a:r>
            <a:endParaRPr lang="en-US" sz="2000" dirty="0" smtClean="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2481436"/>
            <a:ext cx="7447360" cy="1101600"/>
          </a:xfrm>
        </p:spPr>
        <p:txBody>
          <a:bodyPr>
            <a:noAutofit/>
            <a:scene3d>
              <a:camera prst="orthographicFront"/>
              <a:lightRig rig="soft" dir="t"/>
            </a:scene3d>
            <a:sp3d extrusionH="25400" prstMaterial="softEdge">
              <a:bevelT w="38100" h="38100"/>
            </a:sp3d>
          </a:bodyPr>
          <a:lstStyle/>
          <a:p>
            <a:r>
              <a:rPr lang="id-ID" sz="5400" b="1" dirty="0" smtClean="0">
                <a:solidFill>
                  <a:schemeClr val="accent4">
                    <a:lumMod val="75000"/>
                  </a:schemeClr>
                </a:solidFill>
                <a:effectLst>
                  <a:glow rad="38100">
                    <a:schemeClr val="bg1">
                      <a:lumMod val="65000"/>
                      <a:lumOff val="35000"/>
                      <a:alpha val="40000"/>
                    </a:schemeClr>
                  </a:glow>
                  <a:outerShdw blurRad="88900" dist="63500" dir="2700000" algn="tl" rotWithShape="0">
                    <a:prstClr val="black">
                      <a:alpha val="80000"/>
                    </a:prstClr>
                  </a:outerShdw>
                </a:effectLst>
              </a:rPr>
              <a:t>CLASSIFICATION OF TECHNOLOGY</a:t>
            </a:r>
            <a:endParaRPr lang="en-US" sz="5400" b="1" dirty="0">
              <a:solidFill>
                <a:schemeClr val="accent4">
                  <a:lumMod val="75000"/>
                </a:schemeClr>
              </a:solidFill>
              <a:effectLst>
                <a:glow rad="38100">
                  <a:schemeClr val="bg1">
                    <a:lumMod val="65000"/>
                    <a:lumOff val="35000"/>
                    <a:alpha val="40000"/>
                  </a:schemeClr>
                </a:glow>
                <a:outerShdw blurRad="88900" dist="63500" dir="2700000" algn="tl" rotWithShape="0">
                  <a:prstClr val="black">
                    <a:alpha val="80000"/>
                  </a:prstClr>
                </a:outerShdw>
              </a:effectLst>
            </a:endParaRPr>
          </a:p>
        </p:txBody>
      </p:sp>
    </p:spTree>
    <p:extLst>
      <p:ext uri="{BB962C8B-B14F-4D97-AF65-F5344CB8AC3E}">
        <p14:creationId xmlns:p14="http://schemas.microsoft.com/office/powerpoint/2010/main" val="4180534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09600" y="590550"/>
            <a:ext cx="7315200" cy="838200"/>
          </a:xfrm>
          <a:prstGeom prst="roundRect">
            <a:avLst>
              <a:gd name="adj" fmla="val 50000"/>
            </a:avLst>
          </a:prstGeom>
          <a:solidFill>
            <a:srgbClr val="0070C0"/>
          </a:solidFill>
          <a:effectLst>
            <a:outerShdw blurRad="139700" dist="114300" dir="2700000" algn="tl" rotWithShape="0">
              <a:prstClr val="black">
                <a:alpha val="60000"/>
              </a:prstClr>
            </a:outerShdw>
          </a:effectLst>
          <a:scene3d>
            <a:camera prst="orthographicFront"/>
            <a:lightRig rig="soft" dir="t">
              <a:rot lat="0" lon="0" rev="0"/>
            </a:lightRig>
          </a:scene3d>
          <a:sp3d prstMaterial="metal">
            <a:bevelT w="222250" h="152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02045" y="393450"/>
            <a:ext cx="6402467" cy="1130300"/>
          </a:xfrm>
        </p:spPr>
        <p:txBody>
          <a:bodyPr/>
          <a:lstStyle/>
          <a:p>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CLASSIFICATION OF TECHNOLO</a:t>
            </a:r>
            <a:r>
              <a:rPr lang="en-US" dirty="0" smtClean="0">
                <a:effectLst>
                  <a:glow rad="38100">
                    <a:schemeClr val="bg1">
                      <a:lumMod val="65000"/>
                      <a:lumOff val="35000"/>
                      <a:alpha val="40000"/>
                    </a:schemeClr>
                  </a:glow>
                  <a:outerShdw blurRad="76200" dist="63500" dir="2700000" algn="tl" rotWithShape="0">
                    <a:prstClr val="black">
                      <a:alpha val="89000"/>
                    </a:prstClr>
                  </a:outerShdw>
                </a:effectLst>
              </a:rPr>
              <a:t>G</a:t>
            </a:r>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Y</a:t>
            </a:r>
            <a:endParaRPr lang="en-US" dirty="0">
              <a:effectLst>
                <a:glow rad="38100">
                  <a:schemeClr val="bg1">
                    <a:lumMod val="65000"/>
                    <a:lumOff val="35000"/>
                    <a:alpha val="40000"/>
                  </a:schemeClr>
                </a:glow>
                <a:outerShdw blurRad="76200" dist="63500" dir="2700000" algn="tl" rotWithShape="0">
                  <a:prstClr val="black">
                    <a:alpha val="89000"/>
                  </a:prstClr>
                </a:outerShdw>
              </a:effectLst>
            </a:endParaRPr>
          </a:p>
        </p:txBody>
      </p:sp>
      <p:sp>
        <p:nvSpPr>
          <p:cNvPr id="3" name="Content Placeholder 2"/>
          <p:cNvSpPr>
            <a:spLocks noGrp="1"/>
          </p:cNvSpPr>
          <p:nvPr>
            <p:ph idx="1"/>
          </p:nvPr>
        </p:nvSpPr>
        <p:spPr/>
        <p:txBody>
          <a:bodyPr anchor="t"/>
          <a:lstStyle/>
          <a:p>
            <a:pPr>
              <a:buFont typeface="Courier New" pitchFamily="49" charset="0"/>
              <a:buChar char="o"/>
            </a:pPr>
            <a:r>
              <a:rPr lang="id-ID" b="1" dirty="0" smtClean="0">
                <a:solidFill>
                  <a:srgbClr val="FFFF00"/>
                </a:solidFill>
              </a:rPr>
              <a:t>NEW TECHNOLOGY</a:t>
            </a:r>
            <a:r>
              <a:rPr lang="id-ID" dirty="0" smtClean="0"/>
              <a:t>. </a:t>
            </a:r>
            <a:r>
              <a:rPr lang="id-ID" dirty="0" smtClean="0">
                <a:solidFill>
                  <a:schemeClr val="tx1"/>
                </a:solidFill>
              </a:rPr>
              <a:t>A </a:t>
            </a:r>
            <a:r>
              <a:rPr lang="id-ID" i="1" dirty="0" smtClean="0">
                <a:solidFill>
                  <a:schemeClr val="tx1"/>
                </a:solidFill>
              </a:rPr>
              <a:t>new technology</a:t>
            </a:r>
            <a:r>
              <a:rPr lang="id-ID" dirty="0" smtClean="0">
                <a:solidFill>
                  <a:schemeClr val="tx1"/>
                </a:solidFill>
              </a:rPr>
              <a:t> is any newly introduced or implemented technology that has an explicit impact on the way a company produces products or provides services</a:t>
            </a:r>
            <a:r>
              <a:rPr lang="id-ID" dirty="0" smtClean="0"/>
              <a:t>.</a:t>
            </a:r>
          </a:p>
          <a:p>
            <a:pPr>
              <a:buFont typeface="Courier New" pitchFamily="49" charset="0"/>
              <a:buChar char="o"/>
            </a:pPr>
            <a:r>
              <a:rPr lang="id-ID" b="1" dirty="0" smtClean="0">
                <a:solidFill>
                  <a:srgbClr val="FFFF00"/>
                </a:solidFill>
              </a:rPr>
              <a:t>EMERGING TECHNOLOGY</a:t>
            </a:r>
            <a:r>
              <a:rPr lang="id-ID" dirty="0" smtClean="0"/>
              <a:t>. </a:t>
            </a:r>
            <a:r>
              <a:rPr lang="id-ID" dirty="0" smtClean="0">
                <a:solidFill>
                  <a:schemeClr val="tx1"/>
                </a:solidFill>
              </a:rPr>
              <a:t>An </a:t>
            </a:r>
            <a:r>
              <a:rPr lang="id-ID" i="1" dirty="0" smtClean="0">
                <a:solidFill>
                  <a:schemeClr val="tx1"/>
                </a:solidFill>
              </a:rPr>
              <a:t>emerging technology</a:t>
            </a:r>
            <a:r>
              <a:rPr lang="id-ID" dirty="0" smtClean="0">
                <a:solidFill>
                  <a:schemeClr val="tx1"/>
                </a:solidFill>
              </a:rPr>
              <a:t> is any technology that is not yet fully commercialized but will become so within about five years</a:t>
            </a:r>
            <a:r>
              <a:rPr lang="id-ID" dirty="0" smtClean="0"/>
              <a:t>.</a:t>
            </a:r>
            <a:endParaRPr lang="en-US" dirty="0"/>
          </a:p>
        </p:txBody>
      </p:sp>
    </p:spTree>
    <p:extLst>
      <p:ext uri="{BB962C8B-B14F-4D97-AF65-F5344CB8AC3E}">
        <p14:creationId xmlns:p14="http://schemas.microsoft.com/office/powerpoint/2010/main" val="35432609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normAutofit/>
          </a:bodyPr>
          <a:lstStyle/>
          <a:p>
            <a:pPr>
              <a:buFont typeface="Courier New" pitchFamily="49" charset="0"/>
              <a:buChar char="o"/>
            </a:pPr>
            <a:r>
              <a:rPr lang="id-ID" b="1" dirty="0" smtClean="0">
                <a:solidFill>
                  <a:srgbClr val="FFFF00"/>
                </a:solidFill>
              </a:rPr>
              <a:t>HIGH TECHNOLOGY</a:t>
            </a:r>
            <a:r>
              <a:rPr lang="id-ID" dirty="0" smtClean="0"/>
              <a:t>. </a:t>
            </a:r>
            <a:r>
              <a:rPr lang="id-ID" b="1" dirty="0" smtClean="0">
                <a:solidFill>
                  <a:schemeClr val="tx1"/>
                </a:solidFill>
              </a:rPr>
              <a:t>The term </a:t>
            </a:r>
            <a:r>
              <a:rPr lang="id-ID" b="1" i="1" dirty="0" smtClean="0">
                <a:solidFill>
                  <a:schemeClr val="tx1"/>
                </a:solidFill>
              </a:rPr>
              <a:t>high technology</a:t>
            </a:r>
            <a:r>
              <a:rPr lang="id-ID" b="1" dirty="0" smtClean="0">
                <a:solidFill>
                  <a:schemeClr val="tx1"/>
                </a:solidFill>
              </a:rPr>
              <a:t> (high tech) refers to advanced or sophisticated technologies</a:t>
            </a:r>
            <a:r>
              <a:rPr lang="id-ID" smtClean="0">
                <a:solidFill>
                  <a:schemeClr val="tx1"/>
                </a:solidFill>
              </a:rPr>
              <a:t>. </a:t>
            </a:r>
            <a:endParaRPr lang="en-US" smtClean="0">
              <a:solidFill>
                <a:schemeClr val="tx1"/>
              </a:solidFill>
            </a:endParaRPr>
          </a:p>
          <a:p>
            <a:pPr>
              <a:buFont typeface="Courier New" pitchFamily="49" charset="0"/>
              <a:buChar char="o"/>
            </a:pPr>
            <a:r>
              <a:rPr lang="id-ID" smtClean="0">
                <a:solidFill>
                  <a:schemeClr val="tx1"/>
                </a:solidFill>
              </a:rPr>
              <a:t>High </a:t>
            </a:r>
            <a:r>
              <a:rPr lang="id-ID" dirty="0" smtClean="0">
                <a:solidFill>
                  <a:schemeClr val="tx1"/>
                </a:solidFill>
              </a:rPr>
              <a:t>technologies are utilized by a wide variety of industries having certain charactersitics (its employs highly educated people, its technology is changing at a faster rate than that of other industries, it competes with technological innovation, it has high levels of R&amp;D expenditure.</a:t>
            </a:r>
          </a:p>
        </p:txBody>
      </p:sp>
      <p:sp>
        <p:nvSpPr>
          <p:cNvPr id="6" name="Rounded Rectangle 5"/>
          <p:cNvSpPr/>
          <p:nvPr/>
        </p:nvSpPr>
        <p:spPr>
          <a:xfrm>
            <a:off x="609600" y="590550"/>
            <a:ext cx="7315200" cy="838200"/>
          </a:xfrm>
          <a:prstGeom prst="roundRect">
            <a:avLst>
              <a:gd name="adj" fmla="val 50000"/>
            </a:avLst>
          </a:prstGeom>
          <a:solidFill>
            <a:srgbClr val="0070C0"/>
          </a:solidFill>
          <a:effectLst>
            <a:outerShdw blurRad="139700" dist="114300" dir="2700000" algn="tl" rotWithShape="0">
              <a:prstClr val="black">
                <a:alpha val="60000"/>
              </a:prstClr>
            </a:outerShdw>
          </a:effectLst>
          <a:scene3d>
            <a:camera prst="orthographicFront"/>
            <a:lightRig rig="soft" dir="t">
              <a:rot lat="0" lon="0" rev="0"/>
            </a:lightRig>
          </a:scene3d>
          <a:sp3d prstMaterial="metal">
            <a:bevelT w="222250" h="152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1202045" y="393450"/>
            <a:ext cx="6402467" cy="1130300"/>
          </a:xfrm>
        </p:spPr>
        <p:txBody>
          <a:bodyPr/>
          <a:lstStyle/>
          <a:p>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CLASSIFICATION OF TECHNOLO</a:t>
            </a:r>
            <a:r>
              <a:rPr lang="en-US" dirty="0" smtClean="0">
                <a:effectLst>
                  <a:glow rad="38100">
                    <a:schemeClr val="bg1">
                      <a:lumMod val="65000"/>
                      <a:lumOff val="35000"/>
                      <a:alpha val="40000"/>
                    </a:schemeClr>
                  </a:glow>
                  <a:outerShdw blurRad="76200" dist="63500" dir="2700000" algn="tl" rotWithShape="0">
                    <a:prstClr val="black">
                      <a:alpha val="89000"/>
                    </a:prstClr>
                  </a:outerShdw>
                </a:effectLst>
              </a:rPr>
              <a:t>G</a:t>
            </a:r>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Y</a:t>
            </a:r>
            <a:endParaRPr lang="en-US" dirty="0">
              <a:effectLst>
                <a:glow rad="38100">
                  <a:schemeClr val="bg1">
                    <a:lumMod val="65000"/>
                    <a:lumOff val="35000"/>
                    <a:alpha val="40000"/>
                  </a:schemeClr>
                </a:glow>
                <a:outerShdw blurRad="76200" dist="63500" dir="2700000" algn="tl" rotWithShape="0">
                  <a:prstClr val="black">
                    <a:alpha val="89000"/>
                  </a:prstClr>
                </a:outerShdw>
              </a:effectLst>
            </a:endParaRPr>
          </a:p>
        </p:txBody>
      </p:sp>
    </p:spTree>
    <p:extLst>
      <p:ext uri="{BB962C8B-B14F-4D97-AF65-F5344CB8AC3E}">
        <p14:creationId xmlns:p14="http://schemas.microsoft.com/office/powerpoint/2010/main" val="1069013949"/>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normAutofit fontScale="92500" lnSpcReduction="20000"/>
          </a:bodyPr>
          <a:lstStyle/>
          <a:p>
            <a:pPr>
              <a:buFont typeface="Courier New" pitchFamily="49" charset="0"/>
              <a:buChar char="o"/>
            </a:pPr>
            <a:r>
              <a:rPr lang="id-ID" b="1" dirty="0" smtClean="0">
                <a:solidFill>
                  <a:srgbClr val="FFFF00"/>
                </a:solidFill>
              </a:rPr>
              <a:t>LOW TECHNOLOGY</a:t>
            </a:r>
            <a:r>
              <a:rPr lang="id-ID" dirty="0" smtClean="0"/>
              <a:t>. </a:t>
            </a:r>
            <a:r>
              <a:rPr lang="id-ID" b="1" dirty="0" smtClean="0">
                <a:solidFill>
                  <a:schemeClr val="tx1"/>
                </a:solidFill>
              </a:rPr>
              <a:t>The term  </a:t>
            </a:r>
            <a:r>
              <a:rPr lang="id-ID" b="1" i="1" dirty="0" smtClean="0">
                <a:solidFill>
                  <a:schemeClr val="tx1"/>
                </a:solidFill>
              </a:rPr>
              <a:t>low technology</a:t>
            </a:r>
            <a:r>
              <a:rPr lang="id-ID" b="1" dirty="0" smtClean="0">
                <a:solidFill>
                  <a:schemeClr val="tx1"/>
                </a:solidFill>
              </a:rPr>
              <a:t> refer to technologies that have permeated large segment of human society</a:t>
            </a:r>
            <a:r>
              <a:rPr lang="id-ID" b="1" smtClean="0">
                <a:solidFill>
                  <a:schemeClr val="tx1"/>
                </a:solidFill>
              </a:rPr>
              <a:t>.</a:t>
            </a:r>
            <a:r>
              <a:rPr lang="id-ID" smtClean="0">
                <a:solidFill>
                  <a:schemeClr val="tx1"/>
                </a:solidFill>
              </a:rPr>
              <a:t> </a:t>
            </a:r>
            <a:endParaRPr lang="en-US" smtClean="0">
              <a:solidFill>
                <a:schemeClr val="tx1"/>
              </a:solidFill>
            </a:endParaRPr>
          </a:p>
          <a:p>
            <a:pPr>
              <a:buFont typeface="Courier New" pitchFamily="49" charset="0"/>
              <a:buChar char="o"/>
            </a:pPr>
            <a:r>
              <a:rPr lang="id-ID" smtClean="0">
                <a:solidFill>
                  <a:schemeClr val="tx1"/>
                </a:solidFill>
              </a:rPr>
              <a:t>Low </a:t>
            </a:r>
            <a:r>
              <a:rPr lang="id-ID" dirty="0" smtClean="0">
                <a:solidFill>
                  <a:schemeClr val="tx1"/>
                </a:solidFill>
              </a:rPr>
              <a:t>technologies are utilized by a wide variety of industries having the following characteristics: (they employ people with relatively low levels of education or skill, they use manual or semiautomatic operations, they have low levels of research expenditure, the technology base used is stable with litle change, the product produced are mostly of the type that satisfy basic human need such as food, shelter, clothing, and basic human </a:t>
            </a:r>
            <a:r>
              <a:rPr lang="id-ID" smtClean="0">
                <a:solidFill>
                  <a:schemeClr val="tx1"/>
                </a:solidFill>
              </a:rPr>
              <a:t>services</a:t>
            </a:r>
            <a:r>
              <a:rPr lang="id-ID" smtClean="0"/>
              <a:t>.</a:t>
            </a:r>
            <a:endParaRPr lang="en-US" dirty="0"/>
          </a:p>
        </p:txBody>
      </p:sp>
      <p:sp>
        <p:nvSpPr>
          <p:cNvPr id="7" name="Rounded Rectangle 6"/>
          <p:cNvSpPr/>
          <p:nvPr/>
        </p:nvSpPr>
        <p:spPr>
          <a:xfrm>
            <a:off x="609600" y="590550"/>
            <a:ext cx="7315200" cy="838200"/>
          </a:xfrm>
          <a:prstGeom prst="roundRect">
            <a:avLst>
              <a:gd name="adj" fmla="val 50000"/>
            </a:avLst>
          </a:prstGeom>
          <a:solidFill>
            <a:srgbClr val="0070C0"/>
          </a:solidFill>
          <a:effectLst>
            <a:outerShdw blurRad="139700" dist="114300" dir="2700000" algn="tl" rotWithShape="0">
              <a:prstClr val="black">
                <a:alpha val="60000"/>
              </a:prstClr>
            </a:outerShdw>
          </a:effectLst>
          <a:scene3d>
            <a:camera prst="orthographicFront"/>
            <a:lightRig rig="soft" dir="t">
              <a:rot lat="0" lon="0" rev="0"/>
            </a:lightRig>
          </a:scene3d>
          <a:sp3d prstMaterial="metal">
            <a:bevelT w="222250" h="152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1202045" y="393450"/>
            <a:ext cx="6402467" cy="1130300"/>
          </a:xfrm>
        </p:spPr>
        <p:txBody>
          <a:bodyPr/>
          <a:lstStyle/>
          <a:p>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CLASSIFICATION OF TECHNOLO</a:t>
            </a:r>
            <a:r>
              <a:rPr lang="en-US" dirty="0" smtClean="0">
                <a:effectLst>
                  <a:glow rad="38100">
                    <a:schemeClr val="bg1">
                      <a:lumMod val="65000"/>
                      <a:lumOff val="35000"/>
                      <a:alpha val="40000"/>
                    </a:schemeClr>
                  </a:glow>
                  <a:outerShdw blurRad="76200" dist="63500" dir="2700000" algn="tl" rotWithShape="0">
                    <a:prstClr val="black">
                      <a:alpha val="89000"/>
                    </a:prstClr>
                  </a:outerShdw>
                </a:effectLst>
              </a:rPr>
              <a:t>G</a:t>
            </a:r>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Y</a:t>
            </a:r>
            <a:endParaRPr lang="en-US" dirty="0">
              <a:effectLst>
                <a:glow rad="38100">
                  <a:schemeClr val="bg1">
                    <a:lumMod val="65000"/>
                    <a:lumOff val="35000"/>
                    <a:alpha val="40000"/>
                  </a:schemeClr>
                </a:glow>
                <a:outerShdw blurRad="76200" dist="63500" dir="2700000" algn="tl" rotWithShape="0">
                  <a:prstClr val="black">
                    <a:alpha val="89000"/>
                  </a:prstClr>
                </a:outerShdw>
              </a:effectLst>
            </a:endParaRPr>
          </a:p>
        </p:txBody>
      </p:sp>
    </p:spTree>
    <p:extLst>
      <p:ext uri="{BB962C8B-B14F-4D97-AF65-F5344CB8AC3E}">
        <p14:creationId xmlns:p14="http://schemas.microsoft.com/office/powerpoint/2010/main" val="702234456"/>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normAutofit fontScale="92500" lnSpcReduction="10000"/>
          </a:bodyPr>
          <a:lstStyle/>
          <a:p>
            <a:pPr>
              <a:buFont typeface="Courier New" pitchFamily="49" charset="0"/>
              <a:buChar char="o"/>
            </a:pPr>
            <a:r>
              <a:rPr lang="id-ID" b="1" dirty="0" smtClean="0">
                <a:solidFill>
                  <a:srgbClr val="FFFF00"/>
                </a:solidFill>
              </a:rPr>
              <a:t>MEDIUM TECHNOLOGY</a:t>
            </a:r>
            <a:r>
              <a:rPr lang="id-ID" dirty="0" smtClean="0"/>
              <a:t>. </a:t>
            </a:r>
            <a:r>
              <a:rPr lang="id-ID" b="1" dirty="0" smtClean="0">
                <a:solidFill>
                  <a:schemeClr val="tx1"/>
                </a:solidFill>
              </a:rPr>
              <a:t>The term  </a:t>
            </a:r>
            <a:r>
              <a:rPr lang="id-ID" b="1" i="1" dirty="0" smtClean="0">
                <a:solidFill>
                  <a:schemeClr val="tx1"/>
                </a:solidFill>
              </a:rPr>
              <a:t>medium technology</a:t>
            </a:r>
            <a:r>
              <a:rPr lang="id-ID" b="1" dirty="0" smtClean="0">
                <a:solidFill>
                  <a:schemeClr val="tx1"/>
                </a:solidFill>
              </a:rPr>
              <a:t> comprises a wide set of technologies that fall between high and low technologies</a:t>
            </a:r>
            <a:r>
              <a:rPr lang="id-ID" dirty="0" smtClean="0">
                <a:solidFill>
                  <a:schemeClr val="tx1"/>
                </a:solidFill>
              </a:rPr>
              <a:t>. It usually refers to mature technologies that are more amenable than others to technology transfer.</a:t>
            </a:r>
          </a:p>
          <a:p>
            <a:pPr>
              <a:buFont typeface="Courier New" pitchFamily="49" charset="0"/>
              <a:buChar char="o"/>
            </a:pPr>
            <a:r>
              <a:rPr lang="id-ID" b="1" dirty="0" smtClean="0">
                <a:solidFill>
                  <a:srgbClr val="FFFF00"/>
                </a:solidFill>
              </a:rPr>
              <a:t>APPROPRIATE </a:t>
            </a:r>
            <a:r>
              <a:rPr lang="id-ID" b="1" dirty="0">
                <a:solidFill>
                  <a:srgbClr val="FFFF00"/>
                </a:solidFill>
              </a:rPr>
              <a:t>TECHNOLOGY</a:t>
            </a:r>
            <a:r>
              <a:rPr lang="id-ID" dirty="0"/>
              <a:t>. </a:t>
            </a:r>
            <a:r>
              <a:rPr lang="id-ID" b="1" dirty="0">
                <a:solidFill>
                  <a:schemeClr val="tx1"/>
                </a:solidFill>
              </a:rPr>
              <a:t>The term  </a:t>
            </a:r>
            <a:r>
              <a:rPr lang="id-ID" b="1" i="1" dirty="0" smtClean="0">
                <a:solidFill>
                  <a:schemeClr val="tx1"/>
                </a:solidFill>
              </a:rPr>
              <a:t>appropriate </a:t>
            </a:r>
            <a:r>
              <a:rPr lang="id-ID" b="1" i="1" dirty="0">
                <a:solidFill>
                  <a:schemeClr val="tx1"/>
                </a:solidFill>
              </a:rPr>
              <a:t>technology</a:t>
            </a:r>
            <a:r>
              <a:rPr lang="id-ID" b="1" dirty="0">
                <a:solidFill>
                  <a:schemeClr val="tx1"/>
                </a:solidFill>
              </a:rPr>
              <a:t> </a:t>
            </a:r>
            <a:r>
              <a:rPr lang="id-ID" b="1" dirty="0" smtClean="0">
                <a:solidFill>
                  <a:schemeClr val="tx1"/>
                </a:solidFill>
              </a:rPr>
              <a:t>is used to indicate a good match between the technology utilized and the resources required for its optimal use.</a:t>
            </a:r>
            <a:r>
              <a:rPr lang="id-ID" dirty="0" smtClean="0">
                <a:solidFill>
                  <a:schemeClr val="tx1"/>
                </a:solidFill>
              </a:rPr>
              <a:t> The technology could be of any level—low, medium, or high.</a:t>
            </a:r>
            <a:endParaRPr lang="en-US" dirty="0">
              <a:solidFill>
                <a:schemeClr val="tx1"/>
              </a:solidFill>
            </a:endParaRPr>
          </a:p>
          <a:p>
            <a:pPr>
              <a:buFont typeface="Courier New" pitchFamily="49" charset="0"/>
              <a:buChar char="o"/>
            </a:pPr>
            <a:endParaRPr lang="en-US" dirty="0"/>
          </a:p>
        </p:txBody>
      </p:sp>
      <p:sp>
        <p:nvSpPr>
          <p:cNvPr id="7" name="Rounded Rectangle 6"/>
          <p:cNvSpPr/>
          <p:nvPr/>
        </p:nvSpPr>
        <p:spPr>
          <a:xfrm>
            <a:off x="609600" y="590550"/>
            <a:ext cx="7315200" cy="838200"/>
          </a:xfrm>
          <a:prstGeom prst="roundRect">
            <a:avLst>
              <a:gd name="adj" fmla="val 50000"/>
            </a:avLst>
          </a:prstGeom>
          <a:solidFill>
            <a:srgbClr val="0070C0"/>
          </a:solidFill>
          <a:effectLst>
            <a:outerShdw blurRad="139700" dist="114300" dir="2700000" algn="tl" rotWithShape="0">
              <a:prstClr val="black">
                <a:alpha val="60000"/>
              </a:prstClr>
            </a:outerShdw>
          </a:effectLst>
          <a:scene3d>
            <a:camera prst="orthographicFront"/>
            <a:lightRig rig="soft" dir="t">
              <a:rot lat="0" lon="0" rev="0"/>
            </a:lightRig>
          </a:scene3d>
          <a:sp3d prstMaterial="metal">
            <a:bevelT w="222250" h="152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1202045" y="393450"/>
            <a:ext cx="6402467" cy="1130300"/>
          </a:xfrm>
        </p:spPr>
        <p:txBody>
          <a:bodyPr/>
          <a:lstStyle/>
          <a:p>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CLASSIFICATION OF TECHNOLO</a:t>
            </a:r>
            <a:r>
              <a:rPr lang="en-US" dirty="0" smtClean="0">
                <a:effectLst>
                  <a:glow rad="38100">
                    <a:schemeClr val="bg1">
                      <a:lumMod val="65000"/>
                      <a:lumOff val="35000"/>
                      <a:alpha val="40000"/>
                    </a:schemeClr>
                  </a:glow>
                  <a:outerShdw blurRad="76200" dist="63500" dir="2700000" algn="tl" rotWithShape="0">
                    <a:prstClr val="black">
                      <a:alpha val="89000"/>
                    </a:prstClr>
                  </a:outerShdw>
                </a:effectLst>
              </a:rPr>
              <a:t>G</a:t>
            </a:r>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Y</a:t>
            </a:r>
            <a:endParaRPr lang="en-US" dirty="0">
              <a:effectLst>
                <a:glow rad="38100">
                  <a:schemeClr val="bg1">
                    <a:lumMod val="65000"/>
                    <a:lumOff val="35000"/>
                    <a:alpha val="40000"/>
                  </a:schemeClr>
                </a:glow>
                <a:outerShdw blurRad="76200" dist="63500" dir="2700000" algn="tl" rotWithShape="0">
                  <a:prstClr val="black">
                    <a:alpha val="89000"/>
                  </a:prstClr>
                </a:outerShdw>
              </a:effectLst>
            </a:endParaRPr>
          </a:p>
        </p:txBody>
      </p:sp>
    </p:spTree>
    <p:extLst>
      <p:ext uri="{BB962C8B-B14F-4D97-AF65-F5344CB8AC3E}">
        <p14:creationId xmlns:p14="http://schemas.microsoft.com/office/powerpoint/2010/main" val="1705523833"/>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normAutofit fontScale="92500" lnSpcReduction="10000"/>
          </a:bodyPr>
          <a:lstStyle/>
          <a:p>
            <a:pPr>
              <a:buFont typeface="Courier New" pitchFamily="49" charset="0"/>
              <a:buChar char="o"/>
            </a:pPr>
            <a:r>
              <a:rPr lang="id-ID" b="1" dirty="0" smtClean="0">
                <a:solidFill>
                  <a:srgbClr val="FFFF00"/>
                </a:solidFill>
              </a:rPr>
              <a:t>CODIFIED VERSUS TACIT TECHNOLOGY</a:t>
            </a:r>
            <a:r>
              <a:rPr lang="id-ID" dirty="0" smtClean="0"/>
              <a:t>. Technology can be preserved and effectively transferred among users if it is expressed in a coded form. An engineering drawing is a </a:t>
            </a:r>
            <a:r>
              <a:rPr lang="id-ID" b="1" i="1" dirty="0" smtClean="0"/>
              <a:t>coded </a:t>
            </a:r>
            <a:r>
              <a:rPr lang="id-ID" dirty="0" smtClean="0"/>
              <a:t>form expressing shape, dimension, and tolerances about a product</a:t>
            </a:r>
            <a:r>
              <a:rPr lang="id-ID" smtClean="0"/>
              <a:t>. </a:t>
            </a:r>
            <a:endParaRPr lang="en-US" smtClean="0"/>
          </a:p>
          <a:p>
            <a:pPr>
              <a:buFont typeface="Courier New" pitchFamily="49" charset="0"/>
              <a:buChar char="o"/>
            </a:pPr>
            <a:r>
              <a:rPr lang="id-ID" smtClean="0"/>
              <a:t>A </a:t>
            </a:r>
            <a:r>
              <a:rPr lang="id-ID" dirty="0" smtClean="0"/>
              <a:t>computer program of an optimization algorithm is a </a:t>
            </a:r>
            <a:r>
              <a:rPr lang="id-ID" b="1" i="1" dirty="0" smtClean="0"/>
              <a:t>codified </a:t>
            </a:r>
            <a:r>
              <a:rPr lang="id-ID" dirty="0" smtClean="0"/>
              <a:t>form that preserves and transmits knowledge about that algorithm. </a:t>
            </a:r>
            <a:r>
              <a:rPr lang="id-ID" b="1" i="1" dirty="0" smtClean="0"/>
              <a:t>Tacit Technology </a:t>
            </a:r>
            <a:r>
              <a:rPr lang="id-ID" dirty="0" smtClean="0"/>
              <a:t>is nonarticulated knowledge. There is no uniformity in the way it is presented or expressed to a large group of people.</a:t>
            </a:r>
            <a:endParaRPr lang="en-US" dirty="0"/>
          </a:p>
          <a:p>
            <a:pPr>
              <a:buFont typeface="Courier New" pitchFamily="49" charset="0"/>
              <a:buChar char="o"/>
            </a:pPr>
            <a:endParaRPr lang="en-US" dirty="0"/>
          </a:p>
        </p:txBody>
      </p:sp>
      <p:sp>
        <p:nvSpPr>
          <p:cNvPr id="7" name="Rounded Rectangle 6"/>
          <p:cNvSpPr/>
          <p:nvPr/>
        </p:nvSpPr>
        <p:spPr>
          <a:xfrm>
            <a:off x="609600" y="590550"/>
            <a:ext cx="7315200" cy="838200"/>
          </a:xfrm>
          <a:prstGeom prst="roundRect">
            <a:avLst>
              <a:gd name="adj" fmla="val 50000"/>
            </a:avLst>
          </a:prstGeom>
          <a:solidFill>
            <a:srgbClr val="0070C0"/>
          </a:solidFill>
          <a:effectLst>
            <a:outerShdw blurRad="139700" dist="114300" dir="2700000" algn="tl" rotWithShape="0">
              <a:prstClr val="black">
                <a:alpha val="60000"/>
              </a:prstClr>
            </a:outerShdw>
          </a:effectLst>
          <a:scene3d>
            <a:camera prst="orthographicFront"/>
            <a:lightRig rig="soft" dir="t">
              <a:rot lat="0" lon="0" rev="0"/>
            </a:lightRig>
          </a:scene3d>
          <a:sp3d prstMaterial="metal">
            <a:bevelT w="222250" h="152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1202045" y="393450"/>
            <a:ext cx="6402467" cy="1130300"/>
          </a:xfrm>
        </p:spPr>
        <p:txBody>
          <a:bodyPr/>
          <a:lstStyle/>
          <a:p>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CLASSIFICATION OF TECHNOLO</a:t>
            </a:r>
            <a:r>
              <a:rPr lang="en-US" dirty="0" smtClean="0">
                <a:effectLst>
                  <a:glow rad="38100">
                    <a:schemeClr val="bg1">
                      <a:lumMod val="65000"/>
                      <a:lumOff val="35000"/>
                      <a:alpha val="40000"/>
                    </a:schemeClr>
                  </a:glow>
                  <a:outerShdw blurRad="76200" dist="63500" dir="2700000" algn="tl" rotWithShape="0">
                    <a:prstClr val="black">
                      <a:alpha val="89000"/>
                    </a:prstClr>
                  </a:outerShdw>
                </a:effectLst>
              </a:rPr>
              <a:t>G</a:t>
            </a:r>
            <a:r>
              <a:rPr lang="id-ID" dirty="0" smtClean="0">
                <a:effectLst>
                  <a:glow rad="38100">
                    <a:schemeClr val="bg1">
                      <a:lumMod val="65000"/>
                      <a:lumOff val="35000"/>
                      <a:alpha val="40000"/>
                    </a:schemeClr>
                  </a:glow>
                  <a:outerShdw blurRad="76200" dist="63500" dir="2700000" algn="tl" rotWithShape="0">
                    <a:prstClr val="black">
                      <a:alpha val="89000"/>
                    </a:prstClr>
                  </a:outerShdw>
                </a:effectLst>
              </a:rPr>
              <a:t>Y</a:t>
            </a:r>
            <a:endParaRPr lang="en-US" dirty="0">
              <a:effectLst>
                <a:glow rad="38100">
                  <a:schemeClr val="bg1">
                    <a:lumMod val="65000"/>
                    <a:lumOff val="35000"/>
                    <a:alpha val="40000"/>
                  </a:schemeClr>
                </a:glow>
                <a:outerShdw blurRad="76200" dist="63500" dir="2700000" algn="tl" rotWithShape="0">
                  <a:prstClr val="black">
                    <a:alpha val="89000"/>
                  </a:prstClr>
                </a:outerShdw>
              </a:effectLst>
            </a:endParaRPr>
          </a:p>
        </p:txBody>
      </p:sp>
    </p:spTree>
    <p:extLst>
      <p:ext uri="{BB962C8B-B14F-4D97-AF65-F5344CB8AC3E}">
        <p14:creationId xmlns:p14="http://schemas.microsoft.com/office/powerpoint/2010/main" val="427392611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759" name="Group 247"/>
          <p:cNvGraphicFramePr>
            <a:graphicFrameLocks noGrp="1"/>
          </p:cNvGraphicFramePr>
          <p:nvPr>
            <p:extLst>
              <p:ext uri="{D42A27DB-BD31-4B8C-83A1-F6EECF244321}">
                <p14:modId xmlns:p14="http://schemas.microsoft.com/office/powerpoint/2010/main" val="3411185123"/>
              </p:ext>
            </p:extLst>
          </p:nvPr>
        </p:nvGraphicFramePr>
        <p:xfrm>
          <a:off x="304120" y="174852"/>
          <a:ext cx="8121423" cy="4585716"/>
        </p:xfrm>
        <a:graphic>
          <a:graphicData uri="http://schemas.openxmlformats.org/drawingml/2006/table">
            <a:tbl>
              <a:tblPr/>
              <a:tblGrid>
                <a:gridCol w="2030748"/>
                <a:gridCol w="304455"/>
                <a:gridCol w="1726293"/>
                <a:gridCol w="2029179"/>
                <a:gridCol w="2030748"/>
              </a:tblGrid>
              <a:tr h="20769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rgbClr val="FF00FF"/>
                          </a:solidFill>
                          <a:effectLst>
                            <a:outerShdw blurRad="38100" dist="38100" dir="2700000" algn="tl">
                              <a:srgbClr val="000000"/>
                            </a:outerShdw>
                          </a:effectLst>
                          <a:latin typeface="Garamond" pitchFamily="18" charset="0"/>
                        </a:rPr>
                        <a:t>1950</a:t>
                      </a:r>
                    </a:p>
                  </a:txBody>
                  <a:tcPr marT="34290" marB="34290" horzOverflow="overflow">
                    <a:lnL cap="flat">
                      <a:noFill/>
                    </a:lnL>
                    <a:lnR>
                      <a:noFill/>
                    </a:lnR>
                    <a:lnT cap="fla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rgbClr val="FF00FF"/>
                          </a:solidFill>
                          <a:effectLst>
                            <a:outerShdw blurRad="38100" dist="38100" dir="2700000" algn="tl">
                              <a:srgbClr val="000000"/>
                            </a:outerShdw>
                          </a:effectLst>
                          <a:latin typeface="Garamond" pitchFamily="18" charset="0"/>
                        </a:rPr>
                        <a:t>1970</a:t>
                      </a:r>
                    </a:p>
                  </a:txBody>
                  <a:tcPr marT="34290" marB="34290" horzOverflow="overflow">
                    <a:lnL>
                      <a:noFill/>
                    </a:lnL>
                    <a:lnR>
                      <a:noFill/>
                    </a:lnR>
                    <a:lnT cap="fla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rgbClr val="FF00FF"/>
                          </a:solidFill>
                          <a:effectLst>
                            <a:outerShdw blurRad="38100" dist="38100" dir="2700000" algn="tl">
                              <a:srgbClr val="000000"/>
                            </a:outerShdw>
                          </a:effectLst>
                          <a:latin typeface="Garamond" pitchFamily="18" charset="0"/>
                        </a:rPr>
                        <a:t>1980</a:t>
                      </a:r>
                    </a:p>
                  </a:txBody>
                  <a:tcPr marT="34290" marB="34290"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rgbClr val="FF00FF"/>
                          </a:solidFill>
                          <a:effectLst>
                            <a:outerShdw blurRad="38100" dist="38100" dir="2700000" algn="tl">
                              <a:srgbClr val="000000"/>
                            </a:outerShdw>
                          </a:effectLst>
                          <a:latin typeface="Garamond" pitchFamily="18" charset="0"/>
                        </a:rPr>
                        <a:t>1990s</a:t>
                      </a:r>
                    </a:p>
                  </a:txBody>
                  <a:tcPr marT="34290" marB="34290" horzOverflow="overflow">
                    <a:lnL>
                      <a:noFill/>
                    </a:lnL>
                    <a:lnR cap="flat">
                      <a:noFill/>
                    </a:lnR>
                    <a:lnT cap="flat">
                      <a:noFill/>
                    </a:lnT>
                    <a:lnB>
                      <a:noFill/>
                    </a:lnB>
                    <a:lnTlToBr>
                      <a:noFill/>
                    </a:lnTlToBr>
                    <a:lnBlToTr>
                      <a:noFill/>
                    </a:lnBlToTr>
                    <a:noFill/>
                  </a:tcPr>
                </a:tc>
              </a:tr>
              <a:tr h="388951">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R&amp;D</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Management</a:t>
                      </a: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Mgt of</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Innovation</a:t>
                      </a: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Technology</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Strategy</a:t>
                      </a:r>
                    </a:p>
                  </a:txBody>
                  <a:tcPr marT="34290" marB="3429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Value-Based</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Management</a:t>
                      </a:r>
                    </a:p>
                  </a:txBody>
                  <a:tcPr marT="34290" marB="34290" horzOverflow="overflow">
                    <a:lnL>
                      <a:noFill/>
                    </a:lnL>
                    <a:lnR cap="flat">
                      <a:noFill/>
                    </a:lnR>
                    <a:lnT>
                      <a:noFill/>
                    </a:lnT>
                    <a:lnB>
                      <a:noFill/>
                    </a:lnB>
                    <a:lnTlToBr>
                      <a:noFill/>
                    </a:lnTlToBr>
                    <a:lnBlToTr>
                      <a:noFill/>
                    </a:lnBlToTr>
                    <a:noFill/>
                  </a:tcPr>
                </a:tc>
              </a:tr>
              <a:tr h="20769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cap="flat">
                      <a:noFill/>
                    </a:lnR>
                    <a:lnT>
                      <a:noFill/>
                    </a:lnT>
                    <a:lnB>
                      <a:noFill/>
                    </a:lnB>
                    <a:lnTlToBr>
                      <a:noFill/>
                    </a:lnTlToBr>
                    <a:lnBlToTr>
                      <a:noFill/>
                    </a:lnBlToTr>
                    <a:noFill/>
                  </a:tcPr>
                </a:tc>
              </a:tr>
              <a:tr h="207692">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Era of  Plentiful Resources</a:t>
                      </a:r>
                    </a:p>
                  </a:txBody>
                  <a:tcPr marT="34290" marB="34290" horzOverflow="overflow">
                    <a:lnL cap="flat">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Era of Accountablitity</a:t>
                      </a:r>
                    </a:p>
                  </a:txBody>
                  <a:tcPr marT="34290" marB="34290" horzOverflow="overflow">
                    <a:lnL>
                      <a:noFill/>
                    </a:lnL>
                    <a:lnR cap="flat">
                      <a:noFill/>
                    </a:lnR>
                    <a:lnT>
                      <a:noFill/>
                    </a:lnT>
                    <a:lnB>
                      <a:noFill/>
                    </a:lnB>
                    <a:lnTlToBr>
                      <a:noFill/>
                    </a:lnTlToBr>
                    <a:lnBlToTr>
                      <a:noFill/>
                    </a:lnBlToTr>
                    <a:noFill/>
                  </a:tcPr>
                </a:tc>
              </a:tr>
              <a:tr h="20769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cap="flat">
                      <a:noFill/>
                    </a:lnR>
                    <a:lnT>
                      <a:noFill/>
                    </a:lnT>
                    <a:lnB>
                      <a:noFill/>
                    </a:lnB>
                    <a:lnTlToBr>
                      <a:noFill/>
                    </a:lnTlToBr>
                    <a:lnBlToTr>
                      <a:noFill/>
                    </a:lnBlToTr>
                    <a:noFill/>
                  </a:tcPr>
                </a:tc>
              </a:tr>
              <a:tr h="388951">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New venture</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division</a:t>
                      </a: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Linking to</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business</a:t>
                      </a:r>
                    </a:p>
                  </a:txBody>
                  <a:tcPr marT="34290" marB="3429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Broader vision</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Of technology</a:t>
                      </a:r>
                    </a:p>
                  </a:txBody>
                  <a:tcPr marT="34290" marB="34290" horzOverflow="overflow">
                    <a:lnL>
                      <a:noFill/>
                    </a:lnL>
                    <a:lnR cap="flat">
                      <a:noFill/>
                    </a:lnR>
                    <a:lnT>
                      <a:noFill/>
                    </a:lnT>
                    <a:lnB>
                      <a:noFill/>
                    </a:lnB>
                    <a:lnTlToBr>
                      <a:noFill/>
                    </a:lnTlToBr>
                    <a:lnBlToTr>
                      <a:noFill/>
                    </a:lnBlToTr>
                    <a:noFill/>
                  </a:tcPr>
                </a:tc>
              </a:tr>
              <a:tr h="20769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cap="flat">
                      <a:noFill/>
                    </a:lnR>
                    <a:lnT>
                      <a:noFill/>
                    </a:lnT>
                    <a:lnB>
                      <a:noFill/>
                    </a:lnB>
                    <a:lnTlToBr>
                      <a:noFill/>
                    </a:lnTlToBr>
                    <a:lnBlToTr>
                      <a:noFill/>
                    </a:lnBlToTr>
                    <a:noFill/>
                  </a:tcPr>
                </a:tc>
              </a:tr>
              <a:tr h="75146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Allocation of</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Funds to projects</a:t>
                      </a: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Innovation</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management</a:t>
                      </a: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Different</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Organizational</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arrangement</a:t>
                      </a:r>
                    </a:p>
                  </a:txBody>
                  <a:tcPr marT="34290" marB="3429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Outsourching</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Tools to assess</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value</a:t>
                      </a:r>
                    </a:p>
                  </a:txBody>
                  <a:tcPr marT="34290" marB="34290" horzOverflow="overflow">
                    <a:lnL>
                      <a:noFill/>
                    </a:lnL>
                    <a:lnR cap="flat">
                      <a:noFill/>
                    </a:lnR>
                    <a:lnT>
                      <a:noFill/>
                    </a:lnT>
                    <a:lnB>
                      <a:noFill/>
                    </a:lnB>
                    <a:lnTlToBr>
                      <a:noFill/>
                    </a:lnTlToBr>
                    <a:lnBlToTr>
                      <a:noFill/>
                    </a:lnBlToTr>
                    <a:noFill/>
                  </a:tcPr>
                </a:tc>
              </a:tr>
              <a:tr h="388951">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Scientific &amp;</a:t>
                      </a:r>
                    </a:p>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Engineers</a:t>
                      </a: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cap="flat">
                      <a:noFill/>
                    </a:lnR>
                    <a:lnT>
                      <a:noFill/>
                    </a:lnT>
                    <a:lnB>
                      <a:noFill/>
                    </a:lnB>
                    <a:lnTlToBr>
                      <a:noFill/>
                    </a:lnTlToBr>
                    <a:lnBlToTr>
                      <a:noFill/>
                    </a:lnBlToTr>
                    <a:noFill/>
                  </a:tcPr>
                </a:tc>
              </a:tr>
              <a:tr h="20769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Internal markets</a:t>
                      </a:r>
                    </a:p>
                  </a:txBody>
                  <a:tcPr marT="34290" marB="34290" horzOverflow="overflow">
                    <a:lnL>
                      <a:noFill/>
                    </a:lnL>
                    <a:lnR cap="flat">
                      <a:noFill/>
                    </a:lnR>
                    <a:lnT>
                      <a:noFill/>
                    </a:lnT>
                    <a:lnB>
                      <a:noFill/>
                    </a:lnB>
                    <a:lnTlToBr>
                      <a:noFill/>
                    </a:lnTlToBr>
                    <a:lnBlToTr>
                      <a:noFill/>
                    </a:lnBlToTr>
                    <a:noFill/>
                  </a:tcPr>
                </a:tc>
              </a:tr>
              <a:tr h="20769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Leadership</a:t>
                      </a: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cap="flat">
                      <a:noFill/>
                    </a:lnR>
                    <a:lnT>
                      <a:noFill/>
                    </a:lnT>
                    <a:lnB>
                      <a:noFill/>
                    </a:lnB>
                    <a:lnTlToBr>
                      <a:noFill/>
                    </a:lnTlToBr>
                    <a:lnBlToTr>
                      <a:noFill/>
                    </a:lnBlToTr>
                    <a:noFill/>
                  </a:tcPr>
                </a:tc>
              </a:tr>
              <a:tr h="20769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cap="flat">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cap="flat">
                      <a:noFill/>
                    </a:lnR>
                    <a:lnT>
                      <a:noFill/>
                    </a:lnT>
                    <a:lnB>
                      <a:noFill/>
                    </a:lnB>
                    <a:lnTlToBr>
                      <a:noFill/>
                    </a:lnTlToBr>
                    <a:lnBlToTr>
                      <a:noFill/>
                    </a:lnBlToTr>
                    <a:noFill/>
                  </a:tcPr>
                </a:tc>
              </a:tr>
              <a:tr h="20769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R&amp;D Manager</a:t>
                      </a:r>
                    </a:p>
                  </a:txBody>
                  <a:tcPr marT="34290" marB="34290" horzOverflow="overflow">
                    <a:lnL cap="flat">
                      <a:noFill/>
                    </a:lnL>
                    <a:lnR>
                      <a:noFill/>
                    </a:lnR>
                    <a:lnT>
                      <a:noFill/>
                    </a:lnT>
                    <a:lnB cap="flat">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cap="flat">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Garamond" pitchFamily="18" charset="0"/>
                        </a:rPr>
                        <a:t>Chief Technology Officer</a:t>
                      </a:r>
                    </a:p>
                  </a:txBody>
                  <a:tcPr marT="34290" marB="34290" horzOverflow="overflow">
                    <a:lnL>
                      <a:noFill/>
                    </a:lnL>
                    <a:lnR cap="flat">
                      <a:noFill/>
                    </a:lnR>
                    <a:lnT>
                      <a:noFill/>
                    </a:lnT>
                    <a:lnB cap="flat">
                      <a:noFill/>
                    </a:lnB>
                    <a:lnTlToBr>
                      <a:noFill/>
                    </a:lnTlToBr>
                    <a:lnBlToTr>
                      <a:noFill/>
                    </a:lnBlToTr>
                    <a:noFill/>
                  </a:tcPr>
                </a:tc>
              </a:tr>
            </a:tbl>
          </a:graphicData>
        </a:graphic>
      </p:graphicFrame>
      <p:sp>
        <p:nvSpPr>
          <p:cNvPr id="17463" name="Line 220"/>
          <p:cNvSpPr>
            <a:spLocks noChangeShapeType="1"/>
          </p:cNvSpPr>
          <p:nvPr/>
        </p:nvSpPr>
        <p:spPr bwMode="auto">
          <a:xfrm>
            <a:off x="1597025" y="327025"/>
            <a:ext cx="1447800" cy="0"/>
          </a:xfrm>
          <a:prstGeom prst="line">
            <a:avLst/>
          </a:prstGeom>
          <a:noFill/>
          <a:ln w="9525">
            <a:solidFill>
              <a:schemeClr val="tx1"/>
            </a:solidFill>
            <a:prstDash val="dash"/>
            <a:round/>
            <a:headEnd/>
            <a:tailEnd type="triangle" w="med" len="med"/>
          </a:ln>
        </p:spPr>
        <p:txBody>
          <a:bodyPr/>
          <a:lstStyle/>
          <a:p>
            <a:endParaRPr lang="en-US"/>
          </a:p>
        </p:txBody>
      </p:sp>
      <p:sp>
        <p:nvSpPr>
          <p:cNvPr id="17464" name="Line 221"/>
          <p:cNvSpPr>
            <a:spLocks noChangeShapeType="1"/>
          </p:cNvSpPr>
          <p:nvPr/>
        </p:nvSpPr>
        <p:spPr bwMode="auto">
          <a:xfrm>
            <a:off x="3749675" y="322263"/>
            <a:ext cx="1447800" cy="0"/>
          </a:xfrm>
          <a:prstGeom prst="line">
            <a:avLst/>
          </a:prstGeom>
          <a:noFill/>
          <a:ln w="9525">
            <a:solidFill>
              <a:schemeClr val="tx1"/>
            </a:solidFill>
            <a:prstDash val="dash"/>
            <a:round/>
            <a:headEnd/>
            <a:tailEnd type="triangle" w="med" len="med"/>
          </a:ln>
        </p:spPr>
        <p:txBody>
          <a:bodyPr/>
          <a:lstStyle/>
          <a:p>
            <a:endParaRPr lang="en-US"/>
          </a:p>
        </p:txBody>
      </p:sp>
      <p:sp>
        <p:nvSpPr>
          <p:cNvPr id="17465" name="Line 222"/>
          <p:cNvSpPr>
            <a:spLocks noChangeShapeType="1"/>
          </p:cNvSpPr>
          <p:nvPr/>
        </p:nvSpPr>
        <p:spPr bwMode="auto">
          <a:xfrm>
            <a:off x="3968750" y="571500"/>
            <a:ext cx="914400" cy="0"/>
          </a:xfrm>
          <a:prstGeom prst="line">
            <a:avLst/>
          </a:prstGeom>
          <a:noFill/>
          <a:ln w="9525">
            <a:solidFill>
              <a:schemeClr val="tx1"/>
            </a:solidFill>
            <a:round/>
            <a:headEnd/>
            <a:tailEnd type="triangle" w="med" len="med"/>
          </a:ln>
        </p:spPr>
        <p:txBody>
          <a:bodyPr/>
          <a:lstStyle/>
          <a:p>
            <a:endParaRPr lang="en-US"/>
          </a:p>
        </p:txBody>
      </p:sp>
      <p:sp>
        <p:nvSpPr>
          <p:cNvPr id="17466" name="Line 224"/>
          <p:cNvSpPr>
            <a:spLocks noChangeShapeType="1"/>
          </p:cNvSpPr>
          <p:nvPr/>
        </p:nvSpPr>
        <p:spPr bwMode="auto">
          <a:xfrm>
            <a:off x="5765800" y="323850"/>
            <a:ext cx="1447800" cy="0"/>
          </a:xfrm>
          <a:prstGeom prst="line">
            <a:avLst/>
          </a:prstGeom>
          <a:noFill/>
          <a:ln w="9525">
            <a:solidFill>
              <a:schemeClr val="tx1"/>
            </a:solidFill>
            <a:prstDash val="dash"/>
            <a:round/>
            <a:headEnd/>
            <a:tailEnd type="triangle" w="med" len="med"/>
          </a:ln>
        </p:spPr>
        <p:txBody>
          <a:bodyPr/>
          <a:lstStyle/>
          <a:p>
            <a:endParaRPr lang="en-US"/>
          </a:p>
        </p:txBody>
      </p:sp>
      <p:sp>
        <p:nvSpPr>
          <p:cNvPr id="17467" name="Line 226"/>
          <p:cNvSpPr>
            <a:spLocks noChangeShapeType="1"/>
          </p:cNvSpPr>
          <p:nvPr/>
        </p:nvSpPr>
        <p:spPr bwMode="auto">
          <a:xfrm>
            <a:off x="6026150" y="571500"/>
            <a:ext cx="914400" cy="0"/>
          </a:xfrm>
          <a:prstGeom prst="line">
            <a:avLst/>
          </a:prstGeom>
          <a:noFill/>
          <a:ln w="9525">
            <a:solidFill>
              <a:schemeClr val="tx1"/>
            </a:solidFill>
            <a:round/>
            <a:headEnd/>
            <a:tailEnd type="triangle" w="med" len="med"/>
          </a:ln>
        </p:spPr>
        <p:txBody>
          <a:bodyPr/>
          <a:lstStyle/>
          <a:p>
            <a:endParaRPr lang="en-US"/>
          </a:p>
        </p:txBody>
      </p:sp>
      <p:sp>
        <p:nvSpPr>
          <p:cNvPr id="17468" name="Line 227"/>
          <p:cNvSpPr>
            <a:spLocks noChangeShapeType="1"/>
          </p:cNvSpPr>
          <p:nvPr/>
        </p:nvSpPr>
        <p:spPr bwMode="auto">
          <a:xfrm>
            <a:off x="1927225" y="560388"/>
            <a:ext cx="914400" cy="0"/>
          </a:xfrm>
          <a:prstGeom prst="line">
            <a:avLst/>
          </a:prstGeom>
          <a:noFill/>
          <a:ln w="9525">
            <a:solidFill>
              <a:schemeClr val="tx1"/>
            </a:solidFill>
            <a:round/>
            <a:headEnd/>
            <a:tailEnd type="triangle" w="med" len="med"/>
          </a:ln>
        </p:spPr>
        <p:txBody>
          <a:bodyPr/>
          <a:lstStyle/>
          <a:p>
            <a:endParaRPr lang="en-US"/>
          </a:p>
        </p:txBody>
      </p:sp>
      <p:sp>
        <p:nvSpPr>
          <p:cNvPr id="17469" name="Line 232"/>
          <p:cNvSpPr>
            <a:spLocks noChangeShapeType="1"/>
          </p:cNvSpPr>
          <p:nvPr/>
        </p:nvSpPr>
        <p:spPr bwMode="auto">
          <a:xfrm>
            <a:off x="2587625" y="1219200"/>
            <a:ext cx="1417638" cy="0"/>
          </a:xfrm>
          <a:prstGeom prst="line">
            <a:avLst/>
          </a:prstGeom>
          <a:noFill/>
          <a:ln w="9525">
            <a:solidFill>
              <a:schemeClr val="tx1"/>
            </a:solidFill>
            <a:round/>
            <a:headEnd/>
            <a:tailEnd type="triangle" w="med" len="med"/>
          </a:ln>
        </p:spPr>
        <p:txBody>
          <a:bodyPr/>
          <a:lstStyle/>
          <a:p>
            <a:endParaRPr lang="en-US"/>
          </a:p>
        </p:txBody>
      </p:sp>
      <p:sp>
        <p:nvSpPr>
          <p:cNvPr id="17470" name="Line 233"/>
          <p:cNvSpPr>
            <a:spLocks noChangeShapeType="1"/>
          </p:cNvSpPr>
          <p:nvPr/>
        </p:nvSpPr>
        <p:spPr bwMode="auto">
          <a:xfrm flipH="1">
            <a:off x="4902200" y="1208088"/>
            <a:ext cx="1417638" cy="0"/>
          </a:xfrm>
          <a:prstGeom prst="line">
            <a:avLst/>
          </a:prstGeom>
          <a:noFill/>
          <a:ln w="9525">
            <a:solidFill>
              <a:schemeClr val="tx1"/>
            </a:solidFill>
            <a:round/>
            <a:headEnd/>
            <a:tailEnd type="triangle" w="med" len="med"/>
          </a:ln>
        </p:spPr>
        <p:txBody>
          <a:bodyPr/>
          <a:lstStyle/>
          <a:p>
            <a:endParaRPr lang="en-US"/>
          </a:p>
        </p:txBody>
      </p:sp>
      <p:sp>
        <p:nvSpPr>
          <p:cNvPr id="17471" name="Line 243"/>
          <p:cNvSpPr>
            <a:spLocks noChangeShapeType="1"/>
          </p:cNvSpPr>
          <p:nvPr/>
        </p:nvSpPr>
        <p:spPr bwMode="auto">
          <a:xfrm>
            <a:off x="2406650" y="4619625"/>
            <a:ext cx="1417638" cy="0"/>
          </a:xfrm>
          <a:prstGeom prst="line">
            <a:avLst/>
          </a:prstGeom>
          <a:noFill/>
          <a:ln w="9525">
            <a:solidFill>
              <a:schemeClr val="tx1"/>
            </a:solidFill>
            <a:round/>
            <a:headEnd/>
            <a:tailEnd type="triangle" w="med" len="med"/>
          </a:ln>
        </p:spPr>
        <p:txBody>
          <a:bodyPr/>
          <a:lstStyle/>
          <a:p>
            <a:endParaRPr lang="en-US"/>
          </a:p>
        </p:txBody>
      </p:sp>
      <p:sp>
        <p:nvSpPr>
          <p:cNvPr id="17472" name="Line 244"/>
          <p:cNvSpPr>
            <a:spLocks noChangeShapeType="1"/>
          </p:cNvSpPr>
          <p:nvPr/>
        </p:nvSpPr>
        <p:spPr bwMode="auto">
          <a:xfrm flipH="1">
            <a:off x="4705350" y="4625975"/>
            <a:ext cx="1417638" cy="0"/>
          </a:xfrm>
          <a:prstGeom prst="line">
            <a:avLst/>
          </a:prstGeom>
          <a:noFill/>
          <a:ln w="9525">
            <a:solidFill>
              <a:schemeClr val="tx1"/>
            </a:solidFill>
            <a:round/>
            <a:headEnd/>
            <a:tailEnd type="triangle" w="med" len="med"/>
          </a:ln>
        </p:spPr>
        <p:txBody>
          <a:bodyPr/>
          <a:lstStyle/>
          <a:p>
            <a:endParaRPr lang="en-US"/>
          </a:p>
        </p:txBody>
      </p:sp>
      <p:sp>
        <p:nvSpPr>
          <p:cNvPr id="64757" name="Text Box 245"/>
          <p:cNvSpPr txBox="1">
            <a:spLocks noChangeArrowheads="1"/>
          </p:cNvSpPr>
          <p:nvPr/>
        </p:nvSpPr>
        <p:spPr bwMode="auto">
          <a:xfrm>
            <a:off x="0" y="4795838"/>
            <a:ext cx="4070350" cy="338137"/>
          </a:xfrm>
          <a:prstGeom prst="rect">
            <a:avLst/>
          </a:prstGeom>
          <a:solidFill>
            <a:srgbClr val="000000"/>
          </a:solidFill>
          <a:ln w="9525">
            <a:solidFill>
              <a:srgbClr val="FF00FF"/>
            </a:solidFill>
            <a:miter lim="800000"/>
            <a:headEnd/>
            <a:tailEnd/>
          </a:ln>
          <a:effectLst/>
        </p:spPr>
        <p:txBody>
          <a:bodyPr wrap="none">
            <a:spAutoFit/>
          </a:bodyPr>
          <a:lstStyle/>
          <a:p>
            <a:pPr>
              <a:defRPr/>
            </a:pPr>
            <a:r>
              <a:rPr lang="en-US" sz="1600" b="1">
                <a:effectLst>
                  <a:outerShdw blurRad="38100" dist="38100" dir="2700000" algn="tl">
                    <a:srgbClr val="006E6B"/>
                  </a:outerShdw>
                </a:effectLst>
                <a:latin typeface="QuickType" pitchFamily="34" charset="0"/>
              </a:rPr>
              <a:t>Evolution Of Managemet Of Technology</a:t>
            </a:r>
            <a:endParaRPr lang="en-US" b="1">
              <a:effectLst>
                <a:outerShdw blurRad="38100" dist="38100" dir="2700000" algn="tl">
                  <a:srgbClr val="006E6B"/>
                </a:outerShdw>
              </a:effectLst>
              <a:latin typeface="QuickType"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eople.hofstra.edu/geotrans/eng/ch2en/conc2en/img/evoltechnolog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95" y="32658"/>
            <a:ext cx="7153673" cy="9320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792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eople.hofstra.edu/geotrans/eng/ch2en/conc2en/img/evoltechnolog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95" y="-5105534"/>
            <a:ext cx="7153673" cy="9320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210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alife.co.uk/essays/memetic_takeover/graphics/transpo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886"/>
            <a:ext cx="9156313" cy="445225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775858" y="4637314"/>
            <a:ext cx="3857466" cy="369332"/>
          </a:xfrm>
          <a:prstGeom prst="rect">
            <a:avLst/>
          </a:prstGeom>
          <a:noFill/>
        </p:spPr>
        <p:txBody>
          <a:bodyPr wrap="none" rtlCol="0">
            <a:spAutoFit/>
          </a:bodyPr>
          <a:lstStyle/>
          <a:p>
            <a:r>
              <a:rPr lang="id-ID" smtClean="0"/>
              <a:t>Evolution of Transportation Technology</a:t>
            </a:r>
            <a:endParaRPr lang="en-US"/>
          </a:p>
        </p:txBody>
      </p:sp>
    </p:spTree>
    <p:extLst>
      <p:ext uri="{BB962C8B-B14F-4D97-AF65-F5344CB8AC3E}">
        <p14:creationId xmlns:p14="http://schemas.microsoft.com/office/powerpoint/2010/main" val="15983107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http://alphabytesoup.files.wordpress.com/2012/07/evolution_of_man.jpg?w=584&amp;h=2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0929"/>
            <a:ext cx="9152218" cy="349476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89514" y="4474029"/>
            <a:ext cx="3174395" cy="369332"/>
          </a:xfrm>
          <a:prstGeom prst="rect">
            <a:avLst/>
          </a:prstGeom>
          <a:noFill/>
        </p:spPr>
        <p:txBody>
          <a:bodyPr wrap="none" rtlCol="0">
            <a:spAutoFit/>
          </a:bodyPr>
          <a:lstStyle/>
          <a:p>
            <a:r>
              <a:rPr lang="id-ID" smtClean="0"/>
              <a:t>Evolution of Man and Computer</a:t>
            </a:r>
            <a:endParaRPr lang="en-US"/>
          </a:p>
        </p:txBody>
      </p:sp>
    </p:spTree>
    <p:extLst>
      <p:ext uri="{BB962C8B-B14F-4D97-AF65-F5344CB8AC3E}">
        <p14:creationId xmlns:p14="http://schemas.microsoft.com/office/powerpoint/2010/main" val="12681696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http://alphabytesoup.files.wordpress.com/2012/07/evolution_of_tv_databank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5" y="0"/>
            <a:ext cx="7872145"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0367" y="4169323"/>
            <a:ext cx="1698171" cy="923330"/>
          </a:xfrm>
          <a:prstGeom prst="rect">
            <a:avLst/>
          </a:prstGeom>
          <a:noFill/>
        </p:spPr>
        <p:txBody>
          <a:bodyPr wrap="square" rtlCol="0">
            <a:spAutoFit/>
          </a:bodyPr>
          <a:lstStyle/>
          <a:p>
            <a:pPr algn="ctr"/>
            <a:r>
              <a:rPr lang="id-ID" smtClean="0"/>
              <a:t>Television Technology Evolution</a:t>
            </a:r>
            <a:endParaRPr lang="en-US"/>
          </a:p>
        </p:txBody>
      </p:sp>
    </p:spTree>
    <p:extLst>
      <p:ext uri="{BB962C8B-B14F-4D97-AF65-F5344CB8AC3E}">
        <p14:creationId xmlns:p14="http://schemas.microsoft.com/office/powerpoint/2010/main" val="11677615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http://alphabytesoup.files.wordpress.com/2012/07/apple-computer-design-evolu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4294" y="11557"/>
            <a:ext cx="6408510" cy="5142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5505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 y="0"/>
            <a:ext cx="9144000" cy="5143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mentalfloss.com/sites/default/files/styles/article_640x430/public/small_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2268" y="0"/>
            <a:ext cx="7655442"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9494" y="957943"/>
            <a:ext cx="1079526" cy="646331"/>
          </a:xfrm>
          <a:prstGeom prst="rect">
            <a:avLst/>
          </a:prstGeom>
          <a:noFill/>
        </p:spPr>
        <p:txBody>
          <a:bodyPr wrap="none" rtlCol="0">
            <a:spAutoFit/>
          </a:bodyPr>
          <a:lstStyle/>
          <a:p>
            <a:pPr algn="ctr"/>
            <a:r>
              <a:rPr lang="id-ID" smtClean="0"/>
              <a:t>Camera </a:t>
            </a:r>
          </a:p>
          <a:p>
            <a:pPr algn="ctr"/>
            <a:r>
              <a:rPr lang="id-ID" smtClean="0"/>
              <a:t>Evolution</a:t>
            </a:r>
            <a:endParaRPr lang="en-US"/>
          </a:p>
        </p:txBody>
      </p:sp>
    </p:spTree>
    <p:extLst>
      <p:ext uri="{BB962C8B-B14F-4D97-AF65-F5344CB8AC3E}">
        <p14:creationId xmlns:p14="http://schemas.microsoft.com/office/powerpoint/2010/main" val="26097201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img.gawkerassets.com/img/18ljoihsg5wtsgif/original.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37717" cy="514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2883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13292" y="46447"/>
            <a:ext cx="8117415" cy="1130300"/>
          </a:xfrm>
        </p:spPr>
        <p:txBody>
          <a:bodyPr>
            <a:normAutofit/>
          </a:bodyPr>
          <a:lstStyle/>
          <a:p>
            <a:pPr eaLnBrk="1" hangingPunct="1">
              <a:defRPr/>
            </a:pPr>
            <a:r>
              <a:rPr lang="en-US" sz="4000" dirty="0" err="1" smtClean="0"/>
              <a:t>Definisi</a:t>
            </a:r>
            <a:r>
              <a:rPr lang="en-US" sz="4000" dirty="0" smtClean="0"/>
              <a:t> </a:t>
            </a:r>
            <a:r>
              <a:rPr lang="en-US" sz="4000" dirty="0" err="1" smtClean="0"/>
              <a:t>Manajemen</a:t>
            </a:r>
            <a:r>
              <a:rPr lang="en-US" sz="4000" dirty="0" smtClean="0"/>
              <a:t> </a:t>
            </a:r>
            <a:r>
              <a:rPr lang="en-US" sz="4000" dirty="0" err="1" smtClean="0"/>
              <a:t>Teknologi</a:t>
            </a:r>
            <a:endParaRPr lang="en-US" sz="4000" dirty="0" smtClean="0"/>
          </a:p>
        </p:txBody>
      </p:sp>
      <p:sp>
        <p:nvSpPr>
          <p:cNvPr id="44035" name="Rectangle 3"/>
          <p:cNvSpPr>
            <a:spLocks noGrp="1" noChangeArrowheads="1"/>
          </p:cNvSpPr>
          <p:nvPr>
            <p:ph idx="1"/>
          </p:nvPr>
        </p:nvSpPr>
        <p:spPr>
          <a:xfrm>
            <a:off x="468086" y="1360262"/>
            <a:ext cx="7815943" cy="3298824"/>
          </a:xfrm>
          <a:solidFill>
            <a:srgbClr val="000000"/>
          </a:solidFill>
        </p:spPr>
        <p:txBody>
          <a:bodyPr>
            <a:normAutofit/>
          </a:bodyPr>
          <a:lstStyle/>
          <a:p>
            <a:pPr marL="0" indent="0">
              <a:buNone/>
              <a:defRPr/>
            </a:pPr>
            <a:r>
              <a:rPr lang="en-US" sz="2800" b="1" dirty="0" err="1" smtClean="0">
                <a:solidFill>
                  <a:srgbClr val="FFFF00"/>
                </a:solidFill>
                <a:effectLst>
                  <a:outerShdw blurRad="38100" dist="38100" dir="2700000" algn="tl">
                    <a:srgbClr val="006E6B"/>
                  </a:outerShdw>
                </a:effectLst>
                <a:latin typeface="Courier New" pitchFamily="49" charset="0"/>
              </a:rPr>
              <a:t>Manajemen</a:t>
            </a:r>
            <a:r>
              <a:rPr lang="en-US" sz="2800" b="1" dirty="0" smtClean="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teknologi</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mengaitkan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smtClean="0">
                <a:solidFill>
                  <a:srgbClr val="FFFF00"/>
                </a:solidFill>
                <a:effectLst>
                  <a:outerShdw blurRad="38100" dist="38100" dir="2700000" algn="tl">
                    <a:srgbClr val="006E6B"/>
                  </a:outerShdw>
                </a:effectLst>
                <a:latin typeface="Courier New" pitchFamily="49" charset="0"/>
              </a:rPr>
              <a:t>disiplin</a:t>
            </a:r>
            <a:r>
              <a:rPr lang="en-US" sz="2800" b="1" dirty="0" smtClean="0">
                <a:solidFill>
                  <a:srgbClr val="FFFF00"/>
                </a:solidFill>
                <a:effectLst>
                  <a:outerShdw blurRad="38100" dist="38100" dir="2700000" algn="tl">
                    <a:srgbClr val="006E6B"/>
                  </a:outerShdw>
                </a:effectLst>
                <a:latin typeface="Courier New" pitchFamily="49" charset="0"/>
              </a:rPr>
              <a:t> </a:t>
            </a:r>
            <a:r>
              <a:rPr lang="en-US" sz="2800" b="1" dirty="0" err="1" smtClean="0">
                <a:solidFill>
                  <a:srgbClr val="FFFF00"/>
                </a:solidFill>
                <a:effectLst>
                  <a:outerShdw blurRad="38100" dist="38100" dir="2700000" algn="tl">
                    <a:srgbClr val="006E6B"/>
                  </a:outerShdw>
                </a:effectLst>
                <a:latin typeface="Courier New" pitchFamily="49" charset="0"/>
              </a:rPr>
              <a:t>ilmu</a:t>
            </a:r>
            <a:r>
              <a:rPr lang="en-US" sz="2800" b="1" dirty="0" smtClean="0">
                <a:solidFill>
                  <a:srgbClr val="FFFF00"/>
                </a:solidFill>
                <a:effectLst>
                  <a:outerShdw blurRad="38100" dist="38100" dir="2700000" algn="tl">
                    <a:srgbClr val="006E6B"/>
                  </a:outerShdw>
                </a:effectLst>
                <a:latin typeface="Courier New" pitchFamily="49" charset="0"/>
              </a:rPr>
              <a:t> </a:t>
            </a:r>
            <a:r>
              <a:rPr lang="en-US" sz="2800" b="1" dirty="0" err="1" smtClean="0">
                <a:solidFill>
                  <a:srgbClr val="FFFF00"/>
                </a:solidFill>
                <a:effectLst>
                  <a:outerShdw blurRad="38100" dist="38100" dir="2700000" algn="tl">
                    <a:srgbClr val="006E6B"/>
                  </a:outerShdw>
                </a:effectLst>
                <a:latin typeface="Courier New" pitchFamily="49" charset="0"/>
              </a:rPr>
              <a:t>teknik</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smtClean="0">
                <a:solidFill>
                  <a:srgbClr val="FFFF00"/>
                </a:solidFill>
                <a:effectLst>
                  <a:outerShdw blurRad="38100" dist="38100" dir="2700000" algn="tl">
                    <a:srgbClr val="006E6B"/>
                  </a:outerShdw>
                </a:effectLst>
                <a:latin typeface="Courier New" pitchFamily="49" charset="0"/>
              </a:rPr>
              <a:t>pengetahuan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dan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smtClean="0">
                <a:solidFill>
                  <a:srgbClr val="FFFF00"/>
                </a:solidFill>
                <a:effectLst>
                  <a:outerShdw blurRad="38100" dist="38100" dir="2700000" algn="tl">
                    <a:srgbClr val="006E6B"/>
                  </a:outerShdw>
                </a:effectLst>
                <a:latin typeface="Courier New" pitchFamily="49" charset="0"/>
              </a:rPr>
              <a:t>manajemen</a:t>
            </a:r>
            <a:r>
              <a:rPr lang="en-US" sz="2800" b="1" dirty="0" smtClean="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untuk</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merencanakan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mengembangkan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dan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menerapkan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kemampuan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teknologi</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untuk</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membentuk</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dan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mencapai</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tujuan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strategis</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dan</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operasional</a:t>
            </a:r>
            <a:r>
              <a:rPr lang="en-US" sz="2800" b="1" dirty="0">
                <a:solidFill>
                  <a:srgbClr val="FFFF00"/>
                </a:solidFill>
                <a:effectLst>
                  <a:outerShdw blurRad="38100" dist="38100" dir="2700000" algn="tl">
                    <a:srgbClr val="006E6B"/>
                  </a:outerShdw>
                </a:effectLst>
                <a:latin typeface="Courier New" pitchFamily="49" charset="0"/>
              </a:rPr>
              <a:t> </a:t>
            </a:r>
            <a:r>
              <a:rPr lang="en-US" sz="2800" b="1" dirty="0" err="1">
                <a:solidFill>
                  <a:srgbClr val="FFFF00"/>
                </a:solidFill>
                <a:effectLst>
                  <a:outerShdw blurRad="38100" dist="38100" dir="2700000" algn="tl">
                    <a:srgbClr val="006E6B"/>
                  </a:outerShdw>
                </a:effectLst>
                <a:latin typeface="Courier New" pitchFamily="49" charset="0"/>
              </a:rPr>
              <a:t>organisasi</a:t>
            </a:r>
            <a:endParaRPr lang="en-US" sz="2800" b="1" dirty="0" smtClean="0">
              <a:solidFill>
                <a:srgbClr val="FFFF00"/>
              </a:solidFill>
              <a:effectLst>
                <a:outerShdw blurRad="38100" dist="38100" dir="2700000" algn="tl">
                  <a:srgbClr val="006E6B"/>
                </a:outerShdw>
              </a:effectLst>
              <a:latin typeface="Courier New"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fontScale="90000"/>
          </a:bodyPr>
          <a:lstStyle/>
          <a:p>
            <a:pPr eaLnBrk="1" hangingPunct="1">
              <a:defRPr/>
            </a:pPr>
            <a:r>
              <a:rPr lang="en-US" sz="7200" smtClean="0">
                <a:solidFill>
                  <a:srgbClr val="00FF00"/>
                </a:solidFill>
              </a:rPr>
              <a:t>3</a:t>
            </a:r>
            <a:r>
              <a:rPr lang="en-US" sz="4000" smtClean="0"/>
              <a:t> Ide dari definisi tersebut</a:t>
            </a:r>
          </a:p>
        </p:txBody>
      </p:sp>
      <p:sp>
        <p:nvSpPr>
          <p:cNvPr id="65539" name="Rectangle 3"/>
          <p:cNvSpPr>
            <a:spLocks noGrp="1" noChangeArrowheads="1"/>
          </p:cNvSpPr>
          <p:nvPr>
            <p:ph idx="1"/>
          </p:nvPr>
        </p:nvSpPr>
        <p:spPr/>
        <p:txBody>
          <a:bodyPr>
            <a:normAutofit fontScale="70000" lnSpcReduction="20000"/>
          </a:bodyPr>
          <a:lstStyle/>
          <a:p>
            <a:pPr marL="609600" indent="-609600" eaLnBrk="1" hangingPunct="1">
              <a:lnSpc>
                <a:spcPct val="90000"/>
              </a:lnSpc>
              <a:buFontTx/>
              <a:buAutoNum type="arabicPeriod"/>
              <a:defRPr/>
            </a:pPr>
            <a:r>
              <a:rPr lang="en-US" sz="2400" smtClean="0"/>
              <a:t>Penekanan manajemen teknologi pada pencapaian tujuan organisasi. Kita akan melihat </a:t>
            </a:r>
            <a:r>
              <a:rPr lang="en-US" sz="2400" b="1" i="1" smtClean="0">
                <a:solidFill>
                  <a:srgbClr val="00FF00"/>
                </a:solidFill>
              </a:rPr>
              <a:t>value creation</a:t>
            </a:r>
            <a:r>
              <a:rPr lang="en-US" sz="2400" smtClean="0">
                <a:solidFill>
                  <a:srgbClr val="00FF00"/>
                </a:solidFill>
              </a:rPr>
              <a:t> </a:t>
            </a:r>
            <a:r>
              <a:rPr lang="en-US" sz="2400" smtClean="0"/>
              <a:t>bagi investor sebagai tujuan utama manajemen teknologi dalam korporasi.</a:t>
            </a:r>
          </a:p>
          <a:p>
            <a:pPr marL="609600" indent="-609600" eaLnBrk="1" hangingPunct="1">
              <a:lnSpc>
                <a:spcPct val="90000"/>
              </a:lnSpc>
              <a:buFontTx/>
              <a:buAutoNum type="arabicPeriod"/>
              <a:defRPr/>
            </a:pPr>
            <a:r>
              <a:rPr lang="en-US" sz="2400" smtClean="0"/>
              <a:t>Manajemen teknologi memfokuskan pada pengembangan kemampuan teknologikal dan implementasinya atau penerapannya pada </a:t>
            </a:r>
            <a:r>
              <a:rPr lang="en-US" sz="2400" b="1" i="1" smtClean="0">
                <a:solidFill>
                  <a:srgbClr val="00FF00"/>
                </a:solidFill>
              </a:rPr>
              <a:t>produk</a:t>
            </a:r>
            <a:r>
              <a:rPr lang="en-US" sz="2400" smtClean="0"/>
              <a:t> dan </a:t>
            </a:r>
            <a:r>
              <a:rPr lang="en-US" sz="2400" b="1" i="1" smtClean="0">
                <a:solidFill>
                  <a:srgbClr val="00FF00"/>
                </a:solidFill>
              </a:rPr>
              <a:t>proses</a:t>
            </a:r>
            <a:r>
              <a:rPr lang="en-US" sz="2400" smtClean="0"/>
              <a:t>.</a:t>
            </a:r>
          </a:p>
          <a:p>
            <a:pPr marL="609600" indent="-609600" eaLnBrk="1" hangingPunct="1">
              <a:lnSpc>
                <a:spcPct val="90000"/>
              </a:lnSpc>
              <a:buFontTx/>
              <a:buAutoNum type="arabicPeriod"/>
              <a:defRPr/>
            </a:pPr>
            <a:r>
              <a:rPr lang="en-US" sz="2400" smtClean="0"/>
              <a:t>Manajemen teknologi dalam korporasi dihubungkan dengan kegiatan manajemen lainnya seperti marketing dan manufacturing.</a:t>
            </a:r>
          </a:p>
          <a:p>
            <a:pPr marL="609600" indent="-609600" eaLnBrk="1" hangingPunct="1">
              <a:lnSpc>
                <a:spcPct val="90000"/>
              </a:lnSpc>
              <a:buFontTx/>
              <a:buAutoNum type="arabicPeriod"/>
              <a:defRPr/>
            </a:pPr>
            <a:endParaRPr lang="en-US" sz="2400" smtClean="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fontScale="90000"/>
          </a:bodyPr>
          <a:lstStyle/>
          <a:p>
            <a:pPr eaLnBrk="1" hangingPunct="1">
              <a:defRPr/>
            </a:pPr>
            <a:r>
              <a:rPr lang="en-US" sz="4000" dirty="0" err="1" smtClean="0"/>
              <a:t>Redefinisi</a:t>
            </a:r>
            <a:r>
              <a:rPr lang="en-US" sz="4000" dirty="0" smtClean="0"/>
              <a:t> </a:t>
            </a:r>
            <a:r>
              <a:rPr lang="en-US" sz="4000" dirty="0" err="1" smtClean="0"/>
              <a:t>Manajemen</a:t>
            </a:r>
            <a:r>
              <a:rPr lang="en-US" sz="4000" dirty="0" smtClean="0"/>
              <a:t> </a:t>
            </a:r>
            <a:r>
              <a:rPr lang="en-US" sz="4000" dirty="0" err="1" smtClean="0"/>
              <a:t>Teknologi</a:t>
            </a:r>
            <a:endParaRPr lang="en-US" sz="4000" dirty="0" smtClean="0"/>
          </a:p>
        </p:txBody>
      </p:sp>
      <p:sp>
        <p:nvSpPr>
          <p:cNvPr id="66563" name="Rectangle 3"/>
          <p:cNvSpPr>
            <a:spLocks noGrp="1" noChangeArrowheads="1"/>
          </p:cNvSpPr>
          <p:nvPr>
            <p:ph idx="1"/>
          </p:nvPr>
        </p:nvSpPr>
        <p:spPr>
          <a:xfrm>
            <a:off x="584200" y="2346326"/>
            <a:ext cx="7830457" cy="2193925"/>
          </a:xfrm>
          <a:solidFill>
            <a:srgbClr val="000000"/>
          </a:solidFill>
        </p:spPr>
        <p:txBody>
          <a:bodyPr>
            <a:noAutofit/>
          </a:bodyPr>
          <a:lstStyle/>
          <a:p>
            <a:pPr marL="0" indent="0">
              <a:buNone/>
              <a:defRPr/>
            </a:pPr>
            <a:r>
              <a:rPr lang="en-US" sz="2400" b="1" dirty="0" err="1" smtClean="0">
                <a:solidFill>
                  <a:srgbClr val="FFFF00"/>
                </a:solidFill>
                <a:effectLst>
                  <a:outerShdw blurRad="38100" dist="38100" dir="2700000" algn="tl">
                    <a:srgbClr val="006E6B"/>
                  </a:outerShdw>
                </a:effectLst>
                <a:latin typeface="Courier New" pitchFamily="49" charset="0"/>
              </a:rPr>
              <a:t>Manajemen</a:t>
            </a:r>
            <a:r>
              <a:rPr lang="en-US" sz="2400" b="1" dirty="0" smtClean="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teknologi</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berfokus</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pada</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prinsip-prinsip</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strategi</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dan</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organisasi</a:t>
            </a:r>
            <a:r>
              <a:rPr lang="en-US" sz="2400" b="1" dirty="0">
                <a:solidFill>
                  <a:srgbClr val="FFFF00"/>
                </a:solidFill>
                <a:effectLst>
                  <a:outerShdw blurRad="38100" dist="38100" dir="2700000" algn="tl">
                    <a:srgbClr val="006E6B"/>
                  </a:outerShdw>
                </a:effectLst>
                <a:latin typeface="Courier New" pitchFamily="49" charset="0"/>
              </a:rPr>
              <a:t> yang </a:t>
            </a:r>
            <a:r>
              <a:rPr lang="en-US" sz="2400" b="1" dirty="0" err="1">
                <a:solidFill>
                  <a:srgbClr val="FFFF00"/>
                </a:solidFill>
                <a:effectLst>
                  <a:outerShdw blurRad="38100" dist="38100" dir="2700000" algn="tl">
                    <a:srgbClr val="006E6B"/>
                  </a:outerShdw>
                </a:effectLst>
                <a:latin typeface="Courier New" pitchFamily="49" charset="0"/>
              </a:rPr>
              <a:t>terlibat</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dalam</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smtClean="0">
                <a:solidFill>
                  <a:srgbClr val="FFFF00"/>
                </a:solidFill>
                <a:effectLst>
                  <a:outerShdw blurRad="38100" dist="38100" dir="2700000" algn="tl">
                    <a:srgbClr val="006E6B"/>
                  </a:outerShdw>
                </a:effectLst>
                <a:latin typeface="Courier New" pitchFamily="49" charset="0"/>
              </a:rPr>
              <a:t>pemilihan</a:t>
            </a:r>
            <a:r>
              <a:rPr lang="en-US" sz="2400" b="1" dirty="0" smtClean="0">
                <a:solidFill>
                  <a:srgbClr val="FFFF00"/>
                </a:solidFill>
                <a:effectLst>
                  <a:outerShdw blurRad="38100" dist="38100" dir="2700000" algn="tl">
                    <a:srgbClr val="006E6B"/>
                  </a:outerShdw>
                </a:effectLst>
                <a:latin typeface="Courier New" pitchFamily="49" charset="0"/>
              </a:rPr>
              <a:t> </a:t>
            </a:r>
            <a:r>
              <a:rPr lang="en-US" sz="2400" b="1" dirty="0" err="1" smtClean="0">
                <a:solidFill>
                  <a:srgbClr val="FFFF00"/>
                </a:solidFill>
                <a:effectLst>
                  <a:outerShdw blurRad="38100" dist="38100" dir="2700000" algn="tl">
                    <a:srgbClr val="006E6B"/>
                  </a:outerShdw>
                </a:effectLst>
                <a:latin typeface="Courier New" pitchFamily="49" charset="0"/>
              </a:rPr>
              <a:t>teknologi</a:t>
            </a:r>
            <a:r>
              <a:rPr lang="en-US" sz="2400" b="1" dirty="0" smtClean="0">
                <a:solidFill>
                  <a:srgbClr val="FFFF00"/>
                </a:solidFill>
                <a:effectLst>
                  <a:outerShdw blurRad="38100" dist="38100" dir="2700000" algn="tl">
                    <a:srgbClr val="006E6B"/>
                  </a:outerShdw>
                </a:effectLst>
                <a:latin typeface="Courier New" pitchFamily="49" charset="0"/>
              </a:rPr>
              <a:t> </a:t>
            </a:r>
            <a:r>
              <a:rPr lang="en-US" sz="2400" b="1" dirty="0" err="1" smtClean="0">
                <a:solidFill>
                  <a:srgbClr val="FFFF00"/>
                </a:solidFill>
                <a:effectLst>
                  <a:outerShdw blurRad="38100" dist="38100" dir="2700000" algn="tl">
                    <a:srgbClr val="006E6B"/>
                  </a:outerShdw>
                </a:effectLst>
                <a:latin typeface="Courier New" pitchFamily="49" charset="0"/>
              </a:rPr>
              <a:t>yg</a:t>
            </a:r>
            <a:r>
              <a:rPr lang="en-US" sz="2400" b="1" dirty="0" smtClean="0">
                <a:solidFill>
                  <a:srgbClr val="FFFF00"/>
                </a:solidFill>
                <a:effectLst>
                  <a:outerShdw blurRad="38100" dist="38100" dir="2700000" algn="tl">
                    <a:srgbClr val="006E6B"/>
                  </a:outerShdw>
                </a:effectLst>
                <a:latin typeface="Courier New" pitchFamily="49" charset="0"/>
              </a:rPr>
              <a:t> </a:t>
            </a:r>
            <a:r>
              <a:rPr lang="en-US" sz="2400" b="1" dirty="0" err="1" smtClean="0">
                <a:solidFill>
                  <a:srgbClr val="FFFF00"/>
                </a:solidFill>
                <a:effectLst>
                  <a:outerShdw blurRad="38100" dist="38100" dir="2700000" algn="tl">
                    <a:srgbClr val="006E6B"/>
                  </a:outerShdw>
                </a:effectLst>
                <a:latin typeface="Courier New" pitchFamily="49" charset="0"/>
              </a:rPr>
              <a:t>dipandu</a:t>
            </a:r>
            <a:r>
              <a:rPr lang="en-US" sz="2400" b="1" dirty="0" smtClean="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oleh</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tujuan</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menciptakan</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nilai</a:t>
            </a:r>
            <a:r>
              <a:rPr lang="en-US" sz="2400" b="1" dirty="0">
                <a:solidFill>
                  <a:srgbClr val="FFFF00"/>
                </a:solidFill>
                <a:effectLst>
                  <a:outerShdw blurRad="38100" dist="38100" dir="2700000" algn="tl">
                    <a:srgbClr val="006E6B"/>
                  </a:outerShdw>
                </a:effectLst>
                <a:latin typeface="Courier New" pitchFamily="49" charset="0"/>
              </a:rPr>
              <a:t> </a:t>
            </a:r>
            <a:r>
              <a:rPr lang="en-US" sz="2400" b="1" dirty="0" err="1">
                <a:solidFill>
                  <a:srgbClr val="FFFF00"/>
                </a:solidFill>
                <a:effectLst>
                  <a:outerShdw blurRad="38100" dist="38100" dir="2700000" algn="tl">
                    <a:srgbClr val="006E6B"/>
                  </a:outerShdw>
                </a:effectLst>
                <a:latin typeface="Courier New" pitchFamily="49" charset="0"/>
              </a:rPr>
              <a:t>bagi</a:t>
            </a:r>
            <a:r>
              <a:rPr lang="en-US" sz="2400" b="1" dirty="0">
                <a:solidFill>
                  <a:srgbClr val="FFFF00"/>
                </a:solidFill>
                <a:effectLst>
                  <a:outerShdw blurRad="38100" dist="38100" dir="2700000" algn="tl">
                    <a:srgbClr val="006E6B"/>
                  </a:outerShdw>
                </a:effectLst>
                <a:latin typeface="Courier New" pitchFamily="49" charset="0"/>
              </a:rPr>
              <a:t> investor</a:t>
            </a:r>
            <a:endParaRPr lang="en-US" sz="2400" b="1" dirty="0" smtClean="0">
              <a:solidFill>
                <a:srgbClr val="FFFF00"/>
              </a:solidFill>
              <a:effectLst>
                <a:outerShdw blurRad="38100" dist="38100" dir="2700000" algn="tl">
                  <a:srgbClr val="006E6B"/>
                </a:outerShdw>
              </a:effectLst>
              <a:latin typeface="Courier New" pitchFamily="49"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Oval 4"/>
          <p:cNvSpPr>
            <a:spLocks noChangeArrowheads="1"/>
          </p:cNvSpPr>
          <p:nvPr/>
        </p:nvSpPr>
        <p:spPr bwMode="auto">
          <a:xfrm>
            <a:off x="3871913" y="631825"/>
            <a:ext cx="1676400" cy="1165225"/>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defRPr/>
            </a:pPr>
            <a:r>
              <a:rPr lang="en-US" sz="1600"/>
              <a:t>Value-Driven</a:t>
            </a:r>
          </a:p>
        </p:txBody>
      </p:sp>
      <p:sp>
        <p:nvSpPr>
          <p:cNvPr id="21507" name="Oval 5"/>
          <p:cNvSpPr>
            <a:spLocks noChangeArrowheads="1"/>
          </p:cNvSpPr>
          <p:nvPr/>
        </p:nvSpPr>
        <p:spPr bwMode="auto">
          <a:xfrm>
            <a:off x="7256463" y="1887538"/>
            <a:ext cx="1676400" cy="1165225"/>
          </a:xfrm>
          <a:prstGeom prst="ellipse">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US" sz="1600"/>
              <a:t>Organization</a:t>
            </a:r>
          </a:p>
          <a:p>
            <a:pPr algn="ctr"/>
            <a:r>
              <a:rPr lang="en-US" sz="1600"/>
              <a:t>And Management</a:t>
            </a:r>
          </a:p>
        </p:txBody>
      </p:sp>
      <p:sp>
        <p:nvSpPr>
          <p:cNvPr id="21508" name="Oval 6"/>
          <p:cNvSpPr>
            <a:spLocks noChangeArrowheads="1"/>
          </p:cNvSpPr>
          <p:nvPr/>
        </p:nvSpPr>
        <p:spPr bwMode="auto">
          <a:xfrm>
            <a:off x="3871913" y="3213100"/>
            <a:ext cx="1676400" cy="1165225"/>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en-US" sz="1600"/>
              <a:t>Technology</a:t>
            </a:r>
          </a:p>
          <a:p>
            <a:pPr algn="ctr"/>
            <a:r>
              <a:rPr lang="en-US" sz="1600"/>
              <a:t>Choices</a:t>
            </a:r>
          </a:p>
        </p:txBody>
      </p:sp>
      <p:sp>
        <p:nvSpPr>
          <p:cNvPr id="67591" name="Oval 7"/>
          <p:cNvSpPr>
            <a:spLocks noChangeArrowheads="1"/>
          </p:cNvSpPr>
          <p:nvPr/>
        </p:nvSpPr>
        <p:spPr bwMode="auto">
          <a:xfrm>
            <a:off x="581025" y="1978025"/>
            <a:ext cx="1676400" cy="1165225"/>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r>
              <a:rPr lang="en-US" sz="1600"/>
              <a:t>Technology</a:t>
            </a:r>
          </a:p>
          <a:p>
            <a:pPr algn="ctr">
              <a:defRPr/>
            </a:pPr>
            <a:r>
              <a:rPr lang="en-US" sz="1600"/>
              <a:t>Strategy</a:t>
            </a:r>
          </a:p>
        </p:txBody>
      </p:sp>
      <p:sp>
        <p:nvSpPr>
          <p:cNvPr id="21510" name="Text Box 8"/>
          <p:cNvSpPr txBox="1">
            <a:spLocks noChangeArrowheads="1"/>
          </p:cNvSpPr>
          <p:nvPr/>
        </p:nvSpPr>
        <p:spPr bwMode="auto">
          <a:xfrm>
            <a:off x="1066800" y="1617663"/>
            <a:ext cx="669925" cy="368300"/>
          </a:xfrm>
          <a:prstGeom prst="rect">
            <a:avLst/>
          </a:prstGeom>
          <a:noFill/>
          <a:ln w="9525">
            <a:noFill/>
            <a:miter lim="800000"/>
            <a:headEnd/>
            <a:tailEnd/>
          </a:ln>
        </p:spPr>
        <p:txBody>
          <a:bodyPr wrap="none">
            <a:spAutoFit/>
          </a:bodyPr>
          <a:lstStyle/>
          <a:p>
            <a:r>
              <a:rPr lang="en-US"/>
              <a:t>What</a:t>
            </a:r>
          </a:p>
        </p:txBody>
      </p:sp>
      <p:sp>
        <p:nvSpPr>
          <p:cNvPr id="21511" name="Text Box 9"/>
          <p:cNvSpPr txBox="1">
            <a:spLocks noChangeArrowheads="1"/>
          </p:cNvSpPr>
          <p:nvPr/>
        </p:nvSpPr>
        <p:spPr bwMode="auto">
          <a:xfrm>
            <a:off x="2787650" y="792163"/>
            <a:ext cx="923925" cy="368300"/>
          </a:xfrm>
          <a:prstGeom prst="rect">
            <a:avLst/>
          </a:prstGeom>
          <a:noFill/>
          <a:ln w="9525">
            <a:noFill/>
            <a:miter lim="800000"/>
            <a:headEnd/>
            <a:tailEnd/>
          </a:ln>
        </p:spPr>
        <p:txBody>
          <a:bodyPr wrap="none">
            <a:spAutoFit/>
          </a:bodyPr>
          <a:lstStyle/>
          <a:p>
            <a:r>
              <a:rPr lang="en-US"/>
              <a:t>Purpose</a:t>
            </a:r>
          </a:p>
        </p:txBody>
      </p:sp>
      <p:cxnSp>
        <p:nvCxnSpPr>
          <p:cNvPr id="21512" name="AutoShape 10"/>
          <p:cNvCxnSpPr>
            <a:cxnSpLocks noChangeShapeType="1"/>
            <a:stCxn id="67588" idx="2"/>
            <a:endCxn id="67591" idx="7"/>
          </p:cNvCxnSpPr>
          <p:nvPr/>
        </p:nvCxnSpPr>
        <p:spPr bwMode="auto">
          <a:xfrm flipH="1">
            <a:off x="2011363" y="1214438"/>
            <a:ext cx="1860550" cy="933450"/>
          </a:xfrm>
          <a:prstGeom prst="straightConnector1">
            <a:avLst/>
          </a:prstGeom>
          <a:noFill/>
          <a:ln w="9525">
            <a:solidFill>
              <a:schemeClr val="tx1"/>
            </a:solidFill>
            <a:round/>
            <a:headEnd/>
            <a:tailEnd type="triangle" w="med" len="med"/>
          </a:ln>
        </p:spPr>
      </p:cxnSp>
      <p:cxnSp>
        <p:nvCxnSpPr>
          <p:cNvPr id="21513" name="AutoShape 11"/>
          <p:cNvCxnSpPr>
            <a:cxnSpLocks noChangeShapeType="1"/>
            <a:stCxn id="67588" idx="6"/>
            <a:endCxn id="21507" idx="1"/>
          </p:cNvCxnSpPr>
          <p:nvPr/>
        </p:nvCxnSpPr>
        <p:spPr bwMode="auto">
          <a:xfrm>
            <a:off x="5548313" y="1214438"/>
            <a:ext cx="1954212" cy="842962"/>
          </a:xfrm>
          <a:prstGeom prst="straightConnector1">
            <a:avLst/>
          </a:prstGeom>
          <a:noFill/>
          <a:ln w="9525">
            <a:solidFill>
              <a:schemeClr val="tx1"/>
            </a:solidFill>
            <a:round/>
            <a:headEnd/>
            <a:tailEnd type="triangle" w="med" len="med"/>
          </a:ln>
        </p:spPr>
      </p:cxnSp>
      <p:cxnSp>
        <p:nvCxnSpPr>
          <p:cNvPr id="21514" name="AutoShape 12"/>
          <p:cNvCxnSpPr>
            <a:cxnSpLocks noChangeShapeType="1"/>
            <a:stCxn id="21508" idx="2"/>
            <a:endCxn id="67591" idx="5"/>
          </p:cNvCxnSpPr>
          <p:nvPr/>
        </p:nvCxnSpPr>
        <p:spPr bwMode="auto">
          <a:xfrm flipH="1" flipV="1">
            <a:off x="2011363" y="2973388"/>
            <a:ext cx="1860550" cy="822325"/>
          </a:xfrm>
          <a:prstGeom prst="straightConnector1">
            <a:avLst/>
          </a:prstGeom>
          <a:noFill/>
          <a:ln w="9525">
            <a:solidFill>
              <a:schemeClr val="tx1"/>
            </a:solidFill>
            <a:round/>
            <a:headEnd/>
            <a:tailEnd type="triangle" w="med" len="med"/>
          </a:ln>
        </p:spPr>
      </p:cxnSp>
      <p:cxnSp>
        <p:nvCxnSpPr>
          <p:cNvPr id="21515" name="AutoShape 13"/>
          <p:cNvCxnSpPr>
            <a:cxnSpLocks noChangeShapeType="1"/>
            <a:stCxn id="21508" idx="6"/>
            <a:endCxn id="21507" idx="3"/>
          </p:cNvCxnSpPr>
          <p:nvPr/>
        </p:nvCxnSpPr>
        <p:spPr bwMode="auto">
          <a:xfrm flipV="1">
            <a:off x="5548313" y="2882900"/>
            <a:ext cx="1954212" cy="912813"/>
          </a:xfrm>
          <a:prstGeom prst="straightConnector1">
            <a:avLst/>
          </a:prstGeom>
          <a:noFill/>
          <a:ln w="9525">
            <a:solidFill>
              <a:schemeClr val="tx1"/>
            </a:solidFill>
            <a:round/>
            <a:headEnd/>
            <a:tailEnd type="triangle" w="med" len="med"/>
          </a:ln>
        </p:spPr>
      </p:cxnSp>
      <p:cxnSp>
        <p:nvCxnSpPr>
          <p:cNvPr id="21516" name="AutoShape 14"/>
          <p:cNvCxnSpPr>
            <a:cxnSpLocks noChangeShapeType="1"/>
            <a:stCxn id="67588" idx="4"/>
            <a:endCxn id="21508" idx="0"/>
          </p:cNvCxnSpPr>
          <p:nvPr/>
        </p:nvCxnSpPr>
        <p:spPr bwMode="auto">
          <a:xfrm>
            <a:off x="4710113" y="1797050"/>
            <a:ext cx="0" cy="1416050"/>
          </a:xfrm>
          <a:prstGeom prst="straightConnector1">
            <a:avLst/>
          </a:prstGeom>
          <a:noFill/>
          <a:ln w="9525">
            <a:solidFill>
              <a:schemeClr val="tx1"/>
            </a:solidFill>
            <a:round/>
            <a:headEnd/>
            <a:tailEnd type="triangle" w="med" len="med"/>
          </a:ln>
        </p:spPr>
      </p:cxnSp>
      <p:sp>
        <p:nvSpPr>
          <p:cNvPr id="21517" name="Text Box 15"/>
          <p:cNvSpPr txBox="1">
            <a:spLocks noChangeArrowheads="1"/>
          </p:cNvSpPr>
          <p:nvPr/>
        </p:nvSpPr>
        <p:spPr bwMode="auto">
          <a:xfrm>
            <a:off x="7435850" y="1431925"/>
            <a:ext cx="627063" cy="368300"/>
          </a:xfrm>
          <a:prstGeom prst="rect">
            <a:avLst/>
          </a:prstGeom>
          <a:noFill/>
          <a:ln w="9525">
            <a:noFill/>
            <a:miter lim="800000"/>
            <a:headEnd/>
            <a:tailEnd/>
          </a:ln>
        </p:spPr>
        <p:txBody>
          <a:bodyPr wrap="none">
            <a:spAutoFit/>
          </a:bodyPr>
          <a:lstStyle/>
          <a:p>
            <a:r>
              <a:rPr lang="en-US"/>
              <a:t>How</a:t>
            </a:r>
          </a:p>
        </p:txBody>
      </p:sp>
      <p:sp>
        <p:nvSpPr>
          <p:cNvPr id="67600" name="Text Box 16"/>
          <p:cNvSpPr txBox="1">
            <a:spLocks noChangeArrowheads="1"/>
          </p:cNvSpPr>
          <p:nvPr/>
        </p:nvSpPr>
        <p:spPr bwMode="auto">
          <a:xfrm>
            <a:off x="3209925" y="4592638"/>
            <a:ext cx="3117850" cy="368300"/>
          </a:xfrm>
          <a:prstGeom prst="rect">
            <a:avLst/>
          </a:prstGeom>
          <a:solidFill>
            <a:schemeClr val="tx1"/>
          </a:solidFill>
          <a:ln w="9525">
            <a:solidFill>
              <a:srgbClr val="FF00FF"/>
            </a:solidFill>
            <a:miter lim="800000"/>
            <a:headEnd/>
            <a:tailEnd/>
          </a:ln>
          <a:effectLst/>
        </p:spPr>
        <p:txBody>
          <a:bodyPr wrap="none">
            <a:spAutoFit/>
          </a:bodyPr>
          <a:lstStyle/>
          <a:p>
            <a:pPr>
              <a:defRPr/>
            </a:pPr>
            <a:r>
              <a:rPr lang="en-US" b="1">
                <a:solidFill>
                  <a:srgbClr val="FF9900"/>
                </a:solidFill>
                <a:effectLst>
                  <a:outerShdw blurRad="38100" dist="38100" dir="2700000" algn="tl">
                    <a:srgbClr val="C0C0C0"/>
                  </a:outerShdw>
                </a:effectLst>
                <a:latin typeface="QuickType" pitchFamily="34" charset="0"/>
              </a:rPr>
              <a:t>Managemet Of Technology</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595086"/>
            <a:ext cx="8229600" cy="857250"/>
          </a:xfrm>
        </p:spPr>
        <p:txBody>
          <a:bodyPr>
            <a:noAutofit/>
          </a:bodyPr>
          <a:lstStyle/>
          <a:p>
            <a:pPr algn="l" eaLnBrk="1" hangingPunct="1">
              <a:defRPr/>
            </a:pPr>
            <a:r>
              <a:rPr lang="en-US" sz="4800" dirty="0" smtClean="0">
                <a:solidFill>
                  <a:srgbClr val="00FF00"/>
                </a:solidFill>
              </a:rPr>
              <a:t>2</a:t>
            </a:r>
            <a:r>
              <a:rPr lang="en-US" sz="2800" dirty="0" smtClean="0"/>
              <a:t> PERSPEKTIF DLM MGT:</a:t>
            </a:r>
            <a:br>
              <a:rPr lang="en-US" sz="2800" dirty="0" smtClean="0"/>
            </a:br>
            <a:r>
              <a:rPr lang="en-US" sz="2400" dirty="0" smtClean="0">
                <a:ln w="0">
                  <a:noFill/>
                </a:ln>
                <a:solidFill>
                  <a:srgbClr val="00B0F0"/>
                </a:solidFill>
                <a:effectLst>
                  <a:outerShdw blurRad="139700" dist="76200" dir="2700000" algn="tl" rotWithShape="0">
                    <a:prstClr val="black">
                      <a:alpha val="71000"/>
                    </a:prstClr>
                  </a:outerShdw>
                </a:effectLst>
              </a:rPr>
              <a:t>A. Market Base View</a:t>
            </a:r>
            <a:br>
              <a:rPr lang="en-US" sz="2400" dirty="0" smtClean="0">
                <a:ln w="0">
                  <a:noFill/>
                </a:ln>
                <a:solidFill>
                  <a:srgbClr val="00B0F0"/>
                </a:solidFill>
                <a:effectLst>
                  <a:outerShdw blurRad="139700" dist="76200" dir="2700000" algn="tl" rotWithShape="0">
                    <a:prstClr val="black">
                      <a:alpha val="71000"/>
                    </a:prstClr>
                  </a:outerShdw>
                </a:effectLst>
              </a:rPr>
            </a:br>
            <a:r>
              <a:rPr lang="en-US" sz="2400" dirty="0" smtClean="0">
                <a:ln w="0">
                  <a:noFill/>
                </a:ln>
                <a:solidFill>
                  <a:srgbClr val="00B0F0"/>
                </a:solidFill>
                <a:effectLst>
                  <a:outerShdw blurRad="139700" dist="76200" dir="2700000" algn="tl" rotWithShape="0">
                    <a:prstClr val="black">
                      <a:alpha val="71000"/>
                    </a:prstClr>
                  </a:outerShdw>
                </a:effectLst>
              </a:rPr>
              <a:t>B. Resource Base View</a:t>
            </a:r>
          </a:p>
        </p:txBody>
      </p:sp>
      <p:sp>
        <p:nvSpPr>
          <p:cNvPr id="68611" name="Rectangle 3"/>
          <p:cNvSpPr>
            <a:spLocks noGrp="1" noChangeArrowheads="1"/>
          </p:cNvSpPr>
          <p:nvPr>
            <p:ph idx="1"/>
          </p:nvPr>
        </p:nvSpPr>
        <p:spPr>
          <a:xfrm>
            <a:off x="457200" y="1806575"/>
            <a:ext cx="8229600" cy="2765425"/>
          </a:xfrm>
        </p:spPr>
        <p:txBody>
          <a:bodyPr>
            <a:normAutofit lnSpcReduction="10000"/>
          </a:bodyPr>
          <a:lstStyle/>
          <a:p>
            <a:pPr eaLnBrk="1" hangingPunct="1">
              <a:lnSpc>
                <a:spcPct val="90000"/>
              </a:lnSpc>
              <a:defRPr/>
            </a:pPr>
            <a:r>
              <a:rPr lang="en-US" sz="2000" b="1" smtClean="0">
                <a:solidFill>
                  <a:srgbClr val="FF00FF"/>
                </a:solidFill>
              </a:rPr>
              <a:t>Market Base View</a:t>
            </a:r>
            <a:r>
              <a:rPr lang="en-US" sz="2000" smtClean="0"/>
              <a:t>: Management konsentrasi pada lingkungan industri perusahaan tersebut, posisi relatifnya dibanding para pesaing, dan bagaimana memuaskan pelanggan.</a:t>
            </a:r>
          </a:p>
          <a:p>
            <a:pPr eaLnBrk="1" hangingPunct="1">
              <a:lnSpc>
                <a:spcPct val="90000"/>
              </a:lnSpc>
              <a:defRPr/>
            </a:pPr>
            <a:r>
              <a:rPr lang="en-US" sz="2000" b="1" smtClean="0">
                <a:solidFill>
                  <a:srgbClr val="FF00FF"/>
                </a:solidFill>
              </a:rPr>
              <a:t>Resource Base View</a:t>
            </a:r>
            <a:r>
              <a:rPr lang="en-US" sz="2000" smtClean="0"/>
              <a:t>: Ketika lingkungan berubah, perusahaan yang merupakan kumpulan </a:t>
            </a:r>
            <a:r>
              <a:rPr lang="en-US" sz="2000" i="1" smtClean="0"/>
              <a:t>resources</a:t>
            </a:r>
            <a:r>
              <a:rPr lang="en-US" sz="2000" smtClean="0"/>
              <a:t> dan </a:t>
            </a:r>
            <a:r>
              <a:rPr lang="en-US" sz="2000" i="1" smtClean="0"/>
              <a:t>capabilities</a:t>
            </a:r>
            <a:r>
              <a:rPr lang="en-US" sz="2000" smtClean="0"/>
              <a:t>, boleh jadi sebuah basis yg stabil utk mendefinisikan identitasnya. Secara umum, perubahan dengan laju yang lebih besar pada lingkungan perusahaan, maka internal resources dan capabilities akan memberikan dasar khusus untuk pengambilan keputusan jangka panjang.</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4"/>
          <p:cNvSpPr>
            <a:spLocks noGrp="1" noChangeArrowheads="1"/>
          </p:cNvSpPr>
          <p:nvPr>
            <p:ph type="title"/>
          </p:nvPr>
        </p:nvSpPr>
        <p:spPr>
          <a:xfrm>
            <a:off x="513292" y="144421"/>
            <a:ext cx="8117415" cy="1130300"/>
          </a:xfrm>
        </p:spPr>
        <p:txBody>
          <a:bodyPr>
            <a:normAutofit/>
          </a:bodyPr>
          <a:lstStyle/>
          <a:p>
            <a:pPr eaLnBrk="1" hangingPunct="1">
              <a:defRPr/>
            </a:pPr>
            <a:r>
              <a:rPr lang="en-US" sz="2800" smtClean="0"/>
              <a:t>Market Based and </a:t>
            </a:r>
            <a:br>
              <a:rPr lang="en-US" sz="2800" smtClean="0"/>
            </a:br>
            <a:r>
              <a:rPr lang="en-US" sz="2800" smtClean="0"/>
              <a:t>Resources Based View</a:t>
            </a:r>
          </a:p>
        </p:txBody>
      </p:sp>
      <p:graphicFrame>
        <p:nvGraphicFramePr>
          <p:cNvPr id="76885" name="Group 85"/>
          <p:cNvGraphicFramePr>
            <a:graphicFrameLocks noGrp="1"/>
          </p:cNvGraphicFramePr>
          <p:nvPr>
            <p:ph idx="1"/>
            <p:extLst>
              <p:ext uri="{D42A27DB-BD31-4B8C-83A1-F6EECF244321}">
                <p14:modId xmlns:p14="http://schemas.microsoft.com/office/powerpoint/2010/main" val="1670129452"/>
              </p:ext>
            </p:extLst>
          </p:nvPr>
        </p:nvGraphicFramePr>
        <p:xfrm>
          <a:off x="457200" y="1592263"/>
          <a:ext cx="8229600" cy="3048000"/>
        </p:xfrm>
        <a:graphic>
          <a:graphicData uri="http://schemas.openxmlformats.org/drawingml/2006/table">
            <a:tbl>
              <a:tblPr/>
              <a:tblGrid>
                <a:gridCol w="2743200"/>
                <a:gridCol w="2743200"/>
                <a:gridCol w="2743200"/>
              </a:tblGrid>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dirty="0" err="1" smtClean="0">
                          <a:ln>
                            <a:noFill/>
                          </a:ln>
                          <a:solidFill>
                            <a:schemeClr val="tx1"/>
                          </a:solidFill>
                          <a:effectLst>
                            <a:outerShdw blurRad="38100" dist="38100" dir="2700000" algn="tl">
                              <a:srgbClr val="000000"/>
                            </a:outerShdw>
                          </a:effectLst>
                          <a:latin typeface="Garamond" pitchFamily="18" charset="0"/>
                        </a:rPr>
                        <a:t>Dimensi</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Market Based</a:t>
                      </a:r>
                    </a:p>
                  </a:txBody>
                  <a:tcPr marT="34290" marB="34290" anchor="ct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Resource Based</a:t>
                      </a:r>
                    </a:p>
                  </a:txBody>
                  <a:tcPr marT="34290" marB="34290" anchor="ct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61722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Drivers of strategy</a:t>
                      </a:r>
                    </a:p>
                  </a:txBody>
                  <a:tcPr marT="34290" marB="34290"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Customer and competitors</a:t>
                      </a:r>
                    </a:p>
                  </a:txBody>
                  <a:tcPr marT="34290" marB="3429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Unique resources</a:t>
                      </a:r>
                    </a:p>
                  </a:txBody>
                  <a:tcPr marT="34290" marB="3429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Derivatives</a:t>
                      </a:r>
                    </a:p>
                  </a:txBody>
                  <a:tcPr marT="34290" marB="3429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Resources</a:t>
                      </a: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Market opportunities</a:t>
                      </a:r>
                    </a:p>
                  </a:txBody>
                  <a:tcPr marT="34290" marB="34290" horzOverflow="overflow">
                    <a:lnL>
                      <a:noFill/>
                    </a:lnL>
                    <a:lnR cap="flat">
                      <a:noFill/>
                    </a:lnR>
                    <a:lnT>
                      <a:noFill/>
                    </a:lnT>
                    <a:lnB>
                      <a:noFill/>
                    </a:lnB>
                    <a:lnTlToBr>
                      <a:noFill/>
                    </a:lnTlToBr>
                    <a:lnBlToTr>
                      <a:noFill/>
                    </a:lnBlToTr>
                    <a:noFill/>
                  </a:tcPr>
                </a:tc>
              </a:tr>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Strategy profile</a:t>
                      </a:r>
                    </a:p>
                  </a:txBody>
                  <a:tcPr marT="34290" marB="3429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Positional</a:t>
                      </a: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Core competencies</a:t>
                      </a:r>
                    </a:p>
                  </a:txBody>
                  <a:tcPr marT="34290" marB="34290" horzOverflow="overflow">
                    <a:lnL>
                      <a:noFill/>
                    </a:lnL>
                    <a:lnR cap="flat">
                      <a:noFill/>
                    </a:lnR>
                    <a:lnT>
                      <a:noFill/>
                    </a:lnT>
                    <a:lnB>
                      <a:noFill/>
                    </a:lnB>
                    <a:lnTlToBr>
                      <a:noFill/>
                    </a:lnTlToBr>
                    <a:lnBlToTr>
                      <a:noFill/>
                    </a:lnBlToTr>
                    <a:noFill/>
                  </a:tcPr>
                </a:tc>
              </a:tr>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Appropriate contexts</a:t>
                      </a:r>
                    </a:p>
                  </a:txBody>
                  <a:tcPr marT="34290" marB="34290"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Mature markets</a:t>
                      </a:r>
                    </a:p>
                  </a:txBody>
                  <a:tcPr marT="34290" marB="3429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Dynamic markets</a:t>
                      </a:r>
                    </a:p>
                  </a:txBody>
                  <a:tcPr marT="34290" marB="34290"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pPr eaLnBrk="1" hangingPunct="1">
              <a:defRPr/>
            </a:pPr>
            <a:r>
              <a:rPr lang="en-US" sz="7200" dirty="0" smtClean="0">
                <a:solidFill>
                  <a:srgbClr val="00FF00"/>
                </a:solidFill>
              </a:rPr>
              <a:t>4</a:t>
            </a:r>
            <a:r>
              <a:rPr lang="en-US" sz="4000" dirty="0" smtClean="0"/>
              <a:t> </a:t>
            </a:r>
            <a:r>
              <a:rPr lang="en-US" sz="4000" dirty="0" err="1" smtClean="0"/>
              <a:t>Konsep</a:t>
            </a:r>
            <a:r>
              <a:rPr lang="en-US" sz="4000" dirty="0" smtClean="0"/>
              <a:t> </a:t>
            </a:r>
            <a:r>
              <a:rPr lang="en-US" sz="4000" dirty="0" err="1" smtClean="0"/>
              <a:t>Utama</a:t>
            </a:r>
            <a:endParaRPr lang="en-US" sz="4000" dirty="0" smtClean="0"/>
          </a:p>
        </p:txBody>
      </p:sp>
      <p:sp>
        <p:nvSpPr>
          <p:cNvPr id="69635" name="Rectangle 3"/>
          <p:cNvSpPr>
            <a:spLocks noGrp="1" noChangeArrowheads="1"/>
          </p:cNvSpPr>
          <p:nvPr>
            <p:ph idx="1"/>
          </p:nvPr>
        </p:nvSpPr>
        <p:spPr/>
        <p:txBody>
          <a:bodyPr>
            <a:normAutofit/>
          </a:bodyPr>
          <a:lstStyle/>
          <a:p>
            <a:pPr marL="609600" indent="-609600" eaLnBrk="1" hangingPunct="1">
              <a:buFont typeface="+mj-lt"/>
              <a:buAutoNum type="arabicParenR"/>
              <a:defRPr/>
            </a:pPr>
            <a:r>
              <a:rPr lang="en-US" sz="2400" dirty="0" smtClean="0">
                <a:hlinkClick r:id="rId2" action="ppaction://hlinksldjump"/>
              </a:rPr>
              <a:t>The Firm as a Value Chain</a:t>
            </a:r>
            <a:endParaRPr lang="en-US" sz="2400" dirty="0" smtClean="0"/>
          </a:p>
          <a:p>
            <a:pPr marL="609600" indent="-609600" eaLnBrk="1" hangingPunct="1">
              <a:buFont typeface="+mj-lt"/>
              <a:buAutoNum type="arabicParenR"/>
              <a:defRPr/>
            </a:pPr>
            <a:r>
              <a:rPr lang="en-US" sz="2400" dirty="0" smtClean="0">
                <a:hlinkClick r:id="rId3" action="ppaction://hlinksldjump"/>
              </a:rPr>
              <a:t>Industries as Competitive Domain</a:t>
            </a:r>
            <a:endParaRPr lang="en-US" sz="2400" dirty="0" smtClean="0"/>
          </a:p>
          <a:p>
            <a:pPr marL="609600" indent="-609600" eaLnBrk="1" hangingPunct="1">
              <a:buFont typeface="+mj-lt"/>
              <a:buAutoNum type="arabicParenR"/>
              <a:defRPr/>
            </a:pPr>
            <a:r>
              <a:rPr lang="en-US" sz="2400" dirty="0" smtClean="0">
                <a:hlinkClick r:id="rId4" action="ppaction://hlinksldjump"/>
              </a:rPr>
              <a:t>Forms of Technological Change</a:t>
            </a:r>
            <a:endParaRPr lang="en-US" sz="2400" dirty="0" smtClean="0"/>
          </a:p>
          <a:p>
            <a:pPr marL="609600" indent="-609600" eaLnBrk="1" hangingPunct="1">
              <a:buFont typeface="+mj-lt"/>
              <a:buAutoNum type="arabicParenR"/>
              <a:defRPr/>
            </a:pPr>
            <a:r>
              <a:rPr lang="en-US" sz="2400" dirty="0" smtClean="0">
                <a:hlinkClick r:id="rId5" action="ppaction://hlinksldjump"/>
              </a:rPr>
              <a:t>Value Creation and Competitive Advantage</a:t>
            </a:r>
            <a:endParaRPr lang="en-US" sz="2400" dirty="0" smtClean="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fontScale="90000"/>
          </a:bodyPr>
          <a:lstStyle/>
          <a:p>
            <a:pPr eaLnBrk="1" hangingPunct="1">
              <a:defRPr/>
            </a:pPr>
            <a:r>
              <a:rPr lang="en-US" sz="5400" dirty="0" smtClean="0">
                <a:ln w="0">
                  <a:noFill/>
                </a:ln>
                <a:solidFill>
                  <a:srgbClr val="00FF00"/>
                </a:solidFill>
              </a:rPr>
              <a:t>Perusahaan </a:t>
            </a:r>
            <a:r>
              <a:rPr lang="en-US" sz="5400" dirty="0" err="1" smtClean="0">
                <a:ln w="0">
                  <a:noFill/>
                </a:ln>
                <a:solidFill>
                  <a:srgbClr val="00FF00"/>
                </a:solidFill>
              </a:rPr>
              <a:t>sebagai</a:t>
            </a:r>
            <a:r>
              <a:rPr lang="en-US" sz="5400" dirty="0" smtClean="0">
                <a:ln w="0">
                  <a:noFill/>
                </a:ln>
                <a:solidFill>
                  <a:srgbClr val="00FF00"/>
                </a:solidFill>
              </a:rPr>
              <a:t> </a:t>
            </a:r>
            <a:r>
              <a:rPr lang="en-US" sz="5400" dirty="0" err="1" smtClean="0">
                <a:ln w="0">
                  <a:noFill/>
                </a:ln>
                <a:solidFill>
                  <a:srgbClr val="00FF00"/>
                </a:solidFill>
              </a:rPr>
              <a:t>Rantai</a:t>
            </a:r>
            <a:r>
              <a:rPr lang="en-US" sz="5400" dirty="0" smtClean="0">
                <a:ln w="0">
                  <a:noFill/>
                </a:ln>
                <a:solidFill>
                  <a:srgbClr val="00FF00"/>
                </a:solidFill>
              </a:rPr>
              <a:t> </a:t>
            </a:r>
            <a:r>
              <a:rPr lang="en-US" sz="5400" dirty="0" err="1" smtClean="0">
                <a:ln w="0">
                  <a:noFill/>
                </a:ln>
                <a:solidFill>
                  <a:srgbClr val="00FF00"/>
                </a:solidFill>
              </a:rPr>
              <a:t>Nilai</a:t>
            </a:r>
            <a:endParaRPr lang="en-US" sz="5400" dirty="0" smtClean="0">
              <a:ln w="0">
                <a:noFill/>
              </a:ln>
              <a:solidFill>
                <a:srgbClr val="00FF00"/>
              </a:solidFill>
            </a:endParaRPr>
          </a:p>
        </p:txBody>
      </p:sp>
      <p:sp>
        <p:nvSpPr>
          <p:cNvPr id="70659" name="Rectangle 3"/>
          <p:cNvSpPr>
            <a:spLocks noGrp="1" noChangeArrowheads="1"/>
          </p:cNvSpPr>
          <p:nvPr>
            <p:ph idx="1"/>
          </p:nvPr>
        </p:nvSpPr>
        <p:spPr/>
        <p:txBody>
          <a:bodyPr/>
          <a:lstStyle/>
          <a:p>
            <a:pPr eaLnBrk="1" hangingPunct="1">
              <a:defRPr/>
            </a:pPr>
            <a:r>
              <a:rPr lang="en-US" smtClean="0"/>
              <a:t>Setiap perusahaan adalah sekumpulan dari aktivitas untuk DESIGN, PRODUCE, MARKET, DEVELOP, SUPPORT. </a:t>
            </a:r>
          </a:p>
          <a:p>
            <a:pPr eaLnBrk="1" hangingPunct="1">
              <a:defRPr/>
            </a:pPr>
            <a:r>
              <a:rPr lang="en-US" smtClean="0"/>
              <a:t>Semua kegiatan ini dapat digambarkan sebagai VALUE CHAIN (Rantai Nilai).</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438150"/>
            <a:ext cx="7543802" cy="914400"/>
          </a:xfrm>
        </p:spPr>
        <p:txBody>
          <a:bodyPr>
            <a:noAutofit/>
          </a:bodyPr>
          <a:lstStyle/>
          <a:p>
            <a:pPr eaLnBrk="1" hangingPunct="1">
              <a:defRPr/>
            </a:pPr>
            <a:r>
              <a:rPr lang="en-US" sz="2800" dirty="0" smtClean="0"/>
              <a:t>Value chain </a:t>
            </a:r>
            <a:r>
              <a:rPr lang="en-US" sz="2800" dirty="0" err="1" smtClean="0"/>
              <a:t>terdiri</a:t>
            </a:r>
            <a:r>
              <a:rPr lang="en-US" sz="2800" dirty="0" smtClean="0"/>
              <a:t> </a:t>
            </a:r>
            <a:br>
              <a:rPr lang="en-US" sz="2800" dirty="0" smtClean="0"/>
            </a:br>
            <a:r>
              <a:rPr lang="en-US" sz="4400" dirty="0" smtClean="0">
                <a:solidFill>
                  <a:srgbClr val="00FF00"/>
                </a:solidFill>
              </a:rPr>
              <a:t>2 </a:t>
            </a:r>
            <a:r>
              <a:rPr lang="en-US" sz="2800" dirty="0" err="1" smtClean="0"/>
              <a:t>kegiatan</a:t>
            </a:r>
            <a:r>
              <a:rPr lang="en-US" sz="2800" dirty="0" smtClean="0"/>
              <a:t>:</a:t>
            </a:r>
          </a:p>
        </p:txBody>
      </p:sp>
      <p:sp>
        <p:nvSpPr>
          <p:cNvPr id="73731" name="Rectangle 3"/>
          <p:cNvSpPr>
            <a:spLocks noGrp="1" noChangeArrowheads="1"/>
          </p:cNvSpPr>
          <p:nvPr>
            <p:ph idx="1"/>
          </p:nvPr>
        </p:nvSpPr>
        <p:spPr>
          <a:xfrm>
            <a:off x="457200" y="1668244"/>
            <a:ext cx="8229600" cy="2294156"/>
          </a:xfrm>
        </p:spPr>
        <p:txBody>
          <a:bodyPr>
            <a:noAutofit/>
          </a:bodyPr>
          <a:lstStyle/>
          <a:p>
            <a:pPr marL="609600" indent="-609600" eaLnBrk="1" hangingPunct="1">
              <a:buFontTx/>
              <a:buAutoNum type="arabicPeriod"/>
              <a:defRPr/>
            </a:pPr>
            <a:r>
              <a:rPr lang="en-US" sz="2400" smtClean="0"/>
              <a:t>PRIMARY ACTIVITY. Terdiri dari 5 aktivitas generik: inbound logistic, operation, outbound logistic, marketing dan service</a:t>
            </a:r>
          </a:p>
          <a:p>
            <a:pPr marL="609600" indent="-609600" eaLnBrk="1" hangingPunct="1">
              <a:buFontTx/>
              <a:buAutoNum type="arabicPeriod"/>
              <a:defRPr/>
            </a:pPr>
            <a:r>
              <a:rPr lang="en-US" sz="2400" smtClean="0"/>
              <a:t>SUPPORT ACITIVITY. Dapat dibagi menjadi 4 aktivitas generik: procurement, technology development, human resources management, dan firm infrastructure.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p:nvPr>
        </p:nvSpPr>
        <p:spPr/>
        <p:txBody>
          <a:bodyPr/>
          <a:lstStyle/>
          <a:p>
            <a:pPr eaLnBrk="1" hangingPunct="1">
              <a:defRPr/>
            </a:pPr>
            <a:r>
              <a:rPr lang="en-US" smtClean="0"/>
              <a:t>Value Chain</a:t>
            </a:r>
          </a:p>
        </p:txBody>
      </p:sp>
      <p:graphicFrame>
        <p:nvGraphicFramePr>
          <p:cNvPr id="71857" name="Group 177"/>
          <p:cNvGraphicFramePr>
            <a:graphicFrameLocks noGrp="1"/>
          </p:cNvGraphicFramePr>
          <p:nvPr>
            <p:ph idx="1"/>
            <p:extLst>
              <p:ext uri="{D42A27DB-BD31-4B8C-83A1-F6EECF244321}">
                <p14:modId xmlns:p14="http://schemas.microsoft.com/office/powerpoint/2010/main" val="2827385177"/>
              </p:ext>
            </p:extLst>
          </p:nvPr>
        </p:nvGraphicFramePr>
        <p:xfrm>
          <a:off x="411163" y="1530350"/>
          <a:ext cx="8093075" cy="2549129"/>
        </p:xfrm>
        <a:graphic>
          <a:graphicData uri="http://schemas.openxmlformats.org/drawingml/2006/table">
            <a:tbl>
              <a:tblPr/>
              <a:tblGrid>
                <a:gridCol w="1619250"/>
                <a:gridCol w="1619250"/>
                <a:gridCol w="1616075"/>
                <a:gridCol w="1619250"/>
                <a:gridCol w="1619250"/>
              </a:tblGrid>
              <a:tr h="305991">
                <a:tc gridSpan="5">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Firm Infrastructure</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7181">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5991">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7181">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Procurement</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2278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Inbound </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Logistics</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Operation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Outbound</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Logistics</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Marketing</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And Sales</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Services</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7683" name="Freeform 176"/>
          <p:cNvSpPr>
            <a:spLocks/>
          </p:cNvSpPr>
          <p:nvPr/>
        </p:nvSpPr>
        <p:spPr bwMode="auto">
          <a:xfrm>
            <a:off x="7878763" y="1508125"/>
            <a:ext cx="1174750" cy="2571750"/>
          </a:xfrm>
          <a:custGeom>
            <a:avLst/>
            <a:gdLst>
              <a:gd name="T0" fmla="*/ 0 w 740"/>
              <a:gd name="T1" fmla="*/ 10 h 2160"/>
              <a:gd name="T2" fmla="*/ 307 w 740"/>
              <a:gd name="T3" fmla="*/ 1037 h 2160"/>
              <a:gd name="T4" fmla="*/ 10 w 740"/>
              <a:gd name="T5" fmla="*/ 2151 h 2160"/>
              <a:gd name="T6" fmla="*/ 432 w 740"/>
              <a:gd name="T7" fmla="*/ 2160 h 2160"/>
              <a:gd name="T8" fmla="*/ 740 w 740"/>
              <a:gd name="T9" fmla="*/ 1047 h 2160"/>
              <a:gd name="T10" fmla="*/ 451 w 740"/>
              <a:gd name="T11" fmla="*/ 0 h 2160"/>
              <a:gd name="T12" fmla="*/ 0 w 740"/>
              <a:gd name="T13" fmla="*/ 10 h 2160"/>
              <a:gd name="T14" fmla="*/ 0 60000 65536"/>
              <a:gd name="T15" fmla="*/ 0 60000 65536"/>
              <a:gd name="T16" fmla="*/ 0 60000 65536"/>
              <a:gd name="T17" fmla="*/ 0 60000 65536"/>
              <a:gd name="T18" fmla="*/ 0 60000 65536"/>
              <a:gd name="T19" fmla="*/ 0 60000 65536"/>
              <a:gd name="T20" fmla="*/ 0 60000 65536"/>
              <a:gd name="T21" fmla="*/ 0 w 740"/>
              <a:gd name="T22" fmla="*/ 0 h 2160"/>
              <a:gd name="T23" fmla="*/ 740 w 740"/>
              <a:gd name="T24" fmla="*/ 2160 h 2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0" h="2160">
                <a:moveTo>
                  <a:pt x="0" y="10"/>
                </a:moveTo>
                <a:lnTo>
                  <a:pt x="307" y="1037"/>
                </a:lnTo>
                <a:lnTo>
                  <a:pt x="10" y="2151"/>
                </a:lnTo>
                <a:lnTo>
                  <a:pt x="432" y="2160"/>
                </a:lnTo>
                <a:lnTo>
                  <a:pt x="740" y="1047"/>
                </a:lnTo>
                <a:lnTo>
                  <a:pt x="451" y="0"/>
                </a:lnTo>
                <a:lnTo>
                  <a:pt x="0" y="10"/>
                </a:lnTo>
                <a:close/>
              </a:path>
            </a:pathLst>
          </a:custGeom>
          <a:solidFill>
            <a:schemeClr val="accent1"/>
          </a:solidFill>
          <a:ln w="9525">
            <a:solidFill>
              <a:schemeClr val="tx1"/>
            </a:solidFill>
            <a:round/>
            <a:headEnd/>
            <a:tailEnd/>
          </a:ln>
        </p:spPr>
        <p:txBody>
          <a:bodyPr/>
          <a:lstStyle/>
          <a:p>
            <a:endParaRPr lang="en-US"/>
          </a:p>
        </p:txBody>
      </p:sp>
      <p:sp>
        <p:nvSpPr>
          <p:cNvPr id="71858" name="Text Box 178"/>
          <p:cNvSpPr txBox="1">
            <a:spLocks noChangeArrowheads="1"/>
          </p:cNvSpPr>
          <p:nvPr/>
        </p:nvSpPr>
        <p:spPr bwMode="auto">
          <a:xfrm rot="4342960">
            <a:off x="7989888" y="1914525"/>
            <a:ext cx="906462" cy="369888"/>
          </a:xfrm>
          <a:prstGeom prst="rect">
            <a:avLst/>
          </a:prstGeom>
          <a:noFill/>
          <a:ln w="9525">
            <a:noFill/>
            <a:miter lim="800000"/>
            <a:headEnd/>
            <a:tailEnd/>
          </a:ln>
          <a:effectLst/>
        </p:spPr>
        <p:txBody>
          <a:bodyPr wrap="none">
            <a:spAutoFit/>
          </a:bodyPr>
          <a:lstStyle/>
          <a:p>
            <a:pPr>
              <a:defRPr/>
            </a:pPr>
            <a:r>
              <a:rPr lang="en-US" b="1">
                <a:effectLst>
                  <a:outerShdw blurRad="38100" dist="38100" dir="2700000" algn="tl">
                    <a:srgbClr val="000000"/>
                  </a:outerShdw>
                </a:effectLst>
              </a:rPr>
              <a:t>Margin</a:t>
            </a:r>
          </a:p>
        </p:txBody>
      </p:sp>
      <p:sp>
        <p:nvSpPr>
          <p:cNvPr id="27685" name="AutoShape 179">
            <a:hlinkClick r:id="rId2" action="ppaction://hlinksldjump"/>
          </p:cNvPr>
          <p:cNvSpPr>
            <a:spLocks noChangeArrowheads="1"/>
          </p:cNvSpPr>
          <p:nvPr/>
        </p:nvSpPr>
        <p:spPr bwMode="auto">
          <a:xfrm>
            <a:off x="3749675" y="4481513"/>
            <a:ext cx="1312863" cy="433387"/>
          </a:xfrm>
          <a:prstGeom prst="upArrow">
            <a:avLst>
              <a:gd name="adj1" fmla="val 63194"/>
              <a:gd name="adj2" fmla="val 54120"/>
            </a:avLst>
          </a:prstGeom>
          <a:solidFill>
            <a:srgbClr val="FF00FF">
              <a:alpha val="29019"/>
            </a:srgbClr>
          </a:solidFill>
          <a:ln w="9525">
            <a:solidFill>
              <a:schemeClr val="tx1"/>
            </a:solidFill>
            <a:miter lim="800000"/>
            <a:headEnd/>
            <a:tailEnd/>
          </a:ln>
        </p:spPr>
        <p:txBody>
          <a:bodyPr vert="eaVert" wrap="none" anchor="ctr"/>
          <a:lstStyle/>
          <a:p>
            <a:endParaRPr lang="en-US"/>
          </a:p>
        </p:txBody>
      </p:sp>
      <p:sp>
        <p:nvSpPr>
          <p:cNvPr id="2" name="TextBox 1"/>
          <p:cNvSpPr txBox="1"/>
          <p:nvPr/>
        </p:nvSpPr>
        <p:spPr>
          <a:xfrm>
            <a:off x="3201384" y="1840704"/>
            <a:ext cx="2409442" cy="307777"/>
          </a:xfrm>
          <a:prstGeom prst="rect">
            <a:avLst/>
          </a:prstGeom>
          <a:noFill/>
        </p:spPr>
        <p:txBody>
          <a:bodyPr wrap="none" rtlCol="0">
            <a:spAutoFit/>
          </a:bodyPr>
          <a:lstStyle/>
          <a:p>
            <a:r>
              <a:rPr lang="en-US" sz="1400" smtClean="0">
                <a:effectLst>
                  <a:outerShdw blurRad="38100" dist="38100" dir="2700000" algn="tl">
                    <a:srgbClr val="000000">
                      <a:alpha val="43137"/>
                    </a:srgbClr>
                  </a:outerShdw>
                </a:effectLst>
              </a:rPr>
              <a:t>Human Resources Management</a:t>
            </a:r>
            <a:endParaRPr lang="en-US" sz="1400">
              <a:effectLst>
                <a:outerShdw blurRad="38100" dist="38100" dir="2700000" algn="tl">
                  <a:srgbClr val="000000">
                    <a:alpha val="43137"/>
                  </a:srgbClr>
                </a:outerShdw>
              </a:effectLst>
            </a:endParaRPr>
          </a:p>
        </p:txBody>
      </p:sp>
      <p:sp>
        <p:nvSpPr>
          <p:cNvPr id="10" name="TextBox 9"/>
          <p:cNvSpPr txBox="1"/>
          <p:nvPr/>
        </p:nvSpPr>
        <p:spPr>
          <a:xfrm>
            <a:off x="3435508" y="2120991"/>
            <a:ext cx="1999715" cy="307777"/>
          </a:xfrm>
          <a:prstGeom prst="rect">
            <a:avLst/>
          </a:prstGeom>
          <a:noFill/>
        </p:spPr>
        <p:txBody>
          <a:bodyPr wrap="none" rtlCol="0">
            <a:spAutoFit/>
          </a:bodyPr>
          <a:lstStyle/>
          <a:p>
            <a:r>
              <a:rPr lang="en-US" sz="1400" smtClean="0">
                <a:effectLst>
                  <a:outerShdw blurRad="38100" dist="38100" dir="2700000" algn="tl">
                    <a:srgbClr val="000000">
                      <a:alpha val="43137"/>
                    </a:srgbClr>
                  </a:outerShdw>
                </a:effectLst>
              </a:rPr>
              <a:t>Technology Development</a:t>
            </a:r>
            <a:endParaRPr lang="en-US" sz="140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41300"/>
            <a:ext cx="8229600" cy="857250"/>
          </a:xfrm>
        </p:spPr>
        <p:txBody>
          <a:bodyPr>
            <a:noAutofit/>
          </a:bodyPr>
          <a:lstStyle/>
          <a:p>
            <a:pPr eaLnBrk="1" hangingPunct="1">
              <a:defRPr/>
            </a:pPr>
            <a:r>
              <a:rPr lang="en-US" sz="3600" dirty="0" smtClean="0">
                <a:ln w="18415" cmpd="sng">
                  <a:solidFill>
                    <a:srgbClr val="00FF00"/>
                  </a:solidFill>
                  <a:prstDash val="solid"/>
                </a:ln>
                <a:solidFill>
                  <a:srgbClr val="00FF00"/>
                </a:solidFill>
                <a:effectLst>
                  <a:outerShdw blurRad="63500" dir="3600000" algn="tl" rotWithShape="0">
                    <a:srgbClr val="000000">
                      <a:alpha val="70000"/>
                    </a:srgbClr>
                  </a:outerShdw>
                </a:effectLst>
              </a:rPr>
              <a:t>Industries as Competitive Domain</a:t>
            </a:r>
          </a:p>
        </p:txBody>
      </p:sp>
      <p:sp>
        <p:nvSpPr>
          <p:cNvPr id="74755" name="Rectangle 3"/>
          <p:cNvSpPr>
            <a:spLocks noGrp="1" noChangeArrowheads="1"/>
          </p:cNvSpPr>
          <p:nvPr>
            <p:ph idx="1"/>
          </p:nvPr>
        </p:nvSpPr>
        <p:spPr>
          <a:xfrm>
            <a:off x="423863" y="1490663"/>
            <a:ext cx="8229600" cy="3132137"/>
          </a:xfrm>
        </p:spPr>
        <p:txBody>
          <a:bodyPr>
            <a:normAutofit lnSpcReduction="10000"/>
          </a:bodyPr>
          <a:lstStyle/>
          <a:p>
            <a:pPr eaLnBrk="1" hangingPunct="1">
              <a:spcBef>
                <a:spcPts val="0"/>
              </a:spcBef>
              <a:defRPr/>
            </a:pPr>
            <a:r>
              <a:rPr lang="en-US" sz="2800" smtClean="0"/>
              <a:t>Industri merupakan sekelompok perusahaan yang menawarkan barang atau jasa yang sama kepada customer. </a:t>
            </a:r>
          </a:p>
          <a:p>
            <a:pPr eaLnBrk="1" hangingPunct="1">
              <a:spcBef>
                <a:spcPts val="0"/>
              </a:spcBef>
              <a:defRPr/>
            </a:pPr>
            <a:r>
              <a:rPr lang="en-US" sz="2800" smtClean="0"/>
              <a:t>Industri tersebut merupakan wilayah di mana perusahaan-perusahaan incumbent melakukan persaingan.</a:t>
            </a:r>
          </a:p>
          <a:p>
            <a:pPr eaLnBrk="1" hangingPunct="1">
              <a:spcBef>
                <a:spcPts val="0"/>
              </a:spcBef>
              <a:defRPr/>
            </a:pPr>
            <a:r>
              <a:rPr lang="en-US" sz="2800" smtClean="0"/>
              <a:t>Jadi industri merupakan </a:t>
            </a:r>
            <a:r>
              <a:rPr lang="en-US" sz="2800" b="1" i="1" smtClean="0">
                <a:solidFill>
                  <a:srgbClr val="00FF00"/>
                </a:solidFill>
              </a:rPr>
              <a:t>competitive domain</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rmAutofit fontScale="90000"/>
          </a:bodyPr>
          <a:lstStyle/>
          <a:p>
            <a:pPr eaLnBrk="1" hangingPunct="1">
              <a:defRPr/>
            </a:pPr>
            <a:r>
              <a:rPr lang="en-US" sz="2800" smtClean="0"/>
              <a:t>Klasifikasi Industri Berdasarkan:</a:t>
            </a:r>
            <a:r>
              <a:rPr lang="en-US" sz="1600" smtClean="0"/>
              <a:t> </a:t>
            </a:r>
            <a:br>
              <a:rPr lang="en-US" sz="1600" smtClean="0"/>
            </a:br>
            <a:r>
              <a:rPr lang="en-US" sz="4000" smtClean="0"/>
              <a:t>Key Competitive Resources</a:t>
            </a:r>
          </a:p>
        </p:txBody>
      </p:sp>
      <p:sp>
        <p:nvSpPr>
          <p:cNvPr id="75779" name="Rectangle 3"/>
          <p:cNvSpPr>
            <a:spLocks noGrp="1" noChangeArrowheads="1"/>
          </p:cNvSpPr>
          <p:nvPr>
            <p:ph idx="1"/>
          </p:nvPr>
        </p:nvSpPr>
        <p:spPr/>
        <p:txBody>
          <a:bodyPr>
            <a:normAutofit fontScale="85000" lnSpcReduction="10000"/>
          </a:bodyPr>
          <a:lstStyle/>
          <a:p>
            <a:pPr marL="609600" indent="-609600" eaLnBrk="1" hangingPunct="1">
              <a:buFontTx/>
              <a:buAutoNum type="arabicPeriod"/>
              <a:defRPr/>
            </a:pPr>
            <a:r>
              <a:rPr lang="en-US" sz="2000" b="1" dirty="0" smtClean="0">
                <a:solidFill>
                  <a:srgbClr val="00FF00"/>
                </a:solidFill>
              </a:rPr>
              <a:t>Capacity</a:t>
            </a:r>
            <a:r>
              <a:rPr lang="en-US" sz="2000" dirty="0" smtClean="0"/>
              <a:t>. </a:t>
            </a:r>
            <a:r>
              <a:rPr lang="en-US" sz="2000" dirty="0" err="1" smtClean="0"/>
              <a:t>Pada</a:t>
            </a:r>
            <a:r>
              <a:rPr lang="en-US" sz="2000" dirty="0" smtClean="0"/>
              <a:t> </a:t>
            </a:r>
            <a:r>
              <a:rPr lang="en-US" sz="2000" dirty="0" err="1" smtClean="0"/>
              <a:t>industri</a:t>
            </a:r>
            <a:r>
              <a:rPr lang="en-US" sz="2000" dirty="0" smtClean="0"/>
              <a:t> capacity driven capital investment </a:t>
            </a:r>
            <a:r>
              <a:rPr lang="en-US" sz="2000" dirty="0" err="1" smtClean="0"/>
              <a:t>fisik</a:t>
            </a:r>
            <a:r>
              <a:rPr lang="en-US" sz="2000" dirty="0" smtClean="0"/>
              <a:t> </a:t>
            </a:r>
            <a:r>
              <a:rPr lang="en-US" sz="2000" dirty="0" err="1" smtClean="0"/>
              <a:t>relativ</a:t>
            </a:r>
            <a:r>
              <a:rPr lang="en-US" sz="2000" dirty="0" smtClean="0"/>
              <a:t> </a:t>
            </a:r>
            <a:r>
              <a:rPr lang="en-US" sz="2000" dirty="0" err="1" smtClean="0"/>
              <a:t>besar</a:t>
            </a:r>
            <a:r>
              <a:rPr lang="en-US" sz="2000" dirty="0" smtClean="0"/>
              <a:t> </a:t>
            </a:r>
            <a:r>
              <a:rPr lang="en-US" sz="2000" dirty="0" err="1" smtClean="0"/>
              <a:t>dibanding</a:t>
            </a:r>
            <a:r>
              <a:rPr lang="en-US" sz="2000" dirty="0" smtClean="0"/>
              <a:t> </a:t>
            </a:r>
            <a:r>
              <a:rPr lang="en-US" sz="2000" dirty="0" err="1" smtClean="0"/>
              <a:t>biaya</a:t>
            </a:r>
            <a:r>
              <a:rPr lang="en-US" sz="2000" dirty="0" smtClean="0"/>
              <a:t> </a:t>
            </a:r>
            <a:r>
              <a:rPr lang="en-US" sz="2000" dirty="0" err="1" smtClean="0"/>
              <a:t>atau</a:t>
            </a:r>
            <a:r>
              <a:rPr lang="en-US" sz="2000" dirty="0" smtClean="0"/>
              <a:t> </a:t>
            </a:r>
            <a:r>
              <a:rPr lang="en-US" sz="2000" dirty="0" err="1" smtClean="0"/>
              <a:t>nilai</a:t>
            </a:r>
            <a:r>
              <a:rPr lang="en-US" sz="2000" dirty="0" smtClean="0"/>
              <a:t> </a:t>
            </a:r>
            <a:r>
              <a:rPr lang="en-US" sz="2000" dirty="0" err="1" smtClean="0"/>
              <a:t>tambahnya</a:t>
            </a:r>
            <a:r>
              <a:rPr lang="en-US" sz="2000" dirty="0" smtClean="0"/>
              <a:t>. </a:t>
            </a:r>
            <a:r>
              <a:rPr lang="en-US" sz="2000" dirty="0" err="1" smtClean="0"/>
              <a:t>Contoh</a:t>
            </a:r>
            <a:r>
              <a:rPr lang="en-US" sz="2000" dirty="0" smtClean="0"/>
              <a:t>: </a:t>
            </a:r>
            <a:r>
              <a:rPr lang="en-US" sz="2000" dirty="0" err="1" smtClean="0"/>
              <a:t>industri</a:t>
            </a:r>
            <a:r>
              <a:rPr lang="en-US" sz="2000" dirty="0" smtClean="0"/>
              <a:t> </a:t>
            </a:r>
            <a:r>
              <a:rPr lang="en-US" sz="2000" dirty="0" err="1" smtClean="0"/>
              <a:t>baja</a:t>
            </a:r>
            <a:r>
              <a:rPr lang="en-US" sz="2000" dirty="0" smtClean="0"/>
              <a:t>.</a:t>
            </a:r>
          </a:p>
          <a:p>
            <a:pPr marL="609600" indent="-609600" eaLnBrk="1" hangingPunct="1">
              <a:buFontTx/>
              <a:buAutoNum type="arabicPeriod"/>
              <a:defRPr/>
            </a:pPr>
            <a:r>
              <a:rPr lang="en-US" sz="2000" b="1" dirty="0" smtClean="0">
                <a:solidFill>
                  <a:srgbClr val="00FF00"/>
                </a:solidFill>
              </a:rPr>
              <a:t>Customers.</a:t>
            </a:r>
            <a:r>
              <a:rPr lang="en-US" sz="2000" dirty="0" smtClean="0"/>
              <a:t> </a:t>
            </a:r>
            <a:r>
              <a:rPr lang="en-US" sz="2000" dirty="0" err="1" smtClean="0"/>
              <a:t>Pada</a:t>
            </a:r>
            <a:r>
              <a:rPr lang="en-US" sz="2000" dirty="0" smtClean="0"/>
              <a:t> </a:t>
            </a:r>
            <a:r>
              <a:rPr lang="en-US" sz="2000" dirty="0" err="1" smtClean="0"/>
              <a:t>industri</a:t>
            </a:r>
            <a:r>
              <a:rPr lang="en-US" sz="2000" dirty="0" smtClean="0"/>
              <a:t> customer-driven, </a:t>
            </a:r>
            <a:r>
              <a:rPr lang="en-US" sz="2000" dirty="0" err="1" smtClean="0"/>
              <a:t>investasi</a:t>
            </a:r>
            <a:r>
              <a:rPr lang="en-US" sz="2000" dirty="0" smtClean="0"/>
              <a:t> di brand </a:t>
            </a:r>
            <a:r>
              <a:rPr lang="en-US" sz="2000" dirty="0" err="1" smtClean="0"/>
              <a:t>atau</a:t>
            </a:r>
            <a:r>
              <a:rPr lang="en-US" sz="2000" dirty="0" smtClean="0"/>
              <a:t> customer </a:t>
            </a:r>
            <a:r>
              <a:rPr lang="en-US" sz="2000" dirty="0" err="1" smtClean="0"/>
              <a:t>merupakan</a:t>
            </a:r>
            <a:r>
              <a:rPr lang="en-US" sz="2000" dirty="0" smtClean="0"/>
              <a:t> </a:t>
            </a:r>
            <a:r>
              <a:rPr lang="en-US" sz="2000" dirty="0" err="1" smtClean="0"/>
              <a:t>bagian</a:t>
            </a:r>
            <a:r>
              <a:rPr lang="en-US" sz="2000" dirty="0" smtClean="0"/>
              <a:t> </a:t>
            </a:r>
            <a:r>
              <a:rPr lang="en-US" sz="2000" dirty="0" err="1" smtClean="0"/>
              <a:t>besar</a:t>
            </a:r>
            <a:r>
              <a:rPr lang="en-US" sz="2000" dirty="0" smtClean="0"/>
              <a:t> </a:t>
            </a:r>
            <a:r>
              <a:rPr lang="en-US" sz="2000" dirty="0" err="1" smtClean="0"/>
              <a:t>dari</a:t>
            </a:r>
            <a:r>
              <a:rPr lang="en-US" sz="2000" dirty="0" smtClean="0"/>
              <a:t> </a:t>
            </a:r>
            <a:r>
              <a:rPr lang="en-US" sz="2000" dirty="0" err="1" smtClean="0"/>
              <a:t>biaya</a:t>
            </a:r>
            <a:r>
              <a:rPr lang="en-US" sz="2000" dirty="0" smtClean="0"/>
              <a:t> </a:t>
            </a:r>
            <a:r>
              <a:rPr lang="en-US" sz="2000" dirty="0" err="1" smtClean="0"/>
              <a:t>atau</a:t>
            </a:r>
            <a:r>
              <a:rPr lang="en-US" sz="2000" dirty="0" smtClean="0"/>
              <a:t> </a:t>
            </a:r>
            <a:r>
              <a:rPr lang="en-US" sz="2000" dirty="0" err="1" smtClean="0"/>
              <a:t>nilai</a:t>
            </a:r>
            <a:r>
              <a:rPr lang="en-US" sz="2000" dirty="0" smtClean="0"/>
              <a:t> </a:t>
            </a:r>
            <a:r>
              <a:rPr lang="en-US" sz="2000" dirty="0" err="1" smtClean="0"/>
              <a:t>tambah</a:t>
            </a:r>
            <a:r>
              <a:rPr lang="en-US" sz="2000" dirty="0" smtClean="0"/>
              <a:t>. </a:t>
            </a:r>
            <a:r>
              <a:rPr lang="en-US" sz="2000" dirty="0" err="1" smtClean="0"/>
              <a:t>Contoh</a:t>
            </a:r>
            <a:r>
              <a:rPr lang="en-US" sz="2000" dirty="0" smtClean="0"/>
              <a:t>: </a:t>
            </a:r>
            <a:r>
              <a:rPr lang="en-US" sz="2000" dirty="0" err="1" smtClean="0"/>
              <a:t>industri</a:t>
            </a:r>
            <a:r>
              <a:rPr lang="en-US" sz="2000" dirty="0" smtClean="0"/>
              <a:t> </a:t>
            </a:r>
            <a:r>
              <a:rPr lang="en-US" sz="2000" dirty="0" err="1" smtClean="0"/>
              <a:t>bir</a:t>
            </a:r>
            <a:r>
              <a:rPr lang="en-US" sz="2000" dirty="0" smtClean="0"/>
              <a:t>.</a:t>
            </a:r>
          </a:p>
          <a:p>
            <a:pPr marL="609600" indent="-609600" eaLnBrk="1" hangingPunct="1">
              <a:buFontTx/>
              <a:buAutoNum type="arabicPeriod"/>
              <a:defRPr/>
            </a:pPr>
            <a:r>
              <a:rPr lang="en-US" sz="2000" b="1" dirty="0" smtClean="0">
                <a:solidFill>
                  <a:srgbClr val="00FF00"/>
                </a:solidFill>
              </a:rPr>
              <a:t>Knowledge.</a:t>
            </a:r>
            <a:r>
              <a:rPr lang="en-US" sz="2000" dirty="0" smtClean="0"/>
              <a:t> </a:t>
            </a:r>
            <a:r>
              <a:rPr lang="en-US" sz="2000" dirty="0" err="1" smtClean="0"/>
              <a:t>Pada</a:t>
            </a:r>
            <a:r>
              <a:rPr lang="en-US" sz="2000" dirty="0" smtClean="0"/>
              <a:t> </a:t>
            </a:r>
            <a:r>
              <a:rPr lang="en-US" sz="2000" dirty="0" err="1" smtClean="0"/>
              <a:t>industri</a:t>
            </a:r>
            <a:r>
              <a:rPr lang="en-US" sz="2000" dirty="0" smtClean="0"/>
              <a:t> knowledge-driven, </a:t>
            </a:r>
            <a:r>
              <a:rPr lang="en-US" sz="2000" dirty="0" err="1" smtClean="0"/>
              <a:t>investasi</a:t>
            </a:r>
            <a:r>
              <a:rPr lang="en-US" sz="2000" dirty="0" smtClean="0"/>
              <a:t> R&amp;D </a:t>
            </a:r>
            <a:r>
              <a:rPr lang="en-US" sz="2000" dirty="0" err="1" smtClean="0"/>
              <a:t>cenderung</a:t>
            </a:r>
            <a:r>
              <a:rPr lang="en-US" sz="2000" dirty="0" smtClean="0"/>
              <a:t> </a:t>
            </a:r>
            <a:r>
              <a:rPr lang="en-US" sz="2000" dirty="0" err="1" smtClean="0"/>
              <a:t>merupakan</a:t>
            </a:r>
            <a:r>
              <a:rPr lang="en-US" sz="2000" dirty="0" smtClean="0"/>
              <a:t> </a:t>
            </a:r>
            <a:r>
              <a:rPr lang="en-US" sz="2000" dirty="0" err="1" smtClean="0"/>
              <a:t>bagian</a:t>
            </a:r>
            <a:r>
              <a:rPr lang="en-US" sz="2000" dirty="0" smtClean="0"/>
              <a:t> </a:t>
            </a:r>
            <a:r>
              <a:rPr lang="en-US" sz="2000" dirty="0" err="1" smtClean="0"/>
              <a:t>besar</a:t>
            </a:r>
            <a:r>
              <a:rPr lang="en-US" sz="2000" dirty="0" smtClean="0"/>
              <a:t> </a:t>
            </a:r>
            <a:r>
              <a:rPr lang="en-US" sz="2000" dirty="0" err="1" smtClean="0"/>
              <a:t>dari</a:t>
            </a:r>
            <a:r>
              <a:rPr lang="en-US" sz="2000" dirty="0" smtClean="0"/>
              <a:t> </a:t>
            </a:r>
            <a:r>
              <a:rPr lang="en-US" sz="2000" dirty="0" err="1" smtClean="0"/>
              <a:t>biaya</a:t>
            </a:r>
            <a:r>
              <a:rPr lang="en-US" sz="2000" dirty="0" smtClean="0"/>
              <a:t> </a:t>
            </a:r>
            <a:r>
              <a:rPr lang="en-US" sz="2000" dirty="0" err="1" smtClean="0"/>
              <a:t>atau</a:t>
            </a:r>
            <a:r>
              <a:rPr lang="en-US" sz="2000" dirty="0" smtClean="0"/>
              <a:t> </a:t>
            </a:r>
            <a:r>
              <a:rPr lang="en-US" sz="2000" dirty="0" err="1" smtClean="0"/>
              <a:t>nilai</a:t>
            </a:r>
            <a:r>
              <a:rPr lang="en-US" sz="2000" dirty="0" smtClean="0"/>
              <a:t> </a:t>
            </a:r>
            <a:r>
              <a:rPr lang="en-US" sz="2000" dirty="0" err="1" smtClean="0"/>
              <a:t>tambah</a:t>
            </a:r>
            <a:r>
              <a:rPr lang="en-US" sz="2000" dirty="0" smtClean="0"/>
              <a:t>. </a:t>
            </a:r>
            <a:r>
              <a:rPr lang="en-US" sz="2000" dirty="0" err="1" smtClean="0"/>
              <a:t>Contoh</a:t>
            </a:r>
            <a:r>
              <a:rPr lang="en-US" sz="2000" dirty="0" smtClean="0"/>
              <a:t>: </a:t>
            </a:r>
            <a:r>
              <a:rPr lang="en-US" sz="2000" dirty="0" err="1" smtClean="0"/>
              <a:t>industri</a:t>
            </a:r>
            <a:r>
              <a:rPr lang="en-US" sz="2000" dirty="0" smtClean="0"/>
              <a:t> </a:t>
            </a:r>
            <a:r>
              <a:rPr lang="en-US" sz="2000" dirty="0" err="1" smtClean="0"/>
              <a:t>kimia</a:t>
            </a:r>
            <a:r>
              <a:rPr lang="en-US" sz="2000" dirty="0" smtClean="0"/>
              <a:t>.</a:t>
            </a:r>
          </a:p>
          <a:p>
            <a:pPr marL="609600" indent="-609600" eaLnBrk="1" hangingPunct="1">
              <a:buFontTx/>
              <a:buAutoNum type="arabicPeriod"/>
              <a:defRPr/>
            </a:pPr>
            <a:endParaRPr lang="en-US" sz="2000" b="1" dirty="0" smtClean="0">
              <a:solidFill>
                <a:srgbClr val="00FF00"/>
              </a:solidFill>
            </a:endParaRPr>
          </a:p>
          <a:p>
            <a:pPr marL="609600" indent="-609600" eaLnBrk="1" hangingPunct="1">
              <a:buFontTx/>
              <a:buAutoNum type="arabicPeriod"/>
              <a:defRPr/>
            </a:pPr>
            <a:endParaRPr lang="en-US" sz="2000" dirty="0" smtClean="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384175"/>
            <a:ext cx="8229600" cy="857250"/>
          </a:xfrm>
        </p:spPr>
        <p:txBody>
          <a:bodyPr/>
          <a:lstStyle/>
          <a:p>
            <a:pPr eaLnBrk="1" hangingPunct="1">
              <a:defRPr/>
            </a:pPr>
            <a:r>
              <a:rPr lang="en-US" smtClean="0"/>
              <a:t>Klasifikasi Industri</a:t>
            </a:r>
          </a:p>
        </p:txBody>
      </p:sp>
      <p:graphicFrame>
        <p:nvGraphicFramePr>
          <p:cNvPr id="78949" name="Group 101"/>
          <p:cNvGraphicFramePr>
            <a:graphicFrameLocks noGrp="1"/>
          </p:cNvGraphicFramePr>
          <p:nvPr>
            <p:ph idx="1"/>
            <p:extLst>
              <p:ext uri="{D42A27DB-BD31-4B8C-83A1-F6EECF244321}">
                <p14:modId xmlns:p14="http://schemas.microsoft.com/office/powerpoint/2010/main" val="25927676"/>
              </p:ext>
            </p:extLst>
          </p:nvPr>
        </p:nvGraphicFramePr>
        <p:xfrm>
          <a:off x="457200" y="1652588"/>
          <a:ext cx="8229600" cy="2080260"/>
        </p:xfrm>
        <a:graphic>
          <a:graphicData uri="http://schemas.openxmlformats.org/drawingml/2006/table">
            <a:tbl>
              <a:tblPr/>
              <a:tblGrid>
                <a:gridCol w="2422525"/>
                <a:gridCol w="3186113"/>
                <a:gridCol w="2620962"/>
              </a:tblGrid>
              <a:tr h="29718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500" b="1" i="1" u="none" strike="noStrike" cap="none" normalizeH="0" baseline="0" dirty="0" smtClean="0">
                          <a:ln>
                            <a:noFill/>
                          </a:ln>
                          <a:solidFill>
                            <a:schemeClr val="tx1"/>
                          </a:solidFill>
                          <a:effectLst/>
                          <a:latin typeface="Garamond" pitchFamily="18" charset="0"/>
                        </a:rPr>
                        <a:t>Capacity Driven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500" b="1" i="1" u="none" strike="noStrike" cap="none" normalizeH="0" baseline="0" dirty="0" smtClean="0">
                          <a:ln>
                            <a:noFill/>
                          </a:ln>
                          <a:solidFill>
                            <a:schemeClr val="tx1"/>
                          </a:solidFill>
                          <a:effectLst/>
                          <a:latin typeface="Garamond" pitchFamily="18" charset="0"/>
                        </a:rPr>
                        <a:t>Customer Driven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en-US" sz="1500" b="1" i="1" u="none" strike="noStrike" cap="none" normalizeH="0" baseline="0" dirty="0" smtClean="0">
                          <a:ln>
                            <a:noFill/>
                          </a:ln>
                          <a:solidFill>
                            <a:schemeClr val="tx1"/>
                          </a:solidFill>
                          <a:effectLst/>
                          <a:latin typeface="Garamond" pitchFamily="18" charset="0"/>
                        </a:rPr>
                        <a:t>Knowledge driven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dirty="0" smtClean="0">
                          <a:ln>
                            <a:noFill/>
                          </a:ln>
                          <a:solidFill>
                            <a:schemeClr val="tx1"/>
                          </a:solidFill>
                          <a:effectLst/>
                          <a:latin typeface="Garamond" pitchFamily="18" charset="0"/>
                        </a:rPr>
                        <a:t>Food processing</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chemeClr val="tx1"/>
                          </a:solidFill>
                          <a:effectLst/>
                          <a:latin typeface="Garamond" pitchFamily="18" charset="0"/>
                        </a:rPr>
                        <a:t>Food products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chemeClr val="tx1"/>
                          </a:solidFill>
                          <a:effectLst/>
                          <a:latin typeface="Garamond" pitchFamily="18" charset="0"/>
                        </a:rPr>
                        <a:t>Electical equipment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chemeClr val="tx1"/>
                          </a:solidFill>
                          <a:effectLst/>
                          <a:latin typeface="Garamond" pitchFamily="18" charset="0"/>
                        </a:rPr>
                        <a:t>Textiles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dirty="0" smtClean="0">
                          <a:ln>
                            <a:noFill/>
                          </a:ln>
                          <a:solidFill>
                            <a:schemeClr val="tx1"/>
                          </a:solidFill>
                          <a:effectLst/>
                          <a:latin typeface="Garamond" pitchFamily="18" charset="0"/>
                        </a:rPr>
                        <a:t>Customer chemical products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chemeClr val="tx1"/>
                          </a:solidFill>
                          <a:effectLst/>
                          <a:latin typeface="Garamond" pitchFamily="18" charset="0"/>
                        </a:rPr>
                        <a:t>Specialty chemicals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chemeClr val="tx1"/>
                          </a:solidFill>
                          <a:effectLst/>
                          <a:latin typeface="Garamond" pitchFamily="18" charset="0"/>
                        </a:rPr>
                        <a:t>Basic metals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dirty="0" smtClean="0">
                          <a:ln>
                            <a:noFill/>
                          </a:ln>
                          <a:solidFill>
                            <a:schemeClr val="tx1"/>
                          </a:solidFill>
                          <a:effectLst/>
                          <a:latin typeface="Garamond" pitchFamily="18" charset="0"/>
                        </a:rPr>
                        <a:t>Household durables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chemeClr val="tx1"/>
                          </a:solidFill>
                          <a:effectLst/>
                          <a:latin typeface="Garamond" pitchFamily="18" charset="0"/>
                        </a:rPr>
                        <a:t>Transport equipment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chemeClr val="tx1"/>
                          </a:solidFill>
                          <a:effectLst/>
                          <a:latin typeface="Garamond" pitchFamily="18" charset="0"/>
                        </a:rPr>
                        <a:t>Stone, clay product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dirty="0" smtClean="0">
                          <a:ln>
                            <a:noFill/>
                          </a:ln>
                          <a:solidFill>
                            <a:schemeClr val="tx1"/>
                          </a:solidFill>
                          <a:effectLst/>
                          <a:latin typeface="Garamond" pitchFamily="18" charset="0"/>
                        </a:rPr>
                        <a:t>Glass, ceramic products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dirty="0" smtClean="0">
                          <a:ln>
                            <a:noFill/>
                          </a:ln>
                          <a:solidFill>
                            <a:schemeClr val="tx1"/>
                          </a:solidFill>
                          <a:effectLst/>
                          <a:latin typeface="Garamond" pitchFamily="18" charset="0"/>
                        </a:rPr>
                        <a:t>Scientific equipment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chemeClr val="tx1"/>
                          </a:solidFill>
                          <a:effectLst/>
                          <a:latin typeface="Garamond" pitchFamily="18" charset="0"/>
                        </a:rPr>
                        <a:t>Basic chemicals</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500" b="1" i="0" u="none" strike="noStrike" cap="none" normalizeH="0" baseline="0" smtClean="0">
                        <a:ln>
                          <a:noFill/>
                        </a:ln>
                        <a:solidFill>
                          <a:schemeClr val="tx1"/>
                        </a:solidFill>
                        <a:effectLst/>
                        <a:latin typeface="Garamond" pitchFamily="18" charset="0"/>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dirty="0" smtClean="0">
                          <a:ln>
                            <a:noFill/>
                          </a:ln>
                          <a:solidFill>
                            <a:schemeClr val="tx1"/>
                          </a:solidFill>
                          <a:effectLst/>
                          <a:latin typeface="Garamond" pitchFamily="18" charset="0"/>
                        </a:rPr>
                        <a:t>Software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en-US" sz="1500" b="1" i="0" u="none" strike="noStrike" cap="none" normalizeH="0" baseline="0" smtClean="0">
                          <a:ln>
                            <a:noFill/>
                          </a:ln>
                          <a:solidFill>
                            <a:schemeClr val="tx1"/>
                          </a:solidFill>
                          <a:effectLst/>
                          <a:latin typeface="Garamond" pitchFamily="18" charset="0"/>
                        </a:rPr>
                        <a:t>Pulp and paper</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500" b="1" i="0" u="none" strike="noStrike" cap="none" normalizeH="0" baseline="0" smtClean="0">
                        <a:ln>
                          <a:noFill/>
                        </a:ln>
                        <a:solidFill>
                          <a:schemeClr val="tx1"/>
                        </a:solidFill>
                        <a:effectLst/>
                        <a:latin typeface="Garamond" pitchFamily="18" charset="0"/>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endParaRPr kumimoji="0" lang="en-US" sz="1500" b="1" i="0" u="none" strike="noStrike" cap="none" normalizeH="0" baseline="0" dirty="0" smtClean="0">
                        <a:ln>
                          <a:noFill/>
                        </a:ln>
                        <a:solidFill>
                          <a:schemeClr val="tx1"/>
                        </a:solidFill>
                        <a:effectLst/>
                        <a:latin typeface="Garamond" pitchFamily="18" charset="0"/>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r>
            </a:tbl>
          </a:graphicData>
        </a:graphic>
      </p:graphicFrame>
      <p:sp>
        <p:nvSpPr>
          <p:cNvPr id="30747" name="AutoShape 102">
            <a:hlinkClick r:id="rId2" action="ppaction://hlinksldjump"/>
          </p:cNvPr>
          <p:cNvSpPr>
            <a:spLocks noChangeArrowheads="1"/>
          </p:cNvSpPr>
          <p:nvPr/>
        </p:nvSpPr>
        <p:spPr bwMode="auto">
          <a:xfrm>
            <a:off x="3749675" y="4481513"/>
            <a:ext cx="1312863" cy="433387"/>
          </a:xfrm>
          <a:prstGeom prst="upArrow">
            <a:avLst>
              <a:gd name="adj1" fmla="val 63194"/>
              <a:gd name="adj2" fmla="val 54120"/>
            </a:avLst>
          </a:prstGeom>
          <a:solidFill>
            <a:srgbClr val="FF00FF">
              <a:alpha val="29019"/>
            </a:srgbClr>
          </a:solidFill>
          <a:ln w="9525">
            <a:solidFill>
              <a:schemeClr val="tx1"/>
            </a:solidFill>
            <a:miter lim="800000"/>
            <a:headEnd/>
            <a:tailEnd/>
          </a:ln>
        </p:spPr>
        <p:txBody>
          <a:bodyPr vert="eaVert"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503238" y="736601"/>
            <a:ext cx="8229600" cy="857250"/>
          </a:xfrm>
        </p:spPr>
        <p:txBody>
          <a:bodyPr>
            <a:normAutofit fontScale="90000"/>
          </a:bodyPr>
          <a:lstStyle/>
          <a:p>
            <a:pPr eaLnBrk="1" hangingPunct="1">
              <a:defRPr/>
            </a:pPr>
            <a:r>
              <a:rPr lang="en-US" sz="4800" b="1" dirty="0" smtClean="0">
                <a:solidFill>
                  <a:schemeClr val="accent3">
                    <a:lumMod val="40000"/>
                    <a:lumOff val="60000"/>
                  </a:schemeClr>
                </a:solidFill>
                <a:effectLst>
                  <a:outerShdw blurRad="50800" dist="38100" dir="2700000" algn="tl" rotWithShape="0">
                    <a:prstClr val="black">
                      <a:alpha val="40000"/>
                    </a:prstClr>
                  </a:outerShdw>
                </a:effectLst>
              </a:rPr>
              <a:t>Forms of Technological Change</a:t>
            </a:r>
          </a:p>
        </p:txBody>
      </p:sp>
      <p:sp>
        <p:nvSpPr>
          <p:cNvPr id="31747" name="WordArt 7"/>
          <p:cNvSpPr>
            <a:spLocks noChangeArrowheads="1" noChangeShapeType="1" noTextEdit="1"/>
          </p:cNvSpPr>
          <p:nvPr/>
        </p:nvSpPr>
        <p:spPr bwMode="auto">
          <a:xfrm>
            <a:off x="503238" y="2036763"/>
            <a:ext cx="5260975" cy="519112"/>
          </a:xfrm>
          <a:prstGeom prst="rect">
            <a:avLst/>
          </a:prstGeom>
        </p:spPr>
        <p:txBody>
          <a:bodyPr wrap="none" fromWordArt="1">
            <a:prstTxWarp prst="textPlain">
              <a:avLst>
                <a:gd name="adj" fmla="val 50000"/>
              </a:avLst>
            </a:prstTxWarp>
            <a:scene3d>
              <a:camera prst="orthographicFront"/>
              <a:lightRig rig="soft" dir="t">
                <a:rot lat="0" lon="0" rev="15600000"/>
              </a:lightRig>
            </a:scene3d>
            <a:sp3d extrusionH="57150" prstMaterial="softEdge">
              <a:bevelT w="25400" h="38100"/>
            </a:sp3d>
          </a:bodyPr>
          <a:lstStyle/>
          <a:p>
            <a:pPr algn="ctr"/>
            <a:r>
              <a:rPr lang="en-US" sz="3600" b="1" kern="10">
                <a:ln/>
                <a:solidFill>
                  <a:schemeClr val="accent4"/>
                </a:solidFill>
                <a:effectLst>
                  <a:outerShdw blurRad="50800" dist="38100" dir="2700000" algn="tl" rotWithShape="0">
                    <a:prstClr val="black">
                      <a:alpha val="40000"/>
                    </a:prstClr>
                  </a:outerShdw>
                </a:effectLst>
                <a:latin typeface="Arial Black"/>
              </a:rPr>
              <a:t>2 tipe technological cange:</a:t>
            </a:r>
          </a:p>
        </p:txBody>
      </p:sp>
      <p:sp>
        <p:nvSpPr>
          <p:cNvPr id="31748" name="WordArt 18"/>
          <p:cNvSpPr>
            <a:spLocks noChangeArrowheads="1" noChangeShapeType="1" noTextEdit="1"/>
          </p:cNvSpPr>
          <p:nvPr/>
        </p:nvSpPr>
        <p:spPr bwMode="auto">
          <a:xfrm>
            <a:off x="1843088" y="2584450"/>
            <a:ext cx="5260975" cy="692150"/>
          </a:xfrm>
          <a:prstGeom prst="rect">
            <a:avLst/>
          </a:prstGeom>
        </p:spPr>
        <p:txBody>
          <a:bodyPr wrap="none" fromWordArt="1">
            <a:prstTxWarp prst="textPlain">
              <a:avLst>
                <a:gd name="adj" fmla="val 50000"/>
              </a:avLst>
            </a:prstTxWarp>
          </a:bodyPr>
          <a:lstStyle/>
          <a:p>
            <a:pPr algn="ctr"/>
            <a:r>
              <a:rPr lang="en-US" sz="3600" b="1" kern="10">
                <a:ln w="12700">
                  <a:solidFill>
                    <a:schemeClr val="accent5"/>
                  </a:solidFill>
                  <a:prstDash val="solid"/>
                </a:ln>
                <a:pattFill prst="ltDnDiag">
                  <a:fgClr>
                    <a:schemeClr val="accent5">
                      <a:lumMod val="60000"/>
                      <a:lumOff val="40000"/>
                    </a:schemeClr>
                  </a:fgClr>
                  <a:bgClr>
                    <a:schemeClr val="bg1"/>
                  </a:bgClr>
                </a:pattFill>
                <a:latin typeface="Arial Black"/>
              </a:rPr>
              <a:t>1. PROSES</a:t>
            </a:r>
          </a:p>
        </p:txBody>
      </p:sp>
      <p:sp>
        <p:nvSpPr>
          <p:cNvPr id="31749" name="WordArt 19"/>
          <p:cNvSpPr>
            <a:spLocks noChangeArrowheads="1" noChangeShapeType="1" noTextEdit="1"/>
          </p:cNvSpPr>
          <p:nvPr/>
        </p:nvSpPr>
        <p:spPr bwMode="auto">
          <a:xfrm>
            <a:off x="1852613" y="3325813"/>
            <a:ext cx="5260975" cy="692150"/>
          </a:xfrm>
          <a:prstGeom prst="rect">
            <a:avLst/>
          </a:prstGeom>
        </p:spPr>
        <p:txBody>
          <a:bodyPr wrap="none" fromWordArt="1">
            <a:prstTxWarp prst="textPlain">
              <a:avLst>
                <a:gd name="adj" fmla="val 50000"/>
              </a:avLst>
            </a:prstTxWarp>
          </a:bodyPr>
          <a:lstStyle/>
          <a:p>
            <a:pPr algn="ctr"/>
            <a:r>
              <a:rPr lang="en-US" sz="3600" b="1" kern="1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Black"/>
              </a:rPr>
              <a:t>2. PRODUK</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fontScale="90000"/>
          </a:bodyPr>
          <a:lstStyle/>
          <a:p>
            <a:pPr eaLnBrk="1" hangingPunct="1">
              <a:defRPr/>
            </a:pPr>
            <a:r>
              <a:rPr lang="en-US" sz="6000" smtClean="0"/>
              <a:t>Process Technology</a:t>
            </a:r>
          </a:p>
        </p:txBody>
      </p:sp>
      <p:sp>
        <p:nvSpPr>
          <p:cNvPr id="84995" name="Rectangle 3"/>
          <p:cNvSpPr>
            <a:spLocks noGrp="1" noChangeArrowheads="1"/>
          </p:cNvSpPr>
          <p:nvPr>
            <p:ph idx="1"/>
          </p:nvPr>
        </p:nvSpPr>
        <p:spPr/>
        <p:txBody>
          <a:bodyPr/>
          <a:lstStyle/>
          <a:p>
            <a:pPr eaLnBrk="1" hangingPunct="1">
              <a:defRPr/>
            </a:pPr>
            <a:r>
              <a:rPr lang="en-US" smtClean="0"/>
              <a:t>Merupakan teknik memproduksi dan memasarkan barang atau jasa.</a:t>
            </a:r>
          </a:p>
          <a:p>
            <a:pPr eaLnBrk="1" hangingPunct="1">
              <a:defRPr/>
            </a:pPr>
            <a:r>
              <a:rPr lang="en-US" smtClean="0"/>
              <a:t>Process Technology meliputi work method, equipment, distribution, dan logistic.</a:t>
            </a:r>
          </a:p>
          <a:p>
            <a:pPr eaLnBrk="1" hangingPunct="1">
              <a:defRPr/>
            </a:pPr>
            <a:r>
              <a:rPr lang="en-US" smtClean="0"/>
              <a:t>Oleh karena itu, process technology melekat pada VALUE CHAIN.</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rmAutofit fontScale="90000"/>
          </a:bodyPr>
          <a:lstStyle/>
          <a:p>
            <a:pPr eaLnBrk="1" hangingPunct="1">
              <a:defRPr/>
            </a:pPr>
            <a:r>
              <a:rPr lang="en-US" sz="6000" smtClean="0"/>
              <a:t>Product Technology</a:t>
            </a:r>
          </a:p>
        </p:txBody>
      </p:sp>
      <p:sp>
        <p:nvSpPr>
          <p:cNvPr id="86019" name="Rectangle 3"/>
          <p:cNvSpPr>
            <a:spLocks noGrp="1" noChangeArrowheads="1"/>
          </p:cNvSpPr>
          <p:nvPr>
            <p:ph idx="1"/>
          </p:nvPr>
        </p:nvSpPr>
        <p:spPr/>
        <p:txBody>
          <a:bodyPr>
            <a:normAutofit/>
          </a:bodyPr>
          <a:lstStyle/>
          <a:p>
            <a:pPr eaLnBrk="1" hangingPunct="1">
              <a:defRPr/>
            </a:pPr>
            <a:r>
              <a:rPr lang="en-US" sz="2000" dirty="0" err="1" smtClean="0"/>
              <a:t>Merupakan</a:t>
            </a:r>
            <a:r>
              <a:rPr lang="en-US" sz="2000" dirty="0" smtClean="0"/>
              <a:t> </a:t>
            </a:r>
            <a:r>
              <a:rPr lang="en-US" sz="2000" dirty="0" err="1" smtClean="0"/>
              <a:t>elemen</a:t>
            </a:r>
            <a:r>
              <a:rPr lang="en-US" sz="2000" dirty="0" smtClean="0"/>
              <a:t> </a:t>
            </a:r>
            <a:r>
              <a:rPr lang="en-US" sz="2000" dirty="0" err="1" smtClean="0"/>
              <a:t>teknologi</a:t>
            </a:r>
            <a:r>
              <a:rPr lang="en-US" sz="2000" dirty="0" smtClean="0"/>
              <a:t> yang </a:t>
            </a:r>
            <a:r>
              <a:rPr lang="en-US" sz="2000" dirty="0" err="1" smtClean="0"/>
              <a:t>melekat</a:t>
            </a:r>
            <a:r>
              <a:rPr lang="en-US" sz="2000" dirty="0" smtClean="0"/>
              <a:t> </a:t>
            </a:r>
            <a:r>
              <a:rPr lang="en-US" sz="2000" dirty="0" err="1" smtClean="0"/>
              <a:t>pada</a:t>
            </a:r>
            <a:r>
              <a:rPr lang="en-US" sz="2000" dirty="0" smtClean="0"/>
              <a:t> </a:t>
            </a:r>
            <a:r>
              <a:rPr lang="en-US" sz="2000" dirty="0" err="1" smtClean="0"/>
              <a:t>barang</a:t>
            </a:r>
            <a:r>
              <a:rPr lang="en-US" sz="2000" dirty="0" smtClean="0"/>
              <a:t> </a:t>
            </a:r>
            <a:r>
              <a:rPr lang="en-US" sz="2000" dirty="0" err="1" smtClean="0"/>
              <a:t>atau</a:t>
            </a:r>
            <a:r>
              <a:rPr lang="en-US" sz="2000" dirty="0" smtClean="0"/>
              <a:t> </a:t>
            </a:r>
            <a:r>
              <a:rPr lang="en-US" sz="2000" dirty="0" err="1" smtClean="0"/>
              <a:t>jasa</a:t>
            </a:r>
            <a:r>
              <a:rPr lang="en-US" sz="2000" dirty="0" smtClean="0"/>
              <a:t> </a:t>
            </a:r>
            <a:r>
              <a:rPr lang="en-US" sz="2000" dirty="0" err="1" smtClean="0"/>
              <a:t>yg</a:t>
            </a:r>
            <a:r>
              <a:rPr lang="en-US" sz="2000" dirty="0" smtClean="0"/>
              <a:t> </a:t>
            </a:r>
            <a:r>
              <a:rPr lang="en-US" sz="2000" dirty="0" err="1" smtClean="0"/>
              <a:t>dihasilkan</a:t>
            </a:r>
            <a:r>
              <a:rPr lang="en-US" sz="2000" dirty="0" smtClean="0"/>
              <a:t> </a:t>
            </a:r>
            <a:r>
              <a:rPr lang="en-US" sz="2000" dirty="0" err="1" smtClean="0"/>
              <a:t>suatu</a:t>
            </a:r>
            <a:r>
              <a:rPr lang="en-US" sz="2000" dirty="0" smtClean="0"/>
              <a:t> </a:t>
            </a:r>
            <a:r>
              <a:rPr lang="en-US" sz="2000" dirty="0" err="1" smtClean="0"/>
              <a:t>perusahaan</a:t>
            </a:r>
            <a:r>
              <a:rPr lang="en-US" sz="2000" dirty="0" smtClean="0"/>
              <a:t>. </a:t>
            </a:r>
            <a:r>
              <a:rPr lang="en-US" sz="2000" dirty="0" err="1" smtClean="0"/>
              <a:t>Contoh</a:t>
            </a:r>
            <a:r>
              <a:rPr lang="en-US" sz="2000" dirty="0" smtClean="0"/>
              <a:t>: Mobil BBG </a:t>
            </a:r>
            <a:r>
              <a:rPr lang="en-US" sz="2000" dirty="0" err="1" smtClean="0"/>
              <a:t>dan</a:t>
            </a:r>
            <a:r>
              <a:rPr lang="en-US" sz="2000" dirty="0" smtClean="0"/>
              <a:t> Mobil </a:t>
            </a:r>
            <a:r>
              <a:rPr lang="en-US" sz="2000" dirty="0" err="1" smtClean="0"/>
              <a:t>Elektrik</a:t>
            </a:r>
            <a:r>
              <a:rPr lang="en-US" sz="2000" dirty="0" smtClean="0"/>
              <a:t> </a:t>
            </a:r>
            <a:r>
              <a:rPr lang="en-US" sz="2000" dirty="0" err="1" smtClean="0"/>
              <a:t>merupakan</a:t>
            </a:r>
            <a:r>
              <a:rPr lang="en-US" sz="2000" dirty="0" smtClean="0"/>
              <a:t> </a:t>
            </a:r>
            <a:r>
              <a:rPr lang="en-US" sz="2000" i="1" dirty="0" smtClean="0"/>
              <a:t>product technology</a:t>
            </a:r>
            <a:r>
              <a:rPr lang="en-US" sz="2000" dirty="0" smtClean="0"/>
              <a:t> </a:t>
            </a:r>
            <a:r>
              <a:rPr lang="en-US" sz="2000" dirty="0" err="1" smtClean="0"/>
              <a:t>dalam</a:t>
            </a:r>
            <a:r>
              <a:rPr lang="en-US" sz="2000" dirty="0" smtClean="0"/>
              <a:t> </a:t>
            </a:r>
            <a:r>
              <a:rPr lang="en-US" sz="2000" dirty="0" err="1" smtClean="0"/>
              <a:t>industri</a:t>
            </a:r>
            <a:r>
              <a:rPr lang="en-US" sz="2000" dirty="0" smtClean="0"/>
              <a:t> </a:t>
            </a:r>
            <a:r>
              <a:rPr lang="en-US" sz="2000" dirty="0" err="1" smtClean="0"/>
              <a:t>mobil</a:t>
            </a:r>
            <a:r>
              <a:rPr lang="en-US" sz="2000" dirty="0" smtClean="0"/>
              <a:t>.</a:t>
            </a:r>
          </a:p>
          <a:p>
            <a:pPr eaLnBrk="1" hangingPunct="1">
              <a:defRPr/>
            </a:pPr>
            <a:r>
              <a:rPr lang="en-US" sz="2000" dirty="0" err="1" smtClean="0"/>
              <a:t>Perubahan</a:t>
            </a:r>
            <a:r>
              <a:rPr lang="en-US" sz="2000" dirty="0" smtClean="0"/>
              <a:t> </a:t>
            </a:r>
            <a:r>
              <a:rPr lang="en-US" sz="2000" dirty="0" err="1" smtClean="0"/>
              <a:t>dalam</a:t>
            </a:r>
            <a:r>
              <a:rPr lang="en-US" sz="2000" dirty="0" smtClean="0"/>
              <a:t> </a:t>
            </a:r>
            <a:r>
              <a:rPr lang="en-US" sz="2000" i="1" dirty="0" smtClean="0"/>
              <a:t>product technology</a:t>
            </a:r>
            <a:r>
              <a:rPr lang="en-US" sz="2000" dirty="0" smtClean="0"/>
              <a:t> </a:t>
            </a:r>
            <a:r>
              <a:rPr lang="en-US" sz="2000" dirty="0" err="1" smtClean="0"/>
              <a:t>menambah</a:t>
            </a:r>
            <a:r>
              <a:rPr lang="en-US" sz="2000" dirty="0" smtClean="0"/>
              <a:t> </a:t>
            </a:r>
            <a:r>
              <a:rPr lang="en-US" sz="2000" dirty="0" err="1" smtClean="0"/>
              <a:t>fitur</a:t>
            </a:r>
            <a:r>
              <a:rPr lang="en-US" sz="2000" dirty="0" smtClean="0"/>
              <a:t> </a:t>
            </a:r>
            <a:r>
              <a:rPr lang="en-US" sz="2000" dirty="0" err="1" smtClean="0"/>
              <a:t>baru</a:t>
            </a:r>
            <a:r>
              <a:rPr lang="en-US" sz="2000" dirty="0" smtClean="0"/>
              <a:t> </a:t>
            </a:r>
            <a:r>
              <a:rPr lang="en-US" sz="2000" dirty="0" err="1" smtClean="0"/>
              <a:t>atau</a:t>
            </a:r>
            <a:r>
              <a:rPr lang="en-US" sz="2000" dirty="0" smtClean="0"/>
              <a:t> </a:t>
            </a:r>
            <a:r>
              <a:rPr lang="en-US" sz="2000" dirty="0" err="1" smtClean="0"/>
              <a:t>memberikan</a:t>
            </a:r>
            <a:r>
              <a:rPr lang="en-US" sz="2000" dirty="0" smtClean="0"/>
              <a:t> </a:t>
            </a:r>
            <a:r>
              <a:rPr lang="en-US" sz="2000" dirty="0" err="1" smtClean="0"/>
              <a:t>substitusi</a:t>
            </a:r>
            <a:r>
              <a:rPr lang="en-US" sz="2000" dirty="0" smtClean="0"/>
              <a:t> yang </a:t>
            </a:r>
            <a:r>
              <a:rPr lang="en-US" sz="2000" dirty="0" err="1" smtClean="0"/>
              <a:t>lebih</a:t>
            </a:r>
            <a:r>
              <a:rPr lang="en-US" sz="2000" dirty="0" smtClean="0"/>
              <a:t> </a:t>
            </a:r>
            <a:r>
              <a:rPr lang="en-US" sz="2000" dirty="0" err="1" smtClean="0"/>
              <a:t>baik</a:t>
            </a:r>
            <a:r>
              <a:rPr lang="en-US" sz="2000" dirty="0" smtClean="0"/>
              <a:t> </a:t>
            </a:r>
            <a:r>
              <a:rPr lang="en-US" sz="2000" dirty="0" err="1" smtClean="0"/>
              <a:t>atas</a:t>
            </a:r>
            <a:r>
              <a:rPr lang="en-US" sz="2000" dirty="0" smtClean="0"/>
              <a:t> </a:t>
            </a:r>
            <a:r>
              <a:rPr lang="en-US" sz="2000" dirty="0" err="1" smtClean="0"/>
              <a:t>produk</a:t>
            </a:r>
            <a:r>
              <a:rPr lang="en-US" sz="2000" dirty="0" smtClean="0"/>
              <a:t> yang </a:t>
            </a:r>
            <a:r>
              <a:rPr lang="en-US" sz="2000" dirty="0" err="1" smtClean="0"/>
              <a:t>ada</a:t>
            </a:r>
            <a:r>
              <a:rPr lang="en-US" sz="2000" dirty="0" smtClean="0"/>
              <a:t> </a:t>
            </a:r>
            <a:r>
              <a:rPr lang="en-US" sz="2000" dirty="0" err="1" smtClean="0"/>
              <a:t>sekarang</a:t>
            </a:r>
            <a:r>
              <a:rPr lang="en-US" sz="2000" dirty="0" smtClean="0"/>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n-US" smtClean="0"/>
              <a:t>JADI ….</a:t>
            </a:r>
          </a:p>
        </p:txBody>
      </p:sp>
      <p:sp>
        <p:nvSpPr>
          <p:cNvPr id="87043" name="Rectangle 3"/>
          <p:cNvSpPr>
            <a:spLocks noGrp="1" noChangeArrowheads="1"/>
          </p:cNvSpPr>
          <p:nvPr>
            <p:ph idx="1"/>
          </p:nvPr>
        </p:nvSpPr>
        <p:spPr/>
        <p:txBody>
          <a:bodyPr>
            <a:normAutofit fontScale="92500" lnSpcReduction="20000"/>
          </a:bodyPr>
          <a:lstStyle/>
          <a:p>
            <a:pPr eaLnBrk="1" hangingPunct="1">
              <a:lnSpc>
                <a:spcPct val="90000"/>
              </a:lnSpc>
              <a:defRPr/>
            </a:pPr>
            <a:r>
              <a:rPr lang="en-US" sz="2400" dirty="0" smtClean="0"/>
              <a:t>PROCESS TECHNOLOGY refer to the way an </a:t>
            </a:r>
            <a:r>
              <a:rPr lang="en-US" sz="2400" dirty="0" err="1" smtClean="0"/>
              <a:t>organiation</a:t>
            </a:r>
            <a:r>
              <a:rPr lang="en-US" sz="2400" dirty="0" smtClean="0"/>
              <a:t> conducts its business, whereas product technology refers to the output of an organization.</a:t>
            </a:r>
          </a:p>
          <a:p>
            <a:pPr eaLnBrk="1" hangingPunct="1">
              <a:lnSpc>
                <a:spcPct val="90000"/>
              </a:lnSpc>
              <a:defRPr/>
            </a:pPr>
            <a:r>
              <a:rPr lang="en-US" sz="2400" dirty="0" smtClean="0"/>
              <a:t>Distinction between process and product </a:t>
            </a:r>
            <a:r>
              <a:rPr lang="en-US" sz="2400" dirty="0" err="1" smtClean="0"/>
              <a:t>technologuy</a:t>
            </a:r>
            <a:r>
              <a:rPr lang="en-US" sz="2400" dirty="0" smtClean="0"/>
              <a:t> depends on the nature of the firm. </a:t>
            </a:r>
          </a:p>
          <a:p>
            <a:pPr eaLnBrk="1" hangingPunct="1">
              <a:lnSpc>
                <a:spcPct val="90000"/>
              </a:lnSpc>
              <a:defRPr/>
            </a:pPr>
            <a:r>
              <a:rPr lang="en-US" sz="2400" dirty="0" smtClean="0"/>
              <a:t>What is often a product technology for one firm may very well be a process technology for another firm.</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231775"/>
            <a:ext cx="8229600" cy="857250"/>
          </a:xfrm>
        </p:spPr>
        <p:txBody>
          <a:bodyPr>
            <a:normAutofit fontScale="90000"/>
          </a:bodyPr>
          <a:lstStyle/>
          <a:p>
            <a:pPr eaLnBrk="1" hangingPunct="1">
              <a:defRPr/>
            </a:pPr>
            <a:r>
              <a:rPr lang="en-US" sz="3600" b="0" smtClean="0"/>
              <a:t>Mangapa membedakan Process Technology dan Product Technology?</a:t>
            </a:r>
          </a:p>
        </p:txBody>
      </p:sp>
      <p:sp>
        <p:nvSpPr>
          <p:cNvPr id="88067" name="Rectangle 3"/>
          <p:cNvSpPr>
            <a:spLocks noGrp="1" noChangeArrowheads="1"/>
          </p:cNvSpPr>
          <p:nvPr>
            <p:ph idx="1"/>
          </p:nvPr>
        </p:nvSpPr>
        <p:spPr>
          <a:xfrm>
            <a:off x="0" y="1657350"/>
            <a:ext cx="8945563" cy="3371850"/>
          </a:xfrm>
        </p:spPr>
        <p:txBody>
          <a:bodyPr>
            <a:normAutofit/>
          </a:bodyPr>
          <a:lstStyle/>
          <a:p>
            <a:pPr marL="609600" indent="-427038" eaLnBrk="1" hangingPunct="1">
              <a:lnSpc>
                <a:spcPct val="90000"/>
              </a:lnSpc>
              <a:buFontTx/>
              <a:buAutoNum type="arabicPeriod"/>
              <a:defRPr/>
            </a:pPr>
            <a:r>
              <a:rPr lang="en-US" sz="1600" dirty="0" err="1" smtClean="0"/>
              <a:t>Dibandingkan</a:t>
            </a:r>
            <a:r>
              <a:rPr lang="en-US" sz="1600" dirty="0" smtClean="0"/>
              <a:t> </a:t>
            </a:r>
            <a:r>
              <a:rPr lang="en-US" sz="1600" dirty="0" err="1" smtClean="0"/>
              <a:t>perubahan</a:t>
            </a:r>
            <a:r>
              <a:rPr lang="en-US" sz="1600" dirty="0" smtClean="0"/>
              <a:t> </a:t>
            </a:r>
            <a:r>
              <a:rPr lang="en-US" sz="1600" dirty="0" err="1" smtClean="0"/>
              <a:t>teknologi</a:t>
            </a:r>
            <a:r>
              <a:rPr lang="en-US" sz="1600" dirty="0" smtClean="0"/>
              <a:t> </a:t>
            </a:r>
            <a:r>
              <a:rPr lang="en-US" sz="1600" dirty="0" err="1" smtClean="0"/>
              <a:t>produk</a:t>
            </a:r>
            <a:r>
              <a:rPr lang="en-US" sz="1600" dirty="0" smtClean="0"/>
              <a:t>, </a:t>
            </a:r>
            <a:r>
              <a:rPr lang="en-US" sz="1600" dirty="0" err="1" smtClean="0"/>
              <a:t>perubahan</a:t>
            </a:r>
            <a:r>
              <a:rPr lang="en-US" sz="1600" dirty="0" smtClean="0"/>
              <a:t> </a:t>
            </a:r>
            <a:r>
              <a:rPr lang="en-US" sz="1600" dirty="0" err="1" smtClean="0"/>
              <a:t>teknologi</a:t>
            </a:r>
            <a:r>
              <a:rPr lang="en-US" sz="1600" dirty="0" smtClean="0"/>
              <a:t> proses </a:t>
            </a:r>
            <a:r>
              <a:rPr lang="en-US" sz="1600" dirty="0" err="1" smtClean="0"/>
              <a:t>kurang</a:t>
            </a:r>
            <a:r>
              <a:rPr lang="en-US" sz="1600" dirty="0" smtClean="0"/>
              <a:t> visible (</a:t>
            </a:r>
            <a:r>
              <a:rPr lang="en-US" sz="1600" dirty="0" err="1" smtClean="0"/>
              <a:t>nampak</a:t>
            </a:r>
            <a:r>
              <a:rPr lang="en-US" sz="1600" dirty="0" smtClean="0"/>
              <a:t>) </a:t>
            </a:r>
            <a:r>
              <a:rPr lang="en-US" sz="1600" dirty="0" err="1" smtClean="0"/>
              <a:t>dalam</a:t>
            </a:r>
            <a:r>
              <a:rPr lang="en-US" sz="1600" dirty="0" smtClean="0"/>
              <a:t> marketplace.</a:t>
            </a:r>
          </a:p>
          <a:p>
            <a:pPr marL="609600" indent="-427038" eaLnBrk="1" hangingPunct="1">
              <a:lnSpc>
                <a:spcPct val="90000"/>
              </a:lnSpc>
              <a:buFontTx/>
              <a:buAutoNum type="arabicPeriod"/>
              <a:defRPr/>
            </a:pPr>
            <a:r>
              <a:rPr lang="en-US" sz="1600" dirty="0" err="1" smtClean="0"/>
              <a:t>Baik</a:t>
            </a:r>
            <a:r>
              <a:rPr lang="en-US" sz="1600" dirty="0" smtClean="0"/>
              <a:t> </a:t>
            </a:r>
            <a:r>
              <a:rPr lang="en-US" sz="1600" dirty="0" err="1" smtClean="0"/>
              <a:t>perubahan</a:t>
            </a:r>
            <a:r>
              <a:rPr lang="en-US" sz="1600" dirty="0" smtClean="0"/>
              <a:t> </a:t>
            </a:r>
            <a:r>
              <a:rPr lang="en-US" sz="1600" dirty="0" err="1" smtClean="0"/>
              <a:t>teknologi</a:t>
            </a:r>
            <a:r>
              <a:rPr lang="en-US" sz="1600" dirty="0" smtClean="0"/>
              <a:t> proses </a:t>
            </a:r>
            <a:r>
              <a:rPr lang="en-US" sz="1600" dirty="0" err="1" smtClean="0"/>
              <a:t>maupun</a:t>
            </a:r>
            <a:r>
              <a:rPr lang="en-US" sz="1600" dirty="0" smtClean="0"/>
              <a:t> </a:t>
            </a:r>
            <a:r>
              <a:rPr lang="en-US" sz="1600" dirty="0" err="1" smtClean="0"/>
              <a:t>teknologi</a:t>
            </a:r>
            <a:r>
              <a:rPr lang="en-US" sz="1600" dirty="0" smtClean="0"/>
              <a:t> </a:t>
            </a:r>
            <a:r>
              <a:rPr lang="en-US" sz="1600" dirty="0" err="1" smtClean="0"/>
              <a:t>produk</a:t>
            </a:r>
            <a:r>
              <a:rPr lang="en-US" sz="1600" dirty="0" smtClean="0"/>
              <a:t> </a:t>
            </a:r>
            <a:r>
              <a:rPr lang="en-US" sz="1600" dirty="0" err="1" smtClean="0"/>
              <a:t>punya</a:t>
            </a:r>
            <a:r>
              <a:rPr lang="en-US" sz="1600" dirty="0" smtClean="0"/>
              <a:t> </a:t>
            </a:r>
            <a:r>
              <a:rPr lang="en-US" sz="1600" dirty="0" err="1" smtClean="0"/>
              <a:t>implikasi</a:t>
            </a:r>
            <a:r>
              <a:rPr lang="en-US" sz="1600" dirty="0" smtClean="0"/>
              <a:t> </a:t>
            </a:r>
            <a:r>
              <a:rPr lang="en-US" sz="1600" dirty="0" err="1" smtClean="0"/>
              <a:t>pada</a:t>
            </a:r>
            <a:r>
              <a:rPr lang="en-US" sz="1600" dirty="0" smtClean="0"/>
              <a:t> </a:t>
            </a:r>
            <a:r>
              <a:rPr lang="en-US" sz="1600" dirty="0" err="1" smtClean="0"/>
              <a:t>kinerja</a:t>
            </a:r>
            <a:r>
              <a:rPr lang="en-US" sz="1600" dirty="0" smtClean="0"/>
              <a:t> </a:t>
            </a:r>
            <a:r>
              <a:rPr lang="en-US" sz="1600" dirty="0" err="1" smtClean="0"/>
              <a:t>ekonomis</a:t>
            </a:r>
            <a:r>
              <a:rPr lang="en-US" sz="1600" dirty="0" smtClean="0"/>
              <a:t>. </a:t>
            </a:r>
            <a:r>
              <a:rPr lang="en-US" sz="1600" dirty="0" err="1" smtClean="0"/>
              <a:t>Pada</a:t>
            </a:r>
            <a:r>
              <a:rPr lang="en-US" sz="1600" dirty="0" smtClean="0"/>
              <a:t> </a:t>
            </a:r>
            <a:r>
              <a:rPr lang="en-US" sz="1600" dirty="0" err="1" smtClean="0"/>
              <a:t>banyak</a:t>
            </a:r>
            <a:r>
              <a:rPr lang="en-US" sz="1600" dirty="0" smtClean="0"/>
              <a:t> </a:t>
            </a:r>
            <a:r>
              <a:rPr lang="en-US" sz="1600" dirty="0" err="1" smtClean="0"/>
              <a:t>kasus</a:t>
            </a:r>
            <a:r>
              <a:rPr lang="en-US" sz="1600" dirty="0" smtClean="0"/>
              <a:t>, </a:t>
            </a:r>
            <a:r>
              <a:rPr lang="en-US" sz="1600" dirty="0" err="1" smtClean="0"/>
              <a:t>perubahan</a:t>
            </a:r>
            <a:r>
              <a:rPr lang="en-US" sz="1600" dirty="0" smtClean="0"/>
              <a:t> </a:t>
            </a:r>
            <a:r>
              <a:rPr lang="en-US" sz="1600" dirty="0" err="1" smtClean="0"/>
              <a:t>teknologi</a:t>
            </a:r>
            <a:r>
              <a:rPr lang="en-US" sz="1600" dirty="0" smtClean="0"/>
              <a:t> proses </a:t>
            </a:r>
            <a:r>
              <a:rPr lang="en-US" sz="1600" dirty="0" err="1" smtClean="0"/>
              <a:t>membuatnya</a:t>
            </a:r>
            <a:r>
              <a:rPr lang="en-US" sz="1600" dirty="0" smtClean="0"/>
              <a:t> feasible </a:t>
            </a:r>
            <a:r>
              <a:rPr lang="en-US" sz="1600" dirty="0" err="1" smtClean="0"/>
              <a:t>untuk</a:t>
            </a:r>
            <a:r>
              <a:rPr lang="en-US" sz="1600" dirty="0" smtClean="0"/>
              <a:t> </a:t>
            </a:r>
            <a:r>
              <a:rPr lang="en-US" sz="1600" dirty="0" err="1" smtClean="0"/>
              <a:t>mengurangi</a:t>
            </a:r>
            <a:r>
              <a:rPr lang="en-US" sz="1600" dirty="0" smtClean="0"/>
              <a:t> </a:t>
            </a:r>
            <a:r>
              <a:rPr lang="en-US" sz="1600" dirty="0" err="1" smtClean="0"/>
              <a:t>biaya</a:t>
            </a:r>
            <a:r>
              <a:rPr lang="en-US" sz="1600" dirty="0" smtClean="0"/>
              <a:t> </a:t>
            </a:r>
            <a:r>
              <a:rPr lang="en-US" sz="1600" dirty="0" err="1" smtClean="0"/>
              <a:t>dan</a:t>
            </a:r>
            <a:r>
              <a:rPr lang="en-US" sz="1600" dirty="0" smtClean="0"/>
              <a:t> </a:t>
            </a:r>
            <a:r>
              <a:rPr lang="en-US" sz="1600" dirty="0" err="1" smtClean="0"/>
              <a:t>waktu</a:t>
            </a:r>
            <a:r>
              <a:rPr lang="en-US" sz="1600" dirty="0" smtClean="0"/>
              <a:t> </a:t>
            </a:r>
            <a:r>
              <a:rPr lang="en-US" sz="1600" dirty="0" err="1" smtClean="0"/>
              <a:t>siklusnya</a:t>
            </a:r>
            <a:r>
              <a:rPr lang="en-US" sz="1600" dirty="0" smtClean="0"/>
              <a:t>, </a:t>
            </a:r>
            <a:r>
              <a:rPr lang="en-US" sz="1600" dirty="0" err="1" smtClean="0"/>
              <a:t>serta</a:t>
            </a:r>
            <a:r>
              <a:rPr lang="en-US" sz="1600" dirty="0" smtClean="0"/>
              <a:t> </a:t>
            </a:r>
            <a:r>
              <a:rPr lang="en-US" sz="1600" dirty="0" err="1" smtClean="0"/>
              <a:t>memperbaiki</a:t>
            </a:r>
            <a:r>
              <a:rPr lang="en-US" sz="1600" dirty="0" smtClean="0"/>
              <a:t> </a:t>
            </a:r>
            <a:r>
              <a:rPr lang="en-US" sz="1600" dirty="0" err="1" smtClean="0"/>
              <a:t>kualitas</a:t>
            </a:r>
            <a:r>
              <a:rPr lang="en-US" sz="1600" dirty="0" smtClean="0"/>
              <a:t> </a:t>
            </a:r>
            <a:r>
              <a:rPr lang="en-US" sz="1600" dirty="0" err="1" smtClean="0"/>
              <a:t>produknya</a:t>
            </a:r>
            <a:r>
              <a:rPr lang="en-US" sz="1600" dirty="0" smtClean="0"/>
              <a:t>.</a:t>
            </a:r>
          </a:p>
          <a:p>
            <a:pPr marL="609600" indent="-427038" eaLnBrk="1" hangingPunct="1">
              <a:lnSpc>
                <a:spcPct val="90000"/>
              </a:lnSpc>
              <a:buFontTx/>
              <a:buAutoNum type="arabicPeriod"/>
              <a:defRPr/>
            </a:pPr>
            <a:r>
              <a:rPr lang="en-US" sz="1600" dirty="0" err="1" smtClean="0"/>
              <a:t>Teknologi</a:t>
            </a:r>
            <a:r>
              <a:rPr lang="en-US" sz="1600" dirty="0" smtClean="0"/>
              <a:t> </a:t>
            </a:r>
            <a:r>
              <a:rPr lang="en-US" sz="1600" dirty="0" err="1" smtClean="0"/>
              <a:t>produk</a:t>
            </a:r>
            <a:r>
              <a:rPr lang="en-US" sz="1600" dirty="0" smtClean="0"/>
              <a:t> </a:t>
            </a:r>
            <a:r>
              <a:rPr lang="en-US" sz="1600" dirty="0" err="1" smtClean="0"/>
              <a:t>membantu</a:t>
            </a:r>
            <a:r>
              <a:rPr lang="en-US" sz="1600" dirty="0" smtClean="0"/>
              <a:t> </a:t>
            </a:r>
            <a:r>
              <a:rPr lang="en-US" sz="1600" dirty="0" err="1" smtClean="0"/>
              <a:t>perusahaan</a:t>
            </a:r>
            <a:r>
              <a:rPr lang="en-US" sz="1600" dirty="0" smtClean="0"/>
              <a:t> </a:t>
            </a:r>
            <a:r>
              <a:rPr lang="en-US" sz="1600" dirty="0" err="1" smtClean="0"/>
              <a:t>bersaing</a:t>
            </a:r>
            <a:r>
              <a:rPr lang="en-US" sz="1600" dirty="0" smtClean="0"/>
              <a:t> </a:t>
            </a:r>
            <a:r>
              <a:rPr lang="en-US" sz="1600" dirty="0" err="1" smtClean="0"/>
              <a:t>untuk</a:t>
            </a:r>
            <a:r>
              <a:rPr lang="en-US" sz="1600" dirty="0" smtClean="0"/>
              <a:t> </a:t>
            </a:r>
            <a:r>
              <a:rPr lang="en-US" sz="1600" dirty="0" err="1" smtClean="0"/>
              <a:t>pelanggan</a:t>
            </a:r>
            <a:r>
              <a:rPr lang="en-US" sz="1600" dirty="0" smtClean="0"/>
              <a:t>, </a:t>
            </a:r>
            <a:r>
              <a:rPr lang="en-US" sz="1600" dirty="0" err="1" smtClean="0"/>
              <a:t>perubahan</a:t>
            </a:r>
            <a:r>
              <a:rPr lang="en-US" sz="1600" dirty="0" smtClean="0"/>
              <a:t> </a:t>
            </a:r>
            <a:r>
              <a:rPr lang="en-US" sz="1600" dirty="0" err="1" smtClean="0"/>
              <a:t>teknologi</a:t>
            </a:r>
            <a:r>
              <a:rPr lang="en-US" sz="1600" dirty="0" smtClean="0"/>
              <a:t> </a:t>
            </a:r>
            <a:r>
              <a:rPr lang="en-US" sz="1600" dirty="0" err="1" smtClean="0"/>
              <a:t>produk</a:t>
            </a:r>
            <a:r>
              <a:rPr lang="en-US" sz="1600" dirty="0" smtClean="0"/>
              <a:t> </a:t>
            </a:r>
            <a:r>
              <a:rPr lang="en-US" sz="1600" dirty="0" err="1" smtClean="0"/>
              <a:t>membantu</a:t>
            </a:r>
            <a:r>
              <a:rPr lang="en-US" sz="1600" dirty="0" smtClean="0"/>
              <a:t> </a:t>
            </a:r>
            <a:r>
              <a:rPr lang="en-US" sz="1600" dirty="0" err="1" smtClean="0"/>
              <a:t>perusahaan</a:t>
            </a:r>
            <a:r>
              <a:rPr lang="en-US" sz="1600" dirty="0" smtClean="0"/>
              <a:t> redefine </a:t>
            </a:r>
            <a:r>
              <a:rPr lang="en-US" sz="1600" dirty="0" err="1" smtClean="0"/>
              <a:t>cakupan</a:t>
            </a:r>
            <a:r>
              <a:rPr lang="en-US" sz="1600" dirty="0" smtClean="0"/>
              <a:t> </a:t>
            </a:r>
            <a:r>
              <a:rPr lang="en-US" sz="1600" dirty="0" err="1" smtClean="0"/>
              <a:t>produk</a:t>
            </a:r>
            <a:r>
              <a:rPr lang="en-US" sz="1600" dirty="0" smtClean="0"/>
              <a:t>/</a:t>
            </a:r>
            <a:r>
              <a:rPr lang="en-US" sz="1600" dirty="0" err="1" smtClean="0"/>
              <a:t>pasar</a:t>
            </a:r>
            <a:r>
              <a:rPr lang="en-US" sz="1600" dirty="0" smtClean="0"/>
              <a:t> </a:t>
            </a:r>
            <a:r>
              <a:rPr lang="en-US" sz="1600" dirty="0" err="1" smtClean="0"/>
              <a:t>mereka</a:t>
            </a:r>
            <a:r>
              <a:rPr lang="en-US" sz="1600" dirty="0" smtClean="0"/>
              <a:t>.</a:t>
            </a:r>
          </a:p>
        </p:txBody>
      </p:sp>
      <p:sp>
        <p:nvSpPr>
          <p:cNvPr id="35844" name="AutoShape 4">
            <a:hlinkClick r:id="rId2" action="ppaction://hlinksldjump"/>
          </p:cNvPr>
          <p:cNvSpPr>
            <a:spLocks noChangeArrowheads="1"/>
          </p:cNvSpPr>
          <p:nvPr/>
        </p:nvSpPr>
        <p:spPr bwMode="auto">
          <a:xfrm>
            <a:off x="3749675" y="4529138"/>
            <a:ext cx="1312863" cy="433387"/>
          </a:xfrm>
          <a:prstGeom prst="upArrow">
            <a:avLst>
              <a:gd name="adj1" fmla="val 63194"/>
              <a:gd name="adj2" fmla="val 54120"/>
            </a:avLst>
          </a:prstGeom>
          <a:solidFill>
            <a:srgbClr val="FF00FF">
              <a:alpha val="29019"/>
            </a:srgbClr>
          </a:solidFill>
          <a:ln w="9525">
            <a:solidFill>
              <a:schemeClr val="tx1"/>
            </a:solidFill>
            <a:miter lim="800000"/>
            <a:headEnd/>
            <a:tailEnd/>
          </a:ln>
        </p:spPr>
        <p:txBody>
          <a:bodyPr vert="eaVert"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360363"/>
            <a:ext cx="8229600" cy="857250"/>
          </a:xfrm>
        </p:spPr>
        <p:txBody>
          <a:bodyPr>
            <a:noAutofit/>
          </a:bodyPr>
          <a:lstStyle/>
          <a:p>
            <a:pPr eaLnBrk="1" hangingPunct="1">
              <a:defRPr/>
            </a:pPr>
            <a:r>
              <a:rPr lang="en-US" sz="3600" b="1" dirty="0" smtClean="0">
                <a:solidFill>
                  <a:srgbClr val="00FF00"/>
                </a:solidFill>
                <a:effectLst>
                  <a:outerShdw blurRad="38100" dist="38100" dir="2700000" algn="tl">
                    <a:srgbClr val="000000">
                      <a:alpha val="43137"/>
                    </a:srgbClr>
                  </a:outerShdw>
                </a:effectLst>
              </a:rPr>
              <a:t>Value Creation and </a:t>
            </a:r>
            <a:br>
              <a:rPr lang="en-US" sz="3600" b="1" dirty="0" smtClean="0">
                <a:solidFill>
                  <a:srgbClr val="00FF00"/>
                </a:solidFill>
                <a:effectLst>
                  <a:outerShdw blurRad="38100" dist="38100" dir="2700000" algn="tl">
                    <a:srgbClr val="000000">
                      <a:alpha val="43137"/>
                    </a:srgbClr>
                  </a:outerShdw>
                </a:effectLst>
              </a:rPr>
            </a:br>
            <a:r>
              <a:rPr lang="en-US" sz="3600" b="1" dirty="0" smtClean="0">
                <a:solidFill>
                  <a:srgbClr val="00FF00"/>
                </a:solidFill>
                <a:effectLst>
                  <a:outerShdw blurRad="38100" dist="38100" dir="2700000" algn="tl">
                    <a:srgbClr val="000000">
                      <a:alpha val="43137"/>
                    </a:srgbClr>
                  </a:outerShdw>
                </a:effectLst>
              </a:rPr>
              <a:t>Competitive Advantage</a:t>
            </a:r>
          </a:p>
        </p:txBody>
      </p:sp>
      <p:sp>
        <p:nvSpPr>
          <p:cNvPr id="36867" name="Text Box 4"/>
          <p:cNvSpPr txBox="1">
            <a:spLocks noChangeArrowheads="1"/>
          </p:cNvSpPr>
          <p:nvPr/>
        </p:nvSpPr>
        <p:spPr bwMode="auto">
          <a:xfrm>
            <a:off x="4189413" y="2516188"/>
            <a:ext cx="1381532" cy="646331"/>
          </a:xfrm>
          <a:prstGeom prst="rect">
            <a:avLst/>
          </a:prstGeom>
          <a:noFill/>
          <a:ln w="9525">
            <a:noFill/>
            <a:miter lim="800000"/>
            <a:headEnd/>
            <a:tailEnd/>
          </a:ln>
        </p:spPr>
        <p:txBody>
          <a:bodyPr wrap="none">
            <a:spAutoFit/>
          </a:bodyPr>
          <a:lstStyle/>
          <a:p>
            <a:r>
              <a:rPr lang="en-US" b="1" dirty="0" err="1">
                <a:effectLst>
                  <a:outerShdw blurRad="38100" dist="38100" dir="2700000" algn="tl">
                    <a:srgbClr val="000000">
                      <a:alpha val="43137"/>
                    </a:srgbClr>
                  </a:outerShdw>
                </a:effectLst>
              </a:rPr>
              <a:t>Kompetitive</a:t>
            </a:r>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Advantage</a:t>
            </a:r>
          </a:p>
        </p:txBody>
      </p:sp>
      <p:sp>
        <p:nvSpPr>
          <p:cNvPr id="36868" name="AutoShape 5"/>
          <p:cNvSpPr>
            <a:spLocks noChangeArrowheads="1"/>
          </p:cNvSpPr>
          <p:nvPr/>
        </p:nvSpPr>
        <p:spPr bwMode="auto">
          <a:xfrm>
            <a:off x="5929313" y="2536825"/>
            <a:ext cx="457200" cy="503238"/>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36869" name="Text Box 6"/>
          <p:cNvSpPr txBox="1">
            <a:spLocks noChangeArrowheads="1"/>
          </p:cNvSpPr>
          <p:nvPr/>
        </p:nvSpPr>
        <p:spPr bwMode="auto">
          <a:xfrm>
            <a:off x="6872288" y="2468563"/>
            <a:ext cx="1322798" cy="646331"/>
          </a:xfrm>
          <a:prstGeom prst="rect">
            <a:avLst/>
          </a:prstGeom>
          <a:noFill/>
          <a:ln w="9525">
            <a:noFill/>
            <a:miter lim="800000"/>
            <a:headEnd/>
            <a:tailEnd/>
          </a:ln>
        </p:spPr>
        <p:txBody>
          <a:bodyPr wrap="none">
            <a:spAutoFit/>
          </a:bodyPr>
          <a:lstStyle/>
          <a:p>
            <a:r>
              <a:rPr lang="en-US" b="1" dirty="0">
                <a:effectLst>
                  <a:outerShdw blurRad="38100" dist="38100" dir="2700000" algn="tl">
                    <a:srgbClr val="000000">
                      <a:alpha val="43137"/>
                    </a:srgbClr>
                  </a:outerShdw>
                </a:effectLst>
              </a:rPr>
              <a:t>Higher rate</a:t>
            </a:r>
          </a:p>
          <a:p>
            <a:r>
              <a:rPr lang="en-US" b="1" dirty="0">
                <a:effectLst>
                  <a:outerShdw blurRad="38100" dist="38100" dir="2700000" algn="tl">
                    <a:srgbClr val="000000">
                      <a:alpha val="43137"/>
                    </a:srgbClr>
                  </a:outerShdw>
                </a:effectLst>
              </a:rPr>
              <a:t>of profit</a:t>
            </a:r>
          </a:p>
        </p:txBody>
      </p:sp>
      <p:sp>
        <p:nvSpPr>
          <p:cNvPr id="36870" name="AutoShape 8"/>
          <p:cNvSpPr>
            <a:spLocks noChangeArrowheads="1"/>
          </p:cNvSpPr>
          <p:nvPr/>
        </p:nvSpPr>
        <p:spPr bwMode="auto">
          <a:xfrm>
            <a:off x="3490913" y="2560638"/>
            <a:ext cx="457200" cy="503237"/>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36871" name="Text Box 9"/>
          <p:cNvSpPr txBox="1">
            <a:spLocks noChangeArrowheads="1"/>
          </p:cNvSpPr>
          <p:nvPr/>
        </p:nvSpPr>
        <p:spPr bwMode="auto">
          <a:xfrm>
            <a:off x="1247775" y="2562225"/>
            <a:ext cx="1703388" cy="923330"/>
          </a:xfrm>
          <a:prstGeom prst="rect">
            <a:avLst/>
          </a:prstGeom>
          <a:noFill/>
          <a:ln w="9525">
            <a:noFill/>
            <a:miter lim="800000"/>
            <a:headEnd/>
            <a:tailEnd/>
          </a:ln>
        </p:spPr>
        <p:txBody>
          <a:bodyPr>
            <a:spAutoFit/>
          </a:bodyPr>
          <a:lstStyle/>
          <a:p>
            <a:r>
              <a:rPr lang="en-US" b="1" dirty="0">
                <a:effectLst>
                  <a:outerShdw blurRad="38100" dist="38100" dir="2700000" algn="tl">
                    <a:srgbClr val="000000">
                      <a:alpha val="43137"/>
                    </a:srgbClr>
                  </a:outerShdw>
                </a:effectLst>
              </a:rPr>
              <a:t>Customer Value </a:t>
            </a:r>
          </a:p>
          <a:p>
            <a:r>
              <a:rPr lang="en-US" b="1" dirty="0">
                <a:effectLst>
                  <a:outerShdw blurRad="38100" dist="38100" dir="2700000" algn="tl">
                    <a:srgbClr val="000000">
                      <a:alpha val="43137"/>
                    </a:srgbClr>
                  </a:outerShdw>
                </a:effectLst>
              </a:rPr>
              <a:t>Creation </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cb01c7a535a542782e14c4d22f5e6e1e01ebd"/>
</p:tagLst>
</file>

<file path=ppt/theme/theme1.xml><?xml version="1.0" encoding="utf-8"?>
<a:theme xmlns:a="http://schemas.openxmlformats.org/drawingml/2006/main" name="Theme1">
  <a:themeElements>
    <a:clrScheme name="Slice HD-RCD">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HD-RCD">
      <a:majorFont>
        <a:latin typeface="Century Gothic"/>
        <a:ea typeface=""/>
        <a:cs typeface=""/>
      </a:majorFont>
      <a:minorFont>
        <a:latin typeface="Century Gothic"/>
        <a:ea typeface=""/>
        <a:cs typeface=""/>
      </a:minorFont>
    </a:fontScheme>
    <a:fmtScheme name="Slice HD-RCD">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Theme1" id="{1036D385-ACE2-4C0C-9223-4B158470AC31}" vid="{51AFB5B7-3148-4D90-AFA5-9DB25C475F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1397</TotalTime>
  <Words>1687</Words>
  <Application>Microsoft Office PowerPoint</Application>
  <PresentationFormat>On-screen Show (16:9)</PresentationFormat>
  <Paragraphs>225</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Theme1</vt:lpstr>
      <vt:lpstr>Bab 1 Pendahuluan</vt:lpstr>
      <vt:lpstr>Siapa  Chief Technology Officer (CTO)</vt:lpstr>
      <vt:lpstr>Definisi Teknologi</vt:lpstr>
      <vt:lpstr>Definisi Teknologi</vt:lpstr>
      <vt:lpstr>Manajemen Teknologi</vt:lpstr>
      <vt:lpstr>Level-level Pengembangan Teknologi</vt:lpstr>
      <vt:lpstr>PowerPoint Presentation</vt:lpstr>
      <vt:lpstr>Sub-bidang Manajemen Teknologi (Norma Horrison)</vt:lpstr>
      <vt:lpstr>Teknologi sebagai Konstruksi Sosial</vt:lpstr>
      <vt:lpstr>Teknologi sebagai Konstruksi Sosial</vt:lpstr>
      <vt:lpstr>CLASSIFICATION OF TECHNOLOGY</vt:lpstr>
      <vt:lpstr>CLASSIFICATION OF TECHNOLOGY</vt:lpstr>
      <vt:lpstr>CLASSIFICATION OF TECHNOLOGY</vt:lpstr>
      <vt:lpstr>CLASSIFICATION OF TECHNOLOGY</vt:lpstr>
      <vt:lpstr>CLASSIFICATION OF TECHNOLOGY</vt:lpstr>
      <vt:lpstr>CLASSIFICATION OF TECHNOLOGY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Definisi Manajemen Teknologi</vt:lpstr>
      <vt:lpstr>3 Ide dari definisi tersebut</vt:lpstr>
      <vt:lpstr>Redefinisi Manajemen Teknologi</vt:lpstr>
      <vt:lpstr>PowerPoint Presentation</vt:lpstr>
      <vt:lpstr>2 PERSPEKTIF DLM MGT: A. Market Base View B. Resource Base View</vt:lpstr>
      <vt:lpstr>Market Based and  Resources Based View</vt:lpstr>
      <vt:lpstr>4 Konsep Utama</vt:lpstr>
      <vt:lpstr>Perusahaan sebagai Rantai Nilai</vt:lpstr>
      <vt:lpstr>Value chain terdiri  2 kegiatan:</vt:lpstr>
      <vt:lpstr>Value Chain</vt:lpstr>
      <vt:lpstr>Industries as Competitive Domain</vt:lpstr>
      <vt:lpstr>Klasifikasi Industri Berdasarkan:  Key Competitive Resources</vt:lpstr>
      <vt:lpstr>Klasifikasi Industri</vt:lpstr>
      <vt:lpstr>Forms of Technological Change</vt:lpstr>
      <vt:lpstr>Process Technology</vt:lpstr>
      <vt:lpstr>Product Technology</vt:lpstr>
      <vt:lpstr>JADI ….</vt:lpstr>
      <vt:lpstr>Mangapa membedakan Process Technology dan Product Technology?</vt:lpstr>
      <vt:lpstr>Value Creation and  Competitive Advantage</vt:lpstr>
    </vt:vector>
  </TitlesOfParts>
  <Company>Unsoed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Management</dc:title>
  <dc:creator>Xp</dc:creator>
  <cp:lastModifiedBy>Jary</cp:lastModifiedBy>
  <cp:revision>87</cp:revision>
  <dcterms:created xsi:type="dcterms:W3CDTF">2005-03-11T15:54:21Z</dcterms:created>
  <dcterms:modified xsi:type="dcterms:W3CDTF">2016-03-01T02:35:40Z</dcterms:modified>
</cp:coreProperties>
</file>