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0" r:id="rId1"/>
  </p:sldMasterIdLst>
  <p:handoutMasterIdLst>
    <p:handoutMasterId r:id="rId34"/>
  </p:handoutMasterIdLst>
  <p:sldIdLst>
    <p:sldId id="270" r:id="rId2"/>
    <p:sldId id="271" r:id="rId3"/>
    <p:sldId id="272" r:id="rId4"/>
    <p:sldId id="273" r:id="rId5"/>
    <p:sldId id="274" r:id="rId6"/>
    <p:sldId id="275" r:id="rId7"/>
    <p:sldId id="276" r:id="rId8"/>
    <p:sldId id="277" r:id="rId9"/>
    <p:sldId id="297" r:id="rId10"/>
    <p:sldId id="298" r:id="rId11"/>
    <p:sldId id="299" r:id="rId12"/>
    <p:sldId id="312" r:id="rId13"/>
    <p:sldId id="300" r:id="rId14"/>
    <p:sldId id="313" r:id="rId15"/>
    <p:sldId id="301" r:id="rId16"/>
    <p:sldId id="302" r:id="rId17"/>
    <p:sldId id="282" r:id="rId18"/>
    <p:sldId id="304" r:id="rId19"/>
    <p:sldId id="314" r:id="rId20"/>
    <p:sldId id="284" r:id="rId21"/>
    <p:sldId id="315" r:id="rId22"/>
    <p:sldId id="305" r:id="rId23"/>
    <p:sldId id="316" r:id="rId24"/>
    <p:sldId id="285" r:id="rId25"/>
    <p:sldId id="287" r:id="rId26"/>
    <p:sldId id="317" r:id="rId27"/>
    <p:sldId id="307" r:id="rId28"/>
    <p:sldId id="318" r:id="rId29"/>
    <p:sldId id="306" r:id="rId30"/>
    <p:sldId id="319" r:id="rId31"/>
    <p:sldId id="289" r:id="rId32"/>
    <p:sldId id="309" r:id="rId33"/>
  </p:sldIdLst>
  <p:sldSz cx="12192000" cy="6858000"/>
  <p:notesSz cx="6858000" cy="9107488"/>
  <p:defaultTextStyle>
    <a:defPPr>
      <a:defRPr lang="en-US"/>
    </a:defPPr>
    <a:lvl1pPr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5pPr>
    <a:lvl6pPr marL="2286000" algn="l" defTabSz="914400" rtl="0" eaLnBrk="1" latinLnBrk="0" hangingPunct="1">
      <a:defRPr kern="1200">
        <a:solidFill>
          <a:schemeClr val="tx1"/>
        </a:solidFill>
        <a:latin typeface="Garamond" panose="02020404030301010803" pitchFamily="18" charset="0"/>
        <a:ea typeface="+mn-ea"/>
        <a:cs typeface="+mn-cs"/>
      </a:defRPr>
    </a:lvl6pPr>
    <a:lvl7pPr marL="2743200" algn="l" defTabSz="914400" rtl="0" eaLnBrk="1" latinLnBrk="0" hangingPunct="1">
      <a:defRPr kern="1200">
        <a:solidFill>
          <a:schemeClr val="tx1"/>
        </a:solidFill>
        <a:latin typeface="Garamond" panose="02020404030301010803" pitchFamily="18" charset="0"/>
        <a:ea typeface="+mn-ea"/>
        <a:cs typeface="+mn-cs"/>
      </a:defRPr>
    </a:lvl7pPr>
    <a:lvl8pPr marL="3200400" algn="l" defTabSz="914400" rtl="0" eaLnBrk="1" latinLnBrk="0" hangingPunct="1">
      <a:defRPr kern="1200">
        <a:solidFill>
          <a:schemeClr val="tx1"/>
        </a:solidFill>
        <a:latin typeface="Garamond" panose="02020404030301010803" pitchFamily="18" charset="0"/>
        <a:ea typeface="+mn-ea"/>
        <a:cs typeface="+mn-cs"/>
      </a:defRPr>
    </a:lvl8pPr>
    <a:lvl9pPr marL="3657600" algn="l" defTabSz="914400" rtl="0" eaLnBrk="1" latinLnBrk="0" hangingPunct="1">
      <a:defRPr kern="1200">
        <a:solidFill>
          <a:schemeClr val="tx1"/>
        </a:solidFill>
        <a:latin typeface="Garamond" panose="02020404030301010803" pitchFamily="18" charset="0"/>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0066"/>
    <a:srgbClr val="FF00FF"/>
    <a:srgbClr val="33CC33"/>
    <a:srgbClr val="CCFF99"/>
    <a:srgbClr val="008000"/>
    <a:srgbClr val="4D4D4D"/>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60" d="100"/>
          <a:sy n="60" d="100"/>
        </p:scale>
        <p:origin x="-120" y="-192"/>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1074" name="Rectangle 2"/>
          <p:cNvSpPr>
            <a:spLocks noGrp="1" noChangeArrowheads="1"/>
          </p:cNvSpPr>
          <p:nvPr>
            <p:ph type="hdr" sz="quarter"/>
          </p:nvPr>
        </p:nvSpPr>
        <p:spPr bwMode="auto">
          <a:xfrm>
            <a:off x="0" y="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panose="020B0604020202020204" pitchFamily="34" charset="0"/>
              </a:defRPr>
            </a:lvl1pPr>
          </a:lstStyle>
          <a:p>
            <a:endParaRPr lang="en-US"/>
          </a:p>
        </p:txBody>
      </p:sp>
      <p:sp>
        <p:nvSpPr>
          <p:cNvPr id="131075" name="Rectangle 3"/>
          <p:cNvSpPr>
            <a:spLocks noGrp="1" noChangeArrowheads="1"/>
          </p:cNvSpPr>
          <p:nvPr>
            <p:ph type="dt" sz="quarter" idx="1"/>
          </p:nvPr>
        </p:nvSpPr>
        <p:spPr bwMode="auto">
          <a:xfrm>
            <a:off x="3884613" y="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panose="020B0604020202020204" pitchFamily="34" charset="0"/>
              </a:defRPr>
            </a:lvl1pPr>
          </a:lstStyle>
          <a:p>
            <a:endParaRPr lang="en-US"/>
          </a:p>
        </p:txBody>
      </p:sp>
      <p:sp>
        <p:nvSpPr>
          <p:cNvPr id="131076" name="Rectangle 4"/>
          <p:cNvSpPr>
            <a:spLocks noGrp="1" noChangeArrowheads="1"/>
          </p:cNvSpPr>
          <p:nvPr>
            <p:ph type="ftr" sz="quarter" idx="2"/>
          </p:nvPr>
        </p:nvSpPr>
        <p:spPr bwMode="auto">
          <a:xfrm>
            <a:off x="0" y="8650288"/>
            <a:ext cx="2971800"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panose="020B0604020202020204" pitchFamily="34" charset="0"/>
              </a:defRPr>
            </a:lvl1pPr>
          </a:lstStyle>
          <a:p>
            <a:endParaRPr lang="en-US"/>
          </a:p>
        </p:txBody>
      </p:sp>
      <p:sp>
        <p:nvSpPr>
          <p:cNvPr id="131077" name="Rectangle 5"/>
          <p:cNvSpPr>
            <a:spLocks noGrp="1" noChangeArrowheads="1"/>
          </p:cNvSpPr>
          <p:nvPr>
            <p:ph type="sldNum" sz="quarter" idx="3"/>
          </p:nvPr>
        </p:nvSpPr>
        <p:spPr bwMode="auto">
          <a:xfrm>
            <a:off x="3884613" y="8650288"/>
            <a:ext cx="2971800"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fld id="{40AAB8E2-8422-4221-8FB9-88401E5047B7}" type="slidenum">
              <a:rPr lang="en-US"/>
              <a:pPr/>
              <a:t>‹#›</a:t>
            </a:fld>
            <a:endParaRPr lang="en-US"/>
          </a:p>
        </p:txBody>
      </p:sp>
    </p:spTree>
    <p:extLst>
      <p:ext uri="{BB962C8B-B14F-4D97-AF65-F5344CB8AC3E}">
        <p14:creationId xmlns:p14="http://schemas.microsoft.com/office/powerpoint/2010/main" val="162417964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390" y="685802"/>
            <a:ext cx="8003084" cy="2971801"/>
          </a:xfrm>
        </p:spPr>
        <p:txBody>
          <a:bodyPr anchor="b">
            <a:normAutofit/>
          </a:bodyPr>
          <a:lstStyle>
            <a:lvl1pPr algn="l">
              <a:defRPr sz="4799" b="1" cap="none" spc="0">
                <a:ln w="10160">
                  <a:solidFill>
                    <a:schemeClr val="accent5"/>
                  </a:solidFill>
                  <a:prstDash val="solid"/>
                </a:ln>
                <a:solidFill>
                  <a:srgbClr val="FFFFFF"/>
                </a:solidFill>
                <a:effectLst>
                  <a:outerShdw blurRad="152400" dist="101600" dir="2700000" algn="tl" rotWithShape="0">
                    <a:prstClr val="black">
                      <a:alpha val="62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390" y="3843870"/>
            <a:ext cx="6402467" cy="1947333"/>
          </a:xfrm>
        </p:spPr>
        <p:txBody>
          <a:bodyPr anchor="t">
            <a:normAutofit/>
          </a:bodyPr>
          <a:lstStyle>
            <a:lvl1pPr marL="0" indent="0" algn="l">
              <a:buNone/>
              <a:defRPr sz="2099">
                <a:solidFill>
                  <a:schemeClr val="tx1"/>
                </a:solidFill>
              </a:defRPr>
            </a:lvl1pPr>
            <a:lvl2pPr marL="457063" indent="0" algn="ctr">
              <a:buNone/>
              <a:defRPr>
                <a:solidFill>
                  <a:schemeClr val="tx1">
                    <a:tint val="75000"/>
                  </a:schemeClr>
                </a:solidFill>
              </a:defRPr>
            </a:lvl2pPr>
            <a:lvl3pPr marL="914126" indent="0" algn="ctr">
              <a:buNone/>
              <a:defRPr>
                <a:solidFill>
                  <a:schemeClr val="tx1">
                    <a:tint val="75000"/>
                  </a:schemeClr>
                </a:solidFill>
              </a:defRPr>
            </a:lvl3pPr>
            <a:lvl4pPr marL="1371189" indent="0" algn="ctr">
              <a:buNone/>
              <a:defRPr>
                <a:solidFill>
                  <a:schemeClr val="tx1">
                    <a:tint val="75000"/>
                  </a:schemeClr>
                </a:solidFill>
              </a:defRPr>
            </a:lvl4pPr>
            <a:lvl5pPr marL="1828251" indent="0" algn="ctr">
              <a:buNone/>
              <a:defRPr>
                <a:solidFill>
                  <a:schemeClr val="tx1">
                    <a:tint val="75000"/>
                  </a:schemeClr>
                </a:solidFill>
              </a:defRPr>
            </a:lvl5pPr>
            <a:lvl6pPr marL="2285314" indent="0" algn="ctr">
              <a:buNone/>
              <a:defRPr>
                <a:solidFill>
                  <a:schemeClr val="tx1">
                    <a:tint val="75000"/>
                  </a:schemeClr>
                </a:solidFill>
              </a:defRPr>
            </a:lvl6pPr>
            <a:lvl7pPr marL="2742377" indent="0" algn="ctr">
              <a:buNone/>
              <a:defRPr>
                <a:solidFill>
                  <a:schemeClr val="tx1">
                    <a:tint val="75000"/>
                  </a:schemeClr>
                </a:solidFill>
              </a:defRPr>
            </a:lvl7pPr>
            <a:lvl8pPr marL="3199440" indent="0" algn="ctr">
              <a:buNone/>
              <a:defRPr>
                <a:solidFill>
                  <a:schemeClr val="tx1">
                    <a:tint val="75000"/>
                  </a:schemeClr>
                </a:solidFill>
              </a:defRPr>
            </a:lvl8pPr>
            <a:lvl9pPr marL="3656503"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3/8/2016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16" name="Straight Connector 15"/>
          <p:cNvCxnSpPr/>
          <p:nvPr/>
        </p:nvCxnSpPr>
        <p:spPr>
          <a:xfrm flipH="1">
            <a:off x="8230155" y="8467"/>
            <a:ext cx="3810992"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9763" y="91548"/>
            <a:ext cx="6082239"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7710" y="228600"/>
            <a:ext cx="495429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7749" y="32281"/>
            <a:ext cx="4854253"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7470" y="609604"/>
            <a:ext cx="4344530"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2642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3/8/2016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7" name="Straight Connector 6"/>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9369"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4973" y="3285070"/>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21672" y="3683004"/>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98755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391" y="2006600"/>
            <a:ext cx="8536624" cy="2281600"/>
          </a:xfrm>
        </p:spPr>
        <p:txBody>
          <a:bodyPr anchor="b">
            <a:normAutofit/>
          </a:bodyPr>
          <a:lstStyle>
            <a:lvl1pPr algn="l">
              <a:defRPr sz="3599" b="0" cap="all"/>
            </a:lvl1pPr>
          </a:lstStyle>
          <a:p>
            <a:r>
              <a:rPr lang="en-US" smtClean="0"/>
              <a:t>Click to edit Master title style</a:t>
            </a:r>
            <a:endParaRPr lang="en-US"/>
          </a:p>
        </p:txBody>
      </p:sp>
      <p:sp>
        <p:nvSpPr>
          <p:cNvPr id="3" name="Text Placeholder 2"/>
          <p:cNvSpPr>
            <a:spLocks noGrp="1"/>
          </p:cNvSpPr>
          <p:nvPr>
            <p:ph type="body" idx="1"/>
          </p:nvPr>
        </p:nvSpPr>
        <p:spPr>
          <a:xfrm>
            <a:off x="684391" y="4495800"/>
            <a:ext cx="8536623" cy="1498600"/>
          </a:xfrm>
        </p:spPr>
        <p:txBody>
          <a:bodyPr anchor="t">
            <a:normAutofit/>
          </a:bodyPr>
          <a:lstStyle>
            <a:lvl1pPr marL="0" indent="0" algn="l">
              <a:buNone/>
              <a:defRPr sz="1799">
                <a:solidFill>
                  <a:schemeClr val="tx1"/>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7" name="Straight Connector 6"/>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9369"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4973" y="3285070"/>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21672" y="3683004"/>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88947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4391" y="685803"/>
            <a:ext cx="4938941" cy="3615267"/>
          </a:xfrm>
        </p:spPr>
        <p:txBody>
          <a:bodyPr>
            <a:normAutofit/>
          </a:bodyPr>
          <a:lstStyle>
            <a:lvl1pPr>
              <a:defRPr sz="1799"/>
            </a:lvl1pPr>
            <a:lvl2pPr>
              <a:defRPr sz="1600"/>
            </a:lvl2pPr>
            <a:lvl3pPr>
              <a:defRPr sz="1400"/>
            </a:lvl3pPr>
            <a:lvl4pPr>
              <a:defRPr sz="1200"/>
            </a:lvl4pPr>
            <a:lvl5pPr>
              <a:defRPr sz="1200"/>
            </a:lvl5pPr>
            <a:lvl6pPr>
              <a:defRPr sz="1799"/>
            </a:lvl6pPr>
            <a:lvl7pPr>
              <a:defRPr sz="1799"/>
            </a:lvl7pPr>
            <a:lvl8pPr>
              <a:defRPr sz="1799"/>
            </a:lvl8pPr>
            <a:lvl9pPr>
              <a:defRPr sz="1799"/>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809648" y="685801"/>
            <a:ext cx="4935764" cy="3615266"/>
          </a:xfrm>
        </p:spPr>
        <p:txBody>
          <a:bodyPr>
            <a:normAutofit/>
          </a:bodyPr>
          <a:lstStyle>
            <a:lvl1pPr>
              <a:defRPr sz="1799"/>
            </a:lvl1pPr>
            <a:lvl2pPr>
              <a:defRPr sz="1600"/>
            </a:lvl2pPr>
            <a:lvl3pPr>
              <a:defRPr sz="1400"/>
            </a:lvl3pPr>
            <a:lvl4pPr>
              <a:defRPr sz="1200"/>
            </a:lvl4pPr>
            <a:lvl5pPr>
              <a:defRPr sz="1200"/>
            </a:lvl5pPr>
            <a:lvl6pPr>
              <a:defRPr sz="1799"/>
            </a:lvl6pPr>
            <a:lvl7pPr>
              <a:defRPr sz="1799"/>
            </a:lvl7pPr>
            <a:lvl8pPr>
              <a:defRPr sz="1799"/>
            </a:lvl8pPr>
            <a:lvl9pPr>
              <a:defRPr sz="1799"/>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61BEF0D-F0BB-DE4B-95CE-6DB70DBA9567}" type="datetimeFigureOut">
              <a:rPr lang="en-US" smtClean="0"/>
              <a:pPr/>
              <a:t>3/8/2016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cxnSp>
        <p:nvCxnSpPr>
          <p:cNvPr id="8" name="Straight Connector 7"/>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9369"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4973" y="3285070"/>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21672" y="3683004"/>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85959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72335" y="685800"/>
            <a:ext cx="4650998" cy="576262"/>
          </a:xfrm>
        </p:spPr>
        <p:txBody>
          <a:bodyPr anchor="b">
            <a:noAutofit/>
          </a:bodyPr>
          <a:lstStyle>
            <a:lvl1pPr marL="0" indent="0">
              <a:buNone/>
              <a:defRPr sz="2799" b="0">
                <a:solidFill>
                  <a:schemeClr val="tx1"/>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391" y="1270529"/>
            <a:ext cx="4938941" cy="3030538"/>
          </a:xfrm>
        </p:spPr>
        <p:txBody>
          <a:bodyPr anchor="t">
            <a:normAutofit/>
          </a:bodyPr>
          <a:lstStyle>
            <a:lvl1pPr>
              <a:defRPr sz="1799"/>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080651" y="685800"/>
            <a:ext cx="4666349" cy="576262"/>
          </a:xfrm>
        </p:spPr>
        <p:txBody>
          <a:bodyPr anchor="b">
            <a:noAutofit/>
          </a:bodyPr>
          <a:lstStyle>
            <a:lvl1pPr marL="0" indent="0">
              <a:buNone/>
              <a:defRPr sz="2799" b="0">
                <a:solidFill>
                  <a:schemeClr val="tx1"/>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8058" y="1262062"/>
            <a:ext cx="4930472" cy="3030538"/>
          </a:xfrm>
        </p:spPr>
        <p:txBody>
          <a:bodyPr anchor="t">
            <a:normAutofit/>
          </a:bodyPr>
          <a:lstStyle>
            <a:lvl1pPr>
              <a:defRPr sz="1799"/>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1BEF0D-F0BB-DE4B-95CE-6DB70DBA9567}" type="datetimeFigureOut">
              <a:rPr lang="en-US" smtClean="0"/>
              <a:pPr/>
              <a:t>3/8/2016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cxnSp>
        <p:nvCxnSpPr>
          <p:cNvPr id="10" name="Straight Connector 9"/>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9209369"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294973" y="3285070"/>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H="1">
            <a:off x="10921672" y="3683004"/>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40016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1BEF0D-F0BB-DE4B-95CE-6DB70DBA9567}" type="datetimeFigureOut">
              <a:rPr lang="en-US" smtClean="0"/>
              <a:pPr/>
              <a:t>3/8/2016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cxnSp>
        <p:nvCxnSpPr>
          <p:cNvPr id="6" name="Straight Connector 5"/>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9209369"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10294973" y="3285070"/>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921672" y="3683004"/>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8131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3/8/2016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a:p>
        </p:txBody>
      </p:sp>
      <p:cxnSp>
        <p:nvCxnSpPr>
          <p:cNvPr id="5" name="Straight Connector 4"/>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flipH="1">
            <a:off x="9209369"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10294973" y="3285070"/>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921672" y="3683004"/>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93510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6857" y="685800"/>
            <a:ext cx="3658553" cy="1371600"/>
          </a:xfrm>
        </p:spPr>
        <p:txBody>
          <a:bodyPr anchor="b">
            <a:normAutofit/>
          </a:bodyPr>
          <a:lstStyle>
            <a:lvl1pPr algn="l">
              <a:defRPr sz="2399" b="0"/>
            </a:lvl1pPr>
          </a:lstStyle>
          <a:p>
            <a:r>
              <a:rPr lang="en-US" smtClean="0"/>
              <a:t>Click to edit Master title style</a:t>
            </a:r>
            <a:endParaRPr lang="en-US"/>
          </a:p>
        </p:txBody>
      </p:sp>
      <p:sp>
        <p:nvSpPr>
          <p:cNvPr id="3" name="Content Placeholder 2"/>
          <p:cNvSpPr>
            <a:spLocks noGrp="1"/>
          </p:cNvSpPr>
          <p:nvPr>
            <p:ph idx="1"/>
          </p:nvPr>
        </p:nvSpPr>
        <p:spPr>
          <a:xfrm>
            <a:off x="684392" y="685800"/>
            <a:ext cx="5945149" cy="5308600"/>
          </a:xfrm>
        </p:spPr>
        <p:txBody>
          <a:bodyPr anchor="ctr">
            <a:normAutofit/>
          </a:bodyPr>
          <a:lstStyle>
            <a:lvl1pPr>
              <a:defRPr sz="1999"/>
            </a:lvl1pPr>
            <a:lvl2pPr>
              <a:defRPr sz="1799"/>
            </a:lvl2pPr>
            <a:lvl3pPr>
              <a:defRPr sz="1600"/>
            </a:lvl3pPr>
            <a:lvl4pPr>
              <a:defRPr sz="1400"/>
            </a:lvl4pPr>
            <a:lvl5pPr>
              <a:defRPr sz="1400"/>
            </a:lvl5pPr>
            <a:lvl6pPr>
              <a:defRPr sz="1999"/>
            </a:lvl6pPr>
            <a:lvl7pPr>
              <a:defRPr sz="1999"/>
            </a:lvl7pPr>
            <a:lvl8pPr>
              <a:defRPr sz="1999"/>
            </a:lvl8pPr>
            <a:lvl9pPr>
              <a:defRPr sz="1999"/>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086857" y="2209802"/>
            <a:ext cx="3658553" cy="2091267"/>
          </a:xfrm>
        </p:spPr>
        <p:txBody>
          <a:bodyPr anchor="t">
            <a:normAutofit/>
          </a:bodyPr>
          <a:lstStyle>
            <a:lvl1pPr marL="0" indent="0">
              <a:buNone/>
              <a:defRPr sz="16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cxnSp>
        <p:nvCxnSpPr>
          <p:cNvPr id="8" name="Straight Connector 7"/>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9369"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4973" y="3285070"/>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21672" y="3683004"/>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07683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4042" y="1447800"/>
            <a:ext cx="6021368" cy="1143000"/>
          </a:xfrm>
        </p:spPr>
        <p:txBody>
          <a:bodyPr anchor="b">
            <a:normAutofit/>
          </a:bodyPr>
          <a:lstStyle>
            <a:lvl1pPr algn="l">
              <a:defRPr sz="2799" b="0"/>
            </a:lvl1pPr>
          </a:lstStyle>
          <a:p>
            <a:r>
              <a:rPr lang="en-US" smtClean="0"/>
              <a:t>Click to edit Master title style</a:t>
            </a:r>
            <a:endParaRPr lang="en-US"/>
          </a:p>
        </p:txBody>
      </p:sp>
      <p:sp>
        <p:nvSpPr>
          <p:cNvPr id="4" name="Text Placeholder 3"/>
          <p:cNvSpPr>
            <a:spLocks noGrp="1"/>
          </p:cNvSpPr>
          <p:nvPr>
            <p:ph type="body" sz="half" idx="2"/>
          </p:nvPr>
        </p:nvSpPr>
        <p:spPr>
          <a:xfrm>
            <a:off x="4724042" y="2777067"/>
            <a:ext cx="6022956" cy="2048933"/>
          </a:xfrm>
        </p:spPr>
        <p:txBody>
          <a:bodyPr anchor="t">
            <a:normAutofit/>
          </a:bodyPr>
          <a:lstStyle>
            <a:lvl1pPr marL="0" indent="0">
              <a:buNone/>
              <a:defRPr sz="1799"/>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
        <p:nvSpPr>
          <p:cNvPr id="14" name="Picture Placeholder 2"/>
          <p:cNvSpPr>
            <a:spLocks noGrp="1"/>
          </p:cNvSpPr>
          <p:nvPr>
            <p:ph type="pic" idx="1"/>
          </p:nvPr>
        </p:nvSpPr>
        <p:spPr>
          <a:xfrm>
            <a:off x="989269" y="914400"/>
            <a:ext cx="3281829"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ctr">
            <a:normAutofit/>
          </a:bodyPr>
          <a:lstStyle>
            <a:lvl1pPr marL="0" indent="0" algn="ctr">
              <a:buNone/>
              <a:defRPr sz="1600"/>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en-US" smtClean="0"/>
              <a:t>Click icon to add picture</a:t>
            </a:r>
            <a:endParaRPr lang="en-US"/>
          </a:p>
        </p:txBody>
      </p:sp>
      <p:cxnSp>
        <p:nvCxnSpPr>
          <p:cNvPr id="8" name="Straight Connector 7"/>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9369"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4973" y="3285070"/>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21672" y="3683004"/>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90787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1BEF0D-F0BB-DE4B-95CE-6DB70DBA9567}" type="datetimeFigureOut">
              <a:rPr lang="en-US" smtClean="0"/>
              <a:pPr/>
              <a:t>3/8/2016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cxnSp>
        <p:nvCxnSpPr>
          <p:cNvPr id="6" name="Straight Connector 5"/>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9209369"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10294973" y="3285070"/>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921672" y="3683004"/>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
        <p:nvSpPr>
          <p:cNvPr id="16" name="Text Placeholder 9"/>
          <p:cNvSpPr>
            <a:spLocks noGrp="1"/>
          </p:cNvSpPr>
          <p:nvPr>
            <p:ph type="body" sz="quarter" idx="14"/>
          </p:nvPr>
        </p:nvSpPr>
        <p:spPr>
          <a:xfrm>
            <a:off x="914640" y="3843867"/>
            <a:ext cx="8306373" cy="457200"/>
          </a:xfrm>
        </p:spPr>
        <p:txBody>
          <a:bodyPr anchor="t">
            <a:normAutofit/>
          </a:bodyPr>
          <a:lstStyle>
            <a:lvl1pPr marL="0" indent="0">
              <a:buFontTx/>
              <a:buNone/>
              <a:defRPr sz="1600"/>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smtClean="0"/>
              <a:t>Click to edit Master text styles</a:t>
            </a:r>
          </a:p>
        </p:txBody>
      </p:sp>
      <p:sp>
        <p:nvSpPr>
          <p:cNvPr id="17" name="Picture Placeholder 2"/>
          <p:cNvSpPr>
            <a:spLocks noGrp="1"/>
          </p:cNvSpPr>
          <p:nvPr>
            <p:ph type="pic" idx="13"/>
          </p:nvPr>
        </p:nvSpPr>
        <p:spPr>
          <a:xfrm>
            <a:off x="685979" y="533400"/>
            <a:ext cx="1082163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ctr">
            <a:normAutofit/>
          </a:bodyPr>
          <a:lstStyle>
            <a:lvl1pPr marL="0" indent="0" algn="ctr">
              <a:buNone/>
              <a:defRPr sz="1600"/>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en-US" smtClean="0"/>
              <a:t>Click icon to add picture</a:t>
            </a:r>
            <a:endParaRPr lang="en-US" dirty="0"/>
          </a:p>
        </p:txBody>
      </p:sp>
    </p:spTree>
    <p:extLst>
      <p:ext uri="{BB962C8B-B14F-4D97-AF65-F5344CB8AC3E}">
        <p14:creationId xmlns:p14="http://schemas.microsoft.com/office/powerpoint/2010/main" val="4292789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391" y="685800"/>
            <a:ext cx="10061020" cy="2743200"/>
          </a:xfrm>
        </p:spPr>
        <p:txBody>
          <a:bodyPr anchor="ctr">
            <a:normAutofit/>
          </a:bodyPr>
          <a:lstStyle>
            <a:lvl1pPr algn="l">
              <a:defRPr sz="3199" b="0" cap="all"/>
            </a:lvl1pPr>
          </a:lstStyle>
          <a:p>
            <a:r>
              <a:rPr lang="en-US" smtClean="0"/>
              <a:t>Click to edit Master title style</a:t>
            </a:r>
            <a:endParaRPr lang="en-US"/>
          </a:p>
        </p:txBody>
      </p:sp>
      <p:sp>
        <p:nvSpPr>
          <p:cNvPr id="3" name="Text Placeholder 2"/>
          <p:cNvSpPr>
            <a:spLocks noGrp="1"/>
          </p:cNvSpPr>
          <p:nvPr>
            <p:ph type="body" idx="1"/>
          </p:nvPr>
        </p:nvSpPr>
        <p:spPr>
          <a:xfrm>
            <a:off x="684390" y="4114800"/>
            <a:ext cx="8538211" cy="1879600"/>
          </a:xfrm>
        </p:spPr>
        <p:txBody>
          <a:bodyPr anchor="ctr">
            <a:normAutofit/>
          </a:bodyPr>
          <a:lstStyle>
            <a:lvl1pPr marL="0" indent="0" algn="l">
              <a:buNone/>
              <a:defRPr sz="1999">
                <a:solidFill>
                  <a:schemeClr val="tx1"/>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17" name="Straight Connector 16"/>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a:off x="9209369"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10294973" y="3285070"/>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10921672" y="3683004"/>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240538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710" y="685800"/>
            <a:ext cx="9146383" cy="2743200"/>
          </a:xfrm>
        </p:spPr>
        <p:txBody>
          <a:bodyPr anchor="ctr">
            <a:normAutofit/>
          </a:bodyPr>
          <a:lstStyle>
            <a:lvl1pPr algn="l">
              <a:defRPr sz="3199" b="0" cap="all">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84391" y="4301070"/>
            <a:ext cx="8536623" cy="1684865"/>
          </a:xfrm>
        </p:spPr>
        <p:txBody>
          <a:bodyPr anchor="ctr">
            <a:normAutofit/>
          </a:bodyPr>
          <a:lstStyle>
            <a:lvl1pPr marL="0" indent="0" algn="l">
              <a:buNone/>
              <a:defRPr sz="1999">
                <a:solidFill>
                  <a:schemeClr val="tx1"/>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
        <p:nvSpPr>
          <p:cNvPr id="10" name="Text Placeholder 9"/>
          <p:cNvSpPr>
            <a:spLocks noGrp="1"/>
          </p:cNvSpPr>
          <p:nvPr>
            <p:ph type="body" sz="quarter" idx="13"/>
          </p:nvPr>
        </p:nvSpPr>
        <p:spPr>
          <a:xfrm>
            <a:off x="1446590" y="3429000"/>
            <a:ext cx="8536623" cy="381000"/>
          </a:xfrm>
        </p:spPr>
        <p:txBody>
          <a:bodyPr anchor="ctr"/>
          <a:lstStyle>
            <a:lvl1pPr marL="0" indent="0">
              <a:buFontTx/>
              <a:buNone/>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smtClean="0"/>
              <a:t>Click to edit Master text styles</a:t>
            </a:r>
          </a:p>
        </p:txBody>
      </p:sp>
      <p:sp>
        <p:nvSpPr>
          <p:cNvPr id="14" name="TextBox 13"/>
          <p:cNvSpPr txBox="1"/>
          <p:nvPr/>
        </p:nvSpPr>
        <p:spPr>
          <a:xfrm>
            <a:off x="531950" y="812222"/>
            <a:ext cx="609759" cy="584776"/>
          </a:xfrm>
          <a:prstGeom prst="rect">
            <a:avLst/>
          </a:prstGeom>
        </p:spPr>
        <p:txBody>
          <a:bodyPr vert="horz" lIns="91416" tIns="45708" rIns="91416" bIns="4570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998" dirty="0" smtClean="0">
                <a:solidFill>
                  <a:schemeClr val="tx1"/>
                </a:solidFill>
                <a:effectLst/>
              </a:rPr>
              <a:t>“</a:t>
            </a:r>
            <a:endParaRPr lang="en-US" sz="7998" dirty="0">
              <a:solidFill>
                <a:schemeClr val="tx1"/>
              </a:solidFill>
              <a:effectLst/>
            </a:endParaRPr>
          </a:p>
        </p:txBody>
      </p:sp>
      <p:sp>
        <p:nvSpPr>
          <p:cNvPr id="15" name="TextBox 14"/>
          <p:cNvSpPr txBox="1"/>
          <p:nvPr/>
        </p:nvSpPr>
        <p:spPr>
          <a:xfrm>
            <a:off x="10288091" y="2768601"/>
            <a:ext cx="609759" cy="584776"/>
          </a:xfrm>
          <a:prstGeom prst="rect">
            <a:avLst/>
          </a:prstGeom>
        </p:spPr>
        <p:txBody>
          <a:bodyPr vert="horz" lIns="91416" tIns="45708" rIns="91416" bIns="4570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998" dirty="0" smtClean="0">
                <a:solidFill>
                  <a:schemeClr val="tx1"/>
                </a:solidFill>
                <a:effectLst/>
              </a:rPr>
              <a:t>”</a:t>
            </a:r>
            <a:endParaRPr lang="en-US" sz="7998" dirty="0">
              <a:solidFill>
                <a:schemeClr val="tx1"/>
              </a:solidFill>
              <a:effectLst/>
            </a:endParaRPr>
          </a:p>
        </p:txBody>
      </p:sp>
      <p:cxnSp>
        <p:nvCxnSpPr>
          <p:cNvPr id="23" name="Straight Connector 22"/>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flipH="1">
            <a:off x="9209369"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H="1">
            <a:off x="10294973" y="3285070"/>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flipH="1">
            <a:off x="10921672" y="3683004"/>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009685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390" y="3429000"/>
            <a:ext cx="8536623" cy="1697400"/>
          </a:xfrm>
        </p:spPr>
        <p:txBody>
          <a:bodyPr anchor="b">
            <a:normAutofit/>
          </a:bodyPr>
          <a:lstStyle>
            <a:lvl1pPr algn="l">
              <a:defRPr sz="3199" b="0" cap="all"/>
            </a:lvl1pPr>
          </a:lstStyle>
          <a:p>
            <a:r>
              <a:rPr lang="en-US" smtClean="0"/>
              <a:t>Click to edit Master title style</a:t>
            </a:r>
            <a:endParaRPr lang="en-US"/>
          </a:p>
        </p:txBody>
      </p:sp>
      <p:sp>
        <p:nvSpPr>
          <p:cNvPr id="3" name="Text Placeholder 2"/>
          <p:cNvSpPr>
            <a:spLocks noGrp="1"/>
          </p:cNvSpPr>
          <p:nvPr>
            <p:ph type="body" idx="1"/>
          </p:nvPr>
        </p:nvSpPr>
        <p:spPr>
          <a:xfrm>
            <a:off x="684389" y="5132981"/>
            <a:ext cx="8538213" cy="860400"/>
          </a:xfrm>
        </p:spPr>
        <p:txBody>
          <a:bodyPr anchor="t">
            <a:normAutofit/>
          </a:bodyPr>
          <a:lstStyle>
            <a:lvl1pPr marL="0" indent="0" algn="l">
              <a:buNone/>
              <a:defRPr sz="1999">
                <a:solidFill>
                  <a:schemeClr val="tx1"/>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7" name="Straight Connector 6"/>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9369"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4973" y="3285070"/>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21672" y="3683004"/>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688082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710" y="685800"/>
            <a:ext cx="9146382" cy="2743200"/>
          </a:xfrm>
        </p:spPr>
        <p:txBody>
          <a:bodyPr anchor="ctr">
            <a:normAutofit/>
          </a:bodyPr>
          <a:lstStyle>
            <a:lvl1pPr algn="l">
              <a:defRPr sz="3199" b="0" cap="all">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84391" y="4978400"/>
            <a:ext cx="8536624" cy="1016000"/>
          </a:xfrm>
        </p:spPr>
        <p:txBody>
          <a:bodyPr anchor="t">
            <a:normAutofit/>
          </a:bodyPr>
          <a:lstStyle>
            <a:lvl1pPr marL="0" indent="0" algn="l">
              <a:buNone/>
              <a:defRPr sz="1799">
                <a:solidFill>
                  <a:schemeClr val="tx1"/>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
        <p:nvSpPr>
          <p:cNvPr id="10" name="Text Placeholder 9"/>
          <p:cNvSpPr>
            <a:spLocks noGrp="1"/>
          </p:cNvSpPr>
          <p:nvPr>
            <p:ph type="body" sz="quarter" idx="13"/>
          </p:nvPr>
        </p:nvSpPr>
        <p:spPr>
          <a:xfrm>
            <a:off x="684392" y="3928534"/>
            <a:ext cx="8536624" cy="1049866"/>
          </a:xfrm>
        </p:spPr>
        <p:txBody>
          <a:bodyPr vert="horz" lIns="91440" tIns="45720" rIns="91440" bIns="45720" rtlCol="0" anchor="b">
            <a:normAutofit/>
          </a:bodyPr>
          <a:lstStyle>
            <a:lvl1pPr>
              <a:defRPr lang="en-US" sz="2399" b="0" cap="all" dirty="0" smtClean="0">
                <a:ln w="3175" cmpd="sng">
                  <a:noFill/>
                </a:ln>
                <a:solidFill>
                  <a:schemeClr val="tx1"/>
                </a:solidFill>
                <a:effectLst/>
                <a:latin typeface="+mj-lt"/>
                <a:ea typeface="+mj-ea"/>
                <a:cs typeface="Trebuchet MS"/>
              </a:defRPr>
            </a:lvl1pPr>
          </a:lstStyle>
          <a:p>
            <a:pPr marL="0" lvl="0">
              <a:spcBef>
                <a:spcPct val="0"/>
              </a:spcBef>
              <a:buNone/>
            </a:pPr>
            <a:r>
              <a:rPr lang="en-US" smtClean="0"/>
              <a:t>Click to edit Master text styles</a:t>
            </a:r>
          </a:p>
        </p:txBody>
      </p:sp>
      <p:sp>
        <p:nvSpPr>
          <p:cNvPr id="11" name="TextBox 10"/>
          <p:cNvSpPr txBox="1"/>
          <p:nvPr/>
        </p:nvSpPr>
        <p:spPr>
          <a:xfrm>
            <a:off x="531950" y="812222"/>
            <a:ext cx="609759" cy="584776"/>
          </a:xfrm>
          <a:prstGeom prst="rect">
            <a:avLst/>
          </a:prstGeom>
        </p:spPr>
        <p:txBody>
          <a:bodyPr vert="horz" lIns="91416" tIns="45708" rIns="91416" bIns="4570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998" dirty="0" smtClean="0">
                <a:solidFill>
                  <a:schemeClr val="tx1"/>
                </a:solidFill>
                <a:effectLst/>
              </a:rPr>
              <a:t>“</a:t>
            </a:r>
            <a:endParaRPr lang="en-US" sz="7998" dirty="0">
              <a:solidFill>
                <a:schemeClr val="tx1"/>
              </a:solidFill>
              <a:effectLst/>
            </a:endParaRPr>
          </a:p>
        </p:txBody>
      </p:sp>
      <p:sp>
        <p:nvSpPr>
          <p:cNvPr id="12" name="TextBox 11"/>
          <p:cNvSpPr txBox="1"/>
          <p:nvPr/>
        </p:nvSpPr>
        <p:spPr>
          <a:xfrm>
            <a:off x="10288091" y="2768601"/>
            <a:ext cx="609759" cy="584776"/>
          </a:xfrm>
          <a:prstGeom prst="rect">
            <a:avLst/>
          </a:prstGeom>
        </p:spPr>
        <p:txBody>
          <a:bodyPr vert="horz" lIns="91416" tIns="45708" rIns="91416" bIns="4570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998" dirty="0" smtClean="0">
                <a:solidFill>
                  <a:schemeClr val="tx1"/>
                </a:solidFill>
                <a:effectLst/>
              </a:rPr>
              <a:t>”</a:t>
            </a:r>
            <a:endParaRPr lang="en-US" sz="7998" dirty="0">
              <a:solidFill>
                <a:schemeClr val="tx1"/>
              </a:solidFill>
              <a:effectLst/>
            </a:endParaRPr>
          </a:p>
        </p:txBody>
      </p:sp>
      <p:cxnSp>
        <p:nvCxnSpPr>
          <p:cNvPr id="13" name="Straight Connector 12"/>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H="1">
            <a:off x="9209369"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10294973" y="3285070"/>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10921672" y="3683004"/>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108706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391" y="685800"/>
            <a:ext cx="1006102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3" name="Text Placeholder 2"/>
          <p:cNvSpPr>
            <a:spLocks noGrp="1"/>
          </p:cNvSpPr>
          <p:nvPr>
            <p:ph type="body" idx="1"/>
          </p:nvPr>
        </p:nvSpPr>
        <p:spPr>
          <a:xfrm>
            <a:off x="684391" y="4766735"/>
            <a:ext cx="8536624" cy="1227667"/>
          </a:xfrm>
        </p:spPr>
        <p:txBody>
          <a:bodyPr anchor="t">
            <a:normAutofit/>
          </a:bodyPr>
          <a:lstStyle>
            <a:lvl1pPr marL="0" indent="0" algn="l">
              <a:buNone/>
              <a:defRPr sz="1799">
                <a:solidFill>
                  <a:schemeClr val="tx1"/>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
        <p:nvSpPr>
          <p:cNvPr id="10" name="Text Placeholder 9"/>
          <p:cNvSpPr>
            <a:spLocks noGrp="1"/>
          </p:cNvSpPr>
          <p:nvPr>
            <p:ph type="body" sz="quarter" idx="13"/>
          </p:nvPr>
        </p:nvSpPr>
        <p:spPr>
          <a:xfrm>
            <a:off x="684390" y="3928534"/>
            <a:ext cx="8536623" cy="838200"/>
          </a:xfrm>
        </p:spPr>
        <p:txBody>
          <a:bodyPr vert="horz" lIns="91440" tIns="45720" rIns="91440" bIns="45720" rtlCol="0" anchor="b">
            <a:normAutofit/>
          </a:bodyPr>
          <a:lstStyle>
            <a:lvl1pPr>
              <a:defRPr lang="en-US" sz="2399" b="0" cap="all" dirty="0" smtClean="0">
                <a:ln w="3175" cmpd="sng">
                  <a:noFill/>
                </a:ln>
                <a:solidFill>
                  <a:schemeClr val="tx1"/>
                </a:solidFill>
                <a:effectLst/>
                <a:latin typeface="+mj-lt"/>
                <a:ea typeface="+mj-ea"/>
                <a:cs typeface="Trebuchet MS"/>
              </a:defRPr>
            </a:lvl1pPr>
          </a:lstStyle>
          <a:p>
            <a:pPr marL="0" lvl="0">
              <a:spcBef>
                <a:spcPct val="0"/>
              </a:spcBef>
              <a:buNone/>
            </a:pPr>
            <a:r>
              <a:rPr lang="en-US" smtClean="0"/>
              <a:t>Click to edit Master text styles</a:t>
            </a:r>
          </a:p>
        </p:txBody>
      </p:sp>
      <p:cxnSp>
        <p:nvCxnSpPr>
          <p:cNvPr id="8" name="Straight Connector 7"/>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9369"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294973" y="3285070"/>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H="1">
            <a:off x="10921672" y="3683004"/>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62119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b"/>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3/8/2016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7" name="Straight Connector 6"/>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9369"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4973" y="3285070"/>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21672" y="3683004"/>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5083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7474" y="685800"/>
            <a:ext cx="2057936" cy="4572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979" y="685800"/>
            <a:ext cx="7825238"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3/8/2016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7" name="Straight Connector 6"/>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9369"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4973" y="3285070"/>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21672" y="3683004"/>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84596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485778"/>
            <a:ext cx="10972801" cy="5680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3" name="Date Placeholder 2"/>
          <p:cNvSpPr>
            <a:spLocks noGrp="1"/>
          </p:cNvSpPr>
          <p:nvPr>
            <p:ph type="dt" sz="half" idx="10"/>
          </p:nvPr>
        </p:nvSpPr>
        <p:spPr>
          <a:xfrm>
            <a:off x="609600" y="6597652"/>
            <a:ext cx="2844800" cy="360363"/>
          </a:xfrm>
        </p:spPr>
        <p:txBody>
          <a:bodyPr/>
          <a:lstStyle>
            <a:lvl1pPr>
              <a:defRPr/>
            </a:lvl1pPr>
          </a:lstStyle>
          <a:p>
            <a:fld id="{B61BEF0D-F0BB-DE4B-95CE-6DB70DBA9567}" type="datetimeFigureOut">
              <a:rPr lang="en-US" smtClean="0"/>
              <a:pPr/>
              <a:t>3/8/2016</a:t>
            </a:fld>
            <a:endParaRPr lang="en-US" dirty="0"/>
          </a:p>
        </p:txBody>
      </p:sp>
      <p:sp>
        <p:nvSpPr>
          <p:cNvPr id="4" name="Footer Placeholder 3"/>
          <p:cNvSpPr>
            <a:spLocks noGrp="1"/>
          </p:cNvSpPr>
          <p:nvPr>
            <p:ph type="ftr" sz="quarter" idx="11"/>
          </p:nvPr>
        </p:nvSpPr>
        <p:spPr>
          <a:xfrm>
            <a:off x="4176713" y="6551615"/>
            <a:ext cx="3860800" cy="333375"/>
          </a:xfrm>
        </p:spPr>
        <p:txBody>
          <a:bodyPr/>
          <a:lstStyle>
            <a:lvl1pPr>
              <a:defRPr/>
            </a:lvl1pPr>
          </a:lstStyle>
          <a:p>
            <a:endParaRPr lang="en-US"/>
          </a:p>
        </p:txBody>
      </p:sp>
      <p:sp>
        <p:nvSpPr>
          <p:cNvPr id="5" name="Slide Number Placeholder 4"/>
          <p:cNvSpPr>
            <a:spLocks noGrp="1"/>
          </p:cNvSpPr>
          <p:nvPr>
            <p:ph type="sldNum" sz="quarter" idx="12"/>
          </p:nvPr>
        </p:nvSpPr>
        <p:spPr>
          <a:xfrm>
            <a:off x="8783639" y="6551615"/>
            <a:ext cx="2844800" cy="333375"/>
          </a:xfrm>
        </p:spPr>
        <p:txBody>
          <a:bodyPr/>
          <a:lstStyle>
            <a:lvl1pPr>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603031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825625" y="649805"/>
            <a:ext cx="9390944"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825273" y="4344989"/>
            <a:ext cx="9390944"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962732" y="2355850"/>
            <a:ext cx="10253485"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extLst>
      <p:ext uri="{BB962C8B-B14F-4D97-AF65-F5344CB8AC3E}">
        <p14:creationId xmlns:p14="http://schemas.microsoft.com/office/powerpoint/2010/main" val="409032789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142000"/>
                <a:satMod val="200000"/>
                <a:lumMod val="118000"/>
              </a:schemeClr>
            </a:gs>
            <a:gs pos="79000">
              <a:srgbClr val="002060"/>
            </a:gs>
          </a:gsLst>
          <a:lin ang="612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4389" y="385539"/>
            <a:ext cx="8536623"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390" y="2432747"/>
            <a:ext cx="8536623" cy="3615267"/>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6993" y="6172203"/>
            <a:ext cx="1600617"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endParaRPr lang="en-US"/>
          </a:p>
        </p:txBody>
      </p:sp>
      <p:sp>
        <p:nvSpPr>
          <p:cNvPr id="5" name="Footer Placeholder 4"/>
          <p:cNvSpPr>
            <a:spLocks noGrp="1"/>
          </p:cNvSpPr>
          <p:nvPr>
            <p:ph type="ftr" sz="quarter" idx="3"/>
          </p:nvPr>
        </p:nvSpPr>
        <p:spPr>
          <a:xfrm>
            <a:off x="684390" y="6172203"/>
            <a:ext cx="7545765"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5901" y="5578478"/>
            <a:ext cx="1142543" cy="669925"/>
          </a:xfrm>
          <a:prstGeom prst="rect">
            <a:avLst/>
          </a:prstGeom>
        </p:spPr>
        <p:txBody>
          <a:bodyPr vert="horz" lIns="91440" tIns="45720" rIns="91440" bIns="45720" rtlCol="0" anchor="b"/>
          <a:lstStyle>
            <a:lvl1pPr algn="r">
              <a:defRPr sz="3199" b="0" i="0">
                <a:solidFill>
                  <a:schemeClr val="bg2">
                    <a:lumMod val="50000"/>
                  </a:schemeClr>
                </a:solidFill>
                <a:effectLst/>
                <a:latin typeface="+mn-lt"/>
              </a:defRPr>
            </a:lvl1pPr>
          </a:lstStyle>
          <a:p>
            <a:fld id="{7F841E54-014B-420A-9BCC-4269CF6035F6}" type="slidenum">
              <a:rPr lang="en-US" smtClean="0"/>
              <a:pPr/>
              <a:t>‹#›</a:t>
            </a:fld>
            <a:endParaRPr lang="en-US"/>
          </a:p>
        </p:txBody>
      </p:sp>
    </p:spTree>
    <p:extLst>
      <p:ext uri="{BB962C8B-B14F-4D97-AF65-F5344CB8AC3E}">
        <p14:creationId xmlns:p14="http://schemas.microsoft.com/office/powerpoint/2010/main" val="662011952"/>
      </p:ext>
    </p:extLst>
  </p:cSld>
  <p:clrMap bg1="dk1" tx1="lt1" bg2="dk2" tx2="lt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 id="2147483882" r:id="rId12"/>
    <p:sldLayoutId id="2147483883" r:id="rId13"/>
    <p:sldLayoutId id="2147483884" r:id="rId14"/>
    <p:sldLayoutId id="2147483885" r:id="rId15"/>
    <p:sldLayoutId id="2147483886" r:id="rId16"/>
    <p:sldLayoutId id="2147483887" r:id="rId17"/>
    <p:sldLayoutId id="2147483888" r:id="rId18"/>
    <p:sldLayoutId id="2147483889" r:id="rId1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457063" rtl="0" eaLnBrk="1" latinLnBrk="0" hangingPunct="1">
        <a:spcBef>
          <a:spcPct val="0"/>
        </a:spcBef>
        <a:buNone/>
        <a:defRPr sz="3599" b="1" kern="1200" cap="none" spc="0">
          <a:ln w="0"/>
          <a:solidFill>
            <a:schemeClr val="tx1"/>
          </a:solidFill>
          <a:effectLst>
            <a:outerShdw blurRad="101600" dist="114300" dir="2700000" algn="tl" rotWithShape="0">
              <a:prstClr val="black">
                <a:alpha val="71000"/>
              </a:prst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664" indent="-285664" algn="l" defTabSz="457063" rtl="0" eaLnBrk="1" latinLnBrk="0" hangingPunct="1">
        <a:spcBef>
          <a:spcPct val="20000"/>
        </a:spcBef>
        <a:spcAft>
          <a:spcPts val="600"/>
        </a:spcAft>
        <a:buClr>
          <a:schemeClr val="tx1"/>
        </a:buClr>
        <a:buSzPct val="70000"/>
        <a:buFont typeface="Lucida Grande"/>
        <a:buChar char="►"/>
        <a:defRPr sz="2400" kern="1200" cap="none">
          <a:solidFill>
            <a:schemeClr val="tx1"/>
          </a:solidFill>
          <a:effectLst>
            <a:outerShdw blurRad="101600" dist="38100" dir="2700000" algn="tl" rotWithShape="0">
              <a:prstClr val="black">
                <a:alpha val="56000"/>
              </a:prstClr>
            </a:outerShdw>
          </a:effectLst>
          <a:latin typeface="+mn-lt"/>
          <a:ea typeface="+mn-ea"/>
          <a:cs typeface="+mn-cs"/>
        </a:defRPr>
      </a:lvl1pPr>
      <a:lvl2pPr marL="742727" indent="-285664" algn="l" defTabSz="457063" rtl="0" eaLnBrk="1" latinLnBrk="0" hangingPunct="1">
        <a:spcBef>
          <a:spcPct val="20000"/>
        </a:spcBef>
        <a:spcAft>
          <a:spcPts val="600"/>
        </a:spcAft>
        <a:buClr>
          <a:schemeClr val="tx1"/>
        </a:buClr>
        <a:buSzPct val="70000"/>
        <a:buFont typeface="Lucida Grande"/>
        <a:buChar char="►"/>
        <a:defRPr sz="2000" kern="1200" cap="none">
          <a:solidFill>
            <a:schemeClr val="tx1"/>
          </a:solidFill>
          <a:effectLst>
            <a:outerShdw blurRad="101600" dist="38100" dir="2700000" algn="tl" rotWithShape="0">
              <a:prstClr val="black">
                <a:alpha val="56000"/>
              </a:prstClr>
            </a:outerShdw>
          </a:effectLst>
          <a:latin typeface="+mn-lt"/>
          <a:ea typeface="+mn-ea"/>
          <a:cs typeface="+mn-cs"/>
        </a:defRPr>
      </a:lvl2pPr>
      <a:lvl3pPr marL="1199790" indent="-285664" algn="l" defTabSz="457063" rtl="0" eaLnBrk="1" latinLnBrk="0" hangingPunct="1">
        <a:spcBef>
          <a:spcPct val="20000"/>
        </a:spcBef>
        <a:spcAft>
          <a:spcPts val="600"/>
        </a:spcAft>
        <a:buClr>
          <a:schemeClr val="tx1"/>
        </a:buClr>
        <a:buSzPct val="70000"/>
        <a:buFont typeface="Lucida Grande"/>
        <a:buChar char="►"/>
        <a:defRPr sz="1800" kern="1200" cap="none">
          <a:solidFill>
            <a:schemeClr val="tx1"/>
          </a:solidFill>
          <a:effectLst>
            <a:outerShdw blurRad="101600" dist="38100" dir="2700000" algn="tl" rotWithShape="0">
              <a:prstClr val="black">
                <a:alpha val="56000"/>
              </a:prstClr>
            </a:outerShdw>
          </a:effectLst>
          <a:latin typeface="+mn-lt"/>
          <a:ea typeface="+mn-ea"/>
          <a:cs typeface="+mn-cs"/>
        </a:defRPr>
      </a:lvl3pPr>
      <a:lvl4pPr marL="1542587" indent="-171399" algn="l" defTabSz="457063" rtl="0" eaLnBrk="1" latinLnBrk="0" hangingPunct="1">
        <a:spcBef>
          <a:spcPct val="20000"/>
        </a:spcBef>
        <a:spcAft>
          <a:spcPts val="600"/>
        </a:spcAft>
        <a:buClr>
          <a:schemeClr val="tx1"/>
        </a:buClr>
        <a:buSzPct val="70000"/>
        <a:buFont typeface="Lucida Grande"/>
        <a:buChar char="►"/>
        <a:defRPr sz="1800" kern="1200" cap="none">
          <a:solidFill>
            <a:schemeClr val="tx1"/>
          </a:solidFill>
          <a:effectLst>
            <a:outerShdw blurRad="101600" dist="38100" dir="2700000" algn="tl" rotWithShape="0">
              <a:prstClr val="black">
                <a:alpha val="56000"/>
              </a:prstClr>
            </a:outerShdw>
          </a:effectLst>
          <a:latin typeface="+mn-lt"/>
          <a:ea typeface="+mn-ea"/>
          <a:cs typeface="+mn-cs"/>
        </a:defRPr>
      </a:lvl4pPr>
      <a:lvl5pPr marL="1999650" indent="-171399" algn="l" defTabSz="457063" rtl="0" eaLnBrk="1" latinLnBrk="0" hangingPunct="1">
        <a:spcBef>
          <a:spcPct val="20000"/>
        </a:spcBef>
        <a:spcAft>
          <a:spcPts val="600"/>
        </a:spcAft>
        <a:buClr>
          <a:schemeClr val="tx1"/>
        </a:buClr>
        <a:buSzPct val="70000"/>
        <a:buFont typeface="Lucida Grande"/>
        <a:buChar char="►"/>
        <a:defRPr sz="1800" kern="1200" cap="none">
          <a:solidFill>
            <a:schemeClr val="tx1"/>
          </a:solidFill>
          <a:effectLst>
            <a:outerShdw blurRad="101600" dist="38100" dir="2700000" algn="tl" rotWithShape="0">
              <a:prstClr val="black">
                <a:alpha val="56000"/>
              </a:prstClr>
            </a:outerShdw>
          </a:effectLst>
          <a:latin typeface="+mn-lt"/>
          <a:ea typeface="+mn-ea"/>
          <a:cs typeface="+mn-cs"/>
        </a:defRPr>
      </a:lvl5pPr>
      <a:lvl6pPr marL="2513846" indent="-228531" algn="l" defTabSz="457063" rtl="0" eaLnBrk="1" latinLnBrk="0" hangingPunct="1">
        <a:spcBef>
          <a:spcPct val="20000"/>
        </a:spcBef>
        <a:buFont typeface="Arial"/>
        <a:buChar char="•"/>
        <a:defRPr sz="1999" kern="1200">
          <a:solidFill>
            <a:schemeClr val="tx1"/>
          </a:solidFill>
          <a:latin typeface="+mn-lt"/>
          <a:ea typeface="+mn-ea"/>
          <a:cs typeface="+mn-cs"/>
        </a:defRPr>
      </a:lvl6pPr>
      <a:lvl7pPr marL="2970908" indent="-228531" algn="l" defTabSz="457063" rtl="0" eaLnBrk="1" latinLnBrk="0" hangingPunct="1">
        <a:spcBef>
          <a:spcPct val="20000"/>
        </a:spcBef>
        <a:buFont typeface="Arial"/>
        <a:buChar char="•"/>
        <a:defRPr sz="1999" kern="1200">
          <a:solidFill>
            <a:schemeClr val="tx1"/>
          </a:solidFill>
          <a:latin typeface="+mn-lt"/>
          <a:ea typeface="+mn-ea"/>
          <a:cs typeface="+mn-cs"/>
        </a:defRPr>
      </a:lvl7pPr>
      <a:lvl8pPr marL="3427971" indent="-228531" algn="l" defTabSz="457063" rtl="0" eaLnBrk="1" latinLnBrk="0" hangingPunct="1">
        <a:spcBef>
          <a:spcPct val="20000"/>
        </a:spcBef>
        <a:buFont typeface="Arial"/>
        <a:buChar char="•"/>
        <a:defRPr sz="1999" kern="1200">
          <a:solidFill>
            <a:schemeClr val="tx1"/>
          </a:solidFill>
          <a:latin typeface="+mn-lt"/>
          <a:ea typeface="+mn-ea"/>
          <a:cs typeface="+mn-cs"/>
        </a:defRPr>
      </a:lvl8pPr>
      <a:lvl9pPr marL="3885034" indent="-228531" algn="l" defTabSz="457063" rtl="0" eaLnBrk="1" latinLnBrk="0" hangingPunct="1">
        <a:spcBef>
          <a:spcPct val="20000"/>
        </a:spcBef>
        <a:buFont typeface="Arial"/>
        <a:buChar char="•"/>
        <a:defRPr sz="1999" kern="1200">
          <a:solidFill>
            <a:schemeClr val="tx1"/>
          </a:solidFill>
          <a:latin typeface="+mn-lt"/>
          <a:ea typeface="+mn-ea"/>
          <a:cs typeface="+mn-cs"/>
        </a:defRPr>
      </a:lvl9pPr>
    </p:bodyStyle>
    <p:otherStyle>
      <a:defPPr>
        <a:defRPr lang="en-US"/>
      </a:defPPr>
      <a:lvl1pPr marL="0" algn="l" defTabSz="457063" rtl="0" eaLnBrk="1" latinLnBrk="0" hangingPunct="1">
        <a:defRPr sz="1799" kern="1200">
          <a:solidFill>
            <a:schemeClr val="tx1"/>
          </a:solidFill>
          <a:latin typeface="+mn-lt"/>
          <a:ea typeface="+mn-ea"/>
          <a:cs typeface="+mn-cs"/>
        </a:defRPr>
      </a:lvl1pPr>
      <a:lvl2pPr marL="457063" algn="l" defTabSz="457063" rtl="0" eaLnBrk="1" latinLnBrk="0" hangingPunct="1">
        <a:defRPr sz="1799" kern="1200">
          <a:solidFill>
            <a:schemeClr val="tx1"/>
          </a:solidFill>
          <a:latin typeface="+mn-lt"/>
          <a:ea typeface="+mn-ea"/>
          <a:cs typeface="+mn-cs"/>
        </a:defRPr>
      </a:lvl2pPr>
      <a:lvl3pPr marL="914126" algn="l" defTabSz="457063" rtl="0" eaLnBrk="1" latinLnBrk="0" hangingPunct="1">
        <a:defRPr sz="1799" kern="1200">
          <a:solidFill>
            <a:schemeClr val="tx1"/>
          </a:solidFill>
          <a:latin typeface="+mn-lt"/>
          <a:ea typeface="+mn-ea"/>
          <a:cs typeface="+mn-cs"/>
        </a:defRPr>
      </a:lvl3pPr>
      <a:lvl4pPr marL="1371189" algn="l" defTabSz="457063" rtl="0" eaLnBrk="1" latinLnBrk="0" hangingPunct="1">
        <a:defRPr sz="1799" kern="1200">
          <a:solidFill>
            <a:schemeClr val="tx1"/>
          </a:solidFill>
          <a:latin typeface="+mn-lt"/>
          <a:ea typeface="+mn-ea"/>
          <a:cs typeface="+mn-cs"/>
        </a:defRPr>
      </a:lvl4pPr>
      <a:lvl5pPr marL="1828251" algn="l" defTabSz="457063" rtl="0" eaLnBrk="1" latinLnBrk="0" hangingPunct="1">
        <a:defRPr sz="1799" kern="1200">
          <a:solidFill>
            <a:schemeClr val="tx1"/>
          </a:solidFill>
          <a:latin typeface="+mn-lt"/>
          <a:ea typeface="+mn-ea"/>
          <a:cs typeface="+mn-cs"/>
        </a:defRPr>
      </a:lvl5pPr>
      <a:lvl6pPr marL="2285314" algn="l" defTabSz="457063" rtl="0" eaLnBrk="1" latinLnBrk="0" hangingPunct="1">
        <a:defRPr sz="1799" kern="1200">
          <a:solidFill>
            <a:schemeClr val="tx1"/>
          </a:solidFill>
          <a:latin typeface="+mn-lt"/>
          <a:ea typeface="+mn-ea"/>
          <a:cs typeface="+mn-cs"/>
        </a:defRPr>
      </a:lvl6pPr>
      <a:lvl7pPr marL="2742377" algn="l" defTabSz="457063" rtl="0" eaLnBrk="1" latinLnBrk="0" hangingPunct="1">
        <a:defRPr sz="1799" kern="1200">
          <a:solidFill>
            <a:schemeClr val="tx1"/>
          </a:solidFill>
          <a:latin typeface="+mn-lt"/>
          <a:ea typeface="+mn-ea"/>
          <a:cs typeface="+mn-cs"/>
        </a:defRPr>
      </a:lvl7pPr>
      <a:lvl8pPr marL="3199440" algn="l" defTabSz="457063" rtl="0" eaLnBrk="1" latinLnBrk="0" hangingPunct="1">
        <a:defRPr sz="1799" kern="1200">
          <a:solidFill>
            <a:schemeClr val="tx1"/>
          </a:solidFill>
          <a:latin typeface="+mn-lt"/>
          <a:ea typeface="+mn-ea"/>
          <a:cs typeface="+mn-cs"/>
        </a:defRPr>
      </a:lvl8pPr>
      <a:lvl9pPr marL="3656503" algn="l" defTabSz="457063" rtl="0" eaLnBrk="1" latinLnBrk="0" hangingPunct="1">
        <a:defRPr sz="1799" kern="1200">
          <a:solidFill>
            <a:schemeClr val="tx1"/>
          </a:solidFill>
          <a:latin typeface="+mn-lt"/>
          <a:ea typeface="+mn-ea"/>
          <a:cs typeface="+mn-cs"/>
        </a:defRPr>
      </a:lvl9pPr>
    </p:otherStyle>
  </p:txStyles>
  <p:extLst mod="1">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4"/>
          <p:cNvSpPr>
            <a:spLocks noGrp="1" noChangeArrowheads="1"/>
          </p:cNvSpPr>
          <p:nvPr>
            <p:ph type="title"/>
          </p:nvPr>
        </p:nvSpPr>
        <p:spPr>
          <a:xfrm>
            <a:off x="1981200" y="2514600"/>
            <a:ext cx="8229600" cy="1143000"/>
          </a:xfrm>
        </p:spPr>
        <p:txBody>
          <a:bodyPr>
            <a:noAutofit/>
            <a:scene3d>
              <a:camera prst="orthographicFront"/>
              <a:lightRig rig="sunrise" dir="t"/>
            </a:scene3d>
            <a:sp3d prstMaterial="dkEdge">
              <a:bevelT w="146050" h="95250"/>
              <a:bevelB w="254000" h="114300"/>
            </a:sp3d>
          </a:bodyPr>
          <a:lstStyle/>
          <a:p>
            <a:pPr algn="ctr"/>
            <a:r>
              <a:rPr lang="en-US" sz="7200" dirty="0" smtClean="0">
                <a:solidFill>
                  <a:srgbClr val="FF00FF"/>
                </a:solidFill>
                <a:latin typeface="Berlin Sans FB" panose="020E0602020502020306" pitchFamily="34" charset="0"/>
              </a:rPr>
              <a:t>Bab 2</a:t>
            </a:r>
            <a:r>
              <a:rPr lang="en-US" sz="4400" dirty="0">
                <a:latin typeface="Berlin Sans FB" panose="020E0602020502020306" pitchFamily="34" charset="0"/>
              </a:rPr>
              <a:t/>
            </a:r>
            <a:br>
              <a:rPr lang="en-US" sz="4400" dirty="0">
                <a:latin typeface="Berlin Sans FB" panose="020E0602020502020306" pitchFamily="34" charset="0"/>
              </a:rPr>
            </a:br>
            <a:r>
              <a:rPr lang="en-US" sz="9600" dirty="0" err="1" smtClean="0">
                <a:latin typeface="Berlin Sans FB" panose="020E0602020502020306" pitchFamily="34" charset="0"/>
              </a:rPr>
              <a:t>Lingkungan</a:t>
            </a:r>
            <a:r>
              <a:rPr lang="en-US" sz="9600" dirty="0" smtClean="0">
                <a:latin typeface="Berlin Sans FB" panose="020E0602020502020306" pitchFamily="34" charset="0"/>
              </a:rPr>
              <a:t> </a:t>
            </a:r>
            <a:r>
              <a:rPr lang="en-US" sz="9600" dirty="0" err="1" smtClean="0">
                <a:latin typeface="Berlin Sans FB" panose="020E0602020502020306" pitchFamily="34" charset="0"/>
              </a:rPr>
              <a:t>Teknologikal</a:t>
            </a:r>
            <a:endParaRPr lang="en-US" sz="9600" dirty="0">
              <a:latin typeface="Berlin Sans FB" panose="020E0602020502020306"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sz="5400" b="0" dirty="0" err="1" smtClean="0">
                <a:latin typeface="Berlin Sans FB Demi" panose="020E0802020502020306" pitchFamily="34" charset="0"/>
              </a:rPr>
              <a:t>Tiga</a:t>
            </a:r>
            <a:r>
              <a:rPr lang="en-US" sz="5400" b="0" dirty="0" smtClean="0">
                <a:latin typeface="Berlin Sans FB Demi" panose="020E0802020502020306" pitchFamily="34" charset="0"/>
              </a:rPr>
              <a:t> Level </a:t>
            </a:r>
            <a:r>
              <a:rPr lang="en-US" sz="5400" b="0" dirty="0" err="1" smtClean="0">
                <a:latin typeface="Berlin Sans FB Demi" panose="020E0802020502020306" pitchFamily="34" charset="0"/>
              </a:rPr>
              <a:t>Lingkungan</a:t>
            </a:r>
            <a:endParaRPr lang="en-US" sz="5400" b="0" dirty="0">
              <a:latin typeface="Berlin Sans FB Demi" panose="020E0802020502020306" pitchFamily="34" charset="0"/>
            </a:endParaRPr>
          </a:p>
        </p:txBody>
      </p:sp>
      <p:sp>
        <p:nvSpPr>
          <p:cNvPr id="91139" name="Rectangle 3"/>
          <p:cNvSpPr>
            <a:spLocks noGrp="1" noChangeArrowheads="1"/>
          </p:cNvSpPr>
          <p:nvPr>
            <p:ph idx="1"/>
          </p:nvPr>
        </p:nvSpPr>
        <p:spPr>
          <a:xfrm>
            <a:off x="857250" y="1600200"/>
            <a:ext cx="9810750" cy="4495800"/>
          </a:xfrm>
        </p:spPr>
        <p:txBody>
          <a:bodyPr>
            <a:normAutofit/>
          </a:bodyPr>
          <a:lstStyle/>
          <a:p>
            <a:pPr marL="990600" lvl="1" indent="-533400">
              <a:buFontTx/>
              <a:buAutoNum type="arabicPeriod"/>
            </a:pPr>
            <a:r>
              <a:rPr lang="en-US" sz="3600" dirty="0" err="1" smtClean="0">
                <a:solidFill>
                  <a:srgbClr val="FFFF00"/>
                </a:solidFill>
                <a:latin typeface="Berlin Sans FB Demi" panose="020E0802020502020306" pitchFamily="34" charset="0"/>
              </a:rPr>
              <a:t>Lingkungan</a:t>
            </a:r>
            <a:r>
              <a:rPr lang="en-US" sz="3600" dirty="0" smtClean="0">
                <a:solidFill>
                  <a:srgbClr val="FFFF00"/>
                </a:solidFill>
                <a:latin typeface="Berlin Sans FB Demi" panose="020E0802020502020306" pitchFamily="34" charset="0"/>
              </a:rPr>
              <a:t> </a:t>
            </a:r>
            <a:r>
              <a:rPr lang="en-US" sz="3600" dirty="0" err="1" smtClean="0">
                <a:solidFill>
                  <a:srgbClr val="FFFF00"/>
                </a:solidFill>
                <a:latin typeface="Berlin Sans FB Demi" panose="020E0802020502020306" pitchFamily="34" charset="0"/>
              </a:rPr>
              <a:t>Tugas</a:t>
            </a:r>
            <a:r>
              <a:rPr lang="en-US" sz="3600" dirty="0" smtClean="0">
                <a:solidFill>
                  <a:srgbClr val="FFFF00"/>
                </a:solidFill>
                <a:latin typeface="Berlin Sans FB Demi" panose="020E0802020502020306" pitchFamily="34" charset="0"/>
              </a:rPr>
              <a:t> </a:t>
            </a:r>
            <a:r>
              <a:rPr lang="en-US" sz="3600" dirty="0" smtClean="0">
                <a:latin typeface="Berlin Sans FB Demi" panose="020E0802020502020306" pitchFamily="34" charset="0"/>
              </a:rPr>
              <a:t>(Task Environment)</a:t>
            </a:r>
            <a:endParaRPr lang="en-US" sz="3600" dirty="0">
              <a:latin typeface="Berlin Sans FB Demi" panose="020E0802020502020306" pitchFamily="34" charset="0"/>
            </a:endParaRPr>
          </a:p>
          <a:p>
            <a:pPr marL="990600" lvl="1" indent="-533400">
              <a:buFontTx/>
              <a:buAutoNum type="arabicPeriod"/>
            </a:pPr>
            <a:r>
              <a:rPr lang="en-US" sz="3600" dirty="0" err="1" smtClean="0">
                <a:solidFill>
                  <a:srgbClr val="FFFF00"/>
                </a:solidFill>
                <a:latin typeface="Berlin Sans FB Demi" panose="020E0802020502020306" pitchFamily="34" charset="0"/>
              </a:rPr>
              <a:t>Lingkungan</a:t>
            </a:r>
            <a:r>
              <a:rPr lang="en-US" sz="3600" dirty="0" smtClean="0">
                <a:solidFill>
                  <a:srgbClr val="FFFF00"/>
                </a:solidFill>
                <a:latin typeface="Berlin Sans FB Demi" panose="020E0802020502020306" pitchFamily="34" charset="0"/>
              </a:rPr>
              <a:t> Industrial </a:t>
            </a:r>
            <a:r>
              <a:rPr lang="en-US" sz="3600" dirty="0" smtClean="0">
                <a:latin typeface="Berlin Sans FB Demi" panose="020E0802020502020306" pitchFamily="34" charset="0"/>
              </a:rPr>
              <a:t>(Industry/competitive Environment)</a:t>
            </a:r>
            <a:endParaRPr lang="en-US" sz="3600" dirty="0">
              <a:latin typeface="Berlin Sans FB Demi" panose="020E0802020502020306" pitchFamily="34" charset="0"/>
            </a:endParaRPr>
          </a:p>
          <a:p>
            <a:pPr marL="990600" lvl="1" indent="-533400">
              <a:buFontTx/>
              <a:buAutoNum type="arabicPeriod"/>
            </a:pPr>
            <a:r>
              <a:rPr lang="en-US" sz="3600" dirty="0" err="1" smtClean="0">
                <a:solidFill>
                  <a:srgbClr val="FFFF00"/>
                </a:solidFill>
                <a:latin typeface="Berlin Sans FB Demi" panose="020E0802020502020306" pitchFamily="34" charset="0"/>
              </a:rPr>
              <a:t>Lingkungan</a:t>
            </a:r>
            <a:r>
              <a:rPr lang="en-US" sz="3600" dirty="0" smtClean="0">
                <a:solidFill>
                  <a:srgbClr val="FFFF00"/>
                </a:solidFill>
                <a:latin typeface="Berlin Sans FB Demi" panose="020E0802020502020306" pitchFamily="34" charset="0"/>
              </a:rPr>
              <a:t> </a:t>
            </a:r>
            <a:r>
              <a:rPr lang="en-US" sz="3600" dirty="0" err="1" smtClean="0">
                <a:solidFill>
                  <a:srgbClr val="FFFF00"/>
                </a:solidFill>
                <a:latin typeface="Berlin Sans FB Demi" panose="020E0802020502020306" pitchFamily="34" charset="0"/>
              </a:rPr>
              <a:t>Makro</a:t>
            </a:r>
            <a:r>
              <a:rPr lang="en-US" sz="3600" dirty="0" smtClean="0">
                <a:solidFill>
                  <a:srgbClr val="FFFF00"/>
                </a:solidFill>
                <a:latin typeface="Berlin Sans FB Demi" panose="020E0802020502020306" pitchFamily="34" charset="0"/>
              </a:rPr>
              <a:t> </a:t>
            </a:r>
            <a:r>
              <a:rPr lang="en-US" sz="3600" dirty="0" smtClean="0">
                <a:latin typeface="Berlin Sans FB Demi" panose="020E0802020502020306" pitchFamily="34" charset="0"/>
              </a:rPr>
              <a:t>(General </a:t>
            </a:r>
            <a:r>
              <a:rPr lang="en-US" sz="3600" dirty="0">
                <a:latin typeface="Berlin Sans FB Demi" panose="020E0802020502020306" pitchFamily="34" charset="0"/>
              </a:rPr>
              <a:t>or </a:t>
            </a:r>
            <a:r>
              <a:rPr lang="en-US" sz="3600" dirty="0" err="1" smtClean="0">
                <a:latin typeface="Berlin Sans FB Demi" panose="020E0802020502020306" pitchFamily="34" charset="0"/>
              </a:rPr>
              <a:t>Macroenvironment</a:t>
            </a:r>
            <a:r>
              <a:rPr lang="en-US" sz="3600" dirty="0" smtClean="0">
                <a:latin typeface="Berlin Sans FB Demi" panose="020E0802020502020306" pitchFamily="34" charset="0"/>
              </a:rPr>
              <a:t>)</a:t>
            </a:r>
            <a:endParaRPr lang="en-US" sz="3600" dirty="0">
              <a:latin typeface="Berlin Sans FB Demi" panose="020E0802020502020306"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1139">
                                            <p:txEl>
                                              <p:pRg st="0" end="0"/>
                                            </p:txEl>
                                          </p:spTgt>
                                        </p:tgtEl>
                                        <p:attrNameLst>
                                          <p:attrName>style.visibility</p:attrName>
                                        </p:attrNameLst>
                                      </p:cBhvr>
                                      <p:to>
                                        <p:strVal val="visible"/>
                                      </p:to>
                                    </p:set>
                                    <p:animEffect transition="in" filter="fade">
                                      <p:cBhvr>
                                        <p:cTn id="7" dur="1000"/>
                                        <p:tgtEl>
                                          <p:spTgt spid="91139">
                                            <p:txEl>
                                              <p:pRg st="0" end="0"/>
                                            </p:txEl>
                                          </p:spTgt>
                                        </p:tgtEl>
                                      </p:cBhvr>
                                    </p:animEffect>
                                    <p:anim calcmode="lin" valueType="num">
                                      <p:cBhvr>
                                        <p:cTn id="8" dur="1000" fill="hold"/>
                                        <p:tgtEl>
                                          <p:spTgt spid="9113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113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1139">
                                            <p:txEl>
                                              <p:pRg st="1" end="1"/>
                                            </p:txEl>
                                          </p:spTgt>
                                        </p:tgtEl>
                                        <p:attrNameLst>
                                          <p:attrName>style.visibility</p:attrName>
                                        </p:attrNameLst>
                                      </p:cBhvr>
                                      <p:to>
                                        <p:strVal val="visible"/>
                                      </p:to>
                                    </p:set>
                                    <p:animEffect transition="in" filter="fade">
                                      <p:cBhvr>
                                        <p:cTn id="14" dur="1000"/>
                                        <p:tgtEl>
                                          <p:spTgt spid="91139">
                                            <p:txEl>
                                              <p:pRg st="1" end="1"/>
                                            </p:txEl>
                                          </p:spTgt>
                                        </p:tgtEl>
                                      </p:cBhvr>
                                    </p:animEffect>
                                    <p:anim calcmode="lin" valueType="num">
                                      <p:cBhvr>
                                        <p:cTn id="15" dur="1000" fill="hold"/>
                                        <p:tgtEl>
                                          <p:spTgt spid="9113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9113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1139">
                                            <p:txEl>
                                              <p:pRg st="2" end="2"/>
                                            </p:txEl>
                                          </p:spTgt>
                                        </p:tgtEl>
                                        <p:attrNameLst>
                                          <p:attrName>style.visibility</p:attrName>
                                        </p:attrNameLst>
                                      </p:cBhvr>
                                      <p:to>
                                        <p:strVal val="visible"/>
                                      </p:to>
                                    </p:set>
                                    <p:animEffect transition="in" filter="fade">
                                      <p:cBhvr>
                                        <p:cTn id="21" dur="1000"/>
                                        <p:tgtEl>
                                          <p:spTgt spid="91139">
                                            <p:txEl>
                                              <p:pRg st="2" end="2"/>
                                            </p:txEl>
                                          </p:spTgt>
                                        </p:tgtEl>
                                      </p:cBhvr>
                                    </p:animEffect>
                                    <p:anim calcmode="lin" valueType="num">
                                      <p:cBhvr>
                                        <p:cTn id="22" dur="1000" fill="hold"/>
                                        <p:tgtEl>
                                          <p:spTgt spid="9113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9113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9"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ounded Rectangle 1"/>
          <p:cNvSpPr/>
          <p:nvPr/>
        </p:nvSpPr>
        <p:spPr bwMode="auto">
          <a:xfrm>
            <a:off x="958645" y="280219"/>
            <a:ext cx="10161639" cy="6253316"/>
          </a:xfrm>
          <a:prstGeom prst="roundRect">
            <a:avLst>
              <a:gd name="adj" fmla="val 3068"/>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92165" name="Oval 5"/>
          <p:cNvSpPr>
            <a:spLocks noChangeArrowheads="1"/>
          </p:cNvSpPr>
          <p:nvPr/>
        </p:nvSpPr>
        <p:spPr bwMode="auto">
          <a:xfrm>
            <a:off x="2786064" y="2605088"/>
            <a:ext cx="2789237" cy="2773362"/>
          </a:xfrm>
          <a:prstGeom prst="ellipse">
            <a:avLst/>
          </a:prstGeom>
          <a:solidFill>
            <a:srgbClr val="FF00FF"/>
          </a:solidFill>
          <a:ln w="9525">
            <a:solidFill>
              <a:schemeClr val="tx1"/>
            </a:solidFill>
            <a:prstDash val="dash"/>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FIRM</a:t>
            </a:r>
          </a:p>
        </p:txBody>
      </p:sp>
      <p:sp>
        <p:nvSpPr>
          <p:cNvPr id="92166" name="Oval 6"/>
          <p:cNvSpPr>
            <a:spLocks noChangeArrowheads="1"/>
          </p:cNvSpPr>
          <p:nvPr/>
        </p:nvSpPr>
        <p:spPr bwMode="auto">
          <a:xfrm>
            <a:off x="4511675" y="2011363"/>
            <a:ext cx="4396351" cy="4373562"/>
          </a:xfrm>
          <a:prstGeom prst="ellipse">
            <a:avLst/>
          </a:prstGeom>
          <a:solidFill>
            <a:srgbClr val="00FF99">
              <a:alpha val="39000"/>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600" b="1" spc="50" dirty="0">
                <a:ln w="0"/>
                <a:solidFill>
                  <a:schemeClr val="bg2"/>
                </a:solidFill>
                <a:effectLst>
                  <a:innerShdw blurRad="63500" dist="50800" dir="13500000">
                    <a:srgbClr val="000000">
                      <a:alpha val="50000"/>
                    </a:srgbClr>
                  </a:innerShdw>
                </a:effectLst>
              </a:rPr>
              <a:t>Industry/</a:t>
            </a:r>
          </a:p>
          <a:p>
            <a:pPr algn="ctr"/>
            <a:r>
              <a:rPr lang="en-US" sz="3600" b="1" spc="50" dirty="0" smtClean="0">
                <a:ln w="0"/>
                <a:solidFill>
                  <a:schemeClr val="bg2"/>
                </a:solidFill>
                <a:effectLst>
                  <a:innerShdw blurRad="63500" dist="50800" dir="13500000">
                    <a:srgbClr val="000000">
                      <a:alpha val="50000"/>
                    </a:srgbClr>
                  </a:innerShdw>
                </a:effectLst>
              </a:rPr>
              <a:t>Competitive </a:t>
            </a:r>
          </a:p>
          <a:p>
            <a:pPr algn="ctr"/>
            <a:r>
              <a:rPr lang="en-US" sz="3600" b="1" spc="50" dirty="0" smtClean="0">
                <a:ln w="0"/>
                <a:solidFill>
                  <a:schemeClr val="bg2"/>
                </a:solidFill>
                <a:effectLst>
                  <a:innerShdw blurRad="63500" dist="50800" dir="13500000">
                    <a:srgbClr val="000000">
                      <a:alpha val="50000"/>
                    </a:srgbClr>
                  </a:innerShdw>
                </a:effectLst>
              </a:rPr>
              <a:t>environment</a:t>
            </a:r>
            <a:endParaRPr lang="en-US" sz="3600" b="1" spc="50" dirty="0">
              <a:ln w="0"/>
              <a:solidFill>
                <a:schemeClr val="bg2"/>
              </a:solidFill>
              <a:effectLst>
                <a:innerShdw blurRad="63500" dist="50800" dir="13500000">
                  <a:srgbClr val="000000">
                    <a:alpha val="50000"/>
                  </a:srgbClr>
                </a:innerShdw>
              </a:effectLst>
            </a:endParaRPr>
          </a:p>
        </p:txBody>
      </p:sp>
      <p:sp>
        <p:nvSpPr>
          <p:cNvPr id="92164" name="Oval 4"/>
          <p:cNvSpPr>
            <a:spLocks noChangeArrowheads="1"/>
          </p:cNvSpPr>
          <p:nvPr/>
        </p:nvSpPr>
        <p:spPr bwMode="auto">
          <a:xfrm>
            <a:off x="3140076" y="2957514"/>
            <a:ext cx="2087563" cy="2041525"/>
          </a:xfrm>
          <a:prstGeom prst="ellipse">
            <a:avLst/>
          </a:prstGeom>
          <a:solidFill>
            <a:schemeClr val="accent1">
              <a:alpha val="83000"/>
            </a:schemeClr>
          </a:solidFill>
          <a:ln w="9525">
            <a:solidFill>
              <a:schemeClr val="tx1"/>
            </a:solidFill>
            <a:round/>
            <a:headEnd/>
            <a:tailEnd/>
          </a:ln>
          <a:effectLst/>
          <a:extLst/>
        </p:spPr>
        <p:txBody>
          <a:bodyPr wrap="none" anchor="ctr">
            <a:scene3d>
              <a:camera prst="orthographicFront"/>
              <a:lightRig rig="threePt" dir="t"/>
            </a:scene3d>
            <a:sp3d extrusionH="57150">
              <a:bevelT w="38100" h="38100"/>
            </a:sp3d>
          </a:bodyPr>
          <a:lstStyle/>
          <a:p>
            <a:pPr algn="ctr"/>
            <a:r>
              <a:rPr lang="en-US" sz="2800" b="1">
                <a:ln w="9525">
                  <a:solidFill>
                    <a:sysClr val="windowText" lastClr="000000"/>
                  </a:solidFill>
                  <a:prstDash val="solid"/>
                </a:ln>
                <a:solidFill>
                  <a:sysClr val="windowText" lastClr="000000"/>
                </a:solidFill>
                <a:effectLst>
                  <a:outerShdw blurRad="12700" dist="38100" dir="2700000" algn="tl" rotWithShape="0">
                    <a:schemeClr val="accent5">
                      <a:lumMod val="60000"/>
                      <a:lumOff val="40000"/>
                    </a:schemeClr>
                  </a:outerShdw>
                </a:effectLst>
              </a:rPr>
              <a:t>Firm</a:t>
            </a:r>
          </a:p>
        </p:txBody>
      </p:sp>
      <p:sp>
        <p:nvSpPr>
          <p:cNvPr id="92167" name="Text Box 7"/>
          <p:cNvSpPr txBox="1">
            <a:spLocks noChangeArrowheads="1"/>
          </p:cNvSpPr>
          <p:nvPr/>
        </p:nvSpPr>
        <p:spPr bwMode="auto">
          <a:xfrm>
            <a:off x="2380057" y="1700432"/>
            <a:ext cx="331359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32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Task environment</a:t>
            </a:r>
            <a:endParaRPr lang="en-US" sz="32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92168" name="Line 8"/>
          <p:cNvSpPr>
            <a:spLocks noChangeShapeType="1"/>
          </p:cNvSpPr>
          <p:nvPr/>
        </p:nvSpPr>
        <p:spPr bwMode="auto">
          <a:xfrm>
            <a:off x="3080844" y="2177257"/>
            <a:ext cx="381000" cy="701675"/>
          </a:xfrm>
          <a:prstGeom prst="line">
            <a:avLst/>
          </a:prstGeom>
          <a:ln>
            <a:headEnd/>
            <a:tailEnd type="triangle" w="med" len="med"/>
          </a:ln>
          <a:extLst/>
        </p:spPr>
        <p:style>
          <a:lnRef idx="2">
            <a:schemeClr val="accent6"/>
          </a:lnRef>
          <a:fillRef idx="0">
            <a:schemeClr val="accent6"/>
          </a:fillRef>
          <a:effectRef idx="1">
            <a:schemeClr val="accent6"/>
          </a:effectRef>
          <a:fontRef idx="minor">
            <a:schemeClr val="tx1"/>
          </a:fontRef>
        </p:style>
        <p:txBody>
          <a:bodyPr/>
          <a:lstStyle/>
          <a:p>
            <a:endParaRPr lang="en-US"/>
          </a:p>
        </p:txBody>
      </p:sp>
      <p:sp>
        <p:nvSpPr>
          <p:cNvPr id="92169" name="Text Box 9"/>
          <p:cNvSpPr txBox="1">
            <a:spLocks noChangeArrowheads="1"/>
          </p:cNvSpPr>
          <p:nvPr/>
        </p:nvSpPr>
        <p:spPr bwMode="auto">
          <a:xfrm>
            <a:off x="3824917" y="556541"/>
            <a:ext cx="36033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3200" b="1" dirty="0" smtClean="0">
                <a:ln w="22225">
                  <a:solidFill>
                    <a:schemeClr val="accent2"/>
                  </a:solidFill>
                  <a:prstDash val="solid"/>
                </a:ln>
                <a:solidFill>
                  <a:schemeClr val="accent2">
                    <a:lumMod val="40000"/>
                    <a:lumOff val="60000"/>
                  </a:schemeClr>
                </a:solidFill>
              </a:rPr>
              <a:t>Macro environment</a:t>
            </a:r>
            <a:endParaRPr lang="en-US" sz="3200" b="1" dirty="0">
              <a:ln w="22225">
                <a:solidFill>
                  <a:schemeClr val="accent2"/>
                </a:solidFill>
                <a:prstDash val="solid"/>
              </a:ln>
              <a:solidFill>
                <a:schemeClr val="accent2">
                  <a:lumMod val="40000"/>
                  <a:lumOff val="60000"/>
                </a:schemeClr>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normAutofit/>
          </a:bodyPr>
          <a:lstStyle/>
          <a:p>
            <a:r>
              <a:rPr lang="en-US" sz="5400" dirty="0"/>
              <a:t>1. </a:t>
            </a:r>
            <a:r>
              <a:rPr lang="en-US" sz="5400" dirty="0" err="1" smtClean="0"/>
              <a:t>Lingkungan</a:t>
            </a:r>
            <a:r>
              <a:rPr lang="en-US" sz="5400" dirty="0" smtClean="0"/>
              <a:t> </a:t>
            </a:r>
            <a:r>
              <a:rPr lang="en-US" sz="5400" dirty="0" err="1" smtClean="0"/>
              <a:t>Tugas</a:t>
            </a:r>
            <a:endParaRPr lang="en-US" sz="5400" dirty="0"/>
          </a:p>
        </p:txBody>
      </p:sp>
      <p:sp>
        <p:nvSpPr>
          <p:cNvPr id="93187" name="Rectangle 3"/>
          <p:cNvSpPr>
            <a:spLocks noGrp="1" noChangeArrowheads="1"/>
          </p:cNvSpPr>
          <p:nvPr>
            <p:ph idx="1"/>
          </p:nvPr>
        </p:nvSpPr>
        <p:spPr>
          <a:xfrm>
            <a:off x="508000" y="1870075"/>
            <a:ext cx="11176000" cy="3742563"/>
          </a:xfrm>
        </p:spPr>
        <p:txBody>
          <a:bodyPr>
            <a:normAutofit/>
          </a:bodyPr>
          <a:lstStyle/>
          <a:p>
            <a:pPr marL="365125" indent="-365125">
              <a:lnSpc>
                <a:spcPct val="90000"/>
              </a:lnSpc>
            </a:pPr>
            <a:r>
              <a:rPr lang="en-US" sz="2800" dirty="0" err="1"/>
              <a:t>Merujuk</a:t>
            </a:r>
            <a:r>
              <a:rPr lang="en-US" sz="2800" dirty="0"/>
              <a:t> </a:t>
            </a:r>
            <a:r>
              <a:rPr lang="en-US" sz="2800" dirty="0" err="1"/>
              <a:t>ke</a:t>
            </a:r>
            <a:r>
              <a:rPr lang="en-US" sz="2800" dirty="0"/>
              <a:t> </a:t>
            </a:r>
            <a:r>
              <a:rPr lang="en-US" sz="2800" dirty="0" err="1" smtClean="0"/>
              <a:t>sekumpulan</a:t>
            </a:r>
            <a:r>
              <a:rPr lang="en-US" sz="2800" dirty="0" smtClean="0"/>
              <a:t> </a:t>
            </a:r>
            <a:r>
              <a:rPr lang="en-US" sz="2800" dirty="0" err="1"/>
              <a:t>pelanggan</a:t>
            </a:r>
            <a:r>
              <a:rPr lang="en-US" sz="2800" dirty="0"/>
              <a:t>, </a:t>
            </a:r>
            <a:r>
              <a:rPr lang="en-US" sz="2800" dirty="0" err="1"/>
              <a:t>pemasok</a:t>
            </a:r>
            <a:r>
              <a:rPr lang="en-US" sz="2800" dirty="0"/>
              <a:t>, </a:t>
            </a:r>
            <a:r>
              <a:rPr lang="en-US" sz="2800" dirty="0" err="1"/>
              <a:t>pesaing</a:t>
            </a:r>
            <a:r>
              <a:rPr lang="en-US" sz="2800" dirty="0"/>
              <a:t>, </a:t>
            </a:r>
            <a:r>
              <a:rPr lang="en-US" sz="2800" dirty="0" err="1"/>
              <a:t>dan</a:t>
            </a:r>
            <a:r>
              <a:rPr lang="en-US" sz="2800" dirty="0"/>
              <a:t> </a:t>
            </a:r>
            <a:r>
              <a:rPr lang="en-US" sz="2800" dirty="0" err="1"/>
              <a:t>lembaga</a:t>
            </a:r>
            <a:r>
              <a:rPr lang="en-US" sz="2800" dirty="0"/>
              <a:t> </a:t>
            </a:r>
            <a:r>
              <a:rPr lang="en-US" sz="2800" dirty="0" err="1"/>
              <a:t>lingkungan</a:t>
            </a:r>
            <a:r>
              <a:rPr lang="en-US" sz="2800" dirty="0"/>
              <a:t> </a:t>
            </a:r>
            <a:r>
              <a:rPr lang="en-US" sz="2800" dirty="0" err="1"/>
              <a:t>lainnya</a:t>
            </a:r>
            <a:r>
              <a:rPr lang="en-US" sz="2800" dirty="0"/>
              <a:t> (</a:t>
            </a:r>
            <a:r>
              <a:rPr lang="en-US" sz="2800" dirty="0" err="1"/>
              <a:t>seperti</a:t>
            </a:r>
            <a:r>
              <a:rPr lang="en-US" sz="2800" dirty="0"/>
              <a:t> </a:t>
            </a:r>
            <a:r>
              <a:rPr lang="en-US" sz="2800" dirty="0" err="1"/>
              <a:t>asosiasi</a:t>
            </a:r>
            <a:r>
              <a:rPr lang="en-US" sz="2800" dirty="0"/>
              <a:t> </a:t>
            </a:r>
            <a:r>
              <a:rPr lang="en-US" sz="2800" dirty="0" err="1"/>
              <a:t>perdagangan</a:t>
            </a:r>
            <a:r>
              <a:rPr lang="en-US" sz="2800" dirty="0"/>
              <a:t>) </a:t>
            </a:r>
            <a:r>
              <a:rPr lang="en-US" sz="2800" b="1" i="1" dirty="0" smtClean="0">
                <a:solidFill>
                  <a:srgbClr val="FFFF00"/>
                </a:solidFill>
              </a:rPr>
              <a:t>yang </a:t>
            </a:r>
            <a:r>
              <a:rPr lang="en-US" sz="2800" b="1" i="1" dirty="0" err="1" smtClean="0">
                <a:solidFill>
                  <a:srgbClr val="FFFF00"/>
                </a:solidFill>
              </a:rPr>
              <a:t>langsung</a:t>
            </a:r>
            <a:r>
              <a:rPr lang="en-US" sz="2800" b="1" i="1" dirty="0" smtClean="0">
                <a:solidFill>
                  <a:srgbClr val="FFFF00"/>
                </a:solidFill>
              </a:rPr>
              <a:t> </a:t>
            </a:r>
            <a:r>
              <a:rPr lang="en-US" sz="2800" b="1" i="1" dirty="0" err="1">
                <a:solidFill>
                  <a:srgbClr val="FFFF00"/>
                </a:solidFill>
              </a:rPr>
              <a:t>berhubungan</a:t>
            </a:r>
            <a:r>
              <a:rPr lang="en-US" sz="2800" b="1" i="1" dirty="0">
                <a:solidFill>
                  <a:srgbClr val="FFFF00"/>
                </a:solidFill>
              </a:rPr>
              <a:t> </a:t>
            </a:r>
            <a:r>
              <a:rPr lang="en-US" sz="2800" b="1" i="1" dirty="0" err="1">
                <a:solidFill>
                  <a:srgbClr val="FFFF00"/>
                </a:solidFill>
              </a:rPr>
              <a:t>dengan</a:t>
            </a:r>
            <a:r>
              <a:rPr lang="en-US" sz="2800" b="1" i="1" dirty="0">
                <a:solidFill>
                  <a:srgbClr val="FFFF00"/>
                </a:solidFill>
              </a:rPr>
              <a:t> </a:t>
            </a:r>
            <a:r>
              <a:rPr lang="en-US" sz="2800" b="1" i="1" dirty="0" err="1">
                <a:solidFill>
                  <a:srgbClr val="FFFF00"/>
                </a:solidFill>
              </a:rPr>
              <a:t>perusahaan</a:t>
            </a:r>
            <a:r>
              <a:rPr lang="en-US" sz="2800" dirty="0" smtClean="0"/>
              <a:t>.</a:t>
            </a:r>
          </a:p>
          <a:p>
            <a:pPr marL="365125" indent="-365125">
              <a:lnSpc>
                <a:spcPct val="90000"/>
              </a:lnSpc>
            </a:pPr>
            <a:r>
              <a:rPr lang="en-US" sz="2800" dirty="0" err="1"/>
              <a:t>Contoh</a:t>
            </a:r>
            <a:r>
              <a:rPr lang="en-US" sz="2800" dirty="0"/>
              <a:t>: </a:t>
            </a:r>
            <a:r>
              <a:rPr lang="en-US" sz="2800" dirty="0" err="1"/>
              <a:t>bernegosiasi</a:t>
            </a:r>
            <a:r>
              <a:rPr lang="en-US" sz="2800" dirty="0"/>
              <a:t> </a:t>
            </a:r>
            <a:r>
              <a:rPr lang="en-US" sz="2800" dirty="0" err="1"/>
              <a:t>sumber</a:t>
            </a:r>
            <a:r>
              <a:rPr lang="en-US" sz="2800" dirty="0"/>
              <a:t> </a:t>
            </a:r>
            <a:r>
              <a:rPr lang="en-US" sz="2800" dirty="0" smtClean="0"/>
              <a:t>modal </a:t>
            </a:r>
            <a:r>
              <a:rPr lang="en-US" sz="2800" dirty="0" err="1" smtClean="0"/>
              <a:t>baru</a:t>
            </a:r>
            <a:r>
              <a:rPr lang="en-US" sz="2800" dirty="0" smtClean="0"/>
              <a:t> </a:t>
            </a:r>
            <a:r>
              <a:rPr lang="en-US" sz="2800" dirty="0" err="1" smtClean="0"/>
              <a:t>dengan</a:t>
            </a:r>
            <a:r>
              <a:rPr lang="en-US" sz="2800" dirty="0" smtClean="0"/>
              <a:t> </a:t>
            </a:r>
            <a:r>
              <a:rPr lang="en-US" sz="2800" dirty="0" err="1"/>
              <a:t>calon</a:t>
            </a:r>
            <a:r>
              <a:rPr lang="en-US" sz="2800" dirty="0"/>
              <a:t> investor, </a:t>
            </a:r>
            <a:r>
              <a:rPr lang="en-US" sz="2800" dirty="0" err="1"/>
              <a:t>masuk</a:t>
            </a:r>
            <a:r>
              <a:rPr lang="en-US" sz="2800" dirty="0"/>
              <a:t> </a:t>
            </a:r>
            <a:r>
              <a:rPr lang="en-US" sz="2800" dirty="0" err="1"/>
              <a:t>ke</a:t>
            </a:r>
            <a:r>
              <a:rPr lang="en-US" sz="2800" dirty="0"/>
              <a:t> </a:t>
            </a:r>
            <a:r>
              <a:rPr lang="en-US" sz="2800" dirty="0" err="1"/>
              <a:t>dalam</a:t>
            </a:r>
            <a:r>
              <a:rPr lang="en-US" sz="2800" dirty="0"/>
              <a:t> </a:t>
            </a:r>
            <a:r>
              <a:rPr lang="en-US" sz="2800" dirty="0" err="1"/>
              <a:t>perjanjian</a:t>
            </a:r>
            <a:r>
              <a:rPr lang="en-US" sz="2800" dirty="0"/>
              <a:t> </a:t>
            </a:r>
            <a:r>
              <a:rPr lang="en-US" sz="2800" dirty="0" err="1"/>
              <a:t>pengembangan</a:t>
            </a:r>
            <a:r>
              <a:rPr lang="en-US" sz="2800" dirty="0"/>
              <a:t> </a:t>
            </a:r>
            <a:r>
              <a:rPr lang="en-US" sz="2800" dirty="0" err="1"/>
              <a:t>bersama</a:t>
            </a:r>
            <a:r>
              <a:rPr lang="en-US" sz="2800" dirty="0"/>
              <a:t> </a:t>
            </a:r>
            <a:r>
              <a:rPr lang="en-US" sz="2800" dirty="0" err="1"/>
              <a:t>komponen</a:t>
            </a:r>
            <a:r>
              <a:rPr lang="en-US" sz="2800" dirty="0"/>
              <a:t> </a:t>
            </a:r>
            <a:r>
              <a:rPr lang="en-US" sz="2800" dirty="0" err="1"/>
              <a:t>dengan</a:t>
            </a:r>
            <a:r>
              <a:rPr lang="en-US" sz="2800" dirty="0"/>
              <a:t> supplier, </a:t>
            </a:r>
            <a:r>
              <a:rPr lang="en-US" sz="2800" dirty="0" err="1"/>
              <a:t>atau</a:t>
            </a:r>
            <a:r>
              <a:rPr lang="en-US" sz="2800" dirty="0"/>
              <a:t> </a:t>
            </a:r>
            <a:r>
              <a:rPr lang="en-US" sz="2800" dirty="0" err="1" smtClean="0"/>
              <a:t>meningkatkan</a:t>
            </a:r>
            <a:r>
              <a:rPr lang="en-US" sz="2800" dirty="0" smtClean="0"/>
              <a:t> </a:t>
            </a:r>
            <a:r>
              <a:rPr lang="en-US" sz="2800" dirty="0" err="1"/>
              <a:t>layanan</a:t>
            </a:r>
            <a:r>
              <a:rPr lang="en-US" sz="2800" dirty="0"/>
              <a:t> </a:t>
            </a:r>
            <a:r>
              <a:rPr lang="en-US" sz="2800" dirty="0" err="1"/>
              <a:t>kepada</a:t>
            </a:r>
            <a:r>
              <a:rPr lang="en-US" sz="2800" dirty="0"/>
              <a:t> </a:t>
            </a:r>
            <a:r>
              <a:rPr lang="en-US" sz="2800" dirty="0" err="1" smtClean="0"/>
              <a:t>pelanggan</a:t>
            </a:r>
            <a:r>
              <a:rPr lang="en-US" sz="2800" dirty="0" smtClean="0"/>
              <a:t> </a:t>
            </a:r>
            <a:r>
              <a:rPr lang="en-US" sz="2800" dirty="0" err="1" smtClean="0"/>
              <a:t>kelompok</a:t>
            </a:r>
            <a:r>
              <a:rPr lang="en-US" sz="2800" dirty="0" smtClean="0"/>
              <a:t> </a:t>
            </a:r>
            <a:r>
              <a:rPr lang="en-US" sz="2800" dirty="0" err="1" smtClean="0"/>
              <a:t>tertentu</a:t>
            </a:r>
            <a:r>
              <a:rPr lang="en-US" sz="2800" dirty="0" smtClean="0"/>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634181" y="433388"/>
            <a:ext cx="11267767" cy="1143000"/>
          </a:xfrm>
        </p:spPr>
        <p:txBody>
          <a:bodyPr>
            <a:normAutofit/>
          </a:bodyPr>
          <a:lstStyle/>
          <a:p>
            <a:r>
              <a:rPr lang="en-US" sz="4800" dirty="0"/>
              <a:t>2. </a:t>
            </a:r>
            <a:r>
              <a:rPr lang="en-US" sz="4800" dirty="0" err="1" smtClean="0"/>
              <a:t>Lingkungan</a:t>
            </a:r>
            <a:r>
              <a:rPr lang="en-US" sz="4800" dirty="0" smtClean="0"/>
              <a:t> Industrial</a:t>
            </a:r>
            <a:endParaRPr lang="en-US" sz="4800" dirty="0"/>
          </a:p>
        </p:txBody>
      </p:sp>
      <p:sp>
        <p:nvSpPr>
          <p:cNvPr id="94211" name="Rectangle 3"/>
          <p:cNvSpPr>
            <a:spLocks noGrp="1" noChangeArrowheads="1"/>
          </p:cNvSpPr>
          <p:nvPr>
            <p:ph idx="1"/>
          </p:nvPr>
        </p:nvSpPr>
        <p:spPr>
          <a:xfrm>
            <a:off x="609600" y="1816926"/>
            <a:ext cx="11372850" cy="4044952"/>
          </a:xfrm>
        </p:spPr>
        <p:txBody>
          <a:bodyPr>
            <a:normAutofit/>
          </a:bodyPr>
          <a:lstStyle/>
          <a:p>
            <a:r>
              <a:rPr lang="en-US" sz="2800" dirty="0"/>
              <a:t>Yang </a:t>
            </a:r>
            <a:r>
              <a:rPr lang="en-US" sz="2800" dirty="0" err="1"/>
              <a:t>terdiri</a:t>
            </a:r>
            <a:r>
              <a:rPr lang="en-US" sz="2800" dirty="0"/>
              <a:t> </a:t>
            </a:r>
            <a:r>
              <a:rPr lang="en-US" sz="2800" dirty="0" err="1"/>
              <a:t>dari</a:t>
            </a:r>
            <a:r>
              <a:rPr lang="en-US" sz="2800" dirty="0"/>
              <a:t> </a:t>
            </a:r>
            <a:r>
              <a:rPr lang="en-US" sz="2800" dirty="0" err="1" smtClean="0"/>
              <a:t>perusahaan</a:t>
            </a:r>
            <a:r>
              <a:rPr lang="en-US" sz="2800" dirty="0" smtClean="0"/>
              <a:t> </a:t>
            </a:r>
            <a:r>
              <a:rPr lang="en-US" sz="2800" dirty="0" err="1"/>
              <a:t>dan</a:t>
            </a:r>
            <a:r>
              <a:rPr lang="en-US" sz="2800" dirty="0"/>
              <a:t> </a:t>
            </a:r>
            <a:r>
              <a:rPr lang="en-US" sz="2800" dirty="0" err="1"/>
              <a:t>pesaingnya</a:t>
            </a:r>
            <a:r>
              <a:rPr lang="en-US" sz="2800" dirty="0"/>
              <a:t> </a:t>
            </a:r>
            <a:r>
              <a:rPr lang="en-US" sz="2800" dirty="0" err="1"/>
              <a:t>berfungsi</a:t>
            </a:r>
            <a:r>
              <a:rPr lang="en-US" sz="2800" dirty="0"/>
              <a:t> </a:t>
            </a:r>
            <a:r>
              <a:rPr lang="en-US" sz="2800" dirty="0" err="1"/>
              <a:t>dalam</a:t>
            </a:r>
            <a:r>
              <a:rPr lang="en-US" sz="2800" dirty="0"/>
              <a:t> </a:t>
            </a:r>
            <a:r>
              <a:rPr lang="en-US" sz="2800" dirty="0" err="1"/>
              <a:t>industri</a:t>
            </a:r>
            <a:r>
              <a:rPr lang="en-US" sz="2800" dirty="0"/>
              <a:t> yang </a:t>
            </a:r>
            <a:r>
              <a:rPr lang="en-US" sz="2800" dirty="0" err="1"/>
              <a:t>sama</a:t>
            </a:r>
            <a:r>
              <a:rPr lang="en-US" sz="2800" dirty="0"/>
              <a:t>.</a:t>
            </a:r>
          </a:p>
          <a:p>
            <a:r>
              <a:rPr lang="en-US" sz="2800" dirty="0" err="1"/>
              <a:t>Pada</a:t>
            </a:r>
            <a:r>
              <a:rPr lang="en-US" sz="2800" dirty="0"/>
              <a:t> </a:t>
            </a:r>
            <a:r>
              <a:rPr lang="en-US" sz="2800" dirty="0" err="1"/>
              <a:t>tingkat</a:t>
            </a:r>
            <a:r>
              <a:rPr lang="en-US" sz="2800" dirty="0"/>
              <a:t> </a:t>
            </a:r>
            <a:r>
              <a:rPr lang="en-US" sz="2800" dirty="0" err="1"/>
              <a:t>ini</a:t>
            </a:r>
            <a:r>
              <a:rPr lang="en-US" sz="2800" dirty="0"/>
              <a:t>, </a:t>
            </a:r>
            <a:r>
              <a:rPr lang="en-US" sz="2800" dirty="0" err="1"/>
              <a:t>faktor</a:t>
            </a:r>
            <a:r>
              <a:rPr lang="en-US" sz="2800" dirty="0"/>
              <a:t> </a:t>
            </a:r>
            <a:r>
              <a:rPr lang="en-US" sz="2800" dirty="0" err="1"/>
              <a:t>lingkungan</a:t>
            </a:r>
            <a:r>
              <a:rPr lang="en-US" sz="2800" dirty="0"/>
              <a:t> </a:t>
            </a:r>
            <a:r>
              <a:rPr lang="en-US" sz="2800" dirty="0" err="1"/>
              <a:t>secara</a:t>
            </a:r>
            <a:r>
              <a:rPr lang="en-US" sz="2800" dirty="0"/>
              <a:t> </a:t>
            </a:r>
            <a:r>
              <a:rPr lang="en-US" sz="2800" dirty="0" err="1"/>
              <a:t>langsung</a:t>
            </a:r>
            <a:r>
              <a:rPr lang="en-US" sz="2800" dirty="0"/>
              <a:t> </a:t>
            </a:r>
            <a:r>
              <a:rPr lang="en-US" sz="2800" dirty="0" err="1"/>
              <a:t>mempengaruhi</a:t>
            </a:r>
            <a:r>
              <a:rPr lang="en-US" sz="2800" dirty="0"/>
              <a:t> </a:t>
            </a:r>
            <a:r>
              <a:rPr lang="en-US" sz="2800" b="1" i="1" dirty="0" err="1">
                <a:solidFill>
                  <a:srgbClr val="FFFF00"/>
                </a:solidFill>
              </a:rPr>
              <a:t>semua</a:t>
            </a:r>
            <a:r>
              <a:rPr lang="en-US" sz="2800" b="1" i="1" dirty="0">
                <a:solidFill>
                  <a:srgbClr val="FFFF00"/>
                </a:solidFill>
              </a:rPr>
              <a:t> </a:t>
            </a:r>
            <a:r>
              <a:rPr lang="en-US" sz="2800" b="1" i="1" dirty="0" err="1">
                <a:solidFill>
                  <a:srgbClr val="FFFF00"/>
                </a:solidFill>
              </a:rPr>
              <a:t>pesaing</a:t>
            </a:r>
            <a:r>
              <a:rPr lang="en-US" sz="2800" b="1" i="1" dirty="0">
                <a:solidFill>
                  <a:srgbClr val="FFFF00"/>
                </a:solidFill>
              </a:rPr>
              <a:t> </a:t>
            </a:r>
            <a:r>
              <a:rPr lang="en-US" sz="2800" b="1" i="1" dirty="0" err="1">
                <a:solidFill>
                  <a:srgbClr val="FFFF00"/>
                </a:solidFill>
              </a:rPr>
              <a:t>dalam</a:t>
            </a:r>
            <a:r>
              <a:rPr lang="en-US" sz="2800" b="1" i="1" dirty="0">
                <a:solidFill>
                  <a:srgbClr val="FFFF00"/>
                </a:solidFill>
              </a:rPr>
              <a:t> </a:t>
            </a:r>
            <a:r>
              <a:rPr lang="en-US" sz="2800" b="1" i="1" dirty="0" err="1">
                <a:solidFill>
                  <a:srgbClr val="FFFF00"/>
                </a:solidFill>
              </a:rPr>
              <a:t>industri</a:t>
            </a:r>
            <a:r>
              <a:rPr lang="en-US" sz="2800" b="1" i="1" dirty="0">
                <a:solidFill>
                  <a:srgbClr val="FFFF00"/>
                </a:solidFill>
              </a:rPr>
              <a:t> yang </a:t>
            </a:r>
            <a:r>
              <a:rPr lang="en-US" sz="2800" b="1" i="1" dirty="0" err="1">
                <a:solidFill>
                  <a:srgbClr val="FFFF00"/>
                </a:solidFill>
              </a:rPr>
              <a:t>sama</a:t>
            </a:r>
            <a:r>
              <a:rPr lang="en-US" sz="2800" dirty="0"/>
              <a:t>.</a:t>
            </a:r>
          </a:p>
          <a:p>
            <a:r>
              <a:rPr lang="en-US" sz="2800" dirty="0" err="1" smtClean="0"/>
              <a:t>Contoh</a:t>
            </a:r>
            <a:r>
              <a:rPr lang="en-US" sz="2800" dirty="0" smtClean="0"/>
              <a:t>: </a:t>
            </a:r>
            <a:r>
              <a:rPr lang="en-US" sz="2800" dirty="0" err="1" smtClean="0"/>
              <a:t>Pendatang</a:t>
            </a:r>
            <a:r>
              <a:rPr lang="en-US" sz="2800" dirty="0" smtClean="0"/>
              <a:t> </a:t>
            </a:r>
            <a:r>
              <a:rPr lang="en-US" sz="2800" dirty="0" err="1"/>
              <a:t>baru</a:t>
            </a:r>
            <a:r>
              <a:rPr lang="en-US" sz="2800" dirty="0"/>
              <a:t>, </a:t>
            </a:r>
            <a:r>
              <a:rPr lang="en-US" sz="2800" dirty="0" err="1"/>
              <a:t>produk</a:t>
            </a:r>
            <a:r>
              <a:rPr lang="en-US" sz="2800" dirty="0"/>
              <a:t> </a:t>
            </a:r>
            <a:r>
              <a:rPr lang="en-US" sz="2800" dirty="0" err="1"/>
              <a:t>pengganti</a:t>
            </a:r>
            <a:r>
              <a:rPr lang="en-US" sz="2800" dirty="0"/>
              <a:t>, </a:t>
            </a:r>
            <a:r>
              <a:rPr lang="en-US" sz="2800" dirty="0" err="1"/>
              <a:t>pemasok</a:t>
            </a:r>
            <a:r>
              <a:rPr lang="en-US" sz="2800" dirty="0"/>
              <a:t> </a:t>
            </a:r>
            <a:r>
              <a:rPr lang="en-US" sz="2800" dirty="0" err="1"/>
              <a:t>bahan</a:t>
            </a:r>
            <a:r>
              <a:rPr lang="en-US" sz="2800" dirty="0"/>
              <a:t> </a:t>
            </a:r>
            <a:r>
              <a:rPr lang="en-US" sz="2800" dirty="0" err="1"/>
              <a:t>baku</a:t>
            </a:r>
            <a:r>
              <a:rPr lang="en-US" sz="2800" dirty="0"/>
              <a:t> </a:t>
            </a:r>
            <a:r>
              <a:rPr lang="en-US" sz="2800" dirty="0" err="1"/>
              <a:t>atau</a:t>
            </a:r>
            <a:r>
              <a:rPr lang="en-US" sz="2800" dirty="0"/>
              <a:t> </a:t>
            </a:r>
            <a:r>
              <a:rPr lang="en-US" sz="2800" dirty="0" err="1" smtClean="0"/>
              <a:t>komponen</a:t>
            </a:r>
            <a:r>
              <a:rPr lang="en-US" sz="2800" dirty="0" smtClean="0"/>
              <a:t>, </a:t>
            </a:r>
            <a:r>
              <a:rPr lang="en-US" sz="2800" dirty="0" err="1"/>
              <a:t>pelanggan</a:t>
            </a:r>
            <a:r>
              <a:rPr lang="en-US" sz="2800" dirty="0"/>
              <a:t>, </a:t>
            </a:r>
            <a:r>
              <a:rPr lang="en-US" sz="2800" dirty="0" err="1"/>
              <a:t>dan</a:t>
            </a:r>
            <a:r>
              <a:rPr lang="en-US" sz="2800" dirty="0"/>
              <a:t> </a:t>
            </a:r>
            <a:r>
              <a:rPr lang="en-US" sz="2800" dirty="0" err="1"/>
              <a:t>persaingan</a:t>
            </a:r>
            <a:r>
              <a:rPr lang="en-US" sz="2800" dirty="0"/>
              <a:t> </a:t>
            </a:r>
            <a:r>
              <a:rPr lang="en-US" sz="2800" dirty="0" err="1"/>
              <a:t>antara</a:t>
            </a:r>
            <a:r>
              <a:rPr lang="en-US" sz="2800" dirty="0"/>
              <a:t> </a:t>
            </a:r>
            <a:r>
              <a:rPr lang="en-US" sz="2800" dirty="0" err="1"/>
              <a:t>pesaing</a:t>
            </a:r>
            <a:r>
              <a:rPr lang="en-US" sz="2800" dirty="0"/>
              <a:t> </a:t>
            </a:r>
            <a:r>
              <a:rPr lang="en-US" sz="2800" dirty="0" err="1"/>
              <a:t>mempengaruhi</a:t>
            </a:r>
            <a:r>
              <a:rPr lang="en-US" sz="2800" dirty="0"/>
              <a:t> </a:t>
            </a:r>
            <a:r>
              <a:rPr lang="en-US" sz="2800" dirty="0" err="1"/>
              <a:t>apa</a:t>
            </a:r>
            <a:r>
              <a:rPr lang="en-US" sz="2800" dirty="0"/>
              <a:t> yang </a:t>
            </a:r>
            <a:r>
              <a:rPr lang="en-US" sz="2800" dirty="0" err="1"/>
              <a:t>terjadi</a:t>
            </a:r>
            <a:r>
              <a:rPr lang="en-US" sz="2800" dirty="0"/>
              <a:t> </a:t>
            </a:r>
            <a:r>
              <a:rPr lang="en-US" sz="2800" dirty="0" err="1"/>
              <a:t>dalam</a:t>
            </a:r>
            <a:r>
              <a:rPr lang="en-US" sz="2800" dirty="0"/>
              <a:t> </a:t>
            </a:r>
            <a:r>
              <a:rPr lang="en-US" sz="2800" dirty="0" err="1"/>
              <a:t>suatu</a:t>
            </a:r>
            <a:r>
              <a:rPr lang="en-US" sz="2800" dirty="0"/>
              <a:t> </a:t>
            </a:r>
            <a:r>
              <a:rPr lang="en-US" sz="2800" dirty="0" err="1"/>
              <a:t>industri</a:t>
            </a:r>
            <a:r>
              <a:rPr lang="en-US" sz="2800" dirty="0"/>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560439" y="433388"/>
            <a:ext cx="9650361" cy="664797"/>
          </a:xfrm>
        </p:spPr>
        <p:txBody>
          <a:bodyPr>
            <a:normAutofit fontScale="90000"/>
          </a:bodyPr>
          <a:lstStyle/>
          <a:p>
            <a:r>
              <a:rPr lang="en-US" sz="4800" dirty="0"/>
              <a:t>3. </a:t>
            </a:r>
            <a:r>
              <a:rPr lang="en-US" sz="4800" dirty="0" smtClean="0"/>
              <a:t>Macro environment</a:t>
            </a:r>
            <a:endParaRPr lang="en-US" sz="4800" dirty="0"/>
          </a:p>
        </p:txBody>
      </p:sp>
      <p:sp>
        <p:nvSpPr>
          <p:cNvPr id="95235" name="Rectangle 3"/>
          <p:cNvSpPr>
            <a:spLocks noGrp="1" noChangeArrowheads="1"/>
          </p:cNvSpPr>
          <p:nvPr>
            <p:ph idx="1"/>
          </p:nvPr>
        </p:nvSpPr>
        <p:spPr>
          <a:xfrm>
            <a:off x="723900" y="2119314"/>
            <a:ext cx="10706100" cy="2314480"/>
          </a:xfrm>
        </p:spPr>
        <p:txBody>
          <a:bodyPr anchor="t">
            <a:normAutofit/>
          </a:bodyPr>
          <a:lstStyle/>
          <a:p>
            <a:r>
              <a:rPr lang="en-US" sz="3200" dirty="0" err="1"/>
              <a:t>Lingkungan</a:t>
            </a:r>
            <a:r>
              <a:rPr lang="en-US" sz="3200" dirty="0"/>
              <a:t> </a:t>
            </a:r>
            <a:r>
              <a:rPr lang="en-US" sz="3200" dirty="0" err="1"/>
              <a:t>makro</a:t>
            </a:r>
            <a:r>
              <a:rPr lang="en-US" sz="3200" dirty="0"/>
              <a:t> </a:t>
            </a:r>
            <a:r>
              <a:rPr lang="en-US" sz="3200" dirty="0" err="1"/>
              <a:t>mempengaruhi</a:t>
            </a:r>
            <a:r>
              <a:rPr lang="en-US" sz="3200" dirty="0"/>
              <a:t> </a:t>
            </a:r>
            <a:r>
              <a:rPr lang="en-US" sz="3200" dirty="0" err="1"/>
              <a:t>hampir</a:t>
            </a:r>
            <a:r>
              <a:rPr lang="en-US" sz="3200" dirty="0"/>
              <a:t> </a:t>
            </a:r>
            <a:r>
              <a:rPr lang="en-US" sz="3200" dirty="0" err="1"/>
              <a:t>semua</a:t>
            </a:r>
            <a:r>
              <a:rPr lang="en-US" sz="3200" dirty="0"/>
              <a:t> </a:t>
            </a:r>
            <a:r>
              <a:rPr lang="en-US" sz="3200" dirty="0" err="1"/>
              <a:t>industri</a:t>
            </a:r>
            <a:r>
              <a:rPr lang="en-US" sz="3200" dirty="0"/>
              <a:t>.</a:t>
            </a:r>
          </a:p>
          <a:p>
            <a:r>
              <a:rPr lang="en-US" sz="3200" dirty="0"/>
              <a:t>Ada </a:t>
            </a:r>
            <a:r>
              <a:rPr lang="en-US" sz="3200" dirty="0" err="1"/>
              <a:t>empat</a:t>
            </a:r>
            <a:r>
              <a:rPr lang="en-US" sz="3200" dirty="0"/>
              <a:t> </a:t>
            </a:r>
            <a:r>
              <a:rPr lang="en-US" sz="3200" dirty="0" err="1"/>
              <a:t>segmen</a:t>
            </a:r>
            <a:r>
              <a:rPr lang="en-US" sz="3200" dirty="0"/>
              <a:t> </a:t>
            </a:r>
            <a:r>
              <a:rPr lang="en-US" sz="3200" dirty="0" err="1"/>
              <a:t>utama</a:t>
            </a:r>
            <a:r>
              <a:rPr lang="en-US" sz="3200" dirty="0"/>
              <a:t> </a:t>
            </a:r>
            <a:r>
              <a:rPr lang="en-US" sz="3200" dirty="0" err="1"/>
              <a:t>dalam</a:t>
            </a:r>
            <a:r>
              <a:rPr lang="en-US" sz="3200" dirty="0"/>
              <a:t> </a:t>
            </a:r>
            <a:r>
              <a:rPr lang="en-US" sz="3200" dirty="0" err="1"/>
              <a:t>lingkungan</a:t>
            </a:r>
            <a:r>
              <a:rPr lang="en-US" sz="3200" dirty="0"/>
              <a:t> </a:t>
            </a:r>
            <a:r>
              <a:rPr lang="en-US" sz="3200" dirty="0" err="1"/>
              <a:t>makro</a:t>
            </a:r>
            <a:r>
              <a:rPr lang="en-US" sz="3200" dirty="0"/>
              <a:t>: </a:t>
            </a:r>
            <a:r>
              <a:rPr lang="en-US" sz="3200" dirty="0" err="1"/>
              <a:t>sosial</a:t>
            </a:r>
            <a:r>
              <a:rPr lang="en-US" sz="3200" dirty="0"/>
              <a:t>, </a:t>
            </a:r>
            <a:r>
              <a:rPr lang="en-US" sz="3200" dirty="0" err="1"/>
              <a:t>ekonomi</a:t>
            </a:r>
            <a:r>
              <a:rPr lang="en-US" sz="3200" dirty="0"/>
              <a:t>, </a:t>
            </a:r>
            <a:r>
              <a:rPr lang="en-US" sz="3200" dirty="0" err="1"/>
              <a:t>politik</a:t>
            </a:r>
            <a:r>
              <a:rPr lang="en-US" sz="3200" dirty="0"/>
              <a:t>, </a:t>
            </a:r>
            <a:r>
              <a:rPr lang="en-US" sz="3200" dirty="0" err="1"/>
              <a:t>dan</a:t>
            </a:r>
            <a:r>
              <a:rPr lang="en-US" sz="3200" dirty="0"/>
              <a:t> </a:t>
            </a:r>
            <a:r>
              <a:rPr lang="en-US" sz="3200" dirty="0" err="1"/>
              <a:t>teknologi</a:t>
            </a:r>
            <a:r>
              <a:rPr lang="en-US" sz="3200" dirty="0"/>
              <a:t>.</a:t>
            </a:r>
          </a:p>
          <a:p>
            <a:pPr marL="0" indent="0">
              <a:buNone/>
            </a:pPr>
            <a:endParaRPr lang="en-US" sz="32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0" y="0"/>
            <a:ext cx="12192000" cy="6858000"/>
          </a:xfrm>
          <a:prstGeom prst="rect">
            <a:avLst/>
          </a:prstGeom>
          <a:solidFill>
            <a:schemeClr val="bg1"/>
          </a:solidFill>
          <a:ln>
            <a:solidFill>
              <a:schemeClr val="bg1"/>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3" name="Rounded Rectangle 2"/>
          <p:cNvSpPr/>
          <p:nvPr/>
        </p:nvSpPr>
        <p:spPr bwMode="auto">
          <a:xfrm>
            <a:off x="1386348" y="486697"/>
            <a:ext cx="8686800" cy="5302917"/>
          </a:xfrm>
          <a:prstGeom prst="roundRect">
            <a:avLst>
              <a:gd name="adj" fmla="val 4430"/>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b="1" spc="50" dirty="0" smtClean="0">
              <a:ln w="0"/>
              <a:solidFill>
                <a:schemeClr val="bg2"/>
              </a:solidFill>
              <a:effectLst>
                <a:innerShdw blurRad="63500" dist="50800" dir="13500000">
                  <a:srgbClr val="000000">
                    <a:alpha val="50000"/>
                  </a:srgbClr>
                </a:innerShdw>
              </a:effectLst>
              <a:latin typeface="Segoe" pitchFamily="34" charset="0"/>
            </a:endParaRPr>
          </a:p>
        </p:txBody>
      </p:sp>
      <p:sp>
        <p:nvSpPr>
          <p:cNvPr id="96260" name="Rectangle 4"/>
          <p:cNvSpPr>
            <a:spLocks noChangeArrowheads="1"/>
          </p:cNvSpPr>
          <p:nvPr/>
        </p:nvSpPr>
        <p:spPr bwMode="auto">
          <a:xfrm>
            <a:off x="2408239" y="1235075"/>
            <a:ext cx="2574925" cy="405288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261" name="Rectangle 5"/>
          <p:cNvSpPr>
            <a:spLocks noChangeArrowheads="1"/>
          </p:cNvSpPr>
          <p:nvPr/>
        </p:nvSpPr>
        <p:spPr bwMode="auto">
          <a:xfrm>
            <a:off x="6827839" y="1235075"/>
            <a:ext cx="2574925" cy="405288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262" name="Oval 6"/>
          <p:cNvSpPr>
            <a:spLocks noChangeArrowheads="1"/>
          </p:cNvSpPr>
          <p:nvPr/>
        </p:nvSpPr>
        <p:spPr bwMode="auto">
          <a:xfrm>
            <a:off x="2711450" y="1660525"/>
            <a:ext cx="1260000" cy="1260000"/>
          </a:xfrm>
          <a:prstGeom prst="ellipse">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a:r>
              <a:rPr lang="id-ID" b="1" smtClean="0"/>
              <a:t>Social</a:t>
            </a:r>
            <a:endParaRPr lang="en-US" b="1"/>
          </a:p>
        </p:txBody>
      </p:sp>
      <p:sp>
        <p:nvSpPr>
          <p:cNvPr id="96263" name="Oval 7"/>
          <p:cNvSpPr>
            <a:spLocks noChangeArrowheads="1"/>
          </p:cNvSpPr>
          <p:nvPr/>
        </p:nvSpPr>
        <p:spPr bwMode="auto">
          <a:xfrm>
            <a:off x="2714625" y="3733800"/>
            <a:ext cx="1260000" cy="1260000"/>
          </a:xfrm>
          <a:prstGeom prst="ellipse">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a:r>
              <a:rPr lang="en-US" b="1" smtClean="0"/>
              <a:t>Politi</a:t>
            </a:r>
            <a:r>
              <a:rPr lang="id-ID" b="1" smtClean="0"/>
              <a:t>cal/</a:t>
            </a:r>
          </a:p>
          <a:p>
            <a:pPr algn="ctr"/>
            <a:r>
              <a:rPr lang="id-ID" b="1" smtClean="0"/>
              <a:t>Regulatory</a:t>
            </a:r>
          </a:p>
          <a:p>
            <a:pPr algn="ctr"/>
            <a:endParaRPr lang="en-US" b="1"/>
          </a:p>
        </p:txBody>
      </p:sp>
      <p:sp>
        <p:nvSpPr>
          <p:cNvPr id="96264" name="Oval 8"/>
          <p:cNvSpPr>
            <a:spLocks noChangeArrowheads="1"/>
          </p:cNvSpPr>
          <p:nvPr/>
        </p:nvSpPr>
        <p:spPr bwMode="auto">
          <a:xfrm>
            <a:off x="7956550" y="1660525"/>
            <a:ext cx="1260000" cy="1260000"/>
          </a:xfrm>
          <a:prstGeom prst="ellipse">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a:r>
              <a:rPr lang="id-ID" b="1" smtClean="0"/>
              <a:t>Social</a:t>
            </a:r>
            <a:endParaRPr lang="en-US" b="1"/>
          </a:p>
        </p:txBody>
      </p:sp>
      <p:sp>
        <p:nvSpPr>
          <p:cNvPr id="96265" name="Oval 9"/>
          <p:cNvSpPr>
            <a:spLocks noChangeArrowheads="1"/>
          </p:cNvSpPr>
          <p:nvPr/>
        </p:nvSpPr>
        <p:spPr bwMode="auto">
          <a:xfrm>
            <a:off x="7986713" y="3689350"/>
            <a:ext cx="1260000" cy="1260000"/>
          </a:xfrm>
          <a:prstGeom prst="ellipse">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a:r>
              <a:rPr lang="id-ID" b="1" smtClean="0"/>
              <a:t>Political/</a:t>
            </a:r>
          </a:p>
          <a:p>
            <a:pPr algn="ctr"/>
            <a:r>
              <a:rPr lang="id-ID" b="1" smtClean="0"/>
              <a:t>Regulatory</a:t>
            </a:r>
            <a:endParaRPr lang="en-US" b="1"/>
          </a:p>
        </p:txBody>
      </p:sp>
      <p:sp>
        <p:nvSpPr>
          <p:cNvPr id="96266" name="Oval 10"/>
          <p:cNvSpPr>
            <a:spLocks noChangeArrowheads="1"/>
          </p:cNvSpPr>
          <p:nvPr/>
        </p:nvSpPr>
        <p:spPr bwMode="auto">
          <a:xfrm>
            <a:off x="4752975" y="1662114"/>
            <a:ext cx="2317750" cy="1157287"/>
          </a:xfrm>
          <a:prstGeom prst="ellipse">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a:r>
              <a:rPr lang="en-US" b="1"/>
              <a:t>Technological</a:t>
            </a:r>
          </a:p>
        </p:txBody>
      </p:sp>
      <p:sp>
        <p:nvSpPr>
          <p:cNvPr id="96267" name="Oval 11"/>
          <p:cNvSpPr>
            <a:spLocks noChangeArrowheads="1"/>
          </p:cNvSpPr>
          <p:nvPr/>
        </p:nvSpPr>
        <p:spPr bwMode="auto">
          <a:xfrm>
            <a:off x="4721225" y="3705225"/>
            <a:ext cx="2317750" cy="1157288"/>
          </a:xfrm>
          <a:prstGeom prst="ellipse">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a:r>
              <a:rPr lang="en-US" b="1"/>
              <a:t>Economic</a:t>
            </a:r>
          </a:p>
        </p:txBody>
      </p:sp>
      <p:sp>
        <p:nvSpPr>
          <p:cNvPr id="96268" name="Line 12"/>
          <p:cNvSpPr>
            <a:spLocks noChangeShapeType="1"/>
          </p:cNvSpPr>
          <p:nvPr/>
        </p:nvSpPr>
        <p:spPr bwMode="auto">
          <a:xfrm flipV="1">
            <a:off x="4068763" y="2238375"/>
            <a:ext cx="501650" cy="0"/>
          </a:xfrm>
          <a:prstGeom prst="line">
            <a:avLst/>
          </a:prstGeom>
          <a:ln>
            <a:headEnd type="triangle" w="med" len="med"/>
            <a:tailEnd type="triangle" w="med" len="med"/>
          </a:ln>
        </p:spPr>
        <p:style>
          <a:lnRef idx="3">
            <a:schemeClr val="accent4"/>
          </a:lnRef>
          <a:fillRef idx="0">
            <a:schemeClr val="accent4"/>
          </a:fillRef>
          <a:effectRef idx="2">
            <a:schemeClr val="accent4"/>
          </a:effectRef>
          <a:fontRef idx="minor">
            <a:schemeClr val="tx1"/>
          </a:fontRef>
        </p:style>
        <p:txBody>
          <a:bodyPr/>
          <a:lstStyle/>
          <a:p>
            <a:endParaRPr lang="en-US"/>
          </a:p>
        </p:txBody>
      </p:sp>
      <p:sp>
        <p:nvSpPr>
          <p:cNvPr id="96269" name="Line 13"/>
          <p:cNvSpPr>
            <a:spLocks noChangeShapeType="1"/>
          </p:cNvSpPr>
          <p:nvPr/>
        </p:nvSpPr>
        <p:spPr bwMode="auto">
          <a:xfrm flipV="1">
            <a:off x="7270750" y="2227263"/>
            <a:ext cx="501650" cy="0"/>
          </a:xfrm>
          <a:prstGeom prst="line">
            <a:avLst/>
          </a:prstGeom>
          <a:ln>
            <a:headEnd type="triangle" w="med" len="med"/>
            <a:tailEnd type="triangle" w="med" len="med"/>
          </a:ln>
        </p:spPr>
        <p:style>
          <a:lnRef idx="3">
            <a:schemeClr val="accent4"/>
          </a:lnRef>
          <a:fillRef idx="0">
            <a:schemeClr val="accent4"/>
          </a:fillRef>
          <a:effectRef idx="2">
            <a:schemeClr val="accent4"/>
          </a:effectRef>
          <a:fontRef idx="minor">
            <a:schemeClr val="tx1"/>
          </a:fontRef>
        </p:style>
        <p:txBody>
          <a:bodyPr/>
          <a:lstStyle/>
          <a:p>
            <a:endParaRPr lang="en-US"/>
          </a:p>
        </p:txBody>
      </p:sp>
      <p:sp>
        <p:nvSpPr>
          <p:cNvPr id="96270" name="Line 14"/>
          <p:cNvSpPr>
            <a:spLocks noChangeShapeType="1"/>
          </p:cNvSpPr>
          <p:nvPr/>
        </p:nvSpPr>
        <p:spPr bwMode="auto">
          <a:xfrm flipV="1">
            <a:off x="4068763" y="4325938"/>
            <a:ext cx="501650" cy="0"/>
          </a:xfrm>
          <a:prstGeom prst="line">
            <a:avLst/>
          </a:prstGeom>
          <a:ln>
            <a:headEnd type="triangle" w="med" len="med"/>
            <a:tailEnd type="triangle" w="med" len="med"/>
          </a:ln>
        </p:spPr>
        <p:style>
          <a:lnRef idx="3">
            <a:schemeClr val="accent4"/>
          </a:lnRef>
          <a:fillRef idx="0">
            <a:schemeClr val="accent4"/>
          </a:fillRef>
          <a:effectRef idx="2">
            <a:schemeClr val="accent4"/>
          </a:effectRef>
          <a:fontRef idx="minor">
            <a:schemeClr val="tx1"/>
          </a:fontRef>
        </p:style>
        <p:txBody>
          <a:bodyPr/>
          <a:lstStyle/>
          <a:p>
            <a:endParaRPr lang="en-US"/>
          </a:p>
        </p:txBody>
      </p:sp>
      <p:sp>
        <p:nvSpPr>
          <p:cNvPr id="96271" name="Line 15"/>
          <p:cNvSpPr>
            <a:spLocks noChangeShapeType="1"/>
          </p:cNvSpPr>
          <p:nvPr/>
        </p:nvSpPr>
        <p:spPr bwMode="auto">
          <a:xfrm flipV="1">
            <a:off x="7270750" y="4279900"/>
            <a:ext cx="501650" cy="0"/>
          </a:xfrm>
          <a:prstGeom prst="line">
            <a:avLst/>
          </a:prstGeom>
          <a:ln>
            <a:headEnd type="triangle" w="med" len="med"/>
            <a:tailEnd type="triangle" w="med" len="med"/>
          </a:ln>
        </p:spPr>
        <p:style>
          <a:lnRef idx="3">
            <a:schemeClr val="accent4"/>
          </a:lnRef>
          <a:fillRef idx="0">
            <a:schemeClr val="accent4"/>
          </a:fillRef>
          <a:effectRef idx="2">
            <a:schemeClr val="accent4"/>
          </a:effectRef>
          <a:fontRef idx="minor">
            <a:schemeClr val="tx1"/>
          </a:fontRef>
        </p:style>
        <p:txBody>
          <a:bodyPr/>
          <a:lstStyle/>
          <a:p>
            <a:endParaRPr lang="en-US"/>
          </a:p>
        </p:txBody>
      </p:sp>
      <p:sp>
        <p:nvSpPr>
          <p:cNvPr id="96272" name="Line 16"/>
          <p:cNvSpPr>
            <a:spLocks noChangeShapeType="1"/>
          </p:cNvSpPr>
          <p:nvPr/>
        </p:nvSpPr>
        <p:spPr bwMode="auto">
          <a:xfrm>
            <a:off x="5867400" y="3017839"/>
            <a:ext cx="0" cy="547687"/>
          </a:xfrm>
          <a:prstGeom prst="line">
            <a:avLst/>
          </a:prstGeom>
          <a:ln>
            <a:headEnd type="triangle" w="med" len="med"/>
            <a:tailEnd type="triangle" w="med" len="med"/>
          </a:ln>
        </p:spPr>
        <p:style>
          <a:lnRef idx="3">
            <a:schemeClr val="accent4"/>
          </a:lnRef>
          <a:fillRef idx="0">
            <a:schemeClr val="accent4"/>
          </a:fillRef>
          <a:effectRef idx="2">
            <a:schemeClr val="accent4"/>
          </a:effectRef>
          <a:fontRef idx="minor">
            <a:schemeClr val="tx1"/>
          </a:fontRef>
        </p:style>
        <p:txBody>
          <a:bodyPr/>
          <a:lstStyle/>
          <a:p>
            <a:endParaRPr lang="en-US"/>
          </a:p>
        </p:txBody>
      </p:sp>
      <p:sp>
        <p:nvSpPr>
          <p:cNvPr id="96273" name="Line 17"/>
          <p:cNvSpPr>
            <a:spLocks noChangeShapeType="1"/>
          </p:cNvSpPr>
          <p:nvPr/>
        </p:nvSpPr>
        <p:spPr bwMode="auto">
          <a:xfrm>
            <a:off x="3262313" y="2987675"/>
            <a:ext cx="0" cy="547688"/>
          </a:xfrm>
          <a:prstGeom prst="line">
            <a:avLst/>
          </a:prstGeom>
          <a:ln>
            <a:headEnd type="triangle" w="med" len="med"/>
            <a:tailEnd type="triangle" w="med" len="med"/>
          </a:ln>
        </p:spPr>
        <p:style>
          <a:lnRef idx="3">
            <a:schemeClr val="accent4"/>
          </a:lnRef>
          <a:fillRef idx="0">
            <a:schemeClr val="accent4"/>
          </a:fillRef>
          <a:effectRef idx="2">
            <a:schemeClr val="accent4"/>
          </a:effectRef>
          <a:fontRef idx="minor">
            <a:schemeClr val="tx1"/>
          </a:fontRef>
        </p:style>
        <p:txBody>
          <a:bodyPr/>
          <a:lstStyle/>
          <a:p>
            <a:endParaRPr lang="en-US"/>
          </a:p>
        </p:txBody>
      </p:sp>
      <p:sp>
        <p:nvSpPr>
          <p:cNvPr id="96274" name="Line 18"/>
          <p:cNvSpPr>
            <a:spLocks noChangeShapeType="1"/>
          </p:cNvSpPr>
          <p:nvPr/>
        </p:nvSpPr>
        <p:spPr bwMode="auto">
          <a:xfrm>
            <a:off x="8502650" y="2957514"/>
            <a:ext cx="0" cy="547687"/>
          </a:xfrm>
          <a:prstGeom prst="line">
            <a:avLst/>
          </a:prstGeom>
          <a:ln>
            <a:headEnd type="triangle" w="med" len="med"/>
            <a:tailEnd type="triangle" w="med" len="med"/>
          </a:ln>
        </p:spPr>
        <p:style>
          <a:lnRef idx="3">
            <a:schemeClr val="accent4"/>
          </a:lnRef>
          <a:fillRef idx="0">
            <a:schemeClr val="accent4"/>
          </a:fillRef>
          <a:effectRef idx="2">
            <a:schemeClr val="accent4"/>
          </a:effectRef>
          <a:fontRef idx="minor">
            <a:schemeClr val="tx1"/>
          </a:fontRef>
        </p:style>
        <p:txBody>
          <a:bodyPr/>
          <a:lstStyle/>
          <a:p>
            <a:endParaRPr lang="en-US"/>
          </a:p>
        </p:txBody>
      </p:sp>
      <p:sp>
        <p:nvSpPr>
          <p:cNvPr id="96275" name="Line 19"/>
          <p:cNvSpPr>
            <a:spLocks noChangeShapeType="1"/>
          </p:cNvSpPr>
          <p:nvPr/>
        </p:nvSpPr>
        <p:spPr bwMode="auto">
          <a:xfrm>
            <a:off x="3886201" y="2773363"/>
            <a:ext cx="822325" cy="823912"/>
          </a:xfrm>
          <a:prstGeom prst="line">
            <a:avLst/>
          </a:prstGeom>
          <a:ln>
            <a:headEnd type="triangle" w="med" len="med"/>
            <a:tailEnd type="triangle" w="med" len="med"/>
          </a:ln>
        </p:spPr>
        <p:style>
          <a:lnRef idx="3">
            <a:schemeClr val="accent4"/>
          </a:lnRef>
          <a:fillRef idx="0">
            <a:schemeClr val="accent4"/>
          </a:fillRef>
          <a:effectRef idx="2">
            <a:schemeClr val="accent4"/>
          </a:effectRef>
          <a:fontRef idx="minor">
            <a:schemeClr val="tx1"/>
          </a:fontRef>
        </p:style>
        <p:txBody>
          <a:bodyPr/>
          <a:lstStyle/>
          <a:p>
            <a:endParaRPr lang="en-US"/>
          </a:p>
        </p:txBody>
      </p:sp>
      <p:sp>
        <p:nvSpPr>
          <p:cNvPr id="96276" name="Line 20"/>
          <p:cNvSpPr>
            <a:spLocks noChangeShapeType="1"/>
          </p:cNvSpPr>
          <p:nvPr/>
        </p:nvSpPr>
        <p:spPr bwMode="auto">
          <a:xfrm flipH="1">
            <a:off x="6989764" y="2790826"/>
            <a:ext cx="822325" cy="823913"/>
          </a:xfrm>
          <a:prstGeom prst="line">
            <a:avLst/>
          </a:prstGeom>
          <a:ln>
            <a:headEnd type="triangle" w="med" len="med"/>
            <a:tailEnd type="triangle" w="med" len="med"/>
          </a:ln>
        </p:spPr>
        <p:style>
          <a:lnRef idx="3">
            <a:schemeClr val="accent4"/>
          </a:lnRef>
          <a:fillRef idx="0">
            <a:schemeClr val="accent4"/>
          </a:fillRef>
          <a:effectRef idx="2">
            <a:schemeClr val="accent4"/>
          </a:effectRef>
          <a:fontRef idx="minor">
            <a:schemeClr val="tx1"/>
          </a:fontRef>
        </p:style>
        <p:txBody>
          <a:bodyPr/>
          <a:lstStyle/>
          <a:p>
            <a:endParaRPr lang="en-US"/>
          </a:p>
        </p:txBody>
      </p:sp>
      <p:sp>
        <p:nvSpPr>
          <p:cNvPr id="96277" name="Line 21"/>
          <p:cNvSpPr>
            <a:spLocks noChangeShapeType="1"/>
          </p:cNvSpPr>
          <p:nvPr/>
        </p:nvSpPr>
        <p:spPr bwMode="auto">
          <a:xfrm>
            <a:off x="7015164" y="2800351"/>
            <a:ext cx="822325" cy="823913"/>
          </a:xfrm>
          <a:prstGeom prst="line">
            <a:avLst/>
          </a:prstGeom>
          <a:ln>
            <a:headEnd type="triangle" w="med" len="med"/>
            <a:tailEnd type="triangle" w="med" len="med"/>
          </a:ln>
        </p:spPr>
        <p:style>
          <a:lnRef idx="3">
            <a:schemeClr val="accent4"/>
          </a:lnRef>
          <a:fillRef idx="0">
            <a:schemeClr val="accent4"/>
          </a:fillRef>
          <a:effectRef idx="2">
            <a:schemeClr val="accent4"/>
          </a:effectRef>
          <a:fontRef idx="minor">
            <a:schemeClr val="tx1"/>
          </a:fontRef>
        </p:style>
        <p:txBody>
          <a:bodyPr/>
          <a:lstStyle/>
          <a:p>
            <a:endParaRPr lang="en-US"/>
          </a:p>
        </p:txBody>
      </p:sp>
      <p:sp>
        <p:nvSpPr>
          <p:cNvPr id="96278" name="Line 22"/>
          <p:cNvSpPr>
            <a:spLocks noChangeShapeType="1"/>
          </p:cNvSpPr>
          <p:nvPr/>
        </p:nvSpPr>
        <p:spPr bwMode="auto">
          <a:xfrm flipH="1">
            <a:off x="3863976" y="2767013"/>
            <a:ext cx="822325" cy="823912"/>
          </a:xfrm>
          <a:prstGeom prst="line">
            <a:avLst/>
          </a:prstGeom>
          <a:ln>
            <a:headEnd type="triangle" w="med" len="med"/>
            <a:tailEnd type="triangle" w="med" len="med"/>
          </a:ln>
        </p:spPr>
        <p:style>
          <a:lnRef idx="3">
            <a:schemeClr val="accent4"/>
          </a:lnRef>
          <a:fillRef idx="0">
            <a:schemeClr val="accent4"/>
          </a:fillRef>
          <a:effectRef idx="2">
            <a:schemeClr val="accent4"/>
          </a:effectRef>
          <a:fontRef idx="minor">
            <a:schemeClr val="tx1"/>
          </a:fontRef>
        </p:style>
        <p:txBody>
          <a:bodyPr/>
          <a:lstStyle/>
          <a:p>
            <a:endParaRPr lang="en-US"/>
          </a:p>
        </p:txBody>
      </p:sp>
      <p:sp>
        <p:nvSpPr>
          <p:cNvPr id="96279" name="Text Box 23"/>
          <p:cNvSpPr txBox="1">
            <a:spLocks noChangeArrowheads="1"/>
          </p:cNvSpPr>
          <p:nvPr/>
        </p:nvSpPr>
        <p:spPr bwMode="auto">
          <a:xfrm>
            <a:off x="4403725" y="5789614"/>
            <a:ext cx="373852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3200" dirty="0" smtClean="0">
                <a:solidFill>
                  <a:srgbClr val="FF9900"/>
                </a:solidFill>
                <a:effectLst>
                  <a:outerShdw blurRad="38100" dist="38100" dir="2700000" algn="tl">
                    <a:srgbClr val="000000"/>
                  </a:outerShdw>
                </a:effectLst>
                <a:latin typeface="Berlin Sans FB Demi" panose="020E0802020502020306" pitchFamily="34" charset="0"/>
              </a:rPr>
              <a:t>Macro environment</a:t>
            </a:r>
            <a:endParaRPr lang="en-US" sz="3200" dirty="0">
              <a:solidFill>
                <a:srgbClr val="FF9900"/>
              </a:solidFill>
              <a:effectLst>
                <a:outerShdw blurRad="38100" dist="38100" dir="2700000" algn="tl">
                  <a:srgbClr val="000000"/>
                </a:outerShdw>
              </a:effectLst>
              <a:latin typeface="Berlin Sans FB Demi" panose="020E0802020502020306" pitchFamily="34" charset="0"/>
            </a:endParaRPr>
          </a:p>
        </p:txBody>
      </p:sp>
      <p:sp>
        <p:nvSpPr>
          <p:cNvPr id="96280" name="Text Box 24"/>
          <p:cNvSpPr txBox="1">
            <a:spLocks noChangeArrowheads="1"/>
          </p:cNvSpPr>
          <p:nvPr/>
        </p:nvSpPr>
        <p:spPr bwMode="auto">
          <a:xfrm>
            <a:off x="3062288" y="887413"/>
            <a:ext cx="165462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spc="50" dirty="0">
                <a:ln w="0"/>
                <a:solidFill>
                  <a:schemeClr val="bg2"/>
                </a:solidFill>
                <a:effectLst>
                  <a:innerShdw blurRad="63500" dist="50800" dir="13500000">
                    <a:srgbClr val="000000">
                      <a:alpha val="50000"/>
                    </a:srgbClr>
                  </a:innerShdw>
                </a:effectLst>
              </a:rPr>
              <a:t>Nation State 1</a:t>
            </a:r>
          </a:p>
        </p:txBody>
      </p:sp>
      <p:sp>
        <p:nvSpPr>
          <p:cNvPr id="96281" name="Text Box 25"/>
          <p:cNvSpPr txBox="1">
            <a:spLocks noChangeArrowheads="1"/>
          </p:cNvSpPr>
          <p:nvPr/>
        </p:nvSpPr>
        <p:spPr bwMode="auto">
          <a:xfrm>
            <a:off x="7267576" y="887412"/>
            <a:ext cx="213518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b="1" spc="50" dirty="0">
                <a:ln w="0"/>
                <a:solidFill>
                  <a:schemeClr val="bg2"/>
                </a:solidFill>
                <a:effectLst>
                  <a:innerShdw blurRad="63500" dist="50800" dir="13500000">
                    <a:srgbClr val="000000">
                      <a:alpha val="50000"/>
                    </a:srgbClr>
                  </a:innerShdw>
                </a:effectLst>
              </a:rPr>
              <a:t>Nation State 2</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1981200" y="496888"/>
            <a:ext cx="8229600" cy="1143000"/>
          </a:xfrm>
        </p:spPr>
        <p:txBody>
          <a:bodyPr/>
          <a:lstStyle/>
          <a:p>
            <a:r>
              <a:rPr lang="en-US" sz="4800" dirty="0" err="1" smtClean="0"/>
              <a:t>Lingkungan</a:t>
            </a:r>
            <a:r>
              <a:rPr lang="en-US" sz="4800" dirty="0" smtClean="0"/>
              <a:t> </a:t>
            </a:r>
            <a:r>
              <a:rPr lang="en-US" sz="4800" dirty="0" err="1" smtClean="0"/>
              <a:t>Teknologikal</a:t>
            </a:r>
            <a:endParaRPr lang="en-US" sz="4800" dirty="0"/>
          </a:p>
        </p:txBody>
      </p:sp>
      <p:sp>
        <p:nvSpPr>
          <p:cNvPr id="97283" name="Rectangle 3"/>
          <p:cNvSpPr>
            <a:spLocks noGrp="1" noChangeArrowheads="1"/>
          </p:cNvSpPr>
          <p:nvPr>
            <p:ph idx="1"/>
          </p:nvPr>
        </p:nvSpPr>
        <p:spPr>
          <a:xfrm>
            <a:off x="514350" y="2346326"/>
            <a:ext cx="10972800" cy="3644075"/>
          </a:xfrm>
        </p:spPr>
        <p:txBody>
          <a:bodyPr>
            <a:normAutofit/>
          </a:bodyPr>
          <a:lstStyle/>
          <a:p>
            <a:r>
              <a:rPr lang="en-US" sz="3600" dirty="0" err="1" smtClean="0"/>
              <a:t>Lingkungan</a:t>
            </a:r>
            <a:r>
              <a:rPr lang="en-US" sz="3600" dirty="0" smtClean="0"/>
              <a:t> </a:t>
            </a:r>
            <a:r>
              <a:rPr lang="en-US" sz="3600" dirty="0" err="1" smtClean="0"/>
              <a:t>teknologikal</a:t>
            </a:r>
            <a:r>
              <a:rPr lang="en-US" sz="3600" dirty="0" smtClean="0"/>
              <a:t> </a:t>
            </a:r>
            <a:r>
              <a:rPr lang="en-US" sz="3600" dirty="0" err="1" smtClean="0"/>
              <a:t>adalah</a:t>
            </a:r>
            <a:r>
              <a:rPr lang="en-US" sz="3600" dirty="0" smtClean="0"/>
              <a:t> </a:t>
            </a:r>
            <a:r>
              <a:rPr lang="en-US" sz="3600" b="1" dirty="0" err="1" smtClean="0">
                <a:solidFill>
                  <a:srgbClr val="FF00FF"/>
                </a:solidFill>
              </a:rPr>
              <a:t>segmen</a:t>
            </a:r>
            <a:r>
              <a:rPr lang="en-US" sz="3600" b="1" dirty="0" smtClean="0">
                <a:solidFill>
                  <a:srgbClr val="FF00FF"/>
                </a:solidFill>
              </a:rPr>
              <a:t> </a:t>
            </a:r>
            <a:r>
              <a:rPr lang="en-US" sz="3600" b="1" dirty="0" err="1" smtClean="0">
                <a:solidFill>
                  <a:srgbClr val="FF00FF"/>
                </a:solidFill>
              </a:rPr>
              <a:t>utama</a:t>
            </a:r>
            <a:r>
              <a:rPr lang="en-US" sz="3600" b="1" dirty="0" smtClean="0">
                <a:solidFill>
                  <a:srgbClr val="FF00FF"/>
                </a:solidFill>
              </a:rPr>
              <a:t> </a:t>
            </a:r>
            <a:r>
              <a:rPr lang="en-US" sz="3600" dirty="0" err="1" smtClean="0"/>
              <a:t>dari</a:t>
            </a:r>
            <a:r>
              <a:rPr lang="en-US" sz="3600" dirty="0" smtClean="0"/>
              <a:t> </a:t>
            </a:r>
            <a:r>
              <a:rPr lang="en-US" sz="3600" dirty="0" err="1" smtClean="0"/>
              <a:t>lingkungan</a:t>
            </a:r>
            <a:r>
              <a:rPr lang="en-US" sz="3600" dirty="0" smtClean="0"/>
              <a:t> </a:t>
            </a:r>
            <a:r>
              <a:rPr lang="en-US" sz="3600" dirty="0" err="1" smtClean="0"/>
              <a:t>makro</a:t>
            </a:r>
            <a:r>
              <a:rPr lang="en-US" sz="3600" dirty="0" smtClean="0"/>
              <a:t>.</a:t>
            </a:r>
            <a:endParaRPr lang="en-US" sz="3600" dirty="0"/>
          </a:p>
          <a:p>
            <a:r>
              <a:rPr lang="en-US" sz="3600" dirty="0" err="1" smtClean="0">
                <a:effectLst>
                  <a:outerShdw blurRad="38100" dist="38100" dir="2700000" algn="tl">
                    <a:srgbClr val="000000">
                      <a:alpha val="43137"/>
                    </a:srgbClr>
                  </a:outerShdw>
                </a:effectLst>
              </a:rPr>
              <a:t>Ini</a:t>
            </a:r>
            <a:r>
              <a:rPr lang="en-US" sz="3600" dirty="0" smtClean="0">
                <a:effectLst>
                  <a:outerShdw blurRad="38100" dist="38100" dir="2700000" algn="tl">
                    <a:srgbClr val="000000">
                      <a:alpha val="43137"/>
                    </a:srgbClr>
                  </a:outerShdw>
                </a:effectLst>
              </a:rPr>
              <a:t> </a:t>
            </a:r>
            <a:r>
              <a:rPr lang="en-US" sz="3600" dirty="0" err="1">
                <a:effectLst>
                  <a:outerShdw blurRad="38100" dist="38100" dir="2700000" algn="tl">
                    <a:srgbClr val="000000">
                      <a:alpha val="43137"/>
                    </a:srgbClr>
                  </a:outerShdw>
                </a:effectLst>
              </a:rPr>
              <a:t>merupakan</a:t>
            </a:r>
            <a:r>
              <a:rPr lang="en-US" sz="3600" dirty="0">
                <a:effectLst>
                  <a:outerShdw blurRad="38100" dist="38100" dir="2700000" algn="tl">
                    <a:srgbClr val="000000">
                      <a:alpha val="43137"/>
                    </a:srgbClr>
                  </a:outerShdw>
                </a:effectLst>
              </a:rPr>
              <a:t> </a:t>
            </a:r>
            <a:r>
              <a:rPr lang="en-US" sz="3600" dirty="0" err="1">
                <a:effectLst>
                  <a:outerShdw blurRad="38100" dist="38100" dir="2700000" algn="tl">
                    <a:srgbClr val="000000">
                      <a:alpha val="43137"/>
                    </a:srgbClr>
                  </a:outerShdw>
                </a:effectLst>
              </a:rPr>
              <a:t>segmen</a:t>
            </a:r>
            <a:r>
              <a:rPr lang="en-US" sz="3600" dirty="0">
                <a:effectLst>
                  <a:outerShdw blurRad="38100" dist="38100" dir="2700000" algn="tl">
                    <a:srgbClr val="000000">
                      <a:alpha val="43137"/>
                    </a:srgbClr>
                  </a:outerShdw>
                </a:effectLst>
              </a:rPr>
              <a:t> </a:t>
            </a:r>
            <a:r>
              <a:rPr lang="en-US" sz="3600" dirty="0" err="1" smtClean="0">
                <a:effectLst>
                  <a:outerShdw blurRad="38100" dist="38100" dir="2700000" algn="tl">
                    <a:srgbClr val="000000">
                      <a:alpha val="43137"/>
                    </a:srgbClr>
                  </a:outerShdw>
                </a:effectLst>
              </a:rPr>
              <a:t>lingkungan</a:t>
            </a:r>
            <a:r>
              <a:rPr lang="en-US" sz="3600" dirty="0" smtClean="0">
                <a:effectLst>
                  <a:outerShdw blurRad="38100" dist="38100" dir="2700000" algn="tl">
                    <a:srgbClr val="000000">
                      <a:alpha val="43137"/>
                    </a:srgbClr>
                  </a:outerShdw>
                </a:effectLst>
              </a:rPr>
              <a:t> </a:t>
            </a:r>
            <a:r>
              <a:rPr lang="en-US" sz="3600" dirty="0" err="1" smtClean="0">
                <a:effectLst>
                  <a:outerShdw blurRad="38100" dist="38100" dir="2700000" algn="tl">
                    <a:srgbClr val="000000">
                      <a:alpha val="43137"/>
                    </a:srgbClr>
                  </a:outerShdw>
                </a:effectLst>
              </a:rPr>
              <a:t>utama</a:t>
            </a:r>
            <a:r>
              <a:rPr lang="en-US" sz="3600" dirty="0" smtClean="0">
                <a:effectLst>
                  <a:outerShdw blurRad="38100" dist="38100" dir="2700000" algn="tl">
                    <a:srgbClr val="000000">
                      <a:alpha val="43137"/>
                    </a:srgbClr>
                  </a:outerShdw>
                </a:effectLst>
              </a:rPr>
              <a:t> yang </a:t>
            </a:r>
            <a:r>
              <a:rPr lang="en-US" sz="3600" dirty="0" err="1" smtClean="0">
                <a:effectLst>
                  <a:outerShdw blurRad="38100" dist="38100" dir="2700000" algn="tl">
                    <a:srgbClr val="000000">
                      <a:alpha val="43137"/>
                    </a:srgbClr>
                  </a:outerShdw>
                </a:effectLst>
              </a:rPr>
              <a:t>mempengaruhi</a:t>
            </a:r>
            <a:r>
              <a:rPr lang="en-US" sz="3600" dirty="0" smtClean="0">
                <a:effectLst>
                  <a:outerShdw blurRad="38100" dist="38100" dir="2700000" algn="tl">
                    <a:srgbClr val="000000">
                      <a:alpha val="43137"/>
                    </a:srgbClr>
                  </a:outerShdw>
                </a:effectLst>
              </a:rPr>
              <a:t> </a:t>
            </a:r>
            <a:r>
              <a:rPr lang="en-US" sz="3600" b="1" dirty="0" err="1" smtClean="0">
                <a:effectLst>
                  <a:outerShdw blurRad="38100" dist="38100" dir="2700000" algn="tl">
                    <a:srgbClr val="000000">
                      <a:alpha val="43137"/>
                    </a:srgbClr>
                  </a:outerShdw>
                </a:effectLst>
              </a:rPr>
              <a:t>manajemen</a:t>
            </a:r>
            <a:r>
              <a:rPr lang="en-US" sz="3600" b="1" dirty="0" smtClean="0">
                <a:effectLst>
                  <a:outerShdw blurRad="38100" dist="38100" dir="2700000" algn="tl">
                    <a:srgbClr val="000000">
                      <a:alpha val="43137"/>
                    </a:srgbClr>
                  </a:outerShdw>
                </a:effectLst>
              </a:rPr>
              <a:t> </a:t>
            </a:r>
            <a:r>
              <a:rPr lang="en-US" sz="3600" b="1" dirty="0" err="1" smtClean="0">
                <a:effectLst>
                  <a:outerShdw blurRad="38100" dist="38100" dir="2700000" algn="tl">
                    <a:srgbClr val="000000">
                      <a:alpha val="43137"/>
                    </a:srgbClr>
                  </a:outerShdw>
                </a:effectLst>
              </a:rPr>
              <a:t>teknologi</a:t>
            </a:r>
            <a:endParaRPr lang="en-US" sz="3600" dirty="0" smtClean="0">
              <a:effectLst>
                <a:outerShdw blurRad="38100" dist="38100" dir="2700000" algn="tl">
                  <a:srgbClr val="000000">
                    <a:alpha val="43137"/>
                  </a:srgbClr>
                </a:outerShdw>
              </a:effectLst>
            </a:endParaRPr>
          </a:p>
          <a:p>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97283"/>
                                        </p:tgtEl>
                                      </p:cBhvr>
                                    </p:animEffect>
                                    <p:anim calcmode="lin" valueType="num">
                                      <p:cBhvr>
                                        <p:cTn id="7" dur="1000"/>
                                        <p:tgtEl>
                                          <p:spTgt spid="97283"/>
                                        </p:tgtEl>
                                        <p:attrNameLst>
                                          <p:attrName>ppt_x</p:attrName>
                                        </p:attrNameLst>
                                      </p:cBhvr>
                                      <p:tavLst>
                                        <p:tav tm="0">
                                          <p:val>
                                            <p:strVal val="ppt_x"/>
                                          </p:val>
                                        </p:tav>
                                        <p:tav tm="100000">
                                          <p:val>
                                            <p:strVal val="ppt_x"/>
                                          </p:val>
                                        </p:tav>
                                      </p:tavLst>
                                    </p:anim>
                                    <p:anim calcmode="lin" valueType="num">
                                      <p:cBhvr>
                                        <p:cTn id="8" dur="1000"/>
                                        <p:tgtEl>
                                          <p:spTgt spid="97283"/>
                                        </p:tgtEl>
                                        <p:attrNameLst>
                                          <p:attrName>ppt_y</p:attrName>
                                        </p:attrNameLst>
                                      </p:cBhvr>
                                      <p:tavLst>
                                        <p:tav tm="0">
                                          <p:val>
                                            <p:strVal val="ppt_y"/>
                                          </p:val>
                                        </p:tav>
                                        <p:tav tm="100000">
                                          <p:val>
                                            <p:strVal val="ppt_y-.1"/>
                                          </p:val>
                                        </p:tav>
                                      </p:tavLst>
                                    </p:anim>
                                    <p:set>
                                      <p:cBhvr>
                                        <p:cTn id="9" dur="1" fill="hold">
                                          <p:stCondLst>
                                            <p:cond delay="999"/>
                                          </p:stCondLst>
                                        </p:cTn>
                                        <p:tgtEl>
                                          <p:spTgt spid="9728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1981200" y="496888"/>
            <a:ext cx="8229600" cy="1143000"/>
          </a:xfrm>
        </p:spPr>
        <p:txBody>
          <a:bodyPr/>
          <a:lstStyle/>
          <a:p>
            <a:r>
              <a:rPr lang="en-US" sz="4800" dirty="0" err="1" smtClean="0"/>
              <a:t>Lingkungan</a:t>
            </a:r>
            <a:r>
              <a:rPr lang="en-US" sz="4800" dirty="0" smtClean="0"/>
              <a:t> </a:t>
            </a:r>
            <a:r>
              <a:rPr lang="en-US" sz="4800" dirty="0" err="1" smtClean="0"/>
              <a:t>Teknologikal</a:t>
            </a:r>
            <a:r>
              <a:rPr lang="en-US" sz="4800" dirty="0" smtClean="0"/>
              <a:t> </a:t>
            </a:r>
            <a:endParaRPr lang="en-US" sz="4800" dirty="0"/>
          </a:p>
        </p:txBody>
      </p:sp>
      <p:sp>
        <p:nvSpPr>
          <p:cNvPr id="97283" name="Rectangle 3"/>
          <p:cNvSpPr>
            <a:spLocks noGrp="1" noChangeArrowheads="1"/>
          </p:cNvSpPr>
          <p:nvPr>
            <p:ph idx="1"/>
          </p:nvPr>
        </p:nvSpPr>
        <p:spPr>
          <a:xfrm>
            <a:off x="838200" y="2460626"/>
            <a:ext cx="10515600" cy="3785652"/>
          </a:xfrm>
        </p:spPr>
        <p:txBody>
          <a:bodyPr>
            <a:noAutofit/>
          </a:bodyPr>
          <a:lstStyle/>
          <a:p>
            <a:pPr marL="0" indent="0">
              <a:buNone/>
            </a:pPr>
            <a:r>
              <a:rPr lang="en-US" dirty="0" err="1"/>
              <a:t>Lingkungan</a:t>
            </a:r>
            <a:r>
              <a:rPr lang="en-US" dirty="0"/>
              <a:t> </a:t>
            </a:r>
            <a:r>
              <a:rPr lang="en-US" dirty="0" err="1"/>
              <a:t>teknologi</a:t>
            </a:r>
            <a:r>
              <a:rPr lang="en-US" dirty="0"/>
              <a:t> </a:t>
            </a:r>
            <a:r>
              <a:rPr lang="en-US" dirty="0" err="1"/>
              <a:t>adalah</a:t>
            </a:r>
            <a:r>
              <a:rPr lang="en-US" dirty="0"/>
              <a:t> </a:t>
            </a:r>
            <a:r>
              <a:rPr lang="en-US" dirty="0" err="1"/>
              <a:t>segmen</a:t>
            </a:r>
            <a:r>
              <a:rPr lang="en-US" dirty="0"/>
              <a:t> </a:t>
            </a:r>
            <a:r>
              <a:rPr lang="en-US" dirty="0" err="1"/>
              <a:t>lingkungan</a:t>
            </a:r>
            <a:r>
              <a:rPr lang="en-US" dirty="0"/>
              <a:t> </a:t>
            </a:r>
            <a:r>
              <a:rPr lang="en-US" dirty="0" err="1"/>
              <a:t>makro</a:t>
            </a:r>
            <a:r>
              <a:rPr lang="en-US" dirty="0"/>
              <a:t> yang paling </a:t>
            </a:r>
            <a:r>
              <a:rPr lang="en-US" dirty="0" err="1"/>
              <a:t>terlihat</a:t>
            </a:r>
            <a:r>
              <a:rPr lang="en-US" dirty="0"/>
              <a:t> </a:t>
            </a:r>
            <a:r>
              <a:rPr lang="en-US" dirty="0" err="1"/>
              <a:t>dan</a:t>
            </a:r>
            <a:r>
              <a:rPr lang="en-US" dirty="0"/>
              <a:t> </a:t>
            </a:r>
            <a:r>
              <a:rPr lang="en-US" dirty="0" err="1"/>
              <a:t>meresap</a:t>
            </a:r>
            <a:r>
              <a:rPr lang="en-US" dirty="0"/>
              <a:t> </a:t>
            </a:r>
            <a:r>
              <a:rPr lang="en-US" dirty="0" err="1"/>
              <a:t>dalam</a:t>
            </a:r>
            <a:r>
              <a:rPr lang="en-US" dirty="0"/>
              <a:t> </a:t>
            </a:r>
            <a:r>
              <a:rPr lang="en-US" dirty="0" err="1"/>
              <a:t>masyarakat</a:t>
            </a:r>
            <a:r>
              <a:rPr lang="en-US" dirty="0"/>
              <a:t> </a:t>
            </a:r>
            <a:r>
              <a:rPr lang="en-US" dirty="0" err="1" smtClean="0"/>
              <a:t>karena</a:t>
            </a:r>
            <a:r>
              <a:rPr lang="en-US" dirty="0" smtClean="0"/>
              <a:t> </a:t>
            </a:r>
            <a:r>
              <a:rPr lang="en-US" dirty="0" err="1"/>
              <a:t>tiga</a:t>
            </a:r>
            <a:r>
              <a:rPr lang="en-US" dirty="0"/>
              <a:t> </a:t>
            </a:r>
            <a:r>
              <a:rPr lang="en-US" dirty="0" err="1"/>
              <a:t>alasan</a:t>
            </a:r>
            <a:r>
              <a:rPr lang="en-US" dirty="0"/>
              <a:t>:</a:t>
            </a:r>
          </a:p>
          <a:p>
            <a:pPr>
              <a:buFont typeface="Courier New" panose="02070309020205020404" pitchFamily="49" charset="0"/>
              <a:buChar char="o"/>
            </a:pPr>
            <a:r>
              <a:rPr lang="en-US" dirty="0" err="1"/>
              <a:t>Ini</a:t>
            </a:r>
            <a:r>
              <a:rPr lang="en-US" dirty="0"/>
              <a:t> </a:t>
            </a:r>
            <a:r>
              <a:rPr lang="en-US" dirty="0" err="1"/>
              <a:t>membawa</a:t>
            </a:r>
            <a:r>
              <a:rPr lang="en-US" dirty="0"/>
              <a:t> </a:t>
            </a:r>
            <a:r>
              <a:rPr lang="en-US" dirty="0" smtClean="0"/>
              <a:t> </a:t>
            </a:r>
            <a:r>
              <a:rPr lang="en-US" dirty="0" err="1" smtClean="0"/>
              <a:t>produk</a:t>
            </a:r>
            <a:r>
              <a:rPr lang="en-US" dirty="0" smtClean="0"/>
              <a:t>, </a:t>
            </a:r>
            <a:r>
              <a:rPr lang="en-US" dirty="0"/>
              <a:t>proses, </a:t>
            </a:r>
            <a:r>
              <a:rPr lang="en-US" dirty="0" err="1"/>
              <a:t>dan</a:t>
            </a:r>
            <a:r>
              <a:rPr lang="en-US" dirty="0"/>
              <a:t> </a:t>
            </a:r>
            <a:r>
              <a:rPr lang="en-US" dirty="0" err="1" smtClean="0"/>
              <a:t>bahan</a:t>
            </a:r>
            <a:r>
              <a:rPr lang="en-US" dirty="0" smtClean="0"/>
              <a:t> </a:t>
            </a:r>
            <a:r>
              <a:rPr lang="en-US" dirty="0" err="1" smtClean="0"/>
              <a:t>baru</a:t>
            </a:r>
            <a:r>
              <a:rPr lang="en-US" dirty="0" smtClean="0"/>
              <a:t>.</a:t>
            </a:r>
            <a:endParaRPr lang="en-US" dirty="0"/>
          </a:p>
          <a:p>
            <a:pPr>
              <a:buFont typeface="Courier New" panose="02070309020205020404" pitchFamily="49" charset="0"/>
              <a:buChar char="o"/>
            </a:pPr>
            <a:r>
              <a:rPr lang="en-US" dirty="0" err="1"/>
              <a:t>Ini</a:t>
            </a:r>
            <a:r>
              <a:rPr lang="en-US" dirty="0"/>
              <a:t> </a:t>
            </a:r>
            <a:r>
              <a:rPr lang="en-US" dirty="0" err="1"/>
              <a:t>berdampak</a:t>
            </a:r>
            <a:r>
              <a:rPr lang="en-US" dirty="0"/>
              <a:t> </a:t>
            </a:r>
            <a:r>
              <a:rPr lang="en-US" dirty="0" err="1"/>
              <a:t>langsung</a:t>
            </a:r>
            <a:r>
              <a:rPr lang="en-US" dirty="0"/>
              <a:t> </a:t>
            </a:r>
            <a:r>
              <a:rPr lang="en-US" dirty="0" err="1"/>
              <a:t>pada</a:t>
            </a:r>
            <a:r>
              <a:rPr lang="en-US" dirty="0"/>
              <a:t> </a:t>
            </a:r>
            <a:r>
              <a:rPr lang="en-US" dirty="0" err="1"/>
              <a:t>setiap</a:t>
            </a:r>
            <a:r>
              <a:rPr lang="en-US" dirty="0"/>
              <a:t> </a:t>
            </a:r>
            <a:r>
              <a:rPr lang="en-US" dirty="0" err="1"/>
              <a:t>aspek</a:t>
            </a:r>
            <a:r>
              <a:rPr lang="en-US" dirty="0"/>
              <a:t> </a:t>
            </a:r>
            <a:r>
              <a:rPr lang="en-US" dirty="0" err="1"/>
              <a:t>masyarakat</a:t>
            </a:r>
            <a:r>
              <a:rPr lang="en-US" dirty="0"/>
              <a:t> di </a:t>
            </a:r>
            <a:r>
              <a:rPr lang="en-US" dirty="0" err="1"/>
              <a:t>sekitar</a:t>
            </a:r>
            <a:r>
              <a:rPr lang="en-US" dirty="0"/>
              <a:t> </a:t>
            </a:r>
            <a:r>
              <a:rPr lang="en-US" dirty="0" err="1" smtClean="0"/>
              <a:t>kita</a:t>
            </a:r>
            <a:r>
              <a:rPr lang="en-US" dirty="0" smtClean="0"/>
              <a:t>, </a:t>
            </a:r>
            <a:r>
              <a:rPr lang="en-US" dirty="0" err="1" smtClean="0"/>
              <a:t>misalnya</a:t>
            </a:r>
            <a:r>
              <a:rPr lang="en-US" dirty="0" smtClean="0"/>
              <a:t>:  </a:t>
            </a:r>
            <a:r>
              <a:rPr lang="en-US" dirty="0" err="1"/>
              <a:t>moda</a:t>
            </a:r>
            <a:r>
              <a:rPr lang="en-US" dirty="0"/>
              <a:t> </a:t>
            </a:r>
            <a:r>
              <a:rPr lang="en-US" dirty="0" err="1"/>
              <a:t>transportasi</a:t>
            </a:r>
            <a:r>
              <a:rPr lang="en-US" dirty="0"/>
              <a:t>, </a:t>
            </a:r>
            <a:r>
              <a:rPr lang="en-US" dirty="0" err="1"/>
              <a:t>energi</a:t>
            </a:r>
            <a:r>
              <a:rPr lang="en-US" dirty="0"/>
              <a:t>, </a:t>
            </a:r>
            <a:r>
              <a:rPr lang="en-US" dirty="0" err="1"/>
              <a:t>komunikasi</a:t>
            </a:r>
            <a:r>
              <a:rPr lang="en-US" dirty="0"/>
              <a:t>, </a:t>
            </a:r>
            <a:r>
              <a:rPr lang="en-US" dirty="0" err="1"/>
              <a:t>hiburan</a:t>
            </a:r>
            <a:r>
              <a:rPr lang="en-US" dirty="0"/>
              <a:t>, </a:t>
            </a:r>
            <a:r>
              <a:rPr lang="en-US" dirty="0" err="1"/>
              <a:t>kesehatan</a:t>
            </a:r>
            <a:r>
              <a:rPr lang="en-US" dirty="0"/>
              <a:t>, </a:t>
            </a:r>
            <a:r>
              <a:rPr lang="en-US" dirty="0" err="1"/>
              <a:t>makanan</a:t>
            </a:r>
            <a:r>
              <a:rPr lang="en-US" dirty="0"/>
              <a:t>, </a:t>
            </a:r>
            <a:r>
              <a:rPr lang="en-US" dirty="0" err="1"/>
              <a:t>pertanian</a:t>
            </a:r>
            <a:r>
              <a:rPr lang="en-US" dirty="0"/>
              <a:t>, </a:t>
            </a:r>
            <a:r>
              <a:rPr lang="en-US" dirty="0" err="1"/>
              <a:t>dan</a:t>
            </a:r>
            <a:r>
              <a:rPr lang="en-US" dirty="0"/>
              <a:t> </a:t>
            </a:r>
            <a:r>
              <a:rPr lang="en-US" dirty="0" err="1"/>
              <a:t>industri</a:t>
            </a:r>
            <a:r>
              <a:rPr lang="en-US" dirty="0"/>
              <a:t>.</a:t>
            </a:r>
          </a:p>
          <a:p>
            <a:pPr>
              <a:buFont typeface="Courier New" panose="02070309020205020404" pitchFamily="49" charset="0"/>
              <a:buChar char="o"/>
            </a:pPr>
            <a:r>
              <a:rPr lang="en-US" dirty="0" err="1"/>
              <a:t>Ini</a:t>
            </a:r>
            <a:r>
              <a:rPr lang="en-US" dirty="0"/>
              <a:t> </a:t>
            </a:r>
            <a:r>
              <a:rPr lang="en-US" dirty="0" err="1"/>
              <a:t>mengubah</a:t>
            </a:r>
            <a:r>
              <a:rPr lang="en-US" dirty="0"/>
              <a:t> </a:t>
            </a:r>
            <a:r>
              <a:rPr lang="en-US" dirty="0" err="1"/>
              <a:t>aturan</a:t>
            </a:r>
            <a:r>
              <a:rPr lang="en-US" dirty="0"/>
              <a:t> </a:t>
            </a:r>
            <a:r>
              <a:rPr lang="en-US" dirty="0" err="1"/>
              <a:t>perdagangan</a:t>
            </a:r>
            <a:r>
              <a:rPr lang="en-US" dirty="0"/>
              <a:t> global </a:t>
            </a:r>
            <a:r>
              <a:rPr lang="en-US" dirty="0" err="1"/>
              <a:t>dan</a:t>
            </a:r>
            <a:r>
              <a:rPr lang="en-US" dirty="0"/>
              <a:t> </a:t>
            </a:r>
            <a:r>
              <a:rPr lang="en-US" dirty="0" err="1"/>
              <a:t>persaingan</a:t>
            </a:r>
            <a:r>
              <a:rPr lang="en-US" dirty="0"/>
              <a:t>.</a:t>
            </a:r>
          </a:p>
        </p:txBody>
      </p:sp>
    </p:spTree>
    <p:extLst>
      <p:ext uri="{BB962C8B-B14F-4D97-AF65-F5344CB8AC3E}">
        <p14:creationId xmlns:p14="http://schemas.microsoft.com/office/powerpoint/2010/main" val="1977680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7283"/>
                                        </p:tgtEl>
                                        <p:attrNameLst>
                                          <p:attrName>style.visibility</p:attrName>
                                        </p:attrNameLst>
                                      </p:cBhvr>
                                      <p:to>
                                        <p:strVal val="visible"/>
                                      </p:to>
                                    </p:set>
                                    <p:animEffect transition="in" filter="fade">
                                      <p:cBhvr>
                                        <p:cTn id="7" dur="1000"/>
                                        <p:tgtEl>
                                          <p:spTgt spid="97283"/>
                                        </p:tgtEl>
                                      </p:cBhvr>
                                    </p:animEffect>
                                    <p:anim calcmode="lin" valueType="num">
                                      <p:cBhvr>
                                        <p:cTn id="8" dur="1000" fill="hold"/>
                                        <p:tgtEl>
                                          <p:spTgt spid="97283"/>
                                        </p:tgtEl>
                                        <p:attrNameLst>
                                          <p:attrName>ppt_x</p:attrName>
                                        </p:attrNameLst>
                                      </p:cBhvr>
                                      <p:tavLst>
                                        <p:tav tm="0">
                                          <p:val>
                                            <p:strVal val="#ppt_x"/>
                                          </p:val>
                                        </p:tav>
                                        <p:tav tm="100000">
                                          <p:val>
                                            <p:strVal val="#ppt_x"/>
                                          </p:val>
                                        </p:tav>
                                      </p:tavLst>
                                    </p:anim>
                                    <p:anim calcmode="lin" valueType="num">
                                      <p:cBhvr>
                                        <p:cTn id="9" dur="1000" fill="hold"/>
                                        <p:tgtEl>
                                          <p:spTgt spid="9728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0" y="230189"/>
            <a:ext cx="11176000" cy="1329595"/>
          </a:xfrm>
        </p:spPr>
        <p:txBody>
          <a:bodyPr>
            <a:normAutofit/>
          </a:bodyPr>
          <a:lstStyle/>
          <a:p>
            <a:r>
              <a:rPr lang="en-US" dirty="0" smtClean="0"/>
              <a:t>MENCIPTAKAN PENGETAHUAN BARU DAN MENERAPKAN PENGETAHUAN TERSEBUT</a:t>
            </a:r>
            <a:endParaRPr lang="en-US" dirty="0"/>
          </a:p>
        </p:txBody>
      </p:sp>
      <p:sp>
        <p:nvSpPr>
          <p:cNvPr id="3" name="Content Placeholder 2"/>
          <p:cNvSpPr>
            <a:spLocks noGrp="1"/>
          </p:cNvSpPr>
          <p:nvPr>
            <p:ph idx="1"/>
          </p:nvPr>
        </p:nvSpPr>
        <p:spPr>
          <a:xfrm>
            <a:off x="508000" y="2493175"/>
            <a:ext cx="11176000" cy="2966966"/>
          </a:xfrm>
        </p:spPr>
        <p:txBody>
          <a:bodyPr>
            <a:noAutofit/>
          </a:bodyPr>
          <a:lstStyle/>
          <a:p>
            <a:pPr marL="0" indent="0">
              <a:buNone/>
            </a:pPr>
            <a:r>
              <a:rPr lang="en-US" sz="3600" b="1" dirty="0" err="1"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Apa</a:t>
            </a:r>
            <a:r>
              <a:rPr lang="en-US" sz="36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 yang </a:t>
            </a:r>
            <a:r>
              <a:rPr lang="en-US" sz="3600" b="1" dirty="0" err="1"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membentuk</a:t>
            </a:r>
            <a:r>
              <a:rPr lang="en-US" sz="36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 </a:t>
            </a:r>
            <a:r>
              <a:rPr lang="en-US" sz="3600" b="1" dirty="0" err="1"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Lingkungan</a:t>
            </a:r>
            <a:r>
              <a:rPr lang="en-US" sz="36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 </a:t>
            </a:r>
            <a:r>
              <a:rPr lang="en-US" sz="3600" b="1" dirty="0" err="1"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Teknologikal</a:t>
            </a:r>
            <a:r>
              <a:rPr lang="en-US" sz="36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a:t>
            </a:r>
            <a:endParaRPr lang="en-US" sz="36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a:p>
            <a:r>
              <a:rPr lang="en-US" dirty="0"/>
              <a:t>Hal </a:t>
            </a:r>
            <a:r>
              <a:rPr lang="en-US" dirty="0" err="1"/>
              <a:t>ini</a:t>
            </a:r>
            <a:r>
              <a:rPr lang="en-US" dirty="0"/>
              <a:t> </a:t>
            </a:r>
            <a:r>
              <a:rPr lang="en-US" dirty="0" err="1"/>
              <a:t>terdiri</a:t>
            </a:r>
            <a:r>
              <a:rPr lang="en-US" dirty="0"/>
              <a:t> </a:t>
            </a:r>
            <a:r>
              <a:rPr lang="en-US" dirty="0" err="1"/>
              <a:t>dari</a:t>
            </a:r>
            <a:r>
              <a:rPr lang="en-US" dirty="0"/>
              <a:t> </a:t>
            </a:r>
            <a:r>
              <a:rPr lang="en-US" dirty="0" err="1"/>
              <a:t>lembaga-lembaga</a:t>
            </a:r>
            <a:r>
              <a:rPr lang="en-US" dirty="0"/>
              <a:t> yang </a:t>
            </a:r>
            <a:r>
              <a:rPr lang="en-US" dirty="0" err="1"/>
              <a:t>berpartisipasi</a:t>
            </a:r>
            <a:r>
              <a:rPr lang="en-US" dirty="0"/>
              <a:t> </a:t>
            </a:r>
            <a:r>
              <a:rPr lang="en-US" dirty="0" err="1"/>
              <a:t>dalam</a:t>
            </a:r>
            <a:r>
              <a:rPr lang="en-US" dirty="0"/>
              <a:t> </a:t>
            </a:r>
            <a:r>
              <a:rPr lang="en-US" b="1" dirty="0" err="1">
                <a:solidFill>
                  <a:srgbClr val="FFFF00"/>
                </a:solidFill>
              </a:rPr>
              <a:t>penciptaan</a:t>
            </a:r>
            <a:r>
              <a:rPr lang="en-US" b="1" dirty="0">
                <a:solidFill>
                  <a:srgbClr val="FFFF00"/>
                </a:solidFill>
              </a:rPr>
              <a:t> </a:t>
            </a:r>
            <a:r>
              <a:rPr lang="en-US" b="1" dirty="0" err="1">
                <a:solidFill>
                  <a:srgbClr val="FFFF00"/>
                </a:solidFill>
              </a:rPr>
              <a:t>pengetahuan</a:t>
            </a:r>
            <a:r>
              <a:rPr lang="en-US" b="1" dirty="0">
                <a:solidFill>
                  <a:srgbClr val="FFFF00"/>
                </a:solidFill>
              </a:rPr>
              <a:t> </a:t>
            </a:r>
            <a:r>
              <a:rPr lang="en-US" b="1" dirty="0" err="1">
                <a:solidFill>
                  <a:srgbClr val="FFFF00"/>
                </a:solidFill>
              </a:rPr>
              <a:t>baru</a:t>
            </a:r>
            <a:r>
              <a:rPr lang="en-US" b="1" dirty="0">
                <a:solidFill>
                  <a:srgbClr val="FFFF00"/>
                </a:solidFill>
              </a:rPr>
              <a:t> </a:t>
            </a:r>
            <a:r>
              <a:rPr lang="en-US" dirty="0" err="1"/>
              <a:t>dan</a:t>
            </a:r>
            <a:r>
              <a:rPr lang="en-US" dirty="0"/>
              <a:t> </a:t>
            </a:r>
            <a:r>
              <a:rPr lang="en-US" b="1" dirty="0" err="1">
                <a:solidFill>
                  <a:srgbClr val="FFFF00"/>
                </a:solidFill>
              </a:rPr>
              <a:t>penerapan</a:t>
            </a:r>
            <a:r>
              <a:rPr lang="en-US" b="1" dirty="0">
                <a:solidFill>
                  <a:srgbClr val="FFFF00"/>
                </a:solidFill>
              </a:rPr>
              <a:t> </a:t>
            </a:r>
            <a:r>
              <a:rPr lang="en-US" b="1" dirty="0" err="1">
                <a:solidFill>
                  <a:srgbClr val="FFFF00"/>
                </a:solidFill>
              </a:rPr>
              <a:t>pengetahuan</a:t>
            </a:r>
            <a:r>
              <a:rPr lang="en-US" b="1" dirty="0">
                <a:solidFill>
                  <a:srgbClr val="FFFF00"/>
                </a:solidFill>
              </a:rPr>
              <a:t> </a:t>
            </a:r>
            <a:r>
              <a:rPr lang="en-US" dirty="0" err="1"/>
              <a:t>itu</a:t>
            </a:r>
            <a:r>
              <a:rPr lang="en-US" dirty="0"/>
              <a:t> </a:t>
            </a:r>
            <a:r>
              <a:rPr lang="en-US" dirty="0" err="1"/>
              <a:t>untuk</a:t>
            </a:r>
            <a:r>
              <a:rPr lang="en-US" dirty="0"/>
              <a:t> </a:t>
            </a:r>
            <a:r>
              <a:rPr lang="en-US" dirty="0" err="1"/>
              <a:t>mengembangkan</a:t>
            </a:r>
            <a:r>
              <a:rPr lang="en-US" dirty="0"/>
              <a:t> </a:t>
            </a:r>
            <a:r>
              <a:rPr lang="en-US" dirty="0" err="1" smtClean="0"/>
              <a:t>produk</a:t>
            </a:r>
            <a:r>
              <a:rPr lang="en-US" dirty="0" smtClean="0"/>
              <a:t>, </a:t>
            </a:r>
            <a:r>
              <a:rPr lang="en-US" dirty="0"/>
              <a:t>proses, </a:t>
            </a:r>
            <a:r>
              <a:rPr lang="en-US" dirty="0" err="1"/>
              <a:t>dan</a:t>
            </a:r>
            <a:r>
              <a:rPr lang="en-US" dirty="0"/>
              <a:t> </a:t>
            </a:r>
            <a:r>
              <a:rPr lang="en-US" err="1" smtClean="0"/>
              <a:t>bahan</a:t>
            </a:r>
            <a:r>
              <a:rPr lang="en-US" smtClean="0"/>
              <a:t> baku</a:t>
            </a:r>
            <a:r>
              <a:rPr lang="en-US" dirty="0" smtClean="0"/>
              <a:t>.</a:t>
            </a:r>
            <a:endParaRPr lang="en-US" dirty="0"/>
          </a:p>
          <a:p>
            <a:r>
              <a:rPr lang="en-US" dirty="0" err="1"/>
              <a:t>Perkembangan</a:t>
            </a:r>
            <a:r>
              <a:rPr lang="en-US" dirty="0"/>
              <a:t> </a:t>
            </a:r>
            <a:r>
              <a:rPr lang="en-US" dirty="0" err="1"/>
              <a:t>teknologi</a:t>
            </a:r>
            <a:r>
              <a:rPr lang="en-US" dirty="0"/>
              <a:t> </a:t>
            </a:r>
            <a:r>
              <a:rPr lang="en-US" dirty="0" err="1"/>
              <a:t>terdiri</a:t>
            </a:r>
            <a:r>
              <a:rPr lang="en-US" dirty="0"/>
              <a:t> </a:t>
            </a:r>
            <a:r>
              <a:rPr lang="en-US" dirty="0" err="1"/>
              <a:t>dari</a:t>
            </a:r>
            <a:r>
              <a:rPr lang="en-US" dirty="0"/>
              <a:t> </a:t>
            </a:r>
            <a:r>
              <a:rPr lang="en-US" dirty="0" err="1"/>
              <a:t>dua</a:t>
            </a:r>
            <a:r>
              <a:rPr lang="en-US" dirty="0"/>
              <a:t> set </a:t>
            </a:r>
            <a:r>
              <a:rPr lang="en-US" dirty="0" err="1"/>
              <a:t>kegiatan</a:t>
            </a:r>
            <a:r>
              <a:rPr lang="en-US" dirty="0"/>
              <a:t>: </a:t>
            </a:r>
            <a:r>
              <a:rPr lang="en-US" b="1" dirty="0" err="1">
                <a:solidFill>
                  <a:srgbClr val="FFFF00"/>
                </a:solidFill>
              </a:rPr>
              <a:t>penciptaan</a:t>
            </a:r>
            <a:r>
              <a:rPr lang="en-US" b="1" dirty="0">
                <a:solidFill>
                  <a:srgbClr val="FFFF00"/>
                </a:solidFill>
              </a:rPr>
              <a:t> </a:t>
            </a:r>
            <a:r>
              <a:rPr lang="en-US" b="1" dirty="0" err="1">
                <a:solidFill>
                  <a:srgbClr val="FFFF00"/>
                </a:solidFill>
              </a:rPr>
              <a:t>pengetahuan</a:t>
            </a:r>
            <a:r>
              <a:rPr lang="en-US" b="1" dirty="0">
                <a:solidFill>
                  <a:srgbClr val="FFFF00"/>
                </a:solidFill>
              </a:rPr>
              <a:t> </a:t>
            </a:r>
            <a:r>
              <a:rPr lang="en-US" b="1" dirty="0" err="1">
                <a:solidFill>
                  <a:srgbClr val="FFFF00"/>
                </a:solidFill>
              </a:rPr>
              <a:t>baru</a:t>
            </a:r>
            <a:r>
              <a:rPr lang="en-US" dirty="0"/>
              <a:t> </a:t>
            </a:r>
            <a:r>
              <a:rPr lang="en-US" dirty="0" err="1"/>
              <a:t>dan</a:t>
            </a:r>
            <a:r>
              <a:rPr lang="en-US" dirty="0"/>
              <a:t> </a:t>
            </a:r>
            <a:r>
              <a:rPr lang="en-US" b="1" dirty="0" err="1">
                <a:solidFill>
                  <a:srgbClr val="FFFF00"/>
                </a:solidFill>
              </a:rPr>
              <a:t>penerapan</a:t>
            </a:r>
            <a:r>
              <a:rPr lang="en-US" b="1" dirty="0">
                <a:solidFill>
                  <a:srgbClr val="FFFF00"/>
                </a:solidFill>
              </a:rPr>
              <a:t> </a:t>
            </a:r>
            <a:r>
              <a:rPr lang="en-US" b="1" dirty="0" err="1">
                <a:solidFill>
                  <a:srgbClr val="FFFF00"/>
                </a:solidFill>
              </a:rPr>
              <a:t>pengetahuan</a:t>
            </a:r>
            <a:r>
              <a:rPr lang="en-US" b="1" dirty="0">
                <a:solidFill>
                  <a:srgbClr val="FFFF00"/>
                </a:solidFill>
              </a:rPr>
              <a:t> </a:t>
            </a:r>
            <a:r>
              <a:rPr lang="en-US" b="1" dirty="0" err="1">
                <a:solidFill>
                  <a:srgbClr val="FFFF00"/>
                </a:solidFill>
              </a:rPr>
              <a:t>itu</a:t>
            </a:r>
            <a:r>
              <a:rPr lang="en-US" dirty="0"/>
              <a:t>.</a:t>
            </a:r>
            <a:endParaRPr lang="en-US" sz="2000" dirty="0"/>
          </a:p>
        </p:txBody>
      </p:sp>
    </p:spTree>
    <p:extLst>
      <p:ext uri="{BB962C8B-B14F-4D97-AF65-F5344CB8AC3E}">
        <p14:creationId xmlns:p14="http://schemas.microsoft.com/office/powerpoint/2010/main" val="80164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PENCIPTAAN PENGETAHUAN BARU</a:t>
            </a:r>
            <a:endParaRPr lang="en-US" dirty="0"/>
          </a:p>
        </p:txBody>
      </p:sp>
      <p:sp>
        <p:nvSpPr>
          <p:cNvPr id="3" name="Content Placeholder 2"/>
          <p:cNvSpPr>
            <a:spLocks noGrp="1"/>
          </p:cNvSpPr>
          <p:nvPr>
            <p:ph idx="1"/>
          </p:nvPr>
        </p:nvSpPr>
        <p:spPr>
          <a:xfrm>
            <a:off x="507999" y="2524499"/>
            <a:ext cx="11552621" cy="1772793"/>
          </a:xfrm>
        </p:spPr>
        <p:txBody>
          <a:bodyPr>
            <a:noAutofit/>
          </a:bodyPr>
          <a:lstStyle/>
          <a:p>
            <a:r>
              <a:rPr lang="en-US" sz="3200" err="1" smtClean="0"/>
              <a:t>Teknologi</a:t>
            </a:r>
            <a:r>
              <a:rPr lang="en-US" sz="3200" smtClean="0"/>
              <a:t> berbasis </a:t>
            </a:r>
            <a:r>
              <a:rPr lang="en-US" sz="3200" dirty="0" err="1" smtClean="0"/>
              <a:t>pengetahuan</a:t>
            </a:r>
            <a:r>
              <a:rPr lang="en-US" sz="3200" dirty="0" smtClean="0"/>
              <a:t> </a:t>
            </a:r>
            <a:r>
              <a:rPr lang="en-US" sz="3200" dirty="0" err="1" smtClean="0"/>
              <a:t>biasanya</a:t>
            </a:r>
            <a:r>
              <a:rPr lang="en-US" sz="3200" dirty="0" smtClean="0"/>
              <a:t> </a:t>
            </a:r>
            <a:r>
              <a:rPr lang="en-US" sz="3200" dirty="0" err="1" smtClean="0"/>
              <a:t>didorong</a:t>
            </a:r>
            <a:r>
              <a:rPr lang="en-US" sz="3200" dirty="0" smtClean="0"/>
              <a:t> </a:t>
            </a:r>
            <a:r>
              <a:rPr lang="en-US" sz="3200" dirty="0" err="1" smtClean="0"/>
              <a:t>oleh</a:t>
            </a:r>
            <a:r>
              <a:rPr lang="en-US" sz="3200" dirty="0" smtClean="0"/>
              <a:t> </a:t>
            </a:r>
            <a:r>
              <a:rPr lang="en-US" sz="3200" err="1" smtClean="0"/>
              <a:t>penelitian</a:t>
            </a:r>
            <a:r>
              <a:rPr lang="en-US" sz="3200" smtClean="0"/>
              <a:t> dasar (</a:t>
            </a:r>
            <a:r>
              <a:rPr lang="en-US" sz="3200" b="1" i="1" smtClean="0"/>
              <a:t>basic research</a:t>
            </a:r>
            <a:r>
              <a:rPr lang="en-US" sz="3200" smtClean="0"/>
              <a:t>), </a:t>
            </a:r>
            <a:r>
              <a:rPr lang="en-US" sz="3200" dirty="0"/>
              <a:t>yang </a:t>
            </a:r>
            <a:r>
              <a:rPr lang="en-US" sz="3200" dirty="0" err="1"/>
              <a:t>didefinisikan</a:t>
            </a:r>
            <a:r>
              <a:rPr lang="en-US" sz="3200" dirty="0"/>
              <a:t> </a:t>
            </a:r>
            <a:r>
              <a:rPr lang="en-US" sz="3200" dirty="0" err="1"/>
              <a:t>sebagai</a:t>
            </a:r>
            <a:r>
              <a:rPr lang="en-US" sz="3200" dirty="0"/>
              <a:t> </a:t>
            </a:r>
            <a:r>
              <a:rPr lang="en-US" sz="3200" dirty="0" err="1"/>
              <a:t>penyelidikan</a:t>
            </a:r>
            <a:r>
              <a:rPr lang="en-US" sz="3200" dirty="0"/>
              <a:t> </a:t>
            </a:r>
            <a:r>
              <a:rPr lang="en-US" sz="3200" dirty="0" err="1"/>
              <a:t>asli</a:t>
            </a:r>
            <a:r>
              <a:rPr lang="en-US" sz="3200" dirty="0"/>
              <a:t> </a:t>
            </a:r>
            <a:r>
              <a:rPr lang="en-US" sz="3200" dirty="0" err="1" smtClean="0"/>
              <a:t>pengembangan</a:t>
            </a:r>
            <a:r>
              <a:rPr lang="en-US" sz="3200" dirty="0" smtClean="0"/>
              <a:t> </a:t>
            </a:r>
            <a:r>
              <a:rPr lang="en-US" sz="3200" dirty="0" err="1" smtClean="0"/>
              <a:t>pengetahuan</a:t>
            </a:r>
            <a:r>
              <a:rPr lang="en-US" sz="3200" dirty="0" smtClean="0"/>
              <a:t> </a:t>
            </a:r>
            <a:r>
              <a:rPr lang="en-US" sz="3200" dirty="0" err="1"/>
              <a:t>ilmiah</a:t>
            </a:r>
            <a:r>
              <a:rPr lang="en-US" sz="3200" dirty="0"/>
              <a:t> yang </a:t>
            </a:r>
            <a:r>
              <a:rPr lang="en-US" sz="3200" dirty="0" err="1"/>
              <a:t>tidak</a:t>
            </a:r>
            <a:r>
              <a:rPr lang="en-US" sz="3200" dirty="0"/>
              <a:t> </a:t>
            </a:r>
            <a:r>
              <a:rPr lang="en-US" sz="3200" dirty="0" err="1"/>
              <a:t>memiliki</a:t>
            </a:r>
            <a:r>
              <a:rPr lang="en-US" sz="3200" dirty="0"/>
              <a:t> </a:t>
            </a:r>
            <a:r>
              <a:rPr lang="en-US" sz="3200" dirty="0" err="1"/>
              <a:t>tujuan</a:t>
            </a:r>
            <a:r>
              <a:rPr lang="en-US" sz="3200" dirty="0"/>
              <a:t> </a:t>
            </a:r>
            <a:r>
              <a:rPr lang="en-US" sz="3200" dirty="0" err="1"/>
              <a:t>tertentu</a:t>
            </a:r>
            <a:r>
              <a:rPr lang="en-US" sz="3200" dirty="0"/>
              <a:t> </a:t>
            </a:r>
            <a:r>
              <a:rPr lang="en-US" sz="3200" dirty="0" err="1"/>
              <a:t>atau</a:t>
            </a:r>
            <a:r>
              <a:rPr lang="en-US" sz="3200" dirty="0"/>
              <a:t> </a:t>
            </a:r>
            <a:r>
              <a:rPr lang="en-US" sz="3200" dirty="0" err="1"/>
              <a:t>mengikat</a:t>
            </a:r>
            <a:r>
              <a:rPr lang="en-US" sz="3200" dirty="0"/>
              <a:t> </a:t>
            </a:r>
            <a:r>
              <a:rPr lang="en-US" sz="3200" dirty="0" err="1"/>
              <a:t>pengetahuan</a:t>
            </a:r>
            <a:r>
              <a:rPr lang="en-US" sz="3200" dirty="0"/>
              <a:t> </a:t>
            </a:r>
            <a:r>
              <a:rPr lang="en-US" sz="3200" dirty="0" err="1"/>
              <a:t>ini</a:t>
            </a:r>
            <a:r>
              <a:rPr lang="en-US" sz="3200" dirty="0"/>
              <a:t> </a:t>
            </a:r>
            <a:r>
              <a:rPr lang="en-US" sz="3200" dirty="0" err="1"/>
              <a:t>untuk</a:t>
            </a:r>
            <a:r>
              <a:rPr lang="en-US" sz="3200" dirty="0"/>
              <a:t> </a:t>
            </a:r>
            <a:r>
              <a:rPr lang="en-US" sz="3200" dirty="0" err="1"/>
              <a:t>masalah-masalah</a:t>
            </a:r>
            <a:r>
              <a:rPr lang="en-US" sz="3200" dirty="0"/>
              <a:t> </a:t>
            </a:r>
            <a:r>
              <a:rPr lang="en-US" sz="3200" dirty="0" err="1"/>
              <a:t>praktis</a:t>
            </a:r>
            <a:r>
              <a:rPr lang="en-US" sz="3200" dirty="0"/>
              <a:t>.</a:t>
            </a:r>
          </a:p>
        </p:txBody>
      </p:sp>
    </p:spTree>
    <p:extLst>
      <p:ext uri="{BB962C8B-B14F-4D97-AF65-F5344CB8AC3E}">
        <p14:creationId xmlns:p14="http://schemas.microsoft.com/office/powerpoint/2010/main" val="625830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PENCIPTAAN PENGETAHUAN BARU</a:t>
            </a:r>
            <a:endParaRPr lang="en-US" dirty="0"/>
          </a:p>
        </p:txBody>
      </p:sp>
      <p:sp>
        <p:nvSpPr>
          <p:cNvPr id="3" name="Content Placeholder 2"/>
          <p:cNvSpPr>
            <a:spLocks noGrp="1"/>
          </p:cNvSpPr>
          <p:nvPr>
            <p:ph idx="1"/>
          </p:nvPr>
        </p:nvSpPr>
        <p:spPr>
          <a:xfrm>
            <a:off x="508000" y="2524499"/>
            <a:ext cx="11176000" cy="1772793"/>
          </a:xfrm>
        </p:spPr>
        <p:txBody>
          <a:bodyPr>
            <a:noAutofit/>
          </a:bodyPr>
          <a:lstStyle/>
          <a:p>
            <a:r>
              <a:rPr lang="en-US" sz="3600" dirty="0" smtClean="0"/>
              <a:t>The knowledge base of technology usually drives from basic research, defined as original investigation of advancement of scientific knowledge that do not have specific objectives or bind this knowledge to practical problems.</a:t>
            </a:r>
            <a:endParaRPr lang="en-US" sz="3600" dirty="0"/>
          </a:p>
        </p:txBody>
      </p:sp>
    </p:spTree>
    <p:extLst>
      <p:ext uri="{BB962C8B-B14F-4D97-AF65-F5344CB8AC3E}">
        <p14:creationId xmlns:p14="http://schemas.microsoft.com/office/powerpoint/2010/main" val="3094852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APLIKASI PENGETAHUAN</a:t>
            </a:r>
            <a:endParaRPr lang="en-US" dirty="0"/>
          </a:p>
        </p:txBody>
      </p:sp>
      <p:sp>
        <p:nvSpPr>
          <p:cNvPr id="3" name="Content Placeholder 2"/>
          <p:cNvSpPr>
            <a:spLocks noGrp="1"/>
          </p:cNvSpPr>
          <p:nvPr>
            <p:ph idx="1"/>
          </p:nvPr>
        </p:nvSpPr>
        <p:spPr>
          <a:xfrm>
            <a:off x="508000" y="2593975"/>
            <a:ext cx="11176000" cy="2856167"/>
          </a:xfrm>
        </p:spPr>
        <p:txBody>
          <a:bodyPr>
            <a:noAutofit/>
          </a:bodyPr>
          <a:lstStyle/>
          <a:p>
            <a:pPr marL="457200" indent="-457200"/>
            <a:r>
              <a:rPr lang="en-US" sz="2800" dirty="0" err="1"/>
              <a:t>Ini</a:t>
            </a:r>
            <a:r>
              <a:rPr lang="en-US" sz="2800" dirty="0"/>
              <a:t> </a:t>
            </a:r>
            <a:r>
              <a:rPr lang="en-US" sz="2800" dirty="0" err="1"/>
              <a:t>terdiri</a:t>
            </a:r>
            <a:r>
              <a:rPr lang="en-US" sz="2800" dirty="0"/>
              <a:t> </a:t>
            </a:r>
            <a:r>
              <a:rPr lang="en-US" sz="2800" dirty="0" err="1"/>
              <a:t>dari</a:t>
            </a:r>
            <a:r>
              <a:rPr lang="en-US" sz="2800" dirty="0"/>
              <a:t> </a:t>
            </a:r>
            <a:r>
              <a:rPr lang="en-US" sz="2800" dirty="0" err="1"/>
              <a:t>investigasi</a:t>
            </a:r>
            <a:r>
              <a:rPr lang="en-US" sz="2800" dirty="0"/>
              <a:t> yang </a:t>
            </a:r>
            <a:r>
              <a:rPr lang="en-US" sz="2800" dirty="0" err="1"/>
              <a:t>dimaksudkan</a:t>
            </a:r>
            <a:r>
              <a:rPr lang="en-US" sz="2800" dirty="0"/>
              <a:t> </a:t>
            </a:r>
            <a:r>
              <a:rPr lang="en-US" sz="2800" dirty="0" err="1"/>
              <a:t>untuk</a:t>
            </a:r>
            <a:r>
              <a:rPr lang="en-US" sz="2800" dirty="0"/>
              <a:t> </a:t>
            </a:r>
            <a:r>
              <a:rPr lang="en-US" sz="2800" b="1" dirty="0" err="1">
                <a:solidFill>
                  <a:srgbClr val="FFFF00"/>
                </a:solidFill>
              </a:rPr>
              <a:t>memecahkan</a:t>
            </a:r>
            <a:r>
              <a:rPr lang="en-US" sz="2800" b="1" dirty="0">
                <a:solidFill>
                  <a:srgbClr val="FFFF00"/>
                </a:solidFill>
              </a:rPr>
              <a:t> </a:t>
            </a:r>
            <a:r>
              <a:rPr lang="en-US" sz="2800" b="1" dirty="0" err="1">
                <a:solidFill>
                  <a:srgbClr val="FFFF00"/>
                </a:solidFill>
              </a:rPr>
              <a:t>masalah</a:t>
            </a:r>
            <a:r>
              <a:rPr lang="en-US" sz="2800" b="1" dirty="0">
                <a:solidFill>
                  <a:srgbClr val="FFFF00"/>
                </a:solidFill>
              </a:rPr>
              <a:t> </a:t>
            </a:r>
            <a:r>
              <a:rPr lang="en-US" sz="2800" b="1" dirty="0" err="1">
                <a:solidFill>
                  <a:srgbClr val="FFFF00"/>
                </a:solidFill>
              </a:rPr>
              <a:t>praktis</a:t>
            </a:r>
            <a:r>
              <a:rPr lang="en-US" sz="2800" dirty="0"/>
              <a:t>.</a:t>
            </a:r>
          </a:p>
          <a:p>
            <a:pPr marL="457200" indent="-457200"/>
            <a:r>
              <a:rPr lang="en-US" sz="2800" dirty="0" err="1"/>
              <a:t>Pengetahuan</a:t>
            </a:r>
            <a:r>
              <a:rPr lang="en-US" sz="2800" dirty="0"/>
              <a:t> </a:t>
            </a:r>
            <a:r>
              <a:rPr lang="en-US" sz="2800" dirty="0" err="1"/>
              <a:t>ilmiah</a:t>
            </a:r>
            <a:r>
              <a:rPr lang="en-US" sz="2800" dirty="0"/>
              <a:t> </a:t>
            </a:r>
            <a:r>
              <a:rPr lang="en-US" sz="2800" dirty="0" err="1"/>
              <a:t>dipraktekkan</a:t>
            </a:r>
            <a:r>
              <a:rPr lang="en-US" sz="2800" dirty="0"/>
              <a:t> </a:t>
            </a:r>
            <a:r>
              <a:rPr lang="en-US" sz="2800" dirty="0" err="1"/>
              <a:t>untuk</a:t>
            </a:r>
            <a:r>
              <a:rPr lang="en-US" sz="2800" dirty="0"/>
              <a:t> </a:t>
            </a:r>
            <a:r>
              <a:rPr lang="en-US" sz="2800" dirty="0" err="1"/>
              <a:t>merancang</a:t>
            </a:r>
            <a:r>
              <a:rPr lang="en-US" sz="2800" dirty="0"/>
              <a:t> </a:t>
            </a:r>
            <a:r>
              <a:rPr lang="en-US" sz="2800" dirty="0" err="1"/>
              <a:t>sebuah</a:t>
            </a:r>
            <a:r>
              <a:rPr lang="en-US" sz="2800" dirty="0"/>
              <a:t> </a:t>
            </a:r>
            <a:r>
              <a:rPr lang="en-US" sz="2800" dirty="0" err="1"/>
              <a:t>inovasi</a:t>
            </a:r>
            <a:r>
              <a:rPr lang="en-US" sz="2800" dirty="0"/>
              <a:t> yang </a:t>
            </a:r>
            <a:r>
              <a:rPr lang="en-US" sz="2800" dirty="0" err="1"/>
              <a:t>akan</a:t>
            </a:r>
            <a:r>
              <a:rPr lang="en-US" sz="2800" dirty="0"/>
              <a:t> </a:t>
            </a:r>
            <a:r>
              <a:rPr lang="en-US" sz="2800" dirty="0" err="1"/>
              <a:t>memecahkan</a:t>
            </a:r>
            <a:r>
              <a:rPr lang="en-US" sz="2800" dirty="0"/>
              <a:t> </a:t>
            </a:r>
            <a:r>
              <a:rPr lang="en-US" sz="2800" dirty="0" err="1"/>
              <a:t>kebutuhan</a:t>
            </a:r>
            <a:r>
              <a:rPr lang="en-US" sz="2800" dirty="0"/>
              <a:t> yang </a:t>
            </a:r>
            <a:r>
              <a:rPr lang="en-US" sz="2800" dirty="0" err="1"/>
              <a:t>dirasakan</a:t>
            </a:r>
            <a:r>
              <a:rPr lang="en-US" sz="2800" dirty="0"/>
              <a:t> </a:t>
            </a:r>
            <a:r>
              <a:rPr lang="en-US" sz="2800" dirty="0" err="1"/>
              <a:t>atau</a:t>
            </a:r>
            <a:r>
              <a:rPr lang="en-US" sz="2800" dirty="0"/>
              <a:t> </a:t>
            </a:r>
            <a:r>
              <a:rPr lang="en-US" sz="2800" dirty="0" err="1"/>
              <a:t>masalah</a:t>
            </a:r>
            <a:r>
              <a:rPr lang="en-US" sz="2800" dirty="0"/>
              <a:t>.</a:t>
            </a:r>
          </a:p>
          <a:p>
            <a:pPr marL="457200" indent="-457200"/>
            <a:r>
              <a:rPr lang="en-US" sz="2800" dirty="0"/>
              <a:t>Para </a:t>
            </a:r>
            <a:r>
              <a:rPr lang="en-US" sz="2800" dirty="0" err="1"/>
              <a:t>peneliti</a:t>
            </a:r>
            <a:r>
              <a:rPr lang="en-US" sz="2800" dirty="0"/>
              <a:t> yang </a:t>
            </a:r>
            <a:r>
              <a:rPr lang="en-US" sz="2800" dirty="0" err="1"/>
              <a:t>terlibat</a:t>
            </a:r>
            <a:r>
              <a:rPr lang="en-US" sz="2800" dirty="0"/>
              <a:t> </a:t>
            </a:r>
            <a:r>
              <a:rPr lang="en-US" sz="2800" dirty="0" err="1"/>
              <a:t>dalam</a:t>
            </a:r>
            <a:r>
              <a:rPr lang="en-US" sz="2800" dirty="0"/>
              <a:t> </a:t>
            </a:r>
            <a:r>
              <a:rPr lang="en-US" sz="2800" dirty="0" err="1"/>
              <a:t>aplikasi</a:t>
            </a:r>
            <a:r>
              <a:rPr lang="en-US" sz="2800" dirty="0"/>
              <a:t> </a:t>
            </a:r>
            <a:r>
              <a:rPr lang="en-US" sz="2800" dirty="0" err="1"/>
              <a:t>adalah</a:t>
            </a:r>
            <a:r>
              <a:rPr lang="en-US" sz="2800" dirty="0"/>
              <a:t> </a:t>
            </a:r>
            <a:r>
              <a:rPr lang="en-US" sz="2800" b="1" dirty="0" err="1">
                <a:solidFill>
                  <a:srgbClr val="FFFF00"/>
                </a:solidFill>
              </a:rPr>
              <a:t>konsumen</a:t>
            </a:r>
            <a:r>
              <a:rPr lang="en-US" sz="2800" b="1" dirty="0">
                <a:solidFill>
                  <a:srgbClr val="FFFF00"/>
                </a:solidFill>
              </a:rPr>
              <a:t> </a:t>
            </a:r>
            <a:r>
              <a:rPr lang="en-US" sz="2800" b="1" dirty="0" err="1">
                <a:solidFill>
                  <a:srgbClr val="FFFF00"/>
                </a:solidFill>
              </a:rPr>
              <a:t>utama</a:t>
            </a:r>
            <a:r>
              <a:rPr lang="en-US" sz="2800" b="1" dirty="0">
                <a:solidFill>
                  <a:srgbClr val="FFFF00"/>
                </a:solidFill>
              </a:rPr>
              <a:t> </a:t>
            </a:r>
            <a:r>
              <a:rPr lang="en-US" sz="2800" dirty="0" err="1"/>
              <a:t>dari</a:t>
            </a:r>
            <a:r>
              <a:rPr lang="en-US" sz="2800" dirty="0"/>
              <a:t> </a:t>
            </a:r>
            <a:r>
              <a:rPr lang="en-US" sz="2800" dirty="0" err="1"/>
              <a:t>penelitian</a:t>
            </a:r>
            <a:r>
              <a:rPr lang="en-US" sz="2800" dirty="0"/>
              <a:t> </a:t>
            </a:r>
            <a:r>
              <a:rPr lang="en-US" sz="2800" dirty="0" err="1"/>
              <a:t>dasar</a:t>
            </a:r>
            <a:r>
              <a:rPr lang="en-US" sz="3200" dirty="0"/>
              <a:t>.</a:t>
            </a:r>
          </a:p>
        </p:txBody>
      </p:sp>
    </p:spTree>
    <p:extLst>
      <p:ext uri="{BB962C8B-B14F-4D97-AF65-F5344CB8AC3E}">
        <p14:creationId xmlns:p14="http://schemas.microsoft.com/office/powerpoint/2010/main" val="2499035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 OF KNOWLEDGE</a:t>
            </a:r>
            <a:endParaRPr lang="en-US" dirty="0"/>
          </a:p>
        </p:txBody>
      </p:sp>
      <p:sp>
        <p:nvSpPr>
          <p:cNvPr id="3" name="Content Placeholder 2"/>
          <p:cNvSpPr>
            <a:spLocks noGrp="1"/>
          </p:cNvSpPr>
          <p:nvPr>
            <p:ph idx="1"/>
          </p:nvPr>
        </p:nvSpPr>
        <p:spPr>
          <a:xfrm>
            <a:off x="508000" y="2593975"/>
            <a:ext cx="11176000" cy="2856167"/>
          </a:xfrm>
        </p:spPr>
        <p:txBody>
          <a:bodyPr>
            <a:noAutofit/>
          </a:bodyPr>
          <a:lstStyle/>
          <a:p>
            <a:r>
              <a:rPr lang="en-US" sz="3200" dirty="0" smtClean="0"/>
              <a:t>This consists of investigations that are intended to solve practical problems. </a:t>
            </a:r>
          </a:p>
          <a:p>
            <a:r>
              <a:rPr lang="en-US" sz="3200" dirty="0" smtClean="0"/>
              <a:t>Scientific knowledge is put into practice in order to design an innovation that will solve a perceived need or problem.</a:t>
            </a:r>
          </a:p>
          <a:p>
            <a:r>
              <a:rPr lang="en-US" sz="3200" dirty="0" smtClean="0"/>
              <a:t>Researchers involved in application are the main consumers of basic research.</a:t>
            </a:r>
            <a:endParaRPr lang="en-US" sz="3200" dirty="0"/>
          </a:p>
        </p:txBody>
      </p:sp>
    </p:spTree>
    <p:extLst>
      <p:ext uri="{BB962C8B-B14F-4D97-AF65-F5344CB8AC3E}">
        <p14:creationId xmlns:p14="http://schemas.microsoft.com/office/powerpoint/2010/main" val="3660210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AKTOR DALAM LINGKUNGAN TEKNOLOGIKAL</a:t>
            </a:r>
            <a:endParaRPr lang="en-US" dirty="0"/>
          </a:p>
        </p:txBody>
      </p:sp>
      <p:sp>
        <p:nvSpPr>
          <p:cNvPr id="3" name="Content Placeholder 2"/>
          <p:cNvSpPr>
            <a:spLocks noGrp="1"/>
          </p:cNvSpPr>
          <p:nvPr>
            <p:ph idx="1"/>
          </p:nvPr>
        </p:nvSpPr>
        <p:spPr>
          <a:xfrm>
            <a:off x="561789" y="1954304"/>
            <a:ext cx="11176000" cy="1760985"/>
          </a:xfrm>
        </p:spPr>
        <p:txBody>
          <a:bodyPr>
            <a:normAutofit/>
          </a:bodyPr>
          <a:lstStyle/>
          <a:p>
            <a:pPr marL="0" indent="0">
              <a:buNone/>
            </a:pPr>
            <a:r>
              <a:rPr lang="en-US" sz="2800" dirty="0" smtClean="0"/>
              <a:t>Kita </a:t>
            </a:r>
            <a:r>
              <a:rPr lang="en-US" sz="2800" dirty="0" err="1" smtClean="0"/>
              <a:t>membagi</a:t>
            </a:r>
            <a:r>
              <a:rPr lang="en-US" sz="2800" dirty="0" smtClean="0"/>
              <a:t> </a:t>
            </a:r>
            <a:r>
              <a:rPr lang="en-US" sz="2800" dirty="0" err="1" smtClean="0"/>
              <a:t>menjadi</a:t>
            </a:r>
            <a:r>
              <a:rPr lang="en-US" sz="2800" dirty="0" smtClean="0"/>
              <a:t> </a:t>
            </a:r>
            <a:r>
              <a:rPr lang="en-US" sz="2800" b="1" dirty="0" smtClean="0">
                <a:solidFill>
                  <a:srgbClr val="FFFF00"/>
                </a:solidFill>
              </a:rPr>
              <a:t>4 (</a:t>
            </a:r>
            <a:r>
              <a:rPr lang="en-US" sz="2800" b="1" dirty="0" err="1" smtClean="0">
                <a:solidFill>
                  <a:srgbClr val="FFFF00"/>
                </a:solidFill>
              </a:rPr>
              <a:t>empat</a:t>
            </a:r>
            <a:r>
              <a:rPr lang="en-US" sz="2800" b="1" dirty="0" smtClean="0">
                <a:solidFill>
                  <a:srgbClr val="FFFF00"/>
                </a:solidFill>
              </a:rPr>
              <a:t>) </a:t>
            </a:r>
            <a:r>
              <a:rPr lang="en-US" sz="2800" b="1" dirty="0" err="1" smtClean="0">
                <a:solidFill>
                  <a:srgbClr val="FFFF00"/>
                </a:solidFill>
              </a:rPr>
              <a:t>jenis</a:t>
            </a:r>
            <a:r>
              <a:rPr lang="en-US" sz="2800" b="1" dirty="0" smtClean="0">
                <a:solidFill>
                  <a:srgbClr val="FFFF00"/>
                </a:solidFill>
              </a:rPr>
              <a:t> </a:t>
            </a:r>
            <a:r>
              <a:rPr lang="en-US" sz="2800" b="1" dirty="0" err="1" smtClean="0">
                <a:solidFill>
                  <a:srgbClr val="FFFF00"/>
                </a:solidFill>
              </a:rPr>
              <a:t>organisasi</a:t>
            </a:r>
            <a:r>
              <a:rPr lang="en-US" sz="2800" b="1" dirty="0" smtClean="0">
                <a:solidFill>
                  <a:srgbClr val="FFFF00"/>
                </a:solidFill>
              </a:rPr>
              <a:t> </a:t>
            </a:r>
            <a:r>
              <a:rPr lang="en-US" sz="2800" dirty="0" err="1" smtClean="0"/>
              <a:t>dalam</a:t>
            </a:r>
            <a:r>
              <a:rPr lang="en-US" sz="2800" dirty="0" smtClean="0"/>
              <a:t> </a:t>
            </a:r>
            <a:r>
              <a:rPr lang="en-US" sz="2800" dirty="0" err="1" smtClean="0"/>
              <a:t>lingkungan</a:t>
            </a:r>
            <a:r>
              <a:rPr lang="en-US" sz="2800" dirty="0" smtClean="0"/>
              <a:t> </a:t>
            </a:r>
            <a:r>
              <a:rPr lang="en-US" sz="2800" dirty="0" err="1" smtClean="0"/>
              <a:t>teknologi</a:t>
            </a:r>
            <a:r>
              <a:rPr lang="en-US" sz="2800" dirty="0" smtClean="0"/>
              <a:t> yang </a:t>
            </a:r>
            <a:r>
              <a:rPr lang="en-US" sz="2800" dirty="0" err="1" smtClean="0"/>
              <a:t>termasuk</a:t>
            </a:r>
            <a:r>
              <a:rPr lang="en-US" sz="2800" dirty="0" smtClean="0"/>
              <a:t> </a:t>
            </a:r>
            <a:r>
              <a:rPr lang="en-US" sz="2800" dirty="0" err="1" smtClean="0"/>
              <a:t>dalam</a:t>
            </a:r>
            <a:r>
              <a:rPr lang="en-US" sz="2800" dirty="0" smtClean="0"/>
              <a:t> </a:t>
            </a:r>
            <a:r>
              <a:rPr lang="en-US" sz="2800" dirty="0" err="1" smtClean="0"/>
              <a:t>dua</a:t>
            </a:r>
            <a:r>
              <a:rPr lang="en-US" sz="2800" dirty="0" smtClean="0"/>
              <a:t> </a:t>
            </a:r>
            <a:r>
              <a:rPr lang="en-US" sz="2800" dirty="0" err="1" smtClean="0"/>
              <a:t>dimensi</a:t>
            </a:r>
            <a:r>
              <a:rPr lang="en-US" sz="2800" dirty="0" smtClean="0"/>
              <a:t>: 1) </a:t>
            </a:r>
            <a:r>
              <a:rPr lang="en-US" sz="2800" b="1" dirty="0" smtClean="0">
                <a:solidFill>
                  <a:srgbClr val="FFC000"/>
                </a:solidFill>
              </a:rPr>
              <a:t>private</a:t>
            </a:r>
            <a:r>
              <a:rPr lang="en-US" sz="2800" dirty="0" smtClean="0"/>
              <a:t> versus </a:t>
            </a:r>
            <a:r>
              <a:rPr lang="en-US" sz="2800" b="1" dirty="0" smtClean="0">
                <a:solidFill>
                  <a:srgbClr val="FFC000"/>
                </a:solidFill>
              </a:rPr>
              <a:t>public</a:t>
            </a:r>
            <a:r>
              <a:rPr lang="en-US" sz="2800" dirty="0" smtClean="0"/>
              <a:t>; 2) </a:t>
            </a:r>
            <a:r>
              <a:rPr lang="en-US" sz="2800" b="1" dirty="0" smtClean="0">
                <a:solidFill>
                  <a:srgbClr val="FFC000"/>
                </a:solidFill>
              </a:rPr>
              <a:t>developers</a:t>
            </a:r>
            <a:r>
              <a:rPr lang="en-US" sz="2800" dirty="0" smtClean="0"/>
              <a:t> versus </a:t>
            </a:r>
            <a:r>
              <a:rPr lang="en-US" sz="2800" b="1" dirty="0" smtClean="0">
                <a:solidFill>
                  <a:srgbClr val="FFC000"/>
                </a:solidFill>
              </a:rPr>
              <a:t>facilitators</a:t>
            </a:r>
            <a:r>
              <a:rPr lang="en-US" sz="2800" dirty="0" smtClean="0"/>
              <a:t>.</a:t>
            </a:r>
          </a:p>
          <a:p>
            <a:endParaRPr lang="en-US" sz="2800" dirty="0"/>
          </a:p>
        </p:txBody>
      </p:sp>
      <p:graphicFrame>
        <p:nvGraphicFramePr>
          <p:cNvPr id="4" name="Table 3"/>
          <p:cNvGraphicFramePr>
            <a:graphicFrameLocks noGrp="1"/>
          </p:cNvGraphicFramePr>
          <p:nvPr>
            <p:extLst>
              <p:ext uri="{D42A27DB-BD31-4B8C-83A1-F6EECF244321}">
                <p14:modId xmlns:p14="http://schemas.microsoft.com/office/powerpoint/2010/main" val="1928963240"/>
              </p:ext>
            </p:extLst>
          </p:nvPr>
        </p:nvGraphicFramePr>
        <p:xfrm>
          <a:off x="1622322" y="3518067"/>
          <a:ext cx="8937522" cy="2623265"/>
        </p:xfrm>
        <a:graphic>
          <a:graphicData uri="http://schemas.openxmlformats.org/drawingml/2006/table">
            <a:tbl>
              <a:tblPr firstRow="1" bandRow="1">
                <a:tableStyleId>{5C22544A-7EE6-4342-B048-85BDC9FD1C3A}</a:tableStyleId>
              </a:tblPr>
              <a:tblGrid>
                <a:gridCol w="1843549"/>
                <a:gridCol w="2816942"/>
                <a:gridCol w="4277031"/>
              </a:tblGrid>
              <a:tr h="733505">
                <a:tc>
                  <a:txBody>
                    <a:bodyPr/>
                    <a:lstStyle/>
                    <a:p>
                      <a:pPr algn="ctr"/>
                      <a:endParaRPr lang="en-US" dirty="0"/>
                    </a:p>
                  </a:txBody>
                  <a:tcPr anchor="ctr"/>
                </a:tc>
                <a:tc>
                  <a:txBody>
                    <a:bodyPr/>
                    <a:lstStyle/>
                    <a:p>
                      <a:pPr algn="ctr"/>
                      <a:r>
                        <a:rPr lang="en-US" dirty="0" smtClean="0"/>
                        <a:t>PENGEMBANG</a:t>
                      </a:r>
                      <a:endParaRPr lang="en-US" dirty="0"/>
                    </a:p>
                  </a:txBody>
                  <a:tcPr anchor="ctr"/>
                </a:tc>
                <a:tc>
                  <a:txBody>
                    <a:bodyPr/>
                    <a:lstStyle/>
                    <a:p>
                      <a:pPr algn="ctr"/>
                      <a:r>
                        <a:rPr lang="en-US" dirty="0" smtClean="0"/>
                        <a:t>FASILITATOR</a:t>
                      </a:r>
                      <a:endParaRPr lang="en-US" dirty="0"/>
                    </a:p>
                  </a:txBody>
                  <a:tcPr anchor="ctr"/>
                </a:tc>
              </a:tr>
              <a:tr h="733505">
                <a:tc>
                  <a:txBody>
                    <a:bodyPr/>
                    <a:lstStyle/>
                    <a:p>
                      <a:pPr algn="ctr"/>
                      <a:r>
                        <a:rPr lang="en-US" b="1" dirty="0" smtClean="0">
                          <a:solidFill>
                            <a:schemeClr val="bg1">
                              <a:lumMod val="50000"/>
                            </a:schemeClr>
                          </a:solidFill>
                          <a:effectLst>
                            <a:outerShdw blurRad="38100" dist="38100" dir="2700000" algn="tl">
                              <a:srgbClr val="000000">
                                <a:alpha val="43137"/>
                              </a:srgbClr>
                            </a:outerShdw>
                          </a:effectLst>
                        </a:rPr>
                        <a:t>PUBLIK</a:t>
                      </a:r>
                      <a:endParaRPr lang="en-US" b="1" dirty="0">
                        <a:solidFill>
                          <a:schemeClr val="bg1">
                            <a:lumMod val="50000"/>
                          </a:schemeClr>
                        </a:solidFill>
                        <a:effectLst>
                          <a:outerShdw blurRad="38100" dist="38100" dir="2700000" algn="tl">
                            <a:srgbClr val="000000">
                              <a:alpha val="43137"/>
                            </a:srgbClr>
                          </a:outerShdw>
                        </a:effectLst>
                      </a:endParaRPr>
                    </a:p>
                  </a:txBody>
                  <a:tcPr anchor="ctr"/>
                </a:tc>
                <a:tc>
                  <a:txBody>
                    <a:bodyPr/>
                    <a:lstStyle/>
                    <a:p>
                      <a:pPr marL="285750" indent="-285750">
                        <a:buFont typeface="Arial" panose="020B0604020202020204" pitchFamily="34" charset="0"/>
                        <a:buChar char="•"/>
                      </a:pPr>
                      <a:r>
                        <a:rPr lang="en-US" sz="1400" b="1" dirty="0" smtClean="0">
                          <a:solidFill>
                            <a:schemeClr val="accent6">
                              <a:lumMod val="50000"/>
                            </a:schemeClr>
                          </a:solidFill>
                          <a:effectLst>
                            <a:outerShdw blurRad="38100" dist="38100" dir="2700000" algn="tl">
                              <a:srgbClr val="000000">
                                <a:alpha val="43137"/>
                              </a:srgbClr>
                            </a:outerShdw>
                          </a:effectLst>
                        </a:rPr>
                        <a:t>Lab </a:t>
                      </a:r>
                      <a:r>
                        <a:rPr lang="en-US" sz="1400" b="1" dirty="0" err="1" smtClean="0">
                          <a:solidFill>
                            <a:schemeClr val="accent6">
                              <a:lumMod val="50000"/>
                            </a:schemeClr>
                          </a:solidFill>
                          <a:effectLst>
                            <a:outerShdw blurRad="38100" dist="38100" dir="2700000" algn="tl">
                              <a:srgbClr val="000000">
                                <a:alpha val="43137"/>
                              </a:srgbClr>
                            </a:outerShdw>
                          </a:effectLst>
                        </a:rPr>
                        <a:t>milik</a:t>
                      </a:r>
                      <a:r>
                        <a:rPr lang="en-US" sz="1400" b="1" dirty="0" smtClean="0">
                          <a:solidFill>
                            <a:schemeClr val="accent6">
                              <a:lumMod val="50000"/>
                            </a:schemeClr>
                          </a:solidFill>
                          <a:effectLst>
                            <a:outerShdw blurRad="38100" dist="38100" dir="2700000" algn="tl">
                              <a:srgbClr val="000000">
                                <a:alpha val="43137"/>
                              </a:srgbClr>
                            </a:outerShdw>
                          </a:effectLst>
                        </a:rPr>
                        <a:t> </a:t>
                      </a:r>
                      <a:r>
                        <a:rPr lang="en-US" sz="1400" b="1" dirty="0" err="1" smtClean="0">
                          <a:solidFill>
                            <a:schemeClr val="accent6">
                              <a:lumMod val="50000"/>
                            </a:schemeClr>
                          </a:solidFill>
                          <a:effectLst>
                            <a:outerShdw blurRad="38100" dist="38100" dir="2700000" algn="tl">
                              <a:srgbClr val="000000">
                                <a:alpha val="43137"/>
                              </a:srgbClr>
                            </a:outerShdw>
                          </a:effectLst>
                        </a:rPr>
                        <a:t>pemerintah</a:t>
                      </a:r>
                      <a:endParaRPr lang="en-US" sz="1400" b="1" baseline="0" dirty="0" smtClean="0">
                        <a:solidFill>
                          <a:schemeClr val="accent6">
                            <a:lumMod val="50000"/>
                          </a:schemeClr>
                        </a:solidFill>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sz="1400" b="1" dirty="0" smtClean="0">
                          <a:solidFill>
                            <a:schemeClr val="accent6">
                              <a:lumMod val="50000"/>
                            </a:schemeClr>
                          </a:solidFill>
                          <a:effectLst>
                            <a:outerShdw blurRad="38100" dist="38100" dir="2700000" algn="tl">
                              <a:srgbClr val="000000">
                                <a:alpha val="43137"/>
                              </a:srgbClr>
                            </a:outerShdw>
                          </a:effectLst>
                        </a:rPr>
                        <a:t>Lab </a:t>
                      </a:r>
                      <a:r>
                        <a:rPr lang="en-US" sz="1400" b="1" dirty="0" err="1" smtClean="0">
                          <a:solidFill>
                            <a:schemeClr val="accent6">
                              <a:lumMod val="50000"/>
                            </a:schemeClr>
                          </a:solidFill>
                          <a:effectLst>
                            <a:outerShdw blurRad="38100" dist="38100" dir="2700000" algn="tl">
                              <a:srgbClr val="000000">
                                <a:alpha val="43137"/>
                              </a:srgbClr>
                            </a:outerShdw>
                          </a:effectLst>
                        </a:rPr>
                        <a:t>milik</a:t>
                      </a:r>
                      <a:r>
                        <a:rPr lang="en-US" sz="1400" b="1" dirty="0" smtClean="0">
                          <a:solidFill>
                            <a:schemeClr val="accent6">
                              <a:lumMod val="50000"/>
                            </a:schemeClr>
                          </a:solidFill>
                          <a:effectLst>
                            <a:outerShdw blurRad="38100" dist="38100" dir="2700000" algn="tl">
                              <a:srgbClr val="000000">
                                <a:alpha val="43137"/>
                              </a:srgbClr>
                            </a:outerShdw>
                          </a:effectLst>
                        </a:rPr>
                        <a:t> </a:t>
                      </a:r>
                      <a:r>
                        <a:rPr lang="en-US" sz="1400" b="1" dirty="0" err="1" smtClean="0">
                          <a:solidFill>
                            <a:schemeClr val="accent6">
                              <a:lumMod val="50000"/>
                            </a:schemeClr>
                          </a:solidFill>
                          <a:effectLst>
                            <a:outerShdw blurRad="38100" dist="38100" dir="2700000" algn="tl">
                              <a:srgbClr val="000000">
                                <a:alpha val="43137"/>
                              </a:srgbClr>
                            </a:outerShdw>
                          </a:effectLst>
                        </a:rPr>
                        <a:t>universitas</a:t>
                      </a:r>
                      <a:endParaRPr lang="en-US" sz="1400" b="1" dirty="0">
                        <a:solidFill>
                          <a:schemeClr val="accent6">
                            <a:lumMod val="50000"/>
                          </a:schemeClr>
                        </a:solidFill>
                        <a:effectLst>
                          <a:outerShdw blurRad="38100" dist="38100" dir="2700000" algn="tl">
                            <a:srgbClr val="000000">
                              <a:alpha val="43137"/>
                            </a:srgbClr>
                          </a:outerShdw>
                        </a:effectLst>
                      </a:endParaRPr>
                    </a:p>
                  </a:txBody>
                  <a:tcPr anchor="ctr">
                    <a:solidFill>
                      <a:schemeClr val="accent6">
                        <a:lumMod val="60000"/>
                        <a:lumOff val="40000"/>
                      </a:schemeClr>
                    </a:solidFill>
                  </a:tcPr>
                </a:tc>
                <a:tc>
                  <a:txBody>
                    <a:bodyPr/>
                    <a:lstStyle/>
                    <a:p>
                      <a:pPr marL="285750" indent="-285750">
                        <a:buFont typeface="Arial" panose="020B0604020202020204" pitchFamily="34" charset="0"/>
                        <a:buChar char="•"/>
                      </a:pPr>
                      <a:r>
                        <a:rPr lang="en-US" sz="1400" b="1" dirty="0" err="1" smtClean="0">
                          <a:solidFill>
                            <a:schemeClr val="accent6">
                              <a:lumMod val="50000"/>
                            </a:schemeClr>
                          </a:solidFill>
                          <a:effectLst>
                            <a:outerShdw blurRad="38100" dist="38100" dir="2700000" algn="tl">
                              <a:srgbClr val="000000">
                                <a:alpha val="43137"/>
                              </a:srgbClr>
                            </a:outerShdw>
                          </a:effectLst>
                        </a:rPr>
                        <a:t>Badan</a:t>
                      </a:r>
                      <a:r>
                        <a:rPr lang="en-US" sz="1400" b="1" dirty="0" smtClean="0">
                          <a:solidFill>
                            <a:schemeClr val="accent6">
                              <a:lumMod val="50000"/>
                            </a:schemeClr>
                          </a:solidFill>
                          <a:effectLst>
                            <a:outerShdw blurRad="38100" dist="38100" dir="2700000" algn="tl">
                              <a:srgbClr val="000000">
                                <a:alpha val="43137"/>
                              </a:srgbClr>
                            </a:outerShdw>
                          </a:effectLst>
                        </a:rPr>
                        <a:t> </a:t>
                      </a:r>
                      <a:r>
                        <a:rPr lang="en-US" sz="1400" b="1" dirty="0" err="1" smtClean="0">
                          <a:solidFill>
                            <a:schemeClr val="accent6">
                              <a:lumMod val="50000"/>
                            </a:schemeClr>
                          </a:solidFill>
                          <a:effectLst>
                            <a:outerShdw blurRad="38100" dist="38100" dir="2700000" algn="tl">
                              <a:srgbClr val="000000">
                                <a:alpha val="43137"/>
                              </a:srgbClr>
                            </a:outerShdw>
                          </a:effectLst>
                        </a:rPr>
                        <a:t>Pengkajian</a:t>
                      </a:r>
                      <a:r>
                        <a:rPr lang="en-US" sz="1400" b="1" dirty="0" smtClean="0">
                          <a:solidFill>
                            <a:schemeClr val="accent6">
                              <a:lumMod val="50000"/>
                            </a:schemeClr>
                          </a:solidFill>
                          <a:effectLst>
                            <a:outerShdw blurRad="38100" dist="38100" dir="2700000" algn="tl">
                              <a:srgbClr val="000000">
                                <a:alpha val="43137"/>
                              </a:srgbClr>
                            </a:outerShdw>
                          </a:effectLst>
                        </a:rPr>
                        <a:t> </a:t>
                      </a:r>
                      <a:r>
                        <a:rPr lang="en-US" sz="1400" b="1" dirty="0" err="1" smtClean="0">
                          <a:solidFill>
                            <a:schemeClr val="accent6">
                              <a:lumMod val="50000"/>
                            </a:schemeClr>
                          </a:solidFill>
                          <a:effectLst>
                            <a:outerShdw blurRad="38100" dist="38100" dir="2700000" algn="tl">
                              <a:srgbClr val="000000">
                                <a:alpha val="43137"/>
                              </a:srgbClr>
                            </a:outerShdw>
                          </a:effectLst>
                        </a:rPr>
                        <a:t>dan</a:t>
                      </a:r>
                      <a:r>
                        <a:rPr lang="en-US" sz="1400" b="1" dirty="0" smtClean="0">
                          <a:solidFill>
                            <a:schemeClr val="accent6">
                              <a:lumMod val="50000"/>
                            </a:schemeClr>
                          </a:solidFill>
                          <a:effectLst>
                            <a:outerShdw blurRad="38100" dist="38100" dir="2700000" algn="tl">
                              <a:srgbClr val="000000">
                                <a:alpha val="43137"/>
                              </a:srgbClr>
                            </a:outerShdw>
                          </a:effectLst>
                        </a:rPr>
                        <a:t> </a:t>
                      </a:r>
                      <a:r>
                        <a:rPr lang="en-US" sz="1400" b="1" dirty="0" err="1" smtClean="0">
                          <a:solidFill>
                            <a:schemeClr val="accent6">
                              <a:lumMod val="50000"/>
                            </a:schemeClr>
                          </a:solidFill>
                          <a:effectLst>
                            <a:outerShdw blurRad="38100" dist="38100" dir="2700000" algn="tl">
                              <a:srgbClr val="000000">
                                <a:alpha val="43137"/>
                              </a:srgbClr>
                            </a:outerShdw>
                          </a:effectLst>
                        </a:rPr>
                        <a:t>Penerapan</a:t>
                      </a:r>
                      <a:r>
                        <a:rPr lang="en-US" sz="1400" b="1" dirty="0" smtClean="0">
                          <a:solidFill>
                            <a:schemeClr val="accent6">
                              <a:lumMod val="50000"/>
                            </a:schemeClr>
                          </a:solidFill>
                          <a:effectLst>
                            <a:outerShdw blurRad="38100" dist="38100" dir="2700000" algn="tl">
                              <a:srgbClr val="000000">
                                <a:alpha val="43137"/>
                              </a:srgbClr>
                            </a:outerShdw>
                          </a:effectLst>
                        </a:rPr>
                        <a:t> </a:t>
                      </a:r>
                      <a:r>
                        <a:rPr lang="en-US" sz="1400" b="1" dirty="0" err="1" smtClean="0">
                          <a:solidFill>
                            <a:schemeClr val="accent6">
                              <a:lumMod val="50000"/>
                            </a:schemeClr>
                          </a:solidFill>
                          <a:effectLst>
                            <a:outerShdw blurRad="38100" dist="38100" dir="2700000" algn="tl">
                              <a:srgbClr val="000000">
                                <a:alpha val="43137"/>
                              </a:srgbClr>
                            </a:outerShdw>
                          </a:effectLst>
                        </a:rPr>
                        <a:t>Teknologi</a:t>
                      </a:r>
                      <a:r>
                        <a:rPr lang="en-US" sz="1400" b="1" dirty="0" smtClean="0">
                          <a:solidFill>
                            <a:schemeClr val="accent6">
                              <a:lumMod val="50000"/>
                            </a:schemeClr>
                          </a:solidFill>
                          <a:effectLst>
                            <a:outerShdw blurRad="38100" dist="38100" dir="2700000" algn="tl">
                              <a:srgbClr val="000000">
                                <a:alpha val="43137"/>
                              </a:srgbClr>
                            </a:outerShdw>
                          </a:effectLst>
                        </a:rPr>
                        <a:t> (BPPT)</a:t>
                      </a:r>
                    </a:p>
                    <a:p>
                      <a:pPr marL="285750" indent="-285750">
                        <a:buFont typeface="Arial" panose="020B0604020202020204" pitchFamily="34" charset="0"/>
                        <a:buChar char="•"/>
                      </a:pPr>
                      <a:r>
                        <a:rPr lang="en-US" sz="1400" b="1" dirty="0" err="1" smtClean="0">
                          <a:solidFill>
                            <a:schemeClr val="accent6">
                              <a:lumMod val="50000"/>
                            </a:schemeClr>
                          </a:solidFill>
                          <a:effectLst>
                            <a:outerShdw blurRad="38100" dist="38100" dir="2700000" algn="tl">
                              <a:srgbClr val="000000">
                                <a:alpha val="43137"/>
                              </a:srgbClr>
                            </a:outerShdw>
                          </a:effectLst>
                        </a:rPr>
                        <a:t>Inkubator</a:t>
                      </a:r>
                      <a:endParaRPr lang="en-US" sz="1400" b="1" dirty="0" smtClean="0">
                        <a:solidFill>
                          <a:schemeClr val="accent6">
                            <a:lumMod val="50000"/>
                          </a:schemeClr>
                        </a:solidFill>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sz="1400" b="1" dirty="0" err="1" smtClean="0">
                          <a:solidFill>
                            <a:schemeClr val="accent6">
                              <a:lumMod val="50000"/>
                            </a:schemeClr>
                          </a:solidFill>
                          <a:effectLst>
                            <a:outerShdw blurRad="38100" dist="38100" dir="2700000" algn="tl">
                              <a:srgbClr val="000000">
                                <a:alpha val="43137"/>
                              </a:srgbClr>
                            </a:outerShdw>
                          </a:effectLst>
                        </a:rPr>
                        <a:t>Dinas</a:t>
                      </a:r>
                      <a:r>
                        <a:rPr lang="en-US" sz="1400" b="1" dirty="0" smtClean="0">
                          <a:solidFill>
                            <a:schemeClr val="accent6">
                              <a:lumMod val="50000"/>
                            </a:schemeClr>
                          </a:solidFill>
                          <a:effectLst>
                            <a:outerShdw blurRad="38100" dist="38100" dir="2700000" algn="tl">
                              <a:srgbClr val="000000">
                                <a:alpha val="43137"/>
                              </a:srgbClr>
                            </a:outerShdw>
                          </a:effectLst>
                        </a:rPr>
                        <a:t> </a:t>
                      </a:r>
                      <a:r>
                        <a:rPr lang="en-US" sz="1400" b="1" dirty="0" err="1" smtClean="0">
                          <a:solidFill>
                            <a:schemeClr val="accent6">
                              <a:lumMod val="50000"/>
                            </a:schemeClr>
                          </a:solidFill>
                          <a:effectLst>
                            <a:outerShdw blurRad="38100" dist="38100" dir="2700000" algn="tl">
                              <a:srgbClr val="000000">
                                <a:alpha val="43137"/>
                              </a:srgbClr>
                            </a:outerShdw>
                          </a:effectLst>
                        </a:rPr>
                        <a:t>Terkait</a:t>
                      </a:r>
                      <a:endParaRPr lang="en-US" sz="1400" b="1" dirty="0">
                        <a:solidFill>
                          <a:schemeClr val="accent6">
                            <a:lumMod val="50000"/>
                          </a:schemeClr>
                        </a:solidFill>
                        <a:effectLst>
                          <a:outerShdw blurRad="38100" dist="38100" dir="2700000" algn="tl">
                            <a:srgbClr val="000000">
                              <a:alpha val="43137"/>
                            </a:srgbClr>
                          </a:outerShdw>
                        </a:effectLst>
                      </a:endParaRPr>
                    </a:p>
                  </a:txBody>
                  <a:tcPr anchor="ctr">
                    <a:solidFill>
                      <a:schemeClr val="accent6">
                        <a:lumMod val="60000"/>
                        <a:lumOff val="40000"/>
                      </a:schemeClr>
                    </a:solidFill>
                  </a:tcPr>
                </a:tc>
              </a:tr>
              <a:tr h="733505">
                <a:tc>
                  <a:txBody>
                    <a:bodyPr/>
                    <a:lstStyle/>
                    <a:p>
                      <a:pPr algn="ctr"/>
                      <a:r>
                        <a:rPr lang="en-US" b="1" dirty="0" smtClean="0">
                          <a:solidFill>
                            <a:schemeClr val="bg1">
                              <a:lumMod val="50000"/>
                            </a:schemeClr>
                          </a:solidFill>
                          <a:effectLst>
                            <a:outerShdw blurRad="38100" dist="38100" dir="2700000" algn="tl">
                              <a:srgbClr val="000000">
                                <a:alpha val="43137"/>
                              </a:srgbClr>
                            </a:outerShdw>
                          </a:effectLst>
                        </a:rPr>
                        <a:t>PRIVAT</a:t>
                      </a:r>
                      <a:endParaRPr lang="en-US" b="1" dirty="0">
                        <a:solidFill>
                          <a:schemeClr val="bg1">
                            <a:lumMod val="50000"/>
                          </a:schemeClr>
                        </a:solidFill>
                        <a:effectLst>
                          <a:outerShdw blurRad="38100" dist="38100" dir="2700000" algn="tl">
                            <a:srgbClr val="000000">
                              <a:alpha val="43137"/>
                            </a:srgbClr>
                          </a:outerShdw>
                        </a:effectLst>
                      </a:endParaRPr>
                    </a:p>
                  </a:txBody>
                  <a:tcPr anchor="ctr"/>
                </a:tc>
                <a:tc>
                  <a:txBody>
                    <a:bodyPr/>
                    <a:lstStyle/>
                    <a:p>
                      <a:pPr marL="285750" indent="-285750">
                        <a:buFont typeface="Arial" panose="020B0604020202020204" pitchFamily="34" charset="0"/>
                        <a:buChar char="•"/>
                      </a:pPr>
                      <a:r>
                        <a:rPr lang="en-US" sz="1400" b="1" dirty="0" smtClean="0">
                          <a:solidFill>
                            <a:schemeClr val="accent6">
                              <a:lumMod val="50000"/>
                            </a:schemeClr>
                          </a:solidFill>
                          <a:effectLst>
                            <a:outerShdw blurRad="38100" dist="38100" dir="2700000" algn="tl">
                              <a:srgbClr val="000000">
                                <a:alpha val="43137"/>
                              </a:srgbClr>
                            </a:outerShdw>
                          </a:effectLst>
                        </a:rPr>
                        <a:t>R&amp;D (</a:t>
                      </a:r>
                      <a:r>
                        <a:rPr lang="en-US" sz="1400" b="1" dirty="0" err="1" smtClean="0">
                          <a:solidFill>
                            <a:schemeClr val="accent6">
                              <a:lumMod val="50000"/>
                            </a:schemeClr>
                          </a:solidFill>
                          <a:effectLst>
                            <a:outerShdw blurRad="38100" dist="38100" dir="2700000" algn="tl">
                              <a:srgbClr val="000000">
                                <a:alpha val="43137"/>
                              </a:srgbClr>
                            </a:outerShdw>
                          </a:effectLst>
                        </a:rPr>
                        <a:t>Litbang</a:t>
                      </a:r>
                      <a:r>
                        <a:rPr lang="en-US" sz="1400" b="1" dirty="0" smtClean="0">
                          <a:solidFill>
                            <a:schemeClr val="accent6">
                              <a:lumMod val="50000"/>
                            </a:schemeClr>
                          </a:solidFill>
                          <a:effectLst>
                            <a:outerShdw blurRad="38100" dist="38100" dir="2700000" algn="tl">
                              <a:srgbClr val="000000">
                                <a:alpha val="43137"/>
                              </a:srgbClr>
                            </a:outerShdw>
                          </a:effectLst>
                        </a:rPr>
                        <a:t>) </a:t>
                      </a:r>
                      <a:r>
                        <a:rPr lang="en-US" sz="1400" b="1" dirty="0" err="1" smtClean="0">
                          <a:solidFill>
                            <a:schemeClr val="accent6">
                              <a:lumMod val="50000"/>
                            </a:schemeClr>
                          </a:solidFill>
                          <a:effectLst>
                            <a:outerShdw blurRad="38100" dist="38100" dir="2700000" algn="tl">
                              <a:srgbClr val="000000">
                                <a:alpha val="43137"/>
                              </a:srgbClr>
                            </a:outerShdw>
                          </a:effectLst>
                        </a:rPr>
                        <a:t>perusahaan</a:t>
                      </a:r>
                      <a:endParaRPr lang="en-US" sz="1400" b="1" dirty="0" smtClean="0">
                        <a:solidFill>
                          <a:schemeClr val="accent6">
                            <a:lumMod val="50000"/>
                          </a:schemeClr>
                        </a:solidFill>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sz="1400" b="1" dirty="0" err="1" smtClean="0">
                          <a:solidFill>
                            <a:schemeClr val="accent6">
                              <a:lumMod val="50000"/>
                            </a:schemeClr>
                          </a:solidFill>
                          <a:effectLst>
                            <a:outerShdw blurRad="38100" dist="38100" dir="2700000" algn="tl">
                              <a:srgbClr val="000000">
                                <a:alpha val="43137"/>
                              </a:srgbClr>
                            </a:outerShdw>
                          </a:effectLst>
                        </a:rPr>
                        <a:t>Konsorsium</a:t>
                      </a:r>
                      <a:r>
                        <a:rPr lang="en-US" sz="1400" b="1" dirty="0" smtClean="0">
                          <a:solidFill>
                            <a:schemeClr val="accent6">
                              <a:lumMod val="50000"/>
                            </a:schemeClr>
                          </a:solidFill>
                          <a:effectLst>
                            <a:outerShdw blurRad="38100" dist="38100" dir="2700000" algn="tl">
                              <a:srgbClr val="000000">
                                <a:alpha val="43137"/>
                              </a:srgbClr>
                            </a:outerShdw>
                          </a:effectLst>
                        </a:rPr>
                        <a:t> </a:t>
                      </a:r>
                      <a:r>
                        <a:rPr lang="en-US" sz="1400" b="1" dirty="0" err="1" smtClean="0">
                          <a:solidFill>
                            <a:schemeClr val="accent6">
                              <a:lumMod val="50000"/>
                            </a:schemeClr>
                          </a:solidFill>
                          <a:effectLst>
                            <a:outerShdw blurRad="38100" dist="38100" dir="2700000" algn="tl">
                              <a:srgbClr val="000000">
                                <a:alpha val="43137"/>
                              </a:srgbClr>
                            </a:outerShdw>
                          </a:effectLst>
                        </a:rPr>
                        <a:t>Litbang</a:t>
                      </a:r>
                      <a:r>
                        <a:rPr lang="en-US" sz="1400" b="1" dirty="0" smtClean="0">
                          <a:solidFill>
                            <a:schemeClr val="accent6">
                              <a:lumMod val="50000"/>
                            </a:schemeClr>
                          </a:solidFill>
                          <a:effectLst>
                            <a:outerShdw blurRad="38100" dist="38100" dir="2700000" algn="tl">
                              <a:srgbClr val="000000">
                                <a:alpha val="43137"/>
                              </a:srgbClr>
                            </a:outerShdw>
                          </a:effectLst>
                        </a:rPr>
                        <a:t> (R&amp;D)</a:t>
                      </a:r>
                    </a:p>
                    <a:p>
                      <a:pPr marL="285750" indent="-285750">
                        <a:buFont typeface="Arial" panose="020B0604020202020204" pitchFamily="34" charset="0"/>
                        <a:buChar char="•"/>
                      </a:pPr>
                      <a:r>
                        <a:rPr lang="en-US" sz="1400" b="1" dirty="0" err="1" smtClean="0">
                          <a:solidFill>
                            <a:schemeClr val="accent6">
                              <a:lumMod val="50000"/>
                            </a:schemeClr>
                          </a:solidFill>
                          <a:effectLst>
                            <a:outerShdw blurRad="38100" dist="38100" dir="2700000" algn="tl">
                              <a:srgbClr val="000000">
                                <a:alpha val="43137"/>
                              </a:srgbClr>
                            </a:outerShdw>
                          </a:effectLst>
                        </a:rPr>
                        <a:t>Aliansi</a:t>
                      </a:r>
                      <a:r>
                        <a:rPr lang="en-US" sz="1400" b="1" dirty="0" smtClean="0">
                          <a:solidFill>
                            <a:schemeClr val="accent6">
                              <a:lumMod val="50000"/>
                            </a:schemeClr>
                          </a:solidFill>
                          <a:effectLst>
                            <a:outerShdw blurRad="38100" dist="38100" dir="2700000" algn="tl">
                              <a:srgbClr val="000000">
                                <a:alpha val="43137"/>
                              </a:srgbClr>
                            </a:outerShdw>
                          </a:effectLst>
                        </a:rPr>
                        <a:t> </a:t>
                      </a:r>
                      <a:r>
                        <a:rPr lang="en-US" sz="1400" b="1" dirty="0" err="1" smtClean="0">
                          <a:solidFill>
                            <a:schemeClr val="accent6">
                              <a:lumMod val="50000"/>
                            </a:schemeClr>
                          </a:solidFill>
                          <a:effectLst>
                            <a:outerShdw blurRad="38100" dist="38100" dir="2700000" algn="tl">
                              <a:srgbClr val="000000">
                                <a:alpha val="43137"/>
                              </a:srgbClr>
                            </a:outerShdw>
                          </a:effectLst>
                        </a:rPr>
                        <a:t>teknologi</a:t>
                      </a:r>
                      <a:endParaRPr lang="en-US" sz="1400" b="1" dirty="0" smtClean="0">
                        <a:solidFill>
                          <a:schemeClr val="accent6">
                            <a:lumMod val="50000"/>
                          </a:schemeClr>
                        </a:solidFill>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sz="1400" b="1" dirty="0" smtClean="0">
                          <a:solidFill>
                            <a:schemeClr val="accent6">
                              <a:lumMod val="50000"/>
                            </a:schemeClr>
                          </a:solidFill>
                          <a:effectLst>
                            <a:outerShdw blurRad="38100" dist="38100" dir="2700000" algn="tl">
                              <a:srgbClr val="000000">
                                <a:alpha val="43137"/>
                              </a:srgbClr>
                            </a:outerShdw>
                          </a:effectLst>
                        </a:rPr>
                        <a:t>Partnerships</a:t>
                      </a:r>
                      <a:endParaRPr lang="en-US" sz="1400" b="1" dirty="0">
                        <a:solidFill>
                          <a:schemeClr val="accent6">
                            <a:lumMod val="50000"/>
                          </a:schemeClr>
                        </a:solidFill>
                        <a:effectLst>
                          <a:outerShdw blurRad="38100" dist="38100" dir="2700000" algn="tl">
                            <a:srgbClr val="000000">
                              <a:alpha val="43137"/>
                            </a:srgbClr>
                          </a:outerShdw>
                        </a:effectLst>
                      </a:endParaRPr>
                    </a:p>
                  </a:txBody>
                  <a:tcPr anchor="ctr">
                    <a:solidFill>
                      <a:schemeClr val="accent6">
                        <a:lumMod val="60000"/>
                        <a:lumOff val="40000"/>
                      </a:schemeClr>
                    </a:solidFill>
                  </a:tcPr>
                </a:tc>
                <a:tc>
                  <a:txBody>
                    <a:bodyPr/>
                    <a:lstStyle/>
                    <a:p>
                      <a:pPr marL="285750" indent="-285750">
                        <a:buFont typeface="Arial" panose="020B0604020202020204" pitchFamily="34" charset="0"/>
                        <a:buChar char="•"/>
                      </a:pPr>
                      <a:r>
                        <a:rPr lang="en-US" sz="1400" b="1" dirty="0" err="1" smtClean="0">
                          <a:solidFill>
                            <a:schemeClr val="accent6">
                              <a:lumMod val="50000"/>
                            </a:schemeClr>
                          </a:solidFill>
                          <a:effectLst>
                            <a:outerShdw blurRad="38100" dist="38100" dir="2700000" algn="tl">
                              <a:srgbClr val="000000">
                                <a:alpha val="43137"/>
                              </a:srgbClr>
                            </a:outerShdw>
                          </a:effectLst>
                        </a:rPr>
                        <a:t>Pemodal</a:t>
                      </a:r>
                      <a:r>
                        <a:rPr lang="en-US" sz="1400" b="1" dirty="0" smtClean="0">
                          <a:solidFill>
                            <a:schemeClr val="accent6">
                              <a:lumMod val="50000"/>
                            </a:schemeClr>
                          </a:solidFill>
                          <a:effectLst>
                            <a:outerShdw blurRad="38100" dist="38100" dir="2700000" algn="tl">
                              <a:srgbClr val="000000">
                                <a:alpha val="43137"/>
                              </a:srgbClr>
                            </a:outerShdw>
                          </a:effectLst>
                        </a:rPr>
                        <a:t> Ventura</a:t>
                      </a:r>
                    </a:p>
                    <a:p>
                      <a:pPr marL="285750" indent="-285750">
                        <a:buFont typeface="Arial" panose="020B0604020202020204" pitchFamily="34" charset="0"/>
                        <a:buChar char="•"/>
                      </a:pPr>
                      <a:r>
                        <a:rPr lang="en-US" sz="1400" b="1" dirty="0" smtClean="0">
                          <a:solidFill>
                            <a:schemeClr val="accent6">
                              <a:lumMod val="50000"/>
                            </a:schemeClr>
                          </a:solidFill>
                          <a:effectLst>
                            <a:outerShdw blurRad="38100" dist="38100" dir="2700000" algn="tl">
                              <a:srgbClr val="000000">
                                <a:alpha val="43137"/>
                              </a:srgbClr>
                            </a:outerShdw>
                          </a:effectLst>
                        </a:rPr>
                        <a:t>Evaluator </a:t>
                      </a:r>
                      <a:r>
                        <a:rPr lang="en-US" sz="1400" b="1" dirty="0" err="1" smtClean="0">
                          <a:solidFill>
                            <a:schemeClr val="accent6">
                              <a:lumMod val="50000"/>
                            </a:schemeClr>
                          </a:solidFill>
                          <a:effectLst>
                            <a:outerShdw blurRad="38100" dist="38100" dir="2700000" algn="tl">
                              <a:srgbClr val="000000">
                                <a:alpha val="43137"/>
                              </a:srgbClr>
                            </a:outerShdw>
                          </a:effectLst>
                        </a:rPr>
                        <a:t>Teknologi</a:t>
                      </a:r>
                      <a:endParaRPr lang="en-US" sz="1400" b="1" dirty="0">
                        <a:solidFill>
                          <a:schemeClr val="accent6">
                            <a:lumMod val="50000"/>
                          </a:schemeClr>
                        </a:solidFill>
                        <a:effectLst>
                          <a:outerShdw blurRad="38100" dist="38100" dir="2700000" algn="tl">
                            <a:srgbClr val="000000">
                              <a:alpha val="43137"/>
                            </a:srgbClr>
                          </a:outerShdw>
                        </a:effectLst>
                      </a:endParaRPr>
                    </a:p>
                  </a:txBody>
                  <a:tcPr anchor="ctr">
                    <a:solidFill>
                      <a:schemeClr val="accent6">
                        <a:lumMod val="60000"/>
                        <a:lumOff val="40000"/>
                      </a:schemeClr>
                    </a:solidFill>
                  </a:tcPr>
                </a:tc>
              </a:tr>
            </a:tbl>
          </a:graphicData>
        </a:graphic>
      </p:graphicFrame>
    </p:spTree>
    <p:extLst>
      <p:ext uri="{BB962C8B-B14F-4D97-AF65-F5344CB8AC3E}">
        <p14:creationId xmlns:p14="http://schemas.microsoft.com/office/powerpoint/2010/main" val="3974155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389" y="385539"/>
            <a:ext cx="10955161" cy="1507067"/>
          </a:xfrm>
        </p:spPr>
        <p:txBody>
          <a:bodyPr>
            <a:normAutofit/>
          </a:bodyPr>
          <a:lstStyle/>
          <a:p>
            <a:r>
              <a:rPr lang="en-US" dirty="0" err="1" smtClean="0"/>
              <a:t>Peran</a:t>
            </a:r>
            <a:r>
              <a:rPr lang="en-US" dirty="0" smtClean="0"/>
              <a:t> </a:t>
            </a:r>
            <a:r>
              <a:rPr lang="en-US" dirty="0" err="1" smtClean="0"/>
              <a:t>Korporasi</a:t>
            </a:r>
            <a:r>
              <a:rPr lang="en-US" dirty="0" smtClean="0"/>
              <a:t> </a:t>
            </a:r>
            <a:r>
              <a:rPr lang="en-US" dirty="0" err="1" smtClean="0"/>
              <a:t>dalam</a:t>
            </a:r>
            <a:r>
              <a:rPr lang="en-US" dirty="0" smtClean="0"/>
              <a:t> </a:t>
            </a:r>
            <a:r>
              <a:rPr lang="en-US" dirty="0" err="1" smtClean="0"/>
              <a:t>Manajemen</a:t>
            </a:r>
            <a:r>
              <a:rPr lang="en-US" dirty="0" smtClean="0"/>
              <a:t> </a:t>
            </a:r>
            <a:r>
              <a:rPr lang="en-US" dirty="0" err="1" smtClean="0"/>
              <a:t>Teknologi</a:t>
            </a:r>
            <a:endParaRPr lang="en-US" dirty="0"/>
          </a:p>
        </p:txBody>
      </p:sp>
      <p:sp>
        <p:nvSpPr>
          <p:cNvPr id="3" name="Content Placeholder 2"/>
          <p:cNvSpPr>
            <a:spLocks noGrp="1"/>
          </p:cNvSpPr>
          <p:nvPr>
            <p:ph idx="1"/>
          </p:nvPr>
        </p:nvSpPr>
        <p:spPr>
          <a:xfrm>
            <a:off x="508000" y="1781503"/>
            <a:ext cx="11176000" cy="4358820"/>
          </a:xfrm>
        </p:spPr>
        <p:txBody>
          <a:bodyPr>
            <a:noAutofit/>
          </a:bodyPr>
          <a:lstStyle/>
          <a:p>
            <a:r>
              <a:rPr lang="en-US" dirty="0" err="1" smtClean="0"/>
              <a:t>Sebagai</a:t>
            </a:r>
            <a:r>
              <a:rPr lang="en-US" dirty="0" smtClean="0"/>
              <a:t> </a:t>
            </a:r>
            <a:r>
              <a:rPr lang="en-US" b="1" dirty="0" smtClean="0">
                <a:solidFill>
                  <a:srgbClr val="FFFF00"/>
                </a:solidFill>
              </a:rPr>
              <a:t>PENGEMBANG</a:t>
            </a:r>
            <a:r>
              <a:rPr lang="en-US" dirty="0" smtClean="0"/>
              <a:t> </a:t>
            </a:r>
            <a:r>
              <a:rPr lang="en-US" dirty="0" err="1" smtClean="0"/>
              <a:t>teknologi</a:t>
            </a:r>
            <a:r>
              <a:rPr lang="en-US" dirty="0" smtClean="0"/>
              <a:t>, </a:t>
            </a:r>
            <a:r>
              <a:rPr lang="en-US" dirty="0" err="1" smtClean="0"/>
              <a:t>mereka</a:t>
            </a:r>
            <a:r>
              <a:rPr lang="en-US" dirty="0" smtClean="0"/>
              <a:t> </a:t>
            </a:r>
            <a:r>
              <a:rPr lang="en-US" dirty="0" err="1" smtClean="0"/>
              <a:t>adalah</a:t>
            </a:r>
            <a:r>
              <a:rPr lang="en-US" dirty="0" smtClean="0"/>
              <a:t> </a:t>
            </a:r>
            <a:r>
              <a:rPr lang="en-US" dirty="0" err="1" smtClean="0"/>
              <a:t>pendorong</a:t>
            </a:r>
            <a:r>
              <a:rPr lang="en-US" dirty="0" smtClean="0"/>
              <a:t> </a:t>
            </a:r>
            <a:r>
              <a:rPr lang="en-US" dirty="0" err="1" smtClean="0"/>
              <a:t>perubahan</a:t>
            </a:r>
            <a:r>
              <a:rPr lang="en-US" dirty="0" smtClean="0"/>
              <a:t> </a:t>
            </a:r>
            <a:r>
              <a:rPr lang="en-US" dirty="0" err="1" smtClean="0"/>
              <a:t>dalam</a:t>
            </a:r>
            <a:r>
              <a:rPr lang="en-US" dirty="0" smtClean="0"/>
              <a:t> </a:t>
            </a:r>
            <a:r>
              <a:rPr lang="en-US" dirty="0" err="1" smtClean="0"/>
              <a:t>lingkungan</a:t>
            </a:r>
            <a:r>
              <a:rPr lang="en-US" dirty="0" smtClean="0"/>
              <a:t> </a:t>
            </a:r>
            <a:r>
              <a:rPr lang="en-US" dirty="0" err="1" smtClean="0"/>
              <a:t>teknologi</a:t>
            </a:r>
            <a:endParaRPr lang="en-US" dirty="0" smtClean="0"/>
          </a:p>
          <a:p>
            <a:r>
              <a:rPr lang="en-US" dirty="0" err="1" smtClean="0"/>
              <a:t>Mereka</a:t>
            </a:r>
            <a:r>
              <a:rPr lang="en-US" dirty="0" smtClean="0"/>
              <a:t> </a:t>
            </a:r>
            <a:r>
              <a:rPr lang="en-US" dirty="0" err="1" smtClean="0"/>
              <a:t>adalah</a:t>
            </a:r>
            <a:r>
              <a:rPr lang="en-US" dirty="0" smtClean="0"/>
              <a:t> </a:t>
            </a:r>
            <a:r>
              <a:rPr lang="en-US" b="1" dirty="0" smtClean="0">
                <a:solidFill>
                  <a:srgbClr val="FFFF00"/>
                </a:solidFill>
              </a:rPr>
              <a:t>BENEFISIARI</a:t>
            </a:r>
            <a:r>
              <a:rPr lang="en-US" b="1" dirty="0" smtClean="0">
                <a:solidFill>
                  <a:srgbClr val="FF00FF"/>
                </a:solidFill>
              </a:rPr>
              <a:t> </a:t>
            </a:r>
            <a:r>
              <a:rPr lang="en-US" dirty="0" err="1" smtClean="0"/>
              <a:t>dari</a:t>
            </a:r>
            <a:r>
              <a:rPr lang="en-US" dirty="0" smtClean="0"/>
              <a:t> </a:t>
            </a:r>
            <a:r>
              <a:rPr lang="en-US" dirty="0" err="1" smtClean="0"/>
              <a:t>perubahan</a:t>
            </a:r>
            <a:r>
              <a:rPr lang="en-US" dirty="0" smtClean="0"/>
              <a:t> </a:t>
            </a:r>
            <a:r>
              <a:rPr lang="en-US" dirty="0" err="1" smtClean="0"/>
              <a:t>teknologi</a:t>
            </a:r>
            <a:r>
              <a:rPr lang="en-US" dirty="0" smtClean="0"/>
              <a:t> yang </a:t>
            </a:r>
            <a:r>
              <a:rPr lang="en-US" dirty="0" err="1" smtClean="0"/>
              <a:t>dilakukan</a:t>
            </a:r>
            <a:r>
              <a:rPr lang="en-US" dirty="0" smtClean="0"/>
              <a:t> </a:t>
            </a:r>
            <a:r>
              <a:rPr lang="en-US" dirty="0" err="1" smtClean="0"/>
              <a:t>pihak</a:t>
            </a:r>
            <a:r>
              <a:rPr lang="en-US" dirty="0" smtClean="0"/>
              <a:t> lain. </a:t>
            </a:r>
            <a:r>
              <a:rPr lang="en-US" dirty="0" err="1" smtClean="0"/>
              <a:t>Dengan</a:t>
            </a:r>
            <a:r>
              <a:rPr lang="en-US" dirty="0" smtClean="0"/>
              <a:t> </a:t>
            </a:r>
            <a:r>
              <a:rPr lang="en-US" dirty="0" err="1" smtClean="0"/>
              <a:t>mengadopsi</a:t>
            </a:r>
            <a:r>
              <a:rPr lang="en-US" dirty="0" smtClean="0"/>
              <a:t> </a:t>
            </a:r>
            <a:r>
              <a:rPr lang="en-US" dirty="0" err="1" smtClean="0"/>
              <a:t>teknologi</a:t>
            </a:r>
            <a:r>
              <a:rPr lang="en-US" dirty="0" smtClean="0"/>
              <a:t> yang </a:t>
            </a:r>
            <a:r>
              <a:rPr lang="en-US" dirty="0" err="1" smtClean="0"/>
              <a:t>lebih</a:t>
            </a:r>
            <a:r>
              <a:rPr lang="en-US" dirty="0" smtClean="0"/>
              <a:t> </a:t>
            </a:r>
            <a:r>
              <a:rPr lang="en-US" dirty="0" err="1" smtClean="0"/>
              <a:t>efisien</a:t>
            </a:r>
            <a:r>
              <a:rPr lang="en-US" dirty="0" smtClean="0"/>
              <a:t> </a:t>
            </a:r>
            <a:r>
              <a:rPr lang="en-US" dirty="0" err="1" smtClean="0"/>
              <a:t>ke</a:t>
            </a:r>
            <a:r>
              <a:rPr lang="en-US" dirty="0" smtClean="0"/>
              <a:t> </a:t>
            </a:r>
            <a:r>
              <a:rPr lang="en-US" dirty="0" err="1" smtClean="0"/>
              <a:t>produk</a:t>
            </a:r>
            <a:r>
              <a:rPr lang="en-US" dirty="0" smtClean="0"/>
              <a:t> </a:t>
            </a:r>
            <a:r>
              <a:rPr lang="en-US" dirty="0" err="1" smtClean="0"/>
              <a:t>atau</a:t>
            </a:r>
            <a:r>
              <a:rPr lang="en-US" dirty="0" smtClean="0"/>
              <a:t> proses </a:t>
            </a:r>
            <a:r>
              <a:rPr lang="en-US" dirty="0" err="1" smtClean="0"/>
              <a:t>mereka</a:t>
            </a:r>
            <a:r>
              <a:rPr lang="en-US" dirty="0" smtClean="0"/>
              <a:t>, </a:t>
            </a:r>
            <a:r>
              <a:rPr lang="en-US" dirty="0" err="1" smtClean="0"/>
              <a:t>maka</a:t>
            </a:r>
            <a:r>
              <a:rPr lang="en-US" dirty="0" smtClean="0"/>
              <a:t> </a:t>
            </a:r>
            <a:r>
              <a:rPr lang="en-US" dirty="0" err="1" smtClean="0"/>
              <a:t>kinerja</a:t>
            </a:r>
            <a:r>
              <a:rPr lang="en-US" dirty="0" smtClean="0"/>
              <a:t> </a:t>
            </a:r>
            <a:r>
              <a:rPr lang="en-US" dirty="0" err="1" smtClean="0"/>
              <a:t>korporasi</a:t>
            </a:r>
            <a:r>
              <a:rPr lang="en-US" dirty="0" smtClean="0"/>
              <a:t> </a:t>
            </a:r>
            <a:r>
              <a:rPr lang="en-US" dirty="0" err="1" smtClean="0"/>
              <a:t>menjadi</a:t>
            </a:r>
            <a:r>
              <a:rPr lang="en-US" dirty="0" smtClean="0"/>
              <a:t> </a:t>
            </a:r>
            <a:r>
              <a:rPr lang="en-US" dirty="0" err="1" smtClean="0"/>
              <a:t>lebih</a:t>
            </a:r>
            <a:r>
              <a:rPr lang="en-US" dirty="0" smtClean="0"/>
              <a:t> </a:t>
            </a:r>
            <a:r>
              <a:rPr lang="en-US" dirty="0" err="1" smtClean="0"/>
              <a:t>baik</a:t>
            </a:r>
            <a:r>
              <a:rPr lang="en-US" dirty="0" smtClean="0"/>
              <a:t> </a:t>
            </a:r>
            <a:r>
              <a:rPr lang="en-US" dirty="0" err="1" smtClean="0"/>
              <a:t>dan</a:t>
            </a:r>
            <a:r>
              <a:rPr lang="en-US" dirty="0" smtClean="0"/>
              <a:t> </a:t>
            </a:r>
            <a:r>
              <a:rPr lang="en-US" dirty="0" err="1" smtClean="0"/>
              <a:t>dapat</a:t>
            </a:r>
            <a:r>
              <a:rPr lang="en-US" dirty="0" smtClean="0"/>
              <a:t> </a:t>
            </a:r>
            <a:r>
              <a:rPr lang="en-US" dirty="0" err="1" smtClean="0"/>
              <a:t>menciptakan</a:t>
            </a:r>
            <a:r>
              <a:rPr lang="en-US" dirty="0" smtClean="0"/>
              <a:t> </a:t>
            </a:r>
            <a:r>
              <a:rPr lang="en-US" dirty="0" err="1" smtClean="0"/>
              <a:t>nilai</a:t>
            </a:r>
            <a:r>
              <a:rPr lang="en-US" dirty="0" smtClean="0"/>
              <a:t>.</a:t>
            </a:r>
          </a:p>
          <a:p>
            <a:r>
              <a:rPr lang="en-US" dirty="0" err="1" smtClean="0"/>
              <a:t>Mereka</a:t>
            </a:r>
            <a:r>
              <a:rPr lang="en-US" dirty="0" smtClean="0"/>
              <a:t> </a:t>
            </a:r>
            <a:r>
              <a:rPr lang="en-US" b="1" dirty="0" smtClean="0">
                <a:solidFill>
                  <a:srgbClr val="FFFF00"/>
                </a:solidFill>
              </a:rPr>
              <a:t>MEMFASILITASI</a:t>
            </a:r>
            <a:r>
              <a:rPr lang="en-US" dirty="0" smtClean="0"/>
              <a:t> </a:t>
            </a:r>
            <a:r>
              <a:rPr lang="en-US" dirty="0" err="1" smtClean="0"/>
              <a:t>pengembangan</a:t>
            </a:r>
            <a:r>
              <a:rPr lang="en-US" dirty="0" smtClean="0"/>
              <a:t> </a:t>
            </a:r>
            <a:r>
              <a:rPr lang="en-US" dirty="0" err="1" smtClean="0"/>
              <a:t>teknologi</a:t>
            </a:r>
            <a:r>
              <a:rPr lang="en-US" dirty="0" smtClean="0"/>
              <a:t> </a:t>
            </a:r>
            <a:r>
              <a:rPr lang="en-US" dirty="0" err="1" smtClean="0"/>
              <a:t>melalui</a:t>
            </a:r>
            <a:r>
              <a:rPr lang="en-US" dirty="0" smtClean="0"/>
              <a:t> </a:t>
            </a:r>
            <a:r>
              <a:rPr lang="en-US" dirty="0" err="1" smtClean="0"/>
              <a:t>investasi</a:t>
            </a:r>
            <a:r>
              <a:rPr lang="en-US" dirty="0" smtClean="0"/>
              <a:t> </a:t>
            </a:r>
            <a:r>
              <a:rPr lang="en-US" dirty="0" err="1" smtClean="0"/>
              <a:t>pada</a:t>
            </a:r>
            <a:r>
              <a:rPr lang="en-US" dirty="0" smtClean="0"/>
              <a:t> </a:t>
            </a:r>
            <a:r>
              <a:rPr lang="en-US" dirty="0" err="1" smtClean="0"/>
              <a:t>proyek</a:t>
            </a:r>
            <a:r>
              <a:rPr lang="en-US" dirty="0" smtClean="0"/>
              <a:t> </a:t>
            </a:r>
            <a:r>
              <a:rPr lang="en-US" dirty="0" err="1" smtClean="0"/>
              <a:t>risetnya</a:t>
            </a:r>
            <a:r>
              <a:rPr lang="en-US" dirty="0" smtClean="0"/>
              <a:t>.</a:t>
            </a:r>
          </a:p>
          <a:p>
            <a:r>
              <a:rPr lang="en-US" dirty="0" smtClean="0"/>
              <a:t>Perusahaan </a:t>
            </a:r>
            <a:r>
              <a:rPr lang="en-US" dirty="0" err="1" smtClean="0"/>
              <a:t>mungkin</a:t>
            </a:r>
            <a:r>
              <a:rPr lang="en-US" dirty="0" smtClean="0"/>
              <a:t> </a:t>
            </a:r>
            <a:r>
              <a:rPr lang="en-US" dirty="0" err="1" smtClean="0"/>
              <a:t>juga</a:t>
            </a:r>
            <a:r>
              <a:rPr lang="en-US" dirty="0" smtClean="0"/>
              <a:t> </a:t>
            </a:r>
            <a:r>
              <a:rPr lang="en-US" dirty="0" err="1" smtClean="0"/>
              <a:t>sebagai</a:t>
            </a:r>
            <a:r>
              <a:rPr lang="en-US" dirty="0" smtClean="0"/>
              <a:t> </a:t>
            </a:r>
            <a:r>
              <a:rPr lang="en-US" b="1" dirty="0" smtClean="0">
                <a:solidFill>
                  <a:srgbClr val="FFFF00"/>
                </a:solidFill>
              </a:rPr>
              <a:t>KORBAN </a:t>
            </a:r>
            <a:r>
              <a:rPr lang="en-US" dirty="0" err="1" smtClean="0"/>
              <a:t>perubahan</a:t>
            </a:r>
            <a:r>
              <a:rPr lang="en-US" dirty="0" smtClean="0"/>
              <a:t> </a:t>
            </a:r>
            <a:r>
              <a:rPr lang="en-US" dirty="0" err="1" smtClean="0"/>
              <a:t>teknologi</a:t>
            </a:r>
            <a:r>
              <a:rPr lang="en-US" dirty="0" smtClean="0"/>
              <a:t> yang </a:t>
            </a:r>
            <a:r>
              <a:rPr lang="en-US" dirty="0" err="1" smtClean="0"/>
              <a:t>dilakukan</a:t>
            </a:r>
            <a:r>
              <a:rPr lang="en-US" dirty="0" smtClean="0"/>
              <a:t> </a:t>
            </a:r>
            <a:r>
              <a:rPr lang="en-US" dirty="0" err="1" smtClean="0"/>
              <a:t>pihak</a:t>
            </a:r>
            <a:r>
              <a:rPr lang="en-US" dirty="0" smtClean="0"/>
              <a:t> lain. </a:t>
            </a:r>
            <a:endParaRPr lang="en-US" dirty="0"/>
          </a:p>
        </p:txBody>
      </p:sp>
    </p:spTree>
    <p:extLst>
      <p:ext uri="{BB962C8B-B14F-4D97-AF65-F5344CB8AC3E}">
        <p14:creationId xmlns:p14="http://schemas.microsoft.com/office/powerpoint/2010/main" val="3872821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ounded Rectangle 1"/>
          <p:cNvSpPr/>
          <p:nvPr/>
        </p:nvSpPr>
        <p:spPr>
          <a:xfrm>
            <a:off x="1076632" y="132735"/>
            <a:ext cx="10014155" cy="5825613"/>
          </a:xfrm>
          <a:prstGeom prst="roundRect">
            <a:avLst>
              <a:gd name="adj" fmla="val 4515"/>
            </a:avLst>
          </a:prstGeom>
          <a:effectLst/>
          <a:scene3d>
            <a:camera prst="orthographicFront"/>
            <a:lightRig rig="threePt" dir="t"/>
          </a:scene3d>
          <a:sp3d>
            <a:bevelT w="95250" h="95250"/>
          </a:sp3d>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4454" name="AutoShape 6"/>
          <p:cNvSpPr>
            <a:spLocks noChangeArrowheads="1"/>
          </p:cNvSpPr>
          <p:nvPr/>
        </p:nvSpPr>
        <p:spPr bwMode="auto">
          <a:xfrm rot="5400000">
            <a:off x="7898264" y="762967"/>
            <a:ext cx="1646237" cy="854075"/>
          </a:xfrm>
          <a:prstGeom prst="triangle">
            <a:avLst>
              <a:gd name="adj" fmla="val 50000"/>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457" name="Line 9"/>
          <p:cNvSpPr>
            <a:spLocks noChangeShapeType="1"/>
          </p:cNvSpPr>
          <p:nvPr/>
        </p:nvSpPr>
        <p:spPr bwMode="auto">
          <a:xfrm>
            <a:off x="2759075" y="503239"/>
            <a:ext cx="0" cy="134143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58" name="Line 10"/>
          <p:cNvSpPr>
            <a:spLocks noChangeShapeType="1"/>
          </p:cNvSpPr>
          <p:nvPr/>
        </p:nvSpPr>
        <p:spPr bwMode="auto">
          <a:xfrm>
            <a:off x="4160838" y="503239"/>
            <a:ext cx="0" cy="134143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59" name="Line 11"/>
          <p:cNvSpPr>
            <a:spLocks noChangeShapeType="1"/>
          </p:cNvSpPr>
          <p:nvPr/>
        </p:nvSpPr>
        <p:spPr bwMode="auto">
          <a:xfrm>
            <a:off x="5487988" y="503239"/>
            <a:ext cx="0" cy="134143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60" name="Line 12"/>
          <p:cNvSpPr>
            <a:spLocks noChangeShapeType="1"/>
          </p:cNvSpPr>
          <p:nvPr/>
        </p:nvSpPr>
        <p:spPr bwMode="auto">
          <a:xfrm>
            <a:off x="6827838" y="517525"/>
            <a:ext cx="0" cy="13414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61" name="Line 13"/>
          <p:cNvSpPr>
            <a:spLocks noChangeShapeType="1"/>
          </p:cNvSpPr>
          <p:nvPr/>
        </p:nvSpPr>
        <p:spPr bwMode="auto">
          <a:xfrm>
            <a:off x="7970838" y="517525"/>
            <a:ext cx="0" cy="13414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66" name="Rectangle 18"/>
          <p:cNvSpPr>
            <a:spLocks noChangeArrowheads="1"/>
          </p:cNvSpPr>
          <p:nvPr/>
        </p:nvSpPr>
        <p:spPr bwMode="auto">
          <a:xfrm>
            <a:off x="1997076" y="552450"/>
            <a:ext cx="6308725" cy="1314449"/>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462" name="Text Box 14"/>
          <p:cNvSpPr txBox="1">
            <a:spLocks noChangeArrowheads="1"/>
          </p:cNvSpPr>
          <p:nvPr/>
        </p:nvSpPr>
        <p:spPr bwMode="auto">
          <a:xfrm>
            <a:off x="2242190" y="714375"/>
            <a:ext cx="1049647" cy="92333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i="1">
                <a:effectLst>
                  <a:outerShdw blurRad="38100" dist="38100" dir="2700000" algn="tl">
                    <a:srgbClr val="C0C0C0"/>
                  </a:outerShdw>
                </a:effectLst>
              </a:rPr>
              <a:t>Creation of</a:t>
            </a:r>
          </a:p>
          <a:p>
            <a:pPr algn="ctr"/>
            <a:r>
              <a:rPr lang="en-US" i="1">
                <a:effectLst>
                  <a:outerShdw blurRad="38100" dist="38100" dir="2700000" algn="tl">
                    <a:srgbClr val="C0C0C0"/>
                  </a:outerShdw>
                </a:effectLst>
              </a:rPr>
              <a:t>New</a:t>
            </a:r>
          </a:p>
          <a:p>
            <a:pPr algn="ctr"/>
            <a:r>
              <a:rPr lang="en-US" i="1">
                <a:effectLst>
                  <a:outerShdw blurRad="38100" dist="38100" dir="2700000" algn="tl">
                    <a:srgbClr val="C0C0C0"/>
                  </a:outerShdw>
                </a:effectLst>
              </a:rPr>
              <a:t>Knowledge</a:t>
            </a:r>
          </a:p>
        </p:txBody>
      </p:sp>
      <p:sp>
        <p:nvSpPr>
          <p:cNvPr id="104463" name="Text Box 15"/>
          <p:cNvSpPr txBox="1">
            <a:spLocks noChangeArrowheads="1"/>
          </p:cNvSpPr>
          <p:nvPr/>
        </p:nvSpPr>
        <p:spPr bwMode="auto">
          <a:xfrm>
            <a:off x="3681413" y="842963"/>
            <a:ext cx="982662" cy="6413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effectLst>
                  <a:outerShdw blurRad="38100" dist="38100" dir="2700000" algn="tl">
                    <a:srgbClr val="C0C0C0"/>
                  </a:outerShdw>
                </a:effectLst>
              </a:rPr>
              <a:t>Applied</a:t>
            </a:r>
          </a:p>
          <a:p>
            <a:pPr algn="ctr"/>
            <a:r>
              <a:rPr lang="en-US">
                <a:effectLst>
                  <a:outerShdw blurRad="38100" dist="38100" dir="2700000" algn="tl">
                    <a:srgbClr val="C0C0C0"/>
                  </a:outerShdw>
                </a:effectLst>
              </a:rPr>
              <a:t>Research</a:t>
            </a:r>
          </a:p>
        </p:txBody>
      </p:sp>
      <p:sp>
        <p:nvSpPr>
          <p:cNvPr id="104464" name="Text Box 16"/>
          <p:cNvSpPr txBox="1">
            <a:spLocks noChangeArrowheads="1"/>
          </p:cNvSpPr>
          <p:nvPr/>
        </p:nvSpPr>
        <p:spPr bwMode="auto">
          <a:xfrm>
            <a:off x="4751294" y="653584"/>
            <a:ext cx="1434353" cy="100027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sz="1600" i="1" dirty="0" err="1">
                <a:effectLst>
                  <a:outerShdw blurRad="38100" dist="38100" dir="2700000" algn="tl">
                    <a:srgbClr val="C0C0C0"/>
                  </a:outerShdw>
                </a:effectLst>
              </a:rPr>
              <a:t>Aplication</a:t>
            </a:r>
            <a:r>
              <a:rPr lang="en-US" sz="1600" i="1" dirty="0">
                <a:effectLst>
                  <a:outerShdw blurRad="38100" dist="38100" dir="2700000" algn="tl">
                    <a:srgbClr val="C0C0C0"/>
                  </a:outerShdw>
                </a:effectLst>
              </a:rPr>
              <a:t> of Knowledge</a:t>
            </a:r>
          </a:p>
          <a:p>
            <a:pPr algn="ctr"/>
            <a:endParaRPr lang="en-US" sz="1100" i="1" dirty="0">
              <a:effectLst>
                <a:outerShdw blurRad="38100" dist="38100" dir="2700000" algn="tl">
                  <a:srgbClr val="C0C0C0"/>
                </a:outerShdw>
              </a:effectLst>
            </a:endParaRPr>
          </a:p>
          <a:p>
            <a:pPr algn="ctr"/>
            <a:r>
              <a:rPr lang="en-US" sz="1400" dirty="0">
                <a:effectLst>
                  <a:outerShdw blurRad="38100" dist="38100" dir="2700000" algn="tl">
                    <a:srgbClr val="C0C0C0"/>
                  </a:outerShdw>
                </a:effectLst>
              </a:rPr>
              <a:t>Development</a:t>
            </a:r>
            <a:endParaRPr lang="en-US" sz="1400" i="1" dirty="0">
              <a:effectLst>
                <a:outerShdw blurRad="38100" dist="38100" dir="2700000" algn="tl">
                  <a:srgbClr val="C0C0C0"/>
                </a:outerShdw>
              </a:effectLst>
            </a:endParaRPr>
          </a:p>
        </p:txBody>
      </p:sp>
      <p:sp>
        <p:nvSpPr>
          <p:cNvPr id="104465" name="Text Box 17"/>
          <p:cNvSpPr txBox="1">
            <a:spLocks noChangeArrowheads="1"/>
          </p:cNvSpPr>
          <p:nvPr/>
        </p:nvSpPr>
        <p:spPr bwMode="auto">
          <a:xfrm>
            <a:off x="6840882" y="1263308"/>
            <a:ext cx="1857375" cy="3667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dirty="0">
                <a:effectLst>
                  <a:outerShdw blurRad="38100" dist="38100" dir="2700000" algn="tl">
                    <a:srgbClr val="C0C0C0"/>
                  </a:outerShdw>
                </a:effectLst>
              </a:rPr>
              <a:t>Commercialization</a:t>
            </a:r>
          </a:p>
        </p:txBody>
      </p:sp>
      <p:sp>
        <p:nvSpPr>
          <p:cNvPr id="104467" name="Text Box 19"/>
          <p:cNvSpPr txBox="1">
            <a:spLocks noChangeArrowheads="1"/>
          </p:cNvSpPr>
          <p:nvPr/>
        </p:nvSpPr>
        <p:spPr bwMode="auto">
          <a:xfrm>
            <a:off x="6292850" y="957263"/>
            <a:ext cx="1257300" cy="3667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effectLst>
                  <a:outerShdw blurRad="38100" dist="38100" dir="2700000" algn="tl">
                    <a:srgbClr val="C0C0C0"/>
                  </a:outerShdw>
                </a:effectLst>
              </a:rPr>
              <a:t>Engineering</a:t>
            </a:r>
          </a:p>
        </p:txBody>
      </p:sp>
      <p:graphicFrame>
        <p:nvGraphicFramePr>
          <p:cNvPr id="104520" name="Group 72"/>
          <p:cNvGraphicFramePr>
            <a:graphicFrameLocks noGrp="1"/>
          </p:cNvGraphicFramePr>
          <p:nvPr>
            <p:extLst>
              <p:ext uri="{D42A27DB-BD31-4B8C-83A1-F6EECF244321}">
                <p14:modId xmlns:p14="http://schemas.microsoft.com/office/powerpoint/2010/main" val="3285147170"/>
              </p:ext>
            </p:extLst>
          </p:nvPr>
        </p:nvGraphicFramePr>
        <p:xfrm>
          <a:off x="2133600" y="1972235"/>
          <a:ext cx="3200400" cy="3756800"/>
        </p:xfrm>
        <a:graphic>
          <a:graphicData uri="http://schemas.openxmlformats.org/drawingml/2006/table">
            <a:tbl>
              <a:tblPr/>
              <a:tblGrid>
                <a:gridCol w="1417638"/>
                <a:gridCol w="1782762"/>
              </a:tblGrid>
              <a:tr h="1578961">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800" b="0" i="0" u="none" strike="noStrike" cap="none" normalizeH="0" baseline="0" smtClean="0">
                          <a:ln>
                            <a:noFill/>
                          </a:ln>
                          <a:solidFill>
                            <a:schemeClr val="bg1">
                              <a:lumMod val="50000"/>
                            </a:schemeClr>
                          </a:solidFill>
                          <a:effectLst/>
                          <a:latin typeface="Garamond" panose="02020404030301010803" pitchFamily="18" charset="0"/>
                        </a:rPr>
                        <a:t>Government Institutions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bg1">
                              <a:lumMod val="50000"/>
                            </a:schemeClr>
                          </a:solidFill>
                          <a:effectLst/>
                          <a:latin typeface="Garamond" panose="02020404030301010803" pitchFamily="18" charset="0"/>
                        </a:rPr>
                        <a:t>(e.g. Federal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bg1">
                              <a:lumMod val="50000"/>
                            </a:schemeClr>
                          </a:solidFill>
                          <a:effectLst/>
                          <a:latin typeface="Garamond" panose="02020404030301010803" pitchFamily="18" charset="0"/>
                        </a:rPr>
                        <a:t>Labs, NASA)</a:t>
                      </a:r>
                    </a:p>
                  </a:txBody>
                  <a:tcPr horzOverflow="overflow">
                    <a:lnL cap="flat">
                      <a:noFill/>
                    </a:lnL>
                    <a:lnR>
                      <a:noFill/>
                    </a:lnR>
                    <a:lnT cap="flat">
                      <a:noFill/>
                    </a:lnT>
                    <a:lnB>
                      <a:noFill/>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800" b="0" i="0" u="none" strike="noStrike" cap="none" normalizeH="0" baseline="0" smtClean="0">
                          <a:ln>
                            <a:noFill/>
                          </a:ln>
                          <a:solidFill>
                            <a:schemeClr val="bg1">
                              <a:lumMod val="50000"/>
                            </a:schemeClr>
                          </a:solidFill>
                          <a:effectLst/>
                          <a:latin typeface="Garamond" panose="02020404030301010803" pitchFamily="18" charset="0"/>
                        </a:rPr>
                        <a:t>Government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bg1">
                              <a:lumMod val="50000"/>
                            </a:schemeClr>
                          </a:solidFill>
                          <a:effectLst/>
                          <a:latin typeface="Garamond" panose="02020404030301010803" pitchFamily="18" charset="0"/>
                        </a:rPr>
                        <a:t>Agencies (e.g.,</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bg1">
                              <a:lumMod val="50000"/>
                            </a:schemeClr>
                          </a:solidFill>
                          <a:effectLst/>
                          <a:latin typeface="Garamond" panose="02020404030301010803" pitchFamily="18" charset="0"/>
                        </a:rPr>
                        <a:t>NASA)</a:t>
                      </a:r>
                    </a:p>
                  </a:txBody>
                  <a:tcPr horzOverflow="overflow">
                    <a:lnL>
                      <a:noFill/>
                    </a:lnL>
                    <a:lnR cap="flat">
                      <a:noFill/>
                    </a:lnR>
                    <a:lnT cap="flat">
                      <a:noFill/>
                    </a:lnT>
                    <a:lnB>
                      <a:noFill/>
                    </a:lnB>
                    <a:lnTlToBr>
                      <a:noFill/>
                    </a:lnTlToBr>
                    <a:lnBlToTr>
                      <a:noFill/>
                    </a:lnBlToTr>
                    <a:noFill/>
                  </a:tcPr>
                </a:tc>
              </a:tr>
              <a:tr h="2177839">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0"/>
                        </a:spcAft>
                        <a:buClrTx/>
                        <a:buSzTx/>
                        <a:buFontTx/>
                        <a:buChar char="•"/>
                        <a:tabLst/>
                      </a:pPr>
                      <a:r>
                        <a:rPr kumimoji="0" lang="en-US" sz="1800" b="0" i="0" u="none" strike="noStrike" cap="none" normalizeH="0" baseline="0" smtClean="0">
                          <a:ln>
                            <a:noFill/>
                          </a:ln>
                          <a:solidFill>
                            <a:schemeClr val="bg1">
                              <a:lumMod val="50000"/>
                            </a:schemeClr>
                          </a:solidFill>
                          <a:effectLst/>
                          <a:latin typeface="Garamond" panose="02020404030301010803" pitchFamily="18" charset="0"/>
                        </a:rPr>
                        <a:t>Scientific Research Labs (e.g., AT&amp;T)</a:t>
                      </a:r>
                    </a:p>
                    <a:p>
                      <a:pPr marL="0" marR="0" lvl="0" indent="0" algn="l" defTabSz="914400" rtl="0" eaLnBrk="1" fontAlgn="base" latinLnBrk="0" hangingPunct="1">
                        <a:lnSpc>
                          <a:spcPct val="100000"/>
                        </a:lnSpc>
                        <a:spcBef>
                          <a:spcPct val="35000"/>
                        </a:spcBef>
                        <a:spcAft>
                          <a:spcPct val="0"/>
                        </a:spcAft>
                        <a:buClrTx/>
                        <a:buSzTx/>
                        <a:buFontTx/>
                        <a:buChar char="•"/>
                        <a:tabLst/>
                      </a:pPr>
                      <a:r>
                        <a:rPr kumimoji="0" lang="en-US" sz="1800" b="0" i="0" u="none" strike="noStrike" cap="none" normalizeH="0" baseline="0" smtClean="0">
                          <a:ln>
                            <a:noFill/>
                          </a:ln>
                          <a:solidFill>
                            <a:schemeClr val="bg1">
                              <a:lumMod val="50000"/>
                            </a:schemeClr>
                          </a:solidFill>
                          <a:effectLst/>
                          <a:latin typeface="Garamond" panose="02020404030301010803" pitchFamily="18" charset="0"/>
                        </a:rPr>
                        <a:t>Universities</a:t>
                      </a:r>
                    </a:p>
                  </a:txBody>
                  <a:tcPr horzOverflow="overflow">
                    <a:lnL cap="flat">
                      <a:noFill/>
                    </a:lnL>
                    <a:lnR>
                      <a:noFill/>
                    </a:lnR>
                    <a:lnT>
                      <a:noFill/>
                    </a:lnT>
                    <a:lnB cap="flat">
                      <a:noFill/>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0"/>
                        </a:spcAft>
                        <a:buClrTx/>
                        <a:buSzTx/>
                        <a:buFontTx/>
                        <a:buChar char="•"/>
                        <a:tabLst/>
                      </a:pPr>
                      <a:r>
                        <a:rPr kumimoji="0" lang="en-US" sz="1800" b="0" i="0" u="none" strike="noStrike" cap="none" normalizeH="0" baseline="0" smtClean="0">
                          <a:ln>
                            <a:noFill/>
                          </a:ln>
                          <a:solidFill>
                            <a:schemeClr val="bg1">
                              <a:lumMod val="50000"/>
                            </a:schemeClr>
                          </a:solidFill>
                          <a:effectLst/>
                          <a:latin typeface="Garamond" panose="02020404030301010803" pitchFamily="18" charset="0"/>
                        </a:rPr>
                        <a:t>Corporation (e.g., GE, R&amp;D Labs)</a:t>
                      </a:r>
                    </a:p>
                    <a:p>
                      <a:pPr marL="0" marR="0" lvl="0" indent="0" algn="l" defTabSz="914400" rtl="0" eaLnBrk="1" fontAlgn="base" latinLnBrk="0" hangingPunct="1">
                        <a:lnSpc>
                          <a:spcPct val="100000"/>
                        </a:lnSpc>
                        <a:spcBef>
                          <a:spcPct val="35000"/>
                        </a:spcBef>
                        <a:spcAft>
                          <a:spcPct val="0"/>
                        </a:spcAft>
                        <a:buClrTx/>
                        <a:buSzTx/>
                        <a:buFontTx/>
                        <a:buChar char="•"/>
                        <a:tabLst/>
                      </a:pPr>
                      <a:r>
                        <a:rPr kumimoji="0" lang="en-US" sz="1800" b="0" i="0" u="none" strike="noStrike" cap="none" normalizeH="0" baseline="0" smtClean="0">
                          <a:ln>
                            <a:noFill/>
                          </a:ln>
                          <a:solidFill>
                            <a:schemeClr val="bg1">
                              <a:lumMod val="50000"/>
                            </a:schemeClr>
                          </a:solidFill>
                          <a:effectLst/>
                          <a:latin typeface="Garamond" panose="02020404030301010803" pitchFamily="18" charset="0"/>
                        </a:rPr>
                        <a:t>Universities</a:t>
                      </a:r>
                    </a:p>
                    <a:p>
                      <a:pPr marL="0" marR="0" lvl="0" indent="0" algn="l" defTabSz="914400" rtl="0" eaLnBrk="1" fontAlgn="base" latinLnBrk="0" hangingPunct="1">
                        <a:lnSpc>
                          <a:spcPct val="100000"/>
                        </a:lnSpc>
                        <a:spcBef>
                          <a:spcPct val="35000"/>
                        </a:spcBef>
                        <a:spcAft>
                          <a:spcPct val="0"/>
                        </a:spcAft>
                        <a:buClrTx/>
                        <a:buSzTx/>
                        <a:buFontTx/>
                        <a:buChar char="•"/>
                        <a:tabLst/>
                      </a:pPr>
                      <a:r>
                        <a:rPr kumimoji="0" lang="en-US" sz="1800" b="0" i="0" u="none" strike="noStrike" cap="none" normalizeH="0" baseline="0" smtClean="0">
                          <a:ln>
                            <a:noFill/>
                          </a:ln>
                          <a:solidFill>
                            <a:schemeClr val="bg1">
                              <a:lumMod val="50000"/>
                            </a:schemeClr>
                          </a:solidFill>
                          <a:effectLst/>
                          <a:latin typeface="Garamond" panose="02020404030301010803" pitchFamily="18" charset="0"/>
                        </a:rPr>
                        <a:t>Entrepreneurs</a:t>
                      </a:r>
                    </a:p>
                    <a:p>
                      <a:pPr marL="0" marR="0" lvl="0" indent="0" algn="l" defTabSz="914400" rtl="0" eaLnBrk="1" fontAlgn="base" latinLnBrk="0" hangingPunct="1">
                        <a:lnSpc>
                          <a:spcPct val="100000"/>
                        </a:lnSpc>
                        <a:spcBef>
                          <a:spcPct val="35000"/>
                        </a:spcBef>
                        <a:spcAft>
                          <a:spcPct val="0"/>
                        </a:spcAft>
                        <a:buClrTx/>
                        <a:buSzTx/>
                        <a:buFontTx/>
                        <a:buChar char="•"/>
                        <a:tabLst/>
                      </a:pPr>
                      <a:r>
                        <a:rPr kumimoji="0" lang="en-US" sz="1800" b="0" i="0" u="none" strike="noStrike" cap="none" normalizeH="0" baseline="0" smtClean="0">
                          <a:ln>
                            <a:noFill/>
                          </a:ln>
                          <a:solidFill>
                            <a:schemeClr val="bg1">
                              <a:lumMod val="50000"/>
                            </a:schemeClr>
                          </a:solidFill>
                          <a:effectLst/>
                          <a:latin typeface="Garamond" panose="02020404030301010803" pitchFamily="18" charset="0"/>
                        </a:rPr>
                        <a:t>R&amp;D Consortia</a:t>
                      </a:r>
                    </a:p>
                  </a:txBody>
                  <a:tcPr horzOverflow="overflow">
                    <a:lnL>
                      <a:noFill/>
                    </a:lnL>
                    <a:lnR cap="flat">
                      <a:noFill/>
                    </a:lnR>
                    <a:lnT>
                      <a:noFill/>
                    </a:lnT>
                    <a:lnB cap="flat">
                      <a:noFill/>
                    </a:lnB>
                    <a:lnTlToBr>
                      <a:noFill/>
                    </a:lnTlToBr>
                    <a:lnBlToTr>
                      <a:noFill/>
                    </a:lnBlToTr>
                    <a:noFill/>
                  </a:tcPr>
                </a:tc>
              </a:tr>
            </a:tbl>
          </a:graphicData>
        </a:graphic>
      </p:graphicFrame>
      <p:grpSp>
        <p:nvGrpSpPr>
          <p:cNvPr id="3" name="Group 2"/>
          <p:cNvGrpSpPr/>
          <p:nvPr/>
        </p:nvGrpSpPr>
        <p:grpSpPr>
          <a:xfrm>
            <a:off x="5462589" y="2405064"/>
            <a:ext cx="2524124" cy="358775"/>
            <a:chOff x="5595939" y="2405064"/>
            <a:chExt cx="2524124" cy="358775"/>
          </a:xfrm>
        </p:grpSpPr>
        <p:sp>
          <p:nvSpPr>
            <p:cNvPr id="104514" name="Line 66"/>
            <p:cNvSpPr>
              <a:spLocks noChangeShapeType="1"/>
            </p:cNvSpPr>
            <p:nvPr/>
          </p:nvSpPr>
          <p:spPr bwMode="auto">
            <a:xfrm>
              <a:off x="5616575" y="2574925"/>
              <a:ext cx="2482850" cy="0"/>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515" name="Line 67"/>
            <p:cNvSpPr>
              <a:spLocks noChangeShapeType="1"/>
            </p:cNvSpPr>
            <p:nvPr/>
          </p:nvSpPr>
          <p:spPr bwMode="auto">
            <a:xfrm>
              <a:off x="8118475" y="2443164"/>
              <a:ext cx="1588" cy="320675"/>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516" name="Line 68"/>
            <p:cNvSpPr>
              <a:spLocks noChangeShapeType="1"/>
            </p:cNvSpPr>
            <p:nvPr/>
          </p:nvSpPr>
          <p:spPr bwMode="auto">
            <a:xfrm>
              <a:off x="5595939" y="2405064"/>
              <a:ext cx="1587" cy="320675"/>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04505" name="Line 57"/>
          <p:cNvSpPr>
            <a:spLocks noChangeShapeType="1"/>
          </p:cNvSpPr>
          <p:nvPr/>
        </p:nvSpPr>
        <p:spPr bwMode="auto">
          <a:xfrm>
            <a:off x="8385179" y="2393950"/>
            <a:ext cx="1588" cy="32067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506" name="Line 58"/>
          <p:cNvSpPr>
            <a:spLocks noChangeShapeType="1"/>
          </p:cNvSpPr>
          <p:nvPr/>
        </p:nvSpPr>
        <p:spPr bwMode="auto">
          <a:xfrm>
            <a:off x="5348291" y="2393950"/>
            <a:ext cx="1588" cy="32067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500" name="Text Box 52"/>
          <p:cNvSpPr txBox="1">
            <a:spLocks noChangeArrowheads="1"/>
          </p:cNvSpPr>
          <p:nvPr/>
        </p:nvSpPr>
        <p:spPr bwMode="auto">
          <a:xfrm>
            <a:off x="6032504" y="2400300"/>
            <a:ext cx="1282700" cy="376238"/>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effectLst>
                  <a:outerShdw blurRad="38100" dist="38100" dir="2700000" algn="tl">
                    <a:srgbClr val="C0C0C0"/>
                  </a:outerShdw>
                </a:effectLst>
              </a:rPr>
              <a:t>Corporation</a:t>
            </a:r>
          </a:p>
        </p:txBody>
      </p:sp>
      <p:grpSp>
        <p:nvGrpSpPr>
          <p:cNvPr id="34" name="Group 33"/>
          <p:cNvGrpSpPr/>
          <p:nvPr/>
        </p:nvGrpSpPr>
        <p:grpSpPr>
          <a:xfrm>
            <a:off x="5538789" y="3795714"/>
            <a:ext cx="2524124" cy="358775"/>
            <a:chOff x="5595939" y="2405064"/>
            <a:chExt cx="2524124" cy="358775"/>
          </a:xfrm>
        </p:grpSpPr>
        <p:sp>
          <p:nvSpPr>
            <p:cNvPr id="35" name="Line 66"/>
            <p:cNvSpPr>
              <a:spLocks noChangeShapeType="1"/>
            </p:cNvSpPr>
            <p:nvPr/>
          </p:nvSpPr>
          <p:spPr bwMode="auto">
            <a:xfrm>
              <a:off x="5616575" y="2574925"/>
              <a:ext cx="2482850" cy="0"/>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 name="Line 67"/>
            <p:cNvSpPr>
              <a:spLocks noChangeShapeType="1"/>
            </p:cNvSpPr>
            <p:nvPr/>
          </p:nvSpPr>
          <p:spPr bwMode="auto">
            <a:xfrm>
              <a:off x="8118475" y="2443164"/>
              <a:ext cx="1588" cy="320675"/>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 name="Line 68"/>
            <p:cNvSpPr>
              <a:spLocks noChangeShapeType="1"/>
            </p:cNvSpPr>
            <p:nvPr/>
          </p:nvSpPr>
          <p:spPr bwMode="auto">
            <a:xfrm>
              <a:off x="5595939" y="2405064"/>
              <a:ext cx="1587" cy="320675"/>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38" name="Group 37"/>
          <p:cNvGrpSpPr/>
          <p:nvPr/>
        </p:nvGrpSpPr>
        <p:grpSpPr>
          <a:xfrm>
            <a:off x="5538789" y="5167314"/>
            <a:ext cx="2524124" cy="358775"/>
            <a:chOff x="5595939" y="2405064"/>
            <a:chExt cx="2524124" cy="358775"/>
          </a:xfrm>
        </p:grpSpPr>
        <p:sp>
          <p:nvSpPr>
            <p:cNvPr id="39" name="Line 66"/>
            <p:cNvSpPr>
              <a:spLocks noChangeShapeType="1"/>
            </p:cNvSpPr>
            <p:nvPr/>
          </p:nvSpPr>
          <p:spPr bwMode="auto">
            <a:xfrm>
              <a:off x="5616575" y="2574925"/>
              <a:ext cx="2482850" cy="0"/>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 name="Line 67"/>
            <p:cNvSpPr>
              <a:spLocks noChangeShapeType="1"/>
            </p:cNvSpPr>
            <p:nvPr/>
          </p:nvSpPr>
          <p:spPr bwMode="auto">
            <a:xfrm>
              <a:off x="8118475" y="2443164"/>
              <a:ext cx="1588" cy="320675"/>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 name="Line 68"/>
            <p:cNvSpPr>
              <a:spLocks noChangeShapeType="1"/>
            </p:cNvSpPr>
            <p:nvPr/>
          </p:nvSpPr>
          <p:spPr bwMode="auto">
            <a:xfrm>
              <a:off x="5595939" y="2405064"/>
              <a:ext cx="1587" cy="320675"/>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04508" name="Group 60"/>
          <p:cNvGrpSpPr>
            <a:grpSpLocks/>
          </p:cNvGrpSpPr>
          <p:nvPr/>
        </p:nvGrpSpPr>
        <p:grpSpPr bwMode="auto">
          <a:xfrm>
            <a:off x="5475290" y="3829050"/>
            <a:ext cx="2541588" cy="382588"/>
            <a:chOff x="2505" y="1496"/>
            <a:chExt cx="1601" cy="241"/>
          </a:xfrm>
        </p:grpSpPr>
        <p:sp>
          <p:nvSpPr>
            <p:cNvPr id="104509" name="Line 61"/>
            <p:cNvSpPr>
              <a:spLocks noChangeShapeType="1"/>
            </p:cNvSpPr>
            <p:nvPr/>
          </p:nvSpPr>
          <p:spPr bwMode="auto">
            <a:xfrm>
              <a:off x="2542" y="1603"/>
              <a:ext cx="156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510" name="Line 62"/>
            <p:cNvSpPr>
              <a:spLocks noChangeShapeType="1"/>
            </p:cNvSpPr>
            <p:nvPr/>
          </p:nvSpPr>
          <p:spPr bwMode="auto">
            <a:xfrm>
              <a:off x="4070" y="1496"/>
              <a:ext cx="1" cy="20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511" name="Line 63"/>
            <p:cNvSpPr>
              <a:spLocks noChangeShapeType="1"/>
            </p:cNvSpPr>
            <p:nvPr/>
          </p:nvSpPr>
          <p:spPr bwMode="auto">
            <a:xfrm>
              <a:off x="2505" y="1496"/>
              <a:ext cx="1" cy="20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512" name="Text Box 64"/>
            <p:cNvSpPr txBox="1">
              <a:spLocks noChangeArrowheads="1"/>
            </p:cNvSpPr>
            <p:nvPr/>
          </p:nvSpPr>
          <p:spPr bwMode="auto">
            <a:xfrm>
              <a:off x="2936" y="1500"/>
              <a:ext cx="822" cy="237"/>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effectLst>
                    <a:outerShdw blurRad="38100" dist="38100" dir="2700000" algn="tl">
                      <a:srgbClr val="C0C0C0"/>
                    </a:outerShdw>
                  </a:effectLst>
                </a:rPr>
                <a:t>Private Firm</a:t>
              </a:r>
            </a:p>
          </p:txBody>
        </p:sp>
      </p:grpSp>
      <p:sp>
        <p:nvSpPr>
          <p:cNvPr id="104517" name="Text Box 69"/>
          <p:cNvSpPr txBox="1">
            <a:spLocks noChangeArrowheads="1"/>
          </p:cNvSpPr>
          <p:nvPr/>
        </p:nvSpPr>
        <p:spPr bwMode="auto">
          <a:xfrm>
            <a:off x="6127751" y="4849813"/>
            <a:ext cx="1406525" cy="92551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effectLst>
                  <a:outerShdw blurRad="38100" dist="38100" dir="2700000" algn="tl">
                    <a:srgbClr val="C0C0C0"/>
                  </a:outerShdw>
                </a:effectLst>
              </a:rPr>
              <a:t>New Venture</a:t>
            </a:r>
          </a:p>
          <a:p>
            <a:pPr algn="ctr"/>
            <a:r>
              <a:rPr lang="en-US">
                <a:effectLst>
                  <a:outerShdw blurRad="38100" dist="38100" dir="2700000" algn="tl">
                    <a:srgbClr val="C0C0C0"/>
                  </a:outerShdw>
                </a:effectLst>
              </a:rPr>
              <a:t>Development</a:t>
            </a:r>
          </a:p>
          <a:p>
            <a:pPr algn="ctr"/>
            <a:r>
              <a:rPr lang="en-US">
                <a:effectLst>
                  <a:outerShdw blurRad="38100" dist="38100" dir="2700000" algn="tl">
                    <a:srgbClr val="C0C0C0"/>
                  </a:outerShdw>
                </a:effectLst>
              </a:rPr>
              <a:t>Groups</a:t>
            </a:r>
          </a:p>
        </p:txBody>
      </p:sp>
      <p:sp>
        <p:nvSpPr>
          <p:cNvPr id="104518" name="Text Box 70"/>
          <p:cNvSpPr txBox="1">
            <a:spLocks noChangeArrowheads="1"/>
          </p:cNvSpPr>
          <p:nvPr/>
        </p:nvSpPr>
        <p:spPr bwMode="auto">
          <a:xfrm>
            <a:off x="1141910" y="6190422"/>
            <a:ext cx="9948877" cy="461665"/>
          </a:xfrm>
          <a:prstGeom prst="rect">
            <a:avLst/>
          </a:prstGeom>
          <a:noFill/>
          <a:ln w="9525">
            <a:noFill/>
            <a:miter lim="800000"/>
            <a:headEnd/>
            <a:tailEnd/>
          </a:ln>
          <a:effectLst/>
          <a:extLst/>
        </p:spPr>
        <p:txBody>
          <a:bodyPr wrap="none">
            <a:spAutoFit/>
          </a:bodyPr>
          <a:lstStyle/>
          <a:p>
            <a:r>
              <a:rPr lang="en-US" sz="2400"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TECHNOLOGY DEVELOPMENT: ACTIVITIES AND INSTITUTION</a:t>
            </a:r>
          </a:p>
        </p:txBody>
      </p:sp>
      <p:cxnSp>
        <p:nvCxnSpPr>
          <p:cNvPr id="5" name="Straight Connector 4"/>
          <p:cNvCxnSpPr/>
          <p:nvPr/>
        </p:nvCxnSpPr>
        <p:spPr>
          <a:xfrm>
            <a:off x="2743200" y="457200"/>
            <a:ext cx="0" cy="285750"/>
          </a:xfrm>
          <a:prstGeom prst="line">
            <a:avLst/>
          </a:prstGeom>
          <a:ln w="12700">
            <a:solidFill>
              <a:schemeClr val="tx1">
                <a:alpha val="6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2743200" y="1657350"/>
            <a:ext cx="0" cy="285750"/>
          </a:xfrm>
          <a:prstGeom prst="line">
            <a:avLst/>
          </a:prstGeom>
          <a:ln w="12700">
            <a:solidFill>
              <a:schemeClr val="tx1">
                <a:alpha val="6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4114800" y="1638300"/>
            <a:ext cx="0" cy="285750"/>
          </a:xfrm>
          <a:prstGeom prst="line">
            <a:avLst/>
          </a:prstGeom>
          <a:ln w="12700">
            <a:solidFill>
              <a:schemeClr val="tx1">
                <a:alpha val="6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5410200" y="1638300"/>
            <a:ext cx="0" cy="285750"/>
          </a:xfrm>
          <a:prstGeom prst="line">
            <a:avLst/>
          </a:prstGeom>
          <a:ln w="12700">
            <a:solidFill>
              <a:schemeClr val="tx1">
                <a:alpha val="6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6838950" y="1619250"/>
            <a:ext cx="0" cy="285750"/>
          </a:xfrm>
          <a:prstGeom prst="line">
            <a:avLst/>
          </a:prstGeom>
          <a:ln w="12700">
            <a:solidFill>
              <a:schemeClr val="tx1">
                <a:alpha val="6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8001000" y="1619250"/>
            <a:ext cx="0" cy="285750"/>
          </a:xfrm>
          <a:prstGeom prst="line">
            <a:avLst/>
          </a:prstGeom>
          <a:ln w="12700">
            <a:solidFill>
              <a:schemeClr val="tx1">
                <a:alpha val="6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7981950" y="533400"/>
            <a:ext cx="0" cy="285750"/>
          </a:xfrm>
          <a:prstGeom prst="line">
            <a:avLst/>
          </a:prstGeom>
          <a:ln w="12700">
            <a:solidFill>
              <a:schemeClr val="tx1">
                <a:alpha val="6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6838950" y="476250"/>
            <a:ext cx="0" cy="285750"/>
          </a:xfrm>
          <a:prstGeom prst="line">
            <a:avLst/>
          </a:prstGeom>
          <a:ln w="12700">
            <a:solidFill>
              <a:schemeClr val="tx1">
                <a:alpha val="6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5410200" y="457200"/>
            <a:ext cx="0" cy="285750"/>
          </a:xfrm>
          <a:prstGeom prst="line">
            <a:avLst/>
          </a:prstGeom>
          <a:ln w="12700">
            <a:solidFill>
              <a:schemeClr val="tx1">
                <a:alpha val="6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4114800" y="495300"/>
            <a:ext cx="0" cy="285750"/>
          </a:xfrm>
          <a:prstGeom prst="line">
            <a:avLst/>
          </a:prstGeom>
          <a:ln w="12700">
            <a:solidFill>
              <a:schemeClr val="tx1">
                <a:alpha val="6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JARINGAN INOVASI</a:t>
            </a:r>
            <a:endParaRPr lang="en-US" dirty="0"/>
          </a:p>
        </p:txBody>
      </p:sp>
      <p:sp>
        <p:nvSpPr>
          <p:cNvPr id="3" name="Content Placeholder 2"/>
          <p:cNvSpPr>
            <a:spLocks noGrp="1"/>
          </p:cNvSpPr>
          <p:nvPr>
            <p:ph idx="1"/>
          </p:nvPr>
        </p:nvSpPr>
        <p:spPr>
          <a:xfrm>
            <a:off x="508000" y="1876097"/>
            <a:ext cx="11176000" cy="3180853"/>
          </a:xfrm>
        </p:spPr>
        <p:txBody>
          <a:bodyPr>
            <a:normAutofit/>
          </a:bodyPr>
          <a:lstStyle/>
          <a:p>
            <a:r>
              <a:rPr lang="en-US" dirty="0" err="1"/>
              <a:t>Dalam</a:t>
            </a:r>
            <a:r>
              <a:rPr lang="en-US" dirty="0"/>
              <a:t> </a:t>
            </a:r>
            <a:r>
              <a:rPr lang="en-US" dirty="0" err="1"/>
              <a:t>lingkungan</a:t>
            </a:r>
            <a:r>
              <a:rPr lang="en-US" dirty="0"/>
              <a:t> </a:t>
            </a:r>
            <a:r>
              <a:rPr lang="en-US" dirty="0" err="1"/>
              <a:t>teknologi</a:t>
            </a:r>
            <a:r>
              <a:rPr lang="en-US" dirty="0"/>
              <a:t>, </a:t>
            </a:r>
            <a:r>
              <a:rPr lang="en-US" b="1" dirty="0" err="1" smtClean="0">
                <a:solidFill>
                  <a:srgbClr val="FFFF00"/>
                </a:solidFill>
              </a:rPr>
              <a:t>keterkaitan</a:t>
            </a:r>
            <a:r>
              <a:rPr lang="en-US" dirty="0" smtClean="0"/>
              <a:t> </a:t>
            </a:r>
            <a:r>
              <a:rPr lang="en-US" dirty="0" err="1" smtClean="0"/>
              <a:t>tumbuh</a:t>
            </a:r>
            <a:r>
              <a:rPr lang="en-US" dirty="0" smtClean="0"/>
              <a:t> </a:t>
            </a:r>
            <a:r>
              <a:rPr lang="en-US" dirty="0" err="1" smtClean="0"/>
              <a:t>antar</a:t>
            </a:r>
            <a:r>
              <a:rPr lang="en-US" dirty="0" smtClean="0"/>
              <a:t> </a:t>
            </a:r>
            <a:r>
              <a:rPr lang="en-US" dirty="0" err="1"/>
              <a:t>berbagai</a:t>
            </a:r>
            <a:r>
              <a:rPr lang="en-US" dirty="0"/>
              <a:t> </a:t>
            </a:r>
            <a:r>
              <a:rPr lang="en-US" dirty="0" err="1"/>
              <a:t>organisasi</a:t>
            </a:r>
            <a:r>
              <a:rPr lang="en-US" dirty="0"/>
              <a:t>.</a:t>
            </a:r>
          </a:p>
          <a:p>
            <a:r>
              <a:rPr lang="en-US" dirty="0" err="1"/>
              <a:t>Dengan</a:t>
            </a:r>
            <a:r>
              <a:rPr lang="en-US" dirty="0"/>
              <a:t> </a:t>
            </a:r>
            <a:r>
              <a:rPr lang="en-US" dirty="0" err="1"/>
              <a:t>demikian</a:t>
            </a:r>
            <a:r>
              <a:rPr lang="en-US" dirty="0"/>
              <a:t>, </a:t>
            </a:r>
            <a:r>
              <a:rPr lang="en-US" dirty="0" err="1"/>
              <a:t>organisasi</a:t>
            </a:r>
            <a:r>
              <a:rPr lang="en-US" dirty="0"/>
              <a:t> </a:t>
            </a:r>
            <a:r>
              <a:rPr lang="en-US" dirty="0" err="1"/>
              <a:t>dengan</a:t>
            </a:r>
            <a:r>
              <a:rPr lang="en-US" dirty="0"/>
              <a:t> </a:t>
            </a:r>
            <a:r>
              <a:rPr lang="en-US" dirty="0" err="1"/>
              <a:t>misi</a:t>
            </a:r>
            <a:r>
              <a:rPr lang="en-US" dirty="0"/>
              <a:t> yang </a:t>
            </a:r>
            <a:r>
              <a:rPr lang="en-US" dirty="0" err="1"/>
              <a:t>sangat</a:t>
            </a:r>
            <a:r>
              <a:rPr lang="en-US" dirty="0"/>
              <a:t> </a:t>
            </a:r>
            <a:r>
              <a:rPr lang="en-US" dirty="0" err="1"/>
              <a:t>berbeda</a:t>
            </a:r>
            <a:r>
              <a:rPr lang="en-US" dirty="0"/>
              <a:t>, </a:t>
            </a:r>
            <a:r>
              <a:rPr lang="en-US" dirty="0" err="1"/>
              <a:t>seperti</a:t>
            </a:r>
            <a:r>
              <a:rPr lang="en-US" dirty="0"/>
              <a:t> </a:t>
            </a:r>
            <a:r>
              <a:rPr lang="en-US" dirty="0" err="1"/>
              <a:t>perguruan</a:t>
            </a:r>
            <a:r>
              <a:rPr lang="en-US" dirty="0"/>
              <a:t> </a:t>
            </a:r>
            <a:r>
              <a:rPr lang="en-US" dirty="0" err="1"/>
              <a:t>tinggi</a:t>
            </a:r>
            <a:r>
              <a:rPr lang="en-US" dirty="0"/>
              <a:t>, </a:t>
            </a:r>
            <a:r>
              <a:rPr lang="en-US" dirty="0" err="1"/>
              <a:t>perusahaan</a:t>
            </a:r>
            <a:r>
              <a:rPr lang="en-US" dirty="0"/>
              <a:t> </a:t>
            </a:r>
            <a:r>
              <a:rPr lang="en-US" dirty="0" err="1"/>
              <a:t>swasta</a:t>
            </a:r>
            <a:r>
              <a:rPr lang="en-US" dirty="0"/>
              <a:t>, </a:t>
            </a:r>
            <a:r>
              <a:rPr lang="en-US" dirty="0" err="1"/>
              <a:t>atau</a:t>
            </a:r>
            <a:r>
              <a:rPr lang="en-US" dirty="0"/>
              <a:t> </a:t>
            </a:r>
            <a:r>
              <a:rPr lang="en-US" dirty="0" err="1"/>
              <a:t>lembaga</a:t>
            </a:r>
            <a:r>
              <a:rPr lang="en-US" dirty="0"/>
              <a:t> </a:t>
            </a:r>
            <a:r>
              <a:rPr lang="en-US" dirty="0" err="1"/>
              <a:t>pemerintah</a:t>
            </a:r>
            <a:r>
              <a:rPr lang="en-US" dirty="0"/>
              <a:t> (</a:t>
            </a:r>
            <a:r>
              <a:rPr lang="en-US" dirty="0" err="1"/>
              <a:t>misalnya</a:t>
            </a:r>
            <a:r>
              <a:rPr lang="en-US" dirty="0"/>
              <a:t> BATAN) -</a:t>
            </a:r>
            <a:r>
              <a:rPr lang="en-US" dirty="0" err="1"/>
              <a:t>semua</a:t>
            </a:r>
            <a:r>
              <a:rPr lang="en-US" dirty="0"/>
              <a:t> </a:t>
            </a:r>
            <a:r>
              <a:rPr lang="en-US" dirty="0" err="1"/>
              <a:t>bagian</a:t>
            </a:r>
            <a:r>
              <a:rPr lang="en-US" dirty="0"/>
              <a:t> </a:t>
            </a:r>
            <a:r>
              <a:rPr lang="en-US" dirty="0" err="1"/>
              <a:t>dari</a:t>
            </a:r>
            <a:r>
              <a:rPr lang="en-US" dirty="0"/>
              <a:t> </a:t>
            </a:r>
            <a:r>
              <a:rPr lang="en-US" dirty="0" err="1"/>
              <a:t>teknologi</a:t>
            </a:r>
            <a:r>
              <a:rPr lang="en-US" dirty="0"/>
              <a:t> </a:t>
            </a:r>
            <a:r>
              <a:rPr lang="en-US" dirty="0" err="1"/>
              <a:t>lingkungan</a:t>
            </a:r>
            <a:r>
              <a:rPr lang="en-US" dirty="0"/>
              <a:t> </a:t>
            </a:r>
            <a:r>
              <a:rPr lang="en-US" dirty="0" err="1"/>
              <a:t>menjadi</a:t>
            </a:r>
            <a:r>
              <a:rPr lang="en-US" dirty="0"/>
              <a:t> </a:t>
            </a:r>
            <a:r>
              <a:rPr lang="en-US" dirty="0" err="1"/>
              <a:t>terhubung</a:t>
            </a:r>
            <a:r>
              <a:rPr lang="en-US" dirty="0"/>
              <a:t> </a:t>
            </a:r>
            <a:r>
              <a:rPr lang="en-US" dirty="0" err="1"/>
              <a:t>melalui</a:t>
            </a:r>
            <a:r>
              <a:rPr lang="en-US" dirty="0"/>
              <a:t> </a:t>
            </a:r>
            <a:r>
              <a:rPr lang="en-US" dirty="0" err="1"/>
              <a:t>jaringan</a:t>
            </a:r>
            <a:r>
              <a:rPr lang="en-US" dirty="0"/>
              <a:t> yang </a:t>
            </a:r>
            <a:r>
              <a:rPr lang="en-US" dirty="0" err="1"/>
              <a:t>memfasilitasi</a:t>
            </a:r>
            <a:r>
              <a:rPr lang="en-US" dirty="0"/>
              <a:t> </a:t>
            </a:r>
            <a:r>
              <a:rPr lang="en-US" dirty="0" err="1"/>
              <a:t>arus</a:t>
            </a:r>
            <a:r>
              <a:rPr lang="en-US" dirty="0"/>
              <a:t> </a:t>
            </a:r>
            <a:r>
              <a:rPr lang="en-US" dirty="0" err="1"/>
              <a:t>informasi</a:t>
            </a:r>
            <a:r>
              <a:rPr lang="en-US" dirty="0"/>
              <a:t>, </a:t>
            </a:r>
            <a:r>
              <a:rPr lang="en-US" dirty="0" err="1"/>
              <a:t>sumber</a:t>
            </a:r>
            <a:r>
              <a:rPr lang="en-US" dirty="0"/>
              <a:t> </a:t>
            </a:r>
            <a:r>
              <a:rPr lang="en-US" dirty="0" err="1"/>
              <a:t>daya</a:t>
            </a:r>
            <a:r>
              <a:rPr lang="en-US" dirty="0"/>
              <a:t>, </a:t>
            </a:r>
            <a:r>
              <a:rPr lang="en-US" dirty="0" err="1"/>
              <a:t>tenaga</a:t>
            </a:r>
            <a:r>
              <a:rPr lang="en-US" dirty="0"/>
              <a:t>, </a:t>
            </a:r>
            <a:r>
              <a:rPr lang="en-US" dirty="0" err="1"/>
              <a:t>dan</a:t>
            </a:r>
            <a:r>
              <a:rPr lang="en-US" dirty="0"/>
              <a:t> input </a:t>
            </a:r>
            <a:r>
              <a:rPr lang="en-US" dirty="0" err="1"/>
              <a:t>lainnya</a:t>
            </a:r>
            <a:r>
              <a:rPr lang="en-US" dirty="0"/>
              <a:t> yang </a:t>
            </a:r>
            <a:r>
              <a:rPr lang="en-US" dirty="0" err="1"/>
              <a:t>diperlukan</a:t>
            </a:r>
            <a:r>
              <a:rPr lang="en-US" dirty="0"/>
              <a:t> </a:t>
            </a:r>
            <a:r>
              <a:rPr lang="en-US" dirty="0" err="1"/>
              <a:t>untuk</a:t>
            </a:r>
            <a:r>
              <a:rPr lang="en-US" dirty="0"/>
              <a:t> </a:t>
            </a:r>
            <a:r>
              <a:rPr lang="en-US" dirty="0" err="1"/>
              <a:t>pengembangan</a:t>
            </a:r>
            <a:r>
              <a:rPr lang="en-US" dirty="0"/>
              <a:t> </a:t>
            </a:r>
            <a:r>
              <a:rPr lang="en-US" dirty="0" err="1"/>
              <a:t>teknologi</a:t>
            </a:r>
            <a:r>
              <a:rPr lang="en-US" dirty="0"/>
              <a:t> </a:t>
            </a:r>
            <a:r>
              <a:rPr lang="en-US" dirty="0" err="1"/>
              <a:t>dan</a:t>
            </a:r>
            <a:r>
              <a:rPr lang="en-US" dirty="0"/>
              <a:t> </a:t>
            </a:r>
            <a:r>
              <a:rPr lang="en-US" dirty="0" err="1"/>
              <a:t>difusi</a:t>
            </a:r>
            <a:r>
              <a:rPr lang="en-US" dirty="0"/>
              <a:t>.</a:t>
            </a:r>
          </a:p>
        </p:txBody>
      </p:sp>
    </p:spTree>
    <p:extLst>
      <p:ext uri="{BB962C8B-B14F-4D97-AF65-F5344CB8AC3E}">
        <p14:creationId xmlns:p14="http://schemas.microsoft.com/office/powerpoint/2010/main" val="1933647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INNOVATION NETWORK</a:t>
            </a:r>
            <a:endParaRPr lang="en-US" dirty="0"/>
          </a:p>
        </p:txBody>
      </p:sp>
      <p:sp>
        <p:nvSpPr>
          <p:cNvPr id="3" name="Content Placeholder 2"/>
          <p:cNvSpPr>
            <a:spLocks noGrp="1"/>
          </p:cNvSpPr>
          <p:nvPr>
            <p:ph idx="1"/>
          </p:nvPr>
        </p:nvSpPr>
        <p:spPr>
          <a:xfrm>
            <a:off x="508000" y="1412875"/>
            <a:ext cx="11176000" cy="3644075"/>
          </a:xfrm>
        </p:spPr>
        <p:txBody>
          <a:bodyPr/>
          <a:lstStyle/>
          <a:p>
            <a:r>
              <a:rPr lang="en-US" dirty="0" smtClean="0"/>
              <a:t>In the technological environment, inter linkages develop between numerous organization. </a:t>
            </a:r>
          </a:p>
          <a:p>
            <a:r>
              <a:rPr lang="en-US" dirty="0" smtClean="0"/>
              <a:t>Thus, organizations with widely differing missions, such as universities, private firms, or government agencies (e.g. BATAN)—all part of the technological environment—become connected through networks that facilitate the flow of information, resources, personnel, and other inputs necessary for technology development and diffusion.</a:t>
            </a:r>
            <a:endParaRPr lang="en-US" dirty="0"/>
          </a:p>
        </p:txBody>
      </p:sp>
    </p:spTree>
    <p:extLst>
      <p:ext uri="{BB962C8B-B14F-4D97-AF65-F5344CB8AC3E}">
        <p14:creationId xmlns:p14="http://schemas.microsoft.com/office/powerpoint/2010/main" val="4149947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1981200" y="354013"/>
            <a:ext cx="8229600" cy="886397"/>
          </a:xfrm>
        </p:spPr>
        <p:txBody>
          <a:bodyPr>
            <a:normAutofit fontScale="90000"/>
          </a:bodyPr>
          <a:lstStyle/>
          <a:p>
            <a:r>
              <a:rPr lang="en-US" sz="3200" dirty="0" err="1" smtClean="0"/>
              <a:t>Interkoneksi</a:t>
            </a:r>
            <a:r>
              <a:rPr lang="en-US" sz="3200" dirty="0" smtClean="0"/>
              <a:t> </a:t>
            </a:r>
            <a:r>
              <a:rPr lang="en-US" sz="3200" dirty="0" err="1" smtClean="0"/>
              <a:t>antara</a:t>
            </a:r>
            <a:r>
              <a:rPr lang="en-US" sz="3200" dirty="0" smtClean="0"/>
              <a:t> </a:t>
            </a:r>
            <a:br>
              <a:rPr lang="en-US" sz="3200" dirty="0" smtClean="0"/>
            </a:br>
            <a:r>
              <a:rPr lang="en-US" sz="3200" dirty="0" smtClean="0"/>
              <a:t>PENGEMBANG TEKNOLOGI</a:t>
            </a:r>
            <a:endParaRPr lang="en-US" sz="3200" dirty="0"/>
          </a:p>
        </p:txBody>
      </p:sp>
      <p:sp>
        <p:nvSpPr>
          <p:cNvPr id="112643" name="Rectangle 3"/>
          <p:cNvSpPr>
            <a:spLocks noGrp="1" noChangeArrowheads="1"/>
          </p:cNvSpPr>
          <p:nvPr>
            <p:ph idx="1"/>
          </p:nvPr>
        </p:nvSpPr>
        <p:spPr>
          <a:xfrm>
            <a:off x="762000" y="1782763"/>
            <a:ext cx="10652234" cy="3644075"/>
          </a:xfrm>
        </p:spPr>
        <p:txBody>
          <a:bodyPr>
            <a:noAutofit/>
          </a:bodyPr>
          <a:lstStyle/>
          <a:p>
            <a:r>
              <a:rPr lang="en-US" sz="2800" dirty="0" err="1" smtClean="0"/>
              <a:t>Semakin</a:t>
            </a:r>
            <a:r>
              <a:rPr lang="en-US" sz="2800" dirty="0" smtClean="0"/>
              <a:t> </a:t>
            </a:r>
            <a:r>
              <a:rPr lang="en-US" sz="2800" dirty="0" err="1" smtClean="0"/>
              <a:t>meningkat</a:t>
            </a:r>
            <a:r>
              <a:rPr lang="en-US" sz="2800" dirty="0" smtClean="0"/>
              <a:t>, </a:t>
            </a:r>
            <a:r>
              <a:rPr lang="en-US" sz="2800" dirty="0" err="1"/>
              <a:t>hubungan</a:t>
            </a:r>
            <a:r>
              <a:rPr lang="en-US" sz="2800" dirty="0"/>
              <a:t> yang </a:t>
            </a:r>
            <a:r>
              <a:rPr lang="en-US" sz="2800" dirty="0" err="1" smtClean="0"/>
              <a:t>terbentuk</a:t>
            </a:r>
            <a:r>
              <a:rPr lang="en-US" sz="2800" dirty="0" smtClean="0"/>
              <a:t> </a:t>
            </a:r>
            <a:r>
              <a:rPr lang="en-US" sz="2800" dirty="0" err="1"/>
              <a:t>antara</a:t>
            </a:r>
            <a:r>
              <a:rPr lang="en-US" sz="2800" dirty="0"/>
              <a:t> </a:t>
            </a:r>
            <a:r>
              <a:rPr lang="en-US" sz="2800" dirty="0" err="1"/>
              <a:t>pengembang</a:t>
            </a:r>
            <a:r>
              <a:rPr lang="en-US" sz="2800" dirty="0"/>
              <a:t> </a:t>
            </a:r>
            <a:r>
              <a:rPr lang="en-US" sz="2800" dirty="0" err="1"/>
              <a:t>teknologi</a:t>
            </a:r>
            <a:r>
              <a:rPr lang="en-US" sz="2800" dirty="0"/>
              <a:t>, </a:t>
            </a:r>
            <a:r>
              <a:rPr lang="en-US" sz="2800" dirty="0" err="1"/>
              <a:t>baik</a:t>
            </a:r>
            <a:r>
              <a:rPr lang="en-US" sz="2800" dirty="0"/>
              <a:t> </a:t>
            </a:r>
            <a:r>
              <a:rPr lang="en-US" sz="2800" dirty="0" err="1"/>
              <a:t>antar</a:t>
            </a:r>
            <a:r>
              <a:rPr lang="en-US" sz="2800" dirty="0"/>
              <a:t> </a:t>
            </a:r>
            <a:r>
              <a:rPr lang="en-US" sz="2800" dirty="0" err="1"/>
              <a:t>organisasi</a:t>
            </a:r>
            <a:r>
              <a:rPr lang="en-US" sz="2800" dirty="0"/>
              <a:t> </a:t>
            </a:r>
            <a:r>
              <a:rPr lang="en-US" sz="2800" dirty="0" err="1"/>
              <a:t>swasta</a:t>
            </a:r>
            <a:r>
              <a:rPr lang="en-US" sz="2800" dirty="0"/>
              <a:t> </a:t>
            </a:r>
            <a:r>
              <a:rPr lang="en-US" sz="2800" dirty="0" err="1"/>
              <a:t>dan</a:t>
            </a:r>
            <a:r>
              <a:rPr lang="en-US" sz="2800" dirty="0"/>
              <a:t> </a:t>
            </a:r>
            <a:r>
              <a:rPr lang="en-US" sz="2800" dirty="0" err="1"/>
              <a:t>antara</a:t>
            </a:r>
            <a:r>
              <a:rPr lang="en-US" sz="2800" dirty="0"/>
              <a:t> </a:t>
            </a:r>
            <a:r>
              <a:rPr lang="en-US" sz="2800" dirty="0" err="1"/>
              <a:t>organisasi</a:t>
            </a:r>
            <a:r>
              <a:rPr lang="en-US" sz="2800" dirty="0"/>
              <a:t> </a:t>
            </a:r>
            <a:r>
              <a:rPr lang="en-US" sz="2800" dirty="0" err="1"/>
              <a:t>swasta</a:t>
            </a:r>
            <a:r>
              <a:rPr lang="en-US" sz="2800" dirty="0"/>
              <a:t> </a:t>
            </a:r>
            <a:r>
              <a:rPr lang="en-US" sz="2800" dirty="0" err="1"/>
              <a:t>dan</a:t>
            </a:r>
            <a:r>
              <a:rPr lang="en-US" sz="2800" dirty="0"/>
              <a:t> </a:t>
            </a:r>
            <a:r>
              <a:rPr lang="en-US" sz="2800" dirty="0" err="1"/>
              <a:t>publik</a:t>
            </a:r>
            <a:r>
              <a:rPr lang="en-US" sz="2800" dirty="0"/>
              <a:t>.</a:t>
            </a:r>
          </a:p>
          <a:p>
            <a:r>
              <a:rPr lang="en-US" sz="2800" dirty="0" err="1"/>
              <a:t>Sebagai</a:t>
            </a:r>
            <a:r>
              <a:rPr lang="en-US" sz="2800" dirty="0"/>
              <a:t> </a:t>
            </a:r>
            <a:r>
              <a:rPr lang="en-US" sz="2800" dirty="0" err="1"/>
              <a:t>contoh</a:t>
            </a:r>
            <a:r>
              <a:rPr lang="en-US" sz="2800" dirty="0"/>
              <a:t>, </a:t>
            </a:r>
            <a:r>
              <a:rPr lang="en-US" sz="2800" dirty="0" err="1"/>
              <a:t>banyak</a:t>
            </a:r>
            <a:r>
              <a:rPr lang="en-US" sz="2800" dirty="0"/>
              <a:t> </a:t>
            </a:r>
            <a:r>
              <a:rPr lang="en-US" sz="2800" dirty="0" err="1"/>
              <a:t>perusahaan</a:t>
            </a:r>
            <a:r>
              <a:rPr lang="en-US" sz="2800" dirty="0"/>
              <a:t> </a:t>
            </a:r>
            <a:r>
              <a:rPr lang="en-US" sz="2800" dirty="0" err="1"/>
              <a:t>farmasi</a:t>
            </a:r>
            <a:r>
              <a:rPr lang="en-US" sz="2800" dirty="0"/>
              <a:t> </a:t>
            </a:r>
            <a:r>
              <a:rPr lang="en-US" sz="2800" dirty="0" err="1"/>
              <a:t>bergantung</a:t>
            </a:r>
            <a:r>
              <a:rPr lang="en-US" sz="2800" dirty="0"/>
              <a:t> </a:t>
            </a:r>
            <a:r>
              <a:rPr lang="en-US" sz="2800" dirty="0" err="1"/>
              <a:t>pada</a:t>
            </a:r>
            <a:r>
              <a:rPr lang="en-US" sz="2800" dirty="0"/>
              <a:t> </a:t>
            </a:r>
            <a:r>
              <a:rPr lang="en-US" sz="2800" dirty="0" err="1"/>
              <a:t>universitas</a:t>
            </a:r>
            <a:r>
              <a:rPr lang="en-US" sz="2800" dirty="0"/>
              <a:t> </a:t>
            </a:r>
            <a:r>
              <a:rPr lang="en-US" sz="2800" dirty="0" err="1"/>
              <a:t>untuk</a:t>
            </a:r>
            <a:r>
              <a:rPr lang="en-US" sz="2800" dirty="0"/>
              <a:t> </a:t>
            </a:r>
            <a:r>
              <a:rPr lang="en-US" sz="2800" dirty="0" err="1"/>
              <a:t>melakukan</a:t>
            </a:r>
            <a:r>
              <a:rPr lang="en-US" sz="2800" dirty="0"/>
              <a:t> </a:t>
            </a:r>
            <a:r>
              <a:rPr lang="en-US" sz="2800" dirty="0" err="1"/>
              <a:t>penelitian</a:t>
            </a:r>
            <a:r>
              <a:rPr lang="en-US" sz="2800" dirty="0"/>
              <a:t> </a:t>
            </a:r>
            <a:r>
              <a:rPr lang="en-US" sz="2800" dirty="0" err="1"/>
              <a:t>dasar</a:t>
            </a:r>
            <a:r>
              <a:rPr lang="en-US" sz="2800" dirty="0"/>
              <a:t> yang </a:t>
            </a:r>
            <a:r>
              <a:rPr lang="en-US" sz="2800" dirty="0" err="1"/>
              <a:t>diperlukan</a:t>
            </a:r>
            <a:r>
              <a:rPr lang="en-US" sz="2800" dirty="0"/>
              <a:t> </a:t>
            </a:r>
            <a:r>
              <a:rPr lang="en-US" sz="2800" dirty="0" err="1"/>
              <a:t>untuk</a:t>
            </a:r>
            <a:r>
              <a:rPr lang="en-US" sz="2800" dirty="0"/>
              <a:t> </a:t>
            </a:r>
            <a:r>
              <a:rPr lang="en-US" sz="2800" dirty="0" err="1"/>
              <a:t>memproduksi</a:t>
            </a:r>
            <a:r>
              <a:rPr lang="en-US" sz="2800" dirty="0"/>
              <a:t> </a:t>
            </a:r>
            <a:r>
              <a:rPr lang="en-US" sz="2800" dirty="0" err="1"/>
              <a:t>obat</a:t>
            </a:r>
            <a:r>
              <a:rPr lang="en-US" sz="2800" dirty="0"/>
              <a:t> </a:t>
            </a:r>
            <a:r>
              <a:rPr lang="en-US" sz="2800" dirty="0" err="1"/>
              <a:t>komersial</a:t>
            </a:r>
            <a:r>
              <a:rPr lang="en-US" sz="2800" dirty="0"/>
              <a:t> </a:t>
            </a:r>
            <a:r>
              <a:rPr lang="en-US" sz="2800" dirty="0" err="1"/>
              <a:t>atau</a:t>
            </a:r>
            <a:r>
              <a:rPr lang="en-US" sz="2800" dirty="0"/>
              <a:t> </a:t>
            </a:r>
            <a:r>
              <a:rPr lang="en-US" sz="2800" dirty="0" err="1"/>
              <a:t>teknik</a:t>
            </a:r>
            <a:r>
              <a:rPr lang="en-US" sz="2800" dirty="0"/>
              <a:t> </a:t>
            </a:r>
            <a:r>
              <a:rPr lang="en-US" sz="2800" dirty="0" err="1"/>
              <a:t>terapi</a:t>
            </a:r>
            <a:r>
              <a:rPr lang="en-US" sz="2800" dirty="0"/>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1981200" y="354013"/>
            <a:ext cx="8229600" cy="886397"/>
          </a:xfrm>
        </p:spPr>
        <p:txBody>
          <a:bodyPr>
            <a:normAutofit fontScale="90000"/>
          </a:bodyPr>
          <a:lstStyle/>
          <a:p>
            <a:r>
              <a:rPr lang="en-US" sz="3200" dirty="0" err="1" smtClean="0"/>
              <a:t>Interkoneksi</a:t>
            </a:r>
            <a:r>
              <a:rPr lang="en-US" sz="3200" dirty="0" smtClean="0"/>
              <a:t> </a:t>
            </a:r>
            <a:r>
              <a:rPr lang="en-US" sz="3200" dirty="0" err="1" smtClean="0"/>
              <a:t>antara</a:t>
            </a:r>
            <a:r>
              <a:rPr lang="en-US" sz="3200" dirty="0" smtClean="0"/>
              <a:t> </a:t>
            </a:r>
            <a:br>
              <a:rPr lang="en-US" sz="3200" dirty="0" smtClean="0"/>
            </a:br>
            <a:r>
              <a:rPr lang="en-US" sz="3200" dirty="0" smtClean="0"/>
              <a:t>PENGEMBANG TEKNOLOGI</a:t>
            </a:r>
            <a:endParaRPr lang="en-US" sz="3200" dirty="0"/>
          </a:p>
        </p:txBody>
      </p:sp>
      <p:sp>
        <p:nvSpPr>
          <p:cNvPr id="112643" name="Rectangle 3"/>
          <p:cNvSpPr>
            <a:spLocks noGrp="1" noChangeArrowheads="1"/>
          </p:cNvSpPr>
          <p:nvPr>
            <p:ph idx="1"/>
          </p:nvPr>
        </p:nvSpPr>
        <p:spPr>
          <a:xfrm>
            <a:off x="762000" y="1782763"/>
            <a:ext cx="10020300" cy="3644075"/>
          </a:xfrm>
        </p:spPr>
        <p:txBody>
          <a:bodyPr>
            <a:noAutofit/>
          </a:bodyPr>
          <a:lstStyle/>
          <a:p>
            <a:r>
              <a:rPr lang="en-US" sz="2800" dirty="0" smtClean="0"/>
              <a:t>Increasingly, linkages are forming among the technology developers, both among private organization and between private and public organization. </a:t>
            </a:r>
            <a:endParaRPr lang="en-US" sz="2800" dirty="0"/>
          </a:p>
          <a:p>
            <a:r>
              <a:rPr lang="en-US" sz="2800" dirty="0" smtClean="0"/>
              <a:t>For example, many pharmaceutical firms rely on universities for conducting some basic research necessary for producing commercially viable drugs or therapeutic techniques.</a:t>
            </a:r>
            <a:endParaRPr lang="en-US" sz="2800" dirty="0"/>
          </a:p>
        </p:txBody>
      </p:sp>
    </p:spTree>
    <p:extLst>
      <p:ext uri="{BB962C8B-B14F-4D97-AF65-F5344CB8AC3E}">
        <p14:creationId xmlns:p14="http://schemas.microsoft.com/office/powerpoint/2010/main" val="3197920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1981200" y="354013"/>
            <a:ext cx="8229600" cy="886397"/>
          </a:xfrm>
        </p:spPr>
        <p:txBody>
          <a:bodyPr>
            <a:normAutofit fontScale="90000"/>
          </a:bodyPr>
          <a:lstStyle/>
          <a:p>
            <a:r>
              <a:rPr lang="en-US" sz="3200" dirty="0" err="1" smtClean="0"/>
              <a:t>Interkoneksi</a:t>
            </a:r>
            <a:r>
              <a:rPr lang="en-US" sz="3200" dirty="0" smtClean="0"/>
              <a:t> </a:t>
            </a:r>
            <a:r>
              <a:rPr lang="en-US" sz="3200" dirty="0" err="1" smtClean="0"/>
              <a:t>antara</a:t>
            </a:r>
            <a:r>
              <a:rPr lang="en-US" sz="3200" dirty="0" smtClean="0"/>
              <a:t> </a:t>
            </a:r>
            <a:br>
              <a:rPr lang="en-US" sz="3200" dirty="0" smtClean="0"/>
            </a:br>
            <a:r>
              <a:rPr lang="en-US" sz="3200" dirty="0" smtClean="0"/>
              <a:t>TECHNOLOGY DEVELOPER </a:t>
            </a:r>
            <a:r>
              <a:rPr lang="en-US" sz="3200" dirty="0" err="1" smtClean="0"/>
              <a:t>dan</a:t>
            </a:r>
            <a:r>
              <a:rPr lang="en-US" sz="3200" dirty="0" smtClean="0"/>
              <a:t> FACILITATORS</a:t>
            </a:r>
            <a:endParaRPr lang="en-US" sz="3200" dirty="0"/>
          </a:p>
        </p:txBody>
      </p:sp>
      <p:sp>
        <p:nvSpPr>
          <p:cNvPr id="112643" name="Rectangle 3"/>
          <p:cNvSpPr>
            <a:spLocks noGrp="1" noChangeArrowheads="1"/>
          </p:cNvSpPr>
          <p:nvPr>
            <p:ph idx="1"/>
          </p:nvPr>
        </p:nvSpPr>
        <p:spPr>
          <a:xfrm>
            <a:off x="742950" y="1477963"/>
            <a:ext cx="10553700" cy="4622804"/>
          </a:xfrm>
        </p:spPr>
        <p:txBody>
          <a:bodyPr>
            <a:normAutofit/>
          </a:bodyPr>
          <a:lstStyle/>
          <a:p>
            <a:r>
              <a:rPr lang="en-US" sz="2800" dirty="0" err="1"/>
              <a:t>Teknologi</a:t>
            </a:r>
            <a:r>
              <a:rPr lang="en-US" sz="2800" dirty="0"/>
              <a:t> </a:t>
            </a:r>
            <a:r>
              <a:rPr lang="en-US" sz="2800" dirty="0" err="1"/>
              <a:t>fasilitator</a:t>
            </a:r>
            <a:r>
              <a:rPr lang="en-US" sz="2800" dirty="0"/>
              <a:t>, </a:t>
            </a:r>
            <a:r>
              <a:rPr lang="en-US" sz="2800" dirty="0" err="1"/>
              <a:t>seperti</a:t>
            </a:r>
            <a:r>
              <a:rPr lang="en-US" sz="2800" dirty="0"/>
              <a:t> LIPI </a:t>
            </a:r>
            <a:r>
              <a:rPr lang="en-US" sz="2800" dirty="0" err="1"/>
              <a:t>merangsang</a:t>
            </a:r>
            <a:r>
              <a:rPr lang="en-US" sz="2800" dirty="0"/>
              <a:t> </a:t>
            </a:r>
            <a:r>
              <a:rPr lang="en-US" sz="2800" dirty="0" err="1"/>
              <a:t>perkembangan</a:t>
            </a:r>
            <a:r>
              <a:rPr lang="en-US" sz="2800" dirty="0"/>
              <a:t> </a:t>
            </a:r>
            <a:r>
              <a:rPr lang="en-US" sz="2800" dirty="0" err="1"/>
              <a:t>teknologi</a:t>
            </a:r>
            <a:r>
              <a:rPr lang="en-US" sz="2800" dirty="0"/>
              <a:t> </a:t>
            </a:r>
            <a:r>
              <a:rPr lang="en-US" sz="2800" dirty="0" err="1"/>
              <a:t>dengan</a:t>
            </a:r>
            <a:r>
              <a:rPr lang="en-US" sz="2800" dirty="0"/>
              <a:t> </a:t>
            </a:r>
            <a:r>
              <a:rPr lang="en-US" sz="2800" dirty="0" err="1"/>
              <a:t>organisasi</a:t>
            </a:r>
            <a:r>
              <a:rPr lang="en-US" sz="2800" dirty="0"/>
              <a:t> lain, </a:t>
            </a:r>
            <a:r>
              <a:rPr lang="en-US" sz="2800" dirty="0" err="1"/>
              <a:t>menciptakan</a:t>
            </a:r>
            <a:r>
              <a:rPr lang="en-US" sz="2800" dirty="0"/>
              <a:t> </a:t>
            </a:r>
            <a:r>
              <a:rPr lang="en-US" sz="2800" dirty="0" err="1"/>
              <a:t>hubungan</a:t>
            </a:r>
            <a:r>
              <a:rPr lang="en-US" sz="2800" dirty="0"/>
              <a:t> </a:t>
            </a:r>
            <a:r>
              <a:rPr lang="en-US" sz="2800" dirty="0" err="1"/>
              <a:t>antar-organisasi</a:t>
            </a:r>
            <a:r>
              <a:rPr lang="en-US" sz="2800" dirty="0"/>
              <a:t> </a:t>
            </a:r>
            <a:r>
              <a:rPr lang="en-US" sz="2800" dirty="0" err="1"/>
              <a:t>antara</a:t>
            </a:r>
            <a:r>
              <a:rPr lang="en-US" sz="2800" dirty="0"/>
              <a:t> </a:t>
            </a:r>
            <a:r>
              <a:rPr lang="en-US" sz="2800" dirty="0" err="1"/>
              <a:t>pengembang</a:t>
            </a:r>
            <a:r>
              <a:rPr lang="en-US" sz="2800" dirty="0"/>
              <a:t> </a:t>
            </a:r>
            <a:r>
              <a:rPr lang="en-US" sz="2800" dirty="0" err="1"/>
              <a:t>teknologi</a:t>
            </a:r>
            <a:r>
              <a:rPr lang="en-US" sz="2800" dirty="0"/>
              <a:t> </a:t>
            </a:r>
            <a:r>
              <a:rPr lang="en-US" sz="2800" dirty="0" err="1"/>
              <a:t>dan</a:t>
            </a:r>
            <a:r>
              <a:rPr lang="en-US" sz="2800" dirty="0"/>
              <a:t> </a:t>
            </a:r>
            <a:r>
              <a:rPr lang="en-US" sz="2800" dirty="0" err="1"/>
              <a:t>fasilitator</a:t>
            </a:r>
            <a:r>
              <a:rPr lang="en-US" sz="2800" dirty="0" smtClean="0"/>
              <a:t>.</a:t>
            </a:r>
          </a:p>
          <a:p>
            <a:r>
              <a:rPr lang="en-US" sz="2800" dirty="0" err="1"/>
              <a:t>Organisasi</a:t>
            </a:r>
            <a:r>
              <a:rPr lang="en-US" sz="2800" dirty="0"/>
              <a:t> </a:t>
            </a:r>
            <a:r>
              <a:rPr lang="en-US" sz="2800" dirty="0" err="1"/>
              <a:t>memfasilitasi</a:t>
            </a:r>
            <a:r>
              <a:rPr lang="en-US" sz="2800" dirty="0"/>
              <a:t>, </a:t>
            </a:r>
            <a:r>
              <a:rPr lang="en-US" sz="2800" dirty="0" err="1"/>
              <a:t>baik</a:t>
            </a:r>
            <a:r>
              <a:rPr lang="en-US" sz="2800" dirty="0"/>
              <a:t> </a:t>
            </a:r>
            <a:r>
              <a:rPr lang="en-US" sz="2800" dirty="0" err="1"/>
              <a:t>itu</a:t>
            </a:r>
            <a:r>
              <a:rPr lang="en-US" sz="2800" dirty="0"/>
              <a:t> </a:t>
            </a:r>
            <a:r>
              <a:rPr lang="en-US" sz="2800" dirty="0" err="1"/>
              <a:t>pribadi</a:t>
            </a:r>
            <a:r>
              <a:rPr lang="en-US" sz="2800" dirty="0"/>
              <a:t> </a:t>
            </a:r>
            <a:r>
              <a:rPr lang="en-US" sz="2800" dirty="0" err="1"/>
              <a:t>atau</a:t>
            </a:r>
            <a:r>
              <a:rPr lang="en-US" sz="2800" dirty="0"/>
              <a:t> </a:t>
            </a:r>
            <a:r>
              <a:rPr lang="en-US" sz="2800" dirty="0" err="1"/>
              <a:t>umum</a:t>
            </a:r>
            <a:r>
              <a:rPr lang="en-US" sz="2800" dirty="0"/>
              <a:t>, </a:t>
            </a:r>
            <a:r>
              <a:rPr lang="en-US" sz="2800" dirty="0" err="1"/>
              <a:t>fungsi</a:t>
            </a:r>
            <a:r>
              <a:rPr lang="en-US" sz="2800" dirty="0"/>
              <a:t> </a:t>
            </a:r>
            <a:r>
              <a:rPr lang="en-US" sz="2800" dirty="0" err="1"/>
              <a:t>dalam</a:t>
            </a:r>
            <a:r>
              <a:rPr lang="en-US" sz="2800" dirty="0"/>
              <a:t> </a:t>
            </a:r>
            <a:r>
              <a:rPr lang="en-US" sz="2800" dirty="0" err="1"/>
              <a:t>tiga</a:t>
            </a:r>
            <a:r>
              <a:rPr lang="en-US" sz="2800" dirty="0"/>
              <a:t> </a:t>
            </a:r>
            <a:r>
              <a:rPr lang="en-US" sz="2800" dirty="0" err="1"/>
              <a:t>kapasitas</a:t>
            </a:r>
            <a:r>
              <a:rPr lang="en-US" sz="2800" dirty="0"/>
              <a:t> </a:t>
            </a:r>
            <a:r>
              <a:rPr lang="en-US" sz="2800" dirty="0" err="1"/>
              <a:t>besar</a:t>
            </a:r>
            <a:r>
              <a:rPr lang="en-US" sz="2800" dirty="0" smtClean="0"/>
              <a:t>:</a:t>
            </a:r>
          </a:p>
          <a:p>
            <a:pPr lvl="1"/>
            <a:r>
              <a:rPr lang="en-US" sz="2400" dirty="0" smtClean="0"/>
              <a:t>Resource providers</a:t>
            </a:r>
            <a:r>
              <a:rPr lang="en-US" sz="2000" dirty="0" smtClean="0"/>
              <a:t>.</a:t>
            </a:r>
          </a:p>
          <a:p>
            <a:pPr lvl="1"/>
            <a:r>
              <a:rPr lang="en-US" sz="2400" dirty="0" smtClean="0"/>
              <a:t>Policy analysts</a:t>
            </a:r>
          </a:p>
          <a:p>
            <a:pPr lvl="1"/>
            <a:r>
              <a:rPr lang="en-US" sz="2400" dirty="0" smtClean="0"/>
              <a:t>Linking organizations.</a:t>
            </a:r>
            <a:endParaRPr lang="en-US" sz="2400" dirty="0"/>
          </a:p>
        </p:txBody>
      </p:sp>
    </p:spTree>
    <p:extLst>
      <p:ext uri="{BB962C8B-B14F-4D97-AF65-F5344CB8AC3E}">
        <p14:creationId xmlns:p14="http://schemas.microsoft.com/office/powerpoint/2010/main" val="3279067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1981200" y="354013"/>
            <a:ext cx="8229600" cy="886397"/>
          </a:xfrm>
        </p:spPr>
        <p:txBody>
          <a:bodyPr>
            <a:normAutofit fontScale="90000"/>
          </a:bodyPr>
          <a:lstStyle/>
          <a:p>
            <a:r>
              <a:rPr lang="en-US" sz="3200" dirty="0" smtClean="0"/>
              <a:t>Interconnections among </a:t>
            </a:r>
            <a:br>
              <a:rPr lang="en-US" sz="3200" dirty="0" smtClean="0"/>
            </a:br>
            <a:r>
              <a:rPr lang="en-US" sz="3200" dirty="0" smtClean="0"/>
              <a:t>TECHNOLOGY DEVELOPER and FACILITATORS</a:t>
            </a:r>
            <a:endParaRPr lang="en-US" sz="3200" dirty="0"/>
          </a:p>
        </p:txBody>
      </p:sp>
      <p:sp>
        <p:nvSpPr>
          <p:cNvPr id="112643" name="Rectangle 3"/>
          <p:cNvSpPr>
            <a:spLocks noGrp="1" noChangeArrowheads="1"/>
          </p:cNvSpPr>
          <p:nvPr>
            <p:ph idx="1"/>
          </p:nvPr>
        </p:nvSpPr>
        <p:spPr>
          <a:xfrm>
            <a:off x="742950" y="1477963"/>
            <a:ext cx="10553700" cy="4622804"/>
          </a:xfrm>
        </p:spPr>
        <p:txBody>
          <a:bodyPr>
            <a:normAutofit/>
          </a:bodyPr>
          <a:lstStyle/>
          <a:p>
            <a:r>
              <a:rPr lang="en-US" sz="2800" dirty="0" smtClean="0"/>
              <a:t>Technology facilitator, such as LIPI stimulate technological development by other organization, creating inter-organizational linkages between technology developers and facilitators. </a:t>
            </a:r>
            <a:endParaRPr lang="en-US" sz="2800" dirty="0"/>
          </a:p>
          <a:p>
            <a:r>
              <a:rPr lang="en-US" sz="2800" dirty="0" smtClean="0"/>
              <a:t>The facilitating organizations, be they private or public, function in three major capacities:</a:t>
            </a:r>
          </a:p>
          <a:p>
            <a:pPr lvl="1"/>
            <a:r>
              <a:rPr lang="en-US" sz="2400" dirty="0" smtClean="0"/>
              <a:t>Resource providers.</a:t>
            </a:r>
          </a:p>
          <a:p>
            <a:pPr lvl="1"/>
            <a:r>
              <a:rPr lang="en-US" sz="2400" dirty="0" smtClean="0"/>
              <a:t>Policy analysts</a:t>
            </a:r>
          </a:p>
          <a:p>
            <a:pPr lvl="1"/>
            <a:r>
              <a:rPr lang="en-US" sz="2400" dirty="0" smtClean="0"/>
              <a:t>Linking organizations.</a:t>
            </a:r>
            <a:endParaRPr lang="en-US" sz="2400" dirty="0"/>
          </a:p>
        </p:txBody>
      </p:sp>
    </p:spTree>
    <p:extLst>
      <p:ext uri="{BB962C8B-B14F-4D97-AF65-F5344CB8AC3E}">
        <p14:creationId xmlns:p14="http://schemas.microsoft.com/office/powerpoint/2010/main" val="2922026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123950" y="4254718"/>
            <a:ext cx="5886450" cy="1010964"/>
          </a:xfrm>
          <a:prstGeom prst="roundRect">
            <a:avLst>
              <a:gd name="adj" fmla="val 50000"/>
            </a:avLst>
          </a:prstGeom>
          <a:solidFill>
            <a:srgbClr val="FF0066"/>
          </a:solidFill>
          <a:scene3d>
            <a:camera prst="orthographicFront">
              <a:rot lat="0" lon="0" rev="0"/>
            </a:camera>
            <a:lightRig rig="threePt" dir="t"/>
          </a:scene3d>
          <a:sp3d prstMaterial="metal">
            <a:bevelT w="234950" h="171450"/>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2" name="Rounded Rectangle 1"/>
          <p:cNvSpPr/>
          <p:nvPr/>
        </p:nvSpPr>
        <p:spPr>
          <a:xfrm>
            <a:off x="1104900" y="3314700"/>
            <a:ext cx="4743450" cy="800100"/>
          </a:xfrm>
          <a:prstGeom prst="roundRect">
            <a:avLst>
              <a:gd name="adj" fmla="val 50000"/>
            </a:avLst>
          </a:prstGeom>
          <a:scene3d>
            <a:camera prst="orthographicFront">
              <a:rot lat="0" lon="0" rev="0"/>
            </a:camera>
            <a:lightRig rig="threePt" dir="t"/>
          </a:scene3d>
          <a:sp3d prstMaterial="powder">
            <a:bevelT w="279400" h="171450"/>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113670" name="Rectangle 6"/>
          <p:cNvSpPr>
            <a:spLocks noGrp="1" noChangeArrowheads="1"/>
          </p:cNvSpPr>
          <p:nvPr>
            <p:ph type="title"/>
          </p:nvPr>
        </p:nvSpPr>
        <p:spPr>
          <a:xfrm>
            <a:off x="565150" y="611189"/>
            <a:ext cx="11176000" cy="997196"/>
          </a:xfrm>
        </p:spPr>
        <p:txBody>
          <a:bodyPr>
            <a:noAutofit/>
          </a:bodyPr>
          <a:lstStyle/>
          <a:p>
            <a:r>
              <a:rPr lang="en-US" sz="4400" dirty="0" err="1" smtClean="0"/>
              <a:t>Perubahan</a:t>
            </a:r>
            <a:r>
              <a:rPr lang="en-US" sz="4400" dirty="0" smtClean="0"/>
              <a:t> </a:t>
            </a:r>
            <a:r>
              <a:rPr lang="en-US" sz="4400" dirty="0" err="1" smtClean="0"/>
              <a:t>pada</a:t>
            </a:r>
            <a:r>
              <a:rPr lang="en-US" sz="4400" dirty="0" smtClean="0"/>
              <a:t> </a:t>
            </a:r>
            <a:r>
              <a:rPr lang="en-US" sz="4400" dirty="0" err="1" smtClean="0"/>
              <a:t>lingkungan</a:t>
            </a:r>
            <a:r>
              <a:rPr lang="en-US" sz="4400" dirty="0" smtClean="0"/>
              <a:t> </a:t>
            </a:r>
            <a:r>
              <a:rPr lang="en-US" sz="4400" dirty="0" err="1" smtClean="0"/>
              <a:t>teknologi</a:t>
            </a:r>
            <a:endParaRPr lang="en-US" sz="4400" dirty="0">
              <a:solidFill>
                <a:srgbClr val="FF9900"/>
              </a:solidFill>
            </a:endParaRPr>
          </a:p>
        </p:txBody>
      </p:sp>
      <p:sp>
        <p:nvSpPr>
          <p:cNvPr id="113671" name="Rectangle 7"/>
          <p:cNvSpPr>
            <a:spLocks noGrp="1" noChangeArrowheads="1"/>
          </p:cNvSpPr>
          <p:nvPr>
            <p:ph idx="1"/>
          </p:nvPr>
        </p:nvSpPr>
        <p:spPr>
          <a:xfrm>
            <a:off x="762000" y="2089390"/>
            <a:ext cx="10572750" cy="2579168"/>
          </a:xfrm>
        </p:spPr>
        <p:txBody>
          <a:bodyPr>
            <a:noAutofit/>
          </a:bodyPr>
          <a:lstStyle/>
          <a:p>
            <a:pPr marL="0" indent="0">
              <a:spcBef>
                <a:spcPct val="0"/>
              </a:spcBef>
              <a:buNone/>
            </a:pPr>
            <a:r>
              <a:rPr lang="en-US" sz="2800" b="1" dirty="0" err="1" smtClean="0"/>
              <a:t>Perubahan</a:t>
            </a:r>
            <a:r>
              <a:rPr lang="en-US" sz="2800" b="1" dirty="0" smtClean="0"/>
              <a:t> </a:t>
            </a:r>
            <a:r>
              <a:rPr lang="en-US" sz="2800" b="1" dirty="0" err="1" smtClean="0"/>
              <a:t>pada</a:t>
            </a:r>
            <a:r>
              <a:rPr lang="en-US" sz="2800" b="1" dirty="0" smtClean="0"/>
              <a:t> </a:t>
            </a:r>
            <a:r>
              <a:rPr lang="en-US" sz="2800" b="1" dirty="0" err="1" smtClean="0"/>
              <a:t>lingkungan</a:t>
            </a:r>
            <a:r>
              <a:rPr lang="en-US" sz="2800" b="1" dirty="0" smtClean="0"/>
              <a:t> </a:t>
            </a:r>
            <a:r>
              <a:rPr lang="en-US" sz="2800" b="1" dirty="0" err="1" smtClean="0"/>
              <a:t>teknologi</a:t>
            </a:r>
            <a:r>
              <a:rPr lang="en-US" sz="2800" b="1" dirty="0" smtClean="0"/>
              <a:t> </a:t>
            </a:r>
            <a:r>
              <a:rPr lang="en-US" sz="2800" b="1" dirty="0" err="1" smtClean="0"/>
              <a:t>sering</a:t>
            </a:r>
            <a:r>
              <a:rPr lang="en-US" sz="2800" b="1" dirty="0" smtClean="0"/>
              <a:t> </a:t>
            </a:r>
            <a:r>
              <a:rPr lang="en-US" sz="2800" b="1" dirty="0" err="1" smtClean="0"/>
              <a:t>terjadi</a:t>
            </a:r>
            <a:r>
              <a:rPr lang="en-US" sz="2800" b="1" dirty="0" smtClean="0"/>
              <a:t> </a:t>
            </a:r>
            <a:r>
              <a:rPr lang="en-US" sz="2800" b="1" dirty="0" err="1" smtClean="0"/>
              <a:t>melalui</a:t>
            </a:r>
            <a:r>
              <a:rPr lang="en-US" sz="2800" b="1" dirty="0" smtClean="0"/>
              <a:t> </a:t>
            </a:r>
            <a:r>
              <a:rPr lang="en-US" sz="2800" b="1" dirty="0" err="1" smtClean="0"/>
              <a:t>dua</a:t>
            </a:r>
            <a:r>
              <a:rPr lang="en-US" sz="2800" b="1" dirty="0" smtClean="0"/>
              <a:t> </a:t>
            </a:r>
            <a:r>
              <a:rPr lang="en-US" sz="2800" b="1" dirty="0" err="1" smtClean="0"/>
              <a:t>cara</a:t>
            </a:r>
            <a:r>
              <a:rPr lang="en-US" sz="2800" b="1" dirty="0" smtClean="0"/>
              <a:t> yang </a:t>
            </a:r>
            <a:r>
              <a:rPr lang="en-US" sz="2800" b="1" dirty="0" err="1" smtClean="0"/>
              <a:t>saling</a:t>
            </a:r>
            <a:r>
              <a:rPr lang="en-US" sz="2800" b="1" dirty="0" smtClean="0"/>
              <a:t> </a:t>
            </a:r>
            <a:r>
              <a:rPr lang="en-US" sz="2800" b="1" dirty="0" err="1" smtClean="0"/>
              <a:t>terkait</a:t>
            </a:r>
            <a:r>
              <a:rPr lang="en-US" sz="2800" b="1" dirty="0" smtClean="0"/>
              <a:t>:</a:t>
            </a:r>
            <a:endParaRPr lang="en-US" sz="2800" b="1" dirty="0"/>
          </a:p>
          <a:p>
            <a:pPr marL="609600" indent="-609600">
              <a:lnSpc>
                <a:spcPct val="210000"/>
              </a:lnSpc>
              <a:buFontTx/>
              <a:buAutoNum type="arabicPeriod"/>
            </a:pPr>
            <a:r>
              <a:rPr lang="en-US" sz="2800" b="1" dirty="0" smtClean="0">
                <a:solidFill>
                  <a:srgbClr val="000000"/>
                </a:solidFill>
              </a:rPr>
              <a:t>Induced Changes </a:t>
            </a:r>
          </a:p>
          <a:p>
            <a:pPr marL="609600" indent="-609600">
              <a:lnSpc>
                <a:spcPct val="210000"/>
              </a:lnSpc>
              <a:buFontTx/>
              <a:buAutoNum type="arabicPeriod"/>
            </a:pPr>
            <a:r>
              <a:rPr lang="en-US" sz="2800" b="1" dirty="0" smtClean="0">
                <a:solidFill>
                  <a:srgbClr val="000000"/>
                </a:solidFill>
              </a:rPr>
              <a:t>Autonomous Changes</a:t>
            </a:r>
            <a:endParaRPr lang="en-US" sz="2800" b="1" dirty="0">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905000" y="533400"/>
            <a:ext cx="5734050" cy="1238250"/>
          </a:xfrm>
          <a:prstGeom prst="roundRect">
            <a:avLst>
              <a:gd name="adj" fmla="val 50000"/>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17762" name="Rectangle 2"/>
          <p:cNvSpPr>
            <a:spLocks noGrp="1" noChangeArrowheads="1"/>
          </p:cNvSpPr>
          <p:nvPr>
            <p:ph type="title"/>
          </p:nvPr>
        </p:nvSpPr>
        <p:spPr/>
        <p:txBody>
          <a:bodyPr/>
          <a:lstStyle/>
          <a:p>
            <a:pPr algn="ctr"/>
            <a:r>
              <a:rPr lang="en-US" dirty="0">
                <a:solidFill>
                  <a:srgbClr val="FFFF00"/>
                </a:solidFill>
              </a:rPr>
              <a:t>1. Induced Change</a:t>
            </a:r>
          </a:p>
        </p:txBody>
      </p:sp>
      <p:sp>
        <p:nvSpPr>
          <p:cNvPr id="117763" name="Rectangle 3"/>
          <p:cNvSpPr>
            <a:spLocks noGrp="1" noChangeArrowheads="1"/>
          </p:cNvSpPr>
          <p:nvPr>
            <p:ph idx="1"/>
          </p:nvPr>
        </p:nvSpPr>
        <p:spPr>
          <a:xfrm>
            <a:off x="755650" y="2460625"/>
            <a:ext cx="10902950" cy="2314480"/>
          </a:xfrm>
        </p:spPr>
        <p:txBody>
          <a:bodyPr>
            <a:noAutofit/>
          </a:bodyPr>
          <a:lstStyle/>
          <a:p>
            <a:pPr marL="457200" indent="-457200">
              <a:buFont typeface="Courier New" panose="02070309020205020404" pitchFamily="49" charset="0"/>
              <a:buChar char="o"/>
            </a:pPr>
            <a:r>
              <a:rPr lang="en-US" sz="3200" b="1" dirty="0" smtClean="0">
                <a:solidFill>
                  <a:srgbClr val="FFFF00"/>
                </a:solidFill>
              </a:rPr>
              <a:t>Induced Change </a:t>
            </a:r>
            <a:r>
              <a:rPr lang="en-US" sz="3200" dirty="0" err="1" smtClean="0"/>
              <a:t>menggambarkan</a:t>
            </a:r>
            <a:r>
              <a:rPr lang="en-US" sz="3200" dirty="0" smtClean="0"/>
              <a:t> </a:t>
            </a:r>
            <a:r>
              <a:rPr lang="en-US" sz="3200" dirty="0" err="1"/>
              <a:t>konsekuensi</a:t>
            </a:r>
            <a:r>
              <a:rPr lang="en-US" sz="3200" dirty="0"/>
              <a:t> </a:t>
            </a:r>
            <a:r>
              <a:rPr lang="en-US" sz="3200" dirty="0" err="1"/>
              <a:t>teknologi</a:t>
            </a:r>
            <a:r>
              <a:rPr lang="en-US" sz="3200" dirty="0"/>
              <a:t> yang </a:t>
            </a:r>
            <a:r>
              <a:rPr lang="en-US" sz="3200" dirty="0" err="1"/>
              <a:t>diciptakan</a:t>
            </a:r>
            <a:r>
              <a:rPr lang="en-US" sz="3200" dirty="0"/>
              <a:t> </a:t>
            </a:r>
            <a:r>
              <a:rPr lang="en-US" sz="3200" dirty="0" err="1"/>
              <a:t>oleh</a:t>
            </a:r>
            <a:r>
              <a:rPr lang="en-US" sz="3200" dirty="0"/>
              <a:t> </a:t>
            </a:r>
            <a:r>
              <a:rPr lang="en-US" sz="3200" dirty="0" err="1"/>
              <a:t>kekuatan-kekuatan</a:t>
            </a:r>
            <a:r>
              <a:rPr lang="en-US" sz="3200" dirty="0"/>
              <a:t> </a:t>
            </a:r>
            <a:r>
              <a:rPr lang="en-US" sz="3200" dirty="0" err="1"/>
              <a:t>sosial</a:t>
            </a:r>
            <a:r>
              <a:rPr lang="en-US" sz="3200" dirty="0"/>
              <a:t>, </a:t>
            </a:r>
            <a:r>
              <a:rPr lang="en-US" sz="3200" dirty="0" err="1"/>
              <a:t>politik</a:t>
            </a:r>
            <a:r>
              <a:rPr lang="en-US" sz="3200" dirty="0"/>
              <a:t>, </a:t>
            </a:r>
            <a:r>
              <a:rPr lang="en-US" sz="3200" dirty="0" err="1"/>
              <a:t>dan</a:t>
            </a:r>
            <a:r>
              <a:rPr lang="en-US" sz="3200" dirty="0"/>
              <a:t> </a:t>
            </a:r>
            <a:r>
              <a:rPr lang="en-US" sz="3200" dirty="0" err="1"/>
              <a:t>ekonomi</a:t>
            </a:r>
            <a:r>
              <a:rPr lang="en-US" sz="3200" dirty="0"/>
              <a:t>.</a:t>
            </a:r>
          </a:p>
          <a:p>
            <a:pPr marL="457200" indent="-457200">
              <a:buFont typeface="Courier New" panose="02070309020205020404" pitchFamily="49" charset="0"/>
              <a:buChar char="o"/>
            </a:pPr>
            <a:r>
              <a:rPr lang="en-US" sz="3200" dirty="0" err="1"/>
              <a:t>Sebagai</a:t>
            </a:r>
            <a:r>
              <a:rPr lang="en-US" sz="3200" dirty="0"/>
              <a:t> </a:t>
            </a:r>
            <a:r>
              <a:rPr lang="en-US" sz="3200" dirty="0" err="1"/>
              <a:t>contoh</a:t>
            </a:r>
            <a:r>
              <a:rPr lang="en-US" sz="3200" dirty="0"/>
              <a:t>: </a:t>
            </a:r>
            <a:r>
              <a:rPr lang="en-US" sz="3200" dirty="0" err="1"/>
              <a:t>demografi</a:t>
            </a:r>
            <a:r>
              <a:rPr lang="en-US" sz="3200" dirty="0"/>
              <a:t> </a:t>
            </a:r>
            <a:r>
              <a:rPr lang="en-US" sz="3200" dirty="0" err="1"/>
              <a:t>dan</a:t>
            </a:r>
            <a:r>
              <a:rPr lang="en-US" sz="3200" dirty="0"/>
              <a:t> </a:t>
            </a:r>
            <a:r>
              <a:rPr lang="en-US" sz="3200" dirty="0" err="1"/>
              <a:t>gaya</a:t>
            </a:r>
            <a:r>
              <a:rPr lang="en-US" sz="3200" dirty="0"/>
              <a:t> </a:t>
            </a:r>
            <a:r>
              <a:rPr lang="en-US" sz="3200" dirty="0" err="1"/>
              <a:t>hidup</a:t>
            </a:r>
            <a:r>
              <a:rPr lang="en-US" sz="3200" dirty="0"/>
              <a:t>, </a:t>
            </a:r>
            <a:r>
              <a:rPr lang="en-US" sz="3200" dirty="0" err="1"/>
              <a:t>khususnya</a:t>
            </a:r>
            <a:r>
              <a:rPr lang="en-US" sz="3200" dirty="0"/>
              <a:t> </a:t>
            </a:r>
            <a:r>
              <a:rPr lang="en-US" sz="3200" dirty="0" err="1"/>
              <a:t>melalui</a:t>
            </a:r>
            <a:r>
              <a:rPr lang="en-US" sz="3200" dirty="0"/>
              <a:t> </a:t>
            </a:r>
            <a:r>
              <a:rPr lang="en-US" sz="3200" dirty="0" err="1"/>
              <a:t>dampaknya</a:t>
            </a:r>
            <a:r>
              <a:rPr lang="en-US" sz="3200" dirty="0"/>
              <a:t> </a:t>
            </a:r>
            <a:r>
              <a:rPr lang="en-US" sz="3200" dirty="0" err="1"/>
              <a:t>pada</a:t>
            </a:r>
            <a:r>
              <a:rPr lang="en-US" sz="3200" dirty="0"/>
              <a:t> </a:t>
            </a:r>
            <a:r>
              <a:rPr lang="en-US" sz="3200" dirty="0" err="1"/>
              <a:t>bidang</a:t>
            </a:r>
            <a:r>
              <a:rPr lang="en-US" sz="3200" dirty="0"/>
              <a:t> </a:t>
            </a:r>
            <a:r>
              <a:rPr lang="en-US" sz="3200" dirty="0" err="1"/>
              <a:t>politik</a:t>
            </a:r>
            <a:r>
              <a:rPr lang="en-US" sz="3200" dirty="0"/>
              <a:t> </a:t>
            </a:r>
            <a:r>
              <a:rPr lang="en-US" sz="3200" dirty="0" err="1"/>
              <a:t>dan</a:t>
            </a:r>
            <a:r>
              <a:rPr lang="en-US" sz="3200" dirty="0"/>
              <a:t> </a:t>
            </a:r>
            <a:r>
              <a:rPr lang="en-US" sz="3200" dirty="0" err="1"/>
              <a:t>ekonomi</a:t>
            </a:r>
            <a:r>
              <a:rPr lang="en-US" sz="3200" dirty="0"/>
              <a:t>, </a:t>
            </a:r>
            <a:r>
              <a:rPr lang="en-US" sz="3200" dirty="0" err="1"/>
              <a:t>sering</a:t>
            </a:r>
            <a:r>
              <a:rPr lang="en-US" sz="3200" dirty="0"/>
              <a:t> </a:t>
            </a:r>
            <a:r>
              <a:rPr lang="en-US" sz="3200" dirty="0" err="1"/>
              <a:t>mempengaruhi</a:t>
            </a:r>
            <a:r>
              <a:rPr lang="en-US" sz="3200" dirty="0"/>
              <a:t> </a:t>
            </a:r>
            <a:r>
              <a:rPr lang="en-US" sz="3200" dirty="0" err="1"/>
              <a:t>sifat</a:t>
            </a:r>
            <a:r>
              <a:rPr lang="en-US" sz="3200" dirty="0"/>
              <a:t> </a:t>
            </a:r>
            <a:r>
              <a:rPr lang="en-US" sz="3200" dirty="0" err="1"/>
              <a:t>dan</a:t>
            </a:r>
            <a:r>
              <a:rPr lang="en-US" sz="3200" dirty="0"/>
              <a:t> </a:t>
            </a:r>
            <a:r>
              <a:rPr lang="en-US" sz="3200" dirty="0" err="1"/>
              <a:t>arah</a:t>
            </a:r>
            <a:r>
              <a:rPr lang="en-US" sz="3200" dirty="0"/>
              <a:t> </a:t>
            </a:r>
            <a:r>
              <a:rPr lang="en-US" sz="3200" dirty="0" err="1"/>
              <a:t>pengembangan</a:t>
            </a:r>
            <a:r>
              <a:rPr lang="en-US" sz="3200" dirty="0"/>
              <a:t> </a:t>
            </a:r>
            <a:r>
              <a:rPr lang="en-US" sz="3200" dirty="0" err="1"/>
              <a:t>teknologi</a:t>
            </a:r>
            <a:r>
              <a:rPr lang="en-US" sz="3200" dirty="0"/>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ounded Rectangle 1"/>
          <p:cNvSpPr/>
          <p:nvPr/>
        </p:nvSpPr>
        <p:spPr>
          <a:xfrm>
            <a:off x="1905000" y="533400"/>
            <a:ext cx="5734050" cy="1238250"/>
          </a:xfrm>
          <a:prstGeom prst="roundRect">
            <a:avLst>
              <a:gd name="adj" fmla="val 50000"/>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17762" name="Rectangle 2"/>
          <p:cNvSpPr>
            <a:spLocks noGrp="1" noChangeArrowheads="1"/>
          </p:cNvSpPr>
          <p:nvPr>
            <p:ph type="title"/>
          </p:nvPr>
        </p:nvSpPr>
        <p:spPr/>
        <p:txBody>
          <a:bodyPr/>
          <a:lstStyle/>
          <a:p>
            <a:pPr algn="ctr"/>
            <a:r>
              <a:rPr lang="en-US" dirty="0">
                <a:solidFill>
                  <a:srgbClr val="FFFF00"/>
                </a:solidFill>
              </a:rPr>
              <a:t>1. Induced Change</a:t>
            </a:r>
          </a:p>
        </p:txBody>
      </p:sp>
      <p:sp>
        <p:nvSpPr>
          <p:cNvPr id="117763" name="Rectangle 3"/>
          <p:cNvSpPr>
            <a:spLocks noGrp="1" noChangeArrowheads="1"/>
          </p:cNvSpPr>
          <p:nvPr>
            <p:ph idx="1"/>
          </p:nvPr>
        </p:nvSpPr>
        <p:spPr>
          <a:xfrm>
            <a:off x="755650" y="2460625"/>
            <a:ext cx="10902950" cy="2314480"/>
          </a:xfrm>
        </p:spPr>
        <p:txBody>
          <a:bodyPr>
            <a:noAutofit/>
          </a:bodyPr>
          <a:lstStyle/>
          <a:p>
            <a:pPr marL="0" indent="0">
              <a:buNone/>
            </a:pPr>
            <a:r>
              <a:rPr lang="en-US" sz="3200" dirty="0" smtClean="0"/>
              <a:t>Induced changes represent the technological consequences created by </a:t>
            </a:r>
            <a:r>
              <a:rPr lang="en-US" sz="3200" b="1" dirty="0" smtClean="0"/>
              <a:t>social</a:t>
            </a:r>
            <a:r>
              <a:rPr lang="en-US" sz="3200" dirty="0" smtClean="0"/>
              <a:t>, </a:t>
            </a:r>
            <a:r>
              <a:rPr lang="en-US" sz="3200" b="1" dirty="0" smtClean="0"/>
              <a:t>political</a:t>
            </a:r>
            <a:r>
              <a:rPr lang="en-US" sz="3200" dirty="0" smtClean="0"/>
              <a:t>, or </a:t>
            </a:r>
            <a:r>
              <a:rPr lang="en-US" sz="3200" b="1" dirty="0" smtClean="0"/>
              <a:t>economic </a:t>
            </a:r>
            <a:r>
              <a:rPr lang="en-US" sz="3200" dirty="0" smtClean="0"/>
              <a:t>forces. </a:t>
            </a:r>
          </a:p>
          <a:p>
            <a:pPr marL="0" indent="0">
              <a:buNone/>
            </a:pPr>
            <a:r>
              <a:rPr lang="en-US" sz="3200" dirty="0" smtClean="0"/>
              <a:t>For example: demographics and lifestyles, especially through their impact on the political and economic areas, often influence the nature and direction of technology development.</a:t>
            </a:r>
            <a:endParaRPr lang="en-US" sz="3200" dirty="0"/>
          </a:p>
        </p:txBody>
      </p:sp>
    </p:spTree>
    <p:extLst>
      <p:ext uri="{BB962C8B-B14F-4D97-AF65-F5344CB8AC3E}">
        <p14:creationId xmlns:p14="http://schemas.microsoft.com/office/powerpoint/2010/main" val="365678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676400" y="590550"/>
            <a:ext cx="6496050" cy="1238250"/>
          </a:xfrm>
          <a:prstGeom prst="roundRect">
            <a:avLst>
              <a:gd name="adj" fmla="val 50000"/>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pPr algn="ctr"/>
            <a:r>
              <a:rPr lang="en-US" dirty="0">
                <a:solidFill>
                  <a:srgbClr val="FFFF00"/>
                </a:solidFill>
              </a:rPr>
              <a:t>2. Autonomous Change</a:t>
            </a:r>
          </a:p>
        </p:txBody>
      </p:sp>
      <p:sp>
        <p:nvSpPr>
          <p:cNvPr id="3" name="Content Placeholder 2"/>
          <p:cNvSpPr>
            <a:spLocks noGrp="1"/>
          </p:cNvSpPr>
          <p:nvPr>
            <p:ph idx="1"/>
          </p:nvPr>
        </p:nvSpPr>
        <p:spPr>
          <a:xfrm>
            <a:off x="508000" y="2232025"/>
            <a:ext cx="11176000" cy="2757678"/>
          </a:xfrm>
        </p:spPr>
        <p:txBody>
          <a:bodyPr>
            <a:noAutofit/>
          </a:bodyPr>
          <a:lstStyle/>
          <a:p>
            <a:pPr marL="457200" indent="-457200">
              <a:buFont typeface="Courier New" panose="02070309020205020404" pitchFamily="49" charset="0"/>
              <a:buChar char="o"/>
            </a:pPr>
            <a:r>
              <a:rPr lang="en-US" sz="3200" dirty="0" err="1"/>
              <a:t>Perubahan</a:t>
            </a:r>
            <a:r>
              <a:rPr lang="en-US" sz="3200" dirty="0"/>
              <a:t> </a:t>
            </a:r>
            <a:r>
              <a:rPr lang="en-US" sz="3200" dirty="0" err="1"/>
              <a:t>ini</a:t>
            </a:r>
            <a:r>
              <a:rPr lang="en-US" sz="3200" dirty="0"/>
              <a:t> </a:t>
            </a:r>
            <a:r>
              <a:rPr lang="en-US" sz="3200" dirty="0" err="1"/>
              <a:t>diprakarsai</a:t>
            </a:r>
            <a:r>
              <a:rPr lang="en-US" sz="3200" dirty="0"/>
              <a:t> </a:t>
            </a:r>
            <a:r>
              <a:rPr lang="en-US" sz="3200" dirty="0" err="1"/>
              <a:t>oleh</a:t>
            </a:r>
            <a:r>
              <a:rPr lang="en-US" sz="3200" dirty="0"/>
              <a:t> </a:t>
            </a:r>
            <a:r>
              <a:rPr lang="en-US" sz="3200" dirty="0" err="1"/>
              <a:t>pengembang</a:t>
            </a:r>
            <a:r>
              <a:rPr lang="en-US" sz="3200" dirty="0"/>
              <a:t> </a:t>
            </a:r>
            <a:r>
              <a:rPr lang="en-US" sz="3200" dirty="0" err="1"/>
              <a:t>teknologi</a:t>
            </a:r>
            <a:r>
              <a:rPr lang="en-US" sz="3200" dirty="0"/>
              <a:t> </a:t>
            </a:r>
            <a:r>
              <a:rPr lang="en-US" sz="3200" dirty="0" err="1"/>
              <a:t>tetapi</a:t>
            </a:r>
            <a:r>
              <a:rPr lang="en-US" sz="3200" dirty="0"/>
              <a:t> </a:t>
            </a:r>
            <a:r>
              <a:rPr lang="en-US" sz="3200" dirty="0" err="1"/>
              <a:t>sebagian</a:t>
            </a:r>
            <a:r>
              <a:rPr lang="en-US" sz="3200" dirty="0"/>
              <a:t> </a:t>
            </a:r>
            <a:r>
              <a:rPr lang="en-US" sz="3200" dirty="0" err="1"/>
              <a:t>besar</a:t>
            </a:r>
            <a:r>
              <a:rPr lang="en-US" sz="3200" dirty="0"/>
              <a:t> </a:t>
            </a:r>
            <a:r>
              <a:rPr lang="en-US" sz="3200" dirty="0" err="1"/>
              <a:t>tergantung</a:t>
            </a:r>
            <a:r>
              <a:rPr lang="en-US" sz="3200" dirty="0"/>
              <a:t> </a:t>
            </a:r>
            <a:r>
              <a:rPr lang="en-US" sz="3200" dirty="0" err="1"/>
              <a:t>pada</a:t>
            </a:r>
            <a:r>
              <a:rPr lang="en-US" sz="3200" dirty="0"/>
              <a:t> </a:t>
            </a:r>
            <a:r>
              <a:rPr lang="en-US" sz="3200" dirty="0" err="1"/>
              <a:t>kekuatan</a:t>
            </a:r>
            <a:r>
              <a:rPr lang="en-US" sz="3200" dirty="0"/>
              <a:t> di </a:t>
            </a:r>
            <a:r>
              <a:rPr lang="en-US" sz="3200" dirty="0" err="1"/>
              <a:t>segmen</a:t>
            </a:r>
            <a:r>
              <a:rPr lang="en-US" sz="3200" dirty="0"/>
              <a:t> </a:t>
            </a:r>
            <a:r>
              <a:rPr lang="en-US" sz="3200" dirty="0" err="1"/>
              <a:t>lingkungan</a:t>
            </a:r>
            <a:r>
              <a:rPr lang="en-US" sz="3200" dirty="0"/>
              <a:t> </a:t>
            </a:r>
            <a:r>
              <a:rPr lang="en-US" sz="3200" dirty="0" err="1"/>
              <a:t>makro</a:t>
            </a:r>
            <a:r>
              <a:rPr lang="en-US" sz="3200" dirty="0"/>
              <a:t> </a:t>
            </a:r>
            <a:r>
              <a:rPr lang="en-US" sz="3200" dirty="0" err="1"/>
              <a:t>lainnya</a:t>
            </a:r>
            <a:r>
              <a:rPr lang="en-US" sz="3200" dirty="0"/>
              <a:t>.</a:t>
            </a:r>
          </a:p>
          <a:p>
            <a:pPr marL="457200" indent="-457200">
              <a:buFont typeface="Courier New" panose="02070309020205020404" pitchFamily="49" charset="0"/>
              <a:buChar char="o"/>
            </a:pPr>
            <a:r>
              <a:rPr lang="en-US" sz="3200" dirty="0" err="1"/>
              <a:t>Perubahan</a:t>
            </a:r>
            <a:r>
              <a:rPr lang="en-US" sz="3200" dirty="0"/>
              <a:t> </a:t>
            </a:r>
            <a:r>
              <a:rPr lang="en-US" sz="3200" dirty="0" err="1"/>
              <a:t>ini</a:t>
            </a:r>
            <a:r>
              <a:rPr lang="en-US" sz="3200" dirty="0"/>
              <a:t> </a:t>
            </a:r>
            <a:r>
              <a:rPr lang="en-US" sz="3200" dirty="0" err="1"/>
              <a:t>kurang</a:t>
            </a:r>
            <a:r>
              <a:rPr lang="en-US" sz="3200" dirty="0"/>
              <a:t> </a:t>
            </a:r>
            <a:r>
              <a:rPr lang="en-US" sz="3200" dirty="0" err="1"/>
              <a:t>dapat</a:t>
            </a:r>
            <a:r>
              <a:rPr lang="en-US" sz="3200" dirty="0"/>
              <a:t> </a:t>
            </a:r>
            <a:r>
              <a:rPr lang="en-US" sz="3200" dirty="0" err="1"/>
              <a:t>diprediksi</a:t>
            </a:r>
            <a:r>
              <a:rPr lang="en-US" sz="3200" dirty="0"/>
              <a:t> </a:t>
            </a:r>
            <a:r>
              <a:rPr lang="en-US" sz="3200" dirty="0" err="1" smtClean="0"/>
              <a:t>dibanding</a:t>
            </a:r>
            <a:r>
              <a:rPr lang="en-US" sz="3200" dirty="0" smtClean="0"/>
              <a:t> </a:t>
            </a:r>
            <a:r>
              <a:rPr lang="en-US" sz="3200" b="1" dirty="0" smtClean="0">
                <a:solidFill>
                  <a:srgbClr val="FFFF00"/>
                </a:solidFill>
              </a:rPr>
              <a:t>induced change</a:t>
            </a:r>
            <a:r>
              <a:rPr lang="en-US" sz="3200" dirty="0" smtClean="0"/>
              <a:t>, </a:t>
            </a:r>
            <a:r>
              <a:rPr lang="en-US" sz="3200" dirty="0" err="1"/>
              <a:t>tetapi</a:t>
            </a:r>
            <a:r>
              <a:rPr lang="en-US" sz="3200" dirty="0"/>
              <a:t> </a:t>
            </a:r>
            <a:r>
              <a:rPr lang="en-US" sz="3200" dirty="0" err="1"/>
              <a:t>mereka</a:t>
            </a:r>
            <a:r>
              <a:rPr lang="en-US" sz="3200" dirty="0"/>
              <a:t> </a:t>
            </a:r>
            <a:r>
              <a:rPr lang="en-US" sz="3200" dirty="0" err="1"/>
              <a:t>dapat</a:t>
            </a:r>
            <a:r>
              <a:rPr lang="en-US" sz="3200" dirty="0"/>
              <a:t> </a:t>
            </a:r>
            <a:r>
              <a:rPr lang="en-US" sz="3200" dirty="0" err="1"/>
              <a:t>dilacak</a:t>
            </a:r>
            <a:r>
              <a:rPr lang="en-US" sz="3200" dirty="0"/>
              <a:t> </a:t>
            </a:r>
            <a:r>
              <a:rPr lang="en-US" sz="3200" dirty="0" err="1"/>
              <a:t>secara</a:t>
            </a:r>
            <a:r>
              <a:rPr lang="en-US" sz="3200" dirty="0"/>
              <a:t> </a:t>
            </a:r>
            <a:r>
              <a:rPr lang="en-US" sz="3200" dirty="0" err="1"/>
              <a:t>berkelanjutan</a:t>
            </a:r>
            <a:r>
              <a:rPr lang="en-US" sz="3200" dirty="0"/>
              <a:t> </a:t>
            </a:r>
            <a:r>
              <a:rPr lang="en-US" sz="3200" dirty="0" err="1"/>
              <a:t>melalui</a:t>
            </a:r>
            <a:r>
              <a:rPr lang="en-US" sz="3200" dirty="0"/>
              <a:t> </a:t>
            </a:r>
            <a:r>
              <a:rPr lang="en-US" sz="3200" dirty="0" err="1" smtClean="0"/>
              <a:t>informasi</a:t>
            </a:r>
            <a:r>
              <a:rPr lang="en-US" sz="3200" dirty="0" smtClean="0"/>
              <a:t> </a:t>
            </a:r>
            <a:r>
              <a:rPr lang="en-US" sz="3200" dirty="0" err="1" smtClean="0"/>
              <a:t>sumber</a:t>
            </a:r>
            <a:r>
              <a:rPr lang="en-US" sz="3200" dirty="0" smtClean="0"/>
              <a:t> </a:t>
            </a:r>
            <a:r>
              <a:rPr lang="en-US" sz="3200" dirty="0" err="1" smtClean="0"/>
              <a:t>perorangan</a:t>
            </a:r>
            <a:endParaRPr lang="en-US" sz="3200" dirty="0"/>
          </a:p>
        </p:txBody>
      </p:sp>
    </p:spTree>
    <p:extLst>
      <p:ext uri="{BB962C8B-B14F-4D97-AF65-F5344CB8AC3E}">
        <p14:creationId xmlns:p14="http://schemas.microsoft.com/office/powerpoint/2010/main" val="2748057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ounded Rectangle 3"/>
          <p:cNvSpPr/>
          <p:nvPr/>
        </p:nvSpPr>
        <p:spPr>
          <a:xfrm>
            <a:off x="1676400" y="590550"/>
            <a:ext cx="6496050" cy="1238250"/>
          </a:xfrm>
          <a:prstGeom prst="roundRect">
            <a:avLst>
              <a:gd name="adj" fmla="val 50000"/>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pPr algn="ctr"/>
            <a:r>
              <a:rPr lang="en-US" dirty="0">
                <a:solidFill>
                  <a:srgbClr val="FF9900"/>
                </a:solidFill>
              </a:rPr>
              <a:t>2. Autonomous Change</a:t>
            </a:r>
            <a:endParaRPr lang="en-US" dirty="0"/>
          </a:p>
        </p:txBody>
      </p:sp>
      <p:sp>
        <p:nvSpPr>
          <p:cNvPr id="3" name="Content Placeholder 2"/>
          <p:cNvSpPr>
            <a:spLocks noGrp="1"/>
          </p:cNvSpPr>
          <p:nvPr>
            <p:ph idx="1"/>
          </p:nvPr>
        </p:nvSpPr>
        <p:spPr>
          <a:xfrm>
            <a:off x="508000" y="2232025"/>
            <a:ext cx="11176000" cy="2757678"/>
          </a:xfrm>
        </p:spPr>
        <p:txBody>
          <a:bodyPr>
            <a:noAutofit/>
          </a:bodyPr>
          <a:lstStyle/>
          <a:p>
            <a:r>
              <a:rPr lang="en-US" sz="3200" dirty="0" smtClean="0"/>
              <a:t>This </a:t>
            </a:r>
            <a:r>
              <a:rPr lang="en-US" sz="3200" dirty="0"/>
              <a:t>changes are initiated by </a:t>
            </a:r>
            <a:r>
              <a:rPr lang="en-US" sz="3200" b="1" dirty="0"/>
              <a:t>technology developers </a:t>
            </a:r>
            <a:r>
              <a:rPr lang="en-US" sz="3200" dirty="0"/>
              <a:t>but are largely independent of the forces in other macro environmental </a:t>
            </a:r>
            <a:r>
              <a:rPr lang="en-US" sz="3200" dirty="0" smtClean="0"/>
              <a:t>segment.</a:t>
            </a:r>
          </a:p>
          <a:p>
            <a:r>
              <a:rPr lang="en-US" sz="3200" dirty="0" smtClean="0"/>
              <a:t>This </a:t>
            </a:r>
            <a:r>
              <a:rPr lang="en-US" sz="3200" dirty="0"/>
              <a:t>changes are less predictable than induced changes, but they can be </a:t>
            </a:r>
            <a:r>
              <a:rPr lang="en-US" sz="3200" dirty="0" smtClean="0"/>
              <a:t>tracked </a:t>
            </a:r>
            <a:r>
              <a:rPr lang="en-US" sz="3200" dirty="0"/>
              <a:t>on an ongoing basis through personal sources of information</a:t>
            </a:r>
          </a:p>
        </p:txBody>
      </p:sp>
    </p:spTree>
    <p:extLst>
      <p:ext uri="{BB962C8B-B14F-4D97-AF65-F5344CB8AC3E}">
        <p14:creationId xmlns:p14="http://schemas.microsoft.com/office/powerpoint/2010/main" val="597028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7" name="Rectangle 3"/>
          <p:cNvSpPr>
            <a:spLocks noGrp="1" noChangeArrowheads="1"/>
          </p:cNvSpPr>
          <p:nvPr>
            <p:ph idx="1"/>
          </p:nvPr>
        </p:nvSpPr>
        <p:spPr>
          <a:xfrm>
            <a:off x="476469" y="1970690"/>
            <a:ext cx="11176000" cy="4584438"/>
          </a:xfrm>
        </p:spPr>
        <p:txBody>
          <a:bodyPr>
            <a:noAutofit/>
          </a:bodyPr>
          <a:lstStyle/>
          <a:p>
            <a:pPr marL="0" indent="0">
              <a:spcBef>
                <a:spcPts val="0"/>
              </a:spcBef>
              <a:spcAft>
                <a:spcPts val="0"/>
              </a:spcAft>
              <a:buNone/>
            </a:pPr>
            <a:r>
              <a:rPr lang="en-US" sz="1600" dirty="0" smtClean="0"/>
              <a:t>Autonomous Change </a:t>
            </a:r>
            <a:r>
              <a:rPr lang="en-US" sz="1600" dirty="0" err="1"/>
              <a:t>dalam</a:t>
            </a:r>
            <a:r>
              <a:rPr lang="en-US" sz="1600" dirty="0"/>
              <a:t> </a:t>
            </a:r>
            <a:r>
              <a:rPr lang="en-US" sz="1600" dirty="0" err="1"/>
              <a:t>teknologi</a:t>
            </a:r>
            <a:r>
              <a:rPr lang="en-US" sz="1600" dirty="0"/>
              <a:t> </a:t>
            </a:r>
            <a:r>
              <a:rPr lang="en-US" sz="1600" dirty="0" err="1"/>
              <a:t>adalah</a:t>
            </a:r>
            <a:r>
              <a:rPr lang="en-US" sz="1600" dirty="0"/>
              <a:t> </a:t>
            </a:r>
            <a:r>
              <a:rPr lang="en-US" sz="1600" dirty="0" err="1" smtClean="0"/>
              <a:t>pendorong</a:t>
            </a:r>
            <a:r>
              <a:rPr lang="en-US" sz="1600" dirty="0" smtClean="0"/>
              <a:t> </a:t>
            </a:r>
            <a:r>
              <a:rPr lang="en-US" sz="1600" dirty="0" err="1"/>
              <a:t>perubahan</a:t>
            </a:r>
            <a:r>
              <a:rPr lang="en-US" sz="1600" dirty="0"/>
              <a:t> </a:t>
            </a:r>
            <a:r>
              <a:rPr lang="en-US" sz="1600" dirty="0" err="1"/>
              <a:t>sosial</a:t>
            </a:r>
            <a:r>
              <a:rPr lang="en-US" sz="1600" dirty="0"/>
              <a:t> </a:t>
            </a:r>
            <a:r>
              <a:rPr lang="en-US" sz="1600" dirty="0" err="1"/>
              <a:t>dan</a:t>
            </a:r>
            <a:r>
              <a:rPr lang="en-US" sz="1600" dirty="0"/>
              <a:t> </a:t>
            </a:r>
            <a:r>
              <a:rPr lang="en-US" sz="1600" dirty="0" err="1"/>
              <a:t>ekonomi</a:t>
            </a:r>
            <a:r>
              <a:rPr lang="en-US" sz="1600" dirty="0"/>
              <a:t> yang </a:t>
            </a:r>
            <a:r>
              <a:rPr lang="en-US" sz="1600" dirty="0" err="1"/>
              <a:t>mendasar</a:t>
            </a:r>
            <a:r>
              <a:rPr lang="en-US" sz="1600" dirty="0"/>
              <a:t>:</a:t>
            </a:r>
          </a:p>
          <a:p>
            <a:pPr>
              <a:spcBef>
                <a:spcPts val="0"/>
              </a:spcBef>
              <a:spcAft>
                <a:spcPts val="0"/>
              </a:spcAft>
              <a:buFont typeface="Wingdings" panose="05000000000000000000" pitchFamily="2" charset="2"/>
              <a:buChar char="q"/>
            </a:pPr>
            <a:r>
              <a:rPr lang="en-US" sz="1600" dirty="0" err="1"/>
              <a:t>Perubahan</a:t>
            </a:r>
            <a:r>
              <a:rPr lang="en-US" sz="1600" dirty="0"/>
              <a:t> </a:t>
            </a:r>
            <a:r>
              <a:rPr lang="en-US" sz="1600" dirty="0" err="1"/>
              <a:t>sosial</a:t>
            </a:r>
            <a:r>
              <a:rPr lang="en-US" sz="1600" dirty="0"/>
              <a:t>.</a:t>
            </a:r>
          </a:p>
          <a:p>
            <a:pPr lvl="1">
              <a:spcBef>
                <a:spcPts val="0"/>
              </a:spcBef>
              <a:spcAft>
                <a:spcPts val="0"/>
              </a:spcAft>
              <a:buFont typeface="Courier New" panose="02070309020205020404" pitchFamily="49" charset="0"/>
              <a:buChar char="o"/>
            </a:pPr>
            <a:r>
              <a:rPr lang="en-US" sz="1600" dirty="0" err="1"/>
              <a:t>Tahap</a:t>
            </a:r>
            <a:r>
              <a:rPr lang="en-US" sz="1600" dirty="0"/>
              <a:t> </a:t>
            </a:r>
            <a:r>
              <a:rPr lang="en-US" sz="1600" dirty="0" err="1"/>
              <a:t>pertama</a:t>
            </a:r>
            <a:r>
              <a:rPr lang="en-US" sz="1600" dirty="0"/>
              <a:t> </a:t>
            </a:r>
            <a:r>
              <a:rPr lang="en-US" sz="1600" dirty="0" err="1"/>
              <a:t>sesuai</a:t>
            </a:r>
            <a:r>
              <a:rPr lang="en-US" sz="1600" dirty="0"/>
              <a:t> </a:t>
            </a:r>
            <a:r>
              <a:rPr lang="en-US" sz="1600" dirty="0" err="1"/>
              <a:t>dengan</a:t>
            </a:r>
            <a:r>
              <a:rPr lang="en-US" sz="1600" dirty="0"/>
              <a:t> </a:t>
            </a:r>
            <a:r>
              <a:rPr lang="en-US" sz="1600" dirty="0" err="1"/>
              <a:t>pertanian</a:t>
            </a:r>
            <a:r>
              <a:rPr lang="en-US" sz="1600" dirty="0"/>
              <a:t>.</a:t>
            </a:r>
          </a:p>
          <a:p>
            <a:pPr lvl="1">
              <a:spcBef>
                <a:spcPts val="0"/>
              </a:spcBef>
              <a:spcAft>
                <a:spcPts val="0"/>
              </a:spcAft>
              <a:buFont typeface="Courier New" panose="02070309020205020404" pitchFamily="49" charset="0"/>
              <a:buChar char="o"/>
            </a:pPr>
            <a:r>
              <a:rPr lang="en-US" sz="1600" dirty="0" err="1"/>
              <a:t>Tahap</a:t>
            </a:r>
            <a:r>
              <a:rPr lang="en-US" sz="1600" dirty="0"/>
              <a:t> </a:t>
            </a:r>
            <a:r>
              <a:rPr lang="en-US" sz="1600" dirty="0" err="1"/>
              <a:t>kedua</a:t>
            </a:r>
            <a:r>
              <a:rPr lang="en-US" sz="1600" dirty="0"/>
              <a:t> </a:t>
            </a:r>
            <a:r>
              <a:rPr lang="en-US" sz="1600" dirty="0" err="1"/>
              <a:t>sesuai</a:t>
            </a:r>
            <a:r>
              <a:rPr lang="en-US" sz="1600" dirty="0"/>
              <a:t> </a:t>
            </a:r>
            <a:r>
              <a:rPr lang="en-US" sz="1600" dirty="0" err="1"/>
              <a:t>dengan</a:t>
            </a:r>
            <a:r>
              <a:rPr lang="en-US" sz="1600" dirty="0"/>
              <a:t> </a:t>
            </a:r>
            <a:r>
              <a:rPr lang="en-US" sz="1600" dirty="0" err="1"/>
              <a:t>produksi</a:t>
            </a:r>
            <a:r>
              <a:rPr lang="en-US" sz="1600" dirty="0"/>
              <a:t> </a:t>
            </a:r>
            <a:r>
              <a:rPr lang="en-US" sz="1600" dirty="0" err="1"/>
              <a:t>mesin</a:t>
            </a:r>
            <a:r>
              <a:rPr lang="en-US" sz="1600" dirty="0"/>
              <a:t>.</a:t>
            </a:r>
          </a:p>
          <a:p>
            <a:pPr lvl="1">
              <a:spcBef>
                <a:spcPts val="0"/>
              </a:spcBef>
              <a:spcAft>
                <a:spcPts val="0"/>
              </a:spcAft>
              <a:buFont typeface="Courier New" panose="02070309020205020404" pitchFamily="49" charset="0"/>
              <a:buChar char="o"/>
            </a:pPr>
            <a:r>
              <a:rPr lang="en-US" sz="1600" dirty="0" err="1"/>
              <a:t>Tahap</a:t>
            </a:r>
            <a:r>
              <a:rPr lang="en-US" sz="1600" dirty="0"/>
              <a:t> </a:t>
            </a:r>
            <a:r>
              <a:rPr lang="en-US" sz="1600" dirty="0" err="1"/>
              <a:t>ketiga</a:t>
            </a:r>
            <a:r>
              <a:rPr lang="en-US" sz="1600" dirty="0"/>
              <a:t> </a:t>
            </a:r>
            <a:r>
              <a:rPr lang="en-US" sz="1600" dirty="0" err="1"/>
              <a:t>mengacu</a:t>
            </a:r>
            <a:r>
              <a:rPr lang="en-US" sz="1600" dirty="0"/>
              <a:t> </a:t>
            </a:r>
            <a:r>
              <a:rPr lang="en-US" sz="1600" dirty="0" err="1"/>
              <a:t>pada</a:t>
            </a:r>
            <a:r>
              <a:rPr lang="en-US" sz="1600" dirty="0"/>
              <a:t> </a:t>
            </a:r>
            <a:r>
              <a:rPr lang="en-US" sz="1600" dirty="0" err="1"/>
              <a:t>revolusi</a:t>
            </a:r>
            <a:r>
              <a:rPr lang="en-US" sz="1600" dirty="0"/>
              <a:t> </a:t>
            </a:r>
            <a:r>
              <a:rPr lang="en-US" sz="1600" dirty="0" err="1"/>
              <a:t>informasi</a:t>
            </a:r>
            <a:r>
              <a:rPr lang="en-US" sz="1600" dirty="0"/>
              <a:t> </a:t>
            </a:r>
            <a:r>
              <a:rPr lang="en-US" sz="1600" dirty="0" err="1"/>
              <a:t>dipicu</a:t>
            </a:r>
            <a:r>
              <a:rPr lang="en-US" sz="1600" dirty="0"/>
              <a:t> </a:t>
            </a:r>
            <a:r>
              <a:rPr lang="en-US" sz="1600" dirty="0" err="1"/>
              <a:t>oleh</a:t>
            </a:r>
            <a:r>
              <a:rPr lang="en-US" sz="1600" dirty="0"/>
              <a:t> </a:t>
            </a:r>
            <a:r>
              <a:rPr lang="en-US" sz="1600" dirty="0" err="1"/>
              <a:t>kemajuan</a:t>
            </a:r>
            <a:r>
              <a:rPr lang="en-US" sz="1600" dirty="0"/>
              <a:t> </a:t>
            </a:r>
            <a:r>
              <a:rPr lang="en-US" sz="1600" dirty="0" err="1"/>
              <a:t>teknologi</a:t>
            </a:r>
            <a:r>
              <a:rPr lang="en-US" sz="1600" dirty="0"/>
              <a:t> </a:t>
            </a:r>
            <a:r>
              <a:rPr lang="en-US" sz="1600" dirty="0" err="1"/>
              <a:t>komputer</a:t>
            </a:r>
            <a:r>
              <a:rPr lang="en-US" sz="1600" dirty="0"/>
              <a:t>.</a:t>
            </a:r>
          </a:p>
          <a:p>
            <a:pPr>
              <a:spcBef>
                <a:spcPts val="0"/>
              </a:spcBef>
              <a:spcAft>
                <a:spcPts val="0"/>
              </a:spcAft>
              <a:buFont typeface="Wingdings" panose="05000000000000000000" pitchFamily="2" charset="2"/>
              <a:buChar char="q"/>
            </a:pPr>
            <a:r>
              <a:rPr lang="en-US" sz="1600" dirty="0" smtClean="0"/>
              <a:t>LONG-WAVE THEORY </a:t>
            </a:r>
            <a:r>
              <a:rPr lang="en-US" sz="1600" dirty="0" err="1" smtClean="0"/>
              <a:t>Perubahan</a:t>
            </a:r>
            <a:r>
              <a:rPr lang="en-US" sz="1600" dirty="0" smtClean="0"/>
              <a:t> </a:t>
            </a:r>
            <a:r>
              <a:rPr lang="en-US" sz="1600" dirty="0" err="1"/>
              <a:t>Ekonomi</a:t>
            </a:r>
            <a:r>
              <a:rPr lang="en-US" sz="1600" dirty="0"/>
              <a:t>.</a:t>
            </a:r>
          </a:p>
          <a:p>
            <a:pPr marL="457063" lvl="1" indent="0">
              <a:spcBef>
                <a:spcPts val="0"/>
              </a:spcBef>
              <a:spcAft>
                <a:spcPts val="0"/>
              </a:spcAft>
              <a:buNone/>
            </a:pPr>
            <a:r>
              <a:rPr lang="en-US" sz="1600" dirty="0" err="1"/>
              <a:t>Dengan</a:t>
            </a:r>
            <a:r>
              <a:rPr lang="en-US" sz="1600" dirty="0"/>
              <a:t> </a:t>
            </a:r>
            <a:r>
              <a:rPr lang="en-US" sz="1600" dirty="0" err="1"/>
              <a:t>alasan</a:t>
            </a:r>
            <a:r>
              <a:rPr lang="en-US" sz="1600" dirty="0"/>
              <a:t> </a:t>
            </a:r>
            <a:r>
              <a:rPr lang="en-US" sz="1600" dirty="0" err="1"/>
              <a:t>bahwa</a:t>
            </a:r>
            <a:r>
              <a:rPr lang="en-US" sz="1600" dirty="0"/>
              <a:t> </a:t>
            </a:r>
            <a:r>
              <a:rPr lang="en-US" sz="1600" dirty="0" err="1"/>
              <a:t>inovasi</a:t>
            </a:r>
            <a:r>
              <a:rPr lang="en-US" sz="1600" dirty="0"/>
              <a:t> </a:t>
            </a:r>
            <a:r>
              <a:rPr lang="en-US" sz="1600" dirty="0" err="1"/>
              <a:t>teknologi</a:t>
            </a:r>
            <a:r>
              <a:rPr lang="en-US" sz="1600" dirty="0"/>
              <a:t> </a:t>
            </a:r>
            <a:r>
              <a:rPr lang="en-US" sz="1600" dirty="0" err="1"/>
              <a:t>terletak</a:t>
            </a:r>
            <a:r>
              <a:rPr lang="en-US" sz="1600" dirty="0"/>
              <a:t> di </a:t>
            </a:r>
            <a:r>
              <a:rPr lang="en-US" sz="1600" dirty="0" err="1"/>
              <a:t>jantung</a:t>
            </a:r>
            <a:r>
              <a:rPr lang="en-US" sz="1600" dirty="0"/>
              <a:t> </a:t>
            </a:r>
            <a:r>
              <a:rPr lang="en-US" sz="1600" dirty="0" err="1"/>
              <a:t>periode</a:t>
            </a:r>
            <a:r>
              <a:rPr lang="en-US" sz="1600" dirty="0"/>
              <a:t> </a:t>
            </a:r>
            <a:r>
              <a:rPr lang="en-US" sz="1600" dirty="0" err="1"/>
              <a:t>utama</a:t>
            </a:r>
            <a:r>
              <a:rPr lang="en-US" sz="1600" dirty="0"/>
              <a:t> </a:t>
            </a:r>
            <a:r>
              <a:rPr lang="en-US" sz="1600" dirty="0" err="1"/>
              <a:t>ekspansi</a:t>
            </a:r>
            <a:r>
              <a:rPr lang="en-US" sz="1600" dirty="0"/>
              <a:t> </a:t>
            </a:r>
            <a:r>
              <a:rPr lang="en-US" sz="1600" dirty="0" err="1"/>
              <a:t>ekonomi</a:t>
            </a:r>
            <a:r>
              <a:rPr lang="en-US" sz="1600" dirty="0"/>
              <a:t>. Proses </a:t>
            </a:r>
            <a:r>
              <a:rPr lang="en-US" sz="1600" dirty="0" err="1"/>
              <a:t>kerja</a:t>
            </a:r>
            <a:r>
              <a:rPr lang="en-US" sz="1600" dirty="0"/>
              <a:t> </a:t>
            </a:r>
            <a:r>
              <a:rPr lang="en-US" sz="1600" dirty="0" err="1"/>
              <a:t>sebagai</a:t>
            </a:r>
            <a:r>
              <a:rPr lang="en-US" sz="1600" dirty="0"/>
              <a:t> </a:t>
            </a:r>
            <a:r>
              <a:rPr lang="en-US" sz="1600" dirty="0" err="1"/>
              <a:t>berikut</a:t>
            </a:r>
            <a:r>
              <a:rPr lang="en-US" sz="1600" dirty="0"/>
              <a:t>:</a:t>
            </a:r>
          </a:p>
          <a:p>
            <a:pPr lvl="1">
              <a:spcBef>
                <a:spcPts val="0"/>
              </a:spcBef>
              <a:spcAft>
                <a:spcPts val="0"/>
              </a:spcAft>
              <a:buFont typeface="Courier New" panose="02070309020205020404" pitchFamily="49" charset="0"/>
              <a:buChar char="o"/>
            </a:pPr>
            <a:r>
              <a:rPr lang="en-US" sz="1600" dirty="0" err="1"/>
              <a:t>Pertama</a:t>
            </a:r>
            <a:r>
              <a:rPr lang="en-US" sz="1600" dirty="0"/>
              <a:t>, </a:t>
            </a:r>
            <a:r>
              <a:rPr lang="en-US" sz="1600" dirty="0" err="1"/>
              <a:t>penemuan</a:t>
            </a:r>
            <a:r>
              <a:rPr lang="en-US" sz="1600" dirty="0"/>
              <a:t> </a:t>
            </a:r>
            <a:r>
              <a:rPr lang="en-US" sz="1600" dirty="0" err="1"/>
              <a:t>dalam</a:t>
            </a:r>
            <a:r>
              <a:rPr lang="en-US" sz="1600" dirty="0"/>
              <a:t> </a:t>
            </a:r>
            <a:r>
              <a:rPr lang="en-US" sz="1600" dirty="0" err="1"/>
              <a:t>ilmu</a:t>
            </a:r>
            <a:r>
              <a:rPr lang="en-US" sz="1600" dirty="0"/>
              <a:t> </a:t>
            </a:r>
            <a:r>
              <a:rPr lang="en-US" sz="1600" dirty="0" err="1"/>
              <a:t>memicu</a:t>
            </a:r>
            <a:r>
              <a:rPr lang="en-US" sz="1600" dirty="0"/>
              <a:t> </a:t>
            </a:r>
            <a:r>
              <a:rPr lang="en-US" sz="1600" dirty="0" err="1"/>
              <a:t>inovasi</a:t>
            </a:r>
            <a:r>
              <a:rPr lang="en-US" sz="1600" dirty="0"/>
              <a:t> </a:t>
            </a:r>
            <a:r>
              <a:rPr lang="en-US" sz="1600" dirty="0" err="1"/>
              <a:t>teknologi</a:t>
            </a:r>
            <a:r>
              <a:rPr lang="en-US" sz="1600" dirty="0"/>
              <a:t>, yang </a:t>
            </a:r>
            <a:r>
              <a:rPr lang="en-US" sz="1600" dirty="0" err="1"/>
              <a:t>mengarah</a:t>
            </a:r>
            <a:r>
              <a:rPr lang="en-US" sz="1600" dirty="0"/>
              <a:t> </a:t>
            </a:r>
            <a:r>
              <a:rPr lang="en-US" sz="1600" dirty="0" err="1"/>
              <a:t>ke</a:t>
            </a:r>
            <a:r>
              <a:rPr lang="en-US" sz="1600" dirty="0"/>
              <a:t> </a:t>
            </a:r>
            <a:r>
              <a:rPr lang="en-US" sz="1600" dirty="0" err="1"/>
              <a:t>produk</a:t>
            </a:r>
            <a:r>
              <a:rPr lang="en-US" sz="1600" dirty="0"/>
              <a:t> </a:t>
            </a:r>
            <a:r>
              <a:rPr lang="en-US" sz="1600" dirty="0" err="1"/>
              <a:t>baru</a:t>
            </a:r>
            <a:r>
              <a:rPr lang="en-US" sz="1600" dirty="0"/>
              <a:t> </a:t>
            </a:r>
            <a:r>
              <a:rPr lang="en-US" sz="1600" dirty="0" err="1"/>
              <a:t>dan</a:t>
            </a:r>
            <a:r>
              <a:rPr lang="en-US" sz="1600" dirty="0"/>
              <a:t> </a:t>
            </a:r>
            <a:r>
              <a:rPr lang="en-US" sz="1600" dirty="0" err="1"/>
              <a:t>pasar</a:t>
            </a:r>
            <a:r>
              <a:rPr lang="en-US" sz="1600" dirty="0"/>
              <a:t>.</a:t>
            </a:r>
          </a:p>
          <a:p>
            <a:pPr lvl="1">
              <a:spcBef>
                <a:spcPts val="0"/>
              </a:spcBef>
              <a:spcAft>
                <a:spcPts val="0"/>
              </a:spcAft>
              <a:buFont typeface="Courier New" panose="02070309020205020404" pitchFamily="49" charset="0"/>
              <a:buChar char="o"/>
            </a:pPr>
            <a:r>
              <a:rPr lang="en-US" sz="1600" dirty="0" err="1"/>
              <a:t>Kedua</a:t>
            </a:r>
            <a:r>
              <a:rPr lang="en-US" sz="1600" dirty="0"/>
              <a:t>, </a:t>
            </a:r>
            <a:r>
              <a:rPr lang="en-US" sz="1600" dirty="0" err="1"/>
              <a:t>industri-industri</a:t>
            </a:r>
            <a:r>
              <a:rPr lang="en-US" sz="1600" dirty="0"/>
              <a:t> </a:t>
            </a:r>
            <a:r>
              <a:rPr lang="en-US" sz="1600" dirty="0" err="1"/>
              <a:t>baru</a:t>
            </a:r>
            <a:r>
              <a:rPr lang="en-US" sz="1600" dirty="0"/>
              <a:t> yang </a:t>
            </a:r>
            <a:r>
              <a:rPr lang="en-US" sz="1600" dirty="0" err="1"/>
              <a:t>terbentuk</a:t>
            </a:r>
            <a:r>
              <a:rPr lang="en-US" sz="1600" dirty="0"/>
              <a:t> di </a:t>
            </a:r>
            <a:r>
              <a:rPr lang="en-US" sz="1600" dirty="0" err="1"/>
              <a:t>sekitar</a:t>
            </a:r>
            <a:r>
              <a:rPr lang="en-US" sz="1600" dirty="0"/>
              <a:t> </a:t>
            </a:r>
            <a:r>
              <a:rPr lang="en-US" sz="1600" dirty="0" err="1"/>
              <a:t>pasar</a:t>
            </a:r>
            <a:r>
              <a:rPr lang="en-US" sz="1600" dirty="0"/>
              <a:t> </a:t>
            </a:r>
            <a:r>
              <a:rPr lang="en-US" sz="1600" dirty="0" err="1"/>
              <a:t>ini</a:t>
            </a:r>
            <a:r>
              <a:rPr lang="en-US" sz="1600" dirty="0"/>
              <a:t>, </a:t>
            </a:r>
            <a:r>
              <a:rPr lang="en-US" sz="1600" dirty="0" err="1"/>
              <a:t>dan</a:t>
            </a:r>
            <a:r>
              <a:rPr lang="en-US" sz="1600" dirty="0"/>
              <a:t> </a:t>
            </a:r>
            <a:r>
              <a:rPr lang="en-US" sz="1600" dirty="0" err="1"/>
              <a:t>terus</a:t>
            </a:r>
            <a:r>
              <a:rPr lang="en-US" sz="1600" dirty="0"/>
              <a:t> </a:t>
            </a:r>
            <a:r>
              <a:rPr lang="en-US" sz="1600" dirty="0" err="1"/>
              <a:t>inovasi</a:t>
            </a:r>
            <a:r>
              <a:rPr lang="en-US" sz="1600" dirty="0"/>
              <a:t> </a:t>
            </a:r>
            <a:r>
              <a:rPr lang="en-US" sz="1600" dirty="0" err="1"/>
              <a:t>dalam</a:t>
            </a:r>
            <a:r>
              <a:rPr lang="en-US" sz="1600" dirty="0"/>
              <a:t> </a:t>
            </a:r>
            <a:r>
              <a:rPr lang="en-US" sz="1600" dirty="0" err="1"/>
              <a:t>industri-industri</a:t>
            </a:r>
            <a:r>
              <a:rPr lang="en-US" sz="1600" dirty="0"/>
              <a:t> </a:t>
            </a:r>
            <a:r>
              <a:rPr lang="en-US" sz="1600" dirty="0" err="1"/>
              <a:t>baru</a:t>
            </a:r>
            <a:r>
              <a:rPr lang="en-US" sz="1600" dirty="0"/>
              <a:t> </a:t>
            </a:r>
            <a:r>
              <a:rPr lang="en-US" sz="1600" dirty="0" err="1"/>
              <a:t>terbentuk</a:t>
            </a:r>
            <a:r>
              <a:rPr lang="en-US" sz="1600" dirty="0"/>
              <a:t> </a:t>
            </a:r>
            <a:r>
              <a:rPr lang="en-US" sz="1600" dirty="0" err="1"/>
              <a:t>memperluas</a:t>
            </a:r>
            <a:r>
              <a:rPr lang="en-US" sz="1600" dirty="0"/>
              <a:t> </a:t>
            </a:r>
            <a:r>
              <a:rPr lang="en-US" sz="1600" dirty="0" err="1"/>
              <a:t>pasar</a:t>
            </a:r>
            <a:r>
              <a:rPr lang="en-US" sz="1600" dirty="0"/>
              <a:t>.</a:t>
            </a:r>
          </a:p>
          <a:p>
            <a:pPr lvl="1">
              <a:spcBef>
                <a:spcPts val="0"/>
              </a:spcBef>
              <a:spcAft>
                <a:spcPts val="0"/>
              </a:spcAft>
              <a:buFont typeface="Courier New" panose="02070309020205020404" pitchFamily="49" charset="0"/>
              <a:buChar char="o"/>
            </a:pPr>
            <a:r>
              <a:rPr lang="en-US" sz="1600" dirty="0" err="1"/>
              <a:t>Ketiga</a:t>
            </a:r>
            <a:r>
              <a:rPr lang="en-US" sz="1600" dirty="0"/>
              <a:t>, </a:t>
            </a:r>
            <a:r>
              <a:rPr lang="en-US" sz="1600" dirty="0" err="1"/>
              <a:t>teknologi</a:t>
            </a:r>
            <a:r>
              <a:rPr lang="en-US" sz="1600" dirty="0"/>
              <a:t> </a:t>
            </a:r>
            <a:r>
              <a:rPr lang="en-US" sz="1600" dirty="0" err="1"/>
              <a:t>dewasa</a:t>
            </a:r>
            <a:r>
              <a:rPr lang="en-US" sz="1600" dirty="0"/>
              <a:t>, </a:t>
            </a:r>
            <a:r>
              <a:rPr lang="en-US" sz="1600" dirty="0" err="1"/>
              <a:t>banyak</a:t>
            </a:r>
            <a:r>
              <a:rPr lang="en-US" sz="1600" dirty="0"/>
              <a:t> </a:t>
            </a:r>
            <a:r>
              <a:rPr lang="en-US" sz="1600" dirty="0" err="1"/>
              <a:t>pesaing</a:t>
            </a:r>
            <a:r>
              <a:rPr lang="en-US" sz="1600" dirty="0"/>
              <a:t> </a:t>
            </a:r>
            <a:r>
              <a:rPr lang="en-US" sz="1600" dirty="0" err="1"/>
              <a:t>masuk</a:t>
            </a:r>
            <a:r>
              <a:rPr lang="en-US" sz="1600" dirty="0"/>
              <a:t> </a:t>
            </a:r>
            <a:r>
              <a:rPr lang="en-US" sz="1600" dirty="0" err="1"/>
              <a:t>internasional</a:t>
            </a:r>
            <a:r>
              <a:rPr lang="en-US" sz="1600" dirty="0"/>
              <a:t>, </a:t>
            </a:r>
            <a:r>
              <a:rPr lang="en-US" sz="1600" dirty="0" err="1"/>
              <a:t>akhirnya</a:t>
            </a:r>
            <a:r>
              <a:rPr lang="en-US" sz="1600" dirty="0"/>
              <a:t> </a:t>
            </a:r>
            <a:r>
              <a:rPr lang="en-US" sz="1600" dirty="0" err="1"/>
              <a:t>menciptakan</a:t>
            </a:r>
            <a:r>
              <a:rPr lang="en-US" sz="1600" dirty="0"/>
              <a:t> </a:t>
            </a:r>
            <a:r>
              <a:rPr lang="en-US" sz="1600" dirty="0" err="1"/>
              <a:t>kelebihan</a:t>
            </a:r>
            <a:r>
              <a:rPr lang="en-US" sz="1600" dirty="0"/>
              <a:t> </a:t>
            </a:r>
            <a:r>
              <a:rPr lang="en-US" sz="1600" dirty="0" err="1"/>
              <a:t>kapasitas</a:t>
            </a:r>
            <a:r>
              <a:rPr lang="en-US" sz="1600" dirty="0"/>
              <a:t> yang </a:t>
            </a:r>
            <a:r>
              <a:rPr lang="en-US" sz="1600" dirty="0" err="1"/>
              <a:t>pada</a:t>
            </a:r>
            <a:r>
              <a:rPr lang="en-US" sz="1600" dirty="0"/>
              <a:t> </a:t>
            </a:r>
            <a:r>
              <a:rPr lang="en-US" sz="1600" dirty="0" err="1"/>
              <a:t>gilirannya</a:t>
            </a:r>
            <a:r>
              <a:rPr lang="en-US" sz="1600" dirty="0"/>
              <a:t> </a:t>
            </a:r>
            <a:r>
              <a:rPr lang="en-US" sz="1600" dirty="0" err="1"/>
              <a:t>menurunkan</a:t>
            </a:r>
            <a:r>
              <a:rPr lang="en-US" sz="1600" dirty="0"/>
              <a:t> </a:t>
            </a:r>
            <a:r>
              <a:rPr lang="en-US" sz="1600" dirty="0" err="1"/>
              <a:t>profitabilitas</a:t>
            </a:r>
            <a:r>
              <a:rPr lang="en-US" sz="1600" dirty="0"/>
              <a:t>.</a:t>
            </a:r>
          </a:p>
          <a:p>
            <a:pPr lvl="1">
              <a:spcBef>
                <a:spcPts val="0"/>
              </a:spcBef>
              <a:spcAft>
                <a:spcPts val="0"/>
              </a:spcAft>
              <a:buFont typeface="Courier New" panose="02070309020205020404" pitchFamily="49" charset="0"/>
              <a:buChar char="o"/>
            </a:pPr>
            <a:r>
              <a:rPr lang="en-US" sz="1600" dirty="0" err="1"/>
              <a:t>Akhirnya</a:t>
            </a:r>
            <a:r>
              <a:rPr lang="en-US" sz="1600" dirty="0"/>
              <a:t>, </a:t>
            </a:r>
            <a:r>
              <a:rPr lang="en-US" sz="1600" dirty="0" err="1"/>
              <a:t>kegagalan</a:t>
            </a:r>
            <a:r>
              <a:rPr lang="en-US" sz="1600" dirty="0"/>
              <a:t> </a:t>
            </a:r>
            <a:r>
              <a:rPr lang="en-US" sz="1600" dirty="0" err="1"/>
              <a:t>bisnis</a:t>
            </a:r>
            <a:r>
              <a:rPr lang="en-US" sz="1600" dirty="0"/>
              <a:t>, </a:t>
            </a:r>
            <a:r>
              <a:rPr lang="en-US" sz="1600" dirty="0" err="1"/>
              <a:t>pengangguran</a:t>
            </a:r>
            <a:r>
              <a:rPr lang="en-US" sz="1600" dirty="0"/>
              <a:t>, </a:t>
            </a:r>
            <a:r>
              <a:rPr lang="en-US" sz="1600" dirty="0" err="1"/>
              <a:t>dan</a:t>
            </a:r>
            <a:r>
              <a:rPr lang="en-US" sz="1600" dirty="0"/>
              <a:t> </a:t>
            </a:r>
            <a:r>
              <a:rPr lang="en-US" sz="1600" dirty="0" err="1"/>
              <a:t>gejolak</a:t>
            </a:r>
            <a:r>
              <a:rPr lang="en-US" sz="1600" dirty="0"/>
              <a:t> </a:t>
            </a:r>
            <a:r>
              <a:rPr lang="en-US" sz="1600" dirty="0" err="1"/>
              <a:t>ekonomi</a:t>
            </a:r>
            <a:r>
              <a:rPr lang="en-US" sz="1600" dirty="0"/>
              <a:t> </a:t>
            </a:r>
            <a:r>
              <a:rPr lang="en-US" sz="1600" dirty="0" err="1"/>
              <a:t>petugas</a:t>
            </a:r>
            <a:r>
              <a:rPr lang="en-US" sz="1600" dirty="0"/>
              <a:t> di </a:t>
            </a:r>
            <a:r>
              <a:rPr lang="en-US" sz="1600" dirty="0" err="1"/>
              <a:t>pasar</a:t>
            </a:r>
            <a:r>
              <a:rPr lang="en-US" sz="1600" dirty="0"/>
              <a:t> </a:t>
            </a:r>
            <a:r>
              <a:rPr lang="en-US" sz="1600" dirty="0" err="1"/>
              <a:t>keuangan</a:t>
            </a:r>
            <a:r>
              <a:rPr lang="en-US" sz="1600" dirty="0"/>
              <a:t> </a:t>
            </a:r>
            <a:r>
              <a:rPr lang="en-US" sz="1600" dirty="0" err="1"/>
              <a:t>dapat</a:t>
            </a:r>
            <a:r>
              <a:rPr lang="en-US" sz="1600" dirty="0"/>
              <a:t> </a:t>
            </a:r>
            <a:r>
              <a:rPr lang="en-US" sz="1600" dirty="0" err="1"/>
              <a:t>menyebabkan</a:t>
            </a:r>
            <a:r>
              <a:rPr lang="en-US" sz="1600" dirty="0"/>
              <a:t> </a:t>
            </a:r>
            <a:r>
              <a:rPr lang="en-US" sz="1600" dirty="0" err="1"/>
              <a:t>depresi</a:t>
            </a:r>
            <a:r>
              <a:rPr lang="en-US" sz="1600" dirty="0"/>
              <a:t>.</a:t>
            </a:r>
          </a:p>
        </p:txBody>
      </p:sp>
      <p:sp>
        <p:nvSpPr>
          <p:cNvPr id="6" name="Rounded Rectangle 5"/>
          <p:cNvSpPr/>
          <p:nvPr/>
        </p:nvSpPr>
        <p:spPr>
          <a:xfrm>
            <a:off x="1676400" y="590550"/>
            <a:ext cx="6496050" cy="1238250"/>
          </a:xfrm>
          <a:prstGeom prst="roundRect">
            <a:avLst>
              <a:gd name="adj" fmla="val 50000"/>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7" name="Title 1"/>
          <p:cNvSpPr>
            <a:spLocks noGrp="1"/>
          </p:cNvSpPr>
          <p:nvPr>
            <p:ph type="title"/>
          </p:nvPr>
        </p:nvSpPr>
        <p:spPr>
          <a:xfrm>
            <a:off x="684389" y="385539"/>
            <a:ext cx="8536623" cy="1507067"/>
          </a:xfrm>
        </p:spPr>
        <p:txBody>
          <a:bodyPr/>
          <a:lstStyle/>
          <a:p>
            <a:pPr algn="ctr"/>
            <a:r>
              <a:rPr lang="en-US" dirty="0">
                <a:solidFill>
                  <a:srgbClr val="FFFF00"/>
                </a:solidFill>
              </a:rPr>
              <a:t>2. Autonomous Change</a:t>
            </a:r>
          </a:p>
        </p:txBody>
      </p:sp>
    </p:spTree>
    <p:extLst>
      <p:ext uri="{BB962C8B-B14F-4D97-AF65-F5344CB8AC3E}">
        <p14:creationId xmlns:p14="http://schemas.microsoft.com/office/powerpoint/2010/main" val="3437172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8787" name="Rectangle 3"/>
          <p:cNvSpPr>
            <a:spLocks noGrp="1" noChangeArrowheads="1"/>
          </p:cNvSpPr>
          <p:nvPr>
            <p:ph idx="1"/>
          </p:nvPr>
        </p:nvSpPr>
        <p:spPr>
          <a:xfrm>
            <a:off x="508000" y="1962150"/>
            <a:ext cx="11176000" cy="4584438"/>
          </a:xfrm>
        </p:spPr>
        <p:txBody>
          <a:bodyPr>
            <a:normAutofit fontScale="85000" lnSpcReduction="10000"/>
          </a:bodyPr>
          <a:lstStyle/>
          <a:p>
            <a:pPr marL="0" indent="0">
              <a:lnSpc>
                <a:spcPct val="80000"/>
              </a:lnSpc>
              <a:buNone/>
            </a:pPr>
            <a:r>
              <a:rPr lang="en-US" sz="2400" dirty="0" smtClean="0"/>
              <a:t>Autonomous changes in technology are drivers of fundamental social and economic change: </a:t>
            </a:r>
          </a:p>
          <a:p>
            <a:pPr marL="457200" indent="-457200">
              <a:lnSpc>
                <a:spcPct val="80000"/>
              </a:lnSpc>
              <a:buFont typeface="+mj-lt"/>
              <a:buAutoNum type="arabicPeriod"/>
            </a:pPr>
            <a:r>
              <a:rPr lang="en-US" sz="2400" dirty="0" smtClean="0">
                <a:solidFill>
                  <a:srgbClr val="FF9900"/>
                </a:solidFill>
              </a:rPr>
              <a:t>Social </a:t>
            </a:r>
            <a:r>
              <a:rPr lang="en-US" sz="2400" dirty="0">
                <a:solidFill>
                  <a:srgbClr val="FF9900"/>
                </a:solidFill>
              </a:rPr>
              <a:t>Change. </a:t>
            </a:r>
            <a:endParaRPr lang="en-US" sz="2400" dirty="0"/>
          </a:p>
          <a:p>
            <a:pPr marL="981075" lvl="2" indent="-457200">
              <a:lnSpc>
                <a:spcPct val="80000"/>
              </a:lnSpc>
              <a:buFontTx/>
              <a:buAutoNum type="alphaLcParenR"/>
            </a:pPr>
            <a:r>
              <a:rPr lang="en-US" sz="2000" dirty="0"/>
              <a:t>First stage </a:t>
            </a:r>
            <a:r>
              <a:rPr lang="en-US" sz="2000" dirty="0" smtClean="0"/>
              <a:t>corresponds to agriculture.</a:t>
            </a:r>
            <a:endParaRPr lang="en-US" sz="2000" dirty="0"/>
          </a:p>
          <a:p>
            <a:pPr marL="981075" lvl="2" indent="-457200">
              <a:lnSpc>
                <a:spcPct val="80000"/>
              </a:lnSpc>
              <a:buFontTx/>
              <a:buAutoNum type="alphaLcParenR"/>
            </a:pPr>
            <a:r>
              <a:rPr lang="en-US" sz="2000" dirty="0"/>
              <a:t>Second stage </a:t>
            </a:r>
            <a:r>
              <a:rPr lang="en-US" sz="2000" dirty="0" smtClean="0"/>
              <a:t>corresponds to machine production.</a:t>
            </a:r>
            <a:endParaRPr lang="en-US" sz="2000" dirty="0"/>
          </a:p>
          <a:p>
            <a:pPr marL="981075" lvl="2" indent="-457200">
              <a:lnSpc>
                <a:spcPct val="80000"/>
              </a:lnSpc>
              <a:buFontTx/>
              <a:buAutoNum type="alphaLcParenR"/>
            </a:pPr>
            <a:r>
              <a:rPr lang="en-US" sz="2000" dirty="0"/>
              <a:t>Third stage </a:t>
            </a:r>
            <a:r>
              <a:rPr lang="en-US" sz="2000" dirty="0" smtClean="0"/>
              <a:t>refers to the information revolution triggered by advances in computer technology.</a:t>
            </a:r>
            <a:endParaRPr lang="en-US" sz="2000" dirty="0"/>
          </a:p>
          <a:p>
            <a:pPr marL="457200" indent="-457200">
              <a:lnSpc>
                <a:spcPct val="80000"/>
              </a:lnSpc>
              <a:buFont typeface="+mj-lt"/>
              <a:buAutoNum type="arabicPeriod"/>
            </a:pPr>
            <a:r>
              <a:rPr lang="en-US" sz="2400" dirty="0">
                <a:solidFill>
                  <a:srgbClr val="FF9900"/>
                </a:solidFill>
              </a:rPr>
              <a:t>Long-Wave Theory of Economic Change.</a:t>
            </a:r>
          </a:p>
          <a:p>
            <a:pPr marL="534988" lvl="1" indent="-533400">
              <a:lnSpc>
                <a:spcPct val="80000"/>
              </a:lnSpc>
              <a:buNone/>
            </a:pPr>
            <a:r>
              <a:rPr lang="en-US" sz="2000" dirty="0"/>
              <a:t>	Arguing that technological innovation lies at the heart of major periods of economic expansion. Process work as follow:</a:t>
            </a:r>
          </a:p>
          <a:p>
            <a:pPr marL="981075" lvl="2" indent="-457200">
              <a:lnSpc>
                <a:spcPct val="80000"/>
              </a:lnSpc>
              <a:buFontTx/>
              <a:buAutoNum type="alphaLcParenR"/>
            </a:pPr>
            <a:r>
              <a:rPr lang="en-US" sz="1800" dirty="0"/>
              <a:t>First, discoveries in science trigger technological innovation, leading to new product and market.</a:t>
            </a:r>
          </a:p>
          <a:p>
            <a:pPr marL="981075" lvl="2" indent="-457200">
              <a:lnSpc>
                <a:spcPct val="80000"/>
              </a:lnSpc>
              <a:buFontTx/>
              <a:buAutoNum type="alphaLcParenR"/>
            </a:pPr>
            <a:r>
              <a:rPr lang="en-US" sz="1800" dirty="0"/>
              <a:t>Second, new industries are formed around these markets, and continued innovations in these newly formed industries expand the markets.</a:t>
            </a:r>
          </a:p>
          <a:p>
            <a:pPr marL="981075" lvl="2" indent="-457200">
              <a:lnSpc>
                <a:spcPct val="80000"/>
              </a:lnSpc>
              <a:buFontTx/>
              <a:buAutoNum type="alphaLcParenR"/>
            </a:pPr>
            <a:r>
              <a:rPr lang="en-US" sz="1800" dirty="0"/>
              <a:t>Third, as technology matures, many competitors enter </a:t>
            </a:r>
            <a:r>
              <a:rPr lang="en-US" sz="1800" dirty="0" smtClean="0"/>
              <a:t>internationally</a:t>
            </a:r>
            <a:r>
              <a:rPr lang="en-US" sz="1800" dirty="0"/>
              <a:t>, eventually creating excess capacity that in turn decreases profitability.</a:t>
            </a:r>
          </a:p>
          <a:p>
            <a:pPr marL="981075" lvl="2" indent="-457200">
              <a:lnSpc>
                <a:spcPct val="80000"/>
              </a:lnSpc>
              <a:buFontTx/>
              <a:buAutoNum type="alphaLcParenR"/>
            </a:pPr>
            <a:r>
              <a:rPr lang="en-US" sz="1800" dirty="0"/>
              <a:t>Finally, business </a:t>
            </a:r>
            <a:r>
              <a:rPr lang="en-US" sz="1800" dirty="0" smtClean="0"/>
              <a:t>failure</a:t>
            </a:r>
            <a:r>
              <a:rPr lang="en-US" sz="1800" dirty="0"/>
              <a:t>, unemployment, and attendant economic turmoil in financial markets may lead to depressions.</a:t>
            </a:r>
          </a:p>
          <a:p>
            <a:pPr marL="1335088" lvl="1" indent="-533400">
              <a:lnSpc>
                <a:spcPct val="80000"/>
              </a:lnSpc>
              <a:buNone/>
            </a:pPr>
            <a:endParaRPr lang="en-US" sz="2000" dirty="0"/>
          </a:p>
        </p:txBody>
      </p:sp>
      <p:sp>
        <p:nvSpPr>
          <p:cNvPr id="6" name="Rounded Rectangle 5"/>
          <p:cNvSpPr/>
          <p:nvPr/>
        </p:nvSpPr>
        <p:spPr>
          <a:xfrm>
            <a:off x="1676400" y="590550"/>
            <a:ext cx="6496050" cy="1238250"/>
          </a:xfrm>
          <a:prstGeom prst="roundRect">
            <a:avLst>
              <a:gd name="adj" fmla="val 50000"/>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7" name="Title 1"/>
          <p:cNvSpPr>
            <a:spLocks noGrp="1"/>
          </p:cNvSpPr>
          <p:nvPr>
            <p:ph type="title"/>
          </p:nvPr>
        </p:nvSpPr>
        <p:spPr>
          <a:xfrm>
            <a:off x="684389" y="385539"/>
            <a:ext cx="8536623" cy="1507067"/>
          </a:xfrm>
        </p:spPr>
        <p:txBody>
          <a:bodyPr/>
          <a:lstStyle/>
          <a:p>
            <a:pPr algn="ctr"/>
            <a:r>
              <a:rPr lang="en-US" dirty="0">
                <a:solidFill>
                  <a:srgbClr val="FF9900"/>
                </a:solidFill>
              </a:rPr>
              <a:t>2. Autonomous Change</a:t>
            </a:r>
            <a:endParaRPr lang="en-US" dirty="0"/>
          </a:p>
        </p:txBody>
      </p:sp>
    </p:spTree>
    <p:extLst>
      <p:ext uri="{BB962C8B-B14F-4D97-AF65-F5344CB8AC3E}">
        <p14:creationId xmlns:p14="http://schemas.microsoft.com/office/powerpoint/2010/main" val="3984981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Rectangle 3"/>
          <p:cNvSpPr>
            <a:spLocks noGrp="1" noChangeArrowheads="1"/>
          </p:cNvSpPr>
          <p:nvPr>
            <p:ph idx="1"/>
          </p:nvPr>
        </p:nvSpPr>
        <p:spPr>
          <a:xfrm>
            <a:off x="508000" y="1412875"/>
            <a:ext cx="11176000" cy="2968625"/>
          </a:xfrm>
        </p:spPr>
        <p:txBody>
          <a:bodyPr>
            <a:noAutofit/>
          </a:bodyPr>
          <a:lstStyle/>
          <a:p>
            <a:r>
              <a:rPr lang="en-US" sz="4000" dirty="0" err="1">
                <a:effectLst>
                  <a:outerShdw blurRad="38100" dist="38100" dir="2700000" algn="tl">
                    <a:srgbClr val="000000">
                      <a:alpha val="43137"/>
                    </a:srgbClr>
                  </a:outerShdw>
                </a:effectLst>
                <a:latin typeface="Century Gothic" pitchFamily="34" charset="0"/>
              </a:rPr>
              <a:t>Kedua</a:t>
            </a:r>
            <a:r>
              <a:rPr lang="en-US" sz="4000" dirty="0">
                <a:effectLst>
                  <a:outerShdw blurRad="38100" dist="38100" dir="2700000" algn="tl">
                    <a:srgbClr val="000000">
                      <a:alpha val="43137"/>
                    </a:srgbClr>
                  </a:outerShdw>
                </a:effectLst>
                <a:latin typeface="Century Gothic" pitchFamily="34" charset="0"/>
              </a:rPr>
              <a:t> </a:t>
            </a:r>
            <a:r>
              <a:rPr lang="en-US" sz="4000" dirty="0" err="1">
                <a:effectLst>
                  <a:outerShdw blurRad="38100" dist="38100" dir="2700000" algn="tl">
                    <a:srgbClr val="000000">
                      <a:alpha val="43137"/>
                    </a:srgbClr>
                  </a:outerShdw>
                </a:effectLst>
                <a:latin typeface="Century Gothic" pitchFamily="34" charset="0"/>
              </a:rPr>
              <a:t>jenis</a:t>
            </a:r>
            <a:r>
              <a:rPr lang="en-US" sz="4000" dirty="0">
                <a:effectLst>
                  <a:outerShdw blurRad="38100" dist="38100" dir="2700000" algn="tl">
                    <a:srgbClr val="000000">
                      <a:alpha val="43137"/>
                    </a:srgbClr>
                  </a:outerShdw>
                </a:effectLst>
                <a:latin typeface="Century Gothic" pitchFamily="34" charset="0"/>
              </a:rPr>
              <a:t> </a:t>
            </a:r>
            <a:r>
              <a:rPr lang="en-US" sz="4000" dirty="0" err="1">
                <a:effectLst>
                  <a:outerShdw blurRad="38100" dist="38100" dir="2700000" algn="tl">
                    <a:srgbClr val="000000">
                      <a:alpha val="43137"/>
                    </a:srgbClr>
                  </a:outerShdw>
                </a:effectLst>
                <a:latin typeface="Century Gothic" pitchFamily="34" charset="0"/>
              </a:rPr>
              <a:t>perubahan</a:t>
            </a:r>
            <a:r>
              <a:rPr lang="en-US" sz="4000" dirty="0">
                <a:effectLst>
                  <a:outerShdw blurRad="38100" dist="38100" dir="2700000" algn="tl">
                    <a:srgbClr val="000000">
                      <a:alpha val="43137"/>
                    </a:srgbClr>
                  </a:outerShdw>
                </a:effectLst>
                <a:latin typeface="Century Gothic" pitchFamily="34" charset="0"/>
              </a:rPr>
              <a:t> </a:t>
            </a:r>
            <a:r>
              <a:rPr lang="en-US" sz="4000" dirty="0" err="1">
                <a:effectLst>
                  <a:outerShdw blurRad="38100" dist="38100" dir="2700000" algn="tl">
                    <a:srgbClr val="000000">
                      <a:alpha val="43137"/>
                    </a:srgbClr>
                  </a:outerShdw>
                </a:effectLst>
                <a:latin typeface="Century Gothic" pitchFamily="34" charset="0"/>
              </a:rPr>
              <a:t>dalam</a:t>
            </a:r>
            <a:r>
              <a:rPr lang="en-US" sz="4000" dirty="0">
                <a:effectLst>
                  <a:outerShdw blurRad="38100" dist="38100" dir="2700000" algn="tl">
                    <a:srgbClr val="000000">
                      <a:alpha val="43137"/>
                    </a:srgbClr>
                  </a:outerShdw>
                </a:effectLst>
                <a:latin typeface="Century Gothic" pitchFamily="34" charset="0"/>
              </a:rPr>
              <a:t> </a:t>
            </a:r>
            <a:r>
              <a:rPr lang="en-US" sz="4000" dirty="0" err="1" smtClean="0">
                <a:effectLst>
                  <a:outerShdw blurRad="38100" dist="38100" dir="2700000" algn="tl">
                    <a:srgbClr val="000000">
                      <a:alpha val="43137"/>
                    </a:srgbClr>
                  </a:outerShdw>
                </a:effectLst>
                <a:latin typeface="Century Gothic" pitchFamily="34" charset="0"/>
              </a:rPr>
              <a:t>lingkungan</a:t>
            </a:r>
            <a:r>
              <a:rPr lang="en-US" sz="4000" dirty="0" smtClean="0">
                <a:effectLst>
                  <a:outerShdw blurRad="38100" dist="38100" dir="2700000" algn="tl">
                    <a:srgbClr val="000000">
                      <a:alpha val="43137"/>
                    </a:srgbClr>
                  </a:outerShdw>
                </a:effectLst>
                <a:latin typeface="Century Gothic" pitchFamily="34" charset="0"/>
              </a:rPr>
              <a:t> </a:t>
            </a:r>
            <a:r>
              <a:rPr lang="en-US" sz="4000" dirty="0" err="1" smtClean="0">
                <a:effectLst>
                  <a:outerShdw blurRad="38100" dist="38100" dir="2700000" algn="tl">
                    <a:srgbClr val="000000">
                      <a:alpha val="43137"/>
                    </a:srgbClr>
                  </a:outerShdw>
                </a:effectLst>
                <a:latin typeface="Century Gothic" pitchFamily="34" charset="0"/>
              </a:rPr>
              <a:t>teknologi</a:t>
            </a:r>
            <a:r>
              <a:rPr lang="en-US" sz="4000" dirty="0" smtClean="0">
                <a:effectLst>
                  <a:outerShdw blurRad="38100" dist="38100" dir="2700000" algn="tl">
                    <a:srgbClr val="000000">
                      <a:alpha val="43137"/>
                    </a:srgbClr>
                  </a:outerShdw>
                </a:effectLst>
                <a:latin typeface="Century Gothic" pitchFamily="34" charset="0"/>
              </a:rPr>
              <a:t> —</a:t>
            </a:r>
            <a:r>
              <a:rPr lang="en-US" sz="4000" dirty="0" smtClean="0">
                <a:solidFill>
                  <a:srgbClr val="FF0000"/>
                </a:solidFill>
                <a:effectLst>
                  <a:outerShdw blurRad="38100" dist="38100" dir="2700000" algn="tl">
                    <a:srgbClr val="000000">
                      <a:alpha val="43137"/>
                    </a:srgbClr>
                  </a:outerShdw>
                </a:effectLst>
                <a:latin typeface="Century Gothic" pitchFamily="34" charset="0"/>
              </a:rPr>
              <a:t>induced </a:t>
            </a:r>
            <a:r>
              <a:rPr lang="en-US" sz="4000" dirty="0" err="1" smtClean="0">
                <a:effectLst>
                  <a:outerShdw blurRad="38100" dist="38100" dir="2700000" algn="tl">
                    <a:srgbClr val="000000">
                      <a:alpha val="43137"/>
                    </a:srgbClr>
                  </a:outerShdw>
                </a:effectLst>
                <a:latin typeface="Century Gothic" pitchFamily="34" charset="0"/>
              </a:rPr>
              <a:t>dan</a:t>
            </a:r>
            <a:r>
              <a:rPr lang="en-US" sz="4000" dirty="0" smtClean="0">
                <a:effectLst>
                  <a:outerShdw blurRad="38100" dist="38100" dir="2700000" algn="tl">
                    <a:srgbClr val="000000">
                      <a:alpha val="43137"/>
                    </a:srgbClr>
                  </a:outerShdw>
                </a:effectLst>
                <a:latin typeface="Century Gothic" pitchFamily="34" charset="0"/>
              </a:rPr>
              <a:t> </a:t>
            </a:r>
            <a:r>
              <a:rPr lang="en-US" sz="4000" dirty="0" smtClean="0">
                <a:solidFill>
                  <a:srgbClr val="FF0000"/>
                </a:solidFill>
                <a:effectLst>
                  <a:outerShdw blurRad="38100" dist="38100" dir="2700000" algn="tl">
                    <a:srgbClr val="000000">
                      <a:alpha val="43137"/>
                    </a:srgbClr>
                  </a:outerShdw>
                </a:effectLst>
                <a:latin typeface="Century Gothic" pitchFamily="34" charset="0"/>
              </a:rPr>
              <a:t>autonomous</a:t>
            </a:r>
            <a:r>
              <a:rPr lang="en-US" sz="4000" dirty="0">
                <a:effectLst>
                  <a:outerShdw blurRad="38100" dist="38100" dir="2700000" algn="tl">
                    <a:srgbClr val="000000">
                      <a:alpha val="43137"/>
                    </a:srgbClr>
                  </a:outerShdw>
                </a:effectLst>
                <a:latin typeface="Century Gothic" pitchFamily="34" charset="0"/>
              </a:rPr>
              <a:t>— </a:t>
            </a:r>
            <a:r>
              <a:rPr lang="en-US" sz="4000" dirty="0" err="1">
                <a:effectLst>
                  <a:outerShdw blurRad="38100" dist="38100" dir="2700000" algn="tl">
                    <a:srgbClr val="000000">
                      <a:alpha val="43137"/>
                    </a:srgbClr>
                  </a:outerShdw>
                </a:effectLst>
                <a:latin typeface="Century Gothic" pitchFamily="34" charset="0"/>
              </a:rPr>
              <a:t>menciptakan</a:t>
            </a:r>
            <a:r>
              <a:rPr lang="en-US" sz="4000" dirty="0">
                <a:effectLst>
                  <a:outerShdw blurRad="38100" dist="38100" dir="2700000" algn="tl">
                    <a:srgbClr val="000000">
                      <a:alpha val="43137"/>
                    </a:srgbClr>
                  </a:outerShdw>
                </a:effectLst>
                <a:latin typeface="Century Gothic" pitchFamily="34" charset="0"/>
              </a:rPr>
              <a:t> </a:t>
            </a:r>
            <a:r>
              <a:rPr lang="en-US" sz="4000" dirty="0" err="1">
                <a:effectLst>
                  <a:outerShdw blurRad="38100" dist="38100" dir="2700000" algn="tl">
                    <a:srgbClr val="000000">
                      <a:alpha val="43137"/>
                    </a:srgbClr>
                  </a:outerShdw>
                </a:effectLst>
                <a:latin typeface="Century Gothic" pitchFamily="34" charset="0"/>
              </a:rPr>
              <a:t>peluang</a:t>
            </a:r>
            <a:r>
              <a:rPr lang="en-US" sz="4000" dirty="0">
                <a:effectLst>
                  <a:outerShdw blurRad="38100" dist="38100" dir="2700000" algn="tl">
                    <a:srgbClr val="000000">
                      <a:alpha val="43137"/>
                    </a:srgbClr>
                  </a:outerShdw>
                </a:effectLst>
                <a:latin typeface="Century Gothic" pitchFamily="34" charset="0"/>
              </a:rPr>
              <a:t> </a:t>
            </a:r>
            <a:r>
              <a:rPr lang="en-US" sz="4000" dirty="0" err="1">
                <a:effectLst>
                  <a:outerShdw blurRad="38100" dist="38100" dir="2700000" algn="tl">
                    <a:srgbClr val="000000">
                      <a:alpha val="43137"/>
                    </a:srgbClr>
                  </a:outerShdw>
                </a:effectLst>
                <a:latin typeface="Century Gothic" pitchFamily="34" charset="0"/>
              </a:rPr>
              <a:t>dan</a:t>
            </a:r>
            <a:r>
              <a:rPr lang="en-US" sz="4000" dirty="0">
                <a:effectLst>
                  <a:outerShdw blurRad="38100" dist="38100" dir="2700000" algn="tl">
                    <a:srgbClr val="000000">
                      <a:alpha val="43137"/>
                    </a:srgbClr>
                  </a:outerShdw>
                </a:effectLst>
                <a:latin typeface="Century Gothic" pitchFamily="34" charset="0"/>
              </a:rPr>
              <a:t> </a:t>
            </a:r>
            <a:r>
              <a:rPr lang="en-US" sz="4000" dirty="0" err="1">
                <a:effectLst>
                  <a:outerShdw blurRad="38100" dist="38100" dir="2700000" algn="tl">
                    <a:srgbClr val="000000">
                      <a:alpha val="43137"/>
                    </a:srgbClr>
                  </a:outerShdw>
                </a:effectLst>
                <a:latin typeface="Century Gothic" pitchFamily="34" charset="0"/>
              </a:rPr>
              <a:t>ancaman</a:t>
            </a:r>
            <a:r>
              <a:rPr lang="en-US" sz="4000" dirty="0">
                <a:effectLst>
                  <a:outerShdw blurRad="38100" dist="38100" dir="2700000" algn="tl">
                    <a:srgbClr val="000000">
                      <a:alpha val="43137"/>
                    </a:srgbClr>
                  </a:outerShdw>
                </a:effectLst>
                <a:latin typeface="Century Gothic" pitchFamily="34" charset="0"/>
              </a:rPr>
              <a:t> </a:t>
            </a:r>
            <a:r>
              <a:rPr lang="en-US" sz="4000" dirty="0" err="1">
                <a:effectLst>
                  <a:outerShdw blurRad="38100" dist="38100" dir="2700000" algn="tl">
                    <a:srgbClr val="000000">
                      <a:alpha val="43137"/>
                    </a:srgbClr>
                  </a:outerShdw>
                </a:effectLst>
                <a:latin typeface="Century Gothic" pitchFamily="34" charset="0"/>
              </a:rPr>
              <a:t>bagi</a:t>
            </a:r>
            <a:r>
              <a:rPr lang="en-US" sz="4000" dirty="0">
                <a:effectLst>
                  <a:outerShdw blurRad="38100" dist="38100" dir="2700000" algn="tl">
                    <a:srgbClr val="000000">
                      <a:alpha val="43137"/>
                    </a:srgbClr>
                  </a:outerShdw>
                </a:effectLst>
                <a:latin typeface="Century Gothic" pitchFamily="34" charset="0"/>
              </a:rPr>
              <a:t> </a:t>
            </a:r>
            <a:r>
              <a:rPr lang="en-US" sz="4000" dirty="0" err="1">
                <a:effectLst>
                  <a:outerShdw blurRad="38100" dist="38100" dir="2700000" algn="tl">
                    <a:srgbClr val="000000">
                      <a:alpha val="43137"/>
                    </a:srgbClr>
                  </a:outerShdw>
                </a:effectLst>
                <a:latin typeface="Century Gothic" pitchFamily="34" charset="0"/>
              </a:rPr>
              <a:t>perusahaan-perusahaan</a:t>
            </a:r>
            <a:r>
              <a:rPr lang="en-US" sz="4000" dirty="0">
                <a:effectLst>
                  <a:outerShdw blurRad="38100" dist="38100" dir="2700000" algn="tl">
                    <a:srgbClr val="000000">
                      <a:alpha val="43137"/>
                    </a:srgbClr>
                  </a:outerShdw>
                </a:effectLst>
                <a:latin typeface="Century Gothic" pitchFamily="34" charset="0"/>
              </a:rPr>
              <a:t> yang </a:t>
            </a:r>
            <a:r>
              <a:rPr lang="en-US" sz="4000" dirty="0" err="1">
                <a:effectLst>
                  <a:outerShdw blurRad="38100" dist="38100" dir="2700000" algn="tl">
                    <a:srgbClr val="000000">
                      <a:alpha val="43137"/>
                    </a:srgbClr>
                  </a:outerShdw>
                </a:effectLst>
                <a:latin typeface="Century Gothic" pitchFamily="34" charset="0"/>
              </a:rPr>
              <a:t>beroperasi</a:t>
            </a:r>
            <a:r>
              <a:rPr lang="en-US" sz="4000" dirty="0">
                <a:effectLst>
                  <a:outerShdw blurRad="38100" dist="38100" dir="2700000" algn="tl">
                    <a:srgbClr val="000000">
                      <a:alpha val="43137"/>
                    </a:srgbClr>
                  </a:outerShdw>
                </a:effectLst>
                <a:latin typeface="Century Gothic" pitchFamily="34" charset="0"/>
              </a:rPr>
              <a:t> di </a:t>
            </a:r>
            <a:r>
              <a:rPr lang="en-US" sz="4000" dirty="0" err="1">
                <a:effectLst>
                  <a:outerShdw blurRad="38100" dist="38100" dir="2700000" algn="tl">
                    <a:srgbClr val="000000">
                      <a:alpha val="43137"/>
                    </a:srgbClr>
                  </a:outerShdw>
                </a:effectLst>
                <a:latin typeface="Century Gothic" pitchFamily="34" charset="0"/>
              </a:rPr>
              <a:t>berbagai</a:t>
            </a:r>
            <a:r>
              <a:rPr lang="en-US" sz="4000" dirty="0">
                <a:effectLst>
                  <a:outerShdw blurRad="38100" dist="38100" dir="2700000" algn="tl">
                    <a:srgbClr val="000000">
                      <a:alpha val="43137"/>
                    </a:srgbClr>
                  </a:outerShdw>
                </a:effectLst>
                <a:latin typeface="Century Gothic" pitchFamily="34" charset="0"/>
              </a:rPr>
              <a:t> </a:t>
            </a:r>
            <a:r>
              <a:rPr lang="en-US" sz="4000" dirty="0" err="1">
                <a:effectLst>
                  <a:outerShdw blurRad="38100" dist="38100" dir="2700000" algn="tl">
                    <a:srgbClr val="000000">
                      <a:alpha val="43137"/>
                    </a:srgbClr>
                  </a:outerShdw>
                </a:effectLst>
                <a:latin typeface="Century Gothic" pitchFamily="34" charset="0"/>
              </a:rPr>
              <a:t>industri</a:t>
            </a:r>
            <a:r>
              <a:rPr lang="en-US" sz="4000" dirty="0">
                <a:effectLst>
                  <a:outerShdw blurRad="38100" dist="38100" dir="2700000" algn="tl">
                    <a:srgbClr val="000000">
                      <a:alpha val="43137"/>
                    </a:srgbClr>
                  </a:outerShdw>
                </a:effectLst>
                <a:latin typeface="Century Gothic" pitchFamily="34" charset="0"/>
              </a:rPr>
              <a:t>.</a:t>
            </a:r>
            <a:endParaRPr lang="en-US" sz="4000" dirty="0" smtClean="0">
              <a:effectLst>
                <a:outerShdw blurRad="38100" dist="38100" dir="2700000" algn="tl">
                  <a:srgbClr val="000000">
                    <a:alpha val="43137"/>
                  </a:srgbClr>
                </a:outerShdw>
              </a:effectLst>
              <a:latin typeface="Century Gothic"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743963" y="1226983"/>
            <a:ext cx="10253485" cy="3440267"/>
          </a:xfrm>
        </p:spPr>
        <p:txBody>
          <a:bodyPr/>
          <a:lstStyle/>
          <a:p>
            <a:pPr algn="ctr"/>
            <a:r>
              <a:rPr lang="ja-JP" altLang="en-US" sz="8800" i="0" dirty="0" smtClean="0"/>
              <a:t>あ</a:t>
            </a:r>
            <a:r>
              <a:rPr lang="ja-JP" altLang="en-US" sz="8800" i="0" dirty="0"/>
              <a:t>りがと</a:t>
            </a:r>
            <a:r>
              <a:rPr lang="ja-JP" altLang="en-US" sz="8800" i="0" dirty="0" smtClean="0"/>
              <a:t>う  </a:t>
            </a:r>
            <a:endParaRPr lang="en-US" altLang="ja-JP" sz="8800" i="0" dirty="0" smtClean="0"/>
          </a:p>
          <a:p>
            <a:pPr algn="ctr"/>
            <a:r>
              <a:rPr lang="en-US" sz="8800" i="0" spc="0" dirty="0" err="1"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Arigatō</a:t>
            </a:r>
            <a:endParaRPr lang="en-US" altLang="ja-JP" sz="8800" i="0"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Text Placeholder 5"/>
          <p:cNvSpPr txBox="1">
            <a:spLocks/>
          </p:cNvSpPr>
          <p:nvPr/>
        </p:nvSpPr>
        <p:spPr>
          <a:xfrm>
            <a:off x="743964" y="2579533"/>
            <a:ext cx="10253485" cy="3440267"/>
          </a:xfrm>
          <a:prstGeom prst="rect">
            <a:avLst/>
          </a:prstGeom>
        </p:spPr>
        <p:txBody>
          <a:bodyPr vert="horz" lIns="91440" tIns="45720" rIns="91440" bIns="45720" rtlCol="0" anchor="t" anchorCtr="0">
            <a:noAutofit/>
            <a:scene3d>
              <a:camera prst="orthographicFront"/>
              <a:lightRig rig="flat" dir="t"/>
            </a:scene3d>
            <a:sp3d extrusionH="88900" contourW="2540">
              <a:bevelT w="38100" h="31750"/>
              <a:contourClr>
                <a:srgbClr val="F4A234"/>
              </a:contourClr>
            </a:sp3d>
          </a:bodyPr>
          <a:lstStyle>
            <a:lvl1pPr marL="0" indent="0" algn="l" defTabSz="457063" rtl="0" eaLnBrk="1" latinLnBrk="0" hangingPunct="1">
              <a:spcBef>
                <a:spcPct val="20000"/>
              </a:spcBef>
              <a:spcAft>
                <a:spcPts val="600"/>
              </a:spcAft>
              <a:buClr>
                <a:schemeClr val="tx1"/>
              </a:buClr>
              <a:buSzPct val="70000"/>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vl2pPr marL="742727" indent="-285664" algn="l" defTabSz="457063" rtl="0" eaLnBrk="1" latinLnBrk="0" hangingPunct="1">
              <a:spcBef>
                <a:spcPct val="20000"/>
              </a:spcBef>
              <a:spcAft>
                <a:spcPts val="600"/>
              </a:spcAft>
              <a:buClr>
                <a:schemeClr val="tx1"/>
              </a:buClr>
              <a:buSzPct val="70000"/>
              <a:buFont typeface="Lucida Grande"/>
              <a:buChar char="►"/>
              <a:defRPr sz="2000" kern="1200" cap="none">
                <a:solidFill>
                  <a:schemeClr val="tx1"/>
                </a:solidFill>
                <a:effectLst>
                  <a:outerShdw blurRad="101600" dist="38100" dir="2700000" algn="tl" rotWithShape="0">
                    <a:prstClr val="black">
                      <a:alpha val="56000"/>
                    </a:prstClr>
                  </a:outerShdw>
                </a:effectLst>
                <a:latin typeface="+mn-lt"/>
                <a:ea typeface="+mn-ea"/>
                <a:cs typeface="+mn-cs"/>
              </a:defRPr>
            </a:lvl2pPr>
            <a:lvl3pPr marL="1199790" indent="-285664" algn="l" defTabSz="457063" rtl="0" eaLnBrk="1" latinLnBrk="0" hangingPunct="1">
              <a:spcBef>
                <a:spcPct val="20000"/>
              </a:spcBef>
              <a:spcAft>
                <a:spcPts val="600"/>
              </a:spcAft>
              <a:buClr>
                <a:schemeClr val="tx1"/>
              </a:buClr>
              <a:buSzPct val="70000"/>
              <a:buFont typeface="Lucida Grande"/>
              <a:buChar char="►"/>
              <a:defRPr sz="1800" kern="1200" cap="none">
                <a:solidFill>
                  <a:schemeClr val="tx1"/>
                </a:solidFill>
                <a:effectLst>
                  <a:outerShdw blurRad="101600" dist="38100" dir="2700000" algn="tl" rotWithShape="0">
                    <a:prstClr val="black">
                      <a:alpha val="56000"/>
                    </a:prstClr>
                  </a:outerShdw>
                </a:effectLst>
                <a:latin typeface="+mn-lt"/>
                <a:ea typeface="+mn-ea"/>
                <a:cs typeface="+mn-cs"/>
              </a:defRPr>
            </a:lvl3pPr>
            <a:lvl4pPr marL="1542587" indent="-171399" algn="l" defTabSz="457063" rtl="0" eaLnBrk="1" latinLnBrk="0" hangingPunct="1">
              <a:spcBef>
                <a:spcPct val="20000"/>
              </a:spcBef>
              <a:spcAft>
                <a:spcPts val="600"/>
              </a:spcAft>
              <a:buClr>
                <a:schemeClr val="tx1"/>
              </a:buClr>
              <a:buSzPct val="70000"/>
              <a:buFont typeface="Lucida Grande"/>
              <a:buChar char="►"/>
              <a:defRPr sz="1800" kern="1200" cap="none">
                <a:solidFill>
                  <a:schemeClr val="tx1"/>
                </a:solidFill>
                <a:effectLst>
                  <a:outerShdw blurRad="101600" dist="38100" dir="2700000" algn="tl" rotWithShape="0">
                    <a:prstClr val="black">
                      <a:alpha val="56000"/>
                    </a:prstClr>
                  </a:outerShdw>
                </a:effectLst>
                <a:latin typeface="+mn-lt"/>
                <a:ea typeface="+mn-ea"/>
                <a:cs typeface="+mn-cs"/>
              </a:defRPr>
            </a:lvl4pPr>
            <a:lvl5pPr marL="1999650" indent="-171399" algn="l" defTabSz="457063" rtl="0" eaLnBrk="1" latinLnBrk="0" hangingPunct="1">
              <a:spcBef>
                <a:spcPct val="20000"/>
              </a:spcBef>
              <a:spcAft>
                <a:spcPts val="600"/>
              </a:spcAft>
              <a:buClr>
                <a:schemeClr val="tx1"/>
              </a:buClr>
              <a:buSzPct val="70000"/>
              <a:buFont typeface="Lucida Grande"/>
              <a:buChar char="►"/>
              <a:defRPr sz="1800" kern="1200" cap="none">
                <a:solidFill>
                  <a:schemeClr val="tx1"/>
                </a:solidFill>
                <a:effectLst>
                  <a:outerShdw blurRad="101600" dist="38100" dir="2700000" algn="tl" rotWithShape="0">
                    <a:prstClr val="black">
                      <a:alpha val="56000"/>
                    </a:prstClr>
                  </a:outerShdw>
                </a:effectLst>
                <a:latin typeface="+mn-lt"/>
                <a:ea typeface="+mn-ea"/>
                <a:cs typeface="+mn-cs"/>
              </a:defRPr>
            </a:lvl5pPr>
            <a:lvl6pPr marL="2513846" indent="-228531" algn="l" defTabSz="457063" rtl="0" eaLnBrk="1" latinLnBrk="0" hangingPunct="1">
              <a:spcBef>
                <a:spcPct val="20000"/>
              </a:spcBef>
              <a:buFont typeface="Arial"/>
              <a:buChar char="•"/>
              <a:defRPr sz="1999" kern="1200">
                <a:solidFill>
                  <a:schemeClr val="tx1"/>
                </a:solidFill>
                <a:latin typeface="+mn-lt"/>
                <a:ea typeface="+mn-ea"/>
                <a:cs typeface="+mn-cs"/>
              </a:defRPr>
            </a:lvl6pPr>
            <a:lvl7pPr marL="2970908" indent="-228531" algn="l" defTabSz="457063" rtl="0" eaLnBrk="1" latinLnBrk="0" hangingPunct="1">
              <a:spcBef>
                <a:spcPct val="20000"/>
              </a:spcBef>
              <a:buFont typeface="Arial"/>
              <a:buChar char="•"/>
              <a:defRPr sz="1999" kern="1200">
                <a:solidFill>
                  <a:schemeClr val="tx1"/>
                </a:solidFill>
                <a:latin typeface="+mn-lt"/>
                <a:ea typeface="+mn-ea"/>
                <a:cs typeface="+mn-cs"/>
              </a:defRPr>
            </a:lvl7pPr>
            <a:lvl8pPr marL="3427971" indent="-228531" algn="l" defTabSz="457063" rtl="0" eaLnBrk="1" latinLnBrk="0" hangingPunct="1">
              <a:spcBef>
                <a:spcPct val="20000"/>
              </a:spcBef>
              <a:buFont typeface="Arial"/>
              <a:buChar char="•"/>
              <a:defRPr sz="1999" kern="1200">
                <a:solidFill>
                  <a:schemeClr val="tx1"/>
                </a:solidFill>
                <a:latin typeface="+mn-lt"/>
                <a:ea typeface="+mn-ea"/>
                <a:cs typeface="+mn-cs"/>
              </a:defRPr>
            </a:lvl8pPr>
            <a:lvl9pPr marL="3885034" indent="-228531" algn="l" defTabSz="457063" rtl="0" eaLnBrk="1" latinLnBrk="0" hangingPunct="1">
              <a:spcBef>
                <a:spcPct val="20000"/>
              </a:spcBef>
              <a:buFont typeface="Arial"/>
              <a:buChar char="•"/>
              <a:defRPr sz="1999" kern="1200">
                <a:solidFill>
                  <a:schemeClr val="tx1"/>
                </a:solidFill>
                <a:latin typeface="+mn-lt"/>
                <a:ea typeface="+mn-ea"/>
                <a:cs typeface="+mn-cs"/>
              </a:defRPr>
            </a:lvl9pPr>
          </a:lstStyle>
          <a:p>
            <a:endParaRPr lang="en-US" sz="8800" i="0"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3958976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heme15">
  <a:themeElements>
    <a:clrScheme name="Custom 2">
      <a:dk1>
        <a:srgbClr val="00B050"/>
      </a:dk1>
      <a:lt1>
        <a:sysClr val="window" lastClr="FFFFFF"/>
      </a:lt1>
      <a:dk2>
        <a:srgbClr val="AD2E03"/>
      </a:dk2>
      <a:lt2>
        <a:srgbClr val="D75626"/>
      </a:lt2>
      <a:accent1>
        <a:srgbClr val="760603"/>
      </a:accent1>
      <a:accent2>
        <a:srgbClr val="FA9C1F"/>
      </a:accent2>
      <a:accent3>
        <a:srgbClr val="D9BB55"/>
      </a:accent3>
      <a:accent4>
        <a:srgbClr val="829551"/>
      </a:accent4>
      <a:accent5>
        <a:srgbClr val="0070C0"/>
      </a:accent5>
      <a:accent6>
        <a:srgbClr val="426480"/>
      </a:accent6>
      <a:hlink>
        <a:srgbClr val="F9211B"/>
      </a:hlink>
      <a:folHlink>
        <a:srgbClr val="991111"/>
      </a:folHlink>
    </a:clrScheme>
    <a:fontScheme name="Slice HD-RCD">
      <a:majorFont>
        <a:latin typeface="Century Gothic"/>
        <a:ea typeface=""/>
        <a:cs typeface=""/>
      </a:majorFont>
      <a:minorFont>
        <a:latin typeface="Century Gothic"/>
        <a:ea typeface=""/>
        <a:cs typeface=""/>
      </a:minorFont>
    </a:fontScheme>
    <a:fmtScheme name="Slice HD-RCD">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42000"/>
                <a:satMod val="200000"/>
                <a:lumMod val="118000"/>
              </a:schemeClr>
            </a:gs>
            <a:gs pos="100000">
              <a:schemeClr val="phClr">
                <a:shade val="94000"/>
                <a:hueMod val="22000"/>
                <a:satMod val="220000"/>
                <a:lumMod val="6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thm15="http://schemas.microsoft.com/office/thememl/2012/main" xmlns="" name="Theme15" id="{49DA9CE1-BA6E-4E87-8DCD-C03725F9A8D8}" vid="{28F87709-7C07-42A4-9369-0920C1515DD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1921</TotalTime>
  <Words>1459</Words>
  <Application>Microsoft Office PowerPoint</Application>
  <PresentationFormat>Custom</PresentationFormat>
  <Paragraphs>174</Paragraphs>
  <Slides>32</Slides>
  <Notes>0</Notes>
  <HiddenSlides>7</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Theme15</vt:lpstr>
      <vt:lpstr>Bab 2 Lingkungan Teknologikal</vt:lpstr>
      <vt:lpstr>Tiga Level Lingkungan</vt:lpstr>
      <vt:lpstr>PowerPoint Presentation</vt:lpstr>
      <vt:lpstr>1. Lingkungan Tugas</vt:lpstr>
      <vt:lpstr>2. Lingkungan Industrial</vt:lpstr>
      <vt:lpstr>3. Macro environment</vt:lpstr>
      <vt:lpstr>PowerPoint Presentation</vt:lpstr>
      <vt:lpstr>Lingkungan Teknologikal</vt:lpstr>
      <vt:lpstr>Lingkungan Teknologikal </vt:lpstr>
      <vt:lpstr>MENCIPTAKAN PENGETAHUAN BARU DAN MENERAPKAN PENGETAHUAN TERSEBUT</vt:lpstr>
      <vt:lpstr>PENCIPTAAN PENGETAHUAN BARU</vt:lpstr>
      <vt:lpstr>PENCIPTAAN PENGETAHUAN BARU</vt:lpstr>
      <vt:lpstr>APLIKASI PENGETAHUAN</vt:lpstr>
      <vt:lpstr>APPLICATION OF KNOWLEDGE</vt:lpstr>
      <vt:lpstr>AKTOR DALAM LINGKUNGAN TEKNOLOGIKAL</vt:lpstr>
      <vt:lpstr>Peran Korporasi dalam Manajemen Teknologi</vt:lpstr>
      <vt:lpstr>PowerPoint Presentation</vt:lpstr>
      <vt:lpstr>JARINGAN INOVASI</vt:lpstr>
      <vt:lpstr>INNOVATION NETWORK</vt:lpstr>
      <vt:lpstr>Interkoneksi antara  PENGEMBANG TEKNOLOGI</vt:lpstr>
      <vt:lpstr>Interkoneksi antara  PENGEMBANG TEKNOLOGI</vt:lpstr>
      <vt:lpstr>Interkoneksi antara  TECHNOLOGY DEVELOPER dan FACILITATORS</vt:lpstr>
      <vt:lpstr>Interconnections among  TECHNOLOGY DEVELOPER and FACILITATORS</vt:lpstr>
      <vt:lpstr>Perubahan pada lingkungan teknologi</vt:lpstr>
      <vt:lpstr>1. Induced Change</vt:lpstr>
      <vt:lpstr>1. Induced Change</vt:lpstr>
      <vt:lpstr>2. Autonomous Change</vt:lpstr>
      <vt:lpstr>2. Autonomous Change</vt:lpstr>
      <vt:lpstr>2. Autonomous Change</vt:lpstr>
      <vt:lpstr>2. Autonomous Change</vt:lpstr>
      <vt:lpstr>PowerPoint Presentation</vt:lpstr>
      <vt:lpstr>PowerPoint Presentation</vt:lpstr>
    </vt:vector>
  </TitlesOfParts>
  <Company>Unsoed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Technology Management</dc:title>
  <dc:creator>Xp</dc:creator>
  <cp:lastModifiedBy>Jary</cp:lastModifiedBy>
  <cp:revision>102</cp:revision>
  <dcterms:created xsi:type="dcterms:W3CDTF">2005-03-11T15:54:21Z</dcterms:created>
  <dcterms:modified xsi:type="dcterms:W3CDTF">2016-03-08T02:35:27Z</dcterms:modified>
</cp:coreProperties>
</file>