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40" r:id="rId1"/>
  </p:sldMasterIdLst>
  <p:handoutMasterIdLst>
    <p:handoutMasterId r:id="rId60"/>
  </p:handoutMasterIdLst>
  <p:sldIdLst>
    <p:sldId id="329" r:id="rId2"/>
    <p:sldId id="275" r:id="rId3"/>
    <p:sldId id="271" r:id="rId4"/>
    <p:sldId id="274" r:id="rId5"/>
    <p:sldId id="285" r:id="rId6"/>
    <p:sldId id="338" r:id="rId7"/>
    <p:sldId id="335" r:id="rId8"/>
    <p:sldId id="281" r:id="rId9"/>
    <p:sldId id="280" r:id="rId10"/>
    <p:sldId id="279" r:id="rId11"/>
    <p:sldId id="278" r:id="rId12"/>
    <p:sldId id="282" r:id="rId13"/>
    <p:sldId id="351" r:id="rId14"/>
    <p:sldId id="283" r:id="rId15"/>
    <p:sldId id="284" r:id="rId16"/>
    <p:sldId id="286" r:id="rId17"/>
    <p:sldId id="287" r:id="rId18"/>
    <p:sldId id="288" r:id="rId19"/>
    <p:sldId id="289" r:id="rId20"/>
    <p:sldId id="339" r:id="rId21"/>
    <p:sldId id="343" r:id="rId22"/>
    <p:sldId id="340" r:id="rId23"/>
    <p:sldId id="341" r:id="rId24"/>
    <p:sldId id="342" r:id="rId25"/>
    <p:sldId id="336" r:id="rId26"/>
    <p:sldId id="333" r:id="rId27"/>
    <p:sldId id="334" r:id="rId28"/>
    <p:sldId id="304" r:id="rId29"/>
    <p:sldId id="344" r:id="rId30"/>
    <p:sldId id="345" r:id="rId31"/>
    <p:sldId id="337" r:id="rId32"/>
    <p:sldId id="307" r:id="rId33"/>
    <p:sldId id="308" r:id="rId34"/>
    <p:sldId id="309" r:id="rId35"/>
    <p:sldId id="346" r:id="rId36"/>
    <p:sldId id="347" r:id="rId37"/>
    <p:sldId id="348" r:id="rId38"/>
    <p:sldId id="349" r:id="rId39"/>
    <p:sldId id="311" r:id="rId40"/>
    <p:sldId id="313" r:id="rId41"/>
    <p:sldId id="312" r:id="rId42"/>
    <p:sldId id="315" r:id="rId43"/>
    <p:sldId id="310" r:id="rId44"/>
    <p:sldId id="314" r:id="rId45"/>
    <p:sldId id="316" r:id="rId46"/>
    <p:sldId id="317" r:id="rId47"/>
    <p:sldId id="318" r:id="rId48"/>
    <p:sldId id="319" r:id="rId49"/>
    <p:sldId id="320" r:id="rId50"/>
    <p:sldId id="321" r:id="rId51"/>
    <p:sldId id="323" r:id="rId52"/>
    <p:sldId id="322" r:id="rId53"/>
    <p:sldId id="324" r:id="rId54"/>
    <p:sldId id="325" r:id="rId55"/>
    <p:sldId id="326" r:id="rId56"/>
    <p:sldId id="327" r:id="rId57"/>
    <p:sldId id="328" r:id="rId58"/>
    <p:sldId id="350" r:id="rId59"/>
  </p:sldIdLst>
  <p:sldSz cx="12192000" cy="6858000"/>
  <p:notesSz cx="6858000" cy="9107488"/>
  <p:defaultTextStyle>
    <a:defPPr>
      <a:defRPr lang="en-US"/>
    </a:defPPr>
    <a:lvl1pPr algn="l" rtl="0" eaLnBrk="0" fontAlgn="base" hangingPunct="0">
      <a:spcBef>
        <a:spcPct val="0"/>
      </a:spcBef>
      <a:spcAft>
        <a:spcPct val="0"/>
      </a:spcAft>
      <a:defRPr kern="1200">
        <a:solidFill>
          <a:schemeClr val="tx1"/>
        </a:solidFill>
        <a:latin typeface="Garamond" panose="02020404030301010803" pitchFamily="18" charset="0"/>
        <a:ea typeface="+mn-ea"/>
        <a:cs typeface="+mn-cs"/>
      </a:defRPr>
    </a:lvl1pPr>
    <a:lvl2pPr marL="457200" algn="l" rtl="0" eaLnBrk="0" fontAlgn="base" hangingPunct="0">
      <a:spcBef>
        <a:spcPct val="0"/>
      </a:spcBef>
      <a:spcAft>
        <a:spcPct val="0"/>
      </a:spcAft>
      <a:defRPr kern="1200">
        <a:solidFill>
          <a:schemeClr val="tx1"/>
        </a:solidFill>
        <a:latin typeface="Garamond" panose="02020404030301010803" pitchFamily="18" charset="0"/>
        <a:ea typeface="+mn-ea"/>
        <a:cs typeface="+mn-cs"/>
      </a:defRPr>
    </a:lvl2pPr>
    <a:lvl3pPr marL="914400" algn="l" rtl="0" eaLnBrk="0" fontAlgn="base" hangingPunct="0">
      <a:spcBef>
        <a:spcPct val="0"/>
      </a:spcBef>
      <a:spcAft>
        <a:spcPct val="0"/>
      </a:spcAft>
      <a:defRPr kern="1200">
        <a:solidFill>
          <a:schemeClr val="tx1"/>
        </a:solidFill>
        <a:latin typeface="Garamond" panose="02020404030301010803" pitchFamily="18" charset="0"/>
        <a:ea typeface="+mn-ea"/>
        <a:cs typeface="+mn-cs"/>
      </a:defRPr>
    </a:lvl3pPr>
    <a:lvl4pPr marL="1371600" algn="l" rtl="0" eaLnBrk="0" fontAlgn="base" hangingPunct="0">
      <a:spcBef>
        <a:spcPct val="0"/>
      </a:spcBef>
      <a:spcAft>
        <a:spcPct val="0"/>
      </a:spcAft>
      <a:defRPr kern="1200">
        <a:solidFill>
          <a:schemeClr val="tx1"/>
        </a:solidFill>
        <a:latin typeface="Garamond" panose="02020404030301010803" pitchFamily="18" charset="0"/>
        <a:ea typeface="+mn-ea"/>
        <a:cs typeface="+mn-cs"/>
      </a:defRPr>
    </a:lvl4pPr>
    <a:lvl5pPr marL="1828800" algn="l" rtl="0" eaLnBrk="0" fontAlgn="base" hangingPunct="0">
      <a:spcBef>
        <a:spcPct val="0"/>
      </a:spcBef>
      <a:spcAft>
        <a:spcPct val="0"/>
      </a:spcAft>
      <a:defRPr kern="1200">
        <a:solidFill>
          <a:schemeClr val="tx1"/>
        </a:solidFill>
        <a:latin typeface="Garamond" panose="02020404030301010803" pitchFamily="18" charset="0"/>
        <a:ea typeface="+mn-ea"/>
        <a:cs typeface="+mn-cs"/>
      </a:defRPr>
    </a:lvl5pPr>
    <a:lvl6pPr marL="2286000" algn="l" defTabSz="914400" rtl="0" eaLnBrk="1" latinLnBrk="0" hangingPunct="1">
      <a:defRPr kern="1200">
        <a:solidFill>
          <a:schemeClr val="tx1"/>
        </a:solidFill>
        <a:latin typeface="Garamond" panose="02020404030301010803" pitchFamily="18" charset="0"/>
        <a:ea typeface="+mn-ea"/>
        <a:cs typeface="+mn-cs"/>
      </a:defRPr>
    </a:lvl6pPr>
    <a:lvl7pPr marL="2743200" algn="l" defTabSz="914400" rtl="0" eaLnBrk="1" latinLnBrk="0" hangingPunct="1">
      <a:defRPr kern="1200">
        <a:solidFill>
          <a:schemeClr val="tx1"/>
        </a:solidFill>
        <a:latin typeface="Garamond" panose="02020404030301010803" pitchFamily="18" charset="0"/>
        <a:ea typeface="+mn-ea"/>
        <a:cs typeface="+mn-cs"/>
      </a:defRPr>
    </a:lvl7pPr>
    <a:lvl8pPr marL="3200400" algn="l" defTabSz="914400" rtl="0" eaLnBrk="1" latinLnBrk="0" hangingPunct="1">
      <a:defRPr kern="1200">
        <a:solidFill>
          <a:schemeClr val="tx1"/>
        </a:solidFill>
        <a:latin typeface="Garamond" panose="02020404030301010803" pitchFamily="18" charset="0"/>
        <a:ea typeface="+mn-ea"/>
        <a:cs typeface="+mn-cs"/>
      </a:defRPr>
    </a:lvl8pPr>
    <a:lvl9pPr marL="3657600" algn="l" defTabSz="914400" rtl="0" eaLnBrk="1" latinLnBrk="0" hangingPunct="1">
      <a:defRPr kern="1200">
        <a:solidFill>
          <a:schemeClr val="tx1"/>
        </a:solidFill>
        <a:latin typeface="Garamond" panose="02020404030301010803" pitchFamily="18" charset="0"/>
        <a:ea typeface="+mn-ea"/>
        <a:cs typeface="+mn-cs"/>
      </a:defRPr>
    </a:lvl9pPr>
  </p:defaultTextStyle>
  <p:extLst>
    <p:ext uri="{EFAFB233-063F-42B5-8137-9DF3F51BA10A}">
      <p15:sldGuideLst xmlns=""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9900"/>
    <a:srgbClr val="FF0066"/>
    <a:srgbClr val="0000FF"/>
    <a:srgbClr val="FF00FF"/>
    <a:srgbClr val="008000"/>
    <a:srgbClr val="009900"/>
    <a:srgbClr val="000000"/>
    <a:srgbClr val="B2B2B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083" autoAdjust="0"/>
    <p:restoredTop sz="94660"/>
  </p:normalViewPr>
  <p:slideViewPr>
    <p:cSldViewPr snapToGrid="0">
      <p:cViewPr>
        <p:scale>
          <a:sx n="60" d="100"/>
          <a:sy n="60" d="100"/>
        </p:scale>
        <p:origin x="-1140" y="-192"/>
      </p:cViewPr>
      <p:guideLst>
        <p:guide orient="horz" pos="2160"/>
        <p:guide pos="384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5954" name="Rectangle 2"/>
          <p:cNvSpPr>
            <a:spLocks noGrp="1" noChangeArrowheads="1"/>
          </p:cNvSpPr>
          <p:nvPr>
            <p:ph type="hdr" sz="quarter"/>
          </p:nvPr>
        </p:nvSpPr>
        <p:spPr bwMode="auto">
          <a:xfrm>
            <a:off x="0" y="0"/>
            <a:ext cx="2971800" cy="455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200">
                <a:latin typeface="Arial" panose="020B0604020202020204" pitchFamily="34" charset="0"/>
              </a:defRPr>
            </a:lvl1pPr>
          </a:lstStyle>
          <a:p>
            <a:endParaRPr lang="en-US"/>
          </a:p>
        </p:txBody>
      </p:sp>
      <p:sp>
        <p:nvSpPr>
          <p:cNvPr id="125955" name="Rectangle 3"/>
          <p:cNvSpPr>
            <a:spLocks noGrp="1" noChangeArrowheads="1"/>
          </p:cNvSpPr>
          <p:nvPr>
            <p:ph type="dt" sz="quarter" idx="1"/>
          </p:nvPr>
        </p:nvSpPr>
        <p:spPr bwMode="auto">
          <a:xfrm>
            <a:off x="3884613" y="0"/>
            <a:ext cx="2971800" cy="455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200">
                <a:latin typeface="Arial" panose="020B0604020202020204" pitchFamily="34" charset="0"/>
              </a:defRPr>
            </a:lvl1pPr>
          </a:lstStyle>
          <a:p>
            <a:endParaRPr lang="en-US"/>
          </a:p>
        </p:txBody>
      </p:sp>
      <p:sp>
        <p:nvSpPr>
          <p:cNvPr id="125956" name="Rectangle 4"/>
          <p:cNvSpPr>
            <a:spLocks noGrp="1" noChangeArrowheads="1"/>
          </p:cNvSpPr>
          <p:nvPr>
            <p:ph type="ftr" sz="quarter" idx="2"/>
          </p:nvPr>
        </p:nvSpPr>
        <p:spPr bwMode="auto">
          <a:xfrm>
            <a:off x="0" y="8650288"/>
            <a:ext cx="2971800" cy="4556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eaLnBrk="1" hangingPunct="1">
              <a:defRPr sz="1200">
                <a:latin typeface="Arial" panose="020B0604020202020204" pitchFamily="34" charset="0"/>
              </a:defRPr>
            </a:lvl1pPr>
          </a:lstStyle>
          <a:p>
            <a:endParaRPr lang="en-US"/>
          </a:p>
        </p:txBody>
      </p:sp>
      <p:sp>
        <p:nvSpPr>
          <p:cNvPr id="125957" name="Rectangle 5"/>
          <p:cNvSpPr>
            <a:spLocks noGrp="1" noChangeArrowheads="1"/>
          </p:cNvSpPr>
          <p:nvPr>
            <p:ph type="sldNum" sz="quarter" idx="3"/>
          </p:nvPr>
        </p:nvSpPr>
        <p:spPr bwMode="auto">
          <a:xfrm>
            <a:off x="3884613" y="8650288"/>
            <a:ext cx="2971800" cy="4556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1" hangingPunct="1">
              <a:defRPr sz="1200">
                <a:latin typeface="Arial" panose="020B0604020202020204" pitchFamily="34" charset="0"/>
              </a:defRPr>
            </a:lvl1pPr>
          </a:lstStyle>
          <a:p>
            <a:fld id="{96181B4A-53B1-42C9-A438-940BC4EB5EE6}" type="slidenum">
              <a:rPr lang="en-US"/>
              <a:pPr/>
              <a:t>‹#›</a:t>
            </a:fld>
            <a:endParaRPr lang="en-US"/>
          </a:p>
        </p:txBody>
      </p:sp>
    </p:spTree>
    <p:extLst>
      <p:ext uri="{BB962C8B-B14F-4D97-AF65-F5344CB8AC3E}">
        <p14:creationId xmlns:p14="http://schemas.microsoft.com/office/powerpoint/2010/main" val="302707790"/>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4390" y="685800"/>
            <a:ext cx="8003084" cy="2971801"/>
          </a:xfrm>
        </p:spPr>
        <p:txBody>
          <a:bodyPr anchor="b">
            <a:normAutofit/>
          </a:bodyPr>
          <a:lstStyle>
            <a:lvl1pPr algn="l">
              <a:defRPr sz="4800" b="1" cap="none" spc="0">
                <a:ln w="10160">
                  <a:solidFill>
                    <a:schemeClr val="accent5"/>
                  </a:solidFill>
                  <a:prstDash val="solid"/>
                </a:ln>
                <a:solidFill>
                  <a:srgbClr val="FFFFFF"/>
                </a:solidFill>
                <a:effectLst>
                  <a:outerShdw blurRad="152400" dist="101600" dir="2700000" algn="tl" rotWithShape="0">
                    <a:prstClr val="black">
                      <a:alpha val="62000"/>
                    </a:prstClr>
                  </a:outerShdw>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684390" y="3843868"/>
            <a:ext cx="6402467" cy="1947333"/>
          </a:xfrm>
        </p:spPr>
        <p:txBody>
          <a:bodyPr anchor="t">
            <a:normAutofit/>
          </a:bodyPr>
          <a:lstStyle>
            <a:lvl1pPr marL="0" indent="0" algn="l">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cxnSp>
        <p:nvCxnSpPr>
          <p:cNvPr id="16" name="Straight Connector 15"/>
          <p:cNvCxnSpPr/>
          <p:nvPr/>
        </p:nvCxnSpPr>
        <p:spPr>
          <a:xfrm flipH="1">
            <a:off x="8230155" y="8467"/>
            <a:ext cx="3810992" cy="381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flipH="1">
            <a:off x="6109762" y="91546"/>
            <a:ext cx="6082239" cy="608065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H="1">
            <a:off x="7237710" y="228600"/>
            <a:ext cx="4954290" cy="4953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337748" y="32279"/>
            <a:ext cx="4854253" cy="485298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flipH="1">
            <a:off x="7847470" y="609602"/>
            <a:ext cx="4344530" cy="434339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3658814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cxnSp>
        <p:nvCxnSpPr>
          <p:cNvPr id="7" name="Straight Connector 6"/>
          <p:cNvCxnSpPr/>
          <p:nvPr/>
        </p:nvCxnSpPr>
        <p:spPr>
          <a:xfrm flipH="1">
            <a:off x="11278949" y="2963333"/>
            <a:ext cx="913052"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 name="Straight Connector 7"/>
          <p:cNvCxnSpPr/>
          <p:nvPr/>
        </p:nvCxnSpPr>
        <p:spPr>
          <a:xfrm flipH="1">
            <a:off x="9209368" y="3190344"/>
            <a:ext cx="2982634"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10294973" y="3285068"/>
            <a:ext cx="1897028"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10445823" y="3131080"/>
            <a:ext cx="1746177"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10921671" y="3683002"/>
            <a:ext cx="1270332"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6729845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4390" y="2006600"/>
            <a:ext cx="8536624" cy="2281600"/>
          </a:xfrm>
        </p:spPr>
        <p:txBody>
          <a:bodyPr anchor="b">
            <a:normAutofit/>
          </a:bodyPr>
          <a:lstStyle>
            <a:lvl1pPr algn="l">
              <a:defRPr sz="3600" b="0" cap="all"/>
            </a:lvl1pPr>
          </a:lstStyle>
          <a:p>
            <a:r>
              <a:rPr lang="en-US" smtClean="0"/>
              <a:t>Click to edit Master title style</a:t>
            </a:r>
            <a:endParaRPr lang="en-US"/>
          </a:p>
        </p:txBody>
      </p:sp>
      <p:sp>
        <p:nvSpPr>
          <p:cNvPr id="3" name="Text Placeholder 2"/>
          <p:cNvSpPr>
            <a:spLocks noGrp="1"/>
          </p:cNvSpPr>
          <p:nvPr>
            <p:ph type="body" idx="1"/>
          </p:nvPr>
        </p:nvSpPr>
        <p:spPr>
          <a:xfrm>
            <a:off x="684391" y="4495800"/>
            <a:ext cx="8536623" cy="14986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cxnSp>
        <p:nvCxnSpPr>
          <p:cNvPr id="7" name="Straight Connector 6"/>
          <p:cNvCxnSpPr/>
          <p:nvPr/>
        </p:nvCxnSpPr>
        <p:spPr>
          <a:xfrm flipH="1">
            <a:off x="11278949" y="2963333"/>
            <a:ext cx="913052"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 name="Straight Connector 7"/>
          <p:cNvCxnSpPr/>
          <p:nvPr/>
        </p:nvCxnSpPr>
        <p:spPr>
          <a:xfrm flipH="1">
            <a:off x="9209368" y="3190344"/>
            <a:ext cx="2982634"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10294973" y="3285068"/>
            <a:ext cx="1897028"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10445823" y="3131080"/>
            <a:ext cx="1746177"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10921671" y="3683002"/>
            <a:ext cx="1270332"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0494526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4390" y="685801"/>
            <a:ext cx="4938941" cy="3615267"/>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809647" y="685801"/>
            <a:ext cx="4935764" cy="3615266"/>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cxnSp>
        <p:nvCxnSpPr>
          <p:cNvPr id="8" name="Straight Connector 7"/>
          <p:cNvCxnSpPr/>
          <p:nvPr/>
        </p:nvCxnSpPr>
        <p:spPr>
          <a:xfrm flipH="1">
            <a:off x="11278949" y="2963333"/>
            <a:ext cx="913052"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9209368" y="3190344"/>
            <a:ext cx="2982634"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10294973" y="3285068"/>
            <a:ext cx="1897028"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10445823" y="3131080"/>
            <a:ext cx="1746177"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10921671" y="3683002"/>
            <a:ext cx="1270332"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1388469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972334" y="685800"/>
            <a:ext cx="4650998"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84390" y="1270529"/>
            <a:ext cx="4938941" cy="3030538"/>
          </a:xfrm>
        </p:spPr>
        <p:txBody>
          <a:bodyPr anchor="t">
            <a:normAutofit/>
          </a:bodyPr>
          <a:lstStyle>
            <a:lvl1pPr>
              <a:defRPr sz="1800"/>
            </a:lvl1pPr>
            <a:lvl2pPr>
              <a:defRPr sz="1600"/>
            </a:lvl2pPr>
            <a:lvl3pPr>
              <a:defRPr sz="1400"/>
            </a:lvl3pPr>
            <a:lvl4pPr>
              <a:defRPr sz="1200"/>
            </a:lvl4pPr>
            <a:lvl5pPr>
              <a:defRPr sz="12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080650" y="685800"/>
            <a:ext cx="4666349"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808058" y="1262062"/>
            <a:ext cx="4930472" cy="3030538"/>
          </a:xfrm>
        </p:spPr>
        <p:txBody>
          <a:bodyPr anchor="t">
            <a:normAutofit/>
          </a:bodyPr>
          <a:lstStyle>
            <a:lvl1pPr>
              <a:defRPr sz="1800"/>
            </a:lvl1pPr>
            <a:lvl2pPr>
              <a:defRPr sz="1600"/>
            </a:lvl2pPr>
            <a:lvl3pPr>
              <a:defRPr sz="1400"/>
            </a:lvl3pPr>
            <a:lvl4pPr>
              <a:defRPr sz="1200"/>
            </a:lvl4pPr>
            <a:lvl5pPr>
              <a:defRPr sz="12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cxnSp>
        <p:nvCxnSpPr>
          <p:cNvPr id="10" name="Straight Connector 9"/>
          <p:cNvCxnSpPr/>
          <p:nvPr/>
        </p:nvCxnSpPr>
        <p:spPr>
          <a:xfrm flipH="1">
            <a:off x="11278949" y="2963333"/>
            <a:ext cx="913052"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9209368" y="3190344"/>
            <a:ext cx="2982634"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10294973" y="3285068"/>
            <a:ext cx="1897028"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3" name="Straight Connector 12"/>
          <p:cNvCxnSpPr/>
          <p:nvPr/>
        </p:nvCxnSpPr>
        <p:spPr>
          <a:xfrm flipH="1">
            <a:off x="10445823" y="3131080"/>
            <a:ext cx="1746177"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4" name="Straight Connector 13"/>
          <p:cNvCxnSpPr/>
          <p:nvPr/>
        </p:nvCxnSpPr>
        <p:spPr>
          <a:xfrm flipH="1">
            <a:off x="10921671" y="3683002"/>
            <a:ext cx="1270332"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0887991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cxnSp>
        <p:nvCxnSpPr>
          <p:cNvPr id="6" name="Straight Connector 5"/>
          <p:cNvCxnSpPr/>
          <p:nvPr/>
        </p:nvCxnSpPr>
        <p:spPr>
          <a:xfrm flipH="1">
            <a:off x="11278949" y="2963333"/>
            <a:ext cx="913052"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 name="Straight Connector 6"/>
          <p:cNvCxnSpPr/>
          <p:nvPr/>
        </p:nvCxnSpPr>
        <p:spPr>
          <a:xfrm flipH="1">
            <a:off x="9209368" y="3190344"/>
            <a:ext cx="2982634"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 name="Straight Connector 7"/>
          <p:cNvCxnSpPr/>
          <p:nvPr/>
        </p:nvCxnSpPr>
        <p:spPr>
          <a:xfrm flipH="1">
            <a:off x="10294973" y="3285068"/>
            <a:ext cx="1897028"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10445823" y="3131080"/>
            <a:ext cx="1746177"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10921671" y="3683002"/>
            <a:ext cx="1270332"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3846312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cxnSp>
        <p:nvCxnSpPr>
          <p:cNvPr id="5" name="Straight Connector 4"/>
          <p:cNvCxnSpPr/>
          <p:nvPr/>
        </p:nvCxnSpPr>
        <p:spPr>
          <a:xfrm flipH="1">
            <a:off x="11278949" y="2963333"/>
            <a:ext cx="913052"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6" name="Straight Connector 5"/>
          <p:cNvCxnSpPr/>
          <p:nvPr/>
        </p:nvCxnSpPr>
        <p:spPr>
          <a:xfrm flipH="1">
            <a:off x="9209368" y="3190344"/>
            <a:ext cx="2982634"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 name="Straight Connector 6"/>
          <p:cNvCxnSpPr/>
          <p:nvPr/>
        </p:nvCxnSpPr>
        <p:spPr>
          <a:xfrm flipH="1">
            <a:off x="10294973" y="3285068"/>
            <a:ext cx="1897028"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 name="Straight Connector 7"/>
          <p:cNvCxnSpPr/>
          <p:nvPr/>
        </p:nvCxnSpPr>
        <p:spPr>
          <a:xfrm flipH="1">
            <a:off x="10445823" y="3131080"/>
            <a:ext cx="1746177"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10921671" y="3683002"/>
            <a:ext cx="1270332"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5360066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086857" y="685800"/>
            <a:ext cx="3658553" cy="1371600"/>
          </a:xfrm>
        </p:spPr>
        <p:txBody>
          <a:bodyPr anchor="b">
            <a:normAutofit/>
          </a:bodyPr>
          <a:lstStyle>
            <a:lvl1pPr algn="l">
              <a:defRPr sz="2400" b="0"/>
            </a:lvl1pPr>
          </a:lstStyle>
          <a:p>
            <a:r>
              <a:rPr lang="en-US" smtClean="0"/>
              <a:t>Click to edit Master title style</a:t>
            </a:r>
            <a:endParaRPr lang="en-US"/>
          </a:p>
        </p:txBody>
      </p:sp>
      <p:sp>
        <p:nvSpPr>
          <p:cNvPr id="3" name="Content Placeholder 2"/>
          <p:cNvSpPr>
            <a:spLocks noGrp="1"/>
          </p:cNvSpPr>
          <p:nvPr>
            <p:ph idx="1"/>
          </p:nvPr>
        </p:nvSpPr>
        <p:spPr>
          <a:xfrm>
            <a:off x="684391" y="685800"/>
            <a:ext cx="5945149" cy="5308600"/>
          </a:xfrm>
        </p:spPr>
        <p:txBody>
          <a:bodyPr anchor="ctr">
            <a:normAutofit/>
          </a:bodyPr>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7086857" y="2209800"/>
            <a:ext cx="3658553" cy="2091267"/>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8" name="Straight Connector 7"/>
          <p:cNvCxnSpPr/>
          <p:nvPr/>
        </p:nvCxnSpPr>
        <p:spPr>
          <a:xfrm flipH="1">
            <a:off x="11278949" y="2963333"/>
            <a:ext cx="913052"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9209368" y="3190344"/>
            <a:ext cx="2982634"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10294973" y="3285068"/>
            <a:ext cx="1897028"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10445823" y="3131080"/>
            <a:ext cx="1746177"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10921671" y="3683002"/>
            <a:ext cx="1270332"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3436388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4042" y="1447800"/>
            <a:ext cx="6021368" cy="1143000"/>
          </a:xfrm>
        </p:spPr>
        <p:txBody>
          <a:bodyPr anchor="b">
            <a:normAutofit/>
          </a:bodyPr>
          <a:lstStyle>
            <a:lvl1pPr algn="l">
              <a:defRPr sz="2800" b="0"/>
            </a:lvl1pPr>
          </a:lstStyle>
          <a:p>
            <a:r>
              <a:rPr lang="en-US" smtClean="0"/>
              <a:t>Click to edit Master title style</a:t>
            </a:r>
            <a:endParaRPr lang="en-US"/>
          </a:p>
        </p:txBody>
      </p:sp>
      <p:sp>
        <p:nvSpPr>
          <p:cNvPr id="4" name="Text Placeholder 3"/>
          <p:cNvSpPr>
            <a:spLocks noGrp="1"/>
          </p:cNvSpPr>
          <p:nvPr>
            <p:ph type="body" sz="half" idx="2"/>
          </p:nvPr>
        </p:nvSpPr>
        <p:spPr>
          <a:xfrm>
            <a:off x="4724042" y="2777067"/>
            <a:ext cx="6022956" cy="2048933"/>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Picture Placeholder 2"/>
          <p:cNvSpPr>
            <a:spLocks noGrp="1"/>
          </p:cNvSpPr>
          <p:nvPr>
            <p:ph type="pic" idx="1"/>
          </p:nvPr>
        </p:nvSpPr>
        <p:spPr>
          <a:xfrm>
            <a:off x="989269" y="914400"/>
            <a:ext cx="3281829" cy="45720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ctr">
            <a:normAutofit/>
          </a:bodyPr>
          <a:lstStyle>
            <a:lvl1pPr marL="0" indent="0" algn="ctr">
              <a:buNone/>
              <a:defRPr sz="16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cxnSp>
        <p:nvCxnSpPr>
          <p:cNvPr id="8" name="Straight Connector 7"/>
          <p:cNvCxnSpPr/>
          <p:nvPr/>
        </p:nvCxnSpPr>
        <p:spPr>
          <a:xfrm flipH="1">
            <a:off x="11278949" y="2963333"/>
            <a:ext cx="913052"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9209368" y="3190344"/>
            <a:ext cx="2982634"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10294973" y="3285068"/>
            <a:ext cx="1897028"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10445823" y="3131080"/>
            <a:ext cx="1746177"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10921671" y="3683002"/>
            <a:ext cx="1270332"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6448571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cxnSp>
        <p:nvCxnSpPr>
          <p:cNvPr id="6" name="Straight Connector 5"/>
          <p:cNvCxnSpPr/>
          <p:nvPr/>
        </p:nvCxnSpPr>
        <p:spPr>
          <a:xfrm flipH="1">
            <a:off x="11278949" y="2963333"/>
            <a:ext cx="913052"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 name="Straight Connector 6"/>
          <p:cNvCxnSpPr/>
          <p:nvPr/>
        </p:nvCxnSpPr>
        <p:spPr>
          <a:xfrm flipH="1">
            <a:off x="9209368" y="3190344"/>
            <a:ext cx="2982634"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 name="Straight Connector 7"/>
          <p:cNvCxnSpPr/>
          <p:nvPr/>
        </p:nvCxnSpPr>
        <p:spPr>
          <a:xfrm flipH="1">
            <a:off x="10294973" y="3285068"/>
            <a:ext cx="1897028"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10445823" y="3131080"/>
            <a:ext cx="1746177"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10921671" y="3683002"/>
            <a:ext cx="1270332"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sp>
        <p:nvSpPr>
          <p:cNvPr id="16" name="Text Placeholder 9"/>
          <p:cNvSpPr>
            <a:spLocks noGrp="1"/>
          </p:cNvSpPr>
          <p:nvPr>
            <p:ph type="body" sz="quarter" idx="14"/>
          </p:nvPr>
        </p:nvSpPr>
        <p:spPr>
          <a:xfrm>
            <a:off x="914640" y="3843867"/>
            <a:ext cx="8306373" cy="457200"/>
          </a:xfrm>
        </p:spPr>
        <p:txBody>
          <a:bodyPr anchor="t">
            <a:normAutofit/>
          </a:bodyPr>
          <a:lstStyle>
            <a:lvl1pPr marL="0" indent="0">
              <a:buFontTx/>
              <a:buNone/>
              <a:defRPr sz="16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17" name="Picture Placeholder 2"/>
          <p:cNvSpPr>
            <a:spLocks noGrp="1"/>
          </p:cNvSpPr>
          <p:nvPr>
            <p:ph type="pic" idx="13"/>
          </p:nvPr>
        </p:nvSpPr>
        <p:spPr>
          <a:xfrm>
            <a:off x="685979" y="533400"/>
            <a:ext cx="10821630" cy="31242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ctr">
            <a:normAutofit/>
          </a:bodyPr>
          <a:lstStyle>
            <a:lvl1pPr marL="0" indent="0" algn="ctr">
              <a:buNone/>
              <a:defRPr sz="16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Tree>
    <p:extLst>
      <p:ext uri="{BB962C8B-B14F-4D97-AF65-F5344CB8AC3E}">
        <p14:creationId xmlns:p14="http://schemas.microsoft.com/office/powerpoint/2010/main" val="33353171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secHead"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84391" y="685800"/>
            <a:ext cx="10061020" cy="2743200"/>
          </a:xfrm>
        </p:spPr>
        <p:txBody>
          <a:bodyPr anchor="ctr">
            <a:normAutofit/>
          </a:bodyPr>
          <a:lstStyle>
            <a:lvl1pPr algn="l">
              <a:defRPr sz="3200" b="0" cap="all"/>
            </a:lvl1pPr>
          </a:lstStyle>
          <a:p>
            <a:r>
              <a:rPr lang="en-US" smtClean="0"/>
              <a:t>Click to edit Master title style</a:t>
            </a:r>
            <a:endParaRPr lang="en-US"/>
          </a:p>
        </p:txBody>
      </p:sp>
      <p:sp>
        <p:nvSpPr>
          <p:cNvPr id="3" name="Text Placeholder 2"/>
          <p:cNvSpPr>
            <a:spLocks noGrp="1"/>
          </p:cNvSpPr>
          <p:nvPr>
            <p:ph type="body" idx="1"/>
          </p:nvPr>
        </p:nvSpPr>
        <p:spPr>
          <a:xfrm>
            <a:off x="684390" y="4114800"/>
            <a:ext cx="8538211" cy="1879600"/>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cxnSp>
        <p:nvCxnSpPr>
          <p:cNvPr id="17" name="Straight Connector 16"/>
          <p:cNvCxnSpPr/>
          <p:nvPr/>
        </p:nvCxnSpPr>
        <p:spPr>
          <a:xfrm flipH="1">
            <a:off x="11278949" y="2963333"/>
            <a:ext cx="913052"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flipH="1">
            <a:off x="9209368" y="3190344"/>
            <a:ext cx="2982634"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H="1">
            <a:off x="10294973" y="3285068"/>
            <a:ext cx="1897028"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10445823" y="3131080"/>
            <a:ext cx="1746177"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10921671" y="3683002"/>
            <a:ext cx="1270332"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3281750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709" y="685800"/>
            <a:ext cx="9146383" cy="2743200"/>
          </a:xfrm>
        </p:spPr>
        <p:txBody>
          <a:bodyPr anchor="ctr">
            <a:normAutofit/>
          </a:bodyPr>
          <a:lstStyle>
            <a:lvl1pPr algn="l">
              <a:defRPr sz="3200" b="0" cap="all">
                <a:solidFill>
                  <a:schemeClr val="tx1"/>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684391" y="4301068"/>
            <a:ext cx="8536623" cy="1684865"/>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10" name="Text Placeholder 9"/>
          <p:cNvSpPr>
            <a:spLocks noGrp="1"/>
          </p:cNvSpPr>
          <p:nvPr>
            <p:ph type="body" sz="quarter" idx="13"/>
          </p:nvPr>
        </p:nvSpPr>
        <p:spPr>
          <a:xfrm>
            <a:off x="1446589" y="3429000"/>
            <a:ext cx="8536623"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14" name="TextBox 13"/>
          <p:cNvSpPr txBox="1"/>
          <p:nvPr/>
        </p:nvSpPr>
        <p:spPr>
          <a:xfrm>
            <a:off x="531950" y="812222"/>
            <a:ext cx="609759"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smtClean="0">
                <a:solidFill>
                  <a:schemeClr val="tx1"/>
                </a:solidFill>
                <a:effectLst/>
              </a:rPr>
              <a:t>“</a:t>
            </a:r>
            <a:endParaRPr lang="en-US" sz="8000">
              <a:solidFill>
                <a:schemeClr val="tx1"/>
              </a:solidFill>
              <a:effectLst/>
            </a:endParaRPr>
          </a:p>
        </p:txBody>
      </p:sp>
      <p:sp>
        <p:nvSpPr>
          <p:cNvPr id="15" name="TextBox 14"/>
          <p:cNvSpPr txBox="1"/>
          <p:nvPr/>
        </p:nvSpPr>
        <p:spPr>
          <a:xfrm>
            <a:off x="10288091" y="2768601"/>
            <a:ext cx="609759"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smtClean="0">
                <a:solidFill>
                  <a:schemeClr val="tx1"/>
                </a:solidFill>
                <a:effectLst/>
              </a:rPr>
              <a:t>”</a:t>
            </a:r>
            <a:endParaRPr lang="en-US" sz="8000">
              <a:solidFill>
                <a:schemeClr val="tx1"/>
              </a:solidFill>
              <a:effectLst/>
            </a:endParaRPr>
          </a:p>
        </p:txBody>
      </p:sp>
      <p:cxnSp>
        <p:nvCxnSpPr>
          <p:cNvPr id="23" name="Straight Connector 22"/>
          <p:cNvCxnSpPr/>
          <p:nvPr/>
        </p:nvCxnSpPr>
        <p:spPr>
          <a:xfrm flipH="1">
            <a:off x="11278949" y="2963333"/>
            <a:ext cx="913052"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4" name="Straight Connector 23"/>
          <p:cNvCxnSpPr/>
          <p:nvPr/>
        </p:nvCxnSpPr>
        <p:spPr>
          <a:xfrm flipH="1">
            <a:off x="9209368" y="3190344"/>
            <a:ext cx="2982634"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5" name="Straight Connector 24"/>
          <p:cNvCxnSpPr/>
          <p:nvPr/>
        </p:nvCxnSpPr>
        <p:spPr>
          <a:xfrm flipH="1">
            <a:off x="10294973" y="3285068"/>
            <a:ext cx="1897028"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6" name="Straight Connector 25"/>
          <p:cNvCxnSpPr/>
          <p:nvPr/>
        </p:nvCxnSpPr>
        <p:spPr>
          <a:xfrm flipH="1">
            <a:off x="10445823" y="3131080"/>
            <a:ext cx="1746177"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7" name="Straight Connector 26"/>
          <p:cNvCxnSpPr/>
          <p:nvPr/>
        </p:nvCxnSpPr>
        <p:spPr>
          <a:xfrm flipH="1">
            <a:off x="10921671" y="3683002"/>
            <a:ext cx="1270332"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78144124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secHead"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84390" y="3429000"/>
            <a:ext cx="8536623" cy="1697400"/>
          </a:xfrm>
        </p:spPr>
        <p:txBody>
          <a:bodyPr anchor="b">
            <a:normAutofit/>
          </a:bodyPr>
          <a:lstStyle>
            <a:lvl1pPr algn="l">
              <a:defRPr sz="3200" b="0" cap="all"/>
            </a:lvl1pPr>
          </a:lstStyle>
          <a:p>
            <a:r>
              <a:rPr lang="en-US" smtClean="0"/>
              <a:t>Click to edit Master title style</a:t>
            </a:r>
            <a:endParaRPr lang="en-US"/>
          </a:p>
        </p:txBody>
      </p:sp>
      <p:sp>
        <p:nvSpPr>
          <p:cNvPr id="3" name="Text Placeholder 2"/>
          <p:cNvSpPr>
            <a:spLocks noGrp="1"/>
          </p:cNvSpPr>
          <p:nvPr>
            <p:ph type="body" idx="1"/>
          </p:nvPr>
        </p:nvSpPr>
        <p:spPr>
          <a:xfrm>
            <a:off x="684389" y="5132981"/>
            <a:ext cx="8538213"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cxnSp>
        <p:nvCxnSpPr>
          <p:cNvPr id="7" name="Straight Connector 6"/>
          <p:cNvCxnSpPr/>
          <p:nvPr/>
        </p:nvCxnSpPr>
        <p:spPr>
          <a:xfrm flipH="1">
            <a:off x="11278949" y="2963333"/>
            <a:ext cx="913052"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 name="Straight Connector 7"/>
          <p:cNvCxnSpPr/>
          <p:nvPr/>
        </p:nvCxnSpPr>
        <p:spPr>
          <a:xfrm flipH="1">
            <a:off x="9209368" y="3190344"/>
            <a:ext cx="2982634"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10294973" y="3285068"/>
            <a:ext cx="1897028"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10445823" y="3131080"/>
            <a:ext cx="1746177"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10921671" y="3683002"/>
            <a:ext cx="1270332"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79668000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710" y="685800"/>
            <a:ext cx="9146382" cy="2743200"/>
          </a:xfrm>
        </p:spPr>
        <p:txBody>
          <a:bodyPr anchor="ctr">
            <a:normAutofit/>
          </a:bodyPr>
          <a:lstStyle>
            <a:lvl1pPr algn="l">
              <a:defRPr sz="3200" b="0" cap="all">
                <a:solidFill>
                  <a:schemeClr val="tx1"/>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684390" y="4978400"/>
            <a:ext cx="8536624" cy="10160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10" name="Text Placeholder 9"/>
          <p:cNvSpPr>
            <a:spLocks noGrp="1"/>
          </p:cNvSpPr>
          <p:nvPr>
            <p:ph type="body" sz="quarter" idx="13"/>
          </p:nvPr>
        </p:nvSpPr>
        <p:spPr>
          <a:xfrm>
            <a:off x="684391" y="3928534"/>
            <a:ext cx="8536624" cy="1049866"/>
          </a:xfrm>
        </p:spPr>
        <p:txBody>
          <a:bodyPr vert="horz" lIns="91440" tIns="45720" rIns="91440" bIns="45720" rtlCol="0" anchor="b">
            <a:normAutofit/>
          </a:bodyPr>
          <a:lstStyle>
            <a:lvl1pPr>
              <a:defRPr lang="en-US" sz="2400" b="0" cap="all" dirty="0" smtClean="0">
                <a:ln w="3175" cmpd="sng">
                  <a:noFill/>
                </a:ln>
                <a:solidFill>
                  <a:schemeClr val="tx1"/>
                </a:solidFill>
                <a:effectLst/>
                <a:latin typeface="+mj-lt"/>
                <a:ea typeface="+mj-ea"/>
                <a:cs typeface="Trebuchet MS"/>
              </a:defRPr>
            </a:lvl1pPr>
          </a:lstStyle>
          <a:p>
            <a:pPr marL="0" lvl="0">
              <a:spcBef>
                <a:spcPct val="0"/>
              </a:spcBef>
              <a:buNone/>
            </a:pPr>
            <a:r>
              <a:rPr lang="en-US" smtClean="0"/>
              <a:t>Click to edit Master text styles</a:t>
            </a:r>
          </a:p>
        </p:txBody>
      </p:sp>
      <p:sp>
        <p:nvSpPr>
          <p:cNvPr id="11" name="TextBox 10"/>
          <p:cNvSpPr txBox="1"/>
          <p:nvPr/>
        </p:nvSpPr>
        <p:spPr>
          <a:xfrm>
            <a:off x="531950" y="812222"/>
            <a:ext cx="609759"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smtClean="0">
                <a:solidFill>
                  <a:schemeClr val="tx1"/>
                </a:solidFill>
                <a:effectLst/>
              </a:rPr>
              <a:t>“</a:t>
            </a:r>
            <a:endParaRPr lang="en-US" sz="8000">
              <a:solidFill>
                <a:schemeClr val="tx1"/>
              </a:solidFill>
              <a:effectLst/>
            </a:endParaRPr>
          </a:p>
        </p:txBody>
      </p:sp>
      <p:sp>
        <p:nvSpPr>
          <p:cNvPr id="12" name="TextBox 11"/>
          <p:cNvSpPr txBox="1"/>
          <p:nvPr/>
        </p:nvSpPr>
        <p:spPr>
          <a:xfrm>
            <a:off x="10288091" y="2768601"/>
            <a:ext cx="609759"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smtClean="0">
                <a:solidFill>
                  <a:schemeClr val="tx1"/>
                </a:solidFill>
                <a:effectLst/>
              </a:rPr>
              <a:t>”</a:t>
            </a:r>
            <a:endParaRPr lang="en-US" sz="8000">
              <a:solidFill>
                <a:schemeClr val="tx1"/>
              </a:solidFill>
              <a:effectLst/>
            </a:endParaRPr>
          </a:p>
        </p:txBody>
      </p:sp>
      <p:cxnSp>
        <p:nvCxnSpPr>
          <p:cNvPr id="13" name="Straight Connector 12"/>
          <p:cNvCxnSpPr/>
          <p:nvPr/>
        </p:nvCxnSpPr>
        <p:spPr>
          <a:xfrm flipH="1">
            <a:off x="11278949" y="2963333"/>
            <a:ext cx="913052"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6" name="Straight Connector 15"/>
          <p:cNvCxnSpPr/>
          <p:nvPr/>
        </p:nvCxnSpPr>
        <p:spPr>
          <a:xfrm flipH="1">
            <a:off x="9209368" y="3190344"/>
            <a:ext cx="2982634"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flipH="1">
            <a:off x="10294973" y="3285068"/>
            <a:ext cx="1897028"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flipH="1">
            <a:off x="10445823" y="3131080"/>
            <a:ext cx="1746177"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H="1">
            <a:off x="10921671" y="3683002"/>
            <a:ext cx="1270332"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52715677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4391" y="685800"/>
            <a:ext cx="10061020" cy="2743200"/>
          </a:xfrm>
        </p:spPr>
        <p:txBody>
          <a:bodyPr vert="horz" lIns="91440" tIns="45720" rIns="91440" bIns="45720" rtlCol="0" anchor="ctr">
            <a:normAutofit/>
          </a:bodyPr>
          <a:lstStyle>
            <a:lvl1pPr>
              <a:defRPr lang="en-US" b="0" dirty="0"/>
            </a:lvl1pPr>
          </a:lstStyle>
          <a:p>
            <a:pPr marL="0" lvl="0"/>
            <a:r>
              <a:rPr lang="en-US" smtClean="0"/>
              <a:t>Click to edit Master title style</a:t>
            </a:r>
            <a:endParaRPr lang="en-US" dirty="0"/>
          </a:p>
        </p:txBody>
      </p:sp>
      <p:sp>
        <p:nvSpPr>
          <p:cNvPr id="3" name="Text Placeholder 2"/>
          <p:cNvSpPr>
            <a:spLocks noGrp="1"/>
          </p:cNvSpPr>
          <p:nvPr>
            <p:ph type="body" idx="1"/>
          </p:nvPr>
        </p:nvSpPr>
        <p:spPr>
          <a:xfrm>
            <a:off x="684390" y="4766733"/>
            <a:ext cx="8536624" cy="12276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10" name="Text Placeholder 9"/>
          <p:cNvSpPr>
            <a:spLocks noGrp="1"/>
          </p:cNvSpPr>
          <p:nvPr>
            <p:ph type="body" sz="quarter" idx="13"/>
          </p:nvPr>
        </p:nvSpPr>
        <p:spPr>
          <a:xfrm>
            <a:off x="684390" y="3928534"/>
            <a:ext cx="8536623" cy="838200"/>
          </a:xfrm>
        </p:spPr>
        <p:txBody>
          <a:bodyPr vert="horz" lIns="91440" tIns="45720" rIns="91440" bIns="45720" rtlCol="0" anchor="b">
            <a:normAutofit/>
          </a:bodyPr>
          <a:lstStyle>
            <a:lvl1pPr>
              <a:defRPr lang="en-US" sz="2400" b="0" cap="all" dirty="0" smtClean="0">
                <a:ln w="3175" cmpd="sng">
                  <a:noFill/>
                </a:ln>
                <a:solidFill>
                  <a:schemeClr val="tx1"/>
                </a:solidFill>
                <a:effectLst/>
                <a:latin typeface="+mj-lt"/>
                <a:ea typeface="+mj-ea"/>
                <a:cs typeface="Trebuchet MS"/>
              </a:defRPr>
            </a:lvl1pPr>
          </a:lstStyle>
          <a:p>
            <a:pPr marL="0" lvl="0">
              <a:spcBef>
                <a:spcPct val="0"/>
              </a:spcBef>
              <a:buNone/>
            </a:pPr>
            <a:r>
              <a:rPr lang="en-US" smtClean="0"/>
              <a:t>Click to edit Master text styles</a:t>
            </a:r>
          </a:p>
        </p:txBody>
      </p:sp>
      <p:cxnSp>
        <p:nvCxnSpPr>
          <p:cNvPr id="8" name="Straight Connector 7"/>
          <p:cNvCxnSpPr/>
          <p:nvPr/>
        </p:nvCxnSpPr>
        <p:spPr>
          <a:xfrm flipH="1">
            <a:off x="11278949" y="2963333"/>
            <a:ext cx="913052"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9209368" y="3190344"/>
            <a:ext cx="2982634"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10294973" y="3285068"/>
            <a:ext cx="1897028"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10445823" y="3131080"/>
            <a:ext cx="1746177"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3" name="Straight Connector 12"/>
          <p:cNvCxnSpPr/>
          <p:nvPr/>
        </p:nvCxnSpPr>
        <p:spPr>
          <a:xfrm flipH="1">
            <a:off x="10921671" y="3683002"/>
            <a:ext cx="1270332"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24148977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nchor="b"/>
          <a:lstStyle>
            <a:lvl1pPr algn="l">
              <a:defRPr/>
            </a:lvl1pPr>
            <a:lvl2pPr algn="l">
              <a:defRPr/>
            </a:lvl2pPr>
            <a:lvl3pPr algn="l">
              <a:defRPr/>
            </a:lvl3pPr>
            <a:lvl4pPr algn="l">
              <a:defRPr/>
            </a:lvl4pPr>
            <a:lvl5pPr algn="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cxnSp>
        <p:nvCxnSpPr>
          <p:cNvPr id="7" name="Straight Connector 6"/>
          <p:cNvCxnSpPr/>
          <p:nvPr/>
        </p:nvCxnSpPr>
        <p:spPr>
          <a:xfrm flipH="1">
            <a:off x="11278949" y="2963333"/>
            <a:ext cx="913052"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 name="Straight Connector 7"/>
          <p:cNvCxnSpPr/>
          <p:nvPr/>
        </p:nvCxnSpPr>
        <p:spPr>
          <a:xfrm flipH="1">
            <a:off x="9209368" y="3190344"/>
            <a:ext cx="2982634"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10294973" y="3285068"/>
            <a:ext cx="1897028"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10445823" y="3131080"/>
            <a:ext cx="1746177"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10921671" y="3683002"/>
            <a:ext cx="1270332"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6095760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7474" y="685800"/>
            <a:ext cx="2057936" cy="4572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979" y="685800"/>
            <a:ext cx="7825238" cy="5308600"/>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cxnSp>
        <p:nvCxnSpPr>
          <p:cNvPr id="7" name="Straight Connector 6"/>
          <p:cNvCxnSpPr/>
          <p:nvPr/>
        </p:nvCxnSpPr>
        <p:spPr>
          <a:xfrm flipH="1">
            <a:off x="11278949" y="2963333"/>
            <a:ext cx="913052"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 name="Straight Connector 7"/>
          <p:cNvCxnSpPr/>
          <p:nvPr/>
        </p:nvCxnSpPr>
        <p:spPr>
          <a:xfrm flipH="1">
            <a:off x="9209368" y="3190344"/>
            <a:ext cx="2982634"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10294973" y="3285068"/>
            <a:ext cx="1897028"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10445823" y="3131080"/>
            <a:ext cx="1746177"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10921671" y="3683002"/>
            <a:ext cx="1270332"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9888162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09600" y="485776"/>
            <a:ext cx="10972800" cy="56800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Tree>
    <p:extLst>
      <p:ext uri="{BB962C8B-B14F-4D97-AF65-F5344CB8AC3E}">
        <p14:creationId xmlns:p14="http://schemas.microsoft.com/office/powerpoint/2010/main" val="10982553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18000">
              <a:srgbClr val="92D050"/>
            </a:gs>
            <a:gs pos="88000">
              <a:srgbClr val="00682F"/>
            </a:gs>
          </a:gsLst>
          <a:lin ang="6120000" scaled="1"/>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4389" y="744117"/>
            <a:ext cx="10398770" cy="1507067"/>
          </a:xfrm>
          <a:prstGeom prst="rect">
            <a:avLst/>
          </a:prstGeom>
          <a:effectLst/>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684390" y="2432745"/>
            <a:ext cx="10414534" cy="3615267"/>
          </a:xfrm>
          <a:prstGeom prst="rect">
            <a:avLst/>
          </a:prstGeom>
        </p:spPr>
        <p:txBody>
          <a:bodyPr vert="horz" lIns="91440" tIns="45720" rIns="91440" bIns="45720" rtlCol="0"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602732766"/>
      </p:ext>
    </p:extLst>
  </p:cSld>
  <p:clrMap bg1="dk1" tx1="lt1" bg2="dk2" tx2="lt2" accent1="accent1" accent2="accent2" accent3="accent3" accent4="accent4" accent5="accent5" accent6="accent6" hlink="hlink" folHlink="folHlink"/>
  <p:sldLayoutIdLst>
    <p:sldLayoutId id="2147483841" r:id="rId1"/>
    <p:sldLayoutId id="2147483842" r:id="rId2"/>
    <p:sldLayoutId id="2147483843" r:id="rId3"/>
    <p:sldLayoutId id="2147483844" r:id="rId4"/>
    <p:sldLayoutId id="2147483845" r:id="rId5"/>
    <p:sldLayoutId id="2147483846" r:id="rId6"/>
    <p:sldLayoutId id="2147483847" r:id="rId7"/>
    <p:sldLayoutId id="2147483848" r:id="rId8"/>
    <p:sldLayoutId id="2147483849" r:id="rId9"/>
    <p:sldLayoutId id="2147483850" r:id="rId10"/>
    <p:sldLayoutId id="2147483851" r:id="rId11"/>
    <p:sldLayoutId id="2147483852" r:id="rId12"/>
    <p:sldLayoutId id="2147483853" r:id="rId13"/>
    <p:sldLayoutId id="2147483854" r:id="rId14"/>
    <p:sldLayoutId id="2147483855" r:id="rId15"/>
    <p:sldLayoutId id="2147483856" r:id="rId16"/>
    <p:sldLayoutId id="2147483857" r:id="rId17"/>
    <p:sldLayoutId id="2147483858" r:id="rId18"/>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txStyles>
    <p:titleStyle>
      <a:lvl1pPr algn="l" defTabSz="457200" rtl="0" eaLnBrk="1" latinLnBrk="0" hangingPunct="1">
        <a:spcBef>
          <a:spcPct val="0"/>
        </a:spcBef>
        <a:buNone/>
        <a:defRPr sz="3600" b="0" kern="1200" cap="none" spc="0">
          <a:ln w="0"/>
          <a:solidFill>
            <a:schemeClr val="tx1"/>
          </a:solidFill>
          <a:effectLst>
            <a:outerShdw blurRad="101600" dist="114300" dir="2700000" algn="tl" rotWithShape="0">
              <a:prstClr val="black">
                <a:alpha val="71000"/>
              </a:prstClr>
            </a:outerShdw>
          </a:effectLst>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70000"/>
        <a:buFont typeface="Lucida Grande"/>
        <a:buChar char="►"/>
        <a:defRPr sz="2400" kern="1200" cap="none">
          <a:solidFill>
            <a:schemeClr val="tx1"/>
          </a:solidFill>
          <a:effectLst>
            <a:outerShdw blurRad="101600" dist="38100" dir="2700000" algn="tl" rotWithShape="0">
              <a:prstClr val="black">
                <a:alpha val="56000"/>
              </a:prstClr>
            </a:outerShdw>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70000"/>
        <a:buFont typeface="Lucida Grande"/>
        <a:buChar char="►"/>
        <a:defRPr sz="2000" kern="1200" cap="none">
          <a:solidFill>
            <a:schemeClr val="tx1"/>
          </a:solidFill>
          <a:effectLst>
            <a:outerShdw blurRad="101600" dist="38100" dir="2700000" algn="tl" rotWithShape="0">
              <a:prstClr val="black">
                <a:alpha val="56000"/>
              </a:prstClr>
            </a:outerShdw>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70000"/>
        <a:buFont typeface="Lucida Grande"/>
        <a:buChar char="►"/>
        <a:defRPr sz="1800" kern="1200" cap="none">
          <a:solidFill>
            <a:schemeClr val="tx1"/>
          </a:solidFill>
          <a:effectLst>
            <a:outerShdw blurRad="101600" dist="38100" dir="2700000" algn="tl" rotWithShape="0">
              <a:prstClr val="black">
                <a:alpha val="56000"/>
              </a:prstClr>
            </a:outerShdw>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70000"/>
        <a:buFont typeface="Lucida Grande"/>
        <a:buChar char="►"/>
        <a:defRPr sz="1600" kern="1200" cap="none">
          <a:solidFill>
            <a:schemeClr val="tx1"/>
          </a:solidFill>
          <a:effectLst>
            <a:outerShdw blurRad="101600" dist="38100" dir="2700000" algn="tl" rotWithShape="0">
              <a:prstClr val="black">
                <a:alpha val="56000"/>
              </a:prstClr>
            </a:outerShdw>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70000"/>
        <a:buFont typeface="Lucida Grande"/>
        <a:buChar char="►"/>
        <a:defRPr sz="1600" kern="1200" cap="none">
          <a:solidFill>
            <a:schemeClr val="tx1"/>
          </a:solidFill>
          <a:effectLst>
            <a:outerShdw blurRad="101600" dist="38100" dir="2700000" algn="tl" rotWithShape="0">
              <a:prstClr val="black">
                <a:alpha val="56000"/>
              </a:prstClr>
            </a:outerShdw>
          </a:effectLst>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xmlns=""/>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04336" y="3645304"/>
            <a:ext cx="9306232" cy="1470025"/>
          </a:xfrm>
        </p:spPr>
        <p:txBody>
          <a:bodyPr>
            <a:noAutofit/>
            <a:scene3d>
              <a:camera prst="orthographicFront"/>
              <a:lightRig rig="flat" dir="tl"/>
            </a:scene3d>
            <a:sp3d extrusionH="25400" contourW="8890">
              <a:bevelT w="57150" h="50800"/>
              <a:contourClr>
                <a:schemeClr val="accent2">
                  <a:shade val="75000"/>
                </a:schemeClr>
              </a:contourClr>
            </a:sp3d>
          </a:bodyPr>
          <a:lstStyle/>
          <a:p>
            <a:pPr algn="r"/>
            <a:r>
              <a:rPr lang="en-US" sz="8000" smtClean="0">
                <a:ln w="11430"/>
                <a:solidFill>
                  <a:srgbClr val="FFC000"/>
                </a:solidFill>
                <a:effectLst>
                  <a:outerShdw blurRad="152400" dist="88900" dir="2700000" algn="tl" rotWithShape="0">
                    <a:prstClr val="black">
                      <a:alpha val="87000"/>
                    </a:prstClr>
                  </a:outerShdw>
                </a:effectLst>
              </a:rPr>
              <a:t>Proses </a:t>
            </a:r>
            <a:r>
              <a:rPr lang="en-US" sz="8000" err="1" smtClean="0">
                <a:ln w="11430"/>
                <a:solidFill>
                  <a:srgbClr val="FFC000"/>
                </a:solidFill>
                <a:effectLst>
                  <a:outerShdw blurRad="152400" dist="88900" dir="2700000" algn="tl" rotWithShape="0">
                    <a:prstClr val="black">
                      <a:alpha val="87000"/>
                    </a:prstClr>
                  </a:outerShdw>
                </a:effectLst>
              </a:rPr>
              <a:t>Perubahan</a:t>
            </a:r>
            <a:r>
              <a:rPr lang="en-US" sz="8000" smtClean="0">
                <a:ln w="11430"/>
                <a:solidFill>
                  <a:srgbClr val="FFC000"/>
                </a:solidFill>
                <a:effectLst>
                  <a:outerShdw blurRad="152400" dist="88900" dir="2700000" algn="tl" rotWithShape="0">
                    <a:prstClr val="black">
                      <a:alpha val="87000"/>
                    </a:prstClr>
                  </a:outerShdw>
                </a:effectLst>
              </a:rPr>
              <a:t> </a:t>
            </a:r>
            <a:r>
              <a:rPr lang="en-US" sz="8000" err="1" smtClean="0">
                <a:ln w="11430"/>
                <a:solidFill>
                  <a:srgbClr val="FFC000"/>
                </a:solidFill>
                <a:effectLst>
                  <a:outerShdw blurRad="152400" dist="88900" dir="2700000" algn="tl" rotWithShape="0">
                    <a:prstClr val="black">
                      <a:alpha val="87000"/>
                    </a:prstClr>
                  </a:outerShdw>
                </a:effectLst>
              </a:rPr>
              <a:t>Teknologi</a:t>
            </a:r>
            <a:r>
              <a:rPr lang="en-US" sz="8000" smtClean="0">
                <a:ln w="11430"/>
                <a:solidFill>
                  <a:srgbClr val="FFC000"/>
                </a:solidFill>
                <a:effectLst>
                  <a:outerShdw blurRad="152400" dist="88900" dir="2700000" algn="tl" rotWithShape="0">
                    <a:prstClr val="black">
                      <a:alpha val="87000"/>
                    </a:prstClr>
                  </a:outerShdw>
                </a:effectLst>
              </a:rPr>
              <a:t>: </a:t>
            </a:r>
            <a:r>
              <a:rPr lang="en-US" sz="8000" err="1" smtClean="0">
                <a:ln w="11430"/>
                <a:solidFill>
                  <a:srgbClr val="FFC000"/>
                </a:solidFill>
                <a:effectLst>
                  <a:outerShdw blurRad="152400" dist="88900" dir="2700000" algn="tl" rotWithShape="0">
                    <a:prstClr val="black">
                      <a:alpha val="87000"/>
                    </a:prstClr>
                  </a:outerShdw>
                </a:effectLst>
              </a:rPr>
              <a:t>Inovasi</a:t>
            </a:r>
            <a:endParaRPr lang="en-US" sz="8000">
              <a:ln w="11430"/>
              <a:solidFill>
                <a:srgbClr val="FFC000"/>
              </a:solidFill>
              <a:effectLst>
                <a:outerShdw blurRad="152400" dist="88900" dir="2700000" algn="tl" rotWithShape="0">
                  <a:prstClr val="black">
                    <a:alpha val="87000"/>
                  </a:prstClr>
                </a:outerShdw>
              </a:effectLst>
            </a:endParaRPr>
          </a:p>
        </p:txBody>
      </p:sp>
      <p:sp>
        <p:nvSpPr>
          <p:cNvPr id="4" name="Rectangle 6"/>
          <p:cNvSpPr>
            <a:spLocks noChangeArrowheads="1"/>
          </p:cNvSpPr>
          <p:nvPr/>
        </p:nvSpPr>
        <p:spPr bwMode="auto">
          <a:xfrm>
            <a:off x="6069129" y="1138480"/>
            <a:ext cx="4599549"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r"/>
            <a:r>
              <a:rPr lang="en-US" sz="7200" spc="5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Berlin Sans FB" panose="020E0602020502020306" pitchFamily="34" charset="0"/>
              </a:rPr>
              <a:t>Bab 3</a:t>
            </a:r>
            <a:endParaRPr lang="en-US" sz="7200" spc="5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Berlin Sans FB" panose="020E0602020502020306" pitchFamily="34" charset="0"/>
            </a:endParaRPr>
          </a:p>
        </p:txBody>
      </p:sp>
    </p:spTree>
    <p:extLst>
      <p:ext uri="{BB962C8B-B14F-4D97-AF65-F5344CB8AC3E}">
        <p14:creationId xmlns:p14="http://schemas.microsoft.com/office/powerpoint/2010/main" val="20052732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a:xfrm>
            <a:off x="1981200" y="762000"/>
            <a:ext cx="8229600" cy="1143000"/>
          </a:xfrm>
        </p:spPr>
        <p:txBody>
          <a:bodyPr>
            <a:normAutofit fontScale="90000"/>
          </a:bodyPr>
          <a:lstStyle/>
          <a:p>
            <a:r>
              <a:rPr lang="en-US" sz="5400" err="1" smtClean="0"/>
              <a:t>Perubahan</a:t>
            </a:r>
            <a:r>
              <a:rPr lang="en-US" sz="5400" smtClean="0"/>
              <a:t> </a:t>
            </a:r>
            <a:r>
              <a:rPr lang="en-US" sz="5400" err="1" smtClean="0"/>
              <a:t>teknis</a:t>
            </a:r>
            <a:r>
              <a:rPr lang="en-US" sz="5400" smtClean="0"/>
              <a:t> </a:t>
            </a:r>
            <a:r>
              <a:rPr lang="en-US" sz="5400" err="1" smtClean="0"/>
              <a:t>terdiri</a:t>
            </a:r>
            <a:r>
              <a:rPr lang="en-US" sz="5400" smtClean="0"/>
              <a:t> </a:t>
            </a:r>
            <a:r>
              <a:rPr lang="en-US" sz="5400" err="1" smtClean="0"/>
              <a:t>dari</a:t>
            </a:r>
            <a:r>
              <a:rPr lang="en-US" sz="5400" smtClean="0"/>
              <a:t>:</a:t>
            </a:r>
            <a:r>
              <a:rPr lang="en-US" sz="6600" smtClean="0"/>
              <a:t> </a:t>
            </a:r>
            <a:endParaRPr lang="en-US" sz="6600"/>
          </a:p>
        </p:txBody>
      </p:sp>
      <p:sp>
        <p:nvSpPr>
          <p:cNvPr id="50179" name="Rectangle 3"/>
          <p:cNvSpPr>
            <a:spLocks noGrp="1" noChangeArrowheads="1"/>
          </p:cNvSpPr>
          <p:nvPr>
            <p:ph idx="1"/>
          </p:nvPr>
        </p:nvSpPr>
        <p:spPr>
          <a:xfrm>
            <a:off x="1981200" y="2362200"/>
            <a:ext cx="8229600" cy="2286000"/>
          </a:xfrm>
        </p:spPr>
        <p:txBody>
          <a:bodyPr>
            <a:normAutofit fontScale="85000" lnSpcReduction="20000"/>
          </a:bodyPr>
          <a:lstStyle/>
          <a:p>
            <a:pPr>
              <a:buFontTx/>
              <a:buNone/>
            </a:pPr>
            <a:r>
              <a:rPr lang="en-US" sz="5400" err="1" smtClean="0">
                <a:latin typeface="CG Omega" pitchFamily="34" charset="0"/>
              </a:rPr>
              <a:t>Dua</a:t>
            </a:r>
            <a:r>
              <a:rPr lang="en-US" sz="5400" smtClean="0">
                <a:latin typeface="CG Omega" pitchFamily="34" charset="0"/>
              </a:rPr>
              <a:t> proses </a:t>
            </a:r>
            <a:r>
              <a:rPr lang="en-US" sz="5400" err="1" smtClean="0">
                <a:latin typeface="CG Omega" pitchFamily="34" charset="0"/>
              </a:rPr>
              <a:t>saling</a:t>
            </a:r>
            <a:r>
              <a:rPr lang="en-US" sz="5400" smtClean="0">
                <a:latin typeface="CG Omega" pitchFamily="34" charset="0"/>
              </a:rPr>
              <a:t> </a:t>
            </a:r>
            <a:r>
              <a:rPr lang="en-US" sz="5400" err="1" smtClean="0">
                <a:latin typeface="CG Omega" pitchFamily="34" charset="0"/>
              </a:rPr>
              <a:t>terkait</a:t>
            </a:r>
            <a:r>
              <a:rPr lang="en-US" sz="5400" smtClean="0">
                <a:latin typeface="CG Omega" pitchFamily="34" charset="0"/>
              </a:rPr>
              <a:t>:</a:t>
            </a:r>
            <a:r>
              <a:rPr lang="en-US" sz="6000" smtClean="0">
                <a:latin typeface="CG Omega" pitchFamily="34" charset="0"/>
              </a:rPr>
              <a:t> </a:t>
            </a:r>
            <a:endParaRPr lang="en-US" sz="6000">
              <a:latin typeface="CG Omega" pitchFamily="34" charset="0"/>
            </a:endParaRPr>
          </a:p>
          <a:p>
            <a:pPr marL="1497013" lvl="1" indent="-1039813">
              <a:buBlip>
                <a:blip r:embed="rId2"/>
              </a:buBlip>
            </a:pPr>
            <a:r>
              <a:rPr lang="en-US" sz="5400" err="1" smtClean="0">
                <a:latin typeface="CG Omega" pitchFamily="34" charset="0"/>
              </a:rPr>
              <a:t>Inovasi</a:t>
            </a:r>
            <a:r>
              <a:rPr lang="en-US" sz="5400" smtClean="0">
                <a:latin typeface="CG Omega" pitchFamily="34" charset="0"/>
              </a:rPr>
              <a:t>, </a:t>
            </a:r>
            <a:r>
              <a:rPr lang="en-US" sz="5400" err="1" smtClean="0">
                <a:latin typeface="CG Omega" pitchFamily="34" charset="0"/>
              </a:rPr>
              <a:t>dan</a:t>
            </a:r>
            <a:endParaRPr lang="en-US" sz="5400">
              <a:latin typeface="CG Omega" pitchFamily="34" charset="0"/>
            </a:endParaRPr>
          </a:p>
          <a:p>
            <a:pPr marL="1497013" lvl="1" indent="-1039813">
              <a:buBlip>
                <a:blip r:embed="rId2"/>
              </a:buBlip>
            </a:pPr>
            <a:r>
              <a:rPr lang="en-US" sz="5400" err="1" smtClean="0">
                <a:latin typeface="CG Omega" pitchFamily="34" charset="0"/>
              </a:rPr>
              <a:t>Difusi</a:t>
            </a:r>
            <a:r>
              <a:rPr lang="en-US" sz="5400" smtClean="0">
                <a:latin typeface="CG Omega" pitchFamily="34" charset="0"/>
              </a:rPr>
              <a:t> </a:t>
            </a:r>
            <a:r>
              <a:rPr lang="en-US" sz="5400">
                <a:latin typeface="CG Omega" pitchFamily="34" charset="0"/>
              </a:rPr>
              <a:t>(</a:t>
            </a:r>
            <a:r>
              <a:rPr lang="en-US" sz="5400" err="1">
                <a:latin typeface="CG Omega" pitchFamily="34" charset="0"/>
              </a:rPr>
              <a:t>penyebaran</a:t>
            </a:r>
            <a:r>
              <a:rPr lang="en-US" sz="5400">
                <a:latin typeface="CG Omega" pitchFamily="34" charset="0"/>
              </a:rPr>
              <a:t>), </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p:txBody>
          <a:bodyPr>
            <a:normAutofit fontScale="90000"/>
          </a:bodyPr>
          <a:lstStyle/>
          <a:p>
            <a:r>
              <a:rPr lang="en-US" sz="7200" err="1" smtClean="0"/>
              <a:t>Pada</a:t>
            </a:r>
            <a:r>
              <a:rPr lang="en-US" sz="7200" smtClean="0"/>
              <a:t> </a:t>
            </a:r>
            <a:r>
              <a:rPr lang="en-US" sz="7200" err="1" smtClean="0"/>
              <a:t>bab</a:t>
            </a:r>
            <a:r>
              <a:rPr lang="en-US" sz="7200" smtClean="0"/>
              <a:t> </a:t>
            </a:r>
            <a:r>
              <a:rPr lang="en-US" sz="7200" err="1" smtClean="0"/>
              <a:t>ini</a:t>
            </a:r>
            <a:r>
              <a:rPr lang="en-US" sz="7200" smtClean="0"/>
              <a:t> </a:t>
            </a:r>
            <a:r>
              <a:rPr lang="en-US" sz="7200" err="1" smtClean="0"/>
              <a:t>kita</a:t>
            </a:r>
            <a:r>
              <a:rPr lang="en-US" sz="7200" smtClean="0"/>
              <a:t> </a:t>
            </a:r>
            <a:r>
              <a:rPr lang="en-US" sz="7200" err="1" smtClean="0"/>
              <a:t>fokus</a:t>
            </a:r>
            <a:r>
              <a:rPr lang="en-US" sz="7200" smtClean="0"/>
              <a:t> </a:t>
            </a:r>
            <a:r>
              <a:rPr lang="en-US" sz="7200" err="1" smtClean="0"/>
              <a:t>pada</a:t>
            </a:r>
            <a:endParaRPr lang="en-US" sz="7200"/>
          </a:p>
        </p:txBody>
      </p:sp>
      <p:sp>
        <p:nvSpPr>
          <p:cNvPr id="46083" name="Rectangle 3"/>
          <p:cNvSpPr>
            <a:spLocks noGrp="1" noChangeArrowheads="1"/>
          </p:cNvSpPr>
          <p:nvPr>
            <p:ph idx="1"/>
          </p:nvPr>
        </p:nvSpPr>
        <p:spPr>
          <a:xfrm>
            <a:off x="2893142" y="2652252"/>
            <a:ext cx="6705600" cy="3200400"/>
          </a:xfrm>
        </p:spPr>
        <p:txBody>
          <a:bodyPr>
            <a:norm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marL="0" indent="0" algn="just">
              <a:buNone/>
            </a:pPr>
            <a:r>
              <a:rPr lang="en-US" sz="7200" b="1" spc="5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haroni" panose="02010803020104030203" pitchFamily="2" charset="-79"/>
                <a:cs typeface="Aharoni" panose="02010803020104030203" pitchFamily="2" charset="-79"/>
              </a:rPr>
              <a:t>Proses</a:t>
            </a:r>
          </a:p>
          <a:p>
            <a:pPr marL="0" indent="0" algn="just">
              <a:buNone/>
            </a:pPr>
            <a:r>
              <a:rPr lang="en-US" sz="7200" b="1" spc="5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haroni" panose="02010803020104030203" pitchFamily="2" charset="-79"/>
                <a:cs typeface="Aharoni" panose="02010803020104030203" pitchFamily="2" charset="-79"/>
              </a:rPr>
              <a:t>INOVASI</a:t>
            </a:r>
            <a:endParaRPr lang="en-US" sz="7200" b="1" spc="5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haroni" panose="02010803020104030203" pitchFamily="2" charset="-79"/>
              <a:cs typeface="Aharoni" panose="02010803020104030203" pitchFamily="2" charset="-79"/>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p:txBody>
          <a:bodyPr/>
          <a:lstStyle/>
          <a:p>
            <a:r>
              <a:rPr lang="en-US" sz="6600" err="1" smtClean="0"/>
              <a:t>Inovasi</a:t>
            </a:r>
            <a:r>
              <a:rPr lang="id-ID" sz="6600" smtClean="0"/>
              <a:t>, </a:t>
            </a:r>
            <a:endParaRPr lang="en-US" sz="6600"/>
          </a:p>
        </p:txBody>
      </p:sp>
      <p:sp>
        <p:nvSpPr>
          <p:cNvPr id="49155" name="Rectangle 3"/>
          <p:cNvSpPr>
            <a:spLocks noGrp="1" noChangeArrowheads="1"/>
          </p:cNvSpPr>
          <p:nvPr>
            <p:ph idx="1"/>
          </p:nvPr>
        </p:nvSpPr>
        <p:spPr>
          <a:xfrm>
            <a:off x="1155255" y="2603500"/>
            <a:ext cx="10363235" cy="3416300"/>
          </a:xfrm>
        </p:spPr>
        <p:txBody>
          <a:bodyPr>
            <a:normAutofit/>
          </a:bodyPr>
          <a:lstStyle/>
          <a:p>
            <a:pPr marL="0" indent="0">
              <a:buNone/>
            </a:pPr>
            <a:r>
              <a:rPr lang="en-US" sz="3600" err="1" smtClean="0">
                <a:latin typeface="CG Omega" pitchFamily="34" charset="0"/>
              </a:rPr>
              <a:t>Secara</a:t>
            </a:r>
            <a:r>
              <a:rPr lang="en-US" sz="3600" smtClean="0">
                <a:latin typeface="CG Omega" pitchFamily="34" charset="0"/>
              </a:rPr>
              <a:t> </a:t>
            </a:r>
            <a:r>
              <a:rPr lang="en-US" sz="3600" err="1" smtClean="0">
                <a:latin typeface="CG Omega" pitchFamily="34" charset="0"/>
              </a:rPr>
              <a:t>spesifik</a:t>
            </a:r>
            <a:r>
              <a:rPr lang="id-ID" sz="3600" smtClean="0">
                <a:latin typeface="CG Omega" pitchFamily="34" charset="0"/>
              </a:rPr>
              <a:t>, </a:t>
            </a:r>
            <a:r>
              <a:rPr lang="en-US" sz="3600" err="1" smtClean="0">
                <a:latin typeface="CG Omega" pitchFamily="34" charset="0"/>
              </a:rPr>
              <a:t>kita</a:t>
            </a:r>
            <a:r>
              <a:rPr lang="en-US" sz="3600" smtClean="0">
                <a:latin typeface="CG Omega" pitchFamily="34" charset="0"/>
              </a:rPr>
              <a:t> </a:t>
            </a:r>
            <a:r>
              <a:rPr lang="en-US" sz="3600" err="1" smtClean="0">
                <a:latin typeface="CG Omega" pitchFamily="34" charset="0"/>
              </a:rPr>
              <a:t>arahkan</a:t>
            </a:r>
            <a:r>
              <a:rPr lang="en-US" sz="3600" smtClean="0">
                <a:latin typeface="CG Omega" pitchFamily="34" charset="0"/>
              </a:rPr>
              <a:t> </a:t>
            </a:r>
            <a:r>
              <a:rPr lang="en-US" sz="3600" err="1" smtClean="0">
                <a:latin typeface="CG Omega" pitchFamily="34" charset="0"/>
              </a:rPr>
              <a:t>pada</a:t>
            </a:r>
            <a:r>
              <a:rPr lang="en-US" sz="3600" smtClean="0">
                <a:latin typeface="CG Omega" pitchFamily="34" charset="0"/>
              </a:rPr>
              <a:t> </a:t>
            </a:r>
            <a:r>
              <a:rPr lang="en-US" sz="3600" err="1" smtClean="0">
                <a:latin typeface="CG Omega" pitchFamily="34" charset="0"/>
              </a:rPr>
              <a:t>pertanyaan</a:t>
            </a:r>
            <a:r>
              <a:rPr lang="en-US" sz="3600" smtClean="0">
                <a:latin typeface="CG Omega" pitchFamily="34" charset="0"/>
              </a:rPr>
              <a:t> </a:t>
            </a:r>
            <a:r>
              <a:rPr lang="en-US" sz="3600" err="1" smtClean="0">
                <a:latin typeface="CG Omega" pitchFamily="34" charset="0"/>
              </a:rPr>
              <a:t>seperti</a:t>
            </a:r>
            <a:r>
              <a:rPr lang="en-US" sz="3600" smtClean="0">
                <a:latin typeface="CG Omega" pitchFamily="34" charset="0"/>
              </a:rPr>
              <a:t>:</a:t>
            </a:r>
            <a:endParaRPr lang="en-US" sz="3600">
              <a:latin typeface="CG Omega" pitchFamily="34" charset="0"/>
            </a:endParaRPr>
          </a:p>
          <a:p>
            <a:pPr marL="895350" lvl="1" indent="-533400">
              <a:buFontTx/>
              <a:buAutoNum type="arabicPeriod"/>
            </a:pPr>
            <a:r>
              <a:rPr lang="en-US" sz="3200" err="1" smtClean="0">
                <a:latin typeface="CG Omega" pitchFamily="34" charset="0"/>
              </a:rPr>
              <a:t>Apa</a:t>
            </a:r>
            <a:r>
              <a:rPr lang="en-US" sz="3200" smtClean="0">
                <a:latin typeface="CG Omega" pitchFamily="34" charset="0"/>
              </a:rPr>
              <a:t> </a:t>
            </a:r>
            <a:r>
              <a:rPr lang="en-US" sz="3200" err="1" smtClean="0">
                <a:latin typeface="CG Omega" pitchFamily="34" charset="0"/>
              </a:rPr>
              <a:t>saja</a:t>
            </a:r>
            <a:r>
              <a:rPr lang="en-US" sz="3200" smtClean="0">
                <a:latin typeface="CG Omega" pitchFamily="34" charset="0"/>
              </a:rPr>
              <a:t> </a:t>
            </a:r>
            <a:r>
              <a:rPr lang="en-US" sz="3200" err="1" smtClean="0">
                <a:latin typeface="CG Omega" pitchFamily="34" charset="0"/>
              </a:rPr>
              <a:t>perbedaan</a:t>
            </a:r>
            <a:r>
              <a:rPr lang="en-US" sz="3200" smtClean="0">
                <a:latin typeface="CG Omega" pitchFamily="34" charset="0"/>
              </a:rPr>
              <a:t> </a:t>
            </a:r>
            <a:r>
              <a:rPr lang="en-US" sz="3200" err="1" smtClean="0">
                <a:latin typeface="CG Omega" pitchFamily="34" charset="0"/>
              </a:rPr>
              <a:t>jenis-jenis</a:t>
            </a:r>
            <a:r>
              <a:rPr lang="en-US" sz="3200" smtClean="0">
                <a:latin typeface="CG Omega" pitchFamily="34" charset="0"/>
              </a:rPr>
              <a:t> </a:t>
            </a:r>
            <a:r>
              <a:rPr lang="en-US" sz="3200" err="1" smtClean="0">
                <a:latin typeface="CG Omega" pitchFamily="34" charset="0"/>
              </a:rPr>
              <a:t>inovasi</a:t>
            </a:r>
            <a:r>
              <a:rPr lang="en-US" sz="3200" smtClean="0">
                <a:latin typeface="CG Omega" pitchFamily="34" charset="0"/>
              </a:rPr>
              <a:t>?</a:t>
            </a:r>
            <a:endParaRPr lang="en-US" sz="3200">
              <a:latin typeface="CG Omega" pitchFamily="34" charset="0"/>
            </a:endParaRPr>
          </a:p>
          <a:p>
            <a:pPr marL="895350" lvl="1" indent="-533400">
              <a:buFontTx/>
              <a:buAutoNum type="arabicPeriod"/>
            </a:pPr>
            <a:r>
              <a:rPr lang="en-US" sz="3200" err="1" smtClean="0">
                <a:latin typeface="CG Omega" pitchFamily="34" charset="0"/>
              </a:rPr>
              <a:t>Apa</a:t>
            </a:r>
            <a:r>
              <a:rPr lang="en-US" sz="3200" smtClean="0">
                <a:latin typeface="CG Omega" pitchFamily="34" charset="0"/>
              </a:rPr>
              <a:t> </a:t>
            </a:r>
            <a:r>
              <a:rPr lang="en-US" sz="3200" err="1" smtClean="0">
                <a:latin typeface="CG Omega" pitchFamily="34" charset="0"/>
              </a:rPr>
              <a:t>dinamika</a:t>
            </a:r>
            <a:r>
              <a:rPr lang="en-US" sz="3200" smtClean="0">
                <a:latin typeface="CG Omega" pitchFamily="34" charset="0"/>
              </a:rPr>
              <a:t> </a:t>
            </a:r>
            <a:r>
              <a:rPr lang="en-US" sz="3200" err="1" smtClean="0">
                <a:latin typeface="CG Omega" pitchFamily="34" charset="0"/>
              </a:rPr>
              <a:t>evolusi</a:t>
            </a:r>
            <a:r>
              <a:rPr lang="en-US" sz="3200" smtClean="0">
                <a:latin typeface="CG Omega" pitchFamily="34" charset="0"/>
              </a:rPr>
              <a:t> </a:t>
            </a:r>
            <a:r>
              <a:rPr lang="en-US" sz="3200" err="1" smtClean="0">
                <a:latin typeface="CG Omega" pitchFamily="34" charset="0"/>
              </a:rPr>
              <a:t>teknologi</a:t>
            </a:r>
            <a:r>
              <a:rPr lang="en-US" sz="3200" smtClean="0">
                <a:latin typeface="CG Omega" pitchFamily="34" charset="0"/>
              </a:rPr>
              <a:t>?</a:t>
            </a:r>
            <a:endParaRPr lang="en-US" sz="3200">
              <a:latin typeface="CG Omega" pitchFamily="34" charset="0"/>
            </a:endParaRPr>
          </a:p>
          <a:p>
            <a:pPr marL="895350" lvl="1" indent="-533400">
              <a:buFontTx/>
              <a:buAutoNum type="arabicPeriod"/>
            </a:pPr>
            <a:r>
              <a:rPr lang="en-US" sz="3200" err="1" smtClean="0">
                <a:latin typeface="CG Omega" pitchFamily="34" charset="0"/>
              </a:rPr>
              <a:t>Apa</a:t>
            </a:r>
            <a:r>
              <a:rPr lang="en-US" sz="3200" smtClean="0">
                <a:latin typeface="CG Omega" pitchFamily="34" charset="0"/>
              </a:rPr>
              <a:t> </a:t>
            </a:r>
            <a:r>
              <a:rPr lang="en-US" sz="3200" err="1" smtClean="0">
                <a:latin typeface="CG Omega" pitchFamily="34" charset="0"/>
              </a:rPr>
              <a:t>karakateristik</a:t>
            </a:r>
            <a:r>
              <a:rPr lang="en-US" sz="3200" smtClean="0">
                <a:latin typeface="CG Omega" pitchFamily="34" charset="0"/>
              </a:rPr>
              <a:t> </a:t>
            </a:r>
            <a:r>
              <a:rPr lang="en-US" sz="3200" err="1" smtClean="0">
                <a:latin typeface="CG Omega" pitchFamily="34" charset="0"/>
              </a:rPr>
              <a:t>perusahaan</a:t>
            </a:r>
            <a:r>
              <a:rPr lang="en-US" sz="3200" smtClean="0">
                <a:latin typeface="CG Omega" pitchFamily="34" charset="0"/>
              </a:rPr>
              <a:t> </a:t>
            </a:r>
            <a:r>
              <a:rPr lang="en-US" sz="3200" err="1" smtClean="0">
                <a:latin typeface="CG Omega" pitchFamily="34" charset="0"/>
              </a:rPr>
              <a:t>inovatif</a:t>
            </a:r>
            <a:r>
              <a:rPr lang="en-US" sz="3200" smtClean="0">
                <a:latin typeface="CG Omega" pitchFamily="34" charset="0"/>
              </a:rPr>
              <a:t>?</a:t>
            </a:r>
            <a:endParaRPr lang="en-US" sz="3200">
              <a:latin typeface="CG Omega" pitchFamily="34" charset="0"/>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2" name="Rectangle 4"/>
          <p:cNvSpPr>
            <a:spLocks noGrp="1" noChangeArrowheads="1"/>
          </p:cNvSpPr>
          <p:nvPr>
            <p:ph type="ctrTitle"/>
          </p:nvPr>
        </p:nvSpPr>
        <p:spPr>
          <a:xfrm>
            <a:off x="2133600" y="2682876"/>
            <a:ext cx="7772400" cy="1736725"/>
          </a:xfrm>
        </p:spPr>
        <p:txBody>
          <a:bodyPr>
            <a:normAutofit fontScale="90000"/>
            <a:scene3d>
              <a:camera prst="orthographicFront"/>
              <a:lightRig rig="glow" dir="tl">
                <a:rot lat="0" lon="0" rev="5400000"/>
              </a:lightRig>
            </a:scene3d>
            <a:sp3d contourW="12700">
              <a:bevelT w="25400" h="25400"/>
              <a:contourClr>
                <a:schemeClr val="accent6">
                  <a:shade val="73000"/>
                </a:schemeClr>
              </a:contourClr>
            </a:sp3d>
          </a:bodyPr>
          <a:lstStyle/>
          <a:p>
            <a:r>
              <a:rPr lang="en-US" sz="7200" b="1" err="1"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101600" dist="114300" dir="2700000" algn="tl" rotWithShape="0">
                    <a:prstClr val="black">
                      <a:alpha val="40000"/>
                    </a:prstClr>
                  </a:outerShdw>
                </a:effectLst>
              </a:rPr>
              <a:t>Dinamika</a:t>
            </a:r>
            <a:r>
              <a:rPr lang="en-US" sz="7200" b="1"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101600" dist="114300" dir="2700000" algn="tl" rotWithShape="0">
                    <a:prstClr val="black">
                      <a:alpha val="40000"/>
                    </a:prstClr>
                  </a:outerShdw>
                </a:effectLst>
              </a:rPr>
              <a:t> </a:t>
            </a:r>
            <a:r>
              <a:rPr lang="en-US" sz="7200" b="1" err="1"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101600" dist="114300" dir="2700000" algn="tl" rotWithShape="0">
                    <a:prstClr val="black">
                      <a:alpha val="40000"/>
                    </a:prstClr>
                  </a:outerShdw>
                </a:effectLst>
              </a:rPr>
              <a:t>Perubahan</a:t>
            </a:r>
            <a:r>
              <a:rPr lang="en-US" sz="7200" b="1"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101600" dist="114300" dir="2700000" algn="tl" rotWithShape="0">
                    <a:prstClr val="black">
                      <a:alpha val="40000"/>
                    </a:prstClr>
                  </a:outerShdw>
                </a:effectLst>
              </a:rPr>
              <a:t> </a:t>
            </a:r>
            <a:r>
              <a:rPr lang="en-US" sz="7200" b="1" err="1"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101600" dist="114300" dir="2700000" algn="tl" rotWithShape="0">
                    <a:prstClr val="black">
                      <a:alpha val="40000"/>
                    </a:prstClr>
                  </a:outerShdw>
                </a:effectLst>
              </a:rPr>
              <a:t>Teknologikal</a:t>
            </a:r>
            <a:endParaRPr lang="en-US" sz="7200" b="1">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101600" dist="114300" dir="2700000" algn="tl" rotWithShape="0">
                  <a:prstClr val="black">
                    <a:alpha val="40000"/>
                  </a:prstClr>
                </a:outerShdw>
              </a:effectLst>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4389" y="744117"/>
            <a:ext cx="8632139" cy="1507067"/>
          </a:xfrm>
        </p:spPr>
        <p:txBody>
          <a:bodyPr>
            <a:normAutofit/>
          </a:bodyPr>
          <a:lstStyle/>
          <a:p>
            <a:r>
              <a:rPr lang="en-US" err="1" smtClean="0"/>
              <a:t>Perubahan</a:t>
            </a:r>
            <a:r>
              <a:rPr lang="en-US" smtClean="0"/>
              <a:t> </a:t>
            </a:r>
            <a:r>
              <a:rPr lang="en-US" err="1" smtClean="0"/>
              <a:t>teknologikal</a:t>
            </a:r>
            <a:r>
              <a:rPr lang="en-US" smtClean="0"/>
              <a:t> </a:t>
            </a:r>
            <a:r>
              <a:rPr lang="en-US" err="1" smtClean="0"/>
              <a:t>dapat</a:t>
            </a:r>
            <a:r>
              <a:rPr lang="en-US" smtClean="0"/>
              <a:t> </a:t>
            </a:r>
            <a:r>
              <a:rPr lang="en-US" err="1" smtClean="0"/>
              <a:t>dijelaskan</a:t>
            </a:r>
            <a:r>
              <a:rPr lang="en-US" smtClean="0"/>
              <a:t> </a:t>
            </a:r>
            <a:r>
              <a:rPr lang="en-US" err="1" smtClean="0"/>
              <a:t>pada</a:t>
            </a:r>
            <a:r>
              <a:rPr lang="en-US" smtClean="0"/>
              <a:t> </a:t>
            </a:r>
            <a:r>
              <a:rPr lang="en-US" err="1" smtClean="0"/>
              <a:t>dua</a:t>
            </a:r>
            <a:r>
              <a:rPr lang="en-US" smtClean="0"/>
              <a:t> level</a:t>
            </a:r>
            <a:r>
              <a:rPr lang="id-ID" smtClean="0"/>
              <a:t>:</a:t>
            </a:r>
            <a:endParaRPr lang="id-ID"/>
          </a:p>
        </p:txBody>
      </p:sp>
      <p:sp>
        <p:nvSpPr>
          <p:cNvPr id="3" name="Content Placeholder 2"/>
          <p:cNvSpPr>
            <a:spLocks noGrp="1"/>
          </p:cNvSpPr>
          <p:nvPr>
            <p:ph idx="1"/>
          </p:nvPr>
        </p:nvSpPr>
        <p:spPr/>
        <p:txBody>
          <a:bodyPr>
            <a:normAutofit/>
          </a:bodyPr>
          <a:lstStyle/>
          <a:p>
            <a:r>
              <a:rPr lang="en-US" sz="3600" err="1" smtClean="0"/>
              <a:t>Pada</a:t>
            </a:r>
            <a:r>
              <a:rPr lang="en-US" sz="3600" smtClean="0"/>
              <a:t> </a:t>
            </a:r>
            <a:r>
              <a:rPr lang="en-US" sz="3600" b="1" smtClean="0">
                <a:solidFill>
                  <a:srgbClr val="FF0000"/>
                </a:solidFill>
              </a:rPr>
              <a:t>level </a:t>
            </a:r>
            <a:r>
              <a:rPr lang="en-US" sz="3600" b="1" err="1" smtClean="0">
                <a:solidFill>
                  <a:srgbClr val="FF0000"/>
                </a:solidFill>
              </a:rPr>
              <a:t>perusahaan</a:t>
            </a:r>
            <a:r>
              <a:rPr lang="en-US" sz="3600" b="1" smtClean="0">
                <a:solidFill>
                  <a:srgbClr val="FF0000"/>
                </a:solidFill>
              </a:rPr>
              <a:t> </a:t>
            </a:r>
            <a:r>
              <a:rPr lang="en-US" sz="3600" err="1" smtClean="0"/>
              <a:t>secara</a:t>
            </a:r>
            <a:r>
              <a:rPr lang="en-US" sz="3600" smtClean="0"/>
              <a:t> </a:t>
            </a:r>
            <a:r>
              <a:rPr lang="en-US" sz="3600" err="1" smtClean="0"/>
              <a:t>individu</a:t>
            </a:r>
            <a:r>
              <a:rPr lang="en-US" sz="3600" smtClean="0"/>
              <a:t>, </a:t>
            </a:r>
            <a:r>
              <a:rPr lang="en-US" sz="3600" err="1" smtClean="0"/>
              <a:t>atau</a:t>
            </a:r>
            <a:endParaRPr lang="id-ID" sz="3600" smtClean="0"/>
          </a:p>
          <a:p>
            <a:r>
              <a:rPr lang="en-US" sz="3600" err="1" smtClean="0"/>
              <a:t>Pada</a:t>
            </a:r>
            <a:r>
              <a:rPr lang="en-US" sz="3600" smtClean="0"/>
              <a:t> </a:t>
            </a:r>
            <a:r>
              <a:rPr lang="en-US" sz="3600" b="1" smtClean="0">
                <a:solidFill>
                  <a:srgbClr val="FF0000"/>
                </a:solidFill>
              </a:rPr>
              <a:t>level </a:t>
            </a:r>
            <a:r>
              <a:rPr lang="en-US" sz="3600" b="1" err="1" smtClean="0">
                <a:solidFill>
                  <a:srgbClr val="FF0000"/>
                </a:solidFill>
              </a:rPr>
              <a:t>teknologi</a:t>
            </a:r>
            <a:endParaRPr lang="id-ID" sz="3600" b="1">
              <a:solidFill>
                <a:srgbClr val="FF0000"/>
              </a:solidFill>
            </a:endParaRPr>
          </a:p>
        </p:txBody>
      </p:sp>
    </p:spTree>
    <p:extLst>
      <p:ext uri="{BB962C8B-B14F-4D97-AF65-F5344CB8AC3E}">
        <p14:creationId xmlns:p14="http://schemas.microsoft.com/office/powerpoint/2010/main" val="42663445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771800" y="1873890"/>
            <a:ext cx="9096820" cy="2283823"/>
          </a:xfrm>
        </p:spPr>
        <p:txBody>
          <a:bodyPr>
            <a:normAutofit fontScale="90000"/>
          </a:bodyPr>
          <a:lstStyle/>
          <a:p>
            <a:r>
              <a:rPr lang="en-US" sz="6000" b="1" smtClean="0">
                <a:solidFill>
                  <a:srgbClr val="FFFF00"/>
                </a:solidFill>
                <a:effectLst>
                  <a:outerShdw blurRad="38100" dist="38100" dir="2700000" algn="tl">
                    <a:srgbClr val="000000">
                      <a:alpha val="43137"/>
                    </a:srgbClr>
                  </a:outerShdw>
                </a:effectLst>
              </a:rPr>
              <a:t>DINAMIKA INOVASI PADA LEVEL PERUSAHAAN</a:t>
            </a:r>
            <a:endParaRPr lang="id-ID" sz="6000" b="1">
              <a:solidFill>
                <a:srgbClr val="FFFF00"/>
              </a:solidFill>
              <a:effectLst>
                <a:outerShdw blurRad="38100" dist="38100" dir="2700000" algn="tl">
                  <a:srgbClr val="000000">
                    <a:alpha val="43137"/>
                  </a:srgbClr>
                </a:outerShdw>
              </a:effectLst>
            </a:endParaRPr>
          </a:p>
        </p:txBody>
      </p:sp>
      <p:sp>
        <p:nvSpPr>
          <p:cNvPr id="5" name="Text Placeholder 4"/>
          <p:cNvSpPr>
            <a:spLocks noGrp="1"/>
          </p:cNvSpPr>
          <p:nvPr>
            <p:ph type="body" idx="1"/>
          </p:nvPr>
        </p:nvSpPr>
        <p:spPr/>
        <p:txBody>
          <a:bodyPr/>
          <a:lstStyle/>
          <a:p>
            <a:endParaRPr lang="id-ID"/>
          </a:p>
        </p:txBody>
      </p:sp>
    </p:spTree>
    <p:extLst>
      <p:ext uri="{BB962C8B-B14F-4D97-AF65-F5344CB8AC3E}">
        <p14:creationId xmlns:p14="http://schemas.microsoft.com/office/powerpoint/2010/main" val="8366472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p>
            <a:r>
              <a:rPr lang="en-US" sz="6600" b="1" spc="5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A. Level Perusahaan</a:t>
            </a:r>
            <a:endParaRPr lang="en-US" sz="6600" b="1" spc="5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
        <p:nvSpPr>
          <p:cNvPr id="56323" name="Rectangle 3"/>
          <p:cNvSpPr>
            <a:spLocks noGrp="1" noChangeArrowheads="1"/>
          </p:cNvSpPr>
          <p:nvPr>
            <p:ph idx="1"/>
          </p:nvPr>
        </p:nvSpPr>
        <p:spPr>
          <a:xfrm>
            <a:off x="684390" y="2432745"/>
            <a:ext cx="10529950" cy="3615267"/>
          </a:xfrm>
        </p:spPr>
        <p:txBody>
          <a:bodyPr>
            <a:normAutofit/>
          </a:bodyPr>
          <a:lstStyle/>
          <a:p>
            <a:r>
              <a:rPr lang="en-US" sz="4400" err="1" smtClean="0">
                <a:effectLst>
                  <a:outerShdw blurRad="38100" dist="38100" dir="2700000" algn="tl">
                    <a:srgbClr val="000000">
                      <a:alpha val="43137"/>
                    </a:srgbClr>
                  </a:outerShdw>
                </a:effectLst>
              </a:rPr>
              <a:t>Pada</a:t>
            </a:r>
            <a:r>
              <a:rPr lang="en-US" sz="4400" smtClean="0">
                <a:effectLst>
                  <a:outerShdw blurRad="38100" dist="38100" dir="2700000" algn="tl">
                    <a:srgbClr val="000000">
                      <a:alpha val="43137"/>
                    </a:srgbClr>
                  </a:outerShdw>
                </a:effectLst>
              </a:rPr>
              <a:t> level </a:t>
            </a:r>
            <a:r>
              <a:rPr lang="en-US" sz="4400" err="1" smtClean="0">
                <a:effectLst>
                  <a:outerShdw blurRad="38100" dist="38100" dir="2700000" algn="tl">
                    <a:srgbClr val="000000">
                      <a:alpha val="43137"/>
                    </a:srgbClr>
                  </a:outerShdw>
                </a:effectLst>
              </a:rPr>
              <a:t>sebuah</a:t>
            </a:r>
            <a:r>
              <a:rPr lang="en-US" sz="4400" smtClean="0">
                <a:effectLst>
                  <a:outerShdw blurRad="38100" dist="38100" dir="2700000" algn="tl">
                    <a:srgbClr val="000000">
                      <a:alpha val="43137"/>
                    </a:srgbClr>
                  </a:outerShdw>
                </a:effectLst>
              </a:rPr>
              <a:t> </a:t>
            </a:r>
            <a:r>
              <a:rPr lang="en-US" sz="4400" err="1" smtClean="0">
                <a:effectLst>
                  <a:outerShdw blurRad="38100" dist="38100" dir="2700000" algn="tl">
                    <a:srgbClr val="000000">
                      <a:alpha val="43137"/>
                    </a:srgbClr>
                  </a:outerShdw>
                </a:effectLst>
              </a:rPr>
              <a:t>perusahaan</a:t>
            </a:r>
            <a:r>
              <a:rPr lang="en-US" sz="4400" smtClean="0">
                <a:effectLst>
                  <a:outerShdw blurRad="38100" dist="38100" dir="2700000" algn="tl">
                    <a:srgbClr val="000000">
                      <a:alpha val="43137"/>
                    </a:srgbClr>
                  </a:outerShdw>
                </a:effectLst>
              </a:rPr>
              <a:t> </a:t>
            </a:r>
            <a:r>
              <a:rPr lang="en-US" sz="4400" err="1" smtClean="0">
                <a:effectLst>
                  <a:outerShdw blurRad="38100" dist="38100" dir="2700000" algn="tl">
                    <a:srgbClr val="000000">
                      <a:alpha val="43137"/>
                    </a:srgbClr>
                  </a:outerShdw>
                </a:effectLst>
              </a:rPr>
              <a:t>individusl</a:t>
            </a:r>
            <a:r>
              <a:rPr lang="en-US" sz="4400" smtClean="0">
                <a:effectLst>
                  <a:outerShdw blurRad="38100" dist="38100" dir="2700000" algn="tl">
                    <a:srgbClr val="000000">
                      <a:alpha val="43137"/>
                    </a:srgbClr>
                  </a:outerShdw>
                </a:effectLst>
              </a:rPr>
              <a:t>, </a:t>
            </a:r>
            <a:r>
              <a:rPr lang="en-US" sz="4400" err="1" smtClean="0">
                <a:effectLst>
                  <a:outerShdw blurRad="38100" dist="38100" dir="2700000" algn="tl">
                    <a:srgbClr val="000000">
                      <a:alpha val="43137"/>
                    </a:srgbClr>
                  </a:outerShdw>
                </a:effectLst>
              </a:rPr>
              <a:t>perubahan</a:t>
            </a:r>
            <a:r>
              <a:rPr lang="en-US" sz="4400" smtClean="0">
                <a:effectLst>
                  <a:outerShdw blurRad="38100" dist="38100" dir="2700000" algn="tl">
                    <a:srgbClr val="000000">
                      <a:alpha val="43137"/>
                    </a:srgbClr>
                  </a:outerShdw>
                </a:effectLst>
              </a:rPr>
              <a:t> </a:t>
            </a:r>
            <a:r>
              <a:rPr lang="en-US" sz="4400" err="1" smtClean="0">
                <a:effectLst>
                  <a:outerShdw blurRad="38100" dist="38100" dir="2700000" algn="tl">
                    <a:srgbClr val="000000">
                      <a:alpha val="43137"/>
                    </a:srgbClr>
                  </a:outerShdw>
                </a:effectLst>
              </a:rPr>
              <a:t>teknologikal</a:t>
            </a:r>
            <a:r>
              <a:rPr lang="en-US" sz="4400" smtClean="0">
                <a:effectLst>
                  <a:outerShdw blurRad="38100" dist="38100" dir="2700000" algn="tl">
                    <a:srgbClr val="000000">
                      <a:alpha val="43137"/>
                    </a:srgbClr>
                  </a:outerShdw>
                </a:effectLst>
              </a:rPr>
              <a:t> </a:t>
            </a:r>
            <a:r>
              <a:rPr lang="en-US" sz="4400" err="1" smtClean="0">
                <a:effectLst>
                  <a:outerShdw blurRad="38100" dist="38100" dir="2700000" algn="tl">
                    <a:srgbClr val="000000">
                      <a:alpha val="43137"/>
                    </a:srgbClr>
                  </a:outerShdw>
                </a:effectLst>
              </a:rPr>
              <a:t>dapat</a:t>
            </a:r>
            <a:r>
              <a:rPr lang="en-US" sz="4400" smtClean="0">
                <a:effectLst>
                  <a:outerShdw blurRad="38100" dist="38100" dir="2700000" algn="tl">
                    <a:srgbClr val="000000">
                      <a:alpha val="43137"/>
                    </a:srgbClr>
                  </a:outerShdw>
                </a:effectLst>
              </a:rPr>
              <a:t> </a:t>
            </a:r>
            <a:r>
              <a:rPr lang="en-US" sz="4400" err="1" smtClean="0">
                <a:effectLst>
                  <a:outerShdw blurRad="38100" dist="38100" dir="2700000" algn="tl">
                    <a:srgbClr val="000000">
                      <a:alpha val="43137"/>
                    </a:srgbClr>
                  </a:outerShdw>
                </a:effectLst>
              </a:rPr>
              <a:t>dijelaskan</a:t>
            </a:r>
            <a:r>
              <a:rPr lang="en-US" sz="4400" smtClean="0">
                <a:effectLst>
                  <a:outerShdw blurRad="38100" dist="38100" dir="2700000" algn="tl">
                    <a:srgbClr val="000000">
                      <a:alpha val="43137"/>
                    </a:srgbClr>
                  </a:outerShdw>
                </a:effectLst>
              </a:rPr>
              <a:t> </a:t>
            </a:r>
            <a:r>
              <a:rPr lang="en-US" sz="4400" err="1" smtClean="0">
                <a:effectLst>
                  <a:outerShdw blurRad="38100" dist="38100" dir="2700000" algn="tl">
                    <a:srgbClr val="000000">
                      <a:alpha val="43137"/>
                    </a:srgbClr>
                  </a:outerShdw>
                </a:effectLst>
              </a:rPr>
              <a:t>sebagai</a:t>
            </a:r>
            <a:r>
              <a:rPr lang="en-US" sz="4400" smtClean="0">
                <a:effectLst>
                  <a:outerShdw blurRad="38100" dist="38100" dir="2700000" algn="tl">
                    <a:srgbClr val="000000">
                      <a:alpha val="43137"/>
                    </a:srgbClr>
                  </a:outerShdw>
                </a:effectLst>
              </a:rPr>
              <a:t> </a:t>
            </a:r>
            <a:r>
              <a:rPr lang="en-US" sz="4400" err="1" smtClean="0">
                <a:effectLst>
                  <a:outerShdw blurRad="38100" dist="38100" dir="2700000" algn="tl">
                    <a:srgbClr val="000000">
                      <a:alpha val="43137"/>
                    </a:srgbClr>
                  </a:outerShdw>
                </a:effectLst>
              </a:rPr>
              <a:t>suatu</a:t>
            </a:r>
            <a:r>
              <a:rPr lang="en-US" sz="4400" smtClean="0">
                <a:effectLst>
                  <a:outerShdw blurRad="38100" dist="38100" dir="2700000" algn="tl">
                    <a:srgbClr val="000000">
                      <a:alpha val="43137"/>
                    </a:srgbClr>
                  </a:outerShdw>
                </a:effectLst>
              </a:rPr>
              <a:t> proses </a:t>
            </a:r>
            <a:r>
              <a:rPr lang="en-US" sz="4400" b="1" err="1" smtClean="0">
                <a:solidFill>
                  <a:srgbClr val="FF0000"/>
                </a:solidFill>
                <a:effectLst>
                  <a:outerShdw blurRad="38100" dist="38100" dir="2700000" algn="tl">
                    <a:srgbClr val="000000">
                      <a:alpha val="43137"/>
                    </a:srgbClr>
                  </a:outerShdw>
                </a:effectLst>
              </a:rPr>
              <a:t>pemecahan</a:t>
            </a:r>
            <a:r>
              <a:rPr lang="en-US" sz="4400" b="1" smtClean="0">
                <a:solidFill>
                  <a:srgbClr val="FF0000"/>
                </a:solidFill>
                <a:effectLst>
                  <a:outerShdw blurRad="38100" dist="38100" dir="2700000" algn="tl">
                    <a:srgbClr val="000000">
                      <a:alpha val="43137"/>
                    </a:srgbClr>
                  </a:outerShdw>
                </a:effectLst>
              </a:rPr>
              <a:t> </a:t>
            </a:r>
            <a:r>
              <a:rPr lang="en-US" sz="4400" b="1" err="1" smtClean="0">
                <a:solidFill>
                  <a:srgbClr val="FF0000"/>
                </a:solidFill>
                <a:effectLst>
                  <a:outerShdw blurRad="38100" dist="38100" dir="2700000" algn="tl">
                    <a:srgbClr val="000000">
                      <a:alpha val="43137"/>
                    </a:srgbClr>
                  </a:outerShdw>
                </a:effectLst>
              </a:rPr>
              <a:t>masalah</a:t>
            </a:r>
            <a:r>
              <a:rPr lang="en-US" sz="4400" b="1" smtClean="0">
                <a:solidFill>
                  <a:srgbClr val="FF0000"/>
                </a:solidFill>
                <a:effectLst>
                  <a:outerShdw blurRad="38100" dist="38100" dir="2700000" algn="tl">
                    <a:srgbClr val="000000">
                      <a:alpha val="43137"/>
                    </a:srgbClr>
                  </a:outerShdw>
                </a:effectLst>
              </a:rPr>
              <a:t> (problem solving).</a:t>
            </a:r>
            <a:endParaRPr lang="en-US" sz="4400" b="1">
              <a:solidFill>
                <a:srgbClr val="FF0000"/>
              </a:solidFill>
              <a:effectLst>
                <a:outerShdw blurRad="38100" dist="38100" dir="2700000" algn="tl">
                  <a:srgbClr val="000000">
                    <a:alpha val="43137"/>
                  </a:srgbClr>
                </a:outerShdw>
              </a:effectLst>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a:xfrm>
            <a:off x="724619" y="792195"/>
            <a:ext cx="10972800" cy="1143000"/>
          </a:xfrm>
        </p:spPr>
        <p:txBody>
          <a:bodyPr>
            <a:normAutofit fontScale="90000"/>
          </a:bodyPr>
          <a:lstStyle/>
          <a:p>
            <a:r>
              <a:rPr lang="en-US" sz="4400" smtClean="0"/>
              <a:t>Kita </a:t>
            </a:r>
            <a:r>
              <a:rPr lang="en-US" sz="4400" err="1" smtClean="0"/>
              <a:t>dapat</a:t>
            </a:r>
            <a:r>
              <a:rPr lang="en-US" sz="4400" smtClean="0"/>
              <a:t> </a:t>
            </a:r>
            <a:r>
              <a:rPr lang="en-US" sz="4400" err="1" smtClean="0"/>
              <a:t>mengidentifikasi</a:t>
            </a:r>
            <a:r>
              <a:rPr lang="en-US" sz="4400" smtClean="0"/>
              <a:t> 4 (</a:t>
            </a:r>
            <a:r>
              <a:rPr lang="en-US" sz="4400" err="1" smtClean="0"/>
              <a:t>empat</a:t>
            </a:r>
            <a:r>
              <a:rPr lang="en-US" sz="4400" smtClean="0"/>
              <a:t>) </a:t>
            </a:r>
            <a:r>
              <a:rPr lang="en-US" sz="4400" err="1" smtClean="0"/>
              <a:t>langkah</a:t>
            </a:r>
            <a:r>
              <a:rPr lang="en-US" sz="4400" smtClean="0"/>
              <a:t> </a:t>
            </a:r>
            <a:r>
              <a:rPr lang="en-US" sz="4400" err="1" smtClean="0"/>
              <a:t>dalam</a:t>
            </a:r>
            <a:r>
              <a:rPr lang="en-US" sz="4400" smtClean="0"/>
              <a:t> proses </a:t>
            </a:r>
            <a:r>
              <a:rPr lang="en-US" sz="4400" err="1" smtClean="0"/>
              <a:t>pemecahan</a:t>
            </a:r>
            <a:r>
              <a:rPr lang="en-US" sz="4400" smtClean="0"/>
              <a:t> </a:t>
            </a:r>
            <a:r>
              <a:rPr lang="en-US" sz="4400" err="1" smtClean="0"/>
              <a:t>masalah</a:t>
            </a:r>
            <a:r>
              <a:rPr lang="en-US" sz="4400" smtClean="0"/>
              <a:t> (</a:t>
            </a:r>
            <a:r>
              <a:rPr lang="id-ID" sz="4400" smtClean="0"/>
              <a:t>problem solving</a:t>
            </a:r>
            <a:r>
              <a:rPr lang="en-US" sz="4400" smtClean="0"/>
              <a:t>)</a:t>
            </a:r>
            <a:endParaRPr lang="en-US" sz="4400"/>
          </a:p>
        </p:txBody>
      </p:sp>
      <p:sp>
        <p:nvSpPr>
          <p:cNvPr id="55299" name="Rectangle 3"/>
          <p:cNvSpPr>
            <a:spLocks noGrp="1" noChangeArrowheads="1"/>
          </p:cNvSpPr>
          <p:nvPr>
            <p:ph idx="1"/>
          </p:nvPr>
        </p:nvSpPr>
        <p:spPr>
          <a:xfrm>
            <a:off x="862642" y="2667000"/>
            <a:ext cx="10696754" cy="3429000"/>
          </a:xfrm>
        </p:spPr>
        <p:txBody>
          <a:bodyPr>
            <a:normAutofit/>
          </a:bodyPr>
          <a:lstStyle/>
          <a:p>
            <a:pPr marL="609600" indent="-609600">
              <a:buFontTx/>
              <a:buAutoNum type="arabicPeriod"/>
            </a:pPr>
            <a:r>
              <a:rPr lang="id-ID" sz="3600" smtClean="0">
                <a:latin typeface="CG Omega" pitchFamily="34" charset="0"/>
              </a:rPr>
              <a:t>Problem Recognition</a:t>
            </a:r>
            <a:r>
              <a:rPr lang="en-US" sz="3600" smtClean="0">
                <a:latin typeface="CG Omega" pitchFamily="34" charset="0"/>
              </a:rPr>
              <a:t> (</a:t>
            </a:r>
            <a:r>
              <a:rPr lang="en-US" sz="3600" err="1" smtClean="0">
                <a:latin typeface="CG Omega" pitchFamily="34" charset="0"/>
              </a:rPr>
              <a:t>Mengenali</a:t>
            </a:r>
            <a:r>
              <a:rPr lang="en-US" sz="3600" smtClean="0">
                <a:latin typeface="CG Omega" pitchFamily="34" charset="0"/>
              </a:rPr>
              <a:t> </a:t>
            </a:r>
            <a:r>
              <a:rPr lang="en-US" sz="3600" err="1" smtClean="0">
                <a:latin typeface="CG Omega" pitchFamily="34" charset="0"/>
              </a:rPr>
              <a:t>masalah</a:t>
            </a:r>
            <a:r>
              <a:rPr lang="en-US" sz="3600" smtClean="0">
                <a:latin typeface="CG Omega" pitchFamily="34" charset="0"/>
              </a:rPr>
              <a:t>). </a:t>
            </a:r>
            <a:endParaRPr lang="en-US" sz="3600">
              <a:latin typeface="CG Omega" pitchFamily="34" charset="0"/>
            </a:endParaRPr>
          </a:p>
          <a:p>
            <a:pPr marL="609600" indent="-609600">
              <a:buFontTx/>
              <a:buAutoNum type="arabicPeriod"/>
            </a:pPr>
            <a:r>
              <a:rPr lang="id-ID" sz="3600" smtClean="0">
                <a:latin typeface="CG Omega" pitchFamily="34" charset="0"/>
              </a:rPr>
              <a:t>Technology Selection</a:t>
            </a:r>
            <a:r>
              <a:rPr lang="en-US" sz="3600" smtClean="0">
                <a:latin typeface="CG Omega" pitchFamily="34" charset="0"/>
              </a:rPr>
              <a:t> (</a:t>
            </a:r>
            <a:r>
              <a:rPr lang="en-US" sz="3600" err="1" smtClean="0">
                <a:latin typeface="CG Omega" pitchFamily="34" charset="0"/>
              </a:rPr>
              <a:t>Memilih</a:t>
            </a:r>
            <a:r>
              <a:rPr lang="en-US" sz="3600" smtClean="0">
                <a:latin typeface="CG Omega" pitchFamily="34" charset="0"/>
              </a:rPr>
              <a:t> </a:t>
            </a:r>
            <a:r>
              <a:rPr lang="en-US" sz="3600" err="1" smtClean="0">
                <a:latin typeface="CG Omega" pitchFamily="34" charset="0"/>
              </a:rPr>
              <a:t>teknologi</a:t>
            </a:r>
            <a:r>
              <a:rPr lang="en-US" sz="3600" smtClean="0">
                <a:latin typeface="CG Omega" pitchFamily="34" charset="0"/>
              </a:rPr>
              <a:t>).</a:t>
            </a:r>
            <a:endParaRPr lang="en-US" sz="3600">
              <a:latin typeface="CG Omega" pitchFamily="34" charset="0"/>
            </a:endParaRPr>
          </a:p>
          <a:p>
            <a:pPr marL="609600" indent="-609600">
              <a:buFontTx/>
              <a:buAutoNum type="arabicPeriod"/>
            </a:pPr>
            <a:r>
              <a:rPr lang="id-ID" sz="3600" smtClean="0">
                <a:latin typeface="CG Omega" pitchFamily="34" charset="0"/>
              </a:rPr>
              <a:t>Solution Development</a:t>
            </a:r>
            <a:r>
              <a:rPr lang="en-US" sz="3600" smtClean="0">
                <a:latin typeface="CG Omega" pitchFamily="34" charset="0"/>
              </a:rPr>
              <a:t> (</a:t>
            </a:r>
            <a:r>
              <a:rPr lang="en-US" sz="3600" err="1" smtClean="0">
                <a:latin typeface="CG Omega" pitchFamily="34" charset="0"/>
              </a:rPr>
              <a:t>Pengembangan</a:t>
            </a:r>
            <a:r>
              <a:rPr lang="en-US" sz="3600" smtClean="0">
                <a:latin typeface="CG Omega" pitchFamily="34" charset="0"/>
              </a:rPr>
              <a:t> </a:t>
            </a:r>
            <a:r>
              <a:rPr lang="en-US" sz="3600" err="1" smtClean="0">
                <a:latin typeface="CG Omega" pitchFamily="34" charset="0"/>
              </a:rPr>
              <a:t>Solusi</a:t>
            </a:r>
            <a:r>
              <a:rPr lang="en-US" sz="3600" smtClean="0">
                <a:latin typeface="CG Omega" pitchFamily="34" charset="0"/>
              </a:rPr>
              <a:t>).</a:t>
            </a:r>
            <a:endParaRPr lang="en-US" sz="3600">
              <a:latin typeface="CG Omega" pitchFamily="34" charset="0"/>
            </a:endParaRPr>
          </a:p>
          <a:p>
            <a:pPr marL="609600" indent="-609600">
              <a:buFontTx/>
              <a:buAutoNum type="arabicPeriod"/>
            </a:pPr>
            <a:r>
              <a:rPr lang="id-ID" sz="3600" smtClean="0">
                <a:latin typeface="CG Omega" pitchFamily="34" charset="0"/>
              </a:rPr>
              <a:t>Commercialization/implementation</a:t>
            </a:r>
            <a:r>
              <a:rPr lang="en-US" sz="3600" smtClean="0">
                <a:latin typeface="CG Omega" pitchFamily="34" charset="0"/>
              </a:rPr>
              <a:t> (</a:t>
            </a:r>
            <a:r>
              <a:rPr lang="en-US" sz="3600" err="1" smtClean="0">
                <a:latin typeface="CG Omega" pitchFamily="34" charset="0"/>
              </a:rPr>
              <a:t>Komersialisasi</a:t>
            </a:r>
            <a:r>
              <a:rPr lang="en-US" sz="3600" smtClean="0">
                <a:latin typeface="CG Omega" pitchFamily="34" charset="0"/>
              </a:rPr>
              <a:t>/</a:t>
            </a:r>
            <a:r>
              <a:rPr lang="en-US" sz="3600" err="1" smtClean="0">
                <a:latin typeface="CG Omega" pitchFamily="34" charset="0"/>
              </a:rPr>
              <a:t>implementasi</a:t>
            </a:r>
            <a:r>
              <a:rPr lang="en-US" sz="3600" smtClean="0">
                <a:latin typeface="CG Omega" pitchFamily="34" charset="0"/>
              </a:rPr>
              <a:t>).</a:t>
            </a:r>
            <a:endParaRPr lang="en-US" sz="3600">
              <a:latin typeface="CG Omega" pitchFamily="34" charset="0"/>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308" name="Rectangle 36"/>
          <p:cNvSpPr>
            <a:spLocks noChangeArrowheads="1"/>
          </p:cNvSpPr>
          <p:nvPr/>
        </p:nvSpPr>
        <p:spPr bwMode="auto">
          <a:xfrm>
            <a:off x="1242205" y="731839"/>
            <a:ext cx="9661584" cy="5345112"/>
          </a:xfrm>
          <a:prstGeom prst="rect">
            <a:avLst/>
          </a:prstGeom>
          <a:ln>
            <a:headEnd/>
            <a:tailEnd/>
          </a:ln>
        </p:spPr>
        <p:style>
          <a:lnRef idx="0">
            <a:schemeClr val="accent6"/>
          </a:lnRef>
          <a:fillRef idx="3">
            <a:schemeClr val="accent6"/>
          </a:fillRef>
          <a:effectRef idx="3">
            <a:schemeClr val="accent6"/>
          </a:effectRef>
          <a:fontRef idx="minor">
            <a:schemeClr val="lt1"/>
          </a:fontRef>
        </p:style>
        <p:txBody>
          <a:bodyPr wrap="none" anchor="ctr"/>
          <a:lstStyle/>
          <a:p>
            <a:endParaRPr lang="en-US">
              <a:solidFill>
                <a:schemeClr val="bg1"/>
              </a:solidFill>
            </a:endParaRPr>
          </a:p>
        </p:txBody>
      </p:sp>
      <p:grpSp>
        <p:nvGrpSpPr>
          <p:cNvPr id="54309" name="Group 37"/>
          <p:cNvGrpSpPr>
            <a:grpSpLocks/>
          </p:cNvGrpSpPr>
          <p:nvPr/>
        </p:nvGrpSpPr>
        <p:grpSpPr bwMode="auto">
          <a:xfrm>
            <a:off x="1844676" y="1219201"/>
            <a:ext cx="8640763" cy="4367213"/>
            <a:chOff x="202" y="768"/>
            <a:chExt cx="5443" cy="2751"/>
          </a:xfrm>
        </p:grpSpPr>
        <p:sp>
          <p:nvSpPr>
            <p:cNvPr id="54277" name="Text Box 5"/>
            <p:cNvSpPr txBox="1">
              <a:spLocks noChangeArrowheads="1"/>
            </p:cNvSpPr>
            <p:nvPr/>
          </p:nvSpPr>
          <p:spPr bwMode="auto">
            <a:xfrm>
              <a:off x="406" y="956"/>
              <a:ext cx="983" cy="421"/>
            </a:xfrm>
            <a:prstGeom prst="rect">
              <a:avLst/>
            </a:prstGeom>
            <a:solidFill>
              <a:srgbClr val="FFFFFF"/>
            </a:solidFill>
            <a:ln w="9525">
              <a:solidFill>
                <a:srgbClr val="000000"/>
              </a:solidFill>
              <a:miter lim="800000"/>
              <a:headEnd/>
              <a:tailEnd/>
            </a:ln>
          </p:spPr>
          <p:txBody>
            <a:bodyPr/>
            <a:lstStyle/>
            <a:p>
              <a:pPr algn="ctr"/>
              <a:r>
                <a:rPr lang="en-US" sz="1400">
                  <a:solidFill>
                    <a:srgbClr val="FF00FF"/>
                  </a:solidFill>
                  <a:latin typeface="CG Omega" pitchFamily="34" charset="0"/>
                </a:rPr>
                <a:t>PROBLEM</a:t>
              </a:r>
            </a:p>
            <a:p>
              <a:pPr algn="ctr"/>
              <a:r>
                <a:rPr lang="en-US" sz="1400">
                  <a:solidFill>
                    <a:srgbClr val="FF00FF"/>
                  </a:solidFill>
                  <a:latin typeface="CG Omega" pitchFamily="34" charset="0"/>
                </a:rPr>
                <a:t>RECOGNITION</a:t>
              </a:r>
              <a:endParaRPr lang="en-US" sz="2800">
                <a:solidFill>
                  <a:srgbClr val="FF00FF"/>
                </a:solidFill>
                <a:latin typeface="CG Omega" pitchFamily="34" charset="0"/>
              </a:endParaRPr>
            </a:p>
          </p:txBody>
        </p:sp>
        <p:sp>
          <p:nvSpPr>
            <p:cNvPr id="54278" name="Text Box 6"/>
            <p:cNvSpPr txBox="1">
              <a:spLocks noChangeArrowheads="1"/>
            </p:cNvSpPr>
            <p:nvPr/>
          </p:nvSpPr>
          <p:spPr bwMode="auto">
            <a:xfrm>
              <a:off x="1715" y="962"/>
              <a:ext cx="984" cy="421"/>
            </a:xfrm>
            <a:prstGeom prst="rect">
              <a:avLst/>
            </a:prstGeom>
            <a:solidFill>
              <a:srgbClr val="FFFFFF"/>
            </a:solidFill>
            <a:ln w="9525">
              <a:solidFill>
                <a:srgbClr val="000000"/>
              </a:solidFill>
              <a:miter lim="800000"/>
              <a:headEnd/>
              <a:tailEnd/>
            </a:ln>
          </p:spPr>
          <p:txBody>
            <a:bodyPr/>
            <a:lstStyle/>
            <a:p>
              <a:pPr algn="ctr"/>
              <a:r>
                <a:rPr lang="en-US" sz="1400">
                  <a:solidFill>
                    <a:srgbClr val="FF00FF"/>
                  </a:solidFill>
                  <a:latin typeface="CG Omega" pitchFamily="34" charset="0"/>
                </a:rPr>
                <a:t>TECHNOLOGY</a:t>
              </a:r>
            </a:p>
            <a:p>
              <a:pPr algn="ctr"/>
              <a:r>
                <a:rPr lang="en-US" sz="1400">
                  <a:solidFill>
                    <a:srgbClr val="FF00FF"/>
                  </a:solidFill>
                  <a:latin typeface="CG Omega" pitchFamily="34" charset="0"/>
                </a:rPr>
                <a:t>SELECTION</a:t>
              </a:r>
              <a:endParaRPr lang="en-US" sz="2800">
                <a:solidFill>
                  <a:srgbClr val="FF00FF"/>
                </a:solidFill>
                <a:latin typeface="CG Omega" pitchFamily="34" charset="0"/>
              </a:endParaRPr>
            </a:p>
          </p:txBody>
        </p:sp>
        <p:sp>
          <p:nvSpPr>
            <p:cNvPr id="54279" name="Text Box 7"/>
            <p:cNvSpPr txBox="1">
              <a:spLocks noChangeArrowheads="1"/>
            </p:cNvSpPr>
            <p:nvPr/>
          </p:nvSpPr>
          <p:spPr bwMode="auto">
            <a:xfrm>
              <a:off x="2981" y="962"/>
              <a:ext cx="1055" cy="421"/>
            </a:xfrm>
            <a:prstGeom prst="rect">
              <a:avLst/>
            </a:prstGeom>
            <a:solidFill>
              <a:srgbClr val="FFFFFF"/>
            </a:solidFill>
            <a:ln w="9525">
              <a:solidFill>
                <a:srgbClr val="000000"/>
              </a:solidFill>
              <a:miter lim="800000"/>
              <a:headEnd/>
              <a:tailEnd/>
            </a:ln>
          </p:spPr>
          <p:txBody>
            <a:bodyPr/>
            <a:lstStyle/>
            <a:p>
              <a:pPr algn="ctr"/>
              <a:r>
                <a:rPr lang="en-US" sz="1400">
                  <a:solidFill>
                    <a:srgbClr val="FF00FF"/>
                  </a:solidFill>
                  <a:latin typeface="CG Omega" pitchFamily="34" charset="0"/>
                </a:rPr>
                <a:t>SOLUTION</a:t>
              </a:r>
            </a:p>
            <a:p>
              <a:pPr algn="ctr"/>
              <a:r>
                <a:rPr lang="en-US" sz="1400">
                  <a:solidFill>
                    <a:srgbClr val="FF00FF"/>
                  </a:solidFill>
                  <a:latin typeface="CG Omega" pitchFamily="34" charset="0"/>
                </a:rPr>
                <a:t>DEVELOPMENT</a:t>
              </a:r>
              <a:endParaRPr lang="en-US" sz="2800">
                <a:solidFill>
                  <a:srgbClr val="FF00FF"/>
                </a:solidFill>
                <a:latin typeface="CG Omega" pitchFamily="34" charset="0"/>
              </a:endParaRPr>
            </a:p>
          </p:txBody>
        </p:sp>
        <p:sp>
          <p:nvSpPr>
            <p:cNvPr id="54280" name="Text Box 8"/>
            <p:cNvSpPr txBox="1">
              <a:spLocks noChangeArrowheads="1"/>
            </p:cNvSpPr>
            <p:nvPr/>
          </p:nvSpPr>
          <p:spPr bwMode="auto">
            <a:xfrm>
              <a:off x="4262" y="962"/>
              <a:ext cx="1076" cy="421"/>
            </a:xfrm>
            <a:prstGeom prst="rect">
              <a:avLst/>
            </a:prstGeom>
            <a:solidFill>
              <a:srgbClr val="FFFFFF"/>
            </a:solidFill>
            <a:ln w="9525">
              <a:solidFill>
                <a:srgbClr val="000000"/>
              </a:solidFill>
              <a:miter lim="800000"/>
              <a:headEnd/>
              <a:tailEnd/>
            </a:ln>
          </p:spPr>
          <p:txBody>
            <a:bodyPr/>
            <a:lstStyle/>
            <a:p>
              <a:pPr algn="ctr"/>
              <a:r>
                <a:rPr lang="en-US" sz="1400">
                  <a:solidFill>
                    <a:srgbClr val="FF00FF"/>
                  </a:solidFill>
                  <a:latin typeface="CG Omega" pitchFamily="34" charset="0"/>
                </a:rPr>
                <a:t>COMMERCIALI-</a:t>
              </a:r>
            </a:p>
            <a:p>
              <a:pPr algn="ctr"/>
              <a:r>
                <a:rPr lang="en-US" sz="1400">
                  <a:solidFill>
                    <a:srgbClr val="FF00FF"/>
                  </a:solidFill>
                  <a:latin typeface="CG Omega" pitchFamily="34" charset="0"/>
                </a:rPr>
                <a:t>ZATION</a:t>
              </a:r>
              <a:endParaRPr lang="en-US" sz="2800">
                <a:solidFill>
                  <a:srgbClr val="FF00FF"/>
                </a:solidFill>
                <a:latin typeface="CG Omega" pitchFamily="34" charset="0"/>
              </a:endParaRPr>
            </a:p>
          </p:txBody>
        </p:sp>
        <p:sp>
          <p:nvSpPr>
            <p:cNvPr id="54281" name="Line 9"/>
            <p:cNvSpPr>
              <a:spLocks noChangeShapeType="1"/>
            </p:cNvSpPr>
            <p:nvPr/>
          </p:nvSpPr>
          <p:spPr bwMode="auto">
            <a:xfrm>
              <a:off x="1388" y="1162"/>
              <a:ext cx="315" cy="8"/>
            </a:xfrm>
            <a:prstGeom prst="line">
              <a:avLst/>
            </a:prstGeom>
            <a:noFill/>
            <a:ln w="28575">
              <a:solidFill>
                <a:srgbClr val="0066FF"/>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54282" name="Line 10"/>
            <p:cNvSpPr>
              <a:spLocks noChangeShapeType="1"/>
            </p:cNvSpPr>
            <p:nvPr/>
          </p:nvSpPr>
          <p:spPr bwMode="auto">
            <a:xfrm>
              <a:off x="2693" y="1144"/>
              <a:ext cx="267" cy="0"/>
            </a:xfrm>
            <a:prstGeom prst="line">
              <a:avLst/>
            </a:prstGeom>
            <a:noFill/>
            <a:ln w="28575">
              <a:solidFill>
                <a:srgbClr val="0066FF"/>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54283" name="Line 11"/>
            <p:cNvSpPr>
              <a:spLocks noChangeShapeType="1"/>
            </p:cNvSpPr>
            <p:nvPr/>
          </p:nvSpPr>
          <p:spPr bwMode="auto">
            <a:xfrm>
              <a:off x="4036" y="1135"/>
              <a:ext cx="228" cy="9"/>
            </a:xfrm>
            <a:prstGeom prst="line">
              <a:avLst/>
            </a:prstGeom>
            <a:noFill/>
            <a:ln w="28575">
              <a:solidFill>
                <a:srgbClr val="0066FF"/>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54284" name="Line 12"/>
            <p:cNvSpPr>
              <a:spLocks noChangeShapeType="1"/>
            </p:cNvSpPr>
            <p:nvPr/>
          </p:nvSpPr>
          <p:spPr bwMode="auto">
            <a:xfrm flipV="1">
              <a:off x="886" y="768"/>
              <a:ext cx="7" cy="179"/>
            </a:xfrm>
            <a:prstGeom prst="line">
              <a:avLst/>
            </a:prstGeom>
            <a:noFill/>
            <a:ln w="28575">
              <a:solidFill>
                <a:srgbClr val="0066FF"/>
              </a:solidFill>
              <a:round/>
              <a:headEnd type="triangle" w="med" len="med"/>
              <a:tailEnd/>
            </a:ln>
            <a:extLst>
              <a:ext uri="{909E8E84-426E-40DD-AFC4-6F175D3DCCD1}">
                <a14:hiddenFill xmlns:a14="http://schemas.microsoft.com/office/drawing/2010/main">
                  <a:noFill/>
                </a14:hiddenFill>
              </a:ext>
            </a:extLst>
          </p:spPr>
          <p:txBody>
            <a:bodyPr/>
            <a:lstStyle/>
            <a:p>
              <a:endParaRPr lang="en-US"/>
            </a:p>
          </p:txBody>
        </p:sp>
        <p:sp>
          <p:nvSpPr>
            <p:cNvPr id="54285" name="Line 13"/>
            <p:cNvSpPr>
              <a:spLocks noChangeShapeType="1"/>
            </p:cNvSpPr>
            <p:nvPr/>
          </p:nvSpPr>
          <p:spPr bwMode="auto">
            <a:xfrm flipV="1">
              <a:off x="2196" y="774"/>
              <a:ext cx="7" cy="179"/>
            </a:xfrm>
            <a:prstGeom prst="line">
              <a:avLst/>
            </a:prstGeom>
            <a:noFill/>
            <a:ln w="28575">
              <a:solidFill>
                <a:srgbClr val="0066FF"/>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54286" name="Line 14"/>
            <p:cNvSpPr>
              <a:spLocks noChangeShapeType="1"/>
            </p:cNvSpPr>
            <p:nvPr/>
          </p:nvSpPr>
          <p:spPr bwMode="auto">
            <a:xfrm flipV="1">
              <a:off x="3497" y="771"/>
              <a:ext cx="8" cy="179"/>
            </a:xfrm>
            <a:prstGeom prst="line">
              <a:avLst/>
            </a:prstGeom>
            <a:noFill/>
            <a:ln w="28575">
              <a:solidFill>
                <a:srgbClr val="0066FF"/>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54287" name="Line 15"/>
            <p:cNvSpPr>
              <a:spLocks noChangeShapeType="1"/>
            </p:cNvSpPr>
            <p:nvPr/>
          </p:nvSpPr>
          <p:spPr bwMode="auto">
            <a:xfrm flipV="1">
              <a:off x="4775" y="769"/>
              <a:ext cx="8" cy="178"/>
            </a:xfrm>
            <a:prstGeom prst="line">
              <a:avLst/>
            </a:prstGeom>
            <a:noFill/>
            <a:ln w="28575">
              <a:solidFill>
                <a:srgbClr val="0066FF"/>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54288" name="Line 16"/>
            <p:cNvSpPr>
              <a:spLocks noChangeShapeType="1"/>
            </p:cNvSpPr>
            <p:nvPr/>
          </p:nvSpPr>
          <p:spPr bwMode="auto">
            <a:xfrm>
              <a:off x="886" y="777"/>
              <a:ext cx="3905" cy="0"/>
            </a:xfrm>
            <a:prstGeom prst="line">
              <a:avLst/>
            </a:prstGeom>
            <a:noFill/>
            <a:ln w="28575">
              <a:solidFill>
                <a:srgbClr val="0066FF"/>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4289" name="Text Box 17"/>
            <p:cNvSpPr txBox="1">
              <a:spLocks noChangeArrowheads="1"/>
            </p:cNvSpPr>
            <p:nvPr/>
          </p:nvSpPr>
          <p:spPr bwMode="auto">
            <a:xfrm>
              <a:off x="413" y="1384"/>
              <a:ext cx="1014" cy="2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ctr"/>
              <a:r>
                <a:rPr lang="en-US" sz="1600" i="1" err="1" smtClean="0">
                  <a:solidFill>
                    <a:schemeClr val="bg1"/>
                  </a:solidFill>
                  <a:latin typeface="CG Omega" pitchFamily="34" charset="0"/>
                </a:rPr>
                <a:t>Pendorong</a:t>
              </a:r>
              <a:endParaRPr lang="en-US" sz="2800">
                <a:solidFill>
                  <a:schemeClr val="bg1"/>
                </a:solidFill>
                <a:latin typeface="CG Omega" pitchFamily="34" charset="0"/>
              </a:endParaRPr>
            </a:p>
          </p:txBody>
        </p:sp>
        <p:sp>
          <p:nvSpPr>
            <p:cNvPr id="54290" name="Text Box 18"/>
            <p:cNvSpPr txBox="1">
              <a:spLocks noChangeArrowheads="1"/>
            </p:cNvSpPr>
            <p:nvPr/>
          </p:nvSpPr>
          <p:spPr bwMode="auto">
            <a:xfrm>
              <a:off x="1707" y="1399"/>
              <a:ext cx="1014" cy="2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ctr"/>
              <a:r>
                <a:rPr lang="en-US" sz="1600" i="1" err="1" smtClean="0">
                  <a:solidFill>
                    <a:schemeClr val="bg1"/>
                  </a:solidFill>
                  <a:latin typeface="CG Omega" pitchFamily="34" charset="0"/>
                </a:rPr>
                <a:t>Alternatif</a:t>
              </a:r>
              <a:endParaRPr lang="en-US" sz="2800">
                <a:solidFill>
                  <a:schemeClr val="bg1"/>
                </a:solidFill>
                <a:latin typeface="CG Omega" pitchFamily="34" charset="0"/>
              </a:endParaRPr>
            </a:p>
          </p:txBody>
        </p:sp>
        <p:sp>
          <p:nvSpPr>
            <p:cNvPr id="54291" name="Text Box 19"/>
            <p:cNvSpPr txBox="1">
              <a:spLocks noChangeArrowheads="1"/>
            </p:cNvSpPr>
            <p:nvPr/>
          </p:nvSpPr>
          <p:spPr bwMode="auto">
            <a:xfrm>
              <a:off x="2721" y="1399"/>
              <a:ext cx="1619" cy="2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ctr"/>
              <a:r>
                <a:rPr lang="en-US" sz="1600" i="1" err="1" smtClean="0">
                  <a:solidFill>
                    <a:schemeClr val="bg1"/>
                  </a:solidFill>
                  <a:latin typeface="CG Omega" pitchFamily="34" charset="0"/>
                </a:rPr>
                <a:t>Moda</a:t>
              </a:r>
              <a:r>
                <a:rPr lang="en-US" sz="1600" i="1" smtClean="0">
                  <a:solidFill>
                    <a:schemeClr val="bg1"/>
                  </a:solidFill>
                  <a:latin typeface="CG Omega" pitchFamily="34" charset="0"/>
                </a:rPr>
                <a:t> </a:t>
              </a:r>
              <a:r>
                <a:rPr lang="en-US" sz="1600" i="1" err="1" smtClean="0">
                  <a:solidFill>
                    <a:schemeClr val="bg1"/>
                  </a:solidFill>
                  <a:latin typeface="CG Omega" pitchFamily="34" charset="0"/>
                </a:rPr>
                <a:t>Implementasi</a:t>
              </a:r>
              <a:endParaRPr lang="en-US" sz="2800">
                <a:solidFill>
                  <a:schemeClr val="bg1"/>
                </a:solidFill>
                <a:latin typeface="CG Omega" pitchFamily="34" charset="0"/>
              </a:endParaRPr>
            </a:p>
          </p:txBody>
        </p:sp>
        <p:sp>
          <p:nvSpPr>
            <p:cNvPr id="54292" name="Text Box 20"/>
            <p:cNvSpPr txBox="1">
              <a:spLocks noChangeArrowheads="1"/>
            </p:cNvSpPr>
            <p:nvPr/>
          </p:nvSpPr>
          <p:spPr bwMode="auto">
            <a:xfrm>
              <a:off x="4232" y="1393"/>
              <a:ext cx="1211" cy="2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ctr"/>
              <a:r>
                <a:rPr lang="en-US" sz="1600" i="1" err="1" smtClean="0">
                  <a:solidFill>
                    <a:schemeClr val="bg1"/>
                  </a:solidFill>
                  <a:latin typeface="CG Omega" pitchFamily="34" charset="0"/>
                </a:rPr>
                <a:t>Bentuk</a:t>
              </a:r>
              <a:r>
                <a:rPr lang="en-US" sz="1600" i="1" smtClean="0">
                  <a:solidFill>
                    <a:schemeClr val="bg1"/>
                  </a:solidFill>
                  <a:latin typeface="CG Omega" pitchFamily="34" charset="0"/>
                </a:rPr>
                <a:t> </a:t>
              </a:r>
              <a:r>
                <a:rPr lang="en-US" sz="1600" i="1" err="1" smtClean="0">
                  <a:solidFill>
                    <a:schemeClr val="bg1"/>
                  </a:solidFill>
                  <a:latin typeface="CG Omega" pitchFamily="34" charset="0"/>
                </a:rPr>
                <a:t>Perubahan</a:t>
              </a:r>
              <a:endParaRPr lang="en-US" sz="2800">
                <a:solidFill>
                  <a:schemeClr val="bg1"/>
                </a:solidFill>
                <a:latin typeface="CG Omega" pitchFamily="34" charset="0"/>
              </a:endParaRPr>
            </a:p>
          </p:txBody>
        </p:sp>
        <p:sp>
          <p:nvSpPr>
            <p:cNvPr id="54293" name="Text Box 21"/>
            <p:cNvSpPr txBox="1">
              <a:spLocks noChangeArrowheads="1"/>
            </p:cNvSpPr>
            <p:nvPr/>
          </p:nvSpPr>
          <p:spPr bwMode="auto">
            <a:xfrm>
              <a:off x="275" y="1758"/>
              <a:ext cx="1360" cy="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z="1400" err="1" smtClean="0">
                  <a:solidFill>
                    <a:schemeClr val="bg1"/>
                  </a:solidFill>
                  <a:latin typeface="CG Omega" pitchFamily="34" charset="0"/>
                </a:rPr>
                <a:t>Kelayakan</a:t>
              </a:r>
              <a:r>
                <a:rPr lang="en-US" sz="1400" smtClean="0">
                  <a:solidFill>
                    <a:schemeClr val="bg1"/>
                  </a:solidFill>
                  <a:latin typeface="CG Omega" pitchFamily="34" charset="0"/>
                </a:rPr>
                <a:t> </a:t>
              </a:r>
              <a:r>
                <a:rPr lang="en-US" sz="1400" err="1" smtClean="0">
                  <a:solidFill>
                    <a:schemeClr val="bg1"/>
                  </a:solidFill>
                  <a:latin typeface="CG Omega" pitchFamily="34" charset="0"/>
                </a:rPr>
                <a:t>teknologi</a:t>
              </a:r>
              <a:endParaRPr lang="en-US" sz="1400">
                <a:solidFill>
                  <a:schemeClr val="bg1"/>
                </a:solidFill>
                <a:latin typeface="CG Omega" pitchFamily="34" charset="0"/>
              </a:endParaRPr>
            </a:p>
            <a:p>
              <a:endParaRPr lang="en-US" sz="1400">
                <a:solidFill>
                  <a:schemeClr val="bg1"/>
                </a:solidFill>
                <a:latin typeface="CG Omega" pitchFamily="34" charset="0"/>
              </a:endParaRPr>
            </a:p>
            <a:p>
              <a:r>
                <a:rPr lang="en-US" sz="1400" err="1" smtClean="0">
                  <a:solidFill>
                    <a:schemeClr val="bg1"/>
                  </a:solidFill>
                  <a:latin typeface="CG Omega" pitchFamily="34" charset="0"/>
                </a:rPr>
                <a:t>Potensi</a:t>
              </a:r>
              <a:r>
                <a:rPr lang="en-US" sz="1400" smtClean="0">
                  <a:solidFill>
                    <a:schemeClr val="bg1"/>
                  </a:solidFill>
                  <a:latin typeface="CG Omega" pitchFamily="34" charset="0"/>
                </a:rPr>
                <a:t> </a:t>
              </a:r>
              <a:r>
                <a:rPr lang="en-US" sz="1400" err="1" smtClean="0">
                  <a:solidFill>
                    <a:schemeClr val="bg1"/>
                  </a:solidFill>
                  <a:latin typeface="CG Omega" pitchFamily="34" charset="0"/>
                </a:rPr>
                <a:t>Pasar</a:t>
              </a:r>
              <a:endParaRPr lang="en-US" sz="1400">
                <a:solidFill>
                  <a:schemeClr val="bg1"/>
                </a:solidFill>
                <a:latin typeface="CG Omega" pitchFamily="34" charset="0"/>
              </a:endParaRPr>
            </a:p>
            <a:p>
              <a:endParaRPr lang="en-US" sz="1400">
                <a:solidFill>
                  <a:schemeClr val="bg1"/>
                </a:solidFill>
                <a:latin typeface="CG Omega" pitchFamily="34" charset="0"/>
              </a:endParaRPr>
            </a:p>
            <a:p>
              <a:r>
                <a:rPr lang="en-US" sz="1400" smtClean="0">
                  <a:solidFill>
                    <a:schemeClr val="bg1"/>
                  </a:solidFill>
                  <a:latin typeface="CG Omega" pitchFamily="34" charset="0"/>
                </a:rPr>
                <a:t>Ada </a:t>
              </a:r>
              <a:r>
                <a:rPr lang="en-US" sz="1400" err="1" smtClean="0">
                  <a:solidFill>
                    <a:schemeClr val="bg1"/>
                  </a:solidFill>
                  <a:latin typeface="CG Omega" pitchFamily="34" charset="0"/>
                </a:rPr>
                <a:t>Mandat</a:t>
              </a:r>
              <a:endParaRPr lang="en-US" sz="2800">
                <a:solidFill>
                  <a:schemeClr val="bg1"/>
                </a:solidFill>
                <a:latin typeface="CG Omega" pitchFamily="34" charset="0"/>
              </a:endParaRPr>
            </a:p>
          </p:txBody>
        </p:sp>
        <p:sp>
          <p:nvSpPr>
            <p:cNvPr id="54294" name="Text Box 22"/>
            <p:cNvSpPr txBox="1">
              <a:spLocks noChangeArrowheads="1"/>
            </p:cNvSpPr>
            <p:nvPr/>
          </p:nvSpPr>
          <p:spPr bwMode="auto">
            <a:xfrm>
              <a:off x="1585" y="1764"/>
              <a:ext cx="1383" cy="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z="1400" err="1" smtClean="0">
                  <a:solidFill>
                    <a:schemeClr val="bg1"/>
                  </a:solidFill>
                  <a:latin typeface="CG Omega" pitchFamily="34" charset="0"/>
                </a:rPr>
                <a:t>Desain</a:t>
              </a:r>
              <a:r>
                <a:rPr lang="en-US" sz="1400" smtClean="0">
                  <a:solidFill>
                    <a:schemeClr val="bg1"/>
                  </a:solidFill>
                  <a:latin typeface="CG Omega" pitchFamily="34" charset="0"/>
                </a:rPr>
                <a:t> </a:t>
              </a:r>
              <a:r>
                <a:rPr lang="en-US" sz="1400" err="1" smtClean="0">
                  <a:solidFill>
                    <a:schemeClr val="bg1"/>
                  </a:solidFill>
                  <a:latin typeface="CG Omega" pitchFamily="34" charset="0"/>
                </a:rPr>
                <a:t>Alternatif</a:t>
              </a:r>
              <a:endParaRPr lang="en-US" sz="1400">
                <a:solidFill>
                  <a:schemeClr val="bg1"/>
                </a:solidFill>
                <a:latin typeface="CG Omega" pitchFamily="34" charset="0"/>
              </a:endParaRPr>
            </a:p>
            <a:p>
              <a:endParaRPr lang="en-US" sz="1400">
                <a:solidFill>
                  <a:schemeClr val="bg1"/>
                </a:solidFill>
                <a:latin typeface="CG Omega" pitchFamily="34" charset="0"/>
              </a:endParaRPr>
            </a:p>
            <a:p>
              <a:r>
                <a:rPr lang="en-US" sz="1400" err="1" smtClean="0">
                  <a:solidFill>
                    <a:schemeClr val="bg1"/>
                  </a:solidFill>
                  <a:latin typeface="CG Omega" pitchFamily="34" charset="0"/>
                </a:rPr>
                <a:t>Pemilihan</a:t>
              </a:r>
              <a:r>
                <a:rPr lang="en-US" sz="1400" smtClean="0">
                  <a:solidFill>
                    <a:schemeClr val="bg1"/>
                  </a:solidFill>
                  <a:latin typeface="CG Omega" pitchFamily="34" charset="0"/>
                </a:rPr>
                <a:t> </a:t>
              </a:r>
              <a:r>
                <a:rPr lang="en-US" sz="1400" err="1" smtClean="0">
                  <a:solidFill>
                    <a:schemeClr val="bg1"/>
                  </a:solidFill>
                  <a:latin typeface="CG Omega" pitchFamily="34" charset="0"/>
                </a:rPr>
                <a:t>Teknologi</a:t>
              </a:r>
              <a:endParaRPr lang="en-US" sz="2800">
                <a:solidFill>
                  <a:schemeClr val="bg1"/>
                </a:solidFill>
                <a:latin typeface="CG Omega" pitchFamily="34" charset="0"/>
              </a:endParaRPr>
            </a:p>
          </p:txBody>
        </p:sp>
        <p:sp>
          <p:nvSpPr>
            <p:cNvPr id="54295" name="Text Box 23"/>
            <p:cNvSpPr txBox="1">
              <a:spLocks noChangeArrowheads="1"/>
            </p:cNvSpPr>
            <p:nvPr/>
          </p:nvSpPr>
          <p:spPr bwMode="auto">
            <a:xfrm>
              <a:off x="2851" y="1764"/>
              <a:ext cx="1482" cy="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ctr"/>
              <a:r>
                <a:rPr lang="en-US" sz="1400" err="1" smtClean="0">
                  <a:solidFill>
                    <a:schemeClr val="bg1"/>
                  </a:solidFill>
                  <a:latin typeface="CG Omega" pitchFamily="34" charset="0"/>
                </a:rPr>
                <a:t>Inovasi</a:t>
              </a:r>
              <a:endParaRPr lang="en-US" sz="1400">
                <a:solidFill>
                  <a:schemeClr val="bg1"/>
                </a:solidFill>
                <a:latin typeface="CG Omega" pitchFamily="34" charset="0"/>
              </a:endParaRPr>
            </a:p>
            <a:p>
              <a:pPr algn="ctr"/>
              <a:endParaRPr lang="en-US" sz="1400">
                <a:solidFill>
                  <a:schemeClr val="bg1"/>
                </a:solidFill>
                <a:latin typeface="CG Omega" pitchFamily="34" charset="0"/>
              </a:endParaRPr>
            </a:p>
            <a:p>
              <a:pPr algn="ctr"/>
              <a:endParaRPr lang="en-US" sz="1400">
                <a:solidFill>
                  <a:schemeClr val="bg1"/>
                </a:solidFill>
                <a:latin typeface="CG Omega" pitchFamily="34" charset="0"/>
              </a:endParaRPr>
            </a:p>
            <a:p>
              <a:pPr algn="ctr"/>
              <a:endParaRPr lang="en-US" sz="1400">
                <a:solidFill>
                  <a:schemeClr val="bg1"/>
                </a:solidFill>
                <a:latin typeface="CG Omega" pitchFamily="34" charset="0"/>
              </a:endParaRPr>
            </a:p>
            <a:p>
              <a:pPr algn="ctr"/>
              <a:r>
                <a:rPr lang="en-US" sz="1400" err="1" smtClean="0">
                  <a:solidFill>
                    <a:schemeClr val="bg1"/>
                  </a:solidFill>
                  <a:latin typeface="CG Omega" pitchFamily="34" charset="0"/>
                </a:rPr>
                <a:t>Adopsi</a:t>
              </a:r>
              <a:endParaRPr lang="en-US" sz="2800">
                <a:solidFill>
                  <a:schemeClr val="bg1"/>
                </a:solidFill>
                <a:latin typeface="CG Omega" pitchFamily="34" charset="0"/>
              </a:endParaRPr>
            </a:p>
          </p:txBody>
        </p:sp>
        <p:sp>
          <p:nvSpPr>
            <p:cNvPr id="54296" name="Text Box 24"/>
            <p:cNvSpPr txBox="1">
              <a:spLocks noChangeArrowheads="1"/>
            </p:cNvSpPr>
            <p:nvPr/>
          </p:nvSpPr>
          <p:spPr bwMode="auto">
            <a:xfrm>
              <a:off x="4132" y="1764"/>
              <a:ext cx="1513" cy="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ctr"/>
              <a:r>
                <a:rPr lang="en-US" sz="1400" err="1" smtClean="0">
                  <a:solidFill>
                    <a:schemeClr val="bg1"/>
                  </a:solidFill>
                  <a:latin typeface="CG Omega" pitchFamily="34" charset="0"/>
                </a:rPr>
                <a:t>Komersialisasi</a:t>
              </a:r>
              <a:endParaRPr lang="en-US" sz="1400">
                <a:solidFill>
                  <a:schemeClr val="bg1"/>
                </a:solidFill>
                <a:latin typeface="CG Omega" pitchFamily="34" charset="0"/>
              </a:endParaRPr>
            </a:p>
            <a:p>
              <a:pPr algn="ctr"/>
              <a:r>
                <a:rPr lang="en-US" sz="1400" err="1" smtClean="0">
                  <a:solidFill>
                    <a:schemeClr val="bg1"/>
                  </a:solidFill>
                  <a:latin typeface="CG Omega" pitchFamily="34" charset="0"/>
                </a:rPr>
                <a:t>Produk</a:t>
              </a:r>
              <a:r>
                <a:rPr lang="en-US" sz="1400" smtClean="0">
                  <a:solidFill>
                    <a:schemeClr val="bg1"/>
                  </a:solidFill>
                  <a:latin typeface="CG Omega" pitchFamily="34" charset="0"/>
                </a:rPr>
                <a:t> </a:t>
              </a:r>
              <a:r>
                <a:rPr lang="en-US" sz="1400" err="1" smtClean="0">
                  <a:solidFill>
                    <a:schemeClr val="bg1"/>
                  </a:solidFill>
                  <a:latin typeface="CG Omega" pitchFamily="34" charset="0"/>
                </a:rPr>
                <a:t>Baru</a:t>
              </a:r>
              <a:endParaRPr lang="en-US" sz="1400">
                <a:solidFill>
                  <a:schemeClr val="bg1"/>
                </a:solidFill>
                <a:latin typeface="CG Omega" pitchFamily="34" charset="0"/>
              </a:endParaRPr>
            </a:p>
            <a:p>
              <a:pPr algn="ctr"/>
              <a:endParaRPr lang="en-US" sz="1400">
                <a:solidFill>
                  <a:schemeClr val="bg1"/>
                </a:solidFill>
                <a:latin typeface="CG Omega" pitchFamily="34" charset="0"/>
              </a:endParaRPr>
            </a:p>
            <a:p>
              <a:pPr algn="ctr"/>
              <a:r>
                <a:rPr lang="en-US" sz="1400" err="1" smtClean="0">
                  <a:solidFill>
                    <a:schemeClr val="bg1"/>
                  </a:solidFill>
                  <a:latin typeface="CG Omega" pitchFamily="34" charset="0"/>
                </a:rPr>
                <a:t>Konfigurasi</a:t>
              </a:r>
              <a:r>
                <a:rPr lang="en-US" sz="1400" smtClean="0">
                  <a:solidFill>
                    <a:schemeClr val="bg1"/>
                  </a:solidFill>
                  <a:latin typeface="CG Omega" pitchFamily="34" charset="0"/>
                </a:rPr>
                <a:t> </a:t>
              </a:r>
              <a:r>
                <a:rPr lang="en-US" sz="1400" err="1" smtClean="0">
                  <a:solidFill>
                    <a:schemeClr val="bg1"/>
                  </a:solidFill>
                  <a:latin typeface="CG Omega" pitchFamily="34" charset="0"/>
                </a:rPr>
                <a:t>Ulang</a:t>
              </a:r>
              <a:endParaRPr lang="en-US" sz="1400">
                <a:solidFill>
                  <a:schemeClr val="bg1"/>
                </a:solidFill>
                <a:latin typeface="CG Omega" pitchFamily="34" charset="0"/>
              </a:endParaRPr>
            </a:p>
            <a:p>
              <a:pPr algn="ctr"/>
              <a:r>
                <a:rPr lang="en-US" sz="1400" err="1" smtClean="0">
                  <a:solidFill>
                    <a:schemeClr val="bg1"/>
                  </a:solidFill>
                  <a:latin typeface="CG Omega" pitchFamily="34" charset="0"/>
                </a:rPr>
                <a:t>Rantai</a:t>
              </a:r>
              <a:r>
                <a:rPr lang="en-US" sz="1400" smtClean="0">
                  <a:solidFill>
                    <a:schemeClr val="bg1"/>
                  </a:solidFill>
                  <a:latin typeface="CG Omega" pitchFamily="34" charset="0"/>
                </a:rPr>
                <a:t> </a:t>
              </a:r>
              <a:r>
                <a:rPr lang="en-US" sz="1400" err="1" smtClean="0">
                  <a:solidFill>
                    <a:schemeClr val="bg1"/>
                  </a:solidFill>
                  <a:latin typeface="CG Omega" pitchFamily="34" charset="0"/>
                </a:rPr>
                <a:t>Nilai</a:t>
              </a:r>
              <a:endParaRPr lang="en-US" sz="2800">
                <a:solidFill>
                  <a:schemeClr val="bg1"/>
                </a:solidFill>
                <a:latin typeface="CG Omega" pitchFamily="34" charset="0"/>
              </a:endParaRPr>
            </a:p>
          </p:txBody>
        </p:sp>
        <p:sp>
          <p:nvSpPr>
            <p:cNvPr id="54297" name="Rectangle 25"/>
            <p:cNvSpPr>
              <a:spLocks noChangeArrowheads="1"/>
            </p:cNvSpPr>
            <p:nvPr/>
          </p:nvSpPr>
          <p:spPr bwMode="auto">
            <a:xfrm>
              <a:off x="202" y="1689"/>
              <a:ext cx="5288" cy="1001"/>
            </a:xfrm>
            <a:prstGeom prst="rect">
              <a:avLst/>
            </a:prstGeom>
            <a:noFill/>
            <a:ln w="28575">
              <a:solidFill>
                <a:srgbClr val="0066FF"/>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sz="2800">
                <a:solidFill>
                  <a:srgbClr val="FF00FF"/>
                </a:solidFill>
                <a:latin typeface="CG Omega" pitchFamily="34" charset="0"/>
              </a:endParaRPr>
            </a:p>
          </p:txBody>
        </p:sp>
        <p:sp>
          <p:nvSpPr>
            <p:cNvPr id="54298" name="Text Box 26"/>
            <p:cNvSpPr txBox="1">
              <a:spLocks noChangeArrowheads="1"/>
            </p:cNvSpPr>
            <p:nvPr/>
          </p:nvSpPr>
          <p:spPr bwMode="auto">
            <a:xfrm>
              <a:off x="1328" y="2702"/>
              <a:ext cx="2711"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ctr"/>
              <a:r>
                <a:rPr lang="en-US" sz="1600" b="1" i="1" err="1" smtClean="0">
                  <a:solidFill>
                    <a:schemeClr val="bg1"/>
                  </a:solidFill>
                  <a:latin typeface="CG Omega" pitchFamily="34" charset="0"/>
                </a:rPr>
                <a:t>Manajemen</a:t>
              </a:r>
              <a:r>
                <a:rPr lang="en-US" sz="1600" b="1" i="1" smtClean="0">
                  <a:solidFill>
                    <a:schemeClr val="bg1"/>
                  </a:solidFill>
                  <a:latin typeface="CG Omega" pitchFamily="34" charset="0"/>
                </a:rPr>
                <a:t> </a:t>
              </a:r>
              <a:r>
                <a:rPr lang="en-US" sz="1600" b="1" i="1" err="1" smtClean="0">
                  <a:solidFill>
                    <a:schemeClr val="bg1"/>
                  </a:solidFill>
                  <a:latin typeface="CG Omega" pitchFamily="34" charset="0"/>
                </a:rPr>
                <a:t>Teknologi</a:t>
              </a:r>
              <a:r>
                <a:rPr lang="en-US" sz="1600" b="1" i="1" smtClean="0">
                  <a:solidFill>
                    <a:schemeClr val="bg1"/>
                  </a:solidFill>
                  <a:latin typeface="CG Omega" pitchFamily="34" charset="0"/>
                </a:rPr>
                <a:t>: </a:t>
              </a:r>
              <a:r>
                <a:rPr lang="en-US" sz="1600" b="1" i="1" err="1" smtClean="0">
                  <a:solidFill>
                    <a:schemeClr val="bg1"/>
                  </a:solidFill>
                  <a:latin typeface="CG Omega" pitchFamily="34" charset="0"/>
                </a:rPr>
                <a:t>Pertanyaan</a:t>
              </a:r>
              <a:r>
                <a:rPr lang="en-US" sz="1600" b="1" i="1" smtClean="0">
                  <a:solidFill>
                    <a:schemeClr val="bg1"/>
                  </a:solidFill>
                  <a:latin typeface="CG Omega" pitchFamily="34" charset="0"/>
                </a:rPr>
                <a:t> </a:t>
              </a:r>
              <a:r>
                <a:rPr lang="en-US" sz="1600" b="1" i="1" err="1" smtClean="0">
                  <a:solidFill>
                    <a:schemeClr val="bg1"/>
                  </a:solidFill>
                  <a:latin typeface="CG Omega" pitchFamily="34" charset="0"/>
                </a:rPr>
                <a:t>kunci</a:t>
              </a:r>
              <a:endParaRPr lang="en-US" sz="2800" b="1">
                <a:solidFill>
                  <a:schemeClr val="bg1"/>
                </a:solidFill>
                <a:latin typeface="CG Omega" pitchFamily="34" charset="0"/>
              </a:endParaRPr>
            </a:p>
          </p:txBody>
        </p:sp>
        <p:sp>
          <p:nvSpPr>
            <p:cNvPr id="54299" name="Text Box 27"/>
            <p:cNvSpPr txBox="1">
              <a:spLocks noChangeArrowheads="1"/>
            </p:cNvSpPr>
            <p:nvPr/>
          </p:nvSpPr>
          <p:spPr bwMode="auto">
            <a:xfrm>
              <a:off x="202" y="3028"/>
              <a:ext cx="1466" cy="4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ctr"/>
              <a:r>
                <a:rPr lang="en-US" sz="1600" err="1" smtClean="0">
                  <a:solidFill>
                    <a:schemeClr val="bg1"/>
                  </a:solidFill>
                  <a:latin typeface="CG Omega" pitchFamily="34" charset="0"/>
                </a:rPr>
                <a:t>Akankah</a:t>
              </a:r>
              <a:r>
                <a:rPr lang="en-US" sz="1600" smtClean="0">
                  <a:solidFill>
                    <a:schemeClr val="bg1"/>
                  </a:solidFill>
                  <a:latin typeface="CG Omega" pitchFamily="34" charset="0"/>
                </a:rPr>
                <a:t> </a:t>
              </a:r>
              <a:r>
                <a:rPr lang="en-US" sz="1600" err="1" smtClean="0">
                  <a:solidFill>
                    <a:schemeClr val="bg1"/>
                  </a:solidFill>
                  <a:latin typeface="CG Omega" pitchFamily="34" charset="0"/>
                </a:rPr>
                <a:t>kita</a:t>
              </a:r>
              <a:r>
                <a:rPr lang="en-US" sz="1600" smtClean="0">
                  <a:solidFill>
                    <a:schemeClr val="bg1"/>
                  </a:solidFill>
                  <a:latin typeface="CG Omega" pitchFamily="34" charset="0"/>
                </a:rPr>
                <a:t> men-</a:t>
              </a:r>
              <a:r>
                <a:rPr lang="en-US" sz="1600" err="1" smtClean="0">
                  <a:solidFill>
                    <a:schemeClr val="bg1"/>
                  </a:solidFill>
                  <a:latin typeface="CG Omega" pitchFamily="34" charset="0"/>
                </a:rPr>
                <a:t>ciptakan</a:t>
              </a:r>
              <a:r>
                <a:rPr lang="en-US" sz="1600" smtClean="0">
                  <a:solidFill>
                    <a:schemeClr val="bg1"/>
                  </a:solidFill>
                  <a:latin typeface="CG Omega" pitchFamily="34" charset="0"/>
                </a:rPr>
                <a:t> </a:t>
              </a:r>
              <a:r>
                <a:rPr lang="en-US" sz="1600" err="1" smtClean="0">
                  <a:solidFill>
                    <a:schemeClr val="bg1"/>
                  </a:solidFill>
                  <a:latin typeface="CG Omega" pitchFamily="34" charset="0"/>
                </a:rPr>
                <a:t>keunggulan</a:t>
              </a:r>
              <a:r>
                <a:rPr lang="en-US" sz="1600" smtClean="0">
                  <a:solidFill>
                    <a:schemeClr val="bg1"/>
                  </a:solidFill>
                  <a:latin typeface="CG Omega" pitchFamily="34" charset="0"/>
                </a:rPr>
                <a:t> </a:t>
              </a:r>
              <a:r>
                <a:rPr lang="en-US" sz="1600" err="1" smtClean="0">
                  <a:solidFill>
                    <a:schemeClr val="bg1"/>
                  </a:solidFill>
                  <a:latin typeface="CG Omega" pitchFamily="34" charset="0"/>
                </a:rPr>
                <a:t>bersaing</a:t>
              </a:r>
              <a:r>
                <a:rPr lang="en-US" sz="1600" smtClean="0">
                  <a:solidFill>
                    <a:schemeClr val="bg1"/>
                  </a:solidFill>
                  <a:latin typeface="CG Omega" pitchFamily="34" charset="0"/>
                </a:rPr>
                <a:t>?</a:t>
              </a:r>
              <a:endParaRPr lang="en-US" sz="3200">
                <a:solidFill>
                  <a:schemeClr val="bg1"/>
                </a:solidFill>
                <a:latin typeface="CG Omega" pitchFamily="34" charset="0"/>
              </a:endParaRPr>
            </a:p>
          </p:txBody>
        </p:sp>
        <p:sp>
          <p:nvSpPr>
            <p:cNvPr id="54300" name="Text Box 28"/>
            <p:cNvSpPr txBox="1">
              <a:spLocks noChangeArrowheads="1"/>
            </p:cNvSpPr>
            <p:nvPr/>
          </p:nvSpPr>
          <p:spPr bwMode="auto">
            <a:xfrm>
              <a:off x="1690" y="3065"/>
              <a:ext cx="1084" cy="3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z="1400" err="1" smtClean="0">
                  <a:solidFill>
                    <a:schemeClr val="bg1"/>
                  </a:solidFill>
                  <a:latin typeface="CG Omega" pitchFamily="34" charset="0"/>
                </a:rPr>
                <a:t>Teknologi</a:t>
              </a:r>
              <a:r>
                <a:rPr lang="en-US" sz="1400" smtClean="0">
                  <a:solidFill>
                    <a:schemeClr val="bg1"/>
                  </a:solidFill>
                  <a:latin typeface="CG Omega" pitchFamily="34" charset="0"/>
                </a:rPr>
                <a:t> </a:t>
              </a:r>
              <a:r>
                <a:rPr lang="en-US" sz="1400" err="1" smtClean="0">
                  <a:solidFill>
                    <a:schemeClr val="bg1"/>
                  </a:solidFill>
                  <a:latin typeface="CG Omega" pitchFamily="34" charset="0"/>
                </a:rPr>
                <a:t>manakah</a:t>
              </a:r>
              <a:r>
                <a:rPr lang="en-US" sz="1400" smtClean="0">
                  <a:solidFill>
                    <a:schemeClr val="bg1"/>
                  </a:solidFill>
                  <a:latin typeface="CG Omega" pitchFamily="34" charset="0"/>
                </a:rPr>
                <a:t> </a:t>
              </a:r>
              <a:r>
                <a:rPr lang="en-US" sz="1400" err="1" smtClean="0">
                  <a:solidFill>
                    <a:schemeClr val="bg1"/>
                  </a:solidFill>
                  <a:latin typeface="CG Omega" pitchFamily="34" charset="0"/>
                </a:rPr>
                <a:t>kita</a:t>
              </a:r>
              <a:r>
                <a:rPr lang="en-US" sz="1400" smtClean="0">
                  <a:solidFill>
                    <a:schemeClr val="bg1"/>
                  </a:solidFill>
                  <a:latin typeface="CG Omega" pitchFamily="34" charset="0"/>
                </a:rPr>
                <a:t> </a:t>
              </a:r>
              <a:r>
                <a:rPr lang="en-US" sz="1400" err="1" smtClean="0">
                  <a:solidFill>
                    <a:schemeClr val="bg1"/>
                  </a:solidFill>
                  <a:latin typeface="CG Omega" pitchFamily="34" charset="0"/>
                </a:rPr>
                <a:t>akan</a:t>
              </a:r>
              <a:r>
                <a:rPr lang="en-US" sz="1400" smtClean="0">
                  <a:solidFill>
                    <a:schemeClr val="bg1"/>
                  </a:solidFill>
                  <a:latin typeface="CG Omega" pitchFamily="34" charset="0"/>
                </a:rPr>
                <a:t> </a:t>
              </a:r>
              <a:r>
                <a:rPr lang="en-US" sz="1400" err="1" smtClean="0">
                  <a:solidFill>
                    <a:schemeClr val="bg1"/>
                  </a:solidFill>
                  <a:latin typeface="CG Omega" pitchFamily="34" charset="0"/>
                </a:rPr>
                <a:t>pilih</a:t>
              </a:r>
              <a:r>
                <a:rPr lang="en-US" sz="1400" smtClean="0">
                  <a:solidFill>
                    <a:schemeClr val="bg1"/>
                  </a:solidFill>
                  <a:latin typeface="CG Omega" pitchFamily="34" charset="0"/>
                </a:rPr>
                <a:t>?</a:t>
              </a:r>
              <a:endParaRPr lang="en-US" sz="2800">
                <a:solidFill>
                  <a:schemeClr val="bg1"/>
                </a:solidFill>
                <a:latin typeface="CG Omega" pitchFamily="34" charset="0"/>
              </a:endParaRPr>
            </a:p>
          </p:txBody>
        </p:sp>
        <p:sp>
          <p:nvSpPr>
            <p:cNvPr id="54301" name="Text Box 29"/>
            <p:cNvSpPr txBox="1">
              <a:spLocks noChangeArrowheads="1"/>
            </p:cNvSpPr>
            <p:nvPr/>
          </p:nvSpPr>
          <p:spPr bwMode="auto">
            <a:xfrm>
              <a:off x="3052" y="3025"/>
              <a:ext cx="1059" cy="4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ctr"/>
              <a:r>
                <a:rPr lang="en-US" sz="1600" smtClean="0">
                  <a:solidFill>
                    <a:schemeClr val="bg1"/>
                  </a:solidFill>
                  <a:latin typeface="CG Omega" pitchFamily="34" charset="0"/>
                </a:rPr>
                <a:t>Kita </a:t>
              </a:r>
              <a:r>
                <a:rPr lang="en-US" sz="1600" err="1" smtClean="0">
                  <a:solidFill>
                    <a:schemeClr val="bg1"/>
                  </a:solidFill>
                  <a:latin typeface="CG Omega" pitchFamily="34" charset="0"/>
                </a:rPr>
                <a:t>akan</a:t>
              </a:r>
              <a:r>
                <a:rPr lang="en-US" sz="1600" smtClean="0">
                  <a:solidFill>
                    <a:schemeClr val="bg1"/>
                  </a:solidFill>
                  <a:latin typeface="CG Omega" pitchFamily="34" charset="0"/>
                </a:rPr>
                <a:t> </a:t>
              </a:r>
              <a:r>
                <a:rPr lang="en-US" sz="1600" err="1" smtClean="0">
                  <a:solidFill>
                    <a:schemeClr val="bg1"/>
                  </a:solidFill>
                  <a:latin typeface="CG Omega" pitchFamily="34" charset="0"/>
                </a:rPr>
                <a:t>buat</a:t>
              </a:r>
              <a:r>
                <a:rPr lang="en-US" sz="1600" smtClean="0">
                  <a:solidFill>
                    <a:schemeClr val="bg1"/>
                  </a:solidFill>
                  <a:latin typeface="CG Omega" pitchFamily="34" charset="0"/>
                </a:rPr>
                <a:t> </a:t>
              </a:r>
              <a:r>
                <a:rPr lang="en-US" sz="1600" err="1" smtClean="0">
                  <a:solidFill>
                    <a:schemeClr val="bg1"/>
                  </a:solidFill>
                  <a:latin typeface="CG Omega" pitchFamily="34" charset="0"/>
                </a:rPr>
                <a:t>atau</a:t>
              </a:r>
              <a:r>
                <a:rPr lang="en-US" sz="1600" smtClean="0">
                  <a:solidFill>
                    <a:schemeClr val="bg1"/>
                  </a:solidFill>
                  <a:latin typeface="CG Omega" pitchFamily="34" charset="0"/>
                </a:rPr>
                <a:t> </a:t>
              </a:r>
              <a:r>
                <a:rPr lang="en-US" sz="1600" err="1" smtClean="0">
                  <a:solidFill>
                    <a:schemeClr val="bg1"/>
                  </a:solidFill>
                  <a:latin typeface="CG Omega" pitchFamily="34" charset="0"/>
                </a:rPr>
                <a:t>beli</a:t>
              </a:r>
              <a:r>
                <a:rPr lang="en-US" sz="1600" smtClean="0">
                  <a:solidFill>
                    <a:schemeClr val="bg1"/>
                  </a:solidFill>
                  <a:latin typeface="CG Omega" pitchFamily="34" charset="0"/>
                </a:rPr>
                <a:t>?</a:t>
              </a:r>
              <a:endParaRPr lang="en-US" sz="3200">
                <a:solidFill>
                  <a:schemeClr val="bg1"/>
                </a:solidFill>
                <a:latin typeface="CG Omega" pitchFamily="34" charset="0"/>
              </a:endParaRPr>
            </a:p>
          </p:txBody>
        </p:sp>
        <p:sp>
          <p:nvSpPr>
            <p:cNvPr id="54302" name="Text Box 30"/>
            <p:cNvSpPr txBox="1">
              <a:spLocks noChangeArrowheads="1"/>
            </p:cNvSpPr>
            <p:nvPr/>
          </p:nvSpPr>
          <p:spPr bwMode="auto">
            <a:xfrm>
              <a:off x="4333" y="3045"/>
              <a:ext cx="1081" cy="4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ctr"/>
              <a:r>
                <a:rPr lang="en-US" sz="1600" err="1" smtClean="0">
                  <a:solidFill>
                    <a:schemeClr val="bg1"/>
                  </a:solidFill>
                  <a:latin typeface="CG Omega" pitchFamily="34" charset="0"/>
                </a:rPr>
                <a:t>Bagaimana</a:t>
              </a:r>
              <a:r>
                <a:rPr lang="en-US" sz="1600" smtClean="0">
                  <a:solidFill>
                    <a:schemeClr val="bg1"/>
                  </a:solidFill>
                  <a:latin typeface="CG Omega" pitchFamily="34" charset="0"/>
                </a:rPr>
                <a:t> </a:t>
              </a:r>
              <a:r>
                <a:rPr lang="en-US" sz="1600" err="1" smtClean="0">
                  <a:solidFill>
                    <a:schemeClr val="bg1"/>
                  </a:solidFill>
                  <a:latin typeface="CG Omega" pitchFamily="34" charset="0"/>
                </a:rPr>
                <a:t>kita</a:t>
              </a:r>
              <a:r>
                <a:rPr lang="en-US" sz="1600" smtClean="0">
                  <a:solidFill>
                    <a:schemeClr val="bg1"/>
                  </a:solidFill>
                  <a:latin typeface="CG Omega" pitchFamily="34" charset="0"/>
                </a:rPr>
                <a:t> </a:t>
              </a:r>
              <a:r>
                <a:rPr lang="en-US" sz="1600" err="1" smtClean="0">
                  <a:solidFill>
                    <a:schemeClr val="bg1"/>
                  </a:solidFill>
                  <a:latin typeface="CG Omega" pitchFamily="34" charset="0"/>
                </a:rPr>
                <a:t>implementasi</a:t>
              </a:r>
              <a:r>
                <a:rPr lang="en-US" sz="1600" smtClean="0">
                  <a:solidFill>
                    <a:schemeClr val="bg1"/>
                  </a:solidFill>
                  <a:latin typeface="CG Omega" pitchFamily="34" charset="0"/>
                </a:rPr>
                <a:t>?</a:t>
              </a:r>
              <a:endParaRPr lang="en-US" sz="3200">
                <a:solidFill>
                  <a:schemeClr val="bg1"/>
                </a:solidFill>
                <a:latin typeface="CG Omega" pitchFamily="34" charset="0"/>
              </a:endParaRPr>
            </a:p>
          </p:txBody>
        </p:sp>
        <p:sp>
          <p:nvSpPr>
            <p:cNvPr id="54303" name="Rectangle 31"/>
            <p:cNvSpPr>
              <a:spLocks noChangeArrowheads="1"/>
            </p:cNvSpPr>
            <p:nvPr/>
          </p:nvSpPr>
          <p:spPr bwMode="auto">
            <a:xfrm>
              <a:off x="202" y="2994"/>
              <a:ext cx="5288" cy="510"/>
            </a:xfrm>
            <a:prstGeom prst="rect">
              <a:avLst/>
            </a:prstGeom>
            <a:noFill/>
            <a:ln w="28575">
              <a:solidFill>
                <a:srgbClr val="0066FF"/>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sz="1600"/>
            </a:p>
          </p:txBody>
        </p:sp>
      </p:grpSp>
      <p:sp>
        <p:nvSpPr>
          <p:cNvPr id="54307" name="Text Box 35"/>
          <p:cNvSpPr txBox="1">
            <a:spLocks noChangeArrowheads="1"/>
          </p:cNvSpPr>
          <p:nvPr/>
        </p:nvSpPr>
        <p:spPr bwMode="auto">
          <a:xfrm>
            <a:off x="3017838" y="6076951"/>
            <a:ext cx="6443662"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sz="4000" b="1">
                <a:solidFill>
                  <a:srgbClr val="FF00FF"/>
                </a:solidFill>
                <a:effectLst>
                  <a:outerShdw blurRad="50800" dist="38100" dir="2700000" algn="tl" rotWithShape="0">
                    <a:prstClr val="black">
                      <a:alpha val="40000"/>
                    </a:prstClr>
                  </a:outerShdw>
                </a:effectLst>
                <a:latin typeface="Berlin Sans FB" panose="020E0602020502020306" pitchFamily="34" charset="0"/>
              </a:rPr>
              <a:t>Model Of Problem Solving</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p:txBody>
          <a:bodyPr>
            <a:normAutofit/>
          </a:bodyPr>
          <a:lstStyle/>
          <a:p>
            <a:r>
              <a:rPr lang="en-US" err="1" smtClean="0">
                <a:solidFill>
                  <a:schemeClr val="tx1"/>
                </a:solidFill>
                <a:effectLst>
                  <a:outerShdw blurRad="101600" dist="63500" dir="2700000" algn="tl" rotWithShape="0">
                    <a:prstClr val="black">
                      <a:alpha val="74000"/>
                    </a:prstClr>
                  </a:outerShdw>
                </a:effectLst>
              </a:rPr>
              <a:t>Empat</a:t>
            </a:r>
            <a:r>
              <a:rPr lang="en-US" smtClean="0">
                <a:solidFill>
                  <a:schemeClr val="tx1"/>
                </a:solidFill>
                <a:effectLst>
                  <a:outerShdw blurRad="101600" dist="63500" dir="2700000" algn="tl" rotWithShape="0">
                    <a:prstClr val="black">
                      <a:alpha val="74000"/>
                    </a:prstClr>
                  </a:outerShdw>
                </a:effectLst>
              </a:rPr>
              <a:t> </a:t>
            </a:r>
            <a:r>
              <a:rPr lang="en-US" err="1" smtClean="0">
                <a:solidFill>
                  <a:schemeClr val="tx1"/>
                </a:solidFill>
                <a:effectLst>
                  <a:outerShdw blurRad="101600" dist="63500" dir="2700000" algn="tl" rotWithShape="0">
                    <a:prstClr val="black">
                      <a:alpha val="74000"/>
                    </a:prstClr>
                  </a:outerShdw>
                </a:effectLst>
              </a:rPr>
              <a:t>langkah</a:t>
            </a:r>
            <a:r>
              <a:rPr lang="en-US" smtClean="0">
                <a:solidFill>
                  <a:schemeClr val="tx1"/>
                </a:solidFill>
                <a:effectLst>
                  <a:outerShdw blurRad="101600" dist="63500" dir="2700000" algn="tl" rotWithShape="0">
                    <a:prstClr val="black">
                      <a:alpha val="74000"/>
                    </a:prstClr>
                  </a:outerShdw>
                </a:effectLst>
              </a:rPr>
              <a:t> </a:t>
            </a:r>
            <a:r>
              <a:rPr lang="en-US" smtClean="0">
                <a:solidFill>
                  <a:srgbClr val="FF0000"/>
                </a:solidFill>
                <a:effectLst>
                  <a:outerShdw blurRad="101600" dist="63500" dir="2700000" algn="tl" rotWithShape="0">
                    <a:prstClr val="black">
                      <a:alpha val="74000"/>
                    </a:prstClr>
                  </a:outerShdw>
                </a:effectLst>
              </a:rPr>
              <a:t>model </a:t>
            </a:r>
            <a:r>
              <a:rPr lang="en-US" err="1" smtClean="0">
                <a:solidFill>
                  <a:srgbClr val="FF0000"/>
                </a:solidFill>
                <a:effectLst>
                  <a:outerShdw blurRad="101600" dist="63500" dir="2700000" algn="tl" rotWithShape="0">
                    <a:prstClr val="black">
                      <a:alpha val="74000"/>
                    </a:prstClr>
                  </a:outerShdw>
                </a:effectLst>
              </a:rPr>
              <a:t>pemecahan</a:t>
            </a:r>
            <a:r>
              <a:rPr lang="en-US" smtClean="0">
                <a:solidFill>
                  <a:srgbClr val="FF0000"/>
                </a:solidFill>
                <a:effectLst>
                  <a:outerShdw blurRad="101600" dist="63500" dir="2700000" algn="tl" rotWithShape="0">
                    <a:prstClr val="black">
                      <a:alpha val="74000"/>
                    </a:prstClr>
                  </a:outerShdw>
                </a:effectLst>
              </a:rPr>
              <a:t> </a:t>
            </a:r>
            <a:r>
              <a:rPr lang="en-US" err="1" smtClean="0">
                <a:solidFill>
                  <a:srgbClr val="FF0000"/>
                </a:solidFill>
                <a:effectLst>
                  <a:outerShdw blurRad="101600" dist="63500" dir="2700000" algn="tl" rotWithShape="0">
                    <a:prstClr val="black">
                      <a:alpha val="74000"/>
                    </a:prstClr>
                  </a:outerShdw>
                </a:effectLst>
              </a:rPr>
              <a:t>masalah</a:t>
            </a:r>
            <a:r>
              <a:rPr lang="en-US" smtClean="0">
                <a:solidFill>
                  <a:srgbClr val="FF0000"/>
                </a:solidFill>
                <a:effectLst>
                  <a:outerShdw blurRad="101600" dist="63500" dir="2700000" algn="tl" rotWithShape="0">
                    <a:prstClr val="black">
                      <a:alpha val="74000"/>
                    </a:prstClr>
                  </a:outerShdw>
                </a:effectLst>
              </a:rPr>
              <a:t> </a:t>
            </a:r>
            <a:r>
              <a:rPr lang="en-US" err="1" smtClean="0">
                <a:solidFill>
                  <a:schemeClr val="tx1"/>
                </a:solidFill>
                <a:effectLst>
                  <a:outerShdw blurRad="101600" dist="63500" dir="2700000" algn="tl" rotWithShape="0">
                    <a:prstClr val="black">
                      <a:alpha val="74000"/>
                    </a:prstClr>
                  </a:outerShdw>
                </a:effectLst>
              </a:rPr>
              <a:t>mempunyai</a:t>
            </a:r>
            <a:r>
              <a:rPr lang="en-US" smtClean="0">
                <a:solidFill>
                  <a:schemeClr val="tx1"/>
                </a:solidFill>
                <a:effectLst>
                  <a:outerShdw blurRad="101600" dist="63500" dir="2700000" algn="tl" rotWithShape="0">
                    <a:prstClr val="black">
                      <a:alpha val="74000"/>
                    </a:prstClr>
                  </a:outerShdw>
                </a:effectLst>
              </a:rPr>
              <a:t> </a:t>
            </a:r>
            <a:r>
              <a:rPr lang="en-US" err="1" smtClean="0">
                <a:solidFill>
                  <a:schemeClr val="tx1"/>
                </a:solidFill>
                <a:effectLst>
                  <a:outerShdw blurRad="101600" dist="63500" dir="2700000" algn="tl" rotWithShape="0">
                    <a:prstClr val="black">
                      <a:alpha val="74000"/>
                    </a:prstClr>
                  </a:outerShdw>
                </a:effectLst>
              </a:rPr>
              <a:t>tiga</a:t>
            </a:r>
            <a:r>
              <a:rPr lang="en-US" smtClean="0">
                <a:solidFill>
                  <a:schemeClr val="tx1"/>
                </a:solidFill>
                <a:effectLst>
                  <a:outerShdw blurRad="101600" dist="63500" dir="2700000" algn="tl" rotWithShape="0">
                    <a:prstClr val="black">
                      <a:alpha val="74000"/>
                    </a:prstClr>
                  </a:outerShdw>
                </a:effectLst>
              </a:rPr>
              <a:t> </a:t>
            </a:r>
            <a:r>
              <a:rPr lang="en-US" err="1" smtClean="0">
                <a:solidFill>
                  <a:schemeClr val="tx1"/>
                </a:solidFill>
                <a:effectLst>
                  <a:outerShdw blurRad="101600" dist="63500" dir="2700000" algn="tl" rotWithShape="0">
                    <a:prstClr val="black">
                      <a:alpha val="74000"/>
                    </a:prstClr>
                  </a:outerShdw>
                </a:effectLst>
              </a:rPr>
              <a:t>tujuan</a:t>
            </a:r>
            <a:r>
              <a:rPr lang="en-US" smtClean="0">
                <a:solidFill>
                  <a:schemeClr val="tx1"/>
                </a:solidFill>
                <a:effectLst>
                  <a:outerShdw blurRad="101600" dist="63500" dir="2700000" algn="tl" rotWithShape="0">
                    <a:prstClr val="black">
                      <a:alpha val="74000"/>
                    </a:prstClr>
                  </a:outerShdw>
                </a:effectLst>
              </a:rPr>
              <a:t>:</a:t>
            </a:r>
            <a:endParaRPr lang="en-US" sz="4000">
              <a:solidFill>
                <a:schemeClr val="tx1"/>
              </a:solidFill>
              <a:effectLst>
                <a:outerShdw blurRad="101600" dist="63500" dir="2700000" algn="tl" rotWithShape="0">
                  <a:prstClr val="black">
                    <a:alpha val="74000"/>
                  </a:prstClr>
                </a:outerShdw>
              </a:effectLst>
            </a:endParaRPr>
          </a:p>
        </p:txBody>
      </p:sp>
      <p:sp>
        <p:nvSpPr>
          <p:cNvPr id="53251" name="Rectangle 3"/>
          <p:cNvSpPr>
            <a:spLocks noGrp="1" noChangeArrowheads="1"/>
          </p:cNvSpPr>
          <p:nvPr>
            <p:ph idx="1"/>
          </p:nvPr>
        </p:nvSpPr>
        <p:spPr>
          <a:xfrm>
            <a:off x="867103" y="2536885"/>
            <a:ext cx="9520539" cy="4076700"/>
          </a:xfrm>
        </p:spPr>
        <p:txBody>
          <a:bodyPr anchor="t">
            <a:normAutofit/>
          </a:bodyPr>
          <a:lstStyle/>
          <a:p>
            <a:pPr marL="609600" indent="-609600">
              <a:lnSpc>
                <a:spcPct val="90000"/>
              </a:lnSpc>
              <a:buFontTx/>
              <a:buAutoNum type="arabicPeriod"/>
            </a:pPr>
            <a:r>
              <a:rPr lang="en-US" sz="2800" err="1" smtClean="0">
                <a:latin typeface="CG Omega" pitchFamily="34" charset="0"/>
              </a:rPr>
              <a:t>Memberikan</a:t>
            </a:r>
            <a:r>
              <a:rPr lang="en-US" sz="2800" smtClean="0">
                <a:latin typeface="CG Omega" pitchFamily="34" charset="0"/>
              </a:rPr>
              <a:t> </a:t>
            </a:r>
            <a:r>
              <a:rPr lang="en-US" sz="2800" err="1">
                <a:latin typeface="CG Omega" pitchFamily="34" charset="0"/>
              </a:rPr>
              <a:t>kerangka</a:t>
            </a:r>
            <a:r>
              <a:rPr lang="en-US" sz="2800">
                <a:latin typeface="CG Omega" pitchFamily="34" charset="0"/>
              </a:rPr>
              <a:t> </a:t>
            </a:r>
            <a:r>
              <a:rPr lang="en-US" sz="2800" err="1" smtClean="0">
                <a:latin typeface="CG Omega" pitchFamily="34" charset="0"/>
              </a:rPr>
              <a:t>menyatu</a:t>
            </a:r>
            <a:r>
              <a:rPr lang="en-US" sz="2800" smtClean="0">
                <a:latin typeface="CG Omega" pitchFamily="34" charset="0"/>
              </a:rPr>
              <a:t> </a:t>
            </a:r>
            <a:r>
              <a:rPr lang="en-US" sz="2800">
                <a:latin typeface="CG Omega" pitchFamily="34" charset="0"/>
              </a:rPr>
              <a:t>di </a:t>
            </a:r>
            <a:r>
              <a:rPr lang="en-US" sz="2800" err="1">
                <a:latin typeface="CG Omega" pitchFamily="34" charset="0"/>
              </a:rPr>
              <a:t>mana</a:t>
            </a:r>
            <a:r>
              <a:rPr lang="en-US" sz="2800">
                <a:latin typeface="CG Omega" pitchFamily="34" charset="0"/>
              </a:rPr>
              <a:t> </a:t>
            </a:r>
            <a:r>
              <a:rPr lang="en-US" sz="2800" err="1">
                <a:latin typeface="CG Omega" pitchFamily="34" charset="0"/>
              </a:rPr>
              <a:t>kita</a:t>
            </a:r>
            <a:r>
              <a:rPr lang="en-US" sz="2800">
                <a:latin typeface="CG Omega" pitchFamily="34" charset="0"/>
              </a:rPr>
              <a:t> </a:t>
            </a:r>
            <a:r>
              <a:rPr lang="en-US" sz="2800" err="1">
                <a:latin typeface="CG Omega" pitchFamily="34" charset="0"/>
              </a:rPr>
              <a:t>akan</a:t>
            </a:r>
            <a:r>
              <a:rPr lang="en-US" sz="2800">
                <a:latin typeface="CG Omega" pitchFamily="34" charset="0"/>
              </a:rPr>
              <a:t> </a:t>
            </a:r>
            <a:r>
              <a:rPr lang="en-US" sz="2800" err="1">
                <a:latin typeface="CG Omega" pitchFamily="34" charset="0"/>
              </a:rPr>
              <a:t>membahas</a:t>
            </a:r>
            <a:r>
              <a:rPr lang="en-US" sz="2800">
                <a:latin typeface="CG Omega" pitchFamily="34" charset="0"/>
              </a:rPr>
              <a:t> </a:t>
            </a:r>
            <a:r>
              <a:rPr lang="en-US" sz="2800" smtClean="0">
                <a:latin typeface="CG Omega" pitchFamily="34" charset="0"/>
              </a:rPr>
              <a:t>proses </a:t>
            </a:r>
            <a:r>
              <a:rPr lang="en-US" sz="2800" err="1" smtClean="0">
                <a:latin typeface="CG Omega" pitchFamily="34" charset="0"/>
              </a:rPr>
              <a:t>inovasi</a:t>
            </a:r>
            <a:r>
              <a:rPr lang="en-US" sz="2800" smtClean="0">
                <a:latin typeface="CG Omega" pitchFamily="34" charset="0"/>
              </a:rPr>
              <a:t> </a:t>
            </a:r>
            <a:r>
              <a:rPr lang="en-US" sz="2800" err="1">
                <a:latin typeface="CG Omega" pitchFamily="34" charset="0"/>
              </a:rPr>
              <a:t>dan</a:t>
            </a:r>
            <a:r>
              <a:rPr lang="en-US" sz="2800">
                <a:latin typeface="CG Omega" pitchFamily="34" charset="0"/>
              </a:rPr>
              <a:t> </a:t>
            </a:r>
            <a:r>
              <a:rPr lang="en-US" sz="2800" err="1">
                <a:latin typeface="CG Omega" pitchFamily="34" charset="0"/>
              </a:rPr>
              <a:t>difusi</a:t>
            </a:r>
            <a:r>
              <a:rPr lang="en-US" sz="2800">
                <a:latin typeface="CG Omega" pitchFamily="34" charset="0"/>
              </a:rPr>
              <a:t>.</a:t>
            </a:r>
          </a:p>
          <a:p>
            <a:pPr marL="609600" indent="-609600">
              <a:lnSpc>
                <a:spcPct val="90000"/>
              </a:lnSpc>
              <a:buFontTx/>
              <a:buAutoNum type="arabicPeriod"/>
            </a:pPr>
            <a:r>
              <a:rPr lang="en-US" sz="2800" err="1" smtClean="0">
                <a:latin typeface="CG Omega" pitchFamily="34" charset="0"/>
              </a:rPr>
              <a:t>Menyediakan</a:t>
            </a:r>
            <a:r>
              <a:rPr lang="en-US" sz="2800" smtClean="0">
                <a:latin typeface="CG Omega" pitchFamily="34" charset="0"/>
              </a:rPr>
              <a:t> </a:t>
            </a:r>
            <a:r>
              <a:rPr lang="en-US" sz="2800" err="1">
                <a:latin typeface="CG Omega" pitchFamily="34" charset="0"/>
              </a:rPr>
              <a:t>kerangka</a:t>
            </a:r>
            <a:r>
              <a:rPr lang="en-US" sz="2800">
                <a:latin typeface="CG Omega" pitchFamily="34" charset="0"/>
              </a:rPr>
              <a:t> </a:t>
            </a:r>
            <a:r>
              <a:rPr lang="en-US" sz="2800" err="1">
                <a:latin typeface="CG Omega" pitchFamily="34" charset="0"/>
              </a:rPr>
              <a:t>kerja</a:t>
            </a:r>
            <a:r>
              <a:rPr lang="en-US" sz="2800">
                <a:latin typeface="CG Omega" pitchFamily="34" charset="0"/>
              </a:rPr>
              <a:t> </a:t>
            </a:r>
            <a:r>
              <a:rPr lang="en-US" sz="2800" err="1">
                <a:latin typeface="CG Omega" pitchFamily="34" charset="0"/>
              </a:rPr>
              <a:t>normatif</a:t>
            </a:r>
            <a:r>
              <a:rPr lang="en-US" sz="2800">
                <a:latin typeface="CG Omega" pitchFamily="34" charset="0"/>
              </a:rPr>
              <a:t> </a:t>
            </a:r>
            <a:r>
              <a:rPr lang="en-US" sz="2800" err="1">
                <a:latin typeface="CG Omega" pitchFamily="34" charset="0"/>
              </a:rPr>
              <a:t>untuk</a:t>
            </a:r>
            <a:r>
              <a:rPr lang="en-US" sz="2800">
                <a:latin typeface="CG Omega" pitchFamily="34" charset="0"/>
              </a:rPr>
              <a:t> </a:t>
            </a:r>
            <a:r>
              <a:rPr lang="en-US" sz="2800" err="1">
                <a:latin typeface="CG Omega" pitchFamily="34" charset="0"/>
              </a:rPr>
              <a:t>manajemen</a:t>
            </a:r>
            <a:r>
              <a:rPr lang="en-US" sz="2800">
                <a:latin typeface="CG Omega" pitchFamily="34" charset="0"/>
              </a:rPr>
              <a:t> </a:t>
            </a:r>
            <a:r>
              <a:rPr lang="en-US" sz="2800" err="1">
                <a:latin typeface="CG Omega" pitchFamily="34" charset="0"/>
              </a:rPr>
              <a:t>kunci</a:t>
            </a:r>
            <a:r>
              <a:rPr lang="en-US" sz="2800">
                <a:latin typeface="CG Omega" pitchFamily="34" charset="0"/>
              </a:rPr>
              <a:t> </a:t>
            </a:r>
            <a:r>
              <a:rPr lang="en-US" sz="2800" err="1">
                <a:latin typeface="CG Omega" pitchFamily="34" charset="0"/>
              </a:rPr>
              <a:t>keputusan</a:t>
            </a:r>
            <a:r>
              <a:rPr lang="en-US" sz="2800">
                <a:latin typeface="CG Omega" pitchFamily="34" charset="0"/>
              </a:rPr>
              <a:t> </a:t>
            </a:r>
            <a:r>
              <a:rPr lang="en-US" sz="2800" smtClean="0">
                <a:latin typeface="CG Omega" pitchFamily="34" charset="0"/>
              </a:rPr>
              <a:t>technology</a:t>
            </a:r>
            <a:r>
              <a:rPr lang="en-US" sz="2800">
                <a:latin typeface="CG Omega" pitchFamily="34" charset="0"/>
              </a:rPr>
              <a:t>, </a:t>
            </a:r>
            <a:r>
              <a:rPr lang="en-US" sz="2800" err="1">
                <a:latin typeface="CG Omega" pitchFamily="34" charset="0"/>
              </a:rPr>
              <a:t>seperti</a:t>
            </a:r>
            <a:r>
              <a:rPr lang="en-US" sz="2800">
                <a:latin typeface="CG Omega" pitchFamily="34" charset="0"/>
              </a:rPr>
              <a:t> </a:t>
            </a:r>
            <a:r>
              <a:rPr lang="en-US" sz="2800" err="1">
                <a:latin typeface="CG Omega" pitchFamily="34" charset="0"/>
              </a:rPr>
              <a:t>pengenalan</a:t>
            </a:r>
            <a:r>
              <a:rPr lang="en-US" sz="2800">
                <a:latin typeface="CG Omega" pitchFamily="34" charset="0"/>
              </a:rPr>
              <a:t> </a:t>
            </a:r>
            <a:r>
              <a:rPr lang="en-US" sz="2800" err="1">
                <a:latin typeface="CG Omega" pitchFamily="34" charset="0"/>
              </a:rPr>
              <a:t>produk</a:t>
            </a:r>
            <a:r>
              <a:rPr lang="en-US" sz="2800">
                <a:latin typeface="CG Omega" pitchFamily="34" charset="0"/>
              </a:rPr>
              <a:t> </a:t>
            </a:r>
            <a:r>
              <a:rPr lang="en-US" sz="2800" err="1" smtClean="0">
                <a:latin typeface="CG Omega" pitchFamily="34" charset="0"/>
              </a:rPr>
              <a:t>baru</a:t>
            </a:r>
            <a:r>
              <a:rPr lang="en-US" sz="2800" smtClean="0">
                <a:latin typeface="CG Omega" pitchFamily="34" charset="0"/>
              </a:rPr>
              <a:t> </a:t>
            </a:r>
            <a:r>
              <a:rPr lang="en-US" sz="2800" err="1" smtClean="0">
                <a:latin typeface="CG Omega" pitchFamily="34" charset="0"/>
              </a:rPr>
              <a:t>atau</a:t>
            </a:r>
            <a:r>
              <a:rPr lang="en-US" sz="2800" smtClean="0">
                <a:latin typeface="CG Omega" pitchFamily="34" charset="0"/>
              </a:rPr>
              <a:t> </a:t>
            </a:r>
            <a:r>
              <a:rPr lang="en-US" sz="2800" err="1" smtClean="0">
                <a:latin typeface="CG Omega" pitchFamily="34" charset="0"/>
              </a:rPr>
              <a:t>konfigurasi</a:t>
            </a:r>
            <a:r>
              <a:rPr lang="en-US" sz="2800" smtClean="0">
                <a:latin typeface="CG Omega" pitchFamily="34" charset="0"/>
              </a:rPr>
              <a:t> </a:t>
            </a:r>
            <a:r>
              <a:rPr lang="en-US" sz="2800" err="1" smtClean="0">
                <a:latin typeface="CG Omega" pitchFamily="34" charset="0"/>
              </a:rPr>
              <a:t>rantai</a:t>
            </a:r>
            <a:r>
              <a:rPr lang="en-US" sz="2800" smtClean="0">
                <a:latin typeface="CG Omega" pitchFamily="34" charset="0"/>
              </a:rPr>
              <a:t> </a:t>
            </a:r>
            <a:r>
              <a:rPr lang="en-US" sz="2800" err="1" smtClean="0">
                <a:latin typeface="CG Omega" pitchFamily="34" charset="0"/>
              </a:rPr>
              <a:t>nilai</a:t>
            </a:r>
            <a:r>
              <a:rPr lang="en-US" sz="2800" smtClean="0">
                <a:latin typeface="CG Omega" pitchFamily="34" charset="0"/>
              </a:rPr>
              <a:t>; </a:t>
            </a:r>
            <a:r>
              <a:rPr lang="en-US" sz="2800" err="1">
                <a:latin typeface="CG Omega" pitchFamily="34" charset="0"/>
              </a:rPr>
              <a:t>dan</a:t>
            </a:r>
            <a:endParaRPr lang="en-US" sz="2800">
              <a:latin typeface="CG Omega" pitchFamily="34" charset="0"/>
            </a:endParaRPr>
          </a:p>
          <a:p>
            <a:pPr marL="609600" indent="-609600">
              <a:lnSpc>
                <a:spcPct val="90000"/>
              </a:lnSpc>
              <a:buFontTx/>
              <a:buAutoNum type="arabicPeriod"/>
            </a:pPr>
            <a:r>
              <a:rPr lang="en-US" sz="2800" err="1" smtClean="0">
                <a:latin typeface="CG Omega" pitchFamily="34" charset="0"/>
              </a:rPr>
              <a:t>Membantu</a:t>
            </a:r>
            <a:r>
              <a:rPr lang="en-US" sz="2800" smtClean="0">
                <a:latin typeface="CG Omega" pitchFamily="34" charset="0"/>
              </a:rPr>
              <a:t> </a:t>
            </a:r>
            <a:r>
              <a:rPr lang="en-US" sz="2800" err="1">
                <a:latin typeface="CG Omega" pitchFamily="34" charset="0"/>
              </a:rPr>
              <a:t>kita</a:t>
            </a:r>
            <a:r>
              <a:rPr lang="en-US" sz="2800">
                <a:latin typeface="CG Omega" pitchFamily="34" charset="0"/>
              </a:rPr>
              <a:t> </a:t>
            </a:r>
            <a:r>
              <a:rPr lang="en-US" sz="2800" err="1">
                <a:latin typeface="CG Omega" pitchFamily="34" charset="0"/>
              </a:rPr>
              <a:t>untuk</a:t>
            </a:r>
            <a:r>
              <a:rPr lang="en-US" sz="2800">
                <a:latin typeface="CG Omega" pitchFamily="34" charset="0"/>
              </a:rPr>
              <a:t> </a:t>
            </a:r>
            <a:r>
              <a:rPr lang="en-US" sz="2800" err="1">
                <a:latin typeface="CG Omega" pitchFamily="34" charset="0"/>
              </a:rPr>
              <a:t>fokus</a:t>
            </a:r>
            <a:r>
              <a:rPr lang="en-US" sz="2800">
                <a:latin typeface="CG Omega" pitchFamily="34" charset="0"/>
              </a:rPr>
              <a:t> </a:t>
            </a:r>
            <a:r>
              <a:rPr lang="en-US" sz="2800" err="1">
                <a:latin typeface="CG Omega" pitchFamily="34" charset="0"/>
              </a:rPr>
              <a:t>pada</a:t>
            </a:r>
            <a:r>
              <a:rPr lang="en-US" sz="2800">
                <a:latin typeface="CG Omega" pitchFamily="34" charset="0"/>
              </a:rPr>
              <a:t> </a:t>
            </a:r>
            <a:r>
              <a:rPr lang="en-US" sz="2800" err="1">
                <a:latin typeface="CG Omega" pitchFamily="34" charset="0"/>
              </a:rPr>
              <a:t>pertanyaan-pertanyaan</a:t>
            </a:r>
            <a:r>
              <a:rPr lang="en-US" sz="2800">
                <a:latin typeface="CG Omega" pitchFamily="34" charset="0"/>
              </a:rPr>
              <a:t> </a:t>
            </a:r>
            <a:r>
              <a:rPr lang="en-US" sz="2800" err="1">
                <a:latin typeface="CG Omega" pitchFamily="34" charset="0"/>
              </a:rPr>
              <a:t>kunci</a:t>
            </a:r>
            <a:r>
              <a:rPr lang="en-US" sz="2800">
                <a:latin typeface="CG Omega" pitchFamily="34" charset="0"/>
              </a:rPr>
              <a:t> yang </a:t>
            </a:r>
            <a:r>
              <a:rPr lang="en-US" sz="2800" err="1">
                <a:latin typeface="CG Omega" pitchFamily="34" charset="0"/>
              </a:rPr>
              <a:t>harus</a:t>
            </a:r>
            <a:r>
              <a:rPr lang="en-US" sz="2800">
                <a:latin typeface="CG Omega" pitchFamily="34" charset="0"/>
              </a:rPr>
              <a:t> </a:t>
            </a:r>
            <a:r>
              <a:rPr lang="en-US" sz="2800" err="1">
                <a:latin typeface="CG Omega" pitchFamily="34" charset="0"/>
              </a:rPr>
              <a:t>dijawab</a:t>
            </a:r>
            <a:r>
              <a:rPr lang="en-US" sz="2800">
                <a:latin typeface="CG Omega" pitchFamily="34" charset="0"/>
              </a:rPr>
              <a:t> </a:t>
            </a:r>
            <a:r>
              <a:rPr lang="en-US" sz="2800" err="1" smtClean="0">
                <a:latin typeface="CG Omega" pitchFamily="34" charset="0"/>
              </a:rPr>
              <a:t>manajemen</a:t>
            </a:r>
            <a:r>
              <a:rPr lang="en-US" sz="2800" smtClean="0">
                <a:latin typeface="CG Omega" pitchFamily="34" charset="0"/>
              </a:rPr>
              <a:t> </a:t>
            </a:r>
            <a:r>
              <a:rPr lang="en-US" sz="2800" err="1">
                <a:latin typeface="CG Omega" pitchFamily="34" charset="0"/>
              </a:rPr>
              <a:t>teknologi</a:t>
            </a:r>
            <a:r>
              <a:rPr lang="en-US" sz="2800">
                <a:latin typeface="CG Omega" pitchFamily="34" charset="0"/>
              </a:rPr>
              <a:t>.</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p>
            <a:r>
              <a:rPr lang="en-US" sz="6600" b="1" spc="5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B. Level </a:t>
            </a:r>
            <a:r>
              <a:rPr lang="en-US" sz="6600" b="1" spc="50" err="1"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Teknologi</a:t>
            </a:r>
            <a:r>
              <a:rPr lang="en-US" sz="6600" b="1" spc="5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 </a:t>
            </a:r>
            <a:endParaRPr lang="en-US" sz="6600" b="1" spc="5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
        <p:nvSpPr>
          <p:cNvPr id="57347" name="Rectangle 3"/>
          <p:cNvSpPr>
            <a:spLocks noGrp="1" noChangeArrowheads="1"/>
          </p:cNvSpPr>
          <p:nvPr>
            <p:ph idx="1"/>
          </p:nvPr>
        </p:nvSpPr>
        <p:spPr/>
        <p:txBody>
          <a:bodyPr>
            <a:normAutofit fontScale="92500" lnSpcReduction="10000"/>
          </a:bodyPr>
          <a:lstStyle/>
          <a:p>
            <a:r>
              <a:rPr lang="en-US" sz="2400" err="1" smtClean="0"/>
              <a:t>Meski</a:t>
            </a:r>
            <a:r>
              <a:rPr lang="en-US" sz="2400" smtClean="0"/>
              <a:t> </a:t>
            </a:r>
            <a:r>
              <a:rPr lang="en-US" sz="2400" err="1" smtClean="0"/>
              <a:t>tiap</a:t>
            </a:r>
            <a:r>
              <a:rPr lang="en-US" sz="2400" smtClean="0"/>
              <a:t> </a:t>
            </a:r>
            <a:r>
              <a:rPr lang="en-US" sz="2400" err="1" smtClean="0"/>
              <a:t>perusahaan</a:t>
            </a:r>
            <a:r>
              <a:rPr lang="en-US" sz="2400" smtClean="0"/>
              <a:t> </a:t>
            </a:r>
            <a:r>
              <a:rPr lang="en-US" sz="2400" err="1" smtClean="0"/>
              <a:t>bencoba</a:t>
            </a:r>
            <a:r>
              <a:rPr lang="en-US" sz="2400" smtClean="0"/>
              <a:t> </a:t>
            </a:r>
            <a:r>
              <a:rPr lang="en-US" sz="2400" err="1" smtClean="0"/>
              <a:t>menemukan</a:t>
            </a:r>
            <a:r>
              <a:rPr lang="en-US" sz="2400" smtClean="0"/>
              <a:t> </a:t>
            </a:r>
            <a:r>
              <a:rPr lang="en-US" sz="2400" err="1" smtClean="0"/>
              <a:t>keunggulan</a:t>
            </a:r>
            <a:r>
              <a:rPr lang="en-US" sz="2400" smtClean="0"/>
              <a:t> </a:t>
            </a:r>
            <a:r>
              <a:rPr lang="en-US" sz="2400" err="1" smtClean="0"/>
              <a:t>bersaing</a:t>
            </a:r>
            <a:r>
              <a:rPr lang="en-US" sz="2400" smtClean="0"/>
              <a:t> </a:t>
            </a:r>
            <a:r>
              <a:rPr lang="en-US" sz="2400" err="1" smtClean="0"/>
              <a:t>melalui</a:t>
            </a:r>
            <a:r>
              <a:rPr lang="en-US" sz="2400" smtClean="0"/>
              <a:t> </a:t>
            </a:r>
            <a:r>
              <a:rPr lang="en-US" sz="2400" err="1" smtClean="0"/>
              <a:t>upaya</a:t>
            </a:r>
            <a:r>
              <a:rPr lang="en-US" sz="2400" smtClean="0"/>
              <a:t> </a:t>
            </a:r>
            <a:r>
              <a:rPr lang="en-US" sz="2400" err="1" smtClean="0"/>
              <a:t>pemecahan</a:t>
            </a:r>
            <a:r>
              <a:rPr lang="en-US" sz="2400" smtClean="0"/>
              <a:t> masalahnya, </a:t>
            </a:r>
            <a:r>
              <a:rPr lang="en-US" sz="2400" err="1" smtClean="0"/>
              <a:t>pada</a:t>
            </a:r>
            <a:r>
              <a:rPr lang="en-US" sz="2400" smtClean="0"/>
              <a:t> </a:t>
            </a:r>
            <a:r>
              <a:rPr lang="en-US" sz="2400" err="1" smtClean="0"/>
              <a:t>banyak</a:t>
            </a:r>
            <a:r>
              <a:rPr lang="en-US" sz="2400" smtClean="0"/>
              <a:t> </a:t>
            </a:r>
            <a:r>
              <a:rPr lang="en-US" sz="2400" err="1" smtClean="0"/>
              <a:t>kasus</a:t>
            </a:r>
            <a:r>
              <a:rPr lang="en-US" sz="2400" smtClean="0"/>
              <a:t> </a:t>
            </a:r>
            <a:r>
              <a:rPr lang="en-US" sz="2400" err="1" smtClean="0"/>
              <a:t>perubahan</a:t>
            </a:r>
            <a:r>
              <a:rPr lang="en-US" sz="2400" smtClean="0"/>
              <a:t> </a:t>
            </a:r>
            <a:r>
              <a:rPr lang="en-US" sz="2400" err="1" smtClean="0"/>
              <a:t>teknologi</a:t>
            </a:r>
            <a:r>
              <a:rPr lang="en-US" sz="2400" smtClean="0"/>
              <a:t> </a:t>
            </a:r>
            <a:r>
              <a:rPr lang="en-US" sz="2400" err="1" smtClean="0"/>
              <a:t>didorong</a:t>
            </a:r>
            <a:r>
              <a:rPr lang="en-US" sz="2400" smtClean="0"/>
              <a:t> </a:t>
            </a:r>
            <a:r>
              <a:rPr lang="en-US" sz="2400" err="1" smtClean="0"/>
              <a:t>oleh</a:t>
            </a:r>
            <a:r>
              <a:rPr lang="en-US" sz="2400" smtClean="0"/>
              <a:t> </a:t>
            </a:r>
            <a:r>
              <a:rPr lang="en-US" sz="2400" b="1" err="1" smtClean="0"/>
              <a:t>banyak</a:t>
            </a:r>
            <a:r>
              <a:rPr lang="en-US" sz="2400" b="1" smtClean="0"/>
              <a:t> </a:t>
            </a:r>
            <a:r>
              <a:rPr lang="en-US" sz="2400" b="1" err="1" smtClean="0"/>
              <a:t>perusahaan</a:t>
            </a:r>
            <a:r>
              <a:rPr lang="en-US" sz="2400" b="1" smtClean="0"/>
              <a:t> </a:t>
            </a:r>
            <a:r>
              <a:rPr lang="en-US" sz="2400" err="1" smtClean="0"/>
              <a:t>dan</a:t>
            </a:r>
            <a:r>
              <a:rPr lang="en-US" sz="2400" smtClean="0"/>
              <a:t> </a:t>
            </a:r>
            <a:r>
              <a:rPr lang="en-US" sz="2400" b="1" err="1" smtClean="0"/>
              <a:t>organisasi</a:t>
            </a:r>
            <a:r>
              <a:rPr lang="en-US" sz="2400" b="1" smtClean="0"/>
              <a:t> </a:t>
            </a:r>
            <a:r>
              <a:rPr lang="en-US" sz="2400" smtClean="0"/>
              <a:t>yang </a:t>
            </a:r>
            <a:r>
              <a:rPr lang="en-US" sz="2400" err="1" smtClean="0"/>
              <a:t>terlibat</a:t>
            </a:r>
            <a:r>
              <a:rPr lang="en-US" sz="2400" smtClean="0"/>
              <a:t> </a:t>
            </a:r>
            <a:r>
              <a:rPr lang="en-US" sz="2400" err="1" smtClean="0"/>
              <a:t>dalam</a:t>
            </a:r>
            <a:r>
              <a:rPr lang="en-US" sz="2400" smtClean="0"/>
              <a:t> </a:t>
            </a:r>
            <a:r>
              <a:rPr lang="en-US" sz="2400" err="1" smtClean="0"/>
              <a:t>pengembangan</a:t>
            </a:r>
            <a:r>
              <a:rPr lang="en-US" sz="2400" smtClean="0"/>
              <a:t> </a:t>
            </a:r>
            <a:r>
              <a:rPr lang="en-US" sz="2400" err="1" smtClean="0"/>
              <a:t>teknologi</a:t>
            </a:r>
            <a:endParaRPr lang="en-US" sz="2400" smtClean="0"/>
          </a:p>
          <a:p>
            <a:r>
              <a:rPr lang="en-US" sz="2400" err="1" smtClean="0"/>
              <a:t>Akibatnya</a:t>
            </a:r>
            <a:r>
              <a:rPr lang="id-ID" sz="2400" smtClean="0"/>
              <a:t>, </a:t>
            </a:r>
            <a:r>
              <a:rPr lang="en-US" sz="2400" err="1" smtClean="0"/>
              <a:t>pada</a:t>
            </a:r>
            <a:r>
              <a:rPr lang="en-US" sz="2400" smtClean="0"/>
              <a:t> level </a:t>
            </a:r>
            <a:r>
              <a:rPr lang="en-US" sz="2400" err="1" smtClean="0"/>
              <a:t>teknologi</a:t>
            </a:r>
            <a:r>
              <a:rPr lang="en-US" sz="2400" smtClean="0"/>
              <a:t> </a:t>
            </a:r>
            <a:r>
              <a:rPr lang="en-US" sz="2400" err="1" smtClean="0"/>
              <a:t>tertentu</a:t>
            </a:r>
            <a:r>
              <a:rPr lang="en-US" sz="2400" smtClean="0"/>
              <a:t> (</a:t>
            </a:r>
            <a:r>
              <a:rPr lang="en-US" sz="2400" err="1" smtClean="0"/>
              <a:t>produk</a:t>
            </a:r>
            <a:r>
              <a:rPr lang="en-US" sz="2400" smtClean="0"/>
              <a:t> </a:t>
            </a:r>
            <a:r>
              <a:rPr lang="en-US" sz="2400" err="1" smtClean="0"/>
              <a:t>atau</a:t>
            </a:r>
            <a:r>
              <a:rPr lang="en-US" sz="2400" smtClean="0"/>
              <a:t> proses), </a:t>
            </a:r>
            <a:r>
              <a:rPr lang="en-US" sz="2400" err="1" smtClean="0"/>
              <a:t>perubahan</a:t>
            </a:r>
            <a:r>
              <a:rPr lang="en-US" sz="2400" smtClean="0"/>
              <a:t> </a:t>
            </a:r>
            <a:r>
              <a:rPr lang="en-US" sz="2400" err="1" smtClean="0"/>
              <a:t>teknologi</a:t>
            </a:r>
            <a:r>
              <a:rPr lang="en-US" sz="2400" smtClean="0"/>
              <a:t> </a:t>
            </a:r>
            <a:r>
              <a:rPr lang="en-US" sz="2400" err="1" smtClean="0"/>
              <a:t>menunjukkan</a:t>
            </a:r>
            <a:r>
              <a:rPr lang="en-US" sz="2400" smtClean="0"/>
              <a:t> </a:t>
            </a:r>
            <a:r>
              <a:rPr lang="en-US" sz="2400" err="1" smtClean="0"/>
              <a:t>dinamika</a:t>
            </a:r>
            <a:r>
              <a:rPr lang="en-US" sz="2400" smtClean="0"/>
              <a:t> </a:t>
            </a:r>
            <a:r>
              <a:rPr lang="en-US" sz="2400" err="1" smtClean="0"/>
              <a:t>evolusioner</a:t>
            </a:r>
            <a:r>
              <a:rPr lang="en-US" sz="2400" smtClean="0"/>
              <a:t> yang </a:t>
            </a:r>
            <a:r>
              <a:rPr lang="en-US" sz="2400" err="1" smtClean="0"/>
              <a:t>tidak</a:t>
            </a:r>
            <a:r>
              <a:rPr lang="en-US" sz="2400" smtClean="0"/>
              <a:t> </a:t>
            </a:r>
            <a:r>
              <a:rPr lang="en-US" sz="2400" err="1" smtClean="0"/>
              <a:t>dapat</a:t>
            </a:r>
            <a:r>
              <a:rPr lang="en-US" sz="2400" smtClean="0"/>
              <a:t> </a:t>
            </a:r>
            <a:r>
              <a:rPr lang="en-US" sz="2400" err="1" smtClean="0"/>
              <a:t>dikendalikan</a:t>
            </a:r>
            <a:r>
              <a:rPr lang="en-US" sz="2400" smtClean="0"/>
              <a:t> </a:t>
            </a:r>
            <a:r>
              <a:rPr lang="en-US" sz="2400" err="1" smtClean="0"/>
              <a:t>oleh</a:t>
            </a:r>
            <a:r>
              <a:rPr lang="en-US" sz="2400" smtClean="0"/>
              <a:t> </a:t>
            </a:r>
            <a:r>
              <a:rPr lang="en-US" sz="2400" b="1" err="1" smtClean="0"/>
              <a:t>satu</a:t>
            </a:r>
            <a:r>
              <a:rPr lang="en-US" sz="2400" b="1" smtClean="0"/>
              <a:t> </a:t>
            </a:r>
            <a:r>
              <a:rPr lang="en-US" sz="2400" b="1" err="1" smtClean="0"/>
              <a:t>perusahaan</a:t>
            </a:r>
            <a:r>
              <a:rPr lang="en-US" sz="2400" b="1" smtClean="0"/>
              <a:t> </a:t>
            </a:r>
            <a:r>
              <a:rPr lang="en-US" sz="2400" b="1" err="1" smtClean="0"/>
              <a:t>tunggal</a:t>
            </a:r>
            <a:r>
              <a:rPr lang="en-US" sz="2400" smtClean="0"/>
              <a:t>.</a:t>
            </a:r>
          </a:p>
          <a:p>
            <a:r>
              <a:rPr lang="en-US" sz="2400" err="1" smtClean="0"/>
              <a:t>Meski</a:t>
            </a:r>
            <a:r>
              <a:rPr lang="en-US" sz="2400" smtClean="0"/>
              <a:t> </a:t>
            </a:r>
            <a:r>
              <a:rPr lang="en-US" sz="2400" err="1" smtClean="0"/>
              <a:t>terobosan-terobosan</a:t>
            </a:r>
            <a:r>
              <a:rPr lang="en-US" sz="2400" smtClean="0"/>
              <a:t> </a:t>
            </a:r>
            <a:r>
              <a:rPr lang="en-US" sz="2400" err="1" smtClean="0"/>
              <a:t>sulit</a:t>
            </a:r>
            <a:r>
              <a:rPr lang="en-US" sz="2400" smtClean="0"/>
              <a:t> </a:t>
            </a:r>
            <a:r>
              <a:rPr lang="en-US" sz="2400" err="1" smtClean="0"/>
              <a:t>diprediksi</a:t>
            </a:r>
            <a:r>
              <a:rPr lang="en-US" sz="2400" smtClean="0"/>
              <a:t>, </a:t>
            </a:r>
            <a:r>
              <a:rPr lang="en-US" sz="2400" err="1" smtClean="0"/>
              <a:t>sekali</a:t>
            </a:r>
            <a:r>
              <a:rPr lang="en-US" sz="2400" smtClean="0"/>
              <a:t> </a:t>
            </a:r>
            <a:r>
              <a:rPr lang="en-US" sz="2400" err="1" smtClean="0"/>
              <a:t>teknologi</a:t>
            </a:r>
            <a:r>
              <a:rPr lang="en-US" sz="2400" smtClean="0"/>
              <a:t> </a:t>
            </a:r>
            <a:r>
              <a:rPr lang="en-US" sz="2400" err="1" smtClean="0"/>
              <a:t>telah</a:t>
            </a:r>
            <a:r>
              <a:rPr lang="en-US" sz="2400" smtClean="0"/>
              <a:t> </a:t>
            </a:r>
            <a:r>
              <a:rPr lang="en-US" sz="2400" err="1" smtClean="0"/>
              <a:t>muncul</a:t>
            </a:r>
            <a:r>
              <a:rPr lang="en-US" sz="2400" smtClean="0"/>
              <a:t>, </a:t>
            </a:r>
            <a:r>
              <a:rPr lang="en-US" sz="2400" err="1" smtClean="0"/>
              <a:t>dinamika</a:t>
            </a:r>
            <a:r>
              <a:rPr lang="en-US" sz="2400" smtClean="0"/>
              <a:t> </a:t>
            </a:r>
            <a:r>
              <a:rPr lang="en-US" sz="2400" err="1" smtClean="0"/>
              <a:t>evolusioner</a:t>
            </a:r>
            <a:r>
              <a:rPr lang="en-US" sz="2400" smtClean="0"/>
              <a:t> </a:t>
            </a:r>
            <a:r>
              <a:rPr lang="en-US" sz="2400" err="1" smtClean="0"/>
              <a:t>menampakkan</a:t>
            </a:r>
            <a:r>
              <a:rPr lang="en-US" sz="2400" smtClean="0"/>
              <a:t> </a:t>
            </a:r>
            <a:r>
              <a:rPr lang="en-US" sz="2400" err="1" smtClean="0"/>
              <a:t>pola</a:t>
            </a:r>
            <a:r>
              <a:rPr lang="en-US" sz="2400" smtClean="0"/>
              <a:t> yang </a:t>
            </a:r>
            <a:r>
              <a:rPr lang="en-US" sz="2400" err="1" smtClean="0"/>
              <a:t>dapat</a:t>
            </a:r>
            <a:r>
              <a:rPr lang="en-US" sz="2400" smtClean="0"/>
              <a:t> </a:t>
            </a:r>
            <a:r>
              <a:rPr lang="en-US" sz="2400" err="1" smtClean="0"/>
              <a:t>diprediksi</a:t>
            </a:r>
            <a:r>
              <a:rPr lang="en-US" sz="2400" smtClean="0"/>
              <a:t> yang </a:t>
            </a:r>
            <a:r>
              <a:rPr lang="en-US" sz="2400" err="1" smtClean="0"/>
              <a:t>dapat</a:t>
            </a:r>
            <a:r>
              <a:rPr lang="en-US" sz="2400" smtClean="0"/>
              <a:t> </a:t>
            </a:r>
            <a:r>
              <a:rPr lang="en-US" sz="2400" err="1" smtClean="0"/>
              <a:t>memungkinkan</a:t>
            </a:r>
            <a:r>
              <a:rPr lang="en-US" sz="2400" smtClean="0"/>
              <a:t> </a:t>
            </a:r>
            <a:r>
              <a:rPr lang="en-US" sz="2400" err="1" smtClean="0"/>
              <a:t>kita</a:t>
            </a:r>
            <a:r>
              <a:rPr lang="en-US" sz="2400" smtClean="0"/>
              <a:t>  </a:t>
            </a:r>
            <a:r>
              <a:rPr lang="en-US" sz="2400" err="1" smtClean="0"/>
              <a:t>melihat</a:t>
            </a:r>
            <a:r>
              <a:rPr lang="en-US" sz="2400" smtClean="0"/>
              <a:t> </a:t>
            </a:r>
            <a:r>
              <a:rPr lang="en-US" sz="2400" err="1" smtClean="0"/>
              <a:t>arah</a:t>
            </a:r>
            <a:r>
              <a:rPr lang="en-US" sz="2400" smtClean="0"/>
              <a:t> </a:t>
            </a:r>
            <a:r>
              <a:rPr lang="en-US" sz="2400" err="1" smtClean="0"/>
              <a:t>dari</a:t>
            </a:r>
            <a:r>
              <a:rPr lang="en-US" sz="2400" smtClean="0"/>
              <a:t> </a:t>
            </a:r>
            <a:r>
              <a:rPr lang="en-US" sz="2400" err="1" smtClean="0"/>
              <a:t>perubahan</a:t>
            </a:r>
            <a:r>
              <a:rPr lang="en-US" sz="2400" smtClean="0"/>
              <a:t> </a:t>
            </a:r>
            <a:r>
              <a:rPr lang="en-US" sz="2400" err="1" smtClean="0"/>
              <a:t>teknologi</a:t>
            </a:r>
            <a:r>
              <a:rPr lang="en-US" sz="2400" smtClean="0"/>
              <a:t>.</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p>
            <a:r>
              <a:rPr lang="en-US" sz="6600" b="1" spc="5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B. Level </a:t>
            </a:r>
            <a:r>
              <a:rPr lang="en-US" sz="6600" b="1" spc="50" err="1"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Teknologi</a:t>
            </a:r>
            <a:r>
              <a:rPr lang="en-US" sz="6600" b="1" spc="5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 </a:t>
            </a:r>
            <a:endParaRPr lang="en-US" sz="6600" b="1" spc="5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
        <p:nvSpPr>
          <p:cNvPr id="57347" name="Rectangle 3"/>
          <p:cNvSpPr>
            <a:spLocks noGrp="1" noChangeArrowheads="1"/>
          </p:cNvSpPr>
          <p:nvPr>
            <p:ph idx="1"/>
          </p:nvPr>
        </p:nvSpPr>
        <p:spPr/>
        <p:txBody>
          <a:bodyPr>
            <a:normAutofit fontScale="92500" lnSpcReduction="10000"/>
          </a:bodyPr>
          <a:lstStyle/>
          <a:p>
            <a:r>
              <a:rPr lang="id-ID" sz="2400" smtClean="0"/>
              <a:t>Although each firm is trying to seek competitive advantage throgh its own problem solving efforts, in most cases technological change is </a:t>
            </a:r>
            <a:r>
              <a:rPr lang="id-ID" sz="2400" b="1" smtClean="0">
                <a:effectLst>
                  <a:outerShdw blurRad="38100" dist="38100" dir="2700000" algn="tl">
                    <a:srgbClr val="000000">
                      <a:alpha val="43137"/>
                    </a:srgbClr>
                  </a:outerShdw>
                </a:effectLst>
              </a:rPr>
              <a:t>driven by numerous firms </a:t>
            </a:r>
            <a:r>
              <a:rPr lang="id-ID" sz="2400" smtClean="0"/>
              <a:t>and </a:t>
            </a:r>
            <a:r>
              <a:rPr lang="id-ID" sz="2400" b="1" smtClean="0">
                <a:effectLst>
                  <a:outerShdw blurRad="38100" dist="38100" dir="2700000" algn="tl">
                    <a:srgbClr val="000000">
                      <a:alpha val="43137"/>
                    </a:srgbClr>
                  </a:outerShdw>
                </a:effectLst>
              </a:rPr>
              <a:t>organizations</a:t>
            </a:r>
            <a:r>
              <a:rPr lang="id-ID" sz="2400" smtClean="0"/>
              <a:t> involved in technology development.</a:t>
            </a:r>
            <a:endParaRPr lang="en-US" sz="2400"/>
          </a:p>
          <a:p>
            <a:r>
              <a:rPr lang="id-ID" sz="2400" smtClean="0"/>
              <a:t>As a result, at the level of a specific technology (product of process), technology change displays evolutionary dynamics that are </a:t>
            </a:r>
            <a:r>
              <a:rPr lang="id-ID" sz="2400" b="1" smtClean="0">
                <a:effectLst>
                  <a:outerShdw blurRad="38100" dist="38100" dir="2700000" algn="tl">
                    <a:srgbClr val="000000">
                      <a:alpha val="43137"/>
                    </a:srgbClr>
                  </a:outerShdw>
                </a:effectLst>
              </a:rPr>
              <a:t>not controlled by a single firm</a:t>
            </a:r>
            <a:r>
              <a:rPr lang="id-ID" sz="2400" smtClean="0"/>
              <a:t>. </a:t>
            </a:r>
          </a:p>
          <a:p>
            <a:r>
              <a:rPr lang="id-ID" sz="2400" smtClean="0"/>
              <a:t>Although breakthroughs are difficulst to forecast, once a technology has emerged, the evolutionary dynamics display predictable patterns that enable us to discern the direction of technological  change.</a:t>
            </a:r>
            <a:endParaRPr lang="en-US" sz="2400"/>
          </a:p>
        </p:txBody>
      </p:sp>
    </p:spTree>
    <p:extLst>
      <p:ext uri="{BB962C8B-B14F-4D97-AF65-F5344CB8AC3E}">
        <p14:creationId xmlns:p14="http://schemas.microsoft.com/office/powerpoint/2010/main" val="22605281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p:txBody>
          <a:bodyPr/>
          <a:lstStyle/>
          <a:p>
            <a:r>
              <a:rPr lang="en-US" sz="4000" smtClean="0"/>
              <a:t>Jadi, apa pendorong perubahan ini? </a:t>
            </a:r>
            <a:endParaRPr lang="en-US" sz="4000"/>
          </a:p>
        </p:txBody>
      </p:sp>
      <p:sp>
        <p:nvSpPr>
          <p:cNvPr id="58371" name="Rectangle 3"/>
          <p:cNvSpPr>
            <a:spLocks noGrp="1" noChangeArrowheads="1"/>
          </p:cNvSpPr>
          <p:nvPr>
            <p:ph idx="1"/>
          </p:nvPr>
        </p:nvSpPr>
        <p:spPr>
          <a:xfrm>
            <a:off x="663677" y="2553419"/>
            <a:ext cx="10618839" cy="4101685"/>
          </a:xfrm>
        </p:spPr>
        <p:txBody>
          <a:bodyPr>
            <a:normAutofit fontScale="92500" lnSpcReduction="10000"/>
          </a:bodyPr>
          <a:lstStyle/>
          <a:p>
            <a:pPr marL="0" indent="0">
              <a:lnSpc>
                <a:spcPct val="90000"/>
              </a:lnSpc>
              <a:buNone/>
            </a:pPr>
            <a:r>
              <a:rPr lang="en-US" smtClean="0">
                <a:effectLst>
                  <a:outerShdw blurRad="38100" dist="38100" dir="2700000" algn="tl">
                    <a:srgbClr val="000000">
                      <a:alpha val="43137"/>
                    </a:srgbClr>
                  </a:outerShdw>
                </a:effectLst>
                <a:latin typeface="CG Omega" pitchFamily="34" charset="0"/>
              </a:rPr>
              <a:t>Kita dapat mengidenfitikasi 5 aktor yang berpartisipasi dalam dinamika evolusioner:</a:t>
            </a:r>
            <a:endParaRPr lang="en-US">
              <a:effectLst>
                <a:outerShdw blurRad="38100" dist="38100" dir="2700000" algn="tl">
                  <a:srgbClr val="000000">
                    <a:alpha val="43137"/>
                  </a:srgbClr>
                </a:outerShdw>
              </a:effectLst>
              <a:latin typeface="CG Omega" pitchFamily="34" charset="0"/>
            </a:endParaRPr>
          </a:p>
          <a:p>
            <a:pPr marL="533400" lvl="1" indent="-350838">
              <a:lnSpc>
                <a:spcPct val="90000"/>
              </a:lnSpc>
              <a:buFontTx/>
              <a:buAutoNum type="arabicPeriod"/>
            </a:pPr>
            <a:r>
              <a:rPr lang="id-ID" b="1" smtClean="0">
                <a:solidFill>
                  <a:srgbClr val="FF0000"/>
                </a:solidFill>
                <a:effectLst>
                  <a:outerShdw blurRad="38100" dist="38100" dir="2700000" algn="tl">
                    <a:srgbClr val="000000">
                      <a:alpha val="43137"/>
                    </a:srgbClr>
                  </a:outerShdw>
                </a:effectLst>
                <a:latin typeface="CG Omega" pitchFamily="34" charset="0"/>
              </a:rPr>
              <a:t>Technolgy Developer</a:t>
            </a:r>
            <a:r>
              <a:rPr lang="en-US" b="1" smtClean="0">
                <a:solidFill>
                  <a:srgbClr val="FF0000"/>
                </a:solidFill>
                <a:effectLst>
                  <a:outerShdw blurRad="38100" dist="38100" dir="2700000" algn="tl">
                    <a:srgbClr val="000000">
                      <a:alpha val="43137"/>
                    </a:srgbClr>
                  </a:outerShdw>
                </a:effectLst>
                <a:latin typeface="CG Omega" pitchFamily="34" charset="0"/>
              </a:rPr>
              <a:t>, </a:t>
            </a:r>
            <a:r>
              <a:rPr lang="id-ID" b="1" smtClean="0">
                <a:solidFill>
                  <a:srgbClr val="FF0000"/>
                </a:solidFill>
                <a:effectLst>
                  <a:outerShdw blurRad="38100" dist="38100" dir="2700000" algn="tl">
                    <a:srgbClr val="000000">
                      <a:alpha val="43137"/>
                    </a:srgbClr>
                  </a:outerShdw>
                </a:effectLst>
                <a:latin typeface="CG Omega" pitchFamily="34" charset="0"/>
              </a:rPr>
              <a:t> </a:t>
            </a:r>
            <a:r>
              <a:rPr lang="en-US" b="1" smtClean="0">
                <a:solidFill>
                  <a:schemeClr val="bg1"/>
                </a:solidFill>
                <a:effectLst>
                  <a:outerShdw blurRad="38100" dist="38100" dir="2700000" algn="tl">
                    <a:srgbClr val="000000">
                      <a:alpha val="43137"/>
                    </a:srgbClr>
                  </a:outerShdw>
                </a:effectLst>
                <a:latin typeface="CG Omega" pitchFamily="34" charset="0"/>
              </a:rPr>
              <a:t>biasanya adalah perusahaan yang terlibat dalam inovasi dalam upayanya mencapai keunggulan bersaing</a:t>
            </a:r>
            <a:r>
              <a:rPr lang="id-ID" b="1" smtClean="0">
                <a:solidFill>
                  <a:schemeClr val="bg1"/>
                </a:solidFill>
                <a:effectLst>
                  <a:outerShdw blurRad="38100" dist="38100" dir="2700000" algn="tl">
                    <a:srgbClr val="000000">
                      <a:alpha val="43137"/>
                    </a:srgbClr>
                  </a:outerShdw>
                </a:effectLst>
                <a:latin typeface="CG Omega" pitchFamily="34" charset="0"/>
              </a:rPr>
              <a:t>;</a:t>
            </a:r>
            <a:endParaRPr lang="en-US" b="1">
              <a:solidFill>
                <a:schemeClr val="bg1"/>
              </a:solidFill>
              <a:effectLst>
                <a:outerShdw blurRad="38100" dist="38100" dir="2700000" algn="tl">
                  <a:srgbClr val="000000">
                    <a:alpha val="43137"/>
                  </a:srgbClr>
                </a:outerShdw>
              </a:effectLst>
              <a:latin typeface="CG Omega" pitchFamily="34" charset="0"/>
            </a:endParaRPr>
          </a:p>
          <a:p>
            <a:pPr marL="533400" lvl="1" indent="-350838">
              <a:lnSpc>
                <a:spcPct val="90000"/>
              </a:lnSpc>
              <a:buFontTx/>
              <a:buAutoNum type="arabicPeriod"/>
            </a:pPr>
            <a:r>
              <a:rPr lang="id-ID" b="1" smtClean="0">
                <a:solidFill>
                  <a:srgbClr val="FF0000"/>
                </a:solidFill>
                <a:effectLst>
                  <a:outerShdw blurRad="38100" dist="38100" dir="2700000" algn="tl">
                    <a:srgbClr val="000000">
                      <a:alpha val="43137"/>
                    </a:srgbClr>
                  </a:outerShdw>
                </a:effectLst>
                <a:latin typeface="CG Omega" pitchFamily="34" charset="0"/>
              </a:rPr>
              <a:t>Technolog</a:t>
            </a:r>
            <a:r>
              <a:rPr lang="en-US" b="1" smtClean="0">
                <a:solidFill>
                  <a:srgbClr val="FF0000"/>
                </a:solidFill>
                <a:effectLst>
                  <a:outerShdw blurRad="38100" dist="38100" dir="2700000" algn="tl">
                    <a:srgbClr val="000000">
                      <a:alpha val="43137"/>
                    </a:srgbClr>
                  </a:outerShdw>
                </a:effectLst>
                <a:latin typeface="CG Omega" pitchFamily="34" charset="0"/>
              </a:rPr>
              <a:t>y</a:t>
            </a:r>
            <a:r>
              <a:rPr lang="id-ID" b="1" smtClean="0">
                <a:solidFill>
                  <a:srgbClr val="FF0000"/>
                </a:solidFill>
                <a:effectLst>
                  <a:outerShdw blurRad="38100" dist="38100" dir="2700000" algn="tl">
                    <a:srgbClr val="000000">
                      <a:alpha val="43137"/>
                    </a:srgbClr>
                  </a:outerShdw>
                </a:effectLst>
                <a:latin typeface="CG Omega" pitchFamily="34" charset="0"/>
              </a:rPr>
              <a:t> Facilitators</a:t>
            </a:r>
            <a:r>
              <a:rPr lang="en-US" smtClean="0">
                <a:effectLst>
                  <a:outerShdw blurRad="38100" dist="38100" dir="2700000" algn="tl">
                    <a:srgbClr val="000000">
                      <a:alpha val="43137"/>
                    </a:srgbClr>
                  </a:outerShdw>
                </a:effectLst>
                <a:latin typeface="CG Omega" pitchFamily="34" charset="0"/>
              </a:rPr>
              <a:t>,</a:t>
            </a:r>
            <a:r>
              <a:rPr lang="en-US" b="1" smtClean="0">
                <a:solidFill>
                  <a:schemeClr val="bg1"/>
                </a:solidFill>
                <a:effectLst>
                  <a:outerShdw blurRad="38100" dist="38100" dir="2700000" algn="tl">
                    <a:srgbClr val="000000">
                      <a:alpha val="43137"/>
                    </a:srgbClr>
                  </a:outerShdw>
                </a:effectLst>
                <a:latin typeface="CG Omega" pitchFamily="34" charset="0"/>
              </a:rPr>
              <a:t> </a:t>
            </a:r>
            <a:r>
              <a:rPr lang="en-US" b="1">
                <a:solidFill>
                  <a:schemeClr val="bg1"/>
                </a:solidFill>
                <a:effectLst>
                  <a:outerShdw blurRad="38100" dist="38100" dir="2700000" algn="tl">
                    <a:srgbClr val="000000">
                      <a:alpha val="43137"/>
                    </a:srgbClr>
                  </a:outerShdw>
                </a:effectLst>
                <a:latin typeface="CG Omega" pitchFamily="34" charset="0"/>
              </a:rPr>
              <a:t>yang menghasilkan/menyediakan sumberdaya dalam pendanaan dan pelaksanaan usaha inovasi.</a:t>
            </a:r>
          </a:p>
          <a:p>
            <a:pPr marL="533400" lvl="1" indent="-350838">
              <a:lnSpc>
                <a:spcPct val="90000"/>
              </a:lnSpc>
              <a:buFontTx/>
              <a:buAutoNum type="arabicPeriod"/>
            </a:pPr>
            <a:r>
              <a:rPr lang="id-ID" b="1" smtClean="0">
                <a:solidFill>
                  <a:srgbClr val="FF0000"/>
                </a:solidFill>
                <a:effectLst>
                  <a:outerShdw blurRad="38100" dist="38100" dir="2700000" algn="tl">
                    <a:srgbClr val="000000">
                      <a:alpha val="43137"/>
                    </a:srgbClr>
                  </a:outerShdw>
                </a:effectLst>
                <a:latin typeface="CG Omega" pitchFamily="34" charset="0"/>
              </a:rPr>
              <a:t>Customers</a:t>
            </a:r>
            <a:r>
              <a:rPr lang="id-ID" smtClean="0">
                <a:solidFill>
                  <a:srgbClr val="FF9900"/>
                </a:solidFill>
                <a:effectLst>
                  <a:outerShdw blurRad="38100" dist="38100" dir="2700000" algn="tl">
                    <a:srgbClr val="000000">
                      <a:alpha val="43137"/>
                    </a:srgbClr>
                  </a:outerShdw>
                </a:effectLst>
                <a:latin typeface="CG Omega" pitchFamily="34" charset="0"/>
              </a:rPr>
              <a:t> (</a:t>
            </a:r>
            <a:r>
              <a:rPr lang="en-US" smtClean="0">
                <a:solidFill>
                  <a:srgbClr val="FF9900"/>
                </a:solidFill>
                <a:effectLst>
                  <a:outerShdw blurRad="38100" dist="38100" dir="2700000" algn="tl">
                    <a:srgbClr val="000000">
                      <a:alpha val="43137"/>
                    </a:srgbClr>
                  </a:outerShdw>
                </a:effectLst>
                <a:latin typeface="CG Omega" pitchFamily="34" charset="0"/>
              </a:rPr>
              <a:t>Pelanggan</a:t>
            </a:r>
            <a:r>
              <a:rPr lang="id-ID" smtClean="0">
                <a:solidFill>
                  <a:srgbClr val="FF9900"/>
                </a:solidFill>
                <a:effectLst>
                  <a:outerShdw blurRad="38100" dist="38100" dir="2700000" algn="tl">
                    <a:srgbClr val="000000">
                      <a:alpha val="43137"/>
                    </a:srgbClr>
                  </a:outerShdw>
                </a:effectLst>
                <a:latin typeface="CG Omega" pitchFamily="34" charset="0"/>
              </a:rPr>
              <a:t>)</a:t>
            </a:r>
            <a:r>
              <a:rPr lang="en-US" smtClean="0">
                <a:solidFill>
                  <a:srgbClr val="FF9900"/>
                </a:solidFill>
                <a:effectLst>
                  <a:outerShdw blurRad="38100" dist="38100" dir="2700000" algn="tl">
                    <a:srgbClr val="000000">
                      <a:alpha val="43137"/>
                    </a:srgbClr>
                  </a:outerShdw>
                </a:effectLst>
                <a:latin typeface="CG Omega" pitchFamily="34" charset="0"/>
              </a:rPr>
              <a:t> </a:t>
            </a:r>
            <a:r>
              <a:rPr lang="en-US" b="1" smtClean="0">
                <a:solidFill>
                  <a:schemeClr val="bg1"/>
                </a:solidFill>
                <a:effectLst>
                  <a:outerShdw blurRad="38100" dist="38100" dir="2700000" algn="tl">
                    <a:srgbClr val="000000">
                      <a:alpha val="43137"/>
                    </a:srgbClr>
                  </a:outerShdw>
                </a:effectLst>
                <a:latin typeface="CG Omega" pitchFamily="34" charset="0"/>
              </a:rPr>
              <a:t>yang </a:t>
            </a:r>
            <a:r>
              <a:rPr lang="en-US" b="1">
                <a:solidFill>
                  <a:schemeClr val="bg1"/>
                </a:solidFill>
                <a:effectLst>
                  <a:outerShdw blurRad="38100" dist="38100" dir="2700000" algn="tl">
                    <a:srgbClr val="000000">
                      <a:alpha val="43137"/>
                    </a:srgbClr>
                  </a:outerShdw>
                </a:effectLst>
                <a:latin typeface="CG Omega" pitchFamily="34" charset="0"/>
              </a:rPr>
              <a:t>tertarik pada buah pengembangan teknologi dan siapa yang menggambarkan arah dari pengembangan.</a:t>
            </a:r>
          </a:p>
          <a:p>
            <a:pPr marL="533400" lvl="1" indent="-350838">
              <a:lnSpc>
                <a:spcPct val="90000"/>
              </a:lnSpc>
              <a:buFontTx/>
              <a:buAutoNum type="arabicPeriod"/>
            </a:pPr>
            <a:r>
              <a:rPr lang="en-US" b="1">
                <a:solidFill>
                  <a:srgbClr val="FF0000"/>
                </a:solidFill>
                <a:effectLst>
                  <a:outerShdw blurRad="38100" dist="38100" dir="2700000" algn="tl">
                    <a:srgbClr val="000000">
                      <a:alpha val="43137"/>
                    </a:srgbClr>
                  </a:outerShdw>
                </a:effectLst>
                <a:latin typeface="CG Omega" pitchFamily="34" charset="0"/>
              </a:rPr>
              <a:t>Regulatory agents</a:t>
            </a:r>
            <a:r>
              <a:rPr lang="en-US">
                <a:effectLst>
                  <a:outerShdw blurRad="38100" dist="38100" dir="2700000" algn="tl">
                    <a:srgbClr val="000000">
                      <a:alpha val="43137"/>
                    </a:srgbClr>
                  </a:outerShdw>
                </a:effectLst>
                <a:latin typeface="CG Omega" pitchFamily="34" charset="0"/>
              </a:rPr>
              <a:t> (lembaga regulator), </a:t>
            </a:r>
            <a:r>
              <a:rPr lang="en-US" b="1">
                <a:solidFill>
                  <a:schemeClr val="bg1"/>
                </a:solidFill>
                <a:effectLst>
                  <a:outerShdw blurRad="38100" dist="38100" dir="2700000" algn="tl">
                    <a:srgbClr val="000000">
                      <a:alpha val="43137"/>
                    </a:srgbClr>
                  </a:outerShdw>
                </a:effectLst>
                <a:latin typeface="CG Omega" pitchFamily="34" charset="0"/>
              </a:rPr>
              <a:t>pemerintah dan pihak lain yang menggambarkan bentuk dari produk dan proses dengan membuat standar atau spesifikasi</a:t>
            </a:r>
            <a:r>
              <a:rPr lang="en-US">
                <a:effectLst>
                  <a:outerShdw blurRad="38100" dist="38100" dir="2700000" algn="tl">
                    <a:srgbClr val="000000">
                      <a:alpha val="43137"/>
                    </a:srgbClr>
                  </a:outerShdw>
                </a:effectLst>
                <a:latin typeface="CG Omega" pitchFamily="34" charset="0"/>
              </a:rPr>
              <a:t>.</a:t>
            </a:r>
          </a:p>
          <a:p>
            <a:pPr marL="533400" lvl="1" indent="-350838">
              <a:lnSpc>
                <a:spcPct val="90000"/>
              </a:lnSpc>
              <a:buFontTx/>
              <a:buAutoNum type="arabicPeriod"/>
            </a:pPr>
            <a:r>
              <a:rPr lang="id-ID" b="1" smtClean="0">
                <a:solidFill>
                  <a:srgbClr val="FF0000"/>
                </a:solidFill>
                <a:effectLst>
                  <a:outerShdw blurRad="38100" dist="38100" dir="2700000" algn="tl">
                    <a:srgbClr val="000000">
                      <a:alpha val="43137"/>
                    </a:srgbClr>
                  </a:outerShdw>
                </a:effectLst>
                <a:latin typeface="CG Omega" pitchFamily="34" charset="0"/>
              </a:rPr>
              <a:t>Other stakeholders</a:t>
            </a:r>
            <a:r>
              <a:rPr lang="en-US" smtClean="0">
                <a:effectLst>
                  <a:outerShdw blurRad="38100" dist="38100" dir="2700000" algn="tl">
                    <a:srgbClr val="000000">
                      <a:alpha val="43137"/>
                    </a:srgbClr>
                  </a:outerShdw>
                </a:effectLst>
                <a:latin typeface="CG Omega" pitchFamily="34" charset="0"/>
              </a:rPr>
              <a:t>, </a:t>
            </a:r>
            <a:r>
              <a:rPr lang="en-US" b="1">
                <a:solidFill>
                  <a:schemeClr val="bg1"/>
                </a:solidFill>
                <a:effectLst>
                  <a:outerShdw blurRad="38100" dist="38100" dir="2700000" algn="tl">
                    <a:srgbClr val="000000">
                      <a:alpha val="43137"/>
                    </a:srgbClr>
                  </a:outerShdw>
                </a:effectLst>
                <a:latin typeface="CG Omega" pitchFamily="34" charset="0"/>
              </a:rPr>
              <a:t>yang menerima keuntungan (seperti suplier yang memasok pada perusahaan yang melakukan inovasi) atau victim (sasaran)  perubahan teknologi (contoh: industri seperti yang menjadi ketinggalan dengan adanya perubahan teknologi).</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8" name="Rectangle 4"/>
          <p:cNvSpPr>
            <a:spLocks noGrp="1" noChangeArrowheads="1"/>
          </p:cNvSpPr>
          <p:nvPr>
            <p:ph type="title"/>
          </p:nvPr>
        </p:nvSpPr>
        <p:spPr>
          <a:xfrm>
            <a:off x="914400" y="603507"/>
            <a:ext cx="10210800" cy="1143000"/>
          </a:xfrm>
        </p:spPr>
        <p:txBody>
          <a:bodyPr>
            <a:normAutofit/>
          </a:bodyPr>
          <a:lstStyle/>
          <a:p>
            <a:r>
              <a:rPr lang="en-US" sz="4800" b="1" smtClean="0">
                <a:effectLst>
                  <a:outerShdw blurRad="38100" dist="38100" dir="2700000" algn="tl">
                    <a:srgbClr val="000000">
                      <a:alpha val="43137"/>
                    </a:srgbClr>
                  </a:outerShdw>
                </a:effectLst>
              </a:rPr>
              <a:t>Implikasi Manajemen Teknologi</a:t>
            </a:r>
            <a:endParaRPr lang="en-US" sz="4800" b="1">
              <a:effectLst>
                <a:outerShdw blurRad="38100" dist="38100" dir="2700000" algn="tl">
                  <a:srgbClr val="000000">
                    <a:alpha val="43137"/>
                  </a:srgbClr>
                </a:outerShdw>
              </a:effectLst>
            </a:endParaRPr>
          </a:p>
        </p:txBody>
      </p:sp>
      <p:sp>
        <p:nvSpPr>
          <p:cNvPr id="62470" name="Rectangle 6"/>
          <p:cNvSpPr>
            <a:spLocks noGrp="1" noChangeArrowheads="1"/>
          </p:cNvSpPr>
          <p:nvPr>
            <p:ph idx="1"/>
          </p:nvPr>
        </p:nvSpPr>
        <p:spPr>
          <a:xfrm>
            <a:off x="1224116" y="2985883"/>
            <a:ext cx="9763432" cy="2468562"/>
          </a:xfrm>
        </p:spPr>
        <p:txBody>
          <a:bodyPr>
            <a:normAutofit lnSpcReduction="10000"/>
          </a:bodyPr>
          <a:lstStyle/>
          <a:p>
            <a:pPr marL="0" indent="0">
              <a:buNone/>
            </a:pPr>
            <a:r>
              <a:rPr lang="en-US" sz="3200" b="1" smtClean="0">
                <a:effectLst>
                  <a:outerShdw blurRad="38100" dist="38100" dir="2700000" algn="tl">
                    <a:srgbClr val="000000">
                      <a:alpha val="43137"/>
                    </a:srgbClr>
                  </a:outerShdw>
                </a:effectLst>
              </a:rPr>
              <a:t>Tiga implikasi utama Manajemen Teknologi</a:t>
            </a:r>
            <a:r>
              <a:rPr lang="id-ID" sz="3200" b="1" smtClean="0">
                <a:effectLst>
                  <a:outerShdw blurRad="38100" dist="38100" dir="2700000" algn="tl">
                    <a:srgbClr val="000000">
                      <a:alpha val="43137"/>
                    </a:srgbClr>
                  </a:outerShdw>
                </a:effectLst>
              </a:rPr>
              <a:t>:</a:t>
            </a:r>
          </a:p>
          <a:p>
            <a:pPr marL="609600" indent="-609600">
              <a:buFontTx/>
              <a:buAutoNum type="arabicPeriod"/>
            </a:pPr>
            <a:r>
              <a:rPr lang="en-US" sz="3200" b="1" smtClean="0">
                <a:effectLst>
                  <a:outerShdw blurRad="38100" dist="38100" dir="2700000" algn="tl">
                    <a:srgbClr val="000000">
                      <a:alpha val="43137"/>
                    </a:srgbClr>
                  </a:outerShdw>
                </a:effectLst>
              </a:rPr>
              <a:t>Inovasi, Imitasi, dan Adopsi.</a:t>
            </a:r>
            <a:endParaRPr lang="en-US" sz="3200" b="1">
              <a:effectLst>
                <a:outerShdw blurRad="38100" dist="38100" dir="2700000" algn="tl">
                  <a:srgbClr val="000000">
                    <a:alpha val="43137"/>
                  </a:srgbClr>
                </a:outerShdw>
              </a:effectLst>
            </a:endParaRPr>
          </a:p>
          <a:p>
            <a:pPr marL="609600" indent="-609600">
              <a:buFontTx/>
              <a:buAutoNum type="arabicPeriod"/>
            </a:pPr>
            <a:r>
              <a:rPr lang="en-US" sz="3200" b="1" smtClean="0">
                <a:effectLst>
                  <a:outerShdw blurRad="38100" dist="38100" dir="2700000" algn="tl">
                    <a:srgbClr val="000000">
                      <a:alpha val="43137"/>
                    </a:srgbClr>
                  </a:outerShdw>
                </a:effectLst>
              </a:rPr>
              <a:t>Peran Faktor Teknologi dan Faktor Pasar.</a:t>
            </a:r>
            <a:endParaRPr lang="en-US" sz="3200" b="1">
              <a:effectLst>
                <a:outerShdw blurRad="38100" dist="38100" dir="2700000" algn="tl">
                  <a:srgbClr val="000000">
                    <a:alpha val="43137"/>
                  </a:srgbClr>
                </a:outerShdw>
              </a:effectLst>
            </a:endParaRPr>
          </a:p>
          <a:p>
            <a:pPr marL="609600" indent="-609600">
              <a:buFontTx/>
              <a:buAutoNum type="arabicPeriod"/>
            </a:pPr>
            <a:r>
              <a:rPr lang="en-US" sz="3200" b="1" smtClean="0">
                <a:effectLst>
                  <a:outerShdw blurRad="38100" dist="38100" dir="2700000" algn="tl">
                    <a:srgbClr val="000000">
                      <a:alpha val="43137"/>
                    </a:srgbClr>
                  </a:outerShdw>
                </a:effectLst>
              </a:rPr>
              <a:t>Centrality </a:t>
            </a:r>
            <a:r>
              <a:rPr lang="en-US" sz="3200" b="1">
                <a:effectLst>
                  <a:outerShdw blurRad="38100" dist="38100" dir="2700000" algn="tl">
                    <a:srgbClr val="000000">
                      <a:alpha val="43137"/>
                    </a:srgbClr>
                  </a:outerShdw>
                </a:effectLst>
              </a:rPr>
              <a:t>of Learning</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ChangeArrowheads="1"/>
          </p:cNvSpPr>
          <p:nvPr>
            <p:ph type="title"/>
          </p:nvPr>
        </p:nvSpPr>
        <p:spPr>
          <a:xfrm>
            <a:off x="740979" y="792563"/>
            <a:ext cx="10326413" cy="1143000"/>
          </a:xfrm>
        </p:spPr>
        <p:txBody>
          <a:bodyPr>
            <a:noAutofit/>
          </a:bodyPr>
          <a:lstStyle/>
          <a:p>
            <a:pPr marL="623888" indent="-623888" algn="l">
              <a:buFontTx/>
              <a:buAutoNum type="arabicPeriod"/>
            </a:pPr>
            <a:r>
              <a:rPr lang="en-US" sz="4400" b="1" smtClean="0">
                <a:effectLst>
                  <a:outerShdw blurRad="38100" dist="38100" dir="2700000" algn="tl">
                    <a:srgbClr val="000000">
                      <a:alpha val="43137"/>
                    </a:srgbClr>
                  </a:outerShdw>
                </a:effectLst>
              </a:rPr>
              <a:t>Inovasi, Imitasi, dan Adopsi.</a:t>
            </a:r>
            <a:r>
              <a:rPr lang="en-US" sz="4400" b="1">
                <a:effectLst>
                  <a:outerShdw blurRad="38100" dist="38100" dir="2700000" algn="tl">
                    <a:srgbClr val="000000">
                      <a:alpha val="43137"/>
                    </a:srgbClr>
                  </a:outerShdw>
                </a:effectLst>
              </a:rPr>
              <a:t/>
            </a:r>
            <a:br>
              <a:rPr lang="en-US" sz="4400" b="1">
                <a:effectLst>
                  <a:outerShdw blurRad="38100" dist="38100" dir="2700000" algn="tl">
                    <a:srgbClr val="000000">
                      <a:alpha val="43137"/>
                    </a:srgbClr>
                  </a:outerShdw>
                </a:effectLst>
              </a:rPr>
            </a:br>
            <a:endParaRPr lang="en-US" sz="4400" b="1">
              <a:effectLst>
                <a:outerShdw blurRad="38100" dist="38100" dir="2700000" algn="tl">
                  <a:srgbClr val="000000">
                    <a:alpha val="43137"/>
                  </a:srgbClr>
                </a:outerShdw>
              </a:effectLst>
            </a:endParaRPr>
          </a:p>
        </p:txBody>
      </p:sp>
      <p:sp>
        <p:nvSpPr>
          <p:cNvPr id="69635" name="Rectangle 3"/>
          <p:cNvSpPr>
            <a:spLocks noGrp="1" noChangeArrowheads="1"/>
          </p:cNvSpPr>
          <p:nvPr>
            <p:ph idx="1"/>
          </p:nvPr>
        </p:nvSpPr>
        <p:spPr/>
        <p:txBody>
          <a:bodyPr>
            <a:normAutofit lnSpcReduction="10000"/>
          </a:bodyPr>
          <a:lstStyle/>
          <a:p>
            <a:pPr marL="457200" indent="-457200">
              <a:lnSpc>
                <a:spcPct val="90000"/>
              </a:lnSpc>
            </a:pPr>
            <a:r>
              <a:rPr lang="en-US" sz="2800" smtClean="0"/>
              <a:t>Ketika perusahaan melakukan inovasi, dua kelompok pemain berbeda merespon inovasi tersebut</a:t>
            </a:r>
            <a:endParaRPr lang="en-US" sz="2800"/>
          </a:p>
          <a:p>
            <a:pPr marL="457200" indent="-457200">
              <a:lnSpc>
                <a:spcPct val="90000"/>
              </a:lnSpc>
            </a:pPr>
            <a:r>
              <a:rPr lang="en-US" sz="2800" smtClean="0"/>
              <a:t>Kelompok pertama</a:t>
            </a:r>
            <a:r>
              <a:rPr lang="id-ID" sz="2800" smtClean="0"/>
              <a:t>, </a:t>
            </a:r>
            <a:r>
              <a:rPr lang="en-US" sz="2800" smtClean="0"/>
              <a:t>pelanggan yang membuat keputusan untuk mengadopsi atau tidak mengadopsi inovasi tersebut.</a:t>
            </a:r>
            <a:endParaRPr lang="en-US" sz="2800"/>
          </a:p>
          <a:p>
            <a:pPr marL="457200" indent="-457200">
              <a:lnSpc>
                <a:spcPct val="90000"/>
              </a:lnSpc>
            </a:pPr>
            <a:r>
              <a:rPr lang="en-US" sz="2800" smtClean="0"/>
              <a:t>Kelompok kedua,</a:t>
            </a:r>
            <a:r>
              <a:rPr lang="id-ID" sz="2800" smtClean="0"/>
              <a:t> </a:t>
            </a:r>
            <a:r>
              <a:rPr lang="id-ID" sz="2800" i="1" smtClean="0"/>
              <a:t>competitors</a:t>
            </a:r>
            <a:r>
              <a:rPr lang="en-US" sz="2800" i="1" smtClean="0"/>
              <a:t> (pesaing)</a:t>
            </a:r>
            <a:r>
              <a:rPr lang="id-ID" sz="2800" i="1" smtClean="0"/>
              <a:t>, </a:t>
            </a:r>
            <a:r>
              <a:rPr lang="en-US" sz="2800" smtClean="0"/>
              <a:t>boleh jadi  meniru inovasi tersebut dan membuat produk barunya untuk bersaing perusahaan yang melakukan inovasi. Kita sebut hal ini sebagai </a:t>
            </a:r>
            <a:r>
              <a:rPr lang="id-ID" sz="2800" i="1" smtClean="0"/>
              <a:t>imitation</a:t>
            </a:r>
            <a:r>
              <a:rPr lang="en-US" sz="2800" i="1" smtClean="0"/>
              <a:t> (imitasi)</a:t>
            </a:r>
            <a:r>
              <a:rPr lang="id-ID" sz="2800" i="1" smtClean="0"/>
              <a:t>.</a:t>
            </a:r>
            <a:r>
              <a:rPr lang="en-US" sz="2800" smtClean="0"/>
              <a:t> </a:t>
            </a:r>
            <a:endParaRPr lang="en-US" sz="280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Snip Single Corner Rectangle 1"/>
          <p:cNvSpPr/>
          <p:nvPr/>
        </p:nvSpPr>
        <p:spPr>
          <a:xfrm rot="10800000" flipH="1">
            <a:off x="1402080" y="208443"/>
            <a:ext cx="9117453" cy="5751871"/>
          </a:xfrm>
          <a:prstGeom prst="snip1Rect">
            <a:avLst>
              <a:gd name="adj" fmla="val 0"/>
            </a:avLst>
          </a:prstGeom>
          <a:effectLst>
            <a:outerShdw blurRad="114300" dist="1270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0669" name="Group 13"/>
          <p:cNvGrpSpPr>
            <a:grpSpLocks/>
          </p:cNvGrpSpPr>
          <p:nvPr/>
        </p:nvGrpSpPr>
        <p:grpSpPr bwMode="auto">
          <a:xfrm>
            <a:off x="2873816" y="539750"/>
            <a:ext cx="6403975" cy="4814887"/>
            <a:chOff x="771" y="666"/>
            <a:chExt cx="4034" cy="3033"/>
          </a:xfrm>
        </p:grpSpPr>
        <p:sp>
          <p:nvSpPr>
            <p:cNvPr id="70662" name="Text Box 6"/>
            <p:cNvSpPr txBox="1">
              <a:spLocks noChangeArrowheads="1"/>
            </p:cNvSpPr>
            <p:nvPr/>
          </p:nvSpPr>
          <p:spPr bwMode="auto">
            <a:xfrm>
              <a:off x="771" y="1975"/>
              <a:ext cx="1476" cy="271"/>
            </a:xfrm>
            <a:prstGeom prst="rect">
              <a:avLst/>
            </a:prstGeom>
            <a:ln>
              <a:headEnd/>
              <a:tailEnd/>
            </a:ln>
          </p:spPr>
          <p:style>
            <a:lnRef idx="0">
              <a:schemeClr val="accent6"/>
            </a:lnRef>
            <a:fillRef idx="3">
              <a:schemeClr val="accent6"/>
            </a:fillRef>
            <a:effectRef idx="3">
              <a:schemeClr val="accent6"/>
            </a:effectRef>
            <a:fontRef idx="minor">
              <a:schemeClr val="lt1"/>
            </a:fontRef>
          </p:style>
          <p:txBody>
            <a:bodyPr/>
            <a:lstStyle/>
            <a:p>
              <a:pPr algn="ctr"/>
              <a:r>
                <a:rPr lang="id-ID" sz="200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CG Omega" pitchFamily="34" charset="0"/>
                </a:rPr>
                <a:t>INNOVATION</a:t>
              </a:r>
              <a:endParaRPr lang="en-US" sz="4000">
                <a:ln w="18415" cmpd="sng">
                  <a:solidFill>
                    <a:srgbClr val="FFFFFF"/>
                  </a:solidFill>
                  <a:prstDash val="solid"/>
                </a:ln>
                <a:solidFill>
                  <a:srgbClr val="FFFFFF"/>
                </a:solidFill>
                <a:effectLst>
                  <a:outerShdw blurRad="63500" dir="3600000" algn="tl" rotWithShape="0">
                    <a:srgbClr val="000000">
                      <a:alpha val="70000"/>
                    </a:srgbClr>
                  </a:outerShdw>
                </a:effectLst>
                <a:latin typeface="CG Omega" pitchFamily="34" charset="0"/>
              </a:endParaRPr>
            </a:p>
          </p:txBody>
        </p:sp>
        <p:sp>
          <p:nvSpPr>
            <p:cNvPr id="70663" name="Text Box 7"/>
            <p:cNvSpPr txBox="1">
              <a:spLocks noChangeArrowheads="1"/>
            </p:cNvSpPr>
            <p:nvPr/>
          </p:nvSpPr>
          <p:spPr bwMode="auto">
            <a:xfrm>
              <a:off x="3329" y="1128"/>
              <a:ext cx="1476" cy="272"/>
            </a:xfrm>
            <a:prstGeom prst="rect">
              <a:avLst/>
            </a:prstGeom>
            <a:ln>
              <a:headEnd/>
              <a:tailEnd/>
            </a:ln>
          </p:spPr>
          <p:style>
            <a:lnRef idx="0">
              <a:schemeClr val="dk1"/>
            </a:lnRef>
            <a:fillRef idx="3">
              <a:schemeClr val="dk1"/>
            </a:fillRef>
            <a:effectRef idx="3">
              <a:schemeClr val="dk1"/>
            </a:effectRef>
            <a:fontRef idx="minor">
              <a:schemeClr val="lt1"/>
            </a:fontRef>
          </p:style>
          <p:txBody>
            <a:bodyPr/>
            <a:lstStyle/>
            <a:p>
              <a:pPr algn="ctr"/>
              <a:r>
                <a:rPr lang="id-ID" sz="200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CG Omega" pitchFamily="34" charset="0"/>
                </a:rPr>
                <a:t>IMITATION</a:t>
              </a:r>
              <a:endParaRPr lang="en-US" sz="4000">
                <a:ln w="18415" cmpd="sng">
                  <a:solidFill>
                    <a:srgbClr val="FFFFFF"/>
                  </a:solidFill>
                  <a:prstDash val="solid"/>
                </a:ln>
                <a:solidFill>
                  <a:srgbClr val="FFFFFF"/>
                </a:solidFill>
                <a:effectLst>
                  <a:outerShdw blurRad="63500" dir="3600000" algn="tl" rotWithShape="0">
                    <a:srgbClr val="000000">
                      <a:alpha val="70000"/>
                    </a:srgbClr>
                  </a:outerShdw>
                </a:effectLst>
                <a:latin typeface="CG Omega" pitchFamily="34" charset="0"/>
              </a:endParaRPr>
            </a:p>
          </p:txBody>
        </p:sp>
        <p:sp>
          <p:nvSpPr>
            <p:cNvPr id="70664" name="Text Box 8"/>
            <p:cNvSpPr txBox="1">
              <a:spLocks noChangeArrowheads="1"/>
            </p:cNvSpPr>
            <p:nvPr/>
          </p:nvSpPr>
          <p:spPr bwMode="auto">
            <a:xfrm>
              <a:off x="3318" y="2950"/>
              <a:ext cx="1476" cy="272"/>
            </a:xfrm>
            <a:prstGeom prst="rect">
              <a:avLst/>
            </a:prstGeom>
            <a:ln>
              <a:headEnd/>
              <a:tailEnd/>
            </a:ln>
          </p:spPr>
          <p:style>
            <a:lnRef idx="0">
              <a:schemeClr val="accent2"/>
            </a:lnRef>
            <a:fillRef idx="3">
              <a:schemeClr val="accent2"/>
            </a:fillRef>
            <a:effectRef idx="3">
              <a:schemeClr val="accent2"/>
            </a:effectRef>
            <a:fontRef idx="minor">
              <a:schemeClr val="lt1"/>
            </a:fontRef>
          </p:style>
          <p:txBody>
            <a:bodyPr/>
            <a:lstStyle/>
            <a:p>
              <a:pPr algn="ctr"/>
              <a:r>
                <a:rPr lang="id-ID" sz="200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CG Omega" pitchFamily="34" charset="0"/>
                </a:rPr>
                <a:t>ADOPTION</a:t>
              </a:r>
              <a:endParaRPr lang="en-US" sz="4000">
                <a:ln w="18415" cmpd="sng">
                  <a:solidFill>
                    <a:srgbClr val="FFFFFF"/>
                  </a:solidFill>
                  <a:prstDash val="solid"/>
                </a:ln>
                <a:solidFill>
                  <a:srgbClr val="FFFFFF"/>
                </a:solidFill>
                <a:effectLst>
                  <a:outerShdw blurRad="63500" dir="3600000" algn="tl" rotWithShape="0">
                    <a:srgbClr val="000000">
                      <a:alpha val="70000"/>
                    </a:srgbClr>
                  </a:outerShdw>
                </a:effectLst>
                <a:latin typeface="CG Omega" pitchFamily="34" charset="0"/>
              </a:endParaRPr>
            </a:p>
          </p:txBody>
        </p:sp>
        <p:sp>
          <p:nvSpPr>
            <p:cNvPr id="70665" name="Text Box 9"/>
            <p:cNvSpPr txBox="1">
              <a:spLocks noChangeArrowheads="1"/>
            </p:cNvSpPr>
            <p:nvPr/>
          </p:nvSpPr>
          <p:spPr bwMode="auto">
            <a:xfrm>
              <a:off x="2813" y="666"/>
              <a:ext cx="1475" cy="4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ctr"/>
              <a:r>
                <a:rPr lang="en-US" sz="2000" b="1">
                  <a:effectLst>
                    <a:outerShdw blurRad="38100" dist="38100" dir="2700000" algn="tl">
                      <a:srgbClr val="C0C0C0"/>
                    </a:outerShdw>
                  </a:effectLst>
                  <a:latin typeface="CG Omega" pitchFamily="34" charset="0"/>
                </a:rPr>
                <a:t>SUPPLY-SIDE</a:t>
              </a:r>
            </a:p>
            <a:p>
              <a:pPr algn="ctr"/>
              <a:r>
                <a:rPr lang="en-US" sz="2000" b="1">
                  <a:effectLst>
                    <a:outerShdw blurRad="38100" dist="38100" dir="2700000" algn="tl">
                      <a:srgbClr val="C0C0C0"/>
                    </a:outerShdw>
                  </a:effectLst>
                  <a:latin typeface="CG Omega" pitchFamily="34" charset="0"/>
                </a:rPr>
                <a:t>Competitors</a:t>
              </a:r>
              <a:endParaRPr lang="en-US" sz="4000" b="1">
                <a:effectLst>
                  <a:outerShdw blurRad="38100" dist="38100" dir="2700000" algn="tl">
                    <a:srgbClr val="C0C0C0"/>
                  </a:outerShdw>
                </a:effectLst>
                <a:latin typeface="CG Omega" pitchFamily="34" charset="0"/>
              </a:endParaRPr>
            </a:p>
          </p:txBody>
        </p:sp>
        <p:sp>
          <p:nvSpPr>
            <p:cNvPr id="70666" name="Text Box 10"/>
            <p:cNvSpPr txBox="1">
              <a:spLocks noChangeArrowheads="1"/>
            </p:cNvSpPr>
            <p:nvPr/>
          </p:nvSpPr>
          <p:spPr bwMode="auto">
            <a:xfrm>
              <a:off x="2914" y="3291"/>
              <a:ext cx="1476" cy="4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ctr"/>
              <a:r>
                <a:rPr lang="en-US" sz="2000" b="1">
                  <a:effectLst>
                    <a:outerShdw blurRad="38100" dist="38100" dir="2700000" algn="tl">
                      <a:srgbClr val="C0C0C0"/>
                    </a:outerShdw>
                  </a:effectLst>
                  <a:latin typeface="CG Omega" pitchFamily="34" charset="0"/>
                </a:rPr>
                <a:t>DEMAND-SIDE</a:t>
              </a:r>
            </a:p>
            <a:p>
              <a:pPr algn="ctr"/>
              <a:r>
                <a:rPr lang="en-US" sz="2000" b="1">
                  <a:effectLst>
                    <a:outerShdw blurRad="38100" dist="38100" dir="2700000" algn="tl">
                      <a:srgbClr val="C0C0C0"/>
                    </a:outerShdw>
                  </a:effectLst>
                  <a:latin typeface="CG Omega" pitchFamily="34" charset="0"/>
                </a:rPr>
                <a:t>Consumer</a:t>
              </a:r>
              <a:endParaRPr lang="en-US" sz="4000" b="1">
                <a:effectLst>
                  <a:outerShdw blurRad="38100" dist="38100" dir="2700000" algn="tl">
                    <a:srgbClr val="C0C0C0"/>
                  </a:outerShdw>
                </a:effectLst>
                <a:latin typeface="CG Omega" pitchFamily="34" charset="0"/>
              </a:endParaRPr>
            </a:p>
          </p:txBody>
        </p:sp>
        <p:sp>
          <p:nvSpPr>
            <p:cNvPr id="70667" name="Freeform 11"/>
            <p:cNvSpPr>
              <a:spLocks/>
            </p:cNvSpPr>
            <p:nvPr/>
          </p:nvSpPr>
          <p:spPr bwMode="auto">
            <a:xfrm>
              <a:off x="2247" y="1258"/>
              <a:ext cx="1075" cy="1822"/>
            </a:xfrm>
            <a:custGeom>
              <a:avLst/>
              <a:gdLst>
                <a:gd name="T0" fmla="*/ 1311 w 1311"/>
                <a:gd name="T1" fmla="*/ 0 h 2584"/>
                <a:gd name="T2" fmla="*/ 0 w 1311"/>
                <a:gd name="T3" fmla="*/ 1208 h 2584"/>
                <a:gd name="T4" fmla="*/ 1298 w 1311"/>
                <a:gd name="T5" fmla="*/ 2584 h 2584"/>
              </a:gdLst>
              <a:ahLst/>
              <a:cxnLst>
                <a:cxn ang="0">
                  <a:pos x="T0" y="T1"/>
                </a:cxn>
                <a:cxn ang="0">
                  <a:pos x="T2" y="T3"/>
                </a:cxn>
                <a:cxn ang="0">
                  <a:pos x="T4" y="T5"/>
                </a:cxn>
              </a:cxnLst>
              <a:rect l="0" t="0" r="r" b="b"/>
              <a:pathLst>
                <a:path w="1311" h="2584">
                  <a:moveTo>
                    <a:pt x="1311" y="0"/>
                  </a:moveTo>
                  <a:lnTo>
                    <a:pt x="0" y="1208"/>
                  </a:lnTo>
                  <a:lnTo>
                    <a:pt x="1298" y="2584"/>
                  </a:lnTo>
                </a:path>
              </a:pathLst>
            </a:custGeom>
            <a:noFill/>
            <a:ln w="9525">
              <a:solidFill>
                <a:srgbClr val="000000"/>
              </a:solidFill>
              <a:round/>
              <a:headEnd type="triangle" w="med" len="med"/>
              <a:tailEnd type="triangle" w="med" len="med"/>
            </a:ln>
            <a:extLst>
              <a:ext uri="{909E8E84-426E-40DD-AFC4-6F175D3DCCD1}">
                <a14:hiddenFill xmlns:a14="http://schemas.microsoft.com/office/drawing/2010/main">
                  <a:solidFill>
                    <a:srgbClr val="FFFFFF"/>
                  </a:solidFill>
                </a14:hiddenFill>
              </a:ext>
            </a:extLst>
          </p:spPr>
          <p:txBody>
            <a:bodyPr/>
            <a:lstStyle/>
            <a:p>
              <a:endParaRPr lang="en-US"/>
            </a:p>
          </p:txBody>
        </p:sp>
      </p:grpSp>
      <p:sp>
        <p:nvSpPr>
          <p:cNvPr id="70678" name="Rectangle 22"/>
          <p:cNvSpPr>
            <a:spLocks noChangeArrowheads="1"/>
          </p:cNvSpPr>
          <p:nvPr/>
        </p:nvSpPr>
        <p:spPr bwMode="auto">
          <a:xfrm>
            <a:off x="3082925" y="6148388"/>
            <a:ext cx="65024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eaLnBrk="1" hangingPunct="1"/>
            <a:r>
              <a:rPr lang="en-US" sz="2400" b="1">
                <a:solidFill>
                  <a:srgbClr val="0000FF"/>
                </a:solidFill>
                <a:effectLst>
                  <a:outerShdw blurRad="38100" dist="38100" dir="2700000" algn="tl">
                    <a:srgbClr val="C0C0C0"/>
                  </a:outerShdw>
                </a:effectLst>
                <a:latin typeface="CG Omega" pitchFamily="34" charset="0"/>
              </a:rPr>
              <a:t>INNOVATION, IMITATION, AND ADOPTION</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noChangeArrowheads="1"/>
          </p:cNvSpPr>
          <p:nvPr>
            <p:ph type="title"/>
          </p:nvPr>
        </p:nvSpPr>
        <p:spPr>
          <a:xfrm>
            <a:off x="662152" y="553832"/>
            <a:ext cx="9711558" cy="1143000"/>
          </a:xfrm>
        </p:spPr>
        <p:txBody>
          <a:bodyPr>
            <a:normAutofit fontScale="90000"/>
          </a:bodyPr>
          <a:lstStyle/>
          <a:p>
            <a:pPr marL="762000" indent="-762000" algn="l">
              <a:buFontTx/>
              <a:buAutoNum type="arabicPeriod" startAt="2"/>
            </a:pPr>
            <a:r>
              <a:rPr lang="en-US" sz="4000" b="1" smtClean="0">
                <a:effectLst>
                  <a:outerShdw blurRad="38100" dist="38100" dir="2700000" algn="tl">
                    <a:srgbClr val="000000">
                      <a:alpha val="43137"/>
                    </a:srgbClr>
                  </a:outerShdw>
                </a:effectLst>
              </a:rPr>
              <a:t>Peran Faktor Teknologi dan Faktor Pasar</a:t>
            </a:r>
            <a:endParaRPr lang="en-US" sz="4000" b="1">
              <a:effectLst>
                <a:outerShdw blurRad="38100" dist="38100" dir="2700000" algn="tl">
                  <a:srgbClr val="000000">
                    <a:alpha val="43137"/>
                  </a:srgbClr>
                </a:outerShdw>
              </a:effectLst>
            </a:endParaRPr>
          </a:p>
        </p:txBody>
      </p:sp>
      <p:sp>
        <p:nvSpPr>
          <p:cNvPr id="71684" name="Rectangle 4"/>
          <p:cNvSpPr>
            <a:spLocks noGrp="1" noChangeArrowheads="1"/>
          </p:cNvSpPr>
          <p:nvPr>
            <p:ph idx="1"/>
          </p:nvPr>
        </p:nvSpPr>
        <p:spPr>
          <a:xfrm>
            <a:off x="575187" y="2022476"/>
            <a:ext cx="10220632" cy="4073525"/>
          </a:xfrm>
        </p:spPr>
        <p:txBody>
          <a:bodyPr/>
          <a:lstStyle/>
          <a:p>
            <a:pPr marL="0" indent="0">
              <a:buNone/>
            </a:pPr>
            <a:r>
              <a:rPr lang="en-US" sz="2800" b="1" smtClean="0">
                <a:latin typeface="CG Omega" pitchFamily="34" charset="0"/>
              </a:rPr>
              <a:t>Agar berhasil, perusahaan harus mengelola dua proses yang saling berhubungan</a:t>
            </a:r>
            <a:r>
              <a:rPr lang="id-ID" sz="2800" b="1" smtClean="0">
                <a:latin typeface="CG Omega" pitchFamily="34" charset="0"/>
              </a:rPr>
              <a:t>:</a:t>
            </a:r>
            <a:endParaRPr lang="en-US" sz="2800" b="1"/>
          </a:p>
          <a:p>
            <a:pPr marL="711200" lvl="1" indent="-531813">
              <a:buFontTx/>
              <a:buAutoNum type="arabicPeriod"/>
            </a:pPr>
            <a:r>
              <a:rPr lang="en-US" sz="3200" smtClean="0">
                <a:latin typeface="CG Omega" pitchFamily="34" charset="0"/>
              </a:rPr>
              <a:t>Mencari solusi efektif untuk suatu masalah, dan</a:t>
            </a:r>
            <a:endParaRPr lang="en-US" sz="3200">
              <a:latin typeface="CG Omega" pitchFamily="34" charset="0"/>
            </a:endParaRPr>
          </a:p>
          <a:p>
            <a:pPr marL="711200" lvl="1" indent="-531813">
              <a:buFontTx/>
              <a:buAutoNum type="arabicPeriod"/>
            </a:pPr>
            <a:r>
              <a:rPr lang="en-US" sz="3200" smtClean="0">
                <a:latin typeface="CG Omega" pitchFamily="34" charset="0"/>
              </a:rPr>
              <a:t>Mendapatkan penerimaan solusi tersebut di pasar</a:t>
            </a:r>
            <a:r>
              <a:rPr lang="id-ID" sz="3200" smtClean="0">
                <a:latin typeface="CG Omega" pitchFamily="34" charset="0"/>
              </a:rPr>
              <a:t>.</a:t>
            </a:r>
            <a:r>
              <a:rPr lang="en-US" sz="3200" smtClean="0">
                <a:latin typeface="CG Omega" pitchFamily="34" charset="0"/>
              </a:rPr>
              <a:t> </a:t>
            </a:r>
            <a:endParaRPr lang="en-US" sz="3200">
              <a:latin typeface="CG Omega" pitchFamily="34" charset="0"/>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Snip Single Corner Rectangle 1"/>
          <p:cNvSpPr/>
          <p:nvPr/>
        </p:nvSpPr>
        <p:spPr>
          <a:xfrm flipV="1">
            <a:off x="1799303" y="457200"/>
            <a:ext cx="9291484" cy="5265174"/>
          </a:xfrm>
          <a:prstGeom prst="snip1Rect">
            <a:avLst>
              <a:gd name="adj" fmla="val 11065"/>
            </a:avLst>
          </a:prstGeom>
          <a:effectLst>
            <a:outerShdw blurRad="127000" dist="1270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721" name="Freeform 17"/>
          <p:cNvSpPr>
            <a:spLocks/>
          </p:cNvSpPr>
          <p:nvPr/>
        </p:nvSpPr>
        <p:spPr bwMode="auto">
          <a:xfrm>
            <a:off x="3987800" y="736601"/>
            <a:ext cx="4789488" cy="4202113"/>
          </a:xfrm>
          <a:custGeom>
            <a:avLst/>
            <a:gdLst>
              <a:gd name="T0" fmla="*/ 0 w 4089"/>
              <a:gd name="T1" fmla="*/ 0 h 2867"/>
              <a:gd name="T2" fmla="*/ 0 w 4089"/>
              <a:gd name="T3" fmla="*/ 2867 h 2867"/>
              <a:gd name="T4" fmla="*/ 4089 w 4089"/>
              <a:gd name="T5" fmla="*/ 2867 h 2867"/>
            </a:gdLst>
            <a:ahLst/>
            <a:cxnLst>
              <a:cxn ang="0">
                <a:pos x="T0" y="T1"/>
              </a:cxn>
              <a:cxn ang="0">
                <a:pos x="T2" y="T3"/>
              </a:cxn>
              <a:cxn ang="0">
                <a:pos x="T4" y="T5"/>
              </a:cxn>
            </a:cxnLst>
            <a:rect l="0" t="0" r="r" b="b"/>
            <a:pathLst>
              <a:path w="4089" h="2867">
                <a:moveTo>
                  <a:pt x="0" y="0"/>
                </a:moveTo>
                <a:lnTo>
                  <a:pt x="0" y="2867"/>
                </a:lnTo>
                <a:lnTo>
                  <a:pt x="4089" y="2867"/>
                </a:lnTo>
              </a:path>
            </a:pathLst>
          </a:custGeom>
          <a:noFill/>
          <a:ln w="28575" cmpd="sng">
            <a:solidFill>
              <a:srgbClr val="000000"/>
            </a:solidFill>
            <a:round/>
            <a:headEnd type="triangle" w="med" len="med"/>
            <a:tailEnd type="triangle" w="med" len="me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72722" name="Text Box 18"/>
          <p:cNvSpPr txBox="1">
            <a:spLocks noChangeArrowheads="1"/>
          </p:cNvSpPr>
          <p:nvPr/>
        </p:nvSpPr>
        <p:spPr bwMode="auto">
          <a:xfrm rot="16200000">
            <a:off x="1887084" y="1828781"/>
            <a:ext cx="3481336" cy="7374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ctr"/>
            <a:r>
              <a:rPr lang="en-US" b="1" smtClean="0">
                <a:solidFill>
                  <a:srgbClr val="FF0066"/>
                </a:solidFill>
                <a:effectLst>
                  <a:outerShdw blurRad="38100" dist="38100" dir="2700000" algn="tl">
                    <a:srgbClr val="C0C0C0"/>
                  </a:outerShdw>
                </a:effectLst>
                <a:latin typeface="CG Omega" pitchFamily="34" charset="0"/>
              </a:rPr>
              <a:t>Technology</a:t>
            </a:r>
            <a:r>
              <a:rPr lang="id-ID" b="1" smtClean="0">
                <a:solidFill>
                  <a:srgbClr val="FF0066"/>
                </a:solidFill>
                <a:effectLst>
                  <a:outerShdw blurRad="38100" dist="38100" dir="2700000" algn="tl">
                    <a:srgbClr val="C0C0C0"/>
                  </a:outerShdw>
                </a:effectLst>
                <a:latin typeface="CG Omega" pitchFamily="34" charset="0"/>
              </a:rPr>
              <a:t> </a:t>
            </a:r>
            <a:r>
              <a:rPr lang="en-US" b="1" smtClean="0">
                <a:solidFill>
                  <a:srgbClr val="FF0066"/>
                </a:solidFill>
                <a:effectLst>
                  <a:outerShdw blurRad="38100" dist="38100" dir="2700000" algn="tl">
                    <a:srgbClr val="C0C0C0"/>
                  </a:outerShdw>
                </a:effectLst>
                <a:latin typeface="CG Omega" pitchFamily="34" charset="0"/>
              </a:rPr>
              <a:t>Dimension</a:t>
            </a:r>
            <a:endParaRPr lang="en-US" sz="3600" b="1">
              <a:solidFill>
                <a:srgbClr val="FF0066"/>
              </a:solidFill>
              <a:effectLst>
                <a:outerShdw blurRad="38100" dist="38100" dir="2700000" algn="tl">
                  <a:srgbClr val="C0C0C0"/>
                </a:outerShdw>
              </a:effectLst>
              <a:latin typeface="CG Omega" pitchFamily="34" charset="0"/>
            </a:endParaRPr>
          </a:p>
        </p:txBody>
      </p:sp>
      <p:sp>
        <p:nvSpPr>
          <p:cNvPr id="72723" name="Text Box 19"/>
          <p:cNvSpPr txBox="1">
            <a:spLocks noChangeArrowheads="1"/>
          </p:cNvSpPr>
          <p:nvPr/>
        </p:nvSpPr>
        <p:spPr bwMode="auto">
          <a:xfrm>
            <a:off x="6456262" y="4857955"/>
            <a:ext cx="2289532" cy="712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ctr">
              <a:spcAft>
                <a:spcPts val="0"/>
              </a:spcAft>
            </a:pPr>
            <a:r>
              <a:rPr lang="en-US" b="1" smtClean="0">
                <a:solidFill>
                  <a:srgbClr val="FF0066"/>
                </a:solidFill>
                <a:effectLst>
                  <a:outerShdw blurRad="38100" dist="38100" dir="2700000" algn="tl">
                    <a:srgbClr val="C0C0C0"/>
                  </a:outerShdw>
                </a:effectLst>
                <a:latin typeface="CG Omega" pitchFamily="34" charset="0"/>
              </a:rPr>
              <a:t>Market</a:t>
            </a:r>
            <a:r>
              <a:rPr lang="id-ID" b="1" smtClean="0">
                <a:solidFill>
                  <a:srgbClr val="FF0066"/>
                </a:solidFill>
                <a:effectLst>
                  <a:outerShdw blurRad="38100" dist="38100" dir="2700000" algn="tl">
                    <a:srgbClr val="C0C0C0"/>
                  </a:outerShdw>
                </a:effectLst>
                <a:latin typeface="CG Omega" pitchFamily="34" charset="0"/>
              </a:rPr>
              <a:t> </a:t>
            </a:r>
            <a:r>
              <a:rPr lang="en-US" b="1" smtClean="0">
                <a:solidFill>
                  <a:srgbClr val="FF0066"/>
                </a:solidFill>
                <a:effectLst>
                  <a:outerShdw blurRad="38100" dist="38100" dir="2700000" algn="tl">
                    <a:srgbClr val="C0C0C0"/>
                  </a:outerShdw>
                </a:effectLst>
                <a:latin typeface="CG Omega" pitchFamily="34" charset="0"/>
              </a:rPr>
              <a:t>Dimension</a:t>
            </a:r>
            <a:endParaRPr lang="en-US" sz="3600" b="1">
              <a:solidFill>
                <a:srgbClr val="FF0066"/>
              </a:solidFill>
              <a:effectLst>
                <a:outerShdw blurRad="38100" dist="38100" dir="2700000" algn="tl">
                  <a:srgbClr val="C0C0C0"/>
                </a:outerShdw>
              </a:effectLst>
              <a:latin typeface="CG Omega" pitchFamily="34" charset="0"/>
            </a:endParaRPr>
          </a:p>
        </p:txBody>
      </p:sp>
      <p:sp>
        <p:nvSpPr>
          <p:cNvPr id="72739" name="Rectangle 35"/>
          <p:cNvSpPr>
            <a:spLocks noChangeArrowheads="1"/>
          </p:cNvSpPr>
          <p:nvPr/>
        </p:nvSpPr>
        <p:spPr bwMode="auto">
          <a:xfrm>
            <a:off x="3511550" y="6146157"/>
            <a:ext cx="5905078"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eaLnBrk="1" hangingPunct="1"/>
            <a:r>
              <a:rPr lang="en-US" sz="2400" b="1">
                <a:solidFill>
                  <a:srgbClr val="0000FF"/>
                </a:solidFill>
                <a:effectLst>
                  <a:outerShdw blurRad="38100" dist="38100" dir="2700000" algn="tl">
                    <a:srgbClr val="C0C0C0"/>
                  </a:outerShdw>
                </a:effectLst>
                <a:latin typeface="CG Omega" pitchFamily="34" charset="0"/>
              </a:rPr>
              <a:t>TECHNOLOGY-MARKET (T-M) MATRIX </a:t>
            </a:r>
          </a:p>
        </p:txBody>
      </p:sp>
      <p:sp>
        <p:nvSpPr>
          <p:cNvPr id="3" name="Right Triangle 2"/>
          <p:cNvSpPr/>
          <p:nvPr/>
        </p:nvSpPr>
        <p:spPr>
          <a:xfrm rot="5400000">
            <a:off x="10458081" y="5092003"/>
            <a:ext cx="640080" cy="640080"/>
          </a:xfrm>
          <a:prstGeom prst="rtTriangle">
            <a:avLst/>
          </a:prstGeom>
          <a:gradFill flip="none" rotWithShape="1">
            <a:gsLst>
              <a:gs pos="0">
                <a:schemeClr val="bg1">
                  <a:lumMod val="95000"/>
                  <a:tint val="66000"/>
                  <a:satMod val="160000"/>
                </a:schemeClr>
              </a:gs>
              <a:gs pos="50000">
                <a:schemeClr val="bg1">
                  <a:lumMod val="95000"/>
                  <a:tint val="44500"/>
                  <a:satMod val="160000"/>
                </a:schemeClr>
              </a:gs>
              <a:gs pos="100000">
                <a:schemeClr val="bg1">
                  <a:lumMod val="95000"/>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noChangeArrowheads="1"/>
          </p:cNvSpPr>
          <p:nvPr>
            <p:ph type="title"/>
          </p:nvPr>
        </p:nvSpPr>
        <p:spPr>
          <a:xfrm>
            <a:off x="1524000" y="553832"/>
            <a:ext cx="6923088" cy="1143000"/>
          </a:xfrm>
        </p:spPr>
        <p:txBody>
          <a:bodyPr>
            <a:normAutofit/>
          </a:bodyPr>
          <a:lstStyle/>
          <a:p>
            <a:pPr marL="762000" indent="-762000" algn="l">
              <a:buFontTx/>
              <a:buAutoNum type="arabicPeriod" startAt="2"/>
            </a:pPr>
            <a:r>
              <a:rPr lang="en-US" sz="4000" b="1" smtClean="0">
                <a:effectLst>
                  <a:outerShdw blurRad="38100" dist="38100" dir="2700000" algn="tl">
                    <a:srgbClr val="000000">
                      <a:alpha val="43137"/>
                    </a:srgbClr>
                  </a:outerShdw>
                </a:effectLst>
              </a:rPr>
              <a:t>Pusat Pembelajaran</a:t>
            </a:r>
            <a:endParaRPr lang="en-US" sz="4000" b="1">
              <a:effectLst>
                <a:outerShdw blurRad="38100" dist="38100" dir="2700000" algn="tl">
                  <a:srgbClr val="000000">
                    <a:alpha val="43137"/>
                  </a:srgbClr>
                </a:outerShdw>
              </a:effectLst>
            </a:endParaRPr>
          </a:p>
        </p:txBody>
      </p:sp>
      <p:sp>
        <p:nvSpPr>
          <p:cNvPr id="71684" name="Rectangle 4"/>
          <p:cNvSpPr>
            <a:spLocks noGrp="1" noChangeArrowheads="1"/>
          </p:cNvSpPr>
          <p:nvPr>
            <p:ph idx="1"/>
          </p:nvPr>
        </p:nvSpPr>
        <p:spPr>
          <a:xfrm>
            <a:off x="737419" y="2022476"/>
            <a:ext cx="10397613" cy="4073525"/>
          </a:xfrm>
        </p:spPr>
        <p:txBody>
          <a:bodyPr>
            <a:normAutofit/>
          </a:bodyPr>
          <a:lstStyle/>
          <a:p>
            <a:pPr marL="0" indent="0">
              <a:buNone/>
            </a:pPr>
            <a:r>
              <a:rPr lang="en-US" sz="2400" b="1" smtClean="0">
                <a:solidFill>
                  <a:srgbClr val="7030A0"/>
                </a:solidFill>
                <a:effectLst>
                  <a:outerShdw blurRad="38100" dist="38100" dir="2700000" algn="tl">
                    <a:srgbClr val="000000">
                      <a:alpha val="43137"/>
                    </a:srgbClr>
                  </a:outerShdw>
                </a:effectLst>
                <a:latin typeface="CG Omega" pitchFamily="34" charset="0"/>
              </a:rPr>
              <a:t>Banyak cara untuk belajar, kita mengidentifikasi tiga cara mekanisme belajar yang utama</a:t>
            </a:r>
            <a:r>
              <a:rPr lang="id-ID" sz="2400" b="1" smtClean="0">
                <a:solidFill>
                  <a:srgbClr val="7030A0"/>
                </a:solidFill>
                <a:effectLst>
                  <a:outerShdw blurRad="38100" dist="38100" dir="2700000" algn="tl">
                    <a:srgbClr val="000000">
                      <a:alpha val="43137"/>
                    </a:srgbClr>
                  </a:outerShdw>
                </a:effectLst>
                <a:latin typeface="CG Omega" pitchFamily="34" charset="0"/>
              </a:rPr>
              <a:t>:</a:t>
            </a:r>
            <a:endParaRPr lang="en-US" sz="2400" b="1">
              <a:solidFill>
                <a:srgbClr val="7030A0"/>
              </a:solidFill>
              <a:effectLst>
                <a:outerShdw blurRad="38100" dist="38100" dir="2700000" algn="tl">
                  <a:srgbClr val="000000">
                    <a:alpha val="43137"/>
                  </a:srgbClr>
                </a:outerShdw>
              </a:effectLst>
            </a:endParaRPr>
          </a:p>
          <a:p>
            <a:pPr marL="711200" lvl="1" indent="-531813">
              <a:buFontTx/>
              <a:buAutoNum type="arabicPeriod"/>
            </a:pPr>
            <a:r>
              <a:rPr lang="en-US" sz="2800" smtClean="0">
                <a:latin typeface="CG Omega" pitchFamily="34" charset="0"/>
              </a:rPr>
              <a:t>Pengawasan </a:t>
            </a:r>
            <a:r>
              <a:rPr lang="en-US" sz="2800">
                <a:latin typeface="CG Omega" pitchFamily="34" charset="0"/>
              </a:rPr>
              <a:t>lingkungan melalui </a:t>
            </a:r>
            <a:r>
              <a:rPr lang="en-US" sz="2800" smtClean="0">
                <a:latin typeface="CG Omega" pitchFamily="34" charset="0"/>
              </a:rPr>
              <a:t>intelejen </a:t>
            </a:r>
            <a:r>
              <a:rPr lang="en-US" sz="2800">
                <a:latin typeface="CG Omega" pitchFamily="34" charset="0"/>
              </a:rPr>
              <a:t>teknis dan pasar</a:t>
            </a:r>
          </a:p>
          <a:p>
            <a:pPr marL="711200" lvl="1" indent="-531813">
              <a:buFontTx/>
              <a:buAutoNum type="arabicPeriod"/>
            </a:pPr>
            <a:r>
              <a:rPr lang="en-US" sz="2800">
                <a:latin typeface="CG Omega" pitchFamily="34" charset="0"/>
              </a:rPr>
              <a:t>Percobaan dalam perusahaan dimana perusahaan dapat belajar pemecahan masalah dengan simulasi dan dengan </a:t>
            </a:r>
            <a:r>
              <a:rPr lang="en-US" sz="2800" i="1">
                <a:latin typeface="CG Omega" pitchFamily="34" charset="0"/>
              </a:rPr>
              <a:t>trial and error</a:t>
            </a:r>
            <a:r>
              <a:rPr lang="en-US" sz="2800">
                <a:latin typeface="CG Omega" pitchFamily="34" charset="0"/>
              </a:rPr>
              <a:t>.</a:t>
            </a:r>
          </a:p>
          <a:p>
            <a:pPr marL="711200" lvl="1" indent="-531813">
              <a:buFontTx/>
              <a:buAutoNum type="arabicPeriod"/>
            </a:pPr>
            <a:r>
              <a:rPr lang="en-US" sz="2800">
                <a:latin typeface="CG Omega" pitchFamily="34" charset="0"/>
              </a:rPr>
              <a:t>Imitasi melalui intelijen kompetitif</a:t>
            </a:r>
          </a:p>
        </p:txBody>
      </p:sp>
    </p:spTree>
    <p:extLst>
      <p:ext uri="{BB962C8B-B14F-4D97-AF65-F5344CB8AC3E}">
        <p14:creationId xmlns:p14="http://schemas.microsoft.com/office/powerpoint/2010/main" val="14717084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79896" y="759297"/>
            <a:ext cx="8463187" cy="2705034"/>
          </a:xfrm>
        </p:spPr>
        <p:txBody>
          <a:bodyPr>
            <a:normAutofit fontScale="90000"/>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sz="8800" b="1" smtClean="0">
                <a:ln w="11430"/>
                <a:solidFill>
                  <a:schemeClr val="accent1"/>
                </a:solidFill>
                <a:effectLst>
                  <a:outerShdw blurRad="50800" dist="39000" dir="5460000" algn="tl">
                    <a:srgbClr val="000000">
                      <a:alpha val="38000"/>
                    </a:srgbClr>
                  </a:outerShdw>
                </a:effectLst>
              </a:rPr>
              <a:t>APA ITU </a:t>
            </a:r>
            <a:r>
              <a:rPr lang="en-US" sz="10700" b="1" smtClean="0">
                <a:ln w="11430"/>
                <a:solidFill>
                  <a:schemeClr val="accent1"/>
                </a:solidFill>
                <a:effectLst>
                  <a:outerShdw blurRad="50800" dist="39000" dir="5460000" algn="tl">
                    <a:srgbClr val="000000">
                      <a:alpha val="38000"/>
                    </a:srgbClr>
                  </a:outerShdw>
                </a:effectLst>
              </a:rPr>
              <a:t>INOVASI</a:t>
            </a:r>
            <a:r>
              <a:rPr lang="id-ID" sz="8800" b="1" smtClean="0">
                <a:ln w="11430"/>
                <a:solidFill>
                  <a:schemeClr val="accent1"/>
                </a:solidFill>
                <a:effectLst>
                  <a:outerShdw blurRad="50800" dist="39000" dir="5460000" algn="tl">
                    <a:srgbClr val="000000">
                      <a:alpha val="38000"/>
                    </a:srgbClr>
                  </a:outerShdw>
                </a:effectLst>
              </a:rPr>
              <a:t>?</a:t>
            </a:r>
            <a:endParaRPr lang="id-ID" sz="8800" b="1">
              <a:ln w="11430"/>
              <a:solidFill>
                <a:schemeClr val="accent1"/>
              </a:solidFill>
              <a:effectLst>
                <a:outerShdw blurRad="50800" dist="39000" dir="5460000" algn="tl">
                  <a:srgbClr val="000000">
                    <a:alpha val="38000"/>
                  </a:srgbClr>
                </a:outerShdw>
              </a:effectLst>
            </a:endParaRPr>
          </a:p>
        </p:txBody>
      </p:sp>
    </p:spTree>
    <p:extLst>
      <p:ext uri="{BB962C8B-B14F-4D97-AF65-F5344CB8AC3E}">
        <p14:creationId xmlns:p14="http://schemas.microsoft.com/office/powerpoint/2010/main" val="19849698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DEVINISI INOVASI</a:t>
            </a:r>
            <a:endParaRPr lang="id-ID"/>
          </a:p>
        </p:txBody>
      </p:sp>
      <p:sp>
        <p:nvSpPr>
          <p:cNvPr id="3" name="Content Placeholder 2"/>
          <p:cNvSpPr>
            <a:spLocks noGrp="1"/>
          </p:cNvSpPr>
          <p:nvPr>
            <p:ph idx="1"/>
          </p:nvPr>
        </p:nvSpPr>
        <p:spPr>
          <a:xfrm>
            <a:off x="693174" y="2536734"/>
            <a:ext cx="10412361" cy="2996381"/>
          </a:xfrm>
        </p:spPr>
        <p:txBody>
          <a:bodyPr>
            <a:normAutofit/>
          </a:bodyPr>
          <a:lstStyle/>
          <a:p>
            <a:r>
              <a:rPr lang="en-US" sz="4400" i="1">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Rogers </a:t>
            </a:r>
            <a:r>
              <a:rPr lang="en-US" sz="4400" i="1" smtClean="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mendefinisikan inovasi sebagai </a:t>
            </a:r>
            <a:r>
              <a:rPr lang="en-US" sz="4400" i="1">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t>
            </a:r>
            <a:r>
              <a:rPr lang="en-US" sz="4400" b="1" i="1">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an idea, practice, or object that is perceived as new by an individual or other unit of adoption</a:t>
            </a:r>
            <a:r>
              <a:rPr lang="en-US" sz="4400" i="1">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t>
            </a:r>
            <a:endParaRPr lang="id-ID" sz="4400" i="1">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624793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Definition of innovation</a:t>
            </a:r>
            <a:endParaRPr lang="en-US"/>
          </a:p>
        </p:txBody>
      </p:sp>
      <p:sp>
        <p:nvSpPr>
          <p:cNvPr id="3" name="Content Placeholder 2"/>
          <p:cNvSpPr>
            <a:spLocks noGrp="1"/>
          </p:cNvSpPr>
          <p:nvPr>
            <p:ph idx="1"/>
          </p:nvPr>
        </p:nvSpPr>
        <p:spPr>
          <a:xfrm>
            <a:off x="929149" y="2603500"/>
            <a:ext cx="10014154" cy="3416300"/>
          </a:xfrm>
        </p:spPr>
        <p:txBody>
          <a:bodyPr>
            <a:normAutofit/>
          </a:bodyPr>
          <a:lstStyle/>
          <a:p>
            <a:r>
              <a:rPr lang="en-US" sz="3200" b="1" smtClean="0">
                <a:ln w="0"/>
                <a:solidFill>
                  <a:srgbClr val="FF00FF"/>
                </a:solidFill>
                <a:effectLst>
                  <a:outerShdw blurRad="38100" dist="25400" dir="5400000" algn="ctr" rotWithShape="0">
                    <a:srgbClr val="6E747A">
                      <a:alpha val="43000"/>
                    </a:srgbClr>
                  </a:outerShdw>
                </a:effectLst>
              </a:rPr>
              <a:t>Innovation is </a:t>
            </a:r>
            <a:r>
              <a:rPr lang="en-US" sz="4000" i="1" smtClean="0">
                <a:ln w="0"/>
                <a:solidFill>
                  <a:sysClr val="windowText" lastClr="000000"/>
                </a:solidFill>
                <a:effectLst>
                  <a:outerShdw blurRad="50800" dist="38100" dir="2700000" algn="tl" rotWithShape="0">
                    <a:prstClr val="black">
                      <a:alpha val="40000"/>
                    </a:prstClr>
                  </a:outerShdw>
                </a:effectLst>
                <a:latin typeface="Garamond" panose="02020404030301010803" pitchFamily="18" charset="0"/>
              </a:rPr>
              <a:t>the process whereby new and improved products, processes, materials, and services are developed and transferred to a plant and/or market where they are appropriate </a:t>
            </a:r>
            <a:r>
              <a:rPr lang="en-US" sz="4000" smtClean="0">
                <a:ln w="0"/>
                <a:solidFill>
                  <a:sysClr val="windowText" lastClr="000000"/>
                </a:solidFill>
                <a:effectLst>
                  <a:outerShdw blurRad="50800" dist="38100" dir="2700000" algn="tl" rotWithShape="0">
                    <a:prstClr val="black">
                      <a:alpha val="40000"/>
                    </a:prstClr>
                  </a:outerShdw>
                </a:effectLst>
                <a:latin typeface="Garamond" panose="02020404030301010803" pitchFamily="18" charset="0"/>
              </a:rPr>
              <a:t>(Rubenstein).</a:t>
            </a:r>
            <a:endParaRPr lang="en-US" sz="3200">
              <a:ln w="0"/>
              <a:solidFill>
                <a:sysClr val="windowText" lastClr="000000"/>
              </a:solidFill>
              <a:effectLst>
                <a:outerShdw blurRad="50800" dist="38100" dir="2700000" algn="tl" rotWithShape="0">
                  <a:prstClr val="black">
                    <a:alpha val="40000"/>
                  </a:prstClr>
                </a:outerShdw>
              </a:effectLst>
              <a:latin typeface="Garamond" panose="02020404030301010803" pitchFamily="18" charset="0"/>
            </a:endParaRPr>
          </a:p>
        </p:txBody>
      </p:sp>
    </p:spTree>
    <p:extLst>
      <p:ext uri="{BB962C8B-B14F-4D97-AF65-F5344CB8AC3E}">
        <p14:creationId xmlns:p14="http://schemas.microsoft.com/office/powerpoint/2010/main" val="12367548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mtClean="0"/>
              <a:t>Definition of Technology</a:t>
            </a:r>
            <a:endParaRPr lang="en-US"/>
          </a:p>
        </p:txBody>
      </p:sp>
      <p:sp>
        <p:nvSpPr>
          <p:cNvPr id="3" name="Content Placeholder 2"/>
          <p:cNvSpPr>
            <a:spLocks noGrp="1"/>
          </p:cNvSpPr>
          <p:nvPr>
            <p:ph idx="1"/>
          </p:nvPr>
        </p:nvSpPr>
        <p:spPr/>
        <p:txBody>
          <a:bodyPr>
            <a:normAutofit/>
          </a:bodyPr>
          <a:lstStyle/>
          <a:p>
            <a:r>
              <a:rPr lang="en-US" sz="3200" b="1" smtClean="0">
                <a:ln w="0"/>
                <a:solidFill>
                  <a:srgbClr val="FF00FF"/>
                </a:solidFill>
                <a:effectLst>
                  <a:outerShdw blurRad="38100" dist="25400" dir="5400000" algn="ctr" rotWithShape="0">
                    <a:srgbClr val="6E747A">
                      <a:alpha val="43000"/>
                    </a:srgbClr>
                  </a:outerShdw>
                </a:effectLst>
              </a:rPr>
              <a:t>Technology </a:t>
            </a:r>
            <a:r>
              <a:rPr lang="en-US" sz="3200" i="1" smtClean="0">
                <a:ln w="0"/>
                <a:solidFill>
                  <a:sysClr val="windowText" lastClr="000000"/>
                </a:solidFill>
                <a:effectLst>
                  <a:outerShdw blurRad="38100" dist="25400" dir="5400000" algn="ctr" rotWithShape="0">
                    <a:srgbClr val="6E747A">
                      <a:alpha val="43000"/>
                    </a:srgbClr>
                  </a:outerShdw>
                </a:effectLst>
                <a:latin typeface="Garamond" panose="02020404030301010803" pitchFamily="18" charset="0"/>
                <a:cs typeface="Times New Roman" panose="02020603050405020304" pitchFamily="18" charset="0"/>
              </a:rPr>
              <a:t>is the practical implementation of learning and knowledge by individuals and organizations to aid human endeavor. Technology is the knowledge, products, processes, tools, and systems used in the creation of goods or in the provision of services.</a:t>
            </a:r>
            <a:endParaRPr lang="en-US" sz="3200" i="1">
              <a:ln w="0"/>
              <a:solidFill>
                <a:sysClr val="windowText" lastClr="000000"/>
              </a:solidFill>
              <a:effectLst>
                <a:outerShdw blurRad="38100" dist="25400" dir="5400000" algn="ctr" rotWithShape="0">
                  <a:srgbClr val="6E747A">
                    <a:alpha val="43000"/>
                  </a:srgbClr>
                </a:outerShdw>
              </a:effectLst>
              <a:latin typeface="Garamond" panose="02020404030301010803" pitchFamily="18" charset="0"/>
              <a:cs typeface="Times New Roman" panose="02020603050405020304" pitchFamily="18" charset="0"/>
            </a:endParaRPr>
          </a:p>
        </p:txBody>
      </p:sp>
    </p:spTree>
    <p:extLst>
      <p:ext uri="{BB962C8B-B14F-4D97-AF65-F5344CB8AC3E}">
        <p14:creationId xmlns:p14="http://schemas.microsoft.com/office/powerpoint/2010/main" val="19292279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smtClean="0"/>
              <a:t>Drivers of Innovation</a:t>
            </a:r>
            <a:endParaRPr lang="id-ID"/>
          </a:p>
        </p:txBody>
      </p:sp>
      <p:sp>
        <p:nvSpPr>
          <p:cNvPr id="4" name="Rectangle 3"/>
          <p:cNvSpPr/>
          <p:nvPr/>
        </p:nvSpPr>
        <p:spPr>
          <a:xfrm>
            <a:off x="1401097" y="2964426"/>
            <a:ext cx="2123768" cy="2168013"/>
          </a:xfrm>
          <a:prstGeom prst="rect">
            <a:avLst/>
          </a:prstGeom>
          <a:effectLst>
            <a:outerShdw blurRad="101600" dist="88900" dir="2700000" algn="tl" rotWithShape="0">
              <a:prstClr val="black">
                <a:alpha val="40000"/>
              </a:prstClr>
            </a:outerShdw>
          </a:effectLst>
        </p:spPr>
        <p:style>
          <a:lnRef idx="0">
            <a:schemeClr val="accent2"/>
          </a:lnRef>
          <a:fillRef idx="3">
            <a:schemeClr val="accent2"/>
          </a:fillRef>
          <a:effectRef idx="3">
            <a:schemeClr val="accent2"/>
          </a:effectRef>
          <a:fontRef idx="minor">
            <a:schemeClr val="lt1"/>
          </a:fontRef>
        </p:style>
        <p:txBody>
          <a:bodyPr rtlCol="0" anchor="ctr"/>
          <a:lstStyle/>
          <a:p>
            <a:pPr algn="ctr"/>
            <a:r>
              <a:rPr lang="id-ID" smtClean="0"/>
              <a:t>DRIVERS</a:t>
            </a:r>
            <a:endParaRPr lang="id-ID"/>
          </a:p>
        </p:txBody>
      </p:sp>
      <p:cxnSp>
        <p:nvCxnSpPr>
          <p:cNvPr id="8" name="Straight Arrow Connector 7"/>
          <p:cNvCxnSpPr/>
          <p:nvPr/>
        </p:nvCxnSpPr>
        <p:spPr>
          <a:xfrm>
            <a:off x="3554361" y="4048430"/>
            <a:ext cx="1116000" cy="2"/>
          </a:xfrm>
          <a:prstGeom prst="straightConnector1">
            <a:avLst/>
          </a:prstGeom>
          <a:ln>
            <a:tailEnd type="triangle"/>
          </a:ln>
          <a:effectLst>
            <a:outerShdw blurRad="50800" dist="38100" dir="2700000" algn="tl" rotWithShape="0">
              <a:prstClr val="black">
                <a:alpha val="40000"/>
              </a:prstClr>
            </a:outerShdw>
          </a:effectLst>
        </p:spPr>
        <p:style>
          <a:lnRef idx="3">
            <a:schemeClr val="accent4"/>
          </a:lnRef>
          <a:fillRef idx="0">
            <a:schemeClr val="accent4"/>
          </a:fillRef>
          <a:effectRef idx="2">
            <a:schemeClr val="accent4"/>
          </a:effectRef>
          <a:fontRef idx="minor">
            <a:schemeClr val="tx1"/>
          </a:fontRef>
        </p:style>
      </p:cxnSp>
      <p:sp>
        <p:nvSpPr>
          <p:cNvPr id="5" name="Rectangle 4"/>
          <p:cNvSpPr/>
          <p:nvPr/>
        </p:nvSpPr>
        <p:spPr>
          <a:xfrm>
            <a:off x="4709652" y="2964425"/>
            <a:ext cx="2123768" cy="2168013"/>
          </a:xfrm>
          <a:prstGeom prst="rect">
            <a:avLst/>
          </a:prstGeom>
          <a:effectLst>
            <a:outerShdw blurRad="114300" dist="88900" dir="2400000" rotWithShape="0">
              <a:srgbClr val="000000">
                <a:alpha val="60000"/>
              </a:srgbClr>
            </a:outerShdw>
          </a:effectLst>
        </p:spPr>
        <p:style>
          <a:lnRef idx="0">
            <a:schemeClr val="accent3"/>
          </a:lnRef>
          <a:fillRef idx="3">
            <a:schemeClr val="accent3"/>
          </a:fillRef>
          <a:effectRef idx="3">
            <a:schemeClr val="accent3"/>
          </a:effectRef>
          <a:fontRef idx="minor">
            <a:schemeClr val="lt1"/>
          </a:fontRef>
        </p:style>
        <p:txBody>
          <a:bodyPr rtlCol="0" anchor="ctr"/>
          <a:lstStyle/>
          <a:p>
            <a:pPr algn="ctr"/>
            <a:r>
              <a:rPr lang="id-ID" smtClean="0"/>
              <a:t>PROCESS</a:t>
            </a:r>
            <a:endParaRPr lang="id-ID"/>
          </a:p>
        </p:txBody>
      </p:sp>
      <p:sp>
        <p:nvSpPr>
          <p:cNvPr id="6" name="Rectangle 5"/>
          <p:cNvSpPr/>
          <p:nvPr/>
        </p:nvSpPr>
        <p:spPr>
          <a:xfrm>
            <a:off x="8018207" y="2964423"/>
            <a:ext cx="2123768" cy="2168013"/>
          </a:xfrm>
          <a:prstGeom prst="rect">
            <a:avLst/>
          </a:prstGeom>
          <a:effectLst>
            <a:outerShdw blurRad="114300" dist="88900" dir="3000000" rotWithShape="0">
              <a:srgbClr val="000000">
                <a:alpha val="60000"/>
              </a:srgbClr>
            </a:outerShdw>
          </a:effectLst>
        </p:spPr>
        <p:style>
          <a:lnRef idx="0">
            <a:schemeClr val="accent5"/>
          </a:lnRef>
          <a:fillRef idx="3">
            <a:schemeClr val="accent5"/>
          </a:fillRef>
          <a:effectRef idx="3">
            <a:schemeClr val="accent5"/>
          </a:effectRef>
          <a:fontRef idx="minor">
            <a:schemeClr val="lt1"/>
          </a:fontRef>
        </p:style>
        <p:txBody>
          <a:bodyPr rtlCol="0" anchor="ctr"/>
          <a:lstStyle/>
          <a:p>
            <a:pPr algn="ctr"/>
            <a:r>
              <a:rPr lang="id-ID" smtClean="0"/>
              <a:t>OUTPUTS</a:t>
            </a:r>
            <a:endParaRPr lang="id-ID"/>
          </a:p>
        </p:txBody>
      </p:sp>
      <p:cxnSp>
        <p:nvCxnSpPr>
          <p:cNvPr id="9" name="Straight Arrow Connector 8"/>
          <p:cNvCxnSpPr/>
          <p:nvPr/>
        </p:nvCxnSpPr>
        <p:spPr>
          <a:xfrm>
            <a:off x="6862916" y="4063178"/>
            <a:ext cx="1152000" cy="2"/>
          </a:xfrm>
          <a:prstGeom prst="straightConnector1">
            <a:avLst/>
          </a:prstGeom>
          <a:ln>
            <a:tailEnd type="triangle"/>
          </a:ln>
          <a:effectLst>
            <a:outerShdw blurRad="50800" dist="38100" dir="2700000" algn="tl" rotWithShape="0">
              <a:prstClr val="black">
                <a:alpha val="40000"/>
              </a:prstClr>
            </a:outerShdw>
          </a:effectLst>
        </p:spPr>
        <p:style>
          <a:lnRef idx="3">
            <a:schemeClr val="accent6"/>
          </a:lnRef>
          <a:fillRef idx="0">
            <a:schemeClr val="accent6"/>
          </a:fillRef>
          <a:effectRef idx="2">
            <a:schemeClr val="accent6"/>
          </a:effectRef>
          <a:fontRef idx="minor">
            <a:schemeClr val="tx1"/>
          </a:fontRef>
        </p:style>
      </p:cxnSp>
    </p:spTree>
    <p:extLst>
      <p:ext uri="{BB962C8B-B14F-4D97-AF65-F5344CB8AC3E}">
        <p14:creationId xmlns:p14="http://schemas.microsoft.com/office/powerpoint/2010/main" val="33216805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mtClean="0"/>
              <a:t>Dua faktor lingkungan yang sering merangsang inovasi:</a:t>
            </a:r>
            <a:br>
              <a:rPr lang="en-US" smtClean="0"/>
            </a:br>
            <a:endParaRPr lang="id-ID"/>
          </a:p>
        </p:txBody>
      </p:sp>
      <p:sp>
        <p:nvSpPr>
          <p:cNvPr id="3" name="Content Placeholder 2"/>
          <p:cNvSpPr>
            <a:spLocks noGrp="1"/>
          </p:cNvSpPr>
          <p:nvPr>
            <p:ph idx="1"/>
          </p:nvPr>
        </p:nvSpPr>
        <p:spPr>
          <a:xfrm>
            <a:off x="1155255" y="2603500"/>
            <a:ext cx="9758551" cy="3416300"/>
          </a:xfrm>
        </p:spPr>
        <p:txBody>
          <a:bodyPr>
            <a:normAutofit/>
          </a:bodyPr>
          <a:lstStyle/>
          <a:p>
            <a:r>
              <a:rPr lang="en-US" sz="3200" b="1" smtClean="0">
                <a:effectLst>
                  <a:outerShdw blurRad="38100" dist="38100" dir="2700000" algn="tl">
                    <a:srgbClr val="000000">
                      <a:alpha val="43137"/>
                    </a:srgbClr>
                  </a:outerShdw>
                </a:effectLst>
              </a:rPr>
              <a:t>Faktor Pasar</a:t>
            </a:r>
            <a:r>
              <a:rPr lang="id-ID" sz="3200" smtClean="0">
                <a:effectLst>
                  <a:outerShdw blurRad="38100" dist="38100" dir="2700000" algn="tl">
                    <a:srgbClr val="000000">
                      <a:alpha val="43137"/>
                    </a:srgbClr>
                  </a:outerShdw>
                </a:effectLst>
              </a:rPr>
              <a:t>. </a:t>
            </a:r>
            <a:r>
              <a:rPr lang="en-US" sz="3200" smtClean="0">
                <a:effectLst>
                  <a:outerShdw blurRad="38100" dist="38100" dir="2700000" algn="tl">
                    <a:srgbClr val="000000">
                      <a:alpha val="43137"/>
                    </a:srgbClr>
                  </a:outerShdw>
                </a:effectLst>
              </a:rPr>
              <a:t>Muncul sebagai pengaruh utama pada inovasi.</a:t>
            </a:r>
            <a:endParaRPr lang="id-ID" sz="3200" smtClean="0">
              <a:effectLst>
                <a:outerShdw blurRad="38100" dist="38100" dir="2700000" algn="tl">
                  <a:srgbClr val="000000">
                    <a:alpha val="43137"/>
                  </a:srgbClr>
                </a:outerShdw>
              </a:effectLst>
            </a:endParaRPr>
          </a:p>
          <a:p>
            <a:r>
              <a:rPr lang="en-US" sz="3200" b="1" smtClean="0">
                <a:effectLst>
                  <a:outerShdw blurRad="38100" dist="38100" dir="2700000" algn="tl">
                    <a:srgbClr val="000000">
                      <a:alpha val="43137"/>
                    </a:srgbClr>
                  </a:outerShdw>
                </a:effectLst>
              </a:rPr>
              <a:t>Faktor Input</a:t>
            </a:r>
            <a:r>
              <a:rPr lang="id-ID" sz="3200" smtClean="0">
                <a:effectLst>
                  <a:outerShdw blurRad="38100" dist="38100" dir="2700000" algn="tl">
                    <a:srgbClr val="000000">
                      <a:alpha val="43137"/>
                    </a:srgbClr>
                  </a:outerShdw>
                </a:effectLst>
              </a:rPr>
              <a:t>. </a:t>
            </a:r>
            <a:r>
              <a:rPr lang="en-US" sz="3200" smtClean="0">
                <a:effectLst>
                  <a:outerShdw blurRad="38100" dist="38100" dir="2700000" algn="tl">
                    <a:srgbClr val="000000">
                      <a:alpha val="43137"/>
                    </a:srgbClr>
                  </a:outerShdw>
                </a:effectLst>
              </a:rPr>
              <a:t>Khususnya dengan meningkatnya harga input, mendorong inovasi yang bertujuan untuk mengurangi penggunaan input yang mahal.</a:t>
            </a:r>
          </a:p>
        </p:txBody>
      </p:sp>
    </p:spTree>
    <p:extLst>
      <p:ext uri="{BB962C8B-B14F-4D97-AF65-F5344CB8AC3E}">
        <p14:creationId xmlns:p14="http://schemas.microsoft.com/office/powerpoint/2010/main" val="10177953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PROSES INOVASI</a:t>
            </a:r>
            <a:endParaRPr lang="id-ID"/>
          </a:p>
        </p:txBody>
      </p:sp>
      <p:sp>
        <p:nvSpPr>
          <p:cNvPr id="3" name="Content Placeholder 2"/>
          <p:cNvSpPr>
            <a:spLocks noGrp="1"/>
          </p:cNvSpPr>
          <p:nvPr>
            <p:ph idx="1"/>
          </p:nvPr>
        </p:nvSpPr>
        <p:spPr/>
        <p:txBody>
          <a:bodyPr>
            <a:noAutofit/>
          </a:bodyPr>
          <a:lstStyle/>
          <a:p>
            <a:r>
              <a:rPr lang="id-ID" sz="2800" b="1" smtClean="0"/>
              <a:t>Market Pull</a:t>
            </a:r>
            <a:r>
              <a:rPr lang="id-ID" sz="2800" smtClean="0"/>
              <a:t>, </a:t>
            </a:r>
            <a:r>
              <a:rPr lang="en-US" sz="2800" smtClean="0"/>
              <a:t>Adalah kemajuan teknologi terutama berorientasi pada kebutuhan pasar tertentu, dan sebagai tambahan ditujukan pula untuk meningkatkan kinerja teknis.</a:t>
            </a:r>
            <a:endParaRPr lang="id-ID" sz="2800" smtClean="0"/>
          </a:p>
          <a:p>
            <a:r>
              <a:rPr lang="id-ID" sz="2800" b="1" smtClean="0"/>
              <a:t>Technology-push</a:t>
            </a:r>
            <a:r>
              <a:rPr lang="id-ID" sz="2800" smtClean="0"/>
              <a:t>, </a:t>
            </a:r>
            <a:r>
              <a:rPr lang="en-US" sz="2800" smtClean="0"/>
              <a:t>adalah perbaikan teknologi terutama berorientasi pada peningkatan kinerja teknis, dan hanya sebagai tambahan bertujuan memenuhi kebutuhan pasar khusus.</a:t>
            </a:r>
          </a:p>
        </p:txBody>
      </p:sp>
    </p:spTree>
    <p:extLst>
      <p:ext uri="{BB962C8B-B14F-4D97-AF65-F5344CB8AC3E}">
        <p14:creationId xmlns:p14="http://schemas.microsoft.com/office/powerpoint/2010/main" val="4823742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2"/>
          <p:cNvSpPr>
            <a:spLocks noGrp="1" noChangeArrowheads="1"/>
          </p:cNvSpPr>
          <p:nvPr>
            <p:ph type="title"/>
          </p:nvPr>
        </p:nvSpPr>
        <p:spPr/>
        <p:txBody>
          <a:bodyPr/>
          <a:lstStyle/>
          <a:p>
            <a:r>
              <a:rPr lang="en-US"/>
              <a:t>Market-Pull Innovation</a:t>
            </a:r>
          </a:p>
        </p:txBody>
      </p:sp>
      <p:sp>
        <p:nvSpPr>
          <p:cNvPr id="91139" name="Rectangle 3"/>
          <p:cNvSpPr>
            <a:spLocks noGrp="1" noChangeArrowheads="1"/>
          </p:cNvSpPr>
          <p:nvPr>
            <p:ph idx="1"/>
          </p:nvPr>
        </p:nvSpPr>
        <p:spPr/>
        <p:txBody>
          <a:bodyPr anchor="t">
            <a:normAutofit fontScale="92500" lnSpcReduction="10000"/>
          </a:bodyPr>
          <a:lstStyle/>
          <a:p>
            <a:r>
              <a:rPr lang="en-US" sz="3200" smtClean="0">
                <a:latin typeface="Century Gothic" pitchFamily="34" charset="0"/>
              </a:rPr>
              <a:t>Dalam hal</a:t>
            </a:r>
            <a:r>
              <a:rPr lang="id-ID" sz="3200" smtClean="0">
                <a:latin typeface="Century Gothic" pitchFamily="34" charset="0"/>
              </a:rPr>
              <a:t> </a:t>
            </a:r>
            <a:r>
              <a:rPr lang="id-ID" sz="3200" b="1" smtClean="0">
                <a:latin typeface="Century Gothic" pitchFamily="34" charset="0"/>
              </a:rPr>
              <a:t>market-pull innovation</a:t>
            </a:r>
            <a:r>
              <a:rPr lang="id-ID" sz="3200" smtClean="0">
                <a:latin typeface="Century Gothic" pitchFamily="34" charset="0"/>
              </a:rPr>
              <a:t>, </a:t>
            </a:r>
            <a:r>
              <a:rPr lang="en-US" sz="3200" smtClean="0">
                <a:latin typeface="Century Gothic" pitchFamily="34" charset="0"/>
              </a:rPr>
              <a:t>ide inovasi diawali dengan komunikasi tentang kebutuhan pelanggan, diikuti oleh pencarian solusi teknis untuk memenuhi kebutuhan tersebut.</a:t>
            </a:r>
          </a:p>
          <a:p>
            <a:r>
              <a:rPr lang="en-US" sz="3200" smtClean="0">
                <a:latin typeface="Century Gothic" pitchFamily="34" charset="0"/>
              </a:rPr>
              <a:t>Dalam banyak organisasi, komunikasi tentang kebutuhan sering diawali oleh seseorang yang berbeda dari orang yang memunculkan ide sebuah inovasi.</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2"/>
          <p:cNvSpPr>
            <a:spLocks noGrp="1" noChangeArrowheads="1"/>
          </p:cNvSpPr>
          <p:nvPr>
            <p:ph type="title"/>
          </p:nvPr>
        </p:nvSpPr>
        <p:spPr/>
        <p:txBody>
          <a:bodyPr/>
          <a:lstStyle/>
          <a:p>
            <a:r>
              <a:rPr lang="en-US"/>
              <a:t>Market-Pull Innovation</a:t>
            </a:r>
          </a:p>
        </p:txBody>
      </p:sp>
      <p:sp>
        <p:nvSpPr>
          <p:cNvPr id="91139" name="Rectangle 3"/>
          <p:cNvSpPr>
            <a:spLocks noGrp="1" noChangeArrowheads="1"/>
          </p:cNvSpPr>
          <p:nvPr>
            <p:ph idx="1"/>
          </p:nvPr>
        </p:nvSpPr>
        <p:spPr/>
        <p:txBody>
          <a:bodyPr anchor="t">
            <a:normAutofit fontScale="85000" lnSpcReduction="10000"/>
          </a:bodyPr>
          <a:lstStyle/>
          <a:p>
            <a:r>
              <a:rPr lang="en-US" sz="3200" smtClean="0">
                <a:latin typeface="Century Gothic" pitchFamily="34" charset="0"/>
              </a:rPr>
              <a:t>Komunikasi tersebut boleh jadi datang dari pengguna, konsultan dari luar yang dikontrak perusahaan, atau individu yang melayani peran konsultansi dan memiliki berbagai jabatan dalam tugas</a:t>
            </a:r>
          </a:p>
          <a:p>
            <a:r>
              <a:rPr lang="en-US" sz="3200" smtClean="0">
                <a:latin typeface="Century Gothic" pitchFamily="34" charset="0"/>
              </a:rPr>
              <a:t>Selain itu, ide ini dapat muncul dari seringnya interaksi antara pengguna dan perusahaan inovasi. Contoh: </a:t>
            </a:r>
            <a:r>
              <a:rPr lang="id-ID" sz="3200" smtClean="0">
                <a:latin typeface="Century Gothic" pitchFamily="34" charset="0"/>
              </a:rPr>
              <a:t>gas chromatography, electron microscopy, the petrolium industry, the chemical industry, </a:t>
            </a:r>
            <a:r>
              <a:rPr lang="en-US" sz="3200" smtClean="0">
                <a:latin typeface="Century Gothic" pitchFamily="34" charset="0"/>
              </a:rPr>
              <a:t>dan</a:t>
            </a:r>
            <a:r>
              <a:rPr lang="id-ID" sz="3200" smtClean="0">
                <a:latin typeface="Century Gothic" pitchFamily="34" charset="0"/>
              </a:rPr>
              <a:t> the pultrusion industry.</a:t>
            </a:r>
            <a:endParaRPr lang="en-US" sz="3200">
              <a:latin typeface="Century Gothic" pitchFamily="34" charset="0"/>
            </a:endParaRPr>
          </a:p>
        </p:txBody>
      </p:sp>
    </p:spTree>
    <p:extLst>
      <p:ext uri="{BB962C8B-B14F-4D97-AF65-F5344CB8AC3E}">
        <p14:creationId xmlns:p14="http://schemas.microsoft.com/office/powerpoint/2010/main" val="39272371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smtClean="0"/>
              <a:t>Technology-Push Innovations</a:t>
            </a:r>
            <a:endParaRPr lang="en-US"/>
          </a:p>
        </p:txBody>
      </p:sp>
      <p:sp>
        <p:nvSpPr>
          <p:cNvPr id="3" name="Content Placeholder 2"/>
          <p:cNvSpPr>
            <a:spLocks noGrp="1"/>
          </p:cNvSpPr>
          <p:nvPr>
            <p:ph idx="1"/>
          </p:nvPr>
        </p:nvSpPr>
        <p:spPr>
          <a:xfrm>
            <a:off x="707923" y="2603500"/>
            <a:ext cx="10722077" cy="3416300"/>
          </a:xfrm>
        </p:spPr>
        <p:txBody>
          <a:bodyPr>
            <a:noAutofit/>
          </a:bodyPr>
          <a:lstStyle/>
          <a:p>
            <a:r>
              <a:rPr lang="en-US" sz="2400" smtClean="0"/>
              <a:t>Dalam hal </a:t>
            </a:r>
            <a:r>
              <a:rPr lang="id-ID" sz="2400" b="1" smtClean="0"/>
              <a:t>technology-push innovations</a:t>
            </a:r>
            <a:r>
              <a:rPr lang="id-ID" sz="2400" smtClean="0"/>
              <a:t>, </a:t>
            </a:r>
            <a:r>
              <a:rPr lang="en-US" sz="2400" smtClean="0"/>
              <a:t>peluang yang ditunjukkan oleh perbaikan teknologi baru dirangsang oleh pencarian perusahaan untuk sebuah aplikasi.</a:t>
            </a:r>
          </a:p>
          <a:p>
            <a:r>
              <a:rPr lang="en-US" sz="2400" smtClean="0"/>
              <a:t>Inovasi ini, cenderung didorong oleh manufaktur. Sebagai contoh: selama periode 1944 sampai 1962, manufaktur mendominasi inovasi dalam bidang komputer. Kejadian yang sama ditemui juga di pabrik plastik, instrumen ilmu pengetahuan, dan proses kimia untuk memproduksi serat sintetis.</a:t>
            </a:r>
          </a:p>
        </p:txBody>
      </p:sp>
    </p:spTree>
    <p:extLst>
      <p:ext uri="{BB962C8B-B14F-4D97-AF65-F5344CB8AC3E}">
        <p14:creationId xmlns:p14="http://schemas.microsoft.com/office/powerpoint/2010/main" val="42124880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JENIS OUTPUT INOVASI</a:t>
            </a:r>
            <a:endParaRPr lang="id-ID"/>
          </a:p>
        </p:txBody>
      </p:sp>
      <p:sp>
        <p:nvSpPr>
          <p:cNvPr id="3" name="Content Placeholder 2"/>
          <p:cNvSpPr>
            <a:spLocks noGrp="1"/>
          </p:cNvSpPr>
          <p:nvPr>
            <p:ph idx="1"/>
          </p:nvPr>
        </p:nvSpPr>
        <p:spPr/>
        <p:txBody>
          <a:bodyPr>
            <a:normAutofit/>
          </a:bodyPr>
          <a:lstStyle/>
          <a:p>
            <a:r>
              <a:rPr lang="en-US" sz="2800"/>
              <a:t>Inovasi berbeda dalam hal sejauh mana mereka memperkenalkan praktik yang </a:t>
            </a:r>
            <a:r>
              <a:rPr lang="en-US" sz="2800" b="1" smtClean="0"/>
              <a:t>berbeda </a:t>
            </a:r>
            <a:r>
              <a:rPr lang="en-US" sz="2800" b="1"/>
              <a:t>secara signifikan </a:t>
            </a:r>
            <a:r>
              <a:rPr lang="en-US" sz="2800"/>
              <a:t>dari praktek-praktek masa lalu</a:t>
            </a:r>
            <a:r>
              <a:rPr lang="en-US" sz="2800" smtClean="0"/>
              <a:t>.</a:t>
            </a:r>
          </a:p>
          <a:p>
            <a:r>
              <a:rPr lang="en-US" sz="2800" smtClean="0"/>
              <a:t>Beberapa inovasi mengenalkan perubahan yang sangat terbatas, sementara yang lainnya berbasis pengetahuan yang berbeda dan prinsip rekayasa yang berbeda, dan oleh karenanya ini merupakan pasar dan aplikasi baru.</a:t>
            </a:r>
          </a:p>
          <a:p>
            <a:endParaRPr lang="id-ID" sz="2800"/>
          </a:p>
        </p:txBody>
      </p:sp>
    </p:spTree>
    <p:extLst>
      <p:ext uri="{BB962C8B-B14F-4D97-AF65-F5344CB8AC3E}">
        <p14:creationId xmlns:p14="http://schemas.microsoft.com/office/powerpoint/2010/main" val="36978470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2"/>
          <p:cNvSpPr>
            <a:spLocks noGrp="1" noChangeArrowheads="1"/>
          </p:cNvSpPr>
          <p:nvPr>
            <p:ph type="title"/>
          </p:nvPr>
        </p:nvSpPr>
        <p:spPr>
          <a:xfrm>
            <a:off x="958639" y="658091"/>
            <a:ext cx="9099754" cy="1143000"/>
          </a:xfrm>
        </p:spPr>
        <p:txBody>
          <a:bodyPr>
            <a:normAutofit fontScale="90000"/>
          </a:bodyPr>
          <a:lstStyle/>
          <a:p>
            <a:pPr algn="l"/>
            <a:r>
              <a:rPr lang="id-ID" sz="4000" smtClean="0"/>
              <a:t>To classify an innovation we employ two dimensions</a:t>
            </a:r>
            <a:r>
              <a:rPr lang="en-US" sz="4000" smtClean="0"/>
              <a:t>:</a:t>
            </a:r>
            <a:endParaRPr lang="en-US" sz="4000"/>
          </a:p>
        </p:txBody>
      </p:sp>
      <p:sp>
        <p:nvSpPr>
          <p:cNvPr id="95235" name="Rectangle 3"/>
          <p:cNvSpPr>
            <a:spLocks noGrp="1" noChangeArrowheads="1"/>
          </p:cNvSpPr>
          <p:nvPr>
            <p:ph idx="1"/>
          </p:nvPr>
        </p:nvSpPr>
        <p:spPr>
          <a:xfrm>
            <a:off x="678425" y="2757948"/>
            <a:ext cx="10648335" cy="3338052"/>
          </a:xfrm>
        </p:spPr>
        <p:txBody>
          <a:bodyPr>
            <a:normAutofit/>
          </a:bodyPr>
          <a:lstStyle/>
          <a:p>
            <a:pPr marL="609600" indent="-609600">
              <a:buFontTx/>
              <a:buAutoNum type="arabicPeriod"/>
            </a:pPr>
            <a:r>
              <a:rPr lang="id-ID" sz="2800" smtClean="0"/>
              <a:t>The degree to which </a:t>
            </a:r>
            <a:r>
              <a:rPr lang="id-ID" sz="2800" b="1" smtClean="0">
                <a:solidFill>
                  <a:srgbClr val="0000FF"/>
                </a:solidFill>
              </a:rPr>
              <a:t>specific technologies </a:t>
            </a:r>
            <a:r>
              <a:rPr lang="id-ID" sz="2800" smtClean="0"/>
              <a:t>in an innovation depart from earlier ones, or what we will call </a:t>
            </a:r>
            <a:r>
              <a:rPr lang="en-US" sz="2800" b="1" i="1" smtClean="0"/>
              <a:t>component </a:t>
            </a:r>
            <a:r>
              <a:rPr lang="en-US" sz="2800" b="1" i="1"/>
              <a:t>knowledge</a:t>
            </a:r>
            <a:r>
              <a:rPr lang="en-US" sz="2800" i="1"/>
              <a:t>.</a:t>
            </a:r>
            <a:endParaRPr lang="en-US" sz="2800"/>
          </a:p>
          <a:p>
            <a:pPr marL="609600" indent="-609600">
              <a:buFontTx/>
              <a:buAutoNum type="arabicPeriod"/>
            </a:pPr>
            <a:r>
              <a:rPr lang="id-ID" sz="2800" smtClean="0"/>
              <a:t>The degree to which </a:t>
            </a:r>
            <a:r>
              <a:rPr lang="id-ID" sz="2800" b="1" smtClean="0">
                <a:solidFill>
                  <a:srgbClr val="0000FF"/>
                </a:solidFill>
              </a:rPr>
              <a:t>configurations among technologies </a:t>
            </a:r>
            <a:r>
              <a:rPr lang="id-ID" sz="2800" smtClean="0"/>
              <a:t>in an innovation depart from earlier ones, or what we will call </a:t>
            </a:r>
            <a:r>
              <a:rPr lang="en-US" sz="2800" b="1" i="1" smtClean="0"/>
              <a:t>component configuration</a:t>
            </a:r>
            <a:r>
              <a:rPr lang="id-ID" sz="2800" b="1" i="1" smtClean="0"/>
              <a:t>.</a:t>
            </a:r>
            <a:r>
              <a:rPr lang="en-US" sz="2800" b="1" smtClean="0"/>
              <a:t> </a:t>
            </a:r>
            <a:endParaRPr lang="en-US" sz="2800" b="1"/>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2"/>
          <p:cNvSpPr>
            <a:spLocks noGrp="1" noChangeArrowheads="1"/>
          </p:cNvSpPr>
          <p:nvPr>
            <p:ph type="title"/>
          </p:nvPr>
        </p:nvSpPr>
        <p:spPr/>
        <p:txBody>
          <a:bodyPr/>
          <a:lstStyle/>
          <a:p>
            <a:r>
              <a:rPr lang="id-ID" smtClean="0"/>
              <a:t>This Classifiction leads to four major types of innovation:</a:t>
            </a:r>
            <a:endParaRPr lang="en-US"/>
          </a:p>
        </p:txBody>
      </p:sp>
      <p:sp>
        <p:nvSpPr>
          <p:cNvPr id="96259" name="Rectangle 3"/>
          <p:cNvSpPr>
            <a:spLocks noGrp="1" noChangeArrowheads="1"/>
          </p:cNvSpPr>
          <p:nvPr>
            <p:ph idx="1"/>
          </p:nvPr>
        </p:nvSpPr>
        <p:spPr/>
        <p:txBody>
          <a:bodyPr>
            <a:normAutofit/>
          </a:bodyPr>
          <a:lstStyle/>
          <a:p>
            <a:pPr marL="0" indent="0">
              <a:buNone/>
            </a:pPr>
            <a:r>
              <a:rPr lang="en-US" sz="3200" smtClean="0"/>
              <a:t>(</a:t>
            </a:r>
            <a:r>
              <a:rPr lang="en-US" sz="3200"/>
              <a:t>1) </a:t>
            </a:r>
            <a:r>
              <a:rPr lang="en-US" sz="3200" smtClean="0"/>
              <a:t>Incremental</a:t>
            </a:r>
            <a:r>
              <a:rPr lang="id-ID" sz="3200" smtClean="0"/>
              <a:t> innovation</a:t>
            </a:r>
            <a:r>
              <a:rPr lang="en-US" sz="3200" smtClean="0"/>
              <a:t>, </a:t>
            </a:r>
            <a:endParaRPr lang="en-US" sz="3200"/>
          </a:p>
          <a:p>
            <a:pPr marL="0" indent="0">
              <a:buNone/>
            </a:pPr>
            <a:r>
              <a:rPr lang="en-US" sz="3200"/>
              <a:t>(2) </a:t>
            </a:r>
            <a:r>
              <a:rPr lang="en-US" sz="3200" smtClean="0"/>
              <a:t>Modular</a:t>
            </a:r>
            <a:r>
              <a:rPr lang="id-ID" sz="3200"/>
              <a:t> innovation</a:t>
            </a:r>
            <a:r>
              <a:rPr lang="en-US" sz="3200" smtClean="0"/>
              <a:t>, </a:t>
            </a:r>
            <a:endParaRPr lang="en-US" sz="3200"/>
          </a:p>
          <a:p>
            <a:pPr marL="0" indent="0">
              <a:buNone/>
            </a:pPr>
            <a:r>
              <a:rPr lang="en-US" sz="3200"/>
              <a:t>(3) </a:t>
            </a:r>
            <a:r>
              <a:rPr lang="en-US" sz="3200" smtClean="0"/>
              <a:t>Architectural</a:t>
            </a:r>
            <a:r>
              <a:rPr lang="id-ID" sz="3200"/>
              <a:t> innovation</a:t>
            </a:r>
            <a:r>
              <a:rPr lang="en-US" sz="3200" smtClean="0"/>
              <a:t>, </a:t>
            </a:r>
            <a:endParaRPr lang="en-US" sz="3200"/>
          </a:p>
          <a:p>
            <a:pPr marL="0" indent="0">
              <a:buNone/>
            </a:pPr>
            <a:r>
              <a:rPr lang="en-US" sz="3200"/>
              <a:t>(4) </a:t>
            </a:r>
            <a:r>
              <a:rPr lang="en-US" sz="3200" smtClean="0"/>
              <a:t>Radical</a:t>
            </a:r>
            <a:r>
              <a:rPr lang="id-ID" sz="3200"/>
              <a:t> innovation</a:t>
            </a:r>
            <a:r>
              <a:rPr lang="en-US" sz="3200" smtClean="0"/>
              <a:t>.</a:t>
            </a:r>
            <a:endParaRPr lang="en-US" sz="320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Rounded Rectangle 1"/>
          <p:cNvSpPr/>
          <p:nvPr/>
        </p:nvSpPr>
        <p:spPr>
          <a:xfrm>
            <a:off x="1519084" y="339213"/>
            <a:ext cx="9335729" cy="5515897"/>
          </a:xfrm>
          <a:prstGeom prst="roundRect">
            <a:avLst>
              <a:gd name="adj" fmla="val 2763"/>
            </a:avLst>
          </a:prstGeom>
          <a:effectLst>
            <a:outerShdw blurRad="114300" dist="114300" dir="2700000" algn="tl" rotWithShape="0">
              <a:prstClr val="black">
                <a:alpha val="40000"/>
              </a:prstClr>
            </a:outerShdw>
          </a:effectLst>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a:p>
        </p:txBody>
      </p:sp>
      <p:grpSp>
        <p:nvGrpSpPr>
          <p:cNvPr id="97298" name="Group 18"/>
          <p:cNvGrpSpPr>
            <a:grpSpLocks/>
          </p:cNvGrpSpPr>
          <p:nvPr/>
        </p:nvGrpSpPr>
        <p:grpSpPr bwMode="auto">
          <a:xfrm>
            <a:off x="1854943" y="400834"/>
            <a:ext cx="8831260" cy="5526088"/>
            <a:chOff x="208" y="555"/>
            <a:chExt cx="5563" cy="3481"/>
          </a:xfrm>
        </p:grpSpPr>
        <p:grpSp>
          <p:nvGrpSpPr>
            <p:cNvPr id="97285" name="Group 5"/>
            <p:cNvGrpSpPr>
              <a:grpSpLocks/>
            </p:cNvGrpSpPr>
            <p:nvPr/>
          </p:nvGrpSpPr>
          <p:grpSpPr bwMode="auto">
            <a:xfrm>
              <a:off x="1373" y="591"/>
              <a:ext cx="4008" cy="2472"/>
              <a:chOff x="3988" y="5451"/>
              <a:chExt cx="5888" cy="2957"/>
            </a:xfrm>
          </p:grpSpPr>
          <p:sp>
            <p:nvSpPr>
              <p:cNvPr id="97286" name="Text Box 6"/>
              <p:cNvSpPr txBox="1">
                <a:spLocks noChangeArrowheads="1"/>
              </p:cNvSpPr>
              <p:nvPr/>
            </p:nvSpPr>
            <p:spPr bwMode="auto">
              <a:xfrm>
                <a:off x="4410" y="5528"/>
                <a:ext cx="5104" cy="2700"/>
              </a:xfrm>
              <a:prstGeom prst="rect">
                <a:avLst/>
              </a:prstGeom>
              <a:solidFill>
                <a:srgbClr val="FFFFFF"/>
              </a:solidFill>
              <a:ln w="9525">
                <a:solidFill>
                  <a:srgbClr val="000000"/>
                </a:solidFill>
                <a:miter lim="800000"/>
                <a:headEnd/>
                <a:tailEnd/>
              </a:ln>
            </p:spPr>
            <p:txBody>
              <a:bodyPr/>
              <a:lstStyle/>
              <a:p>
                <a:endParaRPr lang="en-US" sz="2400" b="1">
                  <a:effectLst>
                    <a:outerShdw blurRad="38100" dist="38100" dir="2700000" algn="tl">
                      <a:srgbClr val="000000">
                        <a:alpha val="43137"/>
                      </a:srgbClr>
                    </a:outerShdw>
                  </a:effectLst>
                  <a:latin typeface="Kabel Bk BT" pitchFamily="34" charset="0"/>
                </a:endParaRPr>
              </a:p>
              <a:p>
                <a:endParaRPr lang="en-US" sz="2400" b="1">
                  <a:effectLst>
                    <a:outerShdw blurRad="38100" dist="38100" dir="2700000" algn="tl">
                      <a:srgbClr val="000000">
                        <a:alpha val="43137"/>
                      </a:srgbClr>
                    </a:outerShdw>
                  </a:effectLst>
                  <a:latin typeface="Kabel Bk BT" pitchFamily="34" charset="0"/>
                </a:endParaRPr>
              </a:p>
              <a:p>
                <a:r>
                  <a:rPr lang="id-ID" sz="2400" b="1" smtClean="0">
                    <a:effectLst>
                      <a:outerShdw blurRad="38100" dist="38100" dir="2700000" algn="tl">
                        <a:srgbClr val="000000">
                          <a:alpha val="43137"/>
                        </a:srgbClr>
                      </a:outerShdw>
                    </a:effectLst>
                    <a:latin typeface="Kabel Bk BT" pitchFamily="34" charset="0"/>
                  </a:rPr>
                  <a:t>    </a:t>
                </a:r>
                <a:r>
                  <a:rPr lang="en-US" sz="2400" b="1" smtClean="0">
                    <a:solidFill>
                      <a:schemeClr val="bg2">
                        <a:lumMod val="75000"/>
                      </a:schemeClr>
                    </a:solidFill>
                    <a:effectLst>
                      <a:outerShdw blurRad="38100" dist="38100" dir="2700000" algn="tl">
                        <a:srgbClr val="000000">
                          <a:alpha val="43137"/>
                        </a:srgbClr>
                      </a:outerShdw>
                    </a:effectLst>
                    <a:latin typeface="Kabel Bk BT" pitchFamily="34" charset="0"/>
                  </a:rPr>
                  <a:t>Incremental</a:t>
                </a:r>
                <a:r>
                  <a:rPr lang="en-US" sz="2400" b="1">
                    <a:solidFill>
                      <a:schemeClr val="bg2">
                        <a:lumMod val="75000"/>
                      </a:schemeClr>
                    </a:solidFill>
                    <a:effectLst>
                      <a:outerShdw blurRad="38100" dist="38100" dir="2700000" algn="tl">
                        <a:srgbClr val="000000">
                          <a:alpha val="43137"/>
                        </a:srgbClr>
                      </a:outerShdw>
                    </a:effectLst>
                    <a:latin typeface="Kabel Bk BT" pitchFamily="34" charset="0"/>
                  </a:rPr>
                  <a:t>	</a:t>
                </a:r>
                <a:r>
                  <a:rPr lang="id-ID" sz="2400" b="1" smtClean="0">
                    <a:solidFill>
                      <a:schemeClr val="bg2">
                        <a:lumMod val="75000"/>
                      </a:schemeClr>
                    </a:solidFill>
                    <a:effectLst>
                      <a:outerShdw blurRad="38100" dist="38100" dir="2700000" algn="tl">
                        <a:srgbClr val="000000">
                          <a:alpha val="43137"/>
                        </a:srgbClr>
                      </a:outerShdw>
                    </a:effectLst>
                    <a:latin typeface="Kabel Bk BT" pitchFamily="34" charset="0"/>
                  </a:rPr>
                  <a:t>    </a:t>
                </a:r>
                <a:r>
                  <a:rPr lang="en-US" sz="2400" b="1" smtClean="0">
                    <a:solidFill>
                      <a:schemeClr val="bg2">
                        <a:lumMod val="75000"/>
                      </a:schemeClr>
                    </a:solidFill>
                    <a:effectLst>
                      <a:outerShdw blurRad="38100" dist="38100" dir="2700000" algn="tl">
                        <a:srgbClr val="000000">
                          <a:alpha val="43137"/>
                        </a:srgbClr>
                      </a:outerShdw>
                    </a:effectLst>
                    <a:latin typeface="Kabel Bk BT" pitchFamily="34" charset="0"/>
                  </a:rPr>
                  <a:t>Architectural</a:t>
                </a:r>
                <a:endParaRPr lang="en-US" sz="2400" b="1">
                  <a:solidFill>
                    <a:schemeClr val="bg2">
                      <a:lumMod val="75000"/>
                    </a:schemeClr>
                  </a:solidFill>
                  <a:effectLst>
                    <a:outerShdw blurRad="38100" dist="38100" dir="2700000" algn="tl">
                      <a:srgbClr val="000000">
                        <a:alpha val="43137"/>
                      </a:srgbClr>
                    </a:outerShdw>
                  </a:effectLst>
                  <a:latin typeface="Kabel Bk BT" pitchFamily="34" charset="0"/>
                </a:endParaRPr>
              </a:p>
              <a:p>
                <a:endParaRPr lang="en-US" sz="2400" b="1">
                  <a:solidFill>
                    <a:schemeClr val="bg2">
                      <a:lumMod val="75000"/>
                    </a:schemeClr>
                  </a:solidFill>
                  <a:effectLst>
                    <a:outerShdw blurRad="38100" dist="38100" dir="2700000" algn="tl">
                      <a:srgbClr val="000000">
                        <a:alpha val="43137"/>
                      </a:srgbClr>
                    </a:outerShdw>
                  </a:effectLst>
                  <a:latin typeface="Kabel Bk BT" pitchFamily="34" charset="0"/>
                </a:endParaRPr>
              </a:p>
              <a:p>
                <a:endParaRPr lang="en-US" sz="2400" b="1">
                  <a:solidFill>
                    <a:schemeClr val="bg2">
                      <a:lumMod val="75000"/>
                    </a:schemeClr>
                  </a:solidFill>
                  <a:effectLst>
                    <a:outerShdw blurRad="38100" dist="38100" dir="2700000" algn="tl">
                      <a:srgbClr val="000000">
                        <a:alpha val="43137"/>
                      </a:srgbClr>
                    </a:outerShdw>
                  </a:effectLst>
                  <a:latin typeface="Kabel Bk BT" pitchFamily="34" charset="0"/>
                </a:endParaRPr>
              </a:p>
              <a:p>
                <a:endParaRPr lang="en-US" sz="2400" b="1">
                  <a:solidFill>
                    <a:schemeClr val="bg2">
                      <a:lumMod val="75000"/>
                    </a:schemeClr>
                  </a:solidFill>
                  <a:effectLst>
                    <a:outerShdw blurRad="38100" dist="38100" dir="2700000" algn="tl">
                      <a:srgbClr val="000000">
                        <a:alpha val="43137"/>
                      </a:srgbClr>
                    </a:outerShdw>
                  </a:effectLst>
                  <a:latin typeface="Kabel Bk BT" pitchFamily="34" charset="0"/>
                </a:endParaRPr>
              </a:p>
              <a:p>
                <a:r>
                  <a:rPr lang="en-US" sz="2400" b="1">
                    <a:solidFill>
                      <a:schemeClr val="bg2">
                        <a:lumMod val="75000"/>
                      </a:schemeClr>
                    </a:solidFill>
                    <a:effectLst>
                      <a:outerShdw blurRad="38100" dist="38100" dir="2700000" algn="tl">
                        <a:srgbClr val="000000">
                          <a:alpha val="43137"/>
                        </a:srgbClr>
                      </a:outerShdw>
                    </a:effectLst>
                    <a:latin typeface="Kabel Bk BT" pitchFamily="34" charset="0"/>
                  </a:rPr>
                  <a:t>	Modular	</a:t>
                </a:r>
                <a:r>
                  <a:rPr lang="id-ID" sz="2400" b="1" smtClean="0">
                    <a:solidFill>
                      <a:schemeClr val="bg2">
                        <a:lumMod val="75000"/>
                      </a:schemeClr>
                    </a:solidFill>
                    <a:effectLst>
                      <a:outerShdw blurRad="38100" dist="38100" dir="2700000" algn="tl">
                        <a:srgbClr val="000000">
                          <a:alpha val="43137"/>
                        </a:srgbClr>
                      </a:outerShdw>
                    </a:effectLst>
                    <a:latin typeface="Kabel Bk BT" pitchFamily="34" charset="0"/>
                  </a:rPr>
                  <a:t>      </a:t>
                </a:r>
                <a:r>
                  <a:rPr lang="en-US" sz="2400" b="1" smtClean="0">
                    <a:solidFill>
                      <a:schemeClr val="bg2">
                        <a:lumMod val="75000"/>
                      </a:schemeClr>
                    </a:solidFill>
                    <a:effectLst>
                      <a:outerShdw blurRad="38100" dist="38100" dir="2700000" algn="tl">
                        <a:srgbClr val="000000">
                          <a:alpha val="43137"/>
                        </a:srgbClr>
                      </a:outerShdw>
                    </a:effectLst>
                    <a:latin typeface="Kabel Bk BT" pitchFamily="34" charset="0"/>
                  </a:rPr>
                  <a:t>Radical</a:t>
                </a:r>
                <a:endParaRPr lang="en-US" sz="3600">
                  <a:solidFill>
                    <a:schemeClr val="bg2">
                      <a:lumMod val="75000"/>
                    </a:schemeClr>
                  </a:solidFill>
                  <a:effectLst>
                    <a:outerShdw blurRad="38100" dist="38100" dir="2700000" algn="tl">
                      <a:srgbClr val="000000">
                        <a:alpha val="43137"/>
                      </a:srgbClr>
                    </a:outerShdw>
                  </a:effectLst>
                </a:endParaRPr>
              </a:p>
            </p:txBody>
          </p:sp>
          <p:sp>
            <p:nvSpPr>
              <p:cNvPr id="97287" name="Line 7"/>
              <p:cNvSpPr>
                <a:spLocks noChangeShapeType="1"/>
              </p:cNvSpPr>
              <p:nvPr/>
            </p:nvSpPr>
            <p:spPr bwMode="auto">
              <a:xfrm>
                <a:off x="3988" y="6814"/>
                <a:ext cx="5888"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7288" name="Line 8"/>
              <p:cNvSpPr>
                <a:spLocks noChangeShapeType="1"/>
              </p:cNvSpPr>
              <p:nvPr/>
            </p:nvSpPr>
            <p:spPr bwMode="auto">
              <a:xfrm>
                <a:off x="6891" y="5451"/>
                <a:ext cx="13" cy="2957"/>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97289" name="Text Box 9"/>
            <p:cNvSpPr txBox="1">
              <a:spLocks noChangeArrowheads="1"/>
            </p:cNvSpPr>
            <p:nvPr/>
          </p:nvSpPr>
          <p:spPr bwMode="auto">
            <a:xfrm rot="10800000">
              <a:off x="384" y="555"/>
              <a:ext cx="665" cy="26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nchor="ctr"/>
            <a:lstStyle/>
            <a:p>
              <a:pPr algn="ctr"/>
              <a:r>
                <a:rPr lang="en-US" b="1">
                  <a:solidFill>
                    <a:schemeClr val="bg1"/>
                  </a:solidFill>
                  <a:effectLst>
                    <a:outerShdw blurRad="38100" dist="38100" dir="2700000" algn="tl">
                      <a:srgbClr val="000000">
                        <a:alpha val="43137"/>
                      </a:srgbClr>
                    </a:outerShdw>
                  </a:effectLst>
                  <a:latin typeface="Kabel Bk BT" pitchFamily="34" charset="0"/>
                </a:rPr>
                <a:t>Characteristics of</a:t>
              </a:r>
            </a:p>
            <a:p>
              <a:pPr algn="ctr"/>
              <a:r>
                <a:rPr lang="en-US" b="1">
                  <a:solidFill>
                    <a:schemeClr val="bg1"/>
                  </a:solidFill>
                  <a:effectLst>
                    <a:outerShdw blurRad="38100" dist="38100" dir="2700000" algn="tl">
                      <a:srgbClr val="000000">
                        <a:alpha val="43137"/>
                      </a:srgbClr>
                    </a:outerShdw>
                  </a:effectLst>
                  <a:latin typeface="Kabel Bk BT" pitchFamily="34" charset="0"/>
                </a:rPr>
                <a:t>Elements: </a:t>
              </a:r>
              <a:r>
                <a:rPr lang="en-US" b="1" smtClean="0">
                  <a:solidFill>
                    <a:schemeClr val="bg1"/>
                  </a:solidFill>
                  <a:effectLst>
                    <a:outerShdw blurRad="38100" dist="38100" dir="2700000" algn="tl">
                      <a:srgbClr val="000000">
                        <a:alpha val="43137"/>
                      </a:srgbClr>
                    </a:outerShdw>
                  </a:effectLst>
                  <a:latin typeface="Kabel Bk BT" pitchFamily="34" charset="0"/>
                </a:rPr>
                <a:t>Component</a:t>
              </a:r>
              <a:r>
                <a:rPr lang="id-ID" b="1">
                  <a:solidFill>
                    <a:schemeClr val="bg1"/>
                  </a:solidFill>
                  <a:effectLst>
                    <a:outerShdw blurRad="38100" dist="38100" dir="2700000" algn="tl">
                      <a:srgbClr val="000000">
                        <a:alpha val="43137"/>
                      </a:srgbClr>
                    </a:outerShdw>
                  </a:effectLst>
                  <a:latin typeface="Kabel Bk BT" pitchFamily="34" charset="0"/>
                </a:rPr>
                <a:t> </a:t>
              </a:r>
              <a:r>
                <a:rPr lang="en-US" b="1" smtClean="0">
                  <a:solidFill>
                    <a:schemeClr val="bg1"/>
                  </a:solidFill>
                  <a:effectLst>
                    <a:outerShdw blurRad="38100" dist="38100" dir="2700000" algn="tl">
                      <a:srgbClr val="000000">
                        <a:alpha val="43137"/>
                      </a:srgbClr>
                    </a:outerShdw>
                  </a:effectLst>
                  <a:latin typeface="Kabel Bk BT" pitchFamily="34" charset="0"/>
                </a:rPr>
                <a:t>Knowledge</a:t>
              </a:r>
              <a:endParaRPr lang="en-US" sz="3600">
                <a:solidFill>
                  <a:schemeClr val="bg1"/>
                </a:solidFill>
                <a:effectLst>
                  <a:outerShdw blurRad="38100" dist="38100" dir="2700000" algn="tl">
                    <a:srgbClr val="000000">
                      <a:alpha val="43137"/>
                    </a:srgbClr>
                  </a:outerShdw>
                </a:effectLst>
              </a:endParaRPr>
            </a:p>
          </p:txBody>
        </p:sp>
        <p:sp>
          <p:nvSpPr>
            <p:cNvPr id="97290" name="Text Box 10"/>
            <p:cNvSpPr txBox="1">
              <a:spLocks noChangeArrowheads="1"/>
            </p:cNvSpPr>
            <p:nvPr/>
          </p:nvSpPr>
          <p:spPr bwMode="auto">
            <a:xfrm>
              <a:off x="208" y="3337"/>
              <a:ext cx="5563" cy="6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ctr">
                <a:spcBef>
                  <a:spcPts val="0"/>
                </a:spcBef>
                <a:spcAft>
                  <a:spcPts val="0"/>
                </a:spcAft>
              </a:pPr>
              <a:r>
                <a:rPr lang="en-US" b="1">
                  <a:solidFill>
                    <a:schemeClr val="bg1"/>
                  </a:solidFill>
                  <a:effectLst>
                    <a:outerShdw blurRad="38100" dist="38100" dir="2700000" algn="tl">
                      <a:srgbClr val="000000">
                        <a:alpha val="43137"/>
                      </a:srgbClr>
                    </a:outerShdw>
                  </a:effectLst>
                  <a:latin typeface="Kabel Bk BT" pitchFamily="34" charset="0"/>
                </a:rPr>
                <a:t>Characteristics of</a:t>
              </a:r>
            </a:p>
            <a:p>
              <a:pPr algn="ctr">
                <a:spcBef>
                  <a:spcPts val="0"/>
                </a:spcBef>
                <a:spcAft>
                  <a:spcPts val="0"/>
                </a:spcAft>
              </a:pPr>
              <a:r>
                <a:rPr lang="en-US" b="1">
                  <a:solidFill>
                    <a:schemeClr val="bg1"/>
                  </a:solidFill>
                  <a:effectLst>
                    <a:outerShdw blurRad="38100" dist="38100" dir="2700000" algn="tl">
                      <a:srgbClr val="000000">
                        <a:alpha val="43137"/>
                      </a:srgbClr>
                    </a:outerShdw>
                  </a:effectLst>
                  <a:latin typeface="Kabel Bk BT" pitchFamily="34" charset="0"/>
                </a:rPr>
                <a:t>Lingkage Among Elements: Component </a:t>
              </a:r>
              <a:r>
                <a:rPr lang="en-US" b="1" smtClean="0">
                  <a:solidFill>
                    <a:schemeClr val="bg1"/>
                  </a:solidFill>
                  <a:effectLst>
                    <a:outerShdw blurRad="38100" dist="38100" dir="2700000" algn="tl">
                      <a:srgbClr val="000000">
                        <a:alpha val="43137"/>
                      </a:srgbClr>
                    </a:outerShdw>
                  </a:effectLst>
                  <a:latin typeface="Kabel Bk BT" pitchFamily="34" charset="0"/>
                </a:rPr>
                <a:t>Configuration</a:t>
              </a:r>
              <a:endParaRPr lang="en-US" sz="3600">
                <a:solidFill>
                  <a:schemeClr val="bg1"/>
                </a:solidFill>
                <a:effectLst>
                  <a:outerShdw blurRad="38100" dist="38100" dir="2700000" algn="tl">
                    <a:srgbClr val="000000">
                      <a:alpha val="43137"/>
                    </a:srgbClr>
                  </a:outerShdw>
                </a:effectLst>
              </a:endParaRPr>
            </a:p>
          </p:txBody>
        </p:sp>
        <p:sp>
          <p:nvSpPr>
            <p:cNvPr id="97291" name="Text Box 11"/>
            <p:cNvSpPr txBox="1">
              <a:spLocks noChangeArrowheads="1"/>
            </p:cNvSpPr>
            <p:nvPr/>
          </p:nvSpPr>
          <p:spPr bwMode="auto">
            <a:xfrm>
              <a:off x="2127" y="2906"/>
              <a:ext cx="753" cy="3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b="1">
                  <a:effectLst>
                    <a:outerShdw blurRad="38100" dist="38100" dir="2700000" algn="tl">
                      <a:srgbClr val="000000">
                        <a:alpha val="43137"/>
                      </a:srgbClr>
                    </a:outerShdw>
                  </a:effectLst>
                  <a:latin typeface="Kabel Bk BT" pitchFamily="34" charset="0"/>
                </a:rPr>
                <a:t>Existing</a:t>
              </a:r>
              <a:endParaRPr lang="en-US" sz="3600">
                <a:effectLst>
                  <a:outerShdw blurRad="38100" dist="38100" dir="2700000" algn="tl">
                    <a:srgbClr val="000000">
                      <a:alpha val="43137"/>
                    </a:srgbClr>
                  </a:outerShdw>
                </a:effectLst>
              </a:endParaRPr>
            </a:p>
          </p:txBody>
        </p:sp>
        <p:sp>
          <p:nvSpPr>
            <p:cNvPr id="97292" name="Text Box 12"/>
            <p:cNvSpPr txBox="1">
              <a:spLocks noChangeArrowheads="1"/>
            </p:cNvSpPr>
            <p:nvPr/>
          </p:nvSpPr>
          <p:spPr bwMode="auto">
            <a:xfrm>
              <a:off x="3840" y="2902"/>
              <a:ext cx="752" cy="3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b="1">
                  <a:effectLst>
                    <a:outerShdw blurRad="38100" dist="38100" dir="2700000" algn="tl">
                      <a:srgbClr val="000000">
                        <a:alpha val="43137"/>
                      </a:srgbClr>
                    </a:outerShdw>
                  </a:effectLst>
                  <a:latin typeface="Kabel Bk BT" pitchFamily="34" charset="0"/>
                </a:rPr>
                <a:t>Novel</a:t>
              </a:r>
              <a:endParaRPr lang="en-US" sz="3600">
                <a:effectLst>
                  <a:outerShdw blurRad="38100" dist="38100" dir="2700000" algn="tl">
                    <a:srgbClr val="000000">
                      <a:alpha val="43137"/>
                    </a:srgbClr>
                  </a:outerShdw>
                </a:effectLst>
              </a:endParaRPr>
            </a:p>
          </p:txBody>
        </p:sp>
        <p:sp>
          <p:nvSpPr>
            <p:cNvPr id="97293" name="Text Box 13"/>
            <p:cNvSpPr txBox="1">
              <a:spLocks noChangeArrowheads="1"/>
            </p:cNvSpPr>
            <p:nvPr/>
          </p:nvSpPr>
          <p:spPr bwMode="auto">
            <a:xfrm>
              <a:off x="1013" y="699"/>
              <a:ext cx="752" cy="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b="1">
                  <a:effectLst>
                    <a:outerShdw blurRad="38100" dist="38100" dir="2700000" algn="tl">
                      <a:srgbClr val="000000">
                        <a:alpha val="43137"/>
                      </a:srgbClr>
                    </a:outerShdw>
                  </a:effectLst>
                  <a:latin typeface="Kabel Bk BT" pitchFamily="34" charset="0"/>
                </a:rPr>
                <a:t>Minor</a:t>
              </a:r>
            </a:p>
            <a:p>
              <a:r>
                <a:rPr lang="en-US" b="1">
                  <a:effectLst>
                    <a:outerShdw blurRad="38100" dist="38100" dir="2700000" algn="tl">
                      <a:srgbClr val="000000">
                        <a:alpha val="43137"/>
                      </a:srgbClr>
                    </a:outerShdw>
                  </a:effectLst>
                  <a:latin typeface="Kabel Bk BT" pitchFamily="34" charset="0"/>
                </a:rPr>
                <a:t>Change</a:t>
              </a:r>
              <a:endParaRPr lang="en-US" sz="3600">
                <a:effectLst>
                  <a:outerShdw blurRad="38100" dist="38100" dir="2700000" algn="tl">
                    <a:srgbClr val="000000">
                      <a:alpha val="43137"/>
                    </a:srgbClr>
                  </a:outerShdw>
                </a:effectLst>
              </a:endParaRPr>
            </a:p>
          </p:txBody>
        </p:sp>
        <p:sp>
          <p:nvSpPr>
            <p:cNvPr id="97294" name="Text Box 14"/>
            <p:cNvSpPr txBox="1">
              <a:spLocks noChangeArrowheads="1"/>
            </p:cNvSpPr>
            <p:nvPr/>
          </p:nvSpPr>
          <p:spPr bwMode="auto">
            <a:xfrm>
              <a:off x="1013" y="1892"/>
              <a:ext cx="752" cy="5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b="1">
                  <a:effectLst>
                    <a:outerShdw blurRad="38100" dist="38100" dir="2700000" algn="tl">
                      <a:srgbClr val="000000">
                        <a:alpha val="43137"/>
                      </a:srgbClr>
                    </a:outerShdw>
                  </a:effectLst>
                  <a:latin typeface="Kabel Bk BT" pitchFamily="34" charset="0"/>
                </a:rPr>
                <a:t>Novel</a:t>
              </a:r>
            </a:p>
            <a:p>
              <a:r>
                <a:rPr lang="en-US" b="1">
                  <a:effectLst>
                    <a:outerShdw blurRad="38100" dist="38100" dir="2700000" algn="tl">
                      <a:srgbClr val="000000">
                        <a:alpha val="43137"/>
                      </a:srgbClr>
                    </a:outerShdw>
                  </a:effectLst>
                  <a:latin typeface="Kabel Bk BT" pitchFamily="34" charset="0"/>
                </a:rPr>
                <a:t>Change</a:t>
              </a:r>
              <a:endParaRPr lang="en-US" sz="3600">
                <a:effectLst>
                  <a:outerShdw blurRad="38100" dist="38100" dir="2700000" algn="tl">
                    <a:srgbClr val="000000">
                      <a:alpha val="43137"/>
                    </a:srgbClr>
                  </a:outerShdw>
                </a:effectLst>
              </a:endParaRPr>
            </a:p>
          </p:txBody>
        </p:sp>
      </p:grpSp>
      <p:sp>
        <p:nvSpPr>
          <p:cNvPr id="97297" name="Rectangle 17"/>
          <p:cNvSpPr>
            <a:spLocks noChangeArrowheads="1"/>
          </p:cNvSpPr>
          <p:nvPr/>
        </p:nvSpPr>
        <p:spPr bwMode="auto">
          <a:xfrm>
            <a:off x="4232276" y="6044734"/>
            <a:ext cx="5834802"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eaLnBrk="1" hangingPunct="1"/>
            <a:r>
              <a:rPr lang="id-ID" sz="2800" b="1" smtClean="0">
                <a:solidFill>
                  <a:srgbClr val="0000FF"/>
                </a:solidFill>
                <a:effectLst>
                  <a:outerShdw blurRad="38100" dist="38100" dir="2700000" algn="tl">
                    <a:srgbClr val="C0C0C0"/>
                  </a:outerShdw>
                </a:effectLst>
                <a:latin typeface="CG Omega" pitchFamily="34" charset="0"/>
              </a:rPr>
              <a:t>CLASSIFICTION OF INNOVATION</a:t>
            </a:r>
            <a:endParaRPr lang="en-US" sz="2800" b="1">
              <a:solidFill>
                <a:srgbClr val="0000FF"/>
              </a:solidFill>
              <a:effectLst>
                <a:outerShdw blurRad="38100" dist="38100" dir="2700000" algn="tl">
                  <a:srgbClr val="C0C0C0"/>
                </a:outerShdw>
              </a:effectLst>
              <a:latin typeface="CG Omega" pitchFamily="34" charset="0"/>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268014" y="914400"/>
            <a:ext cx="7898524" cy="1277007"/>
          </a:xfrm>
          <a:prstGeom prst="roundRect">
            <a:avLst>
              <a:gd name="adj" fmla="val 50000"/>
            </a:avLst>
          </a:prstGeom>
          <a:effectLst>
            <a:outerShdw blurRad="50800" dist="38100" dir="2700000" algn="tl" rotWithShape="0">
              <a:prstClr val="black">
                <a:alpha val="40000"/>
              </a:prstClr>
            </a:outerShdw>
          </a:effectLst>
          <a:scene3d>
            <a:camera prst="orthographicFront"/>
            <a:lightRig rig="flat" dir="t">
              <a:rot lat="0" lon="0" rev="7800000"/>
            </a:lightRig>
          </a:scene3d>
          <a:sp3d prstMaterial="clear">
            <a:bevelT w="508000" h="508000"/>
            <a:bevelB w="0" h="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4"/>
          <p:cNvSpPr>
            <a:spLocks noGrp="1"/>
          </p:cNvSpPr>
          <p:nvPr>
            <p:ph type="title"/>
          </p:nvPr>
        </p:nvSpPr>
        <p:spPr/>
        <p:txBody>
          <a:bodyPr>
            <a:normAutofit/>
          </a:bodyPr>
          <a:lstStyle/>
          <a:p>
            <a:r>
              <a:rPr lang="id-ID" sz="4800" i="1" smtClean="0"/>
              <a:t>Incremental Innovation</a:t>
            </a:r>
            <a:endParaRPr lang="en-US" sz="4800" i="1"/>
          </a:p>
        </p:txBody>
      </p:sp>
      <p:sp>
        <p:nvSpPr>
          <p:cNvPr id="6" name="Content Placeholder 5"/>
          <p:cNvSpPr>
            <a:spLocks noGrp="1"/>
          </p:cNvSpPr>
          <p:nvPr>
            <p:ph idx="1"/>
          </p:nvPr>
        </p:nvSpPr>
        <p:spPr>
          <a:xfrm>
            <a:off x="637093" y="2448511"/>
            <a:ext cx="10808672" cy="4015352"/>
          </a:xfrm>
          <a:solidFill>
            <a:schemeClr val="accent2"/>
          </a:solidFill>
          <a:scene3d>
            <a:camera prst="orthographicFront"/>
            <a:lightRig rig="brightRoom" dir="t">
              <a:rot lat="0" lon="0" rev="21000000"/>
            </a:lightRig>
          </a:scene3d>
          <a:sp3d prstMaterial="clear">
            <a:bevelT w="184150" h="146050" prst="angle"/>
          </a:sp3d>
        </p:spPr>
        <p:txBody>
          <a:bodyPr>
            <a:normAutofit lnSpcReduction="10000"/>
          </a:bodyPr>
          <a:lstStyle/>
          <a:p>
            <a:pPr marL="520700" indent="-347663">
              <a:buFont typeface="Courier New" panose="02070309020205020404" pitchFamily="49" charset="0"/>
              <a:buChar char="o"/>
            </a:pPr>
            <a:endParaRPr lang="en-US" smtClean="0">
              <a:effectLst>
                <a:outerShdw blurRad="127000" dist="330200" dir="2700000" algn="tl" rotWithShape="0">
                  <a:prstClr val="black">
                    <a:alpha val="85000"/>
                  </a:prstClr>
                </a:outerShdw>
              </a:effectLst>
            </a:endParaRPr>
          </a:p>
          <a:p>
            <a:pPr marL="520700" indent="-347663">
              <a:buFont typeface="Courier New" panose="02070309020205020404" pitchFamily="49" charset="0"/>
              <a:buChar char="o"/>
            </a:pPr>
            <a:r>
              <a:rPr lang="en-US" smtClean="0">
                <a:effectLst>
                  <a:outerShdw blurRad="127000" dist="330200" dir="2700000" algn="tl" rotWithShape="0">
                    <a:prstClr val="black">
                      <a:alpha val="85000"/>
                    </a:prstClr>
                  </a:outerShdw>
                </a:effectLst>
              </a:rPr>
              <a:t>Inovasi ini menggambarkan perbaikan atau perubahan kecil (minor) pada elemen produk atau teknologi dan praktik organisasi.</a:t>
            </a:r>
          </a:p>
          <a:p>
            <a:pPr marL="520700" indent="-347663">
              <a:buFont typeface="Courier New" panose="02070309020205020404" pitchFamily="49" charset="0"/>
              <a:buChar char="o"/>
            </a:pPr>
            <a:r>
              <a:rPr lang="en-US" smtClean="0">
                <a:effectLst>
                  <a:outerShdw blurRad="127000" dist="330200" dir="2700000" algn="tl" rotWithShape="0">
                    <a:prstClr val="black">
                      <a:alpha val="85000"/>
                    </a:prstClr>
                  </a:outerShdw>
                </a:effectLst>
              </a:rPr>
              <a:t>Memulai atau menerapkan teknologi ini memerlukan sedikit pengetahuan organisasi baru, sebab masih selaras dengan ketrampilan dan kemampuan organisasi sekarang. </a:t>
            </a:r>
            <a:endParaRPr lang="id-ID" smtClean="0">
              <a:effectLst>
                <a:outerShdw blurRad="127000" dist="330200" dir="2700000" algn="tl" rotWithShape="0">
                  <a:prstClr val="black">
                    <a:alpha val="85000"/>
                  </a:prstClr>
                </a:outerShdw>
              </a:effectLst>
            </a:endParaRPr>
          </a:p>
          <a:p>
            <a:pPr marL="520700" indent="-347663">
              <a:buFont typeface="Courier New" panose="02070309020205020404" pitchFamily="49" charset="0"/>
              <a:buChar char="o"/>
            </a:pPr>
            <a:r>
              <a:rPr lang="en-US" i="1" smtClean="0">
                <a:effectLst>
                  <a:outerShdw blurRad="127000" dist="330200" dir="2700000" algn="tl" rotWithShape="0">
                    <a:prstClr val="black">
                      <a:alpha val="85000"/>
                    </a:prstClr>
                  </a:outerShdw>
                </a:effectLst>
              </a:rPr>
              <a:t>CONTOH</a:t>
            </a:r>
            <a:r>
              <a:rPr lang="id-ID" smtClean="0">
                <a:effectLst>
                  <a:outerShdw blurRad="127000" dist="330200" dir="2700000" algn="tl" rotWithShape="0">
                    <a:prstClr val="black">
                      <a:alpha val="85000"/>
                    </a:prstClr>
                  </a:outerShdw>
                </a:effectLst>
              </a:rPr>
              <a:t>: </a:t>
            </a:r>
          </a:p>
          <a:p>
            <a:pPr marL="977900" lvl="2" indent="-347663">
              <a:buFont typeface="Courier New" panose="02070309020205020404" pitchFamily="49" charset="0"/>
              <a:buChar char="o"/>
            </a:pPr>
            <a:r>
              <a:rPr lang="id-ID" sz="2200" smtClean="0">
                <a:effectLst>
                  <a:outerShdw blurRad="127000" dist="330200" dir="2700000" algn="tl" rotWithShape="0">
                    <a:prstClr val="black">
                      <a:alpha val="85000"/>
                    </a:prstClr>
                  </a:outerShdw>
                </a:effectLst>
              </a:rPr>
              <a:t>Product technology: 486 microprocessors</a:t>
            </a:r>
          </a:p>
          <a:p>
            <a:pPr marL="977900" lvl="2" indent="-347663">
              <a:buFont typeface="Courier New" panose="02070309020205020404" pitchFamily="49" charset="0"/>
              <a:buChar char="o"/>
            </a:pPr>
            <a:r>
              <a:rPr lang="id-ID" sz="2200" smtClean="0">
                <a:effectLst>
                  <a:outerShdw blurRad="127000" dist="330200" dir="2700000" algn="tl" rotWithShape="0">
                    <a:prstClr val="black">
                      <a:alpha val="85000"/>
                    </a:prstClr>
                  </a:outerShdw>
                </a:effectLst>
              </a:rPr>
              <a:t>Process technology: continuous improvement.</a:t>
            </a:r>
            <a:endParaRPr lang="en-US" sz="2200">
              <a:effectLst>
                <a:outerShdw blurRad="127000" dist="330200" dir="2700000" algn="tl" rotWithShape="0">
                  <a:prstClr val="black">
                    <a:alpha val="85000"/>
                  </a:prstClr>
                </a:outerShdw>
              </a:effectLst>
            </a:endParaRPr>
          </a:p>
        </p:txBody>
      </p:sp>
    </p:spTree>
    <p:extLst>
      <p:ext uri="{BB962C8B-B14F-4D97-AF65-F5344CB8AC3E}">
        <p14:creationId xmlns:p14="http://schemas.microsoft.com/office/powerpoint/2010/main" val="11011564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268014" y="914400"/>
            <a:ext cx="7898524" cy="1277007"/>
          </a:xfrm>
          <a:prstGeom prst="roundRect">
            <a:avLst>
              <a:gd name="adj" fmla="val 50000"/>
            </a:avLst>
          </a:prstGeom>
          <a:effectLst>
            <a:outerShdw blurRad="50800" dist="38100" dir="2700000" algn="tl" rotWithShape="0">
              <a:prstClr val="black">
                <a:alpha val="40000"/>
              </a:prstClr>
            </a:outerShdw>
          </a:effectLst>
          <a:scene3d>
            <a:camera prst="orthographicFront"/>
            <a:lightRig rig="flat" dir="t">
              <a:rot lat="0" lon="0" rev="7800000"/>
            </a:lightRig>
          </a:scene3d>
          <a:sp3d prstMaterial="clear">
            <a:bevelT w="508000" h="508000"/>
            <a:bevelB w="0" h="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normAutofit/>
          </a:bodyPr>
          <a:lstStyle/>
          <a:p>
            <a:r>
              <a:rPr lang="id-ID" sz="4800" i="1" smtClean="0"/>
              <a:t>Modular Innovations</a:t>
            </a:r>
            <a:endParaRPr lang="en-US" sz="4800" i="1"/>
          </a:p>
        </p:txBody>
      </p:sp>
      <p:sp>
        <p:nvSpPr>
          <p:cNvPr id="3" name="Content Placeholder 2"/>
          <p:cNvSpPr>
            <a:spLocks noGrp="1"/>
          </p:cNvSpPr>
          <p:nvPr>
            <p:ph idx="1"/>
          </p:nvPr>
        </p:nvSpPr>
        <p:spPr>
          <a:xfrm>
            <a:off x="684390" y="2432745"/>
            <a:ext cx="10414534" cy="3829832"/>
          </a:xfrm>
          <a:scene3d>
            <a:camera prst="orthographicFront"/>
            <a:lightRig rig="flat" dir="t"/>
          </a:scene3d>
          <a:sp3d prstMaterial="clear">
            <a:bevelT w="127000" prst="angle"/>
          </a:sp3d>
        </p:spPr>
        <p:txBody>
          <a:bodyPr>
            <a:normAutofit fontScale="92500" lnSpcReduction="20000"/>
          </a:bodyPr>
          <a:lstStyle/>
          <a:p>
            <a:pPr marL="508000">
              <a:buSzPct val="100000"/>
              <a:buFont typeface="Courier New" panose="02070309020205020404" pitchFamily="49" charset="0"/>
              <a:buChar char="o"/>
            </a:pPr>
            <a:endParaRPr lang="en-US" smtClean="0">
              <a:effectLst>
                <a:outerShdw blurRad="76200" dist="342900" dir="2700000" algn="tl" rotWithShape="0">
                  <a:prstClr val="black">
                    <a:alpha val="86000"/>
                  </a:prstClr>
                </a:outerShdw>
              </a:effectLst>
            </a:endParaRPr>
          </a:p>
          <a:p>
            <a:pPr marL="508000">
              <a:buSzPct val="100000"/>
              <a:buFont typeface="Courier New" panose="02070309020205020404" pitchFamily="49" charset="0"/>
              <a:buChar char="o"/>
            </a:pPr>
            <a:r>
              <a:rPr lang="en-US" err="1" smtClean="0">
                <a:effectLst>
                  <a:outerShdw blurRad="76200" dist="342900" dir="2700000" algn="tl" rotWithShape="0">
                    <a:prstClr val="black">
                      <a:alpha val="86000"/>
                    </a:prstClr>
                  </a:outerShdw>
                </a:effectLst>
              </a:rPr>
              <a:t>Inovasi</a:t>
            </a:r>
            <a:r>
              <a:rPr lang="en-US" smtClean="0">
                <a:effectLst>
                  <a:outerShdw blurRad="76200" dist="342900" dir="2700000" algn="tl" rotWithShape="0">
                    <a:prstClr val="black">
                      <a:alpha val="86000"/>
                    </a:prstClr>
                  </a:outerShdw>
                </a:effectLst>
              </a:rPr>
              <a:t> </a:t>
            </a:r>
            <a:r>
              <a:rPr lang="en-US" err="1" smtClean="0">
                <a:effectLst>
                  <a:outerShdw blurRad="76200" dist="342900" dir="2700000" algn="tl" rotWithShape="0">
                    <a:prstClr val="black">
                      <a:alpha val="86000"/>
                    </a:prstClr>
                  </a:outerShdw>
                </a:effectLst>
              </a:rPr>
              <a:t>ini</a:t>
            </a:r>
            <a:r>
              <a:rPr lang="en-US" smtClean="0">
                <a:effectLst>
                  <a:outerShdw blurRad="76200" dist="342900" dir="2700000" algn="tl" rotWithShape="0">
                    <a:prstClr val="black">
                      <a:alpha val="86000"/>
                    </a:prstClr>
                  </a:outerShdw>
                </a:effectLst>
              </a:rPr>
              <a:t> </a:t>
            </a:r>
            <a:r>
              <a:rPr lang="en-US" err="1" smtClean="0">
                <a:effectLst>
                  <a:outerShdw blurRad="76200" dist="342900" dir="2700000" algn="tl" rotWithShape="0">
                    <a:prstClr val="black">
                      <a:alpha val="86000"/>
                    </a:prstClr>
                  </a:outerShdw>
                </a:effectLst>
              </a:rPr>
              <a:t>mengacu</a:t>
            </a:r>
            <a:r>
              <a:rPr lang="en-US" smtClean="0">
                <a:effectLst>
                  <a:outerShdw blurRad="76200" dist="342900" dir="2700000" algn="tl" rotWithShape="0">
                    <a:prstClr val="black">
                      <a:alpha val="86000"/>
                    </a:prstClr>
                  </a:outerShdw>
                </a:effectLst>
              </a:rPr>
              <a:t> </a:t>
            </a:r>
            <a:r>
              <a:rPr lang="en-US" err="1" smtClean="0">
                <a:effectLst>
                  <a:outerShdw blurRad="76200" dist="342900" dir="2700000" algn="tl" rotWithShape="0">
                    <a:prstClr val="black">
                      <a:alpha val="86000"/>
                    </a:prstClr>
                  </a:outerShdw>
                </a:effectLst>
              </a:rPr>
              <a:t>pada</a:t>
            </a:r>
            <a:r>
              <a:rPr lang="en-US" smtClean="0">
                <a:effectLst>
                  <a:outerShdw blurRad="76200" dist="342900" dir="2700000" algn="tl" rotWithShape="0">
                    <a:prstClr val="black">
                      <a:alpha val="86000"/>
                    </a:prstClr>
                  </a:outerShdw>
                </a:effectLst>
              </a:rPr>
              <a:t> </a:t>
            </a:r>
            <a:r>
              <a:rPr lang="en-US" err="1" smtClean="0">
                <a:effectLst>
                  <a:outerShdw blurRad="76200" dist="342900" dir="2700000" algn="tl" rotWithShape="0">
                    <a:prstClr val="black">
                      <a:alpha val="86000"/>
                    </a:prstClr>
                  </a:outerShdw>
                </a:effectLst>
              </a:rPr>
              <a:t>perubahan</a:t>
            </a:r>
            <a:r>
              <a:rPr lang="en-US" smtClean="0">
                <a:effectLst>
                  <a:outerShdw blurRad="76200" dist="342900" dir="2700000" algn="tl" rotWithShape="0">
                    <a:prstClr val="black">
                      <a:alpha val="86000"/>
                    </a:prstClr>
                  </a:outerShdw>
                </a:effectLst>
              </a:rPr>
              <a:t> </a:t>
            </a:r>
            <a:r>
              <a:rPr lang="en-US" err="1" smtClean="0">
                <a:effectLst>
                  <a:outerShdw blurRad="76200" dist="342900" dir="2700000" algn="tl" rotWithShape="0">
                    <a:prstClr val="black">
                      <a:alpha val="86000"/>
                    </a:prstClr>
                  </a:outerShdw>
                </a:effectLst>
              </a:rPr>
              <a:t>nyata</a:t>
            </a:r>
            <a:r>
              <a:rPr lang="en-US" smtClean="0">
                <a:effectLst>
                  <a:outerShdw blurRad="76200" dist="342900" dir="2700000" algn="tl" rotWithShape="0">
                    <a:prstClr val="black">
                      <a:alpha val="86000"/>
                    </a:prstClr>
                  </a:outerShdw>
                </a:effectLst>
              </a:rPr>
              <a:t> (</a:t>
            </a:r>
            <a:r>
              <a:rPr lang="en-US" err="1" smtClean="0">
                <a:effectLst>
                  <a:outerShdw blurRad="76200" dist="342900" dir="2700000" algn="tl" rotWithShape="0">
                    <a:prstClr val="black">
                      <a:alpha val="86000"/>
                    </a:prstClr>
                  </a:outerShdw>
                </a:effectLst>
              </a:rPr>
              <a:t>signifikan</a:t>
            </a:r>
            <a:r>
              <a:rPr lang="en-US" smtClean="0">
                <a:effectLst>
                  <a:outerShdw blurRad="76200" dist="342900" dir="2700000" algn="tl" rotWithShape="0">
                    <a:prstClr val="black">
                      <a:alpha val="86000"/>
                    </a:prstClr>
                  </a:outerShdw>
                </a:effectLst>
              </a:rPr>
              <a:t>) </a:t>
            </a:r>
            <a:r>
              <a:rPr lang="en-US" err="1" smtClean="0">
                <a:effectLst>
                  <a:outerShdw blurRad="76200" dist="342900" dir="2700000" algn="tl" rotWithShape="0">
                    <a:prstClr val="black">
                      <a:alpha val="86000"/>
                    </a:prstClr>
                  </a:outerShdw>
                </a:effectLst>
              </a:rPr>
              <a:t>pada</a:t>
            </a:r>
            <a:r>
              <a:rPr lang="en-US" smtClean="0">
                <a:effectLst>
                  <a:outerShdw blurRad="76200" dist="342900" dir="2700000" algn="tl" rotWithShape="0">
                    <a:prstClr val="black">
                      <a:alpha val="86000"/>
                    </a:prstClr>
                  </a:outerShdw>
                </a:effectLst>
              </a:rPr>
              <a:t> </a:t>
            </a:r>
            <a:r>
              <a:rPr lang="en-US" err="1" smtClean="0">
                <a:effectLst>
                  <a:outerShdw blurRad="76200" dist="342900" dir="2700000" algn="tl" rotWithShape="0">
                    <a:prstClr val="black">
                      <a:alpha val="86000"/>
                    </a:prstClr>
                  </a:outerShdw>
                </a:effectLst>
              </a:rPr>
              <a:t>elemen</a:t>
            </a:r>
            <a:r>
              <a:rPr lang="en-US" smtClean="0">
                <a:effectLst>
                  <a:outerShdw blurRad="76200" dist="342900" dir="2700000" algn="tl" rotWithShape="0">
                    <a:prstClr val="black">
                      <a:alpha val="86000"/>
                    </a:prstClr>
                  </a:outerShdw>
                </a:effectLst>
              </a:rPr>
              <a:t> </a:t>
            </a:r>
            <a:r>
              <a:rPr lang="en-US" err="1" smtClean="0">
                <a:effectLst>
                  <a:outerShdw blurRad="76200" dist="342900" dir="2700000" algn="tl" rotWithShape="0">
                    <a:prstClr val="black">
                      <a:alpha val="86000"/>
                    </a:prstClr>
                  </a:outerShdw>
                </a:effectLst>
              </a:rPr>
              <a:t>produk</a:t>
            </a:r>
            <a:r>
              <a:rPr lang="en-US" smtClean="0">
                <a:effectLst>
                  <a:outerShdw blurRad="76200" dist="342900" dir="2700000" algn="tl" rotWithShape="0">
                    <a:prstClr val="black">
                      <a:alpha val="86000"/>
                    </a:prstClr>
                  </a:outerShdw>
                </a:effectLst>
              </a:rPr>
              <a:t>, </a:t>
            </a:r>
            <a:r>
              <a:rPr lang="en-US" err="1" smtClean="0">
                <a:effectLst>
                  <a:outerShdw blurRad="76200" dist="342900" dir="2700000" algn="tl" rotWithShape="0">
                    <a:prstClr val="black">
                      <a:alpha val="86000"/>
                    </a:prstClr>
                  </a:outerShdw>
                </a:effectLst>
              </a:rPr>
              <a:t>praktik</a:t>
            </a:r>
            <a:r>
              <a:rPr lang="en-US" smtClean="0">
                <a:effectLst>
                  <a:outerShdw blurRad="76200" dist="342900" dir="2700000" algn="tl" rotWithShape="0">
                    <a:prstClr val="black">
                      <a:alpha val="86000"/>
                    </a:prstClr>
                  </a:outerShdw>
                </a:effectLst>
              </a:rPr>
              <a:t> </a:t>
            </a:r>
            <a:r>
              <a:rPr lang="en-US" err="1" smtClean="0">
                <a:effectLst>
                  <a:outerShdw blurRad="76200" dist="342900" dir="2700000" algn="tl" rotWithShape="0">
                    <a:prstClr val="black">
                      <a:alpha val="86000"/>
                    </a:prstClr>
                  </a:outerShdw>
                </a:effectLst>
              </a:rPr>
              <a:t>organisasional</a:t>
            </a:r>
            <a:r>
              <a:rPr lang="en-US" smtClean="0">
                <a:effectLst>
                  <a:outerShdw blurRad="76200" dist="342900" dir="2700000" algn="tl" rotWithShape="0">
                    <a:prstClr val="black">
                      <a:alpha val="86000"/>
                    </a:prstClr>
                  </a:outerShdw>
                </a:effectLst>
              </a:rPr>
              <a:t>, </a:t>
            </a:r>
            <a:r>
              <a:rPr lang="en-US" err="1" smtClean="0">
                <a:effectLst>
                  <a:outerShdw blurRad="76200" dist="342900" dir="2700000" algn="tl" rotWithShape="0">
                    <a:prstClr val="black">
                      <a:alpha val="86000"/>
                    </a:prstClr>
                  </a:outerShdw>
                </a:effectLst>
              </a:rPr>
              <a:t>dan</a:t>
            </a:r>
            <a:r>
              <a:rPr lang="en-US" smtClean="0">
                <a:effectLst>
                  <a:outerShdw blurRad="76200" dist="342900" dir="2700000" algn="tl" rotWithShape="0">
                    <a:prstClr val="black">
                      <a:alpha val="86000"/>
                    </a:prstClr>
                  </a:outerShdw>
                </a:effectLst>
              </a:rPr>
              <a:t> </a:t>
            </a:r>
            <a:r>
              <a:rPr lang="en-US" err="1" smtClean="0">
                <a:effectLst>
                  <a:outerShdw blurRad="76200" dist="342900" dir="2700000" algn="tl" rotWithShape="0">
                    <a:prstClr val="black">
                      <a:alpha val="86000"/>
                    </a:prstClr>
                  </a:outerShdw>
                </a:effectLst>
              </a:rPr>
              <a:t>teknologi</a:t>
            </a:r>
            <a:r>
              <a:rPr lang="en-US" smtClean="0">
                <a:effectLst>
                  <a:outerShdw blurRad="76200" dist="342900" dir="2700000" algn="tl" rotWithShape="0">
                    <a:prstClr val="black">
                      <a:alpha val="86000"/>
                    </a:prstClr>
                  </a:outerShdw>
                </a:effectLst>
              </a:rPr>
              <a:t> </a:t>
            </a:r>
            <a:r>
              <a:rPr lang="en-US" err="1" smtClean="0">
                <a:effectLst>
                  <a:outerShdw blurRad="76200" dist="342900" dir="2700000" algn="tl" rotWithShape="0">
                    <a:prstClr val="black">
                      <a:alpha val="86000"/>
                    </a:prstClr>
                  </a:outerShdw>
                </a:effectLst>
              </a:rPr>
              <a:t>tanpa</a:t>
            </a:r>
            <a:r>
              <a:rPr lang="en-US" smtClean="0">
                <a:effectLst>
                  <a:outerShdw blurRad="76200" dist="342900" dir="2700000" algn="tl" rotWithShape="0">
                    <a:prstClr val="black">
                      <a:alpha val="86000"/>
                    </a:prstClr>
                  </a:outerShdw>
                </a:effectLst>
              </a:rPr>
              <a:t> </a:t>
            </a:r>
            <a:r>
              <a:rPr lang="en-US" err="1" smtClean="0">
                <a:effectLst>
                  <a:outerShdw blurRad="76200" dist="342900" dir="2700000" algn="tl" rotWithShape="0">
                    <a:prstClr val="black">
                      <a:alpha val="86000"/>
                    </a:prstClr>
                  </a:outerShdw>
                </a:effectLst>
              </a:rPr>
              <a:t>perubahan</a:t>
            </a:r>
            <a:r>
              <a:rPr lang="en-US" smtClean="0">
                <a:effectLst>
                  <a:outerShdw blurRad="76200" dist="342900" dir="2700000" algn="tl" rotWithShape="0">
                    <a:prstClr val="black">
                      <a:alpha val="86000"/>
                    </a:prstClr>
                  </a:outerShdw>
                </a:effectLst>
              </a:rPr>
              <a:t> yang </a:t>
            </a:r>
            <a:r>
              <a:rPr lang="en-US" err="1" smtClean="0">
                <a:effectLst>
                  <a:outerShdw blurRad="76200" dist="342900" dir="2700000" algn="tl" rotWithShape="0">
                    <a:prstClr val="black">
                      <a:alpha val="86000"/>
                    </a:prstClr>
                  </a:outerShdw>
                </a:effectLst>
              </a:rPr>
              <a:t>signifikan</a:t>
            </a:r>
            <a:r>
              <a:rPr lang="en-US" smtClean="0">
                <a:effectLst>
                  <a:outerShdw blurRad="76200" dist="342900" dir="2700000" algn="tl" rotWithShape="0">
                    <a:prstClr val="black">
                      <a:alpha val="86000"/>
                    </a:prstClr>
                  </a:outerShdw>
                </a:effectLst>
              </a:rPr>
              <a:t> </a:t>
            </a:r>
            <a:r>
              <a:rPr lang="en-US" err="1" smtClean="0">
                <a:effectLst>
                  <a:outerShdw blurRad="76200" dist="342900" dir="2700000" algn="tl" rotWithShape="0">
                    <a:prstClr val="black">
                      <a:alpha val="86000"/>
                    </a:prstClr>
                  </a:outerShdw>
                </a:effectLst>
              </a:rPr>
              <a:t>pada</a:t>
            </a:r>
            <a:r>
              <a:rPr lang="en-US" smtClean="0">
                <a:effectLst>
                  <a:outerShdw blurRad="76200" dist="342900" dir="2700000" algn="tl" rotWithShape="0">
                    <a:prstClr val="black">
                      <a:alpha val="86000"/>
                    </a:prstClr>
                  </a:outerShdw>
                </a:effectLst>
              </a:rPr>
              <a:t> </a:t>
            </a:r>
            <a:r>
              <a:rPr lang="en-US" err="1" smtClean="0">
                <a:effectLst>
                  <a:outerShdw blurRad="76200" dist="342900" dir="2700000" algn="tl" rotWithShape="0">
                    <a:prstClr val="black">
                      <a:alpha val="86000"/>
                    </a:prstClr>
                  </a:outerShdw>
                </a:effectLst>
              </a:rPr>
              <a:t>konfigurasi</a:t>
            </a:r>
            <a:r>
              <a:rPr lang="en-US" smtClean="0">
                <a:effectLst>
                  <a:outerShdw blurRad="76200" dist="342900" dir="2700000" algn="tl" rotWithShape="0">
                    <a:prstClr val="black">
                      <a:alpha val="86000"/>
                    </a:prstClr>
                  </a:outerShdw>
                </a:effectLst>
              </a:rPr>
              <a:t> </a:t>
            </a:r>
            <a:r>
              <a:rPr lang="en-US" err="1" smtClean="0">
                <a:effectLst>
                  <a:outerShdw blurRad="76200" dist="342900" dir="2700000" algn="tl" rotWithShape="0">
                    <a:prstClr val="black">
                      <a:alpha val="86000"/>
                    </a:prstClr>
                  </a:outerShdw>
                </a:effectLst>
              </a:rPr>
              <a:t>elemen</a:t>
            </a:r>
            <a:r>
              <a:rPr lang="en-US" smtClean="0">
                <a:effectLst>
                  <a:outerShdw blurRad="76200" dist="342900" dir="2700000" algn="tl" rotWithShape="0">
                    <a:prstClr val="black">
                      <a:alpha val="86000"/>
                    </a:prstClr>
                  </a:outerShdw>
                </a:effectLst>
              </a:rPr>
              <a:t> yang </a:t>
            </a:r>
            <a:r>
              <a:rPr lang="en-US" err="1" smtClean="0">
                <a:effectLst>
                  <a:outerShdw blurRad="76200" dist="342900" dir="2700000" algn="tl" rotWithShape="0">
                    <a:prstClr val="black">
                      <a:alpha val="86000"/>
                    </a:prstClr>
                  </a:outerShdw>
                </a:effectLst>
              </a:rPr>
              <a:t>ada</a:t>
            </a:r>
            <a:r>
              <a:rPr lang="en-US" smtClean="0">
                <a:effectLst>
                  <a:outerShdw blurRad="76200" dist="342900" dir="2700000" algn="tl" rotWithShape="0">
                    <a:prstClr val="black">
                      <a:alpha val="86000"/>
                    </a:prstClr>
                  </a:outerShdw>
                </a:effectLst>
              </a:rPr>
              <a:t>.</a:t>
            </a:r>
          </a:p>
          <a:p>
            <a:pPr marL="508000">
              <a:buSzPct val="100000"/>
              <a:buFont typeface="Courier New" panose="02070309020205020404" pitchFamily="49" charset="0"/>
              <a:buChar char="o"/>
            </a:pPr>
            <a:r>
              <a:rPr lang="en-US" err="1" smtClean="0">
                <a:effectLst>
                  <a:outerShdw blurRad="76200" dist="342900" dir="2700000" algn="tl" rotWithShape="0">
                    <a:prstClr val="black">
                      <a:alpha val="86000"/>
                    </a:prstClr>
                  </a:outerShdw>
                </a:effectLst>
              </a:rPr>
              <a:t>Memulai</a:t>
            </a:r>
            <a:r>
              <a:rPr lang="en-US" smtClean="0">
                <a:effectLst>
                  <a:outerShdw blurRad="76200" dist="342900" dir="2700000" algn="tl" rotWithShape="0">
                    <a:prstClr val="black">
                      <a:alpha val="86000"/>
                    </a:prstClr>
                  </a:outerShdw>
                </a:effectLst>
              </a:rPr>
              <a:t> </a:t>
            </a:r>
            <a:r>
              <a:rPr lang="en-US" err="1" smtClean="0">
                <a:effectLst>
                  <a:outerShdw blurRad="76200" dist="342900" dir="2700000" algn="tl" rotWithShape="0">
                    <a:prstClr val="black">
                      <a:alpha val="86000"/>
                    </a:prstClr>
                  </a:outerShdw>
                </a:effectLst>
              </a:rPr>
              <a:t>dan</a:t>
            </a:r>
            <a:r>
              <a:rPr lang="en-US" smtClean="0">
                <a:effectLst>
                  <a:outerShdw blurRad="76200" dist="342900" dir="2700000" algn="tl" rotWithShape="0">
                    <a:prstClr val="black">
                      <a:alpha val="86000"/>
                    </a:prstClr>
                  </a:outerShdw>
                </a:effectLst>
              </a:rPr>
              <a:t> </a:t>
            </a:r>
            <a:r>
              <a:rPr lang="en-US" err="1" smtClean="0">
                <a:effectLst>
                  <a:outerShdw blurRad="76200" dist="342900" dir="2700000" algn="tl" rotWithShape="0">
                    <a:prstClr val="black">
                      <a:alpha val="86000"/>
                    </a:prstClr>
                  </a:outerShdw>
                </a:effectLst>
              </a:rPr>
              <a:t>mengimplementasi</a:t>
            </a:r>
            <a:r>
              <a:rPr lang="en-US" smtClean="0">
                <a:effectLst>
                  <a:outerShdw blurRad="76200" dist="342900" dir="2700000" algn="tl" rotWithShape="0">
                    <a:prstClr val="black">
                      <a:alpha val="86000"/>
                    </a:prstClr>
                  </a:outerShdw>
                </a:effectLst>
              </a:rPr>
              <a:t> </a:t>
            </a:r>
            <a:r>
              <a:rPr lang="en-US" err="1" smtClean="0">
                <a:effectLst>
                  <a:outerShdw blurRad="76200" dist="342900" dir="2700000" algn="tl" rotWithShape="0">
                    <a:prstClr val="black">
                      <a:alpha val="86000"/>
                    </a:prstClr>
                  </a:outerShdw>
                </a:effectLst>
              </a:rPr>
              <a:t>inovasi</a:t>
            </a:r>
            <a:r>
              <a:rPr lang="en-US" smtClean="0">
                <a:effectLst>
                  <a:outerShdw blurRad="76200" dist="342900" dir="2700000" algn="tl" rotWithShape="0">
                    <a:prstClr val="black">
                      <a:alpha val="86000"/>
                    </a:prstClr>
                  </a:outerShdw>
                </a:effectLst>
              </a:rPr>
              <a:t> </a:t>
            </a:r>
            <a:r>
              <a:rPr lang="en-US" err="1" smtClean="0">
                <a:effectLst>
                  <a:outerShdw blurRad="76200" dist="342900" dir="2700000" algn="tl" rotWithShape="0">
                    <a:prstClr val="black">
                      <a:alpha val="86000"/>
                    </a:prstClr>
                  </a:outerShdw>
                </a:effectLst>
              </a:rPr>
              <a:t>ini</a:t>
            </a:r>
            <a:r>
              <a:rPr lang="en-US" smtClean="0">
                <a:effectLst>
                  <a:outerShdw blurRad="76200" dist="342900" dir="2700000" algn="tl" rotWithShape="0">
                    <a:prstClr val="black">
                      <a:alpha val="86000"/>
                    </a:prstClr>
                  </a:outerShdw>
                </a:effectLst>
              </a:rPr>
              <a:t> </a:t>
            </a:r>
            <a:r>
              <a:rPr lang="en-US" err="1" smtClean="0">
                <a:effectLst>
                  <a:outerShdw blurRad="76200" dist="342900" dir="2700000" algn="tl" rotWithShape="0">
                    <a:prstClr val="black">
                      <a:alpha val="86000"/>
                    </a:prstClr>
                  </a:outerShdw>
                </a:effectLst>
              </a:rPr>
              <a:t>memelukan</a:t>
            </a:r>
            <a:r>
              <a:rPr lang="en-US" smtClean="0">
                <a:effectLst>
                  <a:outerShdw blurRad="76200" dist="342900" dir="2700000" algn="tl" rotWithShape="0">
                    <a:prstClr val="black">
                      <a:alpha val="86000"/>
                    </a:prstClr>
                  </a:outerShdw>
                </a:effectLst>
              </a:rPr>
              <a:t> </a:t>
            </a:r>
            <a:r>
              <a:rPr lang="en-US" err="1" smtClean="0">
                <a:effectLst>
                  <a:outerShdw blurRad="76200" dist="342900" dir="2700000" algn="tl" rotWithShape="0">
                    <a:prstClr val="black">
                      <a:alpha val="86000"/>
                    </a:prstClr>
                  </a:outerShdw>
                </a:effectLst>
              </a:rPr>
              <a:t>pemahaman</a:t>
            </a:r>
            <a:r>
              <a:rPr lang="en-US" smtClean="0">
                <a:effectLst>
                  <a:outerShdw blurRad="76200" dist="342900" dir="2700000" algn="tl" rotWithShape="0">
                    <a:prstClr val="black">
                      <a:alpha val="86000"/>
                    </a:prstClr>
                  </a:outerShdw>
                </a:effectLst>
              </a:rPr>
              <a:t> </a:t>
            </a:r>
            <a:r>
              <a:rPr lang="en-US" err="1" smtClean="0">
                <a:effectLst>
                  <a:outerShdw blurRad="76200" dist="342900" dir="2700000" algn="tl" rotWithShape="0">
                    <a:prstClr val="black">
                      <a:alpha val="86000"/>
                    </a:prstClr>
                  </a:outerShdw>
                </a:effectLst>
              </a:rPr>
              <a:t>organisasional</a:t>
            </a:r>
            <a:r>
              <a:rPr lang="en-US" smtClean="0">
                <a:effectLst>
                  <a:outerShdw blurRad="76200" dist="342900" dir="2700000" algn="tl" rotWithShape="0">
                    <a:prstClr val="black">
                      <a:alpha val="86000"/>
                    </a:prstClr>
                  </a:outerShdw>
                </a:effectLst>
              </a:rPr>
              <a:t> </a:t>
            </a:r>
            <a:r>
              <a:rPr lang="en-US" err="1" smtClean="0">
                <a:effectLst>
                  <a:outerShdw blurRad="76200" dist="342900" dir="2700000" algn="tl" rotWithShape="0">
                    <a:prstClr val="black">
                      <a:alpha val="86000"/>
                    </a:prstClr>
                  </a:outerShdw>
                </a:effectLst>
              </a:rPr>
              <a:t>tentang</a:t>
            </a:r>
            <a:r>
              <a:rPr lang="en-US" smtClean="0">
                <a:effectLst>
                  <a:outerShdw blurRad="76200" dist="342900" dir="2700000" algn="tl" rotWithShape="0">
                    <a:prstClr val="black">
                      <a:alpha val="86000"/>
                    </a:prstClr>
                  </a:outerShdw>
                </a:effectLst>
              </a:rPr>
              <a:t> </a:t>
            </a:r>
            <a:r>
              <a:rPr lang="en-US" err="1" smtClean="0">
                <a:effectLst>
                  <a:outerShdw blurRad="76200" dist="342900" dir="2700000" algn="tl" rotWithShape="0">
                    <a:prstClr val="black">
                      <a:alpha val="86000"/>
                    </a:prstClr>
                  </a:outerShdw>
                </a:effectLst>
              </a:rPr>
              <a:t>komponen</a:t>
            </a:r>
            <a:r>
              <a:rPr lang="en-US" smtClean="0">
                <a:effectLst>
                  <a:outerShdw blurRad="76200" dist="342900" dir="2700000" algn="tl" rotWithShape="0">
                    <a:prstClr val="black">
                      <a:alpha val="86000"/>
                    </a:prstClr>
                  </a:outerShdw>
                </a:effectLst>
              </a:rPr>
              <a:t> </a:t>
            </a:r>
            <a:r>
              <a:rPr lang="en-US" err="1" smtClean="0">
                <a:effectLst>
                  <a:outerShdw blurRad="76200" dist="342900" dir="2700000" algn="tl" rotWithShape="0">
                    <a:prstClr val="black">
                      <a:alpha val="86000"/>
                    </a:prstClr>
                  </a:outerShdw>
                </a:effectLst>
              </a:rPr>
              <a:t>baru</a:t>
            </a:r>
            <a:r>
              <a:rPr lang="en-US" smtClean="0">
                <a:effectLst>
                  <a:outerShdw blurRad="76200" dist="342900" dir="2700000" algn="tl" rotWithShape="0">
                    <a:prstClr val="black">
                      <a:alpha val="86000"/>
                    </a:prstClr>
                  </a:outerShdw>
                </a:effectLst>
              </a:rPr>
              <a:t> </a:t>
            </a:r>
            <a:r>
              <a:rPr lang="en-US" err="1" smtClean="0">
                <a:effectLst>
                  <a:outerShdw blurRad="76200" dist="342900" dir="2700000" algn="tl" rotWithShape="0">
                    <a:prstClr val="black">
                      <a:alpha val="86000"/>
                    </a:prstClr>
                  </a:outerShdw>
                </a:effectLst>
              </a:rPr>
              <a:t>sistem</a:t>
            </a:r>
            <a:r>
              <a:rPr lang="en-US" smtClean="0">
                <a:effectLst>
                  <a:outerShdw blurRad="76200" dist="342900" dir="2700000" algn="tl" rotWithShape="0">
                    <a:prstClr val="black">
                      <a:alpha val="86000"/>
                    </a:prstClr>
                  </a:outerShdw>
                </a:effectLst>
              </a:rPr>
              <a:t>. </a:t>
            </a:r>
            <a:r>
              <a:rPr lang="en-US" err="1" smtClean="0">
                <a:effectLst>
                  <a:outerShdw blurRad="76200" dist="342900" dir="2700000" algn="tl" rotWithShape="0">
                    <a:prstClr val="black">
                      <a:alpha val="86000"/>
                    </a:prstClr>
                  </a:outerShdw>
                </a:effectLst>
              </a:rPr>
              <a:t>Tak</a:t>
            </a:r>
            <a:r>
              <a:rPr lang="en-US" smtClean="0">
                <a:effectLst>
                  <a:outerShdw blurRad="76200" dist="342900" dir="2700000" algn="tl" rotWithShape="0">
                    <a:prstClr val="black">
                      <a:alpha val="86000"/>
                    </a:prstClr>
                  </a:outerShdw>
                </a:effectLst>
              </a:rPr>
              <a:t> </a:t>
            </a:r>
            <a:r>
              <a:rPr lang="en-US" err="1" smtClean="0">
                <a:effectLst>
                  <a:outerShdw blurRad="76200" dist="342900" dir="2700000" algn="tl" rotWithShape="0">
                    <a:prstClr val="black">
                      <a:alpha val="86000"/>
                    </a:prstClr>
                  </a:outerShdw>
                </a:effectLst>
              </a:rPr>
              <a:t>ada</a:t>
            </a:r>
            <a:r>
              <a:rPr lang="en-US" smtClean="0">
                <a:effectLst>
                  <a:outerShdw blurRad="76200" dist="342900" dir="2700000" algn="tl" rotWithShape="0">
                    <a:prstClr val="black">
                      <a:alpha val="86000"/>
                    </a:prstClr>
                  </a:outerShdw>
                </a:effectLst>
              </a:rPr>
              <a:t> </a:t>
            </a:r>
            <a:r>
              <a:rPr lang="en-US" err="1" smtClean="0">
                <a:effectLst>
                  <a:outerShdw blurRad="76200" dist="342900" dir="2700000" algn="tl" rotWithShape="0">
                    <a:prstClr val="black">
                      <a:alpha val="86000"/>
                    </a:prstClr>
                  </a:outerShdw>
                </a:effectLst>
              </a:rPr>
              <a:t>pengetahuan</a:t>
            </a:r>
            <a:r>
              <a:rPr lang="en-US" smtClean="0">
                <a:effectLst>
                  <a:outerShdw blurRad="76200" dist="342900" dir="2700000" algn="tl" rotWithShape="0">
                    <a:prstClr val="black">
                      <a:alpha val="86000"/>
                    </a:prstClr>
                  </a:outerShdw>
                </a:effectLst>
              </a:rPr>
              <a:t> </a:t>
            </a:r>
            <a:r>
              <a:rPr lang="en-US" err="1" smtClean="0">
                <a:effectLst>
                  <a:outerShdw blurRad="76200" dist="342900" dir="2700000" algn="tl" rotWithShape="0">
                    <a:prstClr val="black">
                      <a:alpha val="86000"/>
                    </a:prstClr>
                  </a:outerShdw>
                </a:effectLst>
              </a:rPr>
              <a:t>organisasional</a:t>
            </a:r>
            <a:r>
              <a:rPr lang="en-US" smtClean="0">
                <a:effectLst>
                  <a:outerShdw blurRad="76200" dist="342900" dir="2700000" algn="tl" rotWithShape="0">
                    <a:prstClr val="black">
                      <a:alpha val="86000"/>
                    </a:prstClr>
                  </a:outerShdw>
                </a:effectLst>
              </a:rPr>
              <a:t> </a:t>
            </a:r>
            <a:r>
              <a:rPr lang="en-US" err="1" smtClean="0">
                <a:effectLst>
                  <a:outerShdw blurRad="76200" dist="342900" dir="2700000" algn="tl" rotWithShape="0">
                    <a:prstClr val="black">
                      <a:alpha val="86000"/>
                    </a:prstClr>
                  </a:outerShdw>
                </a:effectLst>
              </a:rPr>
              <a:t>baru</a:t>
            </a:r>
            <a:r>
              <a:rPr lang="en-US" smtClean="0">
                <a:effectLst>
                  <a:outerShdw blurRad="76200" dist="342900" dir="2700000" algn="tl" rotWithShape="0">
                    <a:prstClr val="black">
                      <a:alpha val="86000"/>
                    </a:prstClr>
                  </a:outerShdw>
                </a:effectLst>
              </a:rPr>
              <a:t> yang </a:t>
            </a:r>
            <a:r>
              <a:rPr lang="en-US" err="1" smtClean="0">
                <a:effectLst>
                  <a:outerShdw blurRad="76200" dist="342900" dir="2700000" algn="tl" rotWithShape="0">
                    <a:prstClr val="black">
                      <a:alpha val="86000"/>
                    </a:prstClr>
                  </a:outerShdw>
                </a:effectLst>
              </a:rPr>
              <a:t>signifikan</a:t>
            </a:r>
            <a:r>
              <a:rPr lang="en-US" smtClean="0">
                <a:effectLst>
                  <a:outerShdw blurRad="76200" dist="342900" dir="2700000" algn="tl" rotWithShape="0">
                    <a:prstClr val="black">
                      <a:alpha val="86000"/>
                    </a:prstClr>
                  </a:outerShdw>
                </a:effectLst>
              </a:rPr>
              <a:t> </a:t>
            </a:r>
            <a:r>
              <a:rPr lang="en-US" err="1" smtClean="0">
                <a:effectLst>
                  <a:outerShdw blurRad="76200" dist="342900" dir="2700000" algn="tl" rotWithShape="0">
                    <a:prstClr val="black">
                      <a:alpha val="86000"/>
                    </a:prstClr>
                  </a:outerShdw>
                </a:effectLst>
              </a:rPr>
              <a:t>terkait</a:t>
            </a:r>
            <a:r>
              <a:rPr lang="en-US" smtClean="0">
                <a:effectLst>
                  <a:outerShdw blurRad="76200" dist="342900" dir="2700000" algn="tl" rotWithShape="0">
                    <a:prstClr val="black">
                      <a:alpha val="86000"/>
                    </a:prstClr>
                  </a:outerShdw>
                </a:effectLst>
              </a:rPr>
              <a:t> </a:t>
            </a:r>
            <a:r>
              <a:rPr lang="en-US" err="1" smtClean="0">
                <a:effectLst>
                  <a:outerShdw blurRad="76200" dist="342900" dir="2700000" algn="tl" rotWithShape="0">
                    <a:prstClr val="black">
                      <a:alpha val="86000"/>
                    </a:prstClr>
                  </a:outerShdw>
                </a:effectLst>
              </a:rPr>
              <a:t>konfigurasi</a:t>
            </a:r>
            <a:r>
              <a:rPr lang="en-US" smtClean="0">
                <a:effectLst>
                  <a:outerShdw blurRad="76200" dist="342900" dir="2700000" algn="tl" rotWithShape="0">
                    <a:prstClr val="black">
                      <a:alpha val="86000"/>
                    </a:prstClr>
                  </a:outerShdw>
                </a:effectLst>
              </a:rPr>
              <a:t> </a:t>
            </a:r>
            <a:r>
              <a:rPr lang="en-US" err="1" smtClean="0">
                <a:effectLst>
                  <a:outerShdw blurRad="76200" dist="342900" dir="2700000" algn="tl" rotWithShape="0">
                    <a:prstClr val="black">
                      <a:alpha val="86000"/>
                    </a:prstClr>
                  </a:outerShdw>
                </a:effectLst>
              </a:rPr>
              <a:t>komponen</a:t>
            </a:r>
            <a:r>
              <a:rPr lang="en-US" smtClean="0">
                <a:effectLst>
                  <a:outerShdw blurRad="76200" dist="342900" dir="2700000" algn="tl" rotWithShape="0">
                    <a:prstClr val="black">
                      <a:alpha val="86000"/>
                    </a:prstClr>
                  </a:outerShdw>
                </a:effectLst>
              </a:rPr>
              <a:t> </a:t>
            </a:r>
            <a:r>
              <a:rPr lang="en-US" err="1" smtClean="0">
                <a:effectLst>
                  <a:outerShdw blurRad="76200" dist="342900" dir="2700000" algn="tl" rotWithShape="0">
                    <a:prstClr val="black">
                      <a:alpha val="86000"/>
                    </a:prstClr>
                  </a:outerShdw>
                </a:effectLst>
              </a:rPr>
              <a:t>tersebut</a:t>
            </a:r>
            <a:r>
              <a:rPr lang="en-US" smtClean="0">
                <a:effectLst>
                  <a:outerShdw blurRad="76200" dist="342900" dir="2700000" algn="tl" rotWithShape="0">
                    <a:prstClr val="black">
                      <a:alpha val="86000"/>
                    </a:prstClr>
                  </a:outerShdw>
                </a:effectLst>
              </a:rPr>
              <a:t> </a:t>
            </a:r>
            <a:r>
              <a:rPr lang="en-US" err="1" smtClean="0">
                <a:effectLst>
                  <a:outerShdw blurRad="76200" dist="342900" dir="2700000" algn="tl" rotWithShape="0">
                    <a:prstClr val="black">
                      <a:alpha val="86000"/>
                    </a:prstClr>
                  </a:outerShdw>
                </a:effectLst>
              </a:rPr>
              <a:t>diperlukan</a:t>
            </a:r>
            <a:r>
              <a:rPr lang="en-US" smtClean="0">
                <a:effectLst>
                  <a:outerShdw blurRad="76200" dist="342900" dir="2700000" algn="tl" rotWithShape="0">
                    <a:prstClr val="black">
                      <a:alpha val="86000"/>
                    </a:prstClr>
                  </a:outerShdw>
                </a:effectLst>
              </a:rPr>
              <a:t>.</a:t>
            </a:r>
          </a:p>
          <a:p>
            <a:pPr marL="508000">
              <a:buSzPct val="100000"/>
              <a:buFont typeface="Courier New" panose="02070309020205020404" pitchFamily="49" charset="0"/>
              <a:buChar char="o"/>
            </a:pPr>
            <a:r>
              <a:rPr lang="en-US" b="1" i="1" err="1" smtClean="0">
                <a:effectLst>
                  <a:outerShdw blurRad="76200" dist="342900" dir="2700000" algn="tl" rotWithShape="0">
                    <a:prstClr val="black">
                      <a:alpha val="86000"/>
                    </a:prstClr>
                  </a:outerShdw>
                </a:effectLst>
              </a:rPr>
              <a:t>Sebagai</a:t>
            </a:r>
            <a:r>
              <a:rPr lang="en-US" b="1" i="1" smtClean="0">
                <a:effectLst>
                  <a:outerShdw blurRad="76200" dist="342900" dir="2700000" algn="tl" rotWithShape="0">
                    <a:prstClr val="black">
                      <a:alpha val="86000"/>
                    </a:prstClr>
                  </a:outerShdw>
                </a:effectLst>
              </a:rPr>
              <a:t> </a:t>
            </a:r>
            <a:r>
              <a:rPr lang="en-US" b="1" i="1" err="1" smtClean="0">
                <a:effectLst>
                  <a:outerShdw blurRad="76200" dist="342900" dir="2700000" algn="tl" rotWithShape="0">
                    <a:prstClr val="black">
                      <a:alpha val="86000"/>
                    </a:prstClr>
                  </a:outerShdw>
                </a:effectLst>
              </a:rPr>
              <a:t>contoh</a:t>
            </a:r>
            <a:r>
              <a:rPr lang="id-ID" smtClean="0">
                <a:effectLst>
                  <a:outerShdw blurRad="76200" dist="342900" dir="2700000" algn="tl" rotWithShape="0">
                    <a:prstClr val="black">
                      <a:alpha val="86000"/>
                    </a:prstClr>
                  </a:outerShdw>
                </a:effectLst>
              </a:rPr>
              <a:t>, </a:t>
            </a:r>
            <a:r>
              <a:rPr lang="en-US" err="1" smtClean="0">
                <a:effectLst>
                  <a:outerShdw blurRad="76200" dist="342900" dir="2700000" algn="tl" rotWithShape="0">
                    <a:prstClr val="black">
                      <a:alpha val="86000"/>
                    </a:prstClr>
                  </a:outerShdw>
                </a:effectLst>
              </a:rPr>
              <a:t>pada</a:t>
            </a:r>
            <a:r>
              <a:rPr lang="en-US" smtClean="0">
                <a:effectLst>
                  <a:outerShdw blurRad="76200" dist="342900" dir="2700000" algn="tl" rotWithShape="0">
                    <a:prstClr val="black">
                      <a:alpha val="86000"/>
                    </a:prstClr>
                  </a:outerShdw>
                </a:effectLst>
              </a:rPr>
              <a:t> </a:t>
            </a:r>
            <a:r>
              <a:rPr lang="en-US" err="1" smtClean="0">
                <a:effectLst>
                  <a:outerShdw blurRad="76200" dist="342900" dir="2700000" algn="tl" rotWithShape="0">
                    <a:prstClr val="black">
                      <a:alpha val="86000"/>
                    </a:prstClr>
                  </a:outerShdw>
                </a:effectLst>
              </a:rPr>
              <a:t>derajat</a:t>
            </a:r>
            <a:r>
              <a:rPr lang="en-US" smtClean="0">
                <a:effectLst>
                  <a:outerShdw blurRad="76200" dist="342900" dir="2700000" algn="tl" rotWithShape="0">
                    <a:prstClr val="black">
                      <a:alpha val="86000"/>
                    </a:prstClr>
                  </a:outerShdw>
                </a:effectLst>
              </a:rPr>
              <a:t> </a:t>
            </a:r>
            <a:r>
              <a:rPr lang="en-US" err="1" smtClean="0">
                <a:effectLst>
                  <a:outerShdw blurRad="76200" dist="342900" dir="2700000" algn="tl" rotWithShape="0">
                    <a:prstClr val="black">
                      <a:alpha val="86000"/>
                    </a:prstClr>
                  </a:outerShdw>
                </a:effectLst>
              </a:rPr>
              <a:t>bahwa</a:t>
            </a:r>
            <a:r>
              <a:rPr lang="en-US" smtClean="0">
                <a:effectLst>
                  <a:outerShdw blurRad="76200" dist="342900" dir="2700000" algn="tl" rotWithShape="0">
                    <a:prstClr val="black">
                      <a:alpha val="86000"/>
                    </a:prstClr>
                  </a:outerShdw>
                </a:effectLst>
              </a:rPr>
              <a:t> </a:t>
            </a:r>
            <a:r>
              <a:rPr lang="en-US" err="1" smtClean="0">
                <a:effectLst>
                  <a:outerShdw blurRad="76200" dist="342900" dir="2700000" algn="tl" rotWithShape="0">
                    <a:prstClr val="black">
                      <a:alpha val="86000"/>
                    </a:prstClr>
                  </a:outerShdw>
                </a:effectLst>
              </a:rPr>
              <a:t>satu</a:t>
            </a:r>
            <a:r>
              <a:rPr lang="en-US" smtClean="0">
                <a:effectLst>
                  <a:outerShdw blurRad="76200" dist="342900" dir="2700000" algn="tl" rotWithShape="0">
                    <a:prstClr val="black">
                      <a:alpha val="86000"/>
                    </a:prstClr>
                  </a:outerShdw>
                </a:effectLst>
              </a:rPr>
              <a:t> </a:t>
            </a:r>
            <a:r>
              <a:rPr lang="en-US" err="1" smtClean="0">
                <a:effectLst>
                  <a:outerShdw blurRad="76200" dist="342900" dir="2700000" algn="tl" rotWithShape="0">
                    <a:prstClr val="black">
                      <a:alpha val="86000"/>
                    </a:prstClr>
                  </a:outerShdw>
                </a:effectLst>
              </a:rPr>
              <a:t>dapat</a:t>
            </a:r>
            <a:r>
              <a:rPr lang="en-US" smtClean="0">
                <a:effectLst>
                  <a:outerShdw blurRad="76200" dist="342900" dir="2700000" algn="tl" rotWithShape="0">
                    <a:prstClr val="black">
                      <a:alpha val="86000"/>
                    </a:prstClr>
                  </a:outerShdw>
                </a:effectLst>
              </a:rPr>
              <a:t> </a:t>
            </a:r>
            <a:r>
              <a:rPr lang="en-US" err="1" smtClean="0">
                <a:effectLst>
                  <a:outerShdw blurRad="76200" dist="342900" dir="2700000" algn="tl" rotWithShape="0">
                    <a:prstClr val="black">
                      <a:alpha val="86000"/>
                    </a:prstClr>
                  </a:outerShdw>
                </a:effectLst>
              </a:rPr>
              <a:t>secara</a:t>
            </a:r>
            <a:r>
              <a:rPr lang="en-US" smtClean="0">
                <a:effectLst>
                  <a:outerShdw blurRad="76200" dist="342900" dir="2700000" algn="tl" rotWithShape="0">
                    <a:prstClr val="black">
                      <a:alpha val="86000"/>
                    </a:prstClr>
                  </a:outerShdw>
                </a:effectLst>
              </a:rPr>
              <a:t> </a:t>
            </a:r>
            <a:r>
              <a:rPr lang="en-US" err="1" smtClean="0">
                <a:effectLst>
                  <a:outerShdw blurRad="76200" dist="342900" dir="2700000" algn="tl" rotWithShape="0">
                    <a:prstClr val="black">
                      <a:alpha val="86000"/>
                    </a:prstClr>
                  </a:outerShdw>
                </a:effectLst>
              </a:rPr>
              <a:t>sederhana</a:t>
            </a:r>
            <a:r>
              <a:rPr lang="en-US" smtClean="0">
                <a:effectLst>
                  <a:outerShdw blurRad="76200" dist="342900" dir="2700000" algn="tl" rotWithShape="0">
                    <a:prstClr val="black">
                      <a:alpha val="86000"/>
                    </a:prstClr>
                  </a:outerShdw>
                </a:effectLst>
              </a:rPr>
              <a:t> </a:t>
            </a:r>
            <a:r>
              <a:rPr lang="en-US" err="1" smtClean="0">
                <a:effectLst>
                  <a:outerShdw blurRad="76200" dist="342900" dir="2700000" algn="tl" rotWithShape="0">
                    <a:prstClr val="black">
                      <a:alpha val="86000"/>
                    </a:prstClr>
                  </a:outerShdw>
                </a:effectLst>
              </a:rPr>
              <a:t>mengganti</a:t>
            </a:r>
            <a:r>
              <a:rPr lang="en-US" smtClean="0">
                <a:effectLst>
                  <a:outerShdw blurRad="76200" dist="342900" dir="2700000" algn="tl" rotWithShape="0">
                    <a:prstClr val="black">
                      <a:alpha val="86000"/>
                    </a:prstClr>
                  </a:outerShdw>
                </a:effectLst>
              </a:rPr>
              <a:t> </a:t>
            </a:r>
            <a:r>
              <a:rPr lang="en-US" err="1" smtClean="0">
                <a:effectLst>
                  <a:outerShdw blurRad="76200" dist="342900" dir="2700000" algn="tl" rotWithShape="0">
                    <a:prstClr val="black">
                      <a:alpha val="86000"/>
                    </a:prstClr>
                  </a:outerShdw>
                </a:effectLst>
              </a:rPr>
              <a:t>telepon</a:t>
            </a:r>
            <a:r>
              <a:rPr lang="en-US" smtClean="0">
                <a:effectLst>
                  <a:outerShdw blurRad="76200" dist="342900" dir="2700000" algn="tl" rotWithShape="0">
                    <a:prstClr val="black">
                      <a:alpha val="86000"/>
                    </a:prstClr>
                  </a:outerShdw>
                </a:effectLst>
              </a:rPr>
              <a:t> analog </a:t>
            </a:r>
            <a:r>
              <a:rPr lang="en-US" err="1" smtClean="0">
                <a:effectLst>
                  <a:outerShdw blurRad="76200" dist="342900" dir="2700000" algn="tl" rotWithShape="0">
                    <a:prstClr val="black">
                      <a:alpha val="86000"/>
                    </a:prstClr>
                  </a:outerShdw>
                </a:effectLst>
              </a:rPr>
              <a:t>dengan</a:t>
            </a:r>
            <a:r>
              <a:rPr lang="en-US" smtClean="0">
                <a:effectLst>
                  <a:outerShdw blurRad="76200" dist="342900" dir="2700000" algn="tl" rotWithShape="0">
                    <a:prstClr val="black">
                      <a:alpha val="86000"/>
                    </a:prstClr>
                  </a:outerShdw>
                </a:effectLst>
              </a:rPr>
              <a:t> </a:t>
            </a:r>
            <a:r>
              <a:rPr lang="en-US" err="1" smtClean="0">
                <a:effectLst>
                  <a:outerShdw blurRad="76200" dist="342900" dir="2700000" algn="tl" rotWithShape="0">
                    <a:prstClr val="black">
                      <a:alpha val="86000"/>
                    </a:prstClr>
                  </a:outerShdw>
                </a:effectLst>
              </a:rPr>
              <a:t>telepon</a:t>
            </a:r>
            <a:r>
              <a:rPr lang="en-US" smtClean="0">
                <a:effectLst>
                  <a:outerShdw blurRad="76200" dist="342900" dir="2700000" algn="tl" rotWithShape="0">
                    <a:prstClr val="black">
                      <a:alpha val="86000"/>
                    </a:prstClr>
                  </a:outerShdw>
                </a:effectLst>
              </a:rPr>
              <a:t> digital, </a:t>
            </a:r>
            <a:r>
              <a:rPr lang="en-US" err="1" smtClean="0">
                <a:effectLst>
                  <a:outerShdw blurRad="76200" dist="342900" dir="2700000" algn="tl" rotWithShape="0">
                    <a:prstClr val="black">
                      <a:alpha val="86000"/>
                    </a:prstClr>
                  </a:outerShdw>
                </a:effectLst>
              </a:rPr>
              <a:t>ini</a:t>
            </a:r>
            <a:r>
              <a:rPr lang="en-US" smtClean="0">
                <a:effectLst>
                  <a:outerShdw blurRad="76200" dist="342900" dir="2700000" algn="tl" rotWithShape="0">
                    <a:prstClr val="black">
                      <a:alpha val="86000"/>
                    </a:prstClr>
                  </a:outerShdw>
                </a:effectLst>
              </a:rPr>
              <a:t> </a:t>
            </a:r>
            <a:r>
              <a:rPr lang="en-US" err="1" smtClean="0">
                <a:effectLst>
                  <a:outerShdw blurRad="76200" dist="342900" dir="2700000" algn="tl" rotWithShape="0">
                    <a:prstClr val="black">
                      <a:alpha val="86000"/>
                    </a:prstClr>
                  </a:outerShdw>
                </a:effectLst>
              </a:rPr>
              <a:t>dapat</a:t>
            </a:r>
            <a:r>
              <a:rPr lang="en-US" smtClean="0">
                <a:effectLst>
                  <a:outerShdw blurRad="76200" dist="342900" dir="2700000" algn="tl" rotWithShape="0">
                    <a:prstClr val="black">
                      <a:alpha val="86000"/>
                    </a:prstClr>
                  </a:outerShdw>
                </a:effectLst>
              </a:rPr>
              <a:t> </a:t>
            </a:r>
            <a:r>
              <a:rPr lang="en-US" err="1" smtClean="0">
                <a:effectLst>
                  <a:outerShdw blurRad="76200" dist="342900" dir="2700000" algn="tl" rotWithShape="0">
                    <a:prstClr val="black">
                      <a:alpha val="86000"/>
                    </a:prstClr>
                  </a:outerShdw>
                </a:effectLst>
              </a:rPr>
              <a:t>disebut</a:t>
            </a:r>
            <a:r>
              <a:rPr lang="en-US" smtClean="0">
                <a:effectLst>
                  <a:outerShdw blurRad="76200" dist="342900" dir="2700000" algn="tl" rotWithShape="0">
                    <a:prstClr val="black">
                      <a:alpha val="86000"/>
                    </a:prstClr>
                  </a:outerShdw>
                </a:effectLst>
              </a:rPr>
              <a:t> </a:t>
            </a:r>
            <a:r>
              <a:rPr lang="en-US" err="1" smtClean="0">
                <a:effectLst>
                  <a:outerShdw blurRad="76200" dist="342900" dir="2700000" algn="tl" rotWithShape="0">
                    <a:prstClr val="black">
                      <a:alpha val="86000"/>
                    </a:prstClr>
                  </a:outerShdw>
                </a:effectLst>
              </a:rPr>
              <a:t>sebagai</a:t>
            </a:r>
            <a:r>
              <a:rPr lang="en-US" smtClean="0">
                <a:effectLst>
                  <a:outerShdw blurRad="76200" dist="342900" dir="2700000" algn="tl" rotWithShape="0">
                    <a:prstClr val="black">
                      <a:alpha val="86000"/>
                    </a:prstClr>
                  </a:outerShdw>
                </a:effectLst>
              </a:rPr>
              <a:t> modular innovation.</a:t>
            </a:r>
          </a:p>
        </p:txBody>
      </p:sp>
    </p:spTree>
    <p:extLst>
      <p:ext uri="{BB962C8B-B14F-4D97-AF65-F5344CB8AC3E}">
        <p14:creationId xmlns:p14="http://schemas.microsoft.com/office/powerpoint/2010/main" val="1057142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268013" y="914400"/>
            <a:ext cx="8588907" cy="1277007"/>
          </a:xfrm>
          <a:prstGeom prst="roundRect">
            <a:avLst>
              <a:gd name="adj" fmla="val 50000"/>
            </a:avLst>
          </a:prstGeom>
          <a:effectLst>
            <a:outerShdw blurRad="50800" dist="38100" dir="2700000" algn="tl" rotWithShape="0">
              <a:prstClr val="black">
                <a:alpha val="40000"/>
              </a:prstClr>
            </a:outerShdw>
          </a:effectLst>
          <a:scene3d>
            <a:camera prst="orthographicFront"/>
            <a:lightRig rig="flat" dir="t">
              <a:rot lat="0" lon="0" rev="7800000"/>
            </a:lightRig>
          </a:scene3d>
          <a:sp3d prstMaterial="clear">
            <a:bevelT w="508000" h="508000"/>
            <a:bevelB w="0" h="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normAutofit/>
          </a:bodyPr>
          <a:lstStyle/>
          <a:p>
            <a:r>
              <a:rPr lang="id-ID" sz="4800" i="1" smtClean="0"/>
              <a:t>Architectural Innovations</a:t>
            </a:r>
            <a:endParaRPr lang="en-US" sz="4800" i="1"/>
          </a:p>
        </p:txBody>
      </p:sp>
      <p:sp>
        <p:nvSpPr>
          <p:cNvPr id="3" name="Content Placeholder 2"/>
          <p:cNvSpPr>
            <a:spLocks noGrp="1"/>
          </p:cNvSpPr>
          <p:nvPr>
            <p:ph idx="1"/>
          </p:nvPr>
        </p:nvSpPr>
        <p:spPr>
          <a:xfrm>
            <a:off x="684390" y="2432745"/>
            <a:ext cx="10703080" cy="3978688"/>
          </a:xfrm>
          <a:scene3d>
            <a:camera prst="orthographicFront"/>
            <a:lightRig rig="flat" dir="t"/>
          </a:scene3d>
          <a:sp3d prstMaterial="clear">
            <a:bevelT w="127000" h="114300" prst="angle"/>
          </a:sp3d>
        </p:spPr>
        <p:txBody>
          <a:bodyPr>
            <a:normAutofit fontScale="92500" lnSpcReduction="20000"/>
          </a:bodyPr>
          <a:lstStyle/>
          <a:p>
            <a:pPr marL="625475">
              <a:buSzPct val="100000"/>
              <a:buFont typeface="Courier New" panose="02070309020205020404" pitchFamily="49" charset="0"/>
              <a:buChar char="o"/>
            </a:pPr>
            <a:endParaRPr lang="en-US" smtClean="0"/>
          </a:p>
          <a:p>
            <a:pPr marL="625475">
              <a:buSzPct val="100000"/>
              <a:buFont typeface="Courier New" panose="02070309020205020404" pitchFamily="49" charset="0"/>
              <a:buChar char="o"/>
            </a:pPr>
            <a:r>
              <a:rPr lang="en-US" smtClean="0"/>
              <a:t>Inovasi ini menggunakan praktik organisasi dan teknologi yang sekarang, tetapi dikonfigurasi ulang dengan cara yang baru atau berbeda</a:t>
            </a:r>
          </a:p>
          <a:p>
            <a:pPr marL="625475">
              <a:buSzPct val="100000"/>
              <a:buFont typeface="Courier New" panose="02070309020205020404" pitchFamily="49" charset="0"/>
              <a:buChar char="o"/>
            </a:pPr>
            <a:r>
              <a:rPr lang="en-US" smtClean="0"/>
              <a:t>Oleh karenanya, inisiasi atau implementasinya memerlukan pengetahuan organisasional  bagaimana komponen yang sekarang dikonfigurasi ke dalam sistem baru.  Tak ada pengetahuan baru yang signifikan diperlukan terkait komponen itu sendiri.</a:t>
            </a:r>
          </a:p>
          <a:p>
            <a:pPr marL="625475">
              <a:buSzPct val="100000"/>
              <a:buFont typeface="Courier New" panose="02070309020205020404" pitchFamily="49" charset="0"/>
              <a:buChar char="o"/>
            </a:pPr>
            <a:r>
              <a:rPr lang="en-US" smtClean="0"/>
              <a:t>Bagi pembuat kipas angin langit-langit yang besar, memperkenalkan kipas angin yang portable merupakan </a:t>
            </a:r>
            <a:r>
              <a:rPr lang="en-US" b="1" smtClean="0"/>
              <a:t>inovasi arsitektural</a:t>
            </a:r>
            <a:r>
              <a:rPr lang="en-US" smtClean="0"/>
              <a:t>. Meskipun komponen utama masih sama persis (seperti: bilah, motor listrik, sistem kendali), arsitektur dari produk ini sungguh berbeda.</a:t>
            </a:r>
          </a:p>
          <a:p>
            <a:pPr marL="625475">
              <a:buSzPct val="100000"/>
              <a:buFont typeface="Courier New" panose="02070309020205020404" pitchFamily="49" charset="0"/>
              <a:buChar char="o"/>
            </a:pPr>
            <a:endParaRPr lang="en-US" smtClean="0"/>
          </a:p>
          <a:p>
            <a:pPr marL="625475">
              <a:buSzPct val="100000"/>
              <a:buFont typeface="Courier New" panose="02070309020205020404" pitchFamily="49" charset="0"/>
              <a:buChar char="o"/>
            </a:pPr>
            <a:endParaRPr lang="en-US"/>
          </a:p>
          <a:p>
            <a:pPr marL="625475">
              <a:buSzPct val="100000"/>
              <a:buFont typeface="Courier New" panose="02070309020205020404" pitchFamily="49" charset="0"/>
              <a:buChar char="o"/>
            </a:pPr>
            <a:endParaRPr lang="en-US"/>
          </a:p>
        </p:txBody>
      </p:sp>
    </p:spTree>
    <p:extLst>
      <p:ext uri="{BB962C8B-B14F-4D97-AF65-F5344CB8AC3E}">
        <p14:creationId xmlns:p14="http://schemas.microsoft.com/office/powerpoint/2010/main" val="31124027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268013" y="914400"/>
            <a:ext cx="8588907" cy="1277007"/>
          </a:xfrm>
          <a:prstGeom prst="roundRect">
            <a:avLst>
              <a:gd name="adj" fmla="val 50000"/>
            </a:avLst>
          </a:prstGeom>
          <a:effectLst>
            <a:outerShdw blurRad="50800" dist="38100" dir="2700000" algn="tl" rotWithShape="0">
              <a:prstClr val="black">
                <a:alpha val="40000"/>
              </a:prstClr>
            </a:outerShdw>
          </a:effectLst>
          <a:scene3d>
            <a:camera prst="orthographicFront"/>
            <a:lightRig rig="flat" dir="t">
              <a:rot lat="0" lon="0" rev="7800000"/>
            </a:lightRig>
          </a:scene3d>
          <a:sp3d prstMaterial="clear">
            <a:bevelT w="508000" h="508000"/>
            <a:bevelB w="0" h="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normAutofit/>
          </a:bodyPr>
          <a:lstStyle/>
          <a:p>
            <a:r>
              <a:rPr lang="id-ID" sz="4800" i="1" smtClean="0"/>
              <a:t>Radical Innovations</a:t>
            </a:r>
            <a:endParaRPr lang="en-US" sz="4800" i="1"/>
          </a:p>
        </p:txBody>
      </p:sp>
      <p:sp>
        <p:nvSpPr>
          <p:cNvPr id="3" name="Content Placeholder 2"/>
          <p:cNvSpPr>
            <a:spLocks noGrp="1"/>
          </p:cNvSpPr>
          <p:nvPr>
            <p:ph idx="1"/>
          </p:nvPr>
        </p:nvSpPr>
        <p:spPr>
          <a:xfrm>
            <a:off x="1155255" y="2603500"/>
            <a:ext cx="9950280" cy="3416300"/>
          </a:xfrm>
        </p:spPr>
        <p:txBody>
          <a:bodyPr>
            <a:normAutofit/>
          </a:bodyPr>
          <a:lstStyle/>
          <a:p>
            <a:r>
              <a:rPr lang="id-ID" sz="2000" smtClean="0"/>
              <a:t>These innovations represent revolutionary changes that require clear departures from existing organizational practices and technologies.</a:t>
            </a:r>
          </a:p>
          <a:p>
            <a:r>
              <a:rPr lang="id-ID" sz="2000" smtClean="0"/>
              <a:t>They are typically not aligned with the organization’s skill and capabilities and thus require significant new organizational knowledge concerning both the components of a system and the configurations of the system.</a:t>
            </a:r>
          </a:p>
          <a:p>
            <a:endParaRPr lang="en-US" sz="2000"/>
          </a:p>
        </p:txBody>
      </p:sp>
    </p:spTree>
    <p:extLst>
      <p:ext uri="{BB962C8B-B14F-4D97-AF65-F5344CB8AC3E}">
        <p14:creationId xmlns:p14="http://schemas.microsoft.com/office/powerpoint/2010/main" val="35630790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9341" name="Rectangle 13"/>
          <p:cNvSpPr>
            <a:spLocks noChangeArrowheads="1"/>
          </p:cNvSpPr>
          <p:nvPr/>
        </p:nvSpPr>
        <p:spPr bwMode="auto">
          <a:xfrm>
            <a:off x="848699" y="6204591"/>
            <a:ext cx="10654776" cy="400110"/>
          </a:xfrm>
          <a:prstGeom prst="rect">
            <a:avLst/>
          </a:prstGeom>
          <a:solidFill>
            <a:schemeClr val="accent2"/>
          </a:solidFill>
          <a:ln>
            <a:noFill/>
          </a:ln>
          <a:effectLst/>
          <a:extLst/>
        </p:spPr>
        <p:txBody>
          <a:bodyPr wrap="none" anchor="ctr">
            <a:spAutoFit/>
          </a:bodyPr>
          <a:lstStyle/>
          <a:p>
            <a:pPr eaLnBrk="1" hangingPunct="1"/>
            <a:r>
              <a:rPr lang="id-ID" sz="2000" b="1" smtClean="0">
                <a:solidFill>
                  <a:srgbClr val="0000FF"/>
                </a:solidFill>
                <a:effectLst>
                  <a:outerShdw blurRad="38100" dist="38100" dir="2700000" algn="tl">
                    <a:srgbClr val="C0C0C0"/>
                  </a:outerShdw>
                </a:effectLst>
                <a:latin typeface="CG Omega" pitchFamily="34" charset="0"/>
              </a:rPr>
              <a:t>CLASSIFICATIONS OF INNOVATIONS FOR PRODUCTS, PROCESSES, AND SERVICES</a:t>
            </a:r>
            <a:endParaRPr lang="en-US" sz="2000">
              <a:solidFill>
                <a:srgbClr val="0000FF"/>
              </a:solidFill>
              <a:effectLst>
                <a:outerShdw blurRad="38100" dist="38100" dir="2700000" algn="tl">
                  <a:srgbClr val="C0C0C0"/>
                </a:outerShdw>
              </a:effectLst>
              <a:latin typeface="CG Omega" pitchFamily="34" charset="0"/>
            </a:endParaRPr>
          </a:p>
        </p:txBody>
      </p:sp>
      <p:sp>
        <p:nvSpPr>
          <p:cNvPr id="99343" name="Line 15"/>
          <p:cNvSpPr>
            <a:spLocks noChangeShapeType="1"/>
          </p:cNvSpPr>
          <p:nvPr/>
        </p:nvSpPr>
        <p:spPr bwMode="auto">
          <a:xfrm>
            <a:off x="4501126" y="675203"/>
            <a:ext cx="6348135" cy="0"/>
          </a:xfrm>
          <a:prstGeom prst="line">
            <a:avLst/>
          </a:prstGeom>
          <a:noFill/>
          <a:ln w="9525">
            <a:solidFill>
              <a:srgbClr val="000000"/>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99344" name="Line 16"/>
          <p:cNvSpPr>
            <a:spLocks noChangeShapeType="1"/>
          </p:cNvSpPr>
          <p:nvPr/>
        </p:nvSpPr>
        <p:spPr bwMode="auto">
          <a:xfrm>
            <a:off x="2380299" y="1539619"/>
            <a:ext cx="0" cy="3927331"/>
          </a:xfrm>
          <a:prstGeom prst="line">
            <a:avLst/>
          </a:prstGeom>
          <a:noFill/>
          <a:ln w="9525">
            <a:solidFill>
              <a:srgbClr val="000000"/>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2" name="Rectangle 1"/>
          <p:cNvSpPr/>
          <p:nvPr/>
        </p:nvSpPr>
        <p:spPr>
          <a:xfrm>
            <a:off x="4521200" y="1562100"/>
            <a:ext cx="6426200" cy="3975100"/>
          </a:xfrm>
          <a:prstGeom prst="rect">
            <a:avLst/>
          </a:prstGeom>
          <a:solidFill>
            <a:schemeClr val="accent6"/>
          </a:solidFill>
          <a:effectLst>
            <a:outerShdw blurRad="114300" dist="114300" dir="2700000" algn="tl"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99345" name="Text Box 17"/>
          <p:cNvSpPr txBox="1">
            <a:spLocks noChangeArrowheads="1"/>
          </p:cNvSpPr>
          <p:nvPr/>
        </p:nvSpPr>
        <p:spPr bwMode="auto">
          <a:xfrm>
            <a:off x="4529237" y="1555808"/>
            <a:ext cx="3204000" cy="1980000"/>
          </a:xfrm>
          <a:prstGeom prst="rect">
            <a:avLst/>
          </a:prstGeom>
          <a:solidFill>
            <a:schemeClr val="accent6"/>
          </a:solidFill>
          <a:ln w="12700">
            <a:solidFill>
              <a:srgbClr val="000000"/>
            </a:solidFill>
            <a:miter lim="800000"/>
            <a:headEnd/>
            <a:tailEnd/>
          </a:ln>
        </p:spPr>
        <p:txBody>
          <a:bodyPr/>
          <a:lstStyle/>
          <a:p>
            <a:r>
              <a:rPr lang="en-US" b="1" u="sng">
                <a:latin typeface="CG Omega" pitchFamily="34" charset="0"/>
              </a:rPr>
              <a:t>Incremental </a:t>
            </a:r>
            <a:r>
              <a:rPr lang="id-ID" b="1" u="sng" smtClean="0">
                <a:latin typeface="CG Omega" pitchFamily="34" charset="0"/>
              </a:rPr>
              <a:t>In</a:t>
            </a:r>
            <a:r>
              <a:rPr lang="en-US" b="1" u="sng" smtClean="0">
                <a:latin typeface="CG Omega" pitchFamily="34" charset="0"/>
              </a:rPr>
              <a:t>novation</a:t>
            </a:r>
            <a:r>
              <a:rPr lang="id-ID" b="1" u="sng" smtClean="0">
                <a:latin typeface="CG Omega" pitchFamily="34" charset="0"/>
              </a:rPr>
              <a:t>s</a:t>
            </a:r>
            <a:r>
              <a:rPr lang="en-US" u="sng" smtClean="0">
                <a:latin typeface="CG Omega" pitchFamily="34" charset="0"/>
              </a:rPr>
              <a:t>:</a:t>
            </a:r>
            <a:endParaRPr lang="en-US" u="sng">
              <a:latin typeface="CG Omega" pitchFamily="34" charset="0"/>
            </a:endParaRPr>
          </a:p>
          <a:p>
            <a:r>
              <a:rPr lang="en-US">
                <a:latin typeface="CG Omega" pitchFamily="34" charset="0"/>
              </a:rPr>
              <a:t>Product Technology:</a:t>
            </a:r>
          </a:p>
          <a:p>
            <a:r>
              <a:rPr lang="en-US">
                <a:latin typeface="CG Omega" pitchFamily="34" charset="0"/>
              </a:rPr>
              <a:t>   486 Microprocessors</a:t>
            </a:r>
          </a:p>
          <a:p>
            <a:endParaRPr lang="id-ID" smtClean="0">
              <a:latin typeface="CG Omega" pitchFamily="34" charset="0"/>
            </a:endParaRPr>
          </a:p>
          <a:p>
            <a:r>
              <a:rPr lang="id-ID" smtClean="0">
                <a:latin typeface="CG Omega" pitchFamily="34" charset="0"/>
              </a:rPr>
              <a:t>Process</a:t>
            </a:r>
            <a:r>
              <a:rPr lang="en-US" smtClean="0">
                <a:latin typeface="CG Omega" pitchFamily="34" charset="0"/>
              </a:rPr>
              <a:t> </a:t>
            </a:r>
            <a:r>
              <a:rPr lang="en-US">
                <a:latin typeface="CG Omega" pitchFamily="34" charset="0"/>
              </a:rPr>
              <a:t>Technology:</a:t>
            </a:r>
          </a:p>
          <a:p>
            <a:r>
              <a:rPr lang="en-US">
                <a:latin typeface="CG Omega" pitchFamily="34" charset="0"/>
              </a:rPr>
              <a:t>   </a:t>
            </a:r>
            <a:r>
              <a:rPr lang="id-ID" smtClean="0">
                <a:latin typeface="CG Omega" pitchFamily="34" charset="0"/>
              </a:rPr>
              <a:t>Continuous Improvement.</a:t>
            </a:r>
            <a:endParaRPr lang="en-US">
              <a:latin typeface="CG Omega" pitchFamily="34" charset="0"/>
            </a:endParaRPr>
          </a:p>
        </p:txBody>
      </p:sp>
      <p:sp>
        <p:nvSpPr>
          <p:cNvPr id="99346" name="Text Box 18"/>
          <p:cNvSpPr txBox="1">
            <a:spLocks noChangeArrowheads="1"/>
          </p:cNvSpPr>
          <p:nvPr/>
        </p:nvSpPr>
        <p:spPr bwMode="auto">
          <a:xfrm>
            <a:off x="4526616" y="3542569"/>
            <a:ext cx="3204000" cy="1980000"/>
          </a:xfrm>
          <a:prstGeom prst="rect">
            <a:avLst/>
          </a:prstGeom>
          <a:noFill/>
          <a:ln w="12700">
            <a:solidFill>
              <a:srgbClr val="000000"/>
            </a:solidFill>
            <a:miter lim="800000"/>
            <a:headEnd/>
            <a:tailEnd/>
          </a:ln>
        </p:spPr>
        <p:txBody>
          <a:bodyPr/>
          <a:lstStyle/>
          <a:p>
            <a:r>
              <a:rPr lang="en-US" b="1" u="sng">
                <a:latin typeface="CG Omega" pitchFamily="34" charset="0"/>
              </a:rPr>
              <a:t>Modular </a:t>
            </a:r>
            <a:r>
              <a:rPr lang="en-US" b="1" u="sng" smtClean="0">
                <a:latin typeface="CG Omega" pitchFamily="34" charset="0"/>
              </a:rPr>
              <a:t>Innovation</a:t>
            </a:r>
            <a:r>
              <a:rPr lang="id-ID" b="1" u="sng" smtClean="0">
                <a:latin typeface="CG Omega" pitchFamily="34" charset="0"/>
              </a:rPr>
              <a:t>s</a:t>
            </a:r>
            <a:r>
              <a:rPr lang="en-US" u="sng" smtClean="0">
                <a:latin typeface="CG Omega" pitchFamily="34" charset="0"/>
              </a:rPr>
              <a:t>:</a:t>
            </a:r>
            <a:endParaRPr lang="en-US" u="sng">
              <a:latin typeface="CG Omega" pitchFamily="34" charset="0"/>
            </a:endParaRPr>
          </a:p>
          <a:p>
            <a:r>
              <a:rPr lang="en-US">
                <a:latin typeface="CG Omega" pitchFamily="34" charset="0"/>
              </a:rPr>
              <a:t>Product Technology:</a:t>
            </a:r>
          </a:p>
          <a:p>
            <a:r>
              <a:rPr lang="en-US">
                <a:latin typeface="CG Omega" pitchFamily="34" charset="0"/>
              </a:rPr>
              <a:t>   Digital Telephone</a:t>
            </a:r>
          </a:p>
          <a:p>
            <a:endParaRPr lang="id-ID" smtClean="0">
              <a:latin typeface="CG Omega" pitchFamily="34" charset="0"/>
            </a:endParaRPr>
          </a:p>
          <a:p>
            <a:r>
              <a:rPr lang="en-US" smtClean="0">
                <a:latin typeface="CG Omega" pitchFamily="34" charset="0"/>
              </a:rPr>
              <a:t>Process </a:t>
            </a:r>
            <a:r>
              <a:rPr lang="en-US">
                <a:latin typeface="CG Omega" pitchFamily="34" charset="0"/>
              </a:rPr>
              <a:t>Technology:</a:t>
            </a:r>
          </a:p>
          <a:p>
            <a:r>
              <a:rPr lang="en-US">
                <a:latin typeface="CG Omega" pitchFamily="34" charset="0"/>
              </a:rPr>
              <a:t>Qauality </a:t>
            </a:r>
            <a:r>
              <a:rPr lang="en-US" smtClean="0">
                <a:latin typeface="CG Omega" pitchFamily="34" charset="0"/>
              </a:rPr>
              <a:t>Circles</a:t>
            </a:r>
            <a:endParaRPr lang="id-ID" smtClean="0">
              <a:latin typeface="CG Omega" pitchFamily="34" charset="0"/>
            </a:endParaRPr>
          </a:p>
          <a:p>
            <a:endParaRPr lang="en-US" sz="4000">
              <a:latin typeface="CG Omega" pitchFamily="34" charset="0"/>
            </a:endParaRPr>
          </a:p>
        </p:txBody>
      </p:sp>
      <p:sp>
        <p:nvSpPr>
          <p:cNvPr id="99347" name="Text Box 19"/>
          <p:cNvSpPr txBox="1">
            <a:spLocks noChangeArrowheads="1"/>
          </p:cNvSpPr>
          <p:nvPr/>
        </p:nvSpPr>
        <p:spPr bwMode="auto">
          <a:xfrm>
            <a:off x="7746715" y="1551465"/>
            <a:ext cx="3204000" cy="1980000"/>
          </a:xfrm>
          <a:prstGeom prst="rect">
            <a:avLst/>
          </a:prstGeom>
          <a:solidFill>
            <a:schemeClr val="accent6"/>
          </a:solidFill>
          <a:ln w="12700">
            <a:solidFill>
              <a:srgbClr val="000000"/>
            </a:solidFill>
            <a:miter lim="800000"/>
            <a:headEnd/>
            <a:tailEnd/>
          </a:ln>
        </p:spPr>
        <p:txBody>
          <a:bodyPr/>
          <a:lstStyle/>
          <a:p>
            <a:r>
              <a:rPr lang="en-US" b="1" u="sng">
                <a:latin typeface="CG Omega" pitchFamily="34" charset="0"/>
              </a:rPr>
              <a:t>Architerctural Innovations</a:t>
            </a:r>
            <a:r>
              <a:rPr lang="en-US" u="sng">
                <a:latin typeface="CG Omega" pitchFamily="34" charset="0"/>
              </a:rPr>
              <a:t>:</a:t>
            </a:r>
          </a:p>
          <a:p>
            <a:r>
              <a:rPr lang="en-US">
                <a:latin typeface="CG Omega" pitchFamily="34" charset="0"/>
              </a:rPr>
              <a:t>Product Technology:</a:t>
            </a:r>
          </a:p>
          <a:p>
            <a:r>
              <a:rPr lang="en-US">
                <a:latin typeface="CG Omega" pitchFamily="34" charset="0"/>
              </a:rPr>
              <a:t>  Plain Paper Copiers</a:t>
            </a:r>
          </a:p>
          <a:p>
            <a:endParaRPr lang="en-US">
              <a:latin typeface="CG Omega" pitchFamily="34" charset="0"/>
            </a:endParaRPr>
          </a:p>
          <a:p>
            <a:r>
              <a:rPr lang="id-ID">
                <a:latin typeface="CG Omega" pitchFamily="34" charset="0"/>
              </a:rPr>
              <a:t>Process</a:t>
            </a:r>
            <a:r>
              <a:rPr lang="en-US">
                <a:latin typeface="CG Omega" pitchFamily="34" charset="0"/>
              </a:rPr>
              <a:t> Technology:</a:t>
            </a:r>
          </a:p>
          <a:p>
            <a:r>
              <a:rPr lang="en-US">
                <a:latin typeface="CG Omega" pitchFamily="34" charset="0"/>
              </a:rPr>
              <a:t>   </a:t>
            </a:r>
            <a:r>
              <a:rPr lang="id-ID" smtClean="0">
                <a:latin typeface="CG Omega" pitchFamily="34" charset="0"/>
              </a:rPr>
              <a:t>Just-in-time Inventory.</a:t>
            </a:r>
          </a:p>
          <a:p>
            <a:endParaRPr lang="en-US" sz="4000">
              <a:latin typeface="CG Omega" pitchFamily="34" charset="0"/>
            </a:endParaRPr>
          </a:p>
        </p:txBody>
      </p:sp>
      <p:sp>
        <p:nvSpPr>
          <p:cNvPr id="99348" name="Text Box 20"/>
          <p:cNvSpPr txBox="1">
            <a:spLocks noChangeArrowheads="1"/>
          </p:cNvSpPr>
          <p:nvPr/>
        </p:nvSpPr>
        <p:spPr bwMode="auto">
          <a:xfrm>
            <a:off x="7744626" y="3540180"/>
            <a:ext cx="3204000" cy="1980000"/>
          </a:xfrm>
          <a:prstGeom prst="rect">
            <a:avLst/>
          </a:prstGeom>
          <a:noFill/>
          <a:ln w="12700">
            <a:solidFill>
              <a:srgbClr val="000000"/>
            </a:solidFill>
            <a:miter lim="800000"/>
            <a:headEnd/>
            <a:tailEnd/>
          </a:ln>
        </p:spPr>
        <p:txBody>
          <a:bodyPr/>
          <a:lstStyle/>
          <a:p>
            <a:r>
              <a:rPr lang="en-US" b="1" u="sng">
                <a:latin typeface="CG Omega" pitchFamily="34" charset="0"/>
              </a:rPr>
              <a:t>Radical Innovations</a:t>
            </a:r>
            <a:r>
              <a:rPr lang="en-US" u="sng">
                <a:latin typeface="CG Omega" pitchFamily="34" charset="0"/>
              </a:rPr>
              <a:t>:</a:t>
            </a:r>
          </a:p>
          <a:p>
            <a:r>
              <a:rPr lang="en-US">
                <a:latin typeface="CG Omega" pitchFamily="34" charset="0"/>
              </a:rPr>
              <a:t>Product Technologies:</a:t>
            </a:r>
          </a:p>
          <a:p>
            <a:r>
              <a:rPr lang="en-US">
                <a:latin typeface="CG Omega" pitchFamily="34" charset="0"/>
              </a:rPr>
              <a:t>   VCR</a:t>
            </a:r>
          </a:p>
          <a:p>
            <a:endParaRPr lang="id-ID" smtClean="0">
              <a:latin typeface="CG Omega" pitchFamily="34" charset="0"/>
            </a:endParaRPr>
          </a:p>
          <a:p>
            <a:r>
              <a:rPr lang="en-US" smtClean="0">
                <a:latin typeface="CG Omega" pitchFamily="34" charset="0"/>
              </a:rPr>
              <a:t>Process </a:t>
            </a:r>
            <a:r>
              <a:rPr lang="en-US">
                <a:latin typeface="CG Omega" pitchFamily="34" charset="0"/>
              </a:rPr>
              <a:t>Technologies:</a:t>
            </a:r>
          </a:p>
          <a:p>
            <a:r>
              <a:rPr lang="en-US">
                <a:latin typeface="CG Omega" pitchFamily="34" charset="0"/>
              </a:rPr>
              <a:t>   Robotics in </a:t>
            </a:r>
            <a:r>
              <a:rPr lang="en-US" smtClean="0">
                <a:latin typeface="CG Omega" pitchFamily="34" charset="0"/>
              </a:rPr>
              <a:t>Manufacturing</a:t>
            </a:r>
            <a:endParaRPr lang="id-ID" smtClean="0">
              <a:latin typeface="CG Omega" pitchFamily="34" charset="0"/>
            </a:endParaRPr>
          </a:p>
        </p:txBody>
      </p:sp>
      <p:sp>
        <p:nvSpPr>
          <p:cNvPr id="99349" name="Text Box 21"/>
          <p:cNvSpPr txBox="1">
            <a:spLocks noChangeArrowheads="1"/>
          </p:cNvSpPr>
          <p:nvPr/>
        </p:nvSpPr>
        <p:spPr bwMode="auto">
          <a:xfrm>
            <a:off x="5152676" y="1012325"/>
            <a:ext cx="1537420" cy="574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ctr"/>
            <a:r>
              <a:rPr lang="en-US" sz="1400" b="1">
                <a:latin typeface="CG Omega" pitchFamily="34" charset="0"/>
              </a:rPr>
              <a:t>UNCHANGE</a:t>
            </a:r>
            <a:endParaRPr lang="en-US" sz="3200">
              <a:latin typeface="CG Omega" pitchFamily="34" charset="0"/>
            </a:endParaRPr>
          </a:p>
        </p:txBody>
      </p:sp>
      <p:sp>
        <p:nvSpPr>
          <p:cNvPr id="99350" name="Text Box 22"/>
          <p:cNvSpPr txBox="1">
            <a:spLocks noChangeArrowheads="1"/>
          </p:cNvSpPr>
          <p:nvPr/>
        </p:nvSpPr>
        <p:spPr bwMode="auto">
          <a:xfrm>
            <a:off x="8503669" y="1023851"/>
            <a:ext cx="1537420" cy="574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ctr"/>
            <a:r>
              <a:rPr lang="en-US" sz="1400" b="1">
                <a:latin typeface="CG Omega" pitchFamily="34" charset="0"/>
              </a:rPr>
              <a:t>CHANGE</a:t>
            </a:r>
            <a:endParaRPr lang="en-US" sz="2800" b="1">
              <a:latin typeface="CG Omega" pitchFamily="34" charset="0"/>
            </a:endParaRPr>
          </a:p>
        </p:txBody>
      </p:sp>
      <p:sp>
        <p:nvSpPr>
          <p:cNvPr id="99351" name="Text Box 23"/>
          <p:cNvSpPr txBox="1">
            <a:spLocks noChangeArrowheads="1"/>
          </p:cNvSpPr>
          <p:nvPr/>
        </p:nvSpPr>
        <p:spPr bwMode="auto">
          <a:xfrm>
            <a:off x="6639885" y="228588"/>
            <a:ext cx="1844665" cy="1279336"/>
          </a:xfrm>
          <a:prstGeom prst="rect">
            <a:avLst/>
          </a:prstGeom>
          <a:noFill/>
          <a:ln>
            <a:noFill/>
          </a:ln>
          <a:extLst/>
        </p:spPr>
        <p:txBody>
          <a:bodyPr/>
          <a:lstStyle/>
          <a:p>
            <a:pPr algn="ctr"/>
            <a:r>
              <a:rPr lang="en-US" sz="1400" b="1">
                <a:solidFill>
                  <a:srgbClr val="FF0000"/>
                </a:solidFill>
                <a:latin typeface="CG Omega" pitchFamily="34" charset="0"/>
              </a:rPr>
              <a:t>EFFECT ON</a:t>
            </a:r>
          </a:p>
          <a:p>
            <a:pPr algn="ctr"/>
            <a:r>
              <a:rPr lang="en-US" sz="1400" b="1">
                <a:solidFill>
                  <a:srgbClr val="FF0000"/>
                </a:solidFill>
                <a:latin typeface="CG Omega" pitchFamily="34" charset="0"/>
              </a:rPr>
              <a:t>COMPONENT</a:t>
            </a:r>
          </a:p>
          <a:p>
            <a:pPr algn="ctr"/>
            <a:r>
              <a:rPr lang="en-US" sz="1400" b="1">
                <a:solidFill>
                  <a:srgbClr val="FF0000"/>
                </a:solidFill>
                <a:latin typeface="CG Omega" pitchFamily="34" charset="0"/>
              </a:rPr>
              <a:t>CONFIGURATION</a:t>
            </a:r>
            <a:endParaRPr lang="en-US" sz="2800">
              <a:solidFill>
                <a:srgbClr val="FF0000"/>
              </a:solidFill>
              <a:latin typeface="CG Omega" pitchFamily="34" charset="0"/>
            </a:endParaRPr>
          </a:p>
        </p:txBody>
      </p:sp>
      <p:sp>
        <p:nvSpPr>
          <p:cNvPr id="99352" name="Text Box 24"/>
          <p:cNvSpPr txBox="1">
            <a:spLocks noChangeArrowheads="1"/>
          </p:cNvSpPr>
          <p:nvPr/>
        </p:nvSpPr>
        <p:spPr bwMode="auto">
          <a:xfrm>
            <a:off x="870375" y="3137349"/>
            <a:ext cx="3135811" cy="798144"/>
          </a:xfrm>
          <a:prstGeom prst="rect">
            <a:avLst/>
          </a:prstGeom>
          <a:noFill/>
          <a:ln>
            <a:noFill/>
          </a:ln>
          <a:extLst/>
        </p:spPr>
        <p:txBody>
          <a:bodyPr/>
          <a:lstStyle/>
          <a:p>
            <a:pPr algn="ctr"/>
            <a:r>
              <a:rPr lang="en-US" sz="1400" b="1">
                <a:latin typeface="CG Omega" pitchFamily="34" charset="0"/>
              </a:rPr>
              <a:t>EFFECT ON</a:t>
            </a:r>
          </a:p>
          <a:p>
            <a:pPr algn="ctr"/>
            <a:r>
              <a:rPr lang="en-US" sz="1400" b="1">
                <a:latin typeface="CG Omega" pitchFamily="34" charset="0"/>
              </a:rPr>
              <a:t>COMPONENT </a:t>
            </a:r>
            <a:endParaRPr lang="id-ID" sz="1400" b="1" smtClean="0">
              <a:latin typeface="CG Omega" pitchFamily="34" charset="0"/>
            </a:endParaRPr>
          </a:p>
          <a:p>
            <a:pPr algn="ctr"/>
            <a:r>
              <a:rPr lang="en-US" sz="1400" b="1" smtClean="0">
                <a:latin typeface="CG Omega" pitchFamily="34" charset="0"/>
              </a:rPr>
              <a:t>KNOWLEDGE</a:t>
            </a:r>
            <a:endParaRPr lang="en-US" sz="2800">
              <a:latin typeface="CG Omega" pitchFamily="34" charset="0"/>
            </a:endParaRPr>
          </a:p>
        </p:txBody>
      </p:sp>
      <p:sp>
        <p:nvSpPr>
          <p:cNvPr id="99353" name="Text Box 25"/>
          <p:cNvSpPr txBox="1">
            <a:spLocks noChangeArrowheads="1"/>
          </p:cNvSpPr>
          <p:nvPr/>
        </p:nvSpPr>
        <p:spPr bwMode="auto">
          <a:xfrm>
            <a:off x="2917081" y="2026574"/>
            <a:ext cx="1537420" cy="574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ctr"/>
            <a:r>
              <a:rPr lang="en-US" sz="1400" b="1">
                <a:latin typeface="CG Omega" pitchFamily="34" charset="0"/>
              </a:rPr>
              <a:t>REINFORCED</a:t>
            </a:r>
            <a:endParaRPr lang="en-US" sz="2800">
              <a:latin typeface="CG Omega" pitchFamily="34" charset="0"/>
            </a:endParaRPr>
          </a:p>
        </p:txBody>
      </p:sp>
      <p:sp>
        <p:nvSpPr>
          <p:cNvPr id="99354" name="Text Box 26"/>
          <p:cNvSpPr txBox="1">
            <a:spLocks noChangeArrowheads="1"/>
          </p:cNvSpPr>
          <p:nvPr/>
        </p:nvSpPr>
        <p:spPr bwMode="auto">
          <a:xfrm>
            <a:off x="2998375" y="4663044"/>
            <a:ext cx="1537420" cy="574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ctr"/>
            <a:r>
              <a:rPr lang="en-US" sz="1400" b="1">
                <a:latin typeface="CG Omega" pitchFamily="34" charset="0"/>
              </a:rPr>
              <a:t>OVERTURNED</a:t>
            </a:r>
            <a:endParaRPr lang="en-US" sz="2800">
              <a:latin typeface="CG Omega" pitchFamily="34" charset="0"/>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2"/>
          <p:cNvSpPr>
            <a:spLocks noGrp="1" noChangeArrowheads="1"/>
          </p:cNvSpPr>
          <p:nvPr>
            <p:ph type="ctrTitle"/>
          </p:nvPr>
        </p:nvSpPr>
        <p:spPr/>
        <p:txBody>
          <a:bodyPr>
            <a:scene3d>
              <a:camera prst="orthographicFront"/>
              <a:lightRig rig="flat" dir="tl">
                <a:rot lat="0" lon="0" rev="6600000"/>
              </a:lightRig>
            </a:scene3d>
            <a:sp3d extrusionH="25400" contourW="8890">
              <a:bevelT w="38100" h="31750"/>
              <a:contourClr>
                <a:schemeClr val="accent2">
                  <a:shade val="75000"/>
                </a:schemeClr>
              </a:contourClr>
            </a:sp3d>
          </a:bodyPr>
          <a:lstStyle/>
          <a:p>
            <a:r>
              <a:rPr lang="id-ID" b="1" smtClean="0">
                <a:ln w="11430"/>
                <a:solidFill>
                  <a:srgbClr val="FFC000"/>
                </a:solidFill>
                <a:effectLst>
                  <a:outerShdw blurRad="50800" dist="39000" dir="5460000" algn="tl">
                    <a:srgbClr val="000000">
                      <a:alpha val="38000"/>
                    </a:srgbClr>
                  </a:outerShdw>
                </a:effectLst>
              </a:rPr>
              <a:t>TECHNOLOGY EVOLUTION</a:t>
            </a:r>
            <a:endParaRPr lang="en-US" b="1">
              <a:ln w="11430"/>
              <a:solidFill>
                <a:srgbClr val="FFC000"/>
              </a:solidFill>
              <a:effectLst>
                <a:outerShdw blurRad="50800" dist="39000" dir="5460000" algn="tl">
                  <a:srgbClr val="000000">
                    <a:alpha val="38000"/>
                  </a:srgbClr>
                </a:outerShdw>
              </a:effectLst>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0354" name="Rectangle 2"/>
          <p:cNvSpPr>
            <a:spLocks noChangeArrowheads="1"/>
          </p:cNvSpPr>
          <p:nvPr/>
        </p:nvSpPr>
        <p:spPr bwMode="auto">
          <a:xfrm>
            <a:off x="3432175" y="6205538"/>
            <a:ext cx="60833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eaLnBrk="1" hangingPunct="1"/>
            <a:r>
              <a:rPr lang="en-US" sz="2400">
                <a:effectLst>
                  <a:outerShdw blurRad="38100" dist="38100" dir="2700000" algn="tl">
                    <a:srgbClr val="C0C0C0"/>
                  </a:outerShdw>
                </a:effectLst>
              </a:rPr>
              <a:t>S-CURVE OF TECHNOLOGY EVOLUTION </a:t>
            </a:r>
          </a:p>
        </p:txBody>
      </p:sp>
      <p:sp>
        <p:nvSpPr>
          <p:cNvPr id="2" name="Snip Single Corner Rectangle 1"/>
          <p:cNvSpPr/>
          <p:nvPr/>
        </p:nvSpPr>
        <p:spPr>
          <a:xfrm flipV="1">
            <a:off x="1345721" y="500332"/>
            <a:ext cx="9506309" cy="5227608"/>
          </a:xfrm>
          <a:prstGeom prst="snip1Rect">
            <a:avLst>
              <a:gd name="adj" fmla="val 9736"/>
            </a:avLst>
          </a:prstGeom>
          <a:solidFill>
            <a:schemeClr val="accent2">
              <a:lumMod val="60000"/>
              <a:lumOff val="40000"/>
            </a:schemeClr>
          </a:solidFill>
          <a:effectLst>
            <a:outerShdw blurRad="114300" dist="1143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0369" name="Group 17"/>
          <p:cNvGrpSpPr>
            <a:grpSpLocks/>
          </p:cNvGrpSpPr>
          <p:nvPr/>
        </p:nvGrpSpPr>
        <p:grpSpPr bwMode="auto">
          <a:xfrm>
            <a:off x="2274889" y="903288"/>
            <a:ext cx="7165975" cy="4641850"/>
            <a:chOff x="3600" y="3086"/>
            <a:chExt cx="5683" cy="3972"/>
          </a:xfrm>
        </p:grpSpPr>
        <p:grpSp>
          <p:nvGrpSpPr>
            <p:cNvPr id="100370" name="Group 18"/>
            <p:cNvGrpSpPr>
              <a:grpSpLocks/>
            </p:cNvGrpSpPr>
            <p:nvPr/>
          </p:nvGrpSpPr>
          <p:grpSpPr bwMode="auto">
            <a:xfrm>
              <a:off x="3960" y="3086"/>
              <a:ext cx="5323" cy="3309"/>
              <a:chOff x="3960" y="3086"/>
              <a:chExt cx="5323" cy="3309"/>
            </a:xfrm>
          </p:grpSpPr>
          <p:sp>
            <p:nvSpPr>
              <p:cNvPr id="100371" name="Freeform 19"/>
              <p:cNvSpPr>
                <a:spLocks/>
              </p:cNvSpPr>
              <p:nvPr/>
            </p:nvSpPr>
            <p:spPr bwMode="auto">
              <a:xfrm>
                <a:off x="3960" y="3086"/>
                <a:ext cx="5323" cy="3304"/>
              </a:xfrm>
              <a:custGeom>
                <a:avLst/>
                <a:gdLst>
                  <a:gd name="T0" fmla="*/ 0 w 5323"/>
                  <a:gd name="T1" fmla="*/ 0 h 3304"/>
                  <a:gd name="T2" fmla="*/ 0 w 5323"/>
                  <a:gd name="T3" fmla="*/ 3304 h 3304"/>
                  <a:gd name="T4" fmla="*/ 5323 w 5323"/>
                  <a:gd name="T5" fmla="*/ 3304 h 3304"/>
                </a:gdLst>
                <a:ahLst/>
                <a:cxnLst>
                  <a:cxn ang="0">
                    <a:pos x="T0" y="T1"/>
                  </a:cxn>
                  <a:cxn ang="0">
                    <a:pos x="T2" y="T3"/>
                  </a:cxn>
                  <a:cxn ang="0">
                    <a:pos x="T4" y="T5"/>
                  </a:cxn>
                </a:cxnLst>
                <a:rect l="0" t="0" r="r" b="b"/>
                <a:pathLst>
                  <a:path w="5323" h="3304">
                    <a:moveTo>
                      <a:pt x="0" y="0"/>
                    </a:moveTo>
                    <a:lnTo>
                      <a:pt x="0" y="3304"/>
                    </a:lnTo>
                    <a:lnTo>
                      <a:pt x="5323" y="3304"/>
                    </a:lnTo>
                  </a:path>
                </a:pathLst>
              </a:custGeom>
              <a:noFill/>
              <a:ln w="9525">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00372" name="Freeform 20"/>
              <p:cNvSpPr>
                <a:spLocks/>
              </p:cNvSpPr>
              <p:nvPr/>
            </p:nvSpPr>
            <p:spPr bwMode="auto">
              <a:xfrm>
                <a:off x="3986" y="3928"/>
                <a:ext cx="4821" cy="2449"/>
              </a:xfrm>
              <a:custGeom>
                <a:avLst/>
                <a:gdLst>
                  <a:gd name="T0" fmla="*/ 0 w 5168"/>
                  <a:gd name="T1" fmla="*/ 2449 h 2449"/>
                  <a:gd name="T2" fmla="*/ 514 w 5168"/>
                  <a:gd name="T3" fmla="*/ 2256 h 2449"/>
                  <a:gd name="T4" fmla="*/ 1105 w 5168"/>
                  <a:gd name="T5" fmla="*/ 1961 h 2449"/>
                  <a:gd name="T6" fmla="*/ 1607 w 5168"/>
                  <a:gd name="T7" fmla="*/ 1549 h 2449"/>
                  <a:gd name="T8" fmla="*/ 2340 w 5168"/>
                  <a:gd name="T9" fmla="*/ 816 h 2449"/>
                  <a:gd name="T10" fmla="*/ 2957 w 5168"/>
                  <a:gd name="T11" fmla="*/ 289 h 2449"/>
                  <a:gd name="T12" fmla="*/ 3445 w 5168"/>
                  <a:gd name="T13" fmla="*/ 71 h 2449"/>
                  <a:gd name="T14" fmla="*/ 4024 w 5168"/>
                  <a:gd name="T15" fmla="*/ 6 h 2449"/>
                  <a:gd name="T16" fmla="*/ 4693 w 5168"/>
                  <a:gd name="T17" fmla="*/ 109 h 2449"/>
                  <a:gd name="T18" fmla="*/ 5168 w 5168"/>
                  <a:gd name="T19" fmla="*/ 251 h 2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168" h="2449">
                    <a:moveTo>
                      <a:pt x="0" y="2449"/>
                    </a:moveTo>
                    <a:cubicBezTo>
                      <a:pt x="165" y="2393"/>
                      <a:pt x="330" y="2337"/>
                      <a:pt x="514" y="2256"/>
                    </a:cubicBezTo>
                    <a:cubicBezTo>
                      <a:pt x="698" y="2175"/>
                      <a:pt x="923" y="2079"/>
                      <a:pt x="1105" y="1961"/>
                    </a:cubicBezTo>
                    <a:cubicBezTo>
                      <a:pt x="1287" y="1843"/>
                      <a:pt x="1401" y="1740"/>
                      <a:pt x="1607" y="1549"/>
                    </a:cubicBezTo>
                    <a:cubicBezTo>
                      <a:pt x="1813" y="1358"/>
                      <a:pt x="2115" y="1026"/>
                      <a:pt x="2340" y="816"/>
                    </a:cubicBezTo>
                    <a:cubicBezTo>
                      <a:pt x="2565" y="606"/>
                      <a:pt x="2773" y="413"/>
                      <a:pt x="2957" y="289"/>
                    </a:cubicBezTo>
                    <a:cubicBezTo>
                      <a:pt x="3141" y="165"/>
                      <a:pt x="3267" y="118"/>
                      <a:pt x="3445" y="71"/>
                    </a:cubicBezTo>
                    <a:cubicBezTo>
                      <a:pt x="3623" y="24"/>
                      <a:pt x="3816" y="0"/>
                      <a:pt x="4024" y="6"/>
                    </a:cubicBezTo>
                    <a:cubicBezTo>
                      <a:pt x="4232" y="12"/>
                      <a:pt x="4502" y="68"/>
                      <a:pt x="4693" y="109"/>
                    </a:cubicBezTo>
                    <a:cubicBezTo>
                      <a:pt x="4884" y="150"/>
                      <a:pt x="5089" y="223"/>
                      <a:pt x="5168" y="251"/>
                    </a:cubicBezTo>
                  </a:path>
                </a:pathLst>
              </a:custGeom>
              <a:noFill/>
              <a:ln w="9525">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00373" name="Line 21"/>
              <p:cNvSpPr>
                <a:spLocks noChangeShapeType="1"/>
              </p:cNvSpPr>
              <p:nvPr/>
            </p:nvSpPr>
            <p:spPr bwMode="auto">
              <a:xfrm flipV="1">
                <a:off x="5567" y="5400"/>
                <a:ext cx="0" cy="990"/>
              </a:xfrm>
              <a:prstGeom prst="line">
                <a:avLst/>
              </a:prstGeom>
              <a:noFill/>
              <a:ln w="9525">
                <a:solidFill>
                  <a:srgbClr val="000000"/>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100374" name="Line 22"/>
              <p:cNvSpPr>
                <a:spLocks noChangeShapeType="1"/>
              </p:cNvSpPr>
              <p:nvPr/>
            </p:nvSpPr>
            <p:spPr bwMode="auto">
              <a:xfrm flipV="1">
                <a:off x="6745" y="4213"/>
                <a:ext cx="0" cy="2173"/>
              </a:xfrm>
              <a:prstGeom prst="line">
                <a:avLst/>
              </a:prstGeom>
              <a:noFill/>
              <a:ln w="9525">
                <a:solidFill>
                  <a:srgbClr val="000000"/>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100375" name="Line 23"/>
              <p:cNvSpPr>
                <a:spLocks noChangeShapeType="1"/>
              </p:cNvSpPr>
              <p:nvPr/>
            </p:nvSpPr>
            <p:spPr bwMode="auto">
              <a:xfrm flipV="1">
                <a:off x="7846" y="3939"/>
                <a:ext cx="1" cy="2456"/>
              </a:xfrm>
              <a:prstGeom prst="line">
                <a:avLst/>
              </a:prstGeom>
              <a:noFill/>
              <a:ln w="9525">
                <a:solidFill>
                  <a:srgbClr val="000000"/>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100376" name="Text Box 24"/>
              <p:cNvSpPr txBox="1">
                <a:spLocks noChangeArrowheads="1"/>
              </p:cNvSpPr>
              <p:nvPr/>
            </p:nvSpPr>
            <p:spPr bwMode="auto">
              <a:xfrm>
                <a:off x="4513" y="5953"/>
                <a:ext cx="1299" cy="3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ctr"/>
                <a:r>
                  <a:rPr lang="en-US" b="1">
                    <a:latin typeface="Kabel Bk BT" pitchFamily="34" charset="0"/>
                  </a:rPr>
                  <a:t>Stage 1</a:t>
                </a:r>
                <a:endParaRPr lang="en-US" sz="3200"/>
              </a:p>
            </p:txBody>
          </p:sp>
          <p:sp>
            <p:nvSpPr>
              <p:cNvPr id="100377" name="Text Box 25"/>
              <p:cNvSpPr txBox="1">
                <a:spLocks noChangeArrowheads="1"/>
              </p:cNvSpPr>
              <p:nvPr/>
            </p:nvSpPr>
            <p:spPr bwMode="auto">
              <a:xfrm>
                <a:off x="5498" y="5473"/>
                <a:ext cx="1299" cy="3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ctr"/>
                <a:r>
                  <a:rPr lang="en-US" b="1">
                    <a:latin typeface="Kabel Bk BT" pitchFamily="34" charset="0"/>
                  </a:rPr>
                  <a:t>Stage 2</a:t>
                </a:r>
                <a:endParaRPr lang="en-US" sz="3200"/>
              </a:p>
            </p:txBody>
          </p:sp>
          <p:sp>
            <p:nvSpPr>
              <p:cNvPr id="100378" name="Text Box 26"/>
              <p:cNvSpPr txBox="1">
                <a:spLocks noChangeArrowheads="1"/>
              </p:cNvSpPr>
              <p:nvPr/>
            </p:nvSpPr>
            <p:spPr bwMode="auto">
              <a:xfrm>
                <a:off x="6655" y="5010"/>
                <a:ext cx="1299" cy="3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ctr"/>
                <a:r>
                  <a:rPr lang="en-US" b="1">
                    <a:latin typeface="Kabel Bk BT" pitchFamily="34" charset="0"/>
                  </a:rPr>
                  <a:t>Stage 3</a:t>
                </a:r>
                <a:endParaRPr lang="en-US" sz="3200"/>
              </a:p>
            </p:txBody>
          </p:sp>
          <p:sp>
            <p:nvSpPr>
              <p:cNvPr id="100379" name="Text Box 27"/>
              <p:cNvSpPr txBox="1">
                <a:spLocks noChangeArrowheads="1"/>
              </p:cNvSpPr>
              <p:nvPr/>
            </p:nvSpPr>
            <p:spPr bwMode="auto">
              <a:xfrm>
                <a:off x="7968" y="5293"/>
                <a:ext cx="1299" cy="3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ctr"/>
                <a:r>
                  <a:rPr lang="en-US" b="1">
                    <a:latin typeface="Kabel Bk BT" pitchFamily="34" charset="0"/>
                  </a:rPr>
                  <a:t>Stage 4</a:t>
                </a:r>
                <a:endParaRPr lang="en-US" sz="3200"/>
              </a:p>
            </p:txBody>
          </p:sp>
        </p:grpSp>
        <p:sp>
          <p:nvSpPr>
            <p:cNvPr id="100380" name="Line 28"/>
            <p:cNvSpPr>
              <a:spLocks noChangeShapeType="1"/>
            </p:cNvSpPr>
            <p:nvPr/>
          </p:nvSpPr>
          <p:spPr bwMode="auto">
            <a:xfrm flipV="1">
              <a:off x="3600" y="3677"/>
              <a:ext cx="0" cy="2713"/>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00381" name="Line 29"/>
            <p:cNvSpPr>
              <a:spLocks noChangeShapeType="1"/>
            </p:cNvSpPr>
            <p:nvPr/>
          </p:nvSpPr>
          <p:spPr bwMode="auto">
            <a:xfrm>
              <a:off x="3947" y="6776"/>
              <a:ext cx="3999" cy="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00382" name="Text Box 30"/>
            <p:cNvSpPr txBox="1">
              <a:spLocks noChangeArrowheads="1"/>
            </p:cNvSpPr>
            <p:nvPr/>
          </p:nvSpPr>
          <p:spPr bwMode="auto">
            <a:xfrm>
              <a:off x="7535" y="6595"/>
              <a:ext cx="1465" cy="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ctr"/>
              <a:r>
                <a:rPr lang="en-US" sz="1600" b="1">
                  <a:latin typeface="Kabel Bk BT" pitchFamily="34" charset="0"/>
                </a:rPr>
                <a:t>time</a:t>
              </a:r>
              <a:endParaRPr lang="en-US" sz="3200"/>
            </a:p>
          </p:txBody>
        </p:sp>
      </p:grpSp>
      <p:sp>
        <p:nvSpPr>
          <p:cNvPr id="100395" name="Rectangle 43"/>
          <p:cNvSpPr>
            <a:spLocks noChangeArrowheads="1"/>
          </p:cNvSpPr>
          <p:nvPr/>
        </p:nvSpPr>
        <p:spPr bwMode="auto">
          <a:xfrm>
            <a:off x="9578976" y="6067426"/>
            <a:ext cx="625475" cy="187325"/>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 name="Right Triangle 2"/>
          <p:cNvSpPr/>
          <p:nvPr/>
        </p:nvSpPr>
        <p:spPr>
          <a:xfrm rot="5400000">
            <a:off x="10299940" y="5175851"/>
            <a:ext cx="569344" cy="552091"/>
          </a:xfrm>
          <a:prstGeom prst="rtTriangle">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2"/>
          <p:cNvSpPr>
            <a:spLocks noGrp="1" noChangeArrowheads="1"/>
          </p:cNvSpPr>
          <p:nvPr>
            <p:ph type="title"/>
          </p:nvPr>
        </p:nvSpPr>
        <p:spPr>
          <a:xfrm>
            <a:off x="1559490" y="628138"/>
            <a:ext cx="7577137" cy="1143000"/>
          </a:xfrm>
        </p:spPr>
        <p:txBody>
          <a:bodyPr/>
          <a:lstStyle/>
          <a:p>
            <a:pPr algn="l"/>
            <a:r>
              <a:rPr lang="id-ID" sz="2800" b="1" smtClean="0">
                <a:solidFill>
                  <a:srgbClr val="FFFF00"/>
                </a:solidFill>
                <a:effectLst>
                  <a:outerShdw blurRad="38100" dist="38100" dir="2700000" algn="tl">
                    <a:srgbClr val="000000">
                      <a:alpha val="43137"/>
                    </a:srgbClr>
                  </a:outerShdw>
                </a:effectLst>
              </a:rPr>
              <a:t>FOUR MAJOR STAGES IN THE EVOLUTION OF A PERFORMANCE CHARACTERISTICS</a:t>
            </a:r>
            <a:endParaRPr lang="en-US" sz="2800" b="1">
              <a:solidFill>
                <a:srgbClr val="FFFF00"/>
              </a:solidFill>
              <a:effectLst>
                <a:outerShdw blurRad="38100" dist="38100" dir="2700000" algn="tl">
                  <a:srgbClr val="000000">
                    <a:alpha val="43137"/>
                  </a:srgbClr>
                </a:outerShdw>
              </a:effectLst>
            </a:endParaRPr>
          </a:p>
        </p:txBody>
      </p:sp>
      <p:sp>
        <p:nvSpPr>
          <p:cNvPr id="104451" name="Rectangle 3"/>
          <p:cNvSpPr>
            <a:spLocks noGrp="1" noChangeArrowheads="1"/>
          </p:cNvSpPr>
          <p:nvPr>
            <p:ph idx="1"/>
          </p:nvPr>
        </p:nvSpPr>
        <p:spPr>
          <a:xfrm>
            <a:off x="759125" y="2638425"/>
            <a:ext cx="10644996" cy="4219575"/>
          </a:xfrm>
        </p:spPr>
        <p:txBody>
          <a:bodyPr>
            <a:normAutofit/>
          </a:bodyPr>
          <a:lstStyle/>
          <a:p>
            <a:pPr marL="1698625" indent="-1698625">
              <a:lnSpc>
                <a:spcPct val="80000"/>
              </a:lnSpc>
              <a:buNone/>
              <a:tabLst>
                <a:tab pos="261938" algn="l"/>
              </a:tabLst>
            </a:pPr>
            <a:r>
              <a:rPr lang="en-US" sz="2800">
                <a:latin typeface="Calibri" panose="020F0502020204030204" pitchFamily="34" charset="0"/>
              </a:rPr>
              <a:t>Stage 1	</a:t>
            </a:r>
            <a:r>
              <a:rPr lang="en-US" sz="2800" b="1">
                <a:latin typeface="Calibri" panose="020F0502020204030204" pitchFamily="34" charset="0"/>
              </a:rPr>
              <a:t>Emergence</a:t>
            </a:r>
            <a:r>
              <a:rPr lang="en-US" sz="2800">
                <a:latin typeface="Calibri" panose="020F0502020204030204" pitchFamily="34" charset="0"/>
              </a:rPr>
              <a:t>, when the technology has come into existence but shows little improvement in its performance characteristic;</a:t>
            </a:r>
          </a:p>
          <a:p>
            <a:pPr marL="1698625" indent="-1698625">
              <a:lnSpc>
                <a:spcPct val="80000"/>
              </a:lnSpc>
              <a:buNone/>
              <a:tabLst>
                <a:tab pos="261938" algn="l"/>
              </a:tabLst>
            </a:pPr>
            <a:r>
              <a:rPr lang="en-US" sz="2800">
                <a:latin typeface="Calibri" panose="020F0502020204030204" pitchFamily="34" charset="0"/>
              </a:rPr>
              <a:t>Stage 2	</a:t>
            </a:r>
            <a:r>
              <a:rPr lang="en-US" sz="2800" b="1">
                <a:latin typeface="Calibri" panose="020F0502020204030204" pitchFamily="34" charset="0"/>
              </a:rPr>
              <a:t>Rapid improvement</a:t>
            </a:r>
            <a:r>
              <a:rPr lang="en-US" sz="2800">
                <a:latin typeface="Calibri" panose="020F0502020204030204" pitchFamily="34" charset="0"/>
              </a:rPr>
              <a:t>, when the performance characteristic improves at an accelerating pace;</a:t>
            </a:r>
          </a:p>
          <a:p>
            <a:pPr marL="1698625" indent="-1698625">
              <a:lnSpc>
                <a:spcPct val="80000"/>
              </a:lnSpc>
              <a:buNone/>
              <a:tabLst>
                <a:tab pos="261938" algn="l"/>
              </a:tabLst>
            </a:pPr>
            <a:r>
              <a:rPr lang="en-US" sz="2800">
                <a:latin typeface="Calibri" panose="020F0502020204030204" pitchFamily="34" charset="0"/>
              </a:rPr>
              <a:t>Stage 3	</a:t>
            </a:r>
            <a:r>
              <a:rPr lang="en-US" sz="2800" b="1">
                <a:latin typeface="Calibri" panose="020F0502020204030204" pitchFamily="34" charset="0"/>
              </a:rPr>
              <a:t>Declining improvement</a:t>
            </a:r>
            <a:r>
              <a:rPr lang="en-US" sz="2800">
                <a:latin typeface="Calibri" panose="020F0502020204030204" pitchFamily="34" charset="0"/>
              </a:rPr>
              <a:t>, when the pace of improvement declines, and</a:t>
            </a:r>
          </a:p>
          <a:p>
            <a:pPr marL="1698625" indent="-1698625">
              <a:lnSpc>
                <a:spcPct val="80000"/>
              </a:lnSpc>
              <a:buNone/>
              <a:tabLst>
                <a:tab pos="261938" algn="l"/>
              </a:tabLst>
            </a:pPr>
            <a:r>
              <a:rPr lang="en-US" sz="2800">
                <a:latin typeface="Calibri" panose="020F0502020204030204" pitchFamily="34" charset="0"/>
              </a:rPr>
              <a:t>Stage 4	</a:t>
            </a:r>
            <a:r>
              <a:rPr lang="en-US" sz="2800" b="1">
                <a:latin typeface="Calibri" panose="020F0502020204030204" pitchFamily="34" charset="0"/>
              </a:rPr>
              <a:t>Maturity</a:t>
            </a:r>
            <a:r>
              <a:rPr lang="en-US" sz="2800">
                <a:latin typeface="Calibri" panose="020F0502020204030204" pitchFamily="34" charset="0"/>
              </a:rPr>
              <a:t>, when further improvements become </a:t>
            </a:r>
            <a:r>
              <a:rPr lang="en-US" sz="2800" smtClean="0">
                <a:latin typeface="Calibri" panose="020F0502020204030204" pitchFamily="34" charset="0"/>
              </a:rPr>
              <a:t>ver</a:t>
            </a:r>
            <a:r>
              <a:rPr lang="id-ID" sz="2800" smtClean="0">
                <a:latin typeface="Calibri" panose="020F0502020204030204" pitchFamily="34" charset="0"/>
              </a:rPr>
              <a:t>y</a:t>
            </a:r>
            <a:r>
              <a:rPr lang="en-US" sz="2800" smtClean="0">
                <a:latin typeface="Calibri" panose="020F0502020204030204" pitchFamily="34" charset="0"/>
              </a:rPr>
              <a:t> difficult </a:t>
            </a:r>
            <a:r>
              <a:rPr lang="en-US" sz="2800">
                <a:latin typeface="Calibri" panose="020F0502020204030204" pitchFamily="34" charset="0"/>
              </a:rPr>
              <a:t>to achieve.</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2"/>
          <p:cNvSpPr>
            <a:spLocks noGrp="1" noChangeArrowheads="1"/>
          </p:cNvSpPr>
          <p:nvPr>
            <p:ph type="ctrTitle"/>
          </p:nvPr>
        </p:nvSpPr>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p>
            <a:r>
              <a:rPr lang="en-US" b="1" spc="5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LEARNING PROCESS AND TECHNOLOGY LIMITS </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3441" name="Group 17"/>
          <p:cNvGrpSpPr>
            <a:grpSpLocks/>
          </p:cNvGrpSpPr>
          <p:nvPr/>
        </p:nvGrpSpPr>
        <p:grpSpPr bwMode="auto">
          <a:xfrm>
            <a:off x="2120901" y="547689"/>
            <a:ext cx="7789863" cy="5189537"/>
            <a:chOff x="376" y="345"/>
            <a:chExt cx="4907" cy="3269"/>
          </a:xfrm>
        </p:grpSpPr>
        <p:sp>
          <p:nvSpPr>
            <p:cNvPr id="103429" name="Freeform 5"/>
            <p:cNvSpPr>
              <a:spLocks/>
            </p:cNvSpPr>
            <p:nvPr/>
          </p:nvSpPr>
          <p:spPr bwMode="auto">
            <a:xfrm>
              <a:off x="939" y="345"/>
              <a:ext cx="4333" cy="2874"/>
            </a:xfrm>
            <a:custGeom>
              <a:avLst/>
              <a:gdLst>
                <a:gd name="T0" fmla="*/ 0 w 5541"/>
                <a:gd name="T1" fmla="*/ 0 h 2893"/>
                <a:gd name="T2" fmla="*/ 0 w 5541"/>
                <a:gd name="T3" fmla="*/ 2893 h 2893"/>
                <a:gd name="T4" fmla="*/ 5541 w 5541"/>
                <a:gd name="T5" fmla="*/ 2893 h 2893"/>
              </a:gdLst>
              <a:ahLst/>
              <a:cxnLst>
                <a:cxn ang="0">
                  <a:pos x="T0" y="T1"/>
                </a:cxn>
                <a:cxn ang="0">
                  <a:pos x="T2" y="T3"/>
                </a:cxn>
                <a:cxn ang="0">
                  <a:pos x="T4" y="T5"/>
                </a:cxn>
              </a:cxnLst>
              <a:rect l="0" t="0" r="r" b="b"/>
              <a:pathLst>
                <a:path w="5541" h="2893">
                  <a:moveTo>
                    <a:pt x="0" y="0"/>
                  </a:moveTo>
                  <a:lnTo>
                    <a:pt x="0" y="2893"/>
                  </a:lnTo>
                  <a:lnTo>
                    <a:pt x="5541" y="2893"/>
                  </a:lnTo>
                </a:path>
              </a:pathLst>
            </a:custGeom>
            <a:noFill/>
            <a:ln w="9525">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03430" name="Freeform 6"/>
            <p:cNvSpPr>
              <a:spLocks/>
            </p:cNvSpPr>
            <p:nvPr/>
          </p:nvSpPr>
          <p:spPr bwMode="auto">
            <a:xfrm>
              <a:off x="1040" y="870"/>
              <a:ext cx="2965" cy="2105"/>
            </a:xfrm>
            <a:custGeom>
              <a:avLst/>
              <a:gdLst>
                <a:gd name="T0" fmla="*/ 0 w 3792"/>
                <a:gd name="T1" fmla="*/ 2119 h 2119"/>
                <a:gd name="T2" fmla="*/ 501 w 3792"/>
                <a:gd name="T3" fmla="*/ 2068 h 2119"/>
                <a:gd name="T4" fmla="*/ 1067 w 3792"/>
                <a:gd name="T5" fmla="*/ 1837 h 2119"/>
                <a:gd name="T6" fmla="*/ 1362 w 3792"/>
                <a:gd name="T7" fmla="*/ 1528 h 2119"/>
                <a:gd name="T8" fmla="*/ 2082 w 3792"/>
                <a:gd name="T9" fmla="*/ 589 h 2119"/>
                <a:gd name="T10" fmla="*/ 2481 w 3792"/>
                <a:gd name="T11" fmla="*/ 191 h 2119"/>
                <a:gd name="T12" fmla="*/ 3072 w 3792"/>
                <a:gd name="T13" fmla="*/ 24 h 2119"/>
                <a:gd name="T14" fmla="*/ 3535 w 3792"/>
                <a:gd name="T15" fmla="*/ 49 h 2119"/>
                <a:gd name="T16" fmla="*/ 3792 w 3792"/>
                <a:gd name="T17" fmla="*/ 127 h 2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92" h="2119">
                  <a:moveTo>
                    <a:pt x="0" y="2119"/>
                  </a:moveTo>
                  <a:cubicBezTo>
                    <a:pt x="161" y="2117"/>
                    <a:pt x="323" y="2115"/>
                    <a:pt x="501" y="2068"/>
                  </a:cubicBezTo>
                  <a:cubicBezTo>
                    <a:pt x="679" y="2021"/>
                    <a:pt x="924" y="1927"/>
                    <a:pt x="1067" y="1837"/>
                  </a:cubicBezTo>
                  <a:cubicBezTo>
                    <a:pt x="1210" y="1747"/>
                    <a:pt x="1193" y="1736"/>
                    <a:pt x="1362" y="1528"/>
                  </a:cubicBezTo>
                  <a:cubicBezTo>
                    <a:pt x="1531" y="1320"/>
                    <a:pt x="1895" y="812"/>
                    <a:pt x="2082" y="589"/>
                  </a:cubicBezTo>
                  <a:cubicBezTo>
                    <a:pt x="2269" y="366"/>
                    <a:pt x="2316" y="285"/>
                    <a:pt x="2481" y="191"/>
                  </a:cubicBezTo>
                  <a:cubicBezTo>
                    <a:pt x="2646" y="97"/>
                    <a:pt x="2896" y="48"/>
                    <a:pt x="3072" y="24"/>
                  </a:cubicBezTo>
                  <a:cubicBezTo>
                    <a:pt x="3248" y="0"/>
                    <a:pt x="3415" y="32"/>
                    <a:pt x="3535" y="49"/>
                  </a:cubicBezTo>
                  <a:cubicBezTo>
                    <a:pt x="3655" y="66"/>
                    <a:pt x="3758" y="116"/>
                    <a:pt x="3792" y="127"/>
                  </a:cubicBezTo>
                </a:path>
              </a:pathLst>
            </a:custGeom>
            <a:noFill/>
            <a:ln w="9525">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03431" name="Freeform 7"/>
            <p:cNvSpPr>
              <a:spLocks/>
            </p:cNvSpPr>
            <p:nvPr/>
          </p:nvSpPr>
          <p:spPr bwMode="auto">
            <a:xfrm>
              <a:off x="2545" y="534"/>
              <a:ext cx="2614" cy="2105"/>
            </a:xfrm>
            <a:custGeom>
              <a:avLst/>
              <a:gdLst>
                <a:gd name="T0" fmla="*/ 0 w 3792"/>
                <a:gd name="T1" fmla="*/ 2119 h 2119"/>
                <a:gd name="T2" fmla="*/ 501 w 3792"/>
                <a:gd name="T3" fmla="*/ 2068 h 2119"/>
                <a:gd name="T4" fmla="*/ 1067 w 3792"/>
                <a:gd name="T5" fmla="*/ 1837 h 2119"/>
                <a:gd name="T6" fmla="*/ 1362 w 3792"/>
                <a:gd name="T7" fmla="*/ 1528 h 2119"/>
                <a:gd name="T8" fmla="*/ 2082 w 3792"/>
                <a:gd name="T9" fmla="*/ 589 h 2119"/>
                <a:gd name="T10" fmla="*/ 2481 w 3792"/>
                <a:gd name="T11" fmla="*/ 191 h 2119"/>
                <a:gd name="T12" fmla="*/ 3072 w 3792"/>
                <a:gd name="T13" fmla="*/ 24 h 2119"/>
                <a:gd name="T14" fmla="*/ 3535 w 3792"/>
                <a:gd name="T15" fmla="*/ 49 h 2119"/>
                <a:gd name="T16" fmla="*/ 3792 w 3792"/>
                <a:gd name="T17" fmla="*/ 127 h 2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92" h="2119">
                  <a:moveTo>
                    <a:pt x="0" y="2119"/>
                  </a:moveTo>
                  <a:cubicBezTo>
                    <a:pt x="161" y="2117"/>
                    <a:pt x="323" y="2115"/>
                    <a:pt x="501" y="2068"/>
                  </a:cubicBezTo>
                  <a:cubicBezTo>
                    <a:pt x="679" y="2021"/>
                    <a:pt x="924" y="1927"/>
                    <a:pt x="1067" y="1837"/>
                  </a:cubicBezTo>
                  <a:cubicBezTo>
                    <a:pt x="1210" y="1747"/>
                    <a:pt x="1193" y="1736"/>
                    <a:pt x="1362" y="1528"/>
                  </a:cubicBezTo>
                  <a:cubicBezTo>
                    <a:pt x="1531" y="1320"/>
                    <a:pt x="1895" y="812"/>
                    <a:pt x="2082" y="589"/>
                  </a:cubicBezTo>
                  <a:cubicBezTo>
                    <a:pt x="2269" y="366"/>
                    <a:pt x="2316" y="285"/>
                    <a:pt x="2481" y="191"/>
                  </a:cubicBezTo>
                  <a:cubicBezTo>
                    <a:pt x="2646" y="97"/>
                    <a:pt x="2896" y="48"/>
                    <a:pt x="3072" y="24"/>
                  </a:cubicBezTo>
                  <a:cubicBezTo>
                    <a:pt x="3248" y="0"/>
                    <a:pt x="3415" y="32"/>
                    <a:pt x="3535" y="49"/>
                  </a:cubicBezTo>
                  <a:cubicBezTo>
                    <a:pt x="3655" y="66"/>
                    <a:pt x="3758" y="116"/>
                    <a:pt x="3792" y="127"/>
                  </a:cubicBezTo>
                </a:path>
              </a:pathLst>
            </a:custGeom>
            <a:noFill/>
            <a:ln w="9525">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03432" name="Line 8"/>
            <p:cNvSpPr>
              <a:spLocks noChangeShapeType="1"/>
            </p:cNvSpPr>
            <p:nvPr/>
          </p:nvSpPr>
          <p:spPr bwMode="auto">
            <a:xfrm>
              <a:off x="2508" y="868"/>
              <a:ext cx="2775"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433" name="Text Box 9"/>
            <p:cNvSpPr txBox="1">
              <a:spLocks noChangeArrowheads="1"/>
            </p:cNvSpPr>
            <p:nvPr/>
          </p:nvSpPr>
          <p:spPr bwMode="auto">
            <a:xfrm>
              <a:off x="1726" y="434"/>
              <a:ext cx="1659" cy="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ctr"/>
              <a:r>
                <a:rPr lang="en-US">
                  <a:latin typeface="Kabel Bk BT" pitchFamily="34" charset="0"/>
                </a:rPr>
                <a:t>Technology Limit</a:t>
              </a:r>
              <a:endParaRPr lang="en-US" sz="2400"/>
            </a:p>
          </p:txBody>
        </p:sp>
        <p:sp>
          <p:nvSpPr>
            <p:cNvPr id="103434" name="AutoShape 10"/>
            <p:cNvSpPr>
              <a:spLocks noChangeArrowheads="1"/>
            </p:cNvSpPr>
            <p:nvPr/>
          </p:nvSpPr>
          <p:spPr bwMode="auto">
            <a:xfrm>
              <a:off x="3030" y="574"/>
              <a:ext cx="282" cy="358"/>
            </a:xfrm>
            <a:custGeom>
              <a:avLst/>
              <a:gdLst>
                <a:gd name="G0" fmla="+- 0 0 0"/>
                <a:gd name="G1" fmla="+- -7019476 0 0"/>
                <a:gd name="G2" fmla="+- 0 0 -7019476"/>
                <a:gd name="G3" fmla="+- 10800 0 0"/>
                <a:gd name="G4" fmla="+- 0 0 0"/>
                <a:gd name="T0" fmla="*/ 360 256 1"/>
                <a:gd name="T1" fmla="*/ 0 256 1"/>
                <a:gd name="G5" fmla="+- G2 T0 T1"/>
                <a:gd name="G6" fmla="?: G2 G2 G5"/>
                <a:gd name="G7" fmla="+- 0 0 G6"/>
                <a:gd name="G8" fmla="+- 5400 0 0"/>
                <a:gd name="G9" fmla="+- 0 0 -7019476"/>
                <a:gd name="G10" fmla="+- 5400 0 2700"/>
                <a:gd name="G11" fmla="cos G10 0"/>
                <a:gd name="G12" fmla="sin G10 0"/>
                <a:gd name="G13" fmla="cos 13500 0"/>
                <a:gd name="G14" fmla="sin 13500 0"/>
                <a:gd name="G15" fmla="+- G11 10800 0"/>
                <a:gd name="G16" fmla="+- G12 10800 0"/>
                <a:gd name="G17" fmla="+- G13 10800 0"/>
                <a:gd name="G18" fmla="+- G14 10800 0"/>
                <a:gd name="G19" fmla="*/ 5400 1 2"/>
                <a:gd name="G20" fmla="+- G19 5400 0"/>
                <a:gd name="G21" fmla="cos G20 0"/>
                <a:gd name="G22" fmla="sin G20 0"/>
                <a:gd name="G23" fmla="+- G21 10800 0"/>
                <a:gd name="G24" fmla="+- G12 G23 G22"/>
                <a:gd name="G25" fmla="+- G22 G23 G11"/>
                <a:gd name="G26" fmla="cos 10800 0"/>
                <a:gd name="G27" fmla="sin 10800 0"/>
                <a:gd name="G28" fmla="cos 5400 0"/>
                <a:gd name="G29" fmla="sin 5400 0"/>
                <a:gd name="G30" fmla="+- G26 10800 0"/>
                <a:gd name="G31" fmla="+- G27 10800 0"/>
                <a:gd name="G32" fmla="+- G28 10800 0"/>
                <a:gd name="G33" fmla="+- G29 10800 0"/>
                <a:gd name="G34" fmla="+- G19 5400 0"/>
                <a:gd name="G35" fmla="cos G34 -7019476"/>
                <a:gd name="G36" fmla="sin G34 -7019476"/>
                <a:gd name="G37" fmla="+/ -7019476 0 2"/>
                <a:gd name="T2" fmla="*/ 180 256 1"/>
                <a:gd name="T3" fmla="*/ 0 256 1"/>
                <a:gd name="G38" fmla="+- G37 T2 T3"/>
                <a:gd name="G39" fmla="?: G2 G37 G38"/>
                <a:gd name="G40" fmla="cos 10800 G39"/>
                <a:gd name="G41" fmla="sin 10800 G39"/>
                <a:gd name="G42" fmla="cos 5400 G39"/>
                <a:gd name="G43" fmla="sin 5400 G39"/>
                <a:gd name="G44" fmla="+- G40 10800 0"/>
                <a:gd name="G45" fmla="+- G41 10800 0"/>
                <a:gd name="G46" fmla="+- G42 10800 0"/>
                <a:gd name="G47" fmla="+- G43 10800 0"/>
                <a:gd name="G48" fmla="+- G35 10800 0"/>
                <a:gd name="G49" fmla="+- G36 10800 0"/>
                <a:gd name="T4" fmla="*/ 17215 w 21600"/>
                <a:gd name="T5" fmla="*/ 2112 h 21600"/>
                <a:gd name="T6" fmla="*/ 8417 w 21600"/>
                <a:gd name="T7" fmla="*/ 3058 h 21600"/>
                <a:gd name="T8" fmla="*/ 14007 w 21600"/>
                <a:gd name="T9" fmla="*/ 6456 h 21600"/>
                <a:gd name="T10" fmla="*/ 24300 w 21600"/>
                <a:gd name="T11" fmla="*/ 10800 h 21600"/>
                <a:gd name="T12" fmla="*/ 18900 w 21600"/>
                <a:gd name="T13" fmla="*/ 16200 h 21600"/>
                <a:gd name="T14" fmla="*/ 13500 w 21600"/>
                <a:gd name="T15" fmla="*/ 10800 h 21600"/>
                <a:gd name="T16" fmla="*/ 3163 w 21600"/>
                <a:gd name="T17" fmla="*/ 3163 h 21600"/>
                <a:gd name="T18" fmla="*/ 18437 w 21600"/>
                <a:gd name="T19" fmla="*/ 18437 h 21600"/>
              </a:gdLst>
              <a:ahLst/>
              <a:cxnLst>
                <a:cxn ang="0">
                  <a:pos x="T4" y="T5"/>
                </a:cxn>
                <a:cxn ang="0">
                  <a:pos x="T6" y="T7"/>
                </a:cxn>
                <a:cxn ang="0">
                  <a:pos x="T8" y="T9"/>
                </a:cxn>
                <a:cxn ang="0">
                  <a:pos x="T10" y="T11"/>
                </a:cxn>
                <a:cxn ang="0">
                  <a:pos x="T12" y="T13"/>
                </a:cxn>
                <a:cxn ang="0">
                  <a:pos x="T14" y="T15"/>
                </a:cxn>
              </a:cxnLst>
              <a:rect l="T16" t="T17" r="T18" b="T19"/>
              <a:pathLst>
                <a:path w="21600" h="21600">
                  <a:moveTo>
                    <a:pt x="16200" y="10800"/>
                  </a:moveTo>
                  <a:cubicBezTo>
                    <a:pt x="16200" y="7817"/>
                    <a:pt x="13782" y="5400"/>
                    <a:pt x="10800" y="5400"/>
                  </a:cubicBezTo>
                  <a:cubicBezTo>
                    <a:pt x="10261" y="5400"/>
                    <a:pt x="9726" y="5480"/>
                    <a:pt x="9211" y="5638"/>
                  </a:cubicBezTo>
                  <a:lnTo>
                    <a:pt x="7622" y="477"/>
                  </a:lnTo>
                  <a:cubicBezTo>
                    <a:pt x="8652" y="161"/>
                    <a:pt x="9723" y="0"/>
                    <a:pt x="10800" y="0"/>
                  </a:cubicBezTo>
                  <a:cubicBezTo>
                    <a:pt x="16764" y="0"/>
                    <a:pt x="21600" y="4835"/>
                    <a:pt x="21600" y="10800"/>
                  </a:cubicBezTo>
                  <a:lnTo>
                    <a:pt x="24300" y="10800"/>
                  </a:lnTo>
                  <a:lnTo>
                    <a:pt x="18900" y="16200"/>
                  </a:lnTo>
                  <a:lnTo>
                    <a:pt x="13500" y="10800"/>
                  </a:lnTo>
                  <a:lnTo>
                    <a:pt x="16200" y="10800"/>
                  </a:lnTo>
                  <a:close/>
                </a:path>
              </a:pathLst>
            </a:custGeom>
            <a:solidFill>
              <a:srgbClr val="FFFFFF"/>
            </a:solidFill>
            <a:ln w="9525">
              <a:solidFill>
                <a:srgbClr val="000000"/>
              </a:solidFill>
              <a:miter lim="800000"/>
              <a:headEnd/>
              <a:tailEnd/>
            </a:ln>
          </p:spPr>
          <p:txBody>
            <a:bodyPr/>
            <a:lstStyle/>
            <a:p>
              <a:endParaRPr lang="en-US"/>
            </a:p>
          </p:txBody>
        </p:sp>
        <p:sp>
          <p:nvSpPr>
            <p:cNvPr id="103435" name="Text Box 11"/>
            <p:cNvSpPr txBox="1">
              <a:spLocks noChangeArrowheads="1"/>
            </p:cNvSpPr>
            <p:nvPr/>
          </p:nvSpPr>
          <p:spPr bwMode="auto">
            <a:xfrm>
              <a:off x="1087" y="1287"/>
              <a:ext cx="1658" cy="6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ctr"/>
              <a:r>
                <a:rPr lang="en-US">
                  <a:latin typeface="Kabel Bk BT" pitchFamily="34" charset="0"/>
                </a:rPr>
                <a:t>Technology </a:t>
              </a:r>
            </a:p>
            <a:p>
              <a:pPr algn="ctr"/>
              <a:r>
                <a:rPr lang="en-US">
                  <a:latin typeface="Kabel Bk BT" pitchFamily="34" charset="0"/>
                </a:rPr>
                <a:t>Regime 1</a:t>
              </a:r>
              <a:endParaRPr lang="en-US" sz="2400"/>
            </a:p>
          </p:txBody>
        </p:sp>
        <p:sp>
          <p:nvSpPr>
            <p:cNvPr id="103436" name="AutoShape 12"/>
            <p:cNvSpPr>
              <a:spLocks noChangeArrowheads="1"/>
            </p:cNvSpPr>
            <p:nvPr/>
          </p:nvSpPr>
          <p:spPr bwMode="auto">
            <a:xfrm>
              <a:off x="2203" y="1463"/>
              <a:ext cx="281" cy="358"/>
            </a:xfrm>
            <a:custGeom>
              <a:avLst/>
              <a:gdLst>
                <a:gd name="G0" fmla="+- 0 0 0"/>
                <a:gd name="G1" fmla="+- -7019476 0 0"/>
                <a:gd name="G2" fmla="+- 0 0 -7019476"/>
                <a:gd name="G3" fmla="+- 10800 0 0"/>
                <a:gd name="G4" fmla="+- 0 0 0"/>
                <a:gd name="T0" fmla="*/ 360 256 1"/>
                <a:gd name="T1" fmla="*/ 0 256 1"/>
                <a:gd name="G5" fmla="+- G2 T0 T1"/>
                <a:gd name="G6" fmla="?: G2 G2 G5"/>
                <a:gd name="G7" fmla="+- 0 0 G6"/>
                <a:gd name="G8" fmla="+- 5400 0 0"/>
                <a:gd name="G9" fmla="+- 0 0 -7019476"/>
                <a:gd name="G10" fmla="+- 5400 0 2700"/>
                <a:gd name="G11" fmla="cos G10 0"/>
                <a:gd name="G12" fmla="sin G10 0"/>
                <a:gd name="G13" fmla="cos 13500 0"/>
                <a:gd name="G14" fmla="sin 13500 0"/>
                <a:gd name="G15" fmla="+- G11 10800 0"/>
                <a:gd name="G16" fmla="+- G12 10800 0"/>
                <a:gd name="G17" fmla="+- G13 10800 0"/>
                <a:gd name="G18" fmla="+- G14 10800 0"/>
                <a:gd name="G19" fmla="*/ 5400 1 2"/>
                <a:gd name="G20" fmla="+- G19 5400 0"/>
                <a:gd name="G21" fmla="cos G20 0"/>
                <a:gd name="G22" fmla="sin G20 0"/>
                <a:gd name="G23" fmla="+- G21 10800 0"/>
                <a:gd name="G24" fmla="+- G12 G23 G22"/>
                <a:gd name="G25" fmla="+- G22 G23 G11"/>
                <a:gd name="G26" fmla="cos 10800 0"/>
                <a:gd name="G27" fmla="sin 10800 0"/>
                <a:gd name="G28" fmla="cos 5400 0"/>
                <a:gd name="G29" fmla="sin 5400 0"/>
                <a:gd name="G30" fmla="+- G26 10800 0"/>
                <a:gd name="G31" fmla="+- G27 10800 0"/>
                <a:gd name="G32" fmla="+- G28 10800 0"/>
                <a:gd name="G33" fmla="+- G29 10800 0"/>
                <a:gd name="G34" fmla="+- G19 5400 0"/>
                <a:gd name="G35" fmla="cos G34 -7019476"/>
                <a:gd name="G36" fmla="sin G34 -7019476"/>
                <a:gd name="G37" fmla="+/ -7019476 0 2"/>
                <a:gd name="T2" fmla="*/ 180 256 1"/>
                <a:gd name="T3" fmla="*/ 0 256 1"/>
                <a:gd name="G38" fmla="+- G37 T2 T3"/>
                <a:gd name="G39" fmla="?: G2 G37 G38"/>
                <a:gd name="G40" fmla="cos 10800 G39"/>
                <a:gd name="G41" fmla="sin 10800 G39"/>
                <a:gd name="G42" fmla="cos 5400 G39"/>
                <a:gd name="G43" fmla="sin 5400 G39"/>
                <a:gd name="G44" fmla="+- G40 10800 0"/>
                <a:gd name="G45" fmla="+- G41 10800 0"/>
                <a:gd name="G46" fmla="+- G42 10800 0"/>
                <a:gd name="G47" fmla="+- G43 10800 0"/>
                <a:gd name="G48" fmla="+- G35 10800 0"/>
                <a:gd name="G49" fmla="+- G36 10800 0"/>
                <a:gd name="T4" fmla="*/ 17215 w 21600"/>
                <a:gd name="T5" fmla="*/ 2112 h 21600"/>
                <a:gd name="T6" fmla="*/ 8417 w 21600"/>
                <a:gd name="T7" fmla="*/ 3058 h 21600"/>
                <a:gd name="T8" fmla="*/ 14007 w 21600"/>
                <a:gd name="T9" fmla="*/ 6456 h 21600"/>
                <a:gd name="T10" fmla="*/ 24300 w 21600"/>
                <a:gd name="T11" fmla="*/ 10800 h 21600"/>
                <a:gd name="T12" fmla="*/ 18900 w 21600"/>
                <a:gd name="T13" fmla="*/ 16200 h 21600"/>
                <a:gd name="T14" fmla="*/ 13500 w 21600"/>
                <a:gd name="T15" fmla="*/ 10800 h 21600"/>
                <a:gd name="T16" fmla="*/ 3163 w 21600"/>
                <a:gd name="T17" fmla="*/ 3163 h 21600"/>
                <a:gd name="T18" fmla="*/ 18437 w 21600"/>
                <a:gd name="T19" fmla="*/ 18437 h 21600"/>
              </a:gdLst>
              <a:ahLst/>
              <a:cxnLst>
                <a:cxn ang="0">
                  <a:pos x="T4" y="T5"/>
                </a:cxn>
                <a:cxn ang="0">
                  <a:pos x="T6" y="T7"/>
                </a:cxn>
                <a:cxn ang="0">
                  <a:pos x="T8" y="T9"/>
                </a:cxn>
                <a:cxn ang="0">
                  <a:pos x="T10" y="T11"/>
                </a:cxn>
                <a:cxn ang="0">
                  <a:pos x="T12" y="T13"/>
                </a:cxn>
                <a:cxn ang="0">
                  <a:pos x="T14" y="T15"/>
                </a:cxn>
              </a:cxnLst>
              <a:rect l="T16" t="T17" r="T18" b="T19"/>
              <a:pathLst>
                <a:path w="21600" h="21600">
                  <a:moveTo>
                    <a:pt x="16200" y="10800"/>
                  </a:moveTo>
                  <a:cubicBezTo>
                    <a:pt x="16200" y="7817"/>
                    <a:pt x="13782" y="5400"/>
                    <a:pt x="10800" y="5400"/>
                  </a:cubicBezTo>
                  <a:cubicBezTo>
                    <a:pt x="10261" y="5400"/>
                    <a:pt x="9726" y="5480"/>
                    <a:pt x="9211" y="5638"/>
                  </a:cubicBezTo>
                  <a:lnTo>
                    <a:pt x="7622" y="477"/>
                  </a:lnTo>
                  <a:cubicBezTo>
                    <a:pt x="8652" y="161"/>
                    <a:pt x="9723" y="0"/>
                    <a:pt x="10800" y="0"/>
                  </a:cubicBezTo>
                  <a:cubicBezTo>
                    <a:pt x="16764" y="0"/>
                    <a:pt x="21600" y="4835"/>
                    <a:pt x="21600" y="10800"/>
                  </a:cubicBezTo>
                  <a:lnTo>
                    <a:pt x="24300" y="10800"/>
                  </a:lnTo>
                  <a:lnTo>
                    <a:pt x="18900" y="16200"/>
                  </a:lnTo>
                  <a:lnTo>
                    <a:pt x="13500" y="10800"/>
                  </a:lnTo>
                  <a:lnTo>
                    <a:pt x="16200" y="10800"/>
                  </a:lnTo>
                  <a:close/>
                </a:path>
              </a:pathLst>
            </a:custGeom>
            <a:solidFill>
              <a:srgbClr val="FFFFFF"/>
            </a:solidFill>
            <a:ln w="9525">
              <a:solidFill>
                <a:srgbClr val="000000"/>
              </a:solidFill>
              <a:miter lim="800000"/>
              <a:headEnd/>
              <a:tailEnd/>
            </a:ln>
          </p:spPr>
          <p:txBody>
            <a:bodyPr/>
            <a:lstStyle/>
            <a:p>
              <a:endParaRPr lang="en-US"/>
            </a:p>
          </p:txBody>
        </p:sp>
        <p:sp>
          <p:nvSpPr>
            <p:cNvPr id="103437" name="Text Box 13"/>
            <p:cNvSpPr txBox="1">
              <a:spLocks noChangeArrowheads="1"/>
            </p:cNvSpPr>
            <p:nvPr/>
          </p:nvSpPr>
          <p:spPr bwMode="auto">
            <a:xfrm>
              <a:off x="2411" y="1105"/>
              <a:ext cx="1658" cy="6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ctr"/>
              <a:r>
                <a:rPr lang="en-US">
                  <a:latin typeface="Kabel Bk BT" pitchFamily="34" charset="0"/>
                </a:rPr>
                <a:t>Technology </a:t>
              </a:r>
            </a:p>
            <a:p>
              <a:pPr algn="ctr"/>
              <a:r>
                <a:rPr lang="en-US">
                  <a:latin typeface="Kabel Bk BT" pitchFamily="34" charset="0"/>
                </a:rPr>
                <a:t>Regime 2</a:t>
              </a:r>
              <a:endParaRPr lang="en-US" sz="2400"/>
            </a:p>
          </p:txBody>
        </p:sp>
        <p:sp>
          <p:nvSpPr>
            <p:cNvPr id="103438" name="AutoShape 14"/>
            <p:cNvSpPr>
              <a:spLocks noChangeArrowheads="1"/>
            </p:cNvSpPr>
            <p:nvPr/>
          </p:nvSpPr>
          <p:spPr bwMode="auto">
            <a:xfrm>
              <a:off x="3237" y="1606"/>
              <a:ext cx="282" cy="357"/>
            </a:xfrm>
            <a:custGeom>
              <a:avLst/>
              <a:gdLst>
                <a:gd name="G0" fmla="+- 0 0 0"/>
                <a:gd name="G1" fmla="+- -7019476 0 0"/>
                <a:gd name="G2" fmla="+- 0 0 -7019476"/>
                <a:gd name="G3" fmla="+- 10800 0 0"/>
                <a:gd name="G4" fmla="+- 0 0 0"/>
                <a:gd name="T0" fmla="*/ 360 256 1"/>
                <a:gd name="T1" fmla="*/ 0 256 1"/>
                <a:gd name="G5" fmla="+- G2 T0 T1"/>
                <a:gd name="G6" fmla="?: G2 G2 G5"/>
                <a:gd name="G7" fmla="+- 0 0 G6"/>
                <a:gd name="G8" fmla="+- 5400 0 0"/>
                <a:gd name="G9" fmla="+- 0 0 -7019476"/>
                <a:gd name="G10" fmla="+- 5400 0 2700"/>
                <a:gd name="G11" fmla="cos G10 0"/>
                <a:gd name="G12" fmla="sin G10 0"/>
                <a:gd name="G13" fmla="cos 13500 0"/>
                <a:gd name="G14" fmla="sin 13500 0"/>
                <a:gd name="G15" fmla="+- G11 10800 0"/>
                <a:gd name="G16" fmla="+- G12 10800 0"/>
                <a:gd name="G17" fmla="+- G13 10800 0"/>
                <a:gd name="G18" fmla="+- G14 10800 0"/>
                <a:gd name="G19" fmla="*/ 5400 1 2"/>
                <a:gd name="G20" fmla="+- G19 5400 0"/>
                <a:gd name="G21" fmla="cos G20 0"/>
                <a:gd name="G22" fmla="sin G20 0"/>
                <a:gd name="G23" fmla="+- G21 10800 0"/>
                <a:gd name="G24" fmla="+- G12 G23 G22"/>
                <a:gd name="G25" fmla="+- G22 G23 G11"/>
                <a:gd name="G26" fmla="cos 10800 0"/>
                <a:gd name="G27" fmla="sin 10800 0"/>
                <a:gd name="G28" fmla="cos 5400 0"/>
                <a:gd name="G29" fmla="sin 5400 0"/>
                <a:gd name="G30" fmla="+- G26 10800 0"/>
                <a:gd name="G31" fmla="+- G27 10800 0"/>
                <a:gd name="G32" fmla="+- G28 10800 0"/>
                <a:gd name="G33" fmla="+- G29 10800 0"/>
                <a:gd name="G34" fmla="+- G19 5400 0"/>
                <a:gd name="G35" fmla="cos G34 -7019476"/>
                <a:gd name="G36" fmla="sin G34 -7019476"/>
                <a:gd name="G37" fmla="+/ -7019476 0 2"/>
                <a:gd name="T2" fmla="*/ 180 256 1"/>
                <a:gd name="T3" fmla="*/ 0 256 1"/>
                <a:gd name="G38" fmla="+- G37 T2 T3"/>
                <a:gd name="G39" fmla="?: G2 G37 G38"/>
                <a:gd name="G40" fmla="cos 10800 G39"/>
                <a:gd name="G41" fmla="sin 10800 G39"/>
                <a:gd name="G42" fmla="cos 5400 G39"/>
                <a:gd name="G43" fmla="sin 5400 G39"/>
                <a:gd name="G44" fmla="+- G40 10800 0"/>
                <a:gd name="G45" fmla="+- G41 10800 0"/>
                <a:gd name="G46" fmla="+- G42 10800 0"/>
                <a:gd name="G47" fmla="+- G43 10800 0"/>
                <a:gd name="G48" fmla="+- G35 10800 0"/>
                <a:gd name="G49" fmla="+- G36 10800 0"/>
                <a:gd name="T4" fmla="*/ 17215 w 21600"/>
                <a:gd name="T5" fmla="*/ 2112 h 21600"/>
                <a:gd name="T6" fmla="*/ 8417 w 21600"/>
                <a:gd name="T7" fmla="*/ 3058 h 21600"/>
                <a:gd name="T8" fmla="*/ 14007 w 21600"/>
                <a:gd name="T9" fmla="*/ 6456 h 21600"/>
                <a:gd name="T10" fmla="*/ 24300 w 21600"/>
                <a:gd name="T11" fmla="*/ 10800 h 21600"/>
                <a:gd name="T12" fmla="*/ 18900 w 21600"/>
                <a:gd name="T13" fmla="*/ 16200 h 21600"/>
                <a:gd name="T14" fmla="*/ 13500 w 21600"/>
                <a:gd name="T15" fmla="*/ 10800 h 21600"/>
                <a:gd name="T16" fmla="*/ 3163 w 21600"/>
                <a:gd name="T17" fmla="*/ 3163 h 21600"/>
                <a:gd name="T18" fmla="*/ 18437 w 21600"/>
                <a:gd name="T19" fmla="*/ 18437 h 21600"/>
              </a:gdLst>
              <a:ahLst/>
              <a:cxnLst>
                <a:cxn ang="0">
                  <a:pos x="T4" y="T5"/>
                </a:cxn>
                <a:cxn ang="0">
                  <a:pos x="T6" y="T7"/>
                </a:cxn>
                <a:cxn ang="0">
                  <a:pos x="T8" y="T9"/>
                </a:cxn>
                <a:cxn ang="0">
                  <a:pos x="T10" y="T11"/>
                </a:cxn>
                <a:cxn ang="0">
                  <a:pos x="T12" y="T13"/>
                </a:cxn>
                <a:cxn ang="0">
                  <a:pos x="T14" y="T15"/>
                </a:cxn>
              </a:cxnLst>
              <a:rect l="T16" t="T17" r="T18" b="T19"/>
              <a:pathLst>
                <a:path w="21600" h="21600">
                  <a:moveTo>
                    <a:pt x="16200" y="10800"/>
                  </a:moveTo>
                  <a:cubicBezTo>
                    <a:pt x="16200" y="7817"/>
                    <a:pt x="13782" y="5400"/>
                    <a:pt x="10800" y="5400"/>
                  </a:cubicBezTo>
                  <a:cubicBezTo>
                    <a:pt x="10261" y="5400"/>
                    <a:pt x="9726" y="5480"/>
                    <a:pt x="9211" y="5638"/>
                  </a:cubicBezTo>
                  <a:lnTo>
                    <a:pt x="7622" y="477"/>
                  </a:lnTo>
                  <a:cubicBezTo>
                    <a:pt x="8652" y="161"/>
                    <a:pt x="9723" y="0"/>
                    <a:pt x="10800" y="0"/>
                  </a:cubicBezTo>
                  <a:cubicBezTo>
                    <a:pt x="16764" y="0"/>
                    <a:pt x="21600" y="4835"/>
                    <a:pt x="21600" y="10800"/>
                  </a:cubicBezTo>
                  <a:lnTo>
                    <a:pt x="24300" y="10800"/>
                  </a:lnTo>
                  <a:lnTo>
                    <a:pt x="18900" y="16200"/>
                  </a:lnTo>
                  <a:lnTo>
                    <a:pt x="13500" y="10800"/>
                  </a:lnTo>
                  <a:lnTo>
                    <a:pt x="16200" y="10800"/>
                  </a:lnTo>
                  <a:close/>
                </a:path>
              </a:pathLst>
            </a:custGeom>
            <a:solidFill>
              <a:srgbClr val="FFFFFF"/>
            </a:solidFill>
            <a:ln w="9525">
              <a:solidFill>
                <a:srgbClr val="000000"/>
              </a:solidFill>
              <a:miter lim="800000"/>
              <a:headEnd/>
              <a:tailEnd/>
            </a:ln>
          </p:spPr>
          <p:txBody>
            <a:bodyPr/>
            <a:lstStyle/>
            <a:p>
              <a:endParaRPr lang="en-US"/>
            </a:p>
          </p:txBody>
        </p:sp>
        <p:sp>
          <p:nvSpPr>
            <p:cNvPr id="103439" name="Text Box 15"/>
            <p:cNvSpPr txBox="1">
              <a:spLocks noChangeArrowheads="1"/>
            </p:cNvSpPr>
            <p:nvPr/>
          </p:nvSpPr>
          <p:spPr bwMode="auto">
            <a:xfrm rot="10800000">
              <a:off x="376" y="779"/>
              <a:ext cx="674" cy="2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lstStyle/>
            <a:p>
              <a:pPr algn="ctr"/>
              <a:r>
                <a:rPr lang="en-US" sz="2400">
                  <a:latin typeface="Kabel Bk BT" pitchFamily="34" charset="0"/>
                </a:rPr>
                <a:t>Performance</a:t>
              </a:r>
            </a:p>
            <a:p>
              <a:pPr algn="ctr"/>
              <a:r>
                <a:rPr lang="en-US" sz="2400">
                  <a:latin typeface="Kabel Bk BT" pitchFamily="34" charset="0"/>
                </a:rPr>
                <a:t>Metric</a:t>
              </a:r>
              <a:endParaRPr lang="en-US" sz="3200"/>
            </a:p>
          </p:txBody>
        </p:sp>
        <p:sp>
          <p:nvSpPr>
            <p:cNvPr id="103440" name="Text Box 16"/>
            <p:cNvSpPr txBox="1">
              <a:spLocks noChangeArrowheads="1"/>
            </p:cNvSpPr>
            <p:nvPr/>
          </p:nvSpPr>
          <p:spPr bwMode="auto">
            <a:xfrm>
              <a:off x="3323" y="3193"/>
              <a:ext cx="1739" cy="4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ctr"/>
              <a:r>
                <a:rPr lang="en-US" sz="2400">
                  <a:latin typeface="Kabel Bk BT" pitchFamily="34" charset="0"/>
                </a:rPr>
                <a:t>Time</a:t>
              </a:r>
              <a:endParaRPr lang="en-US" sz="3200"/>
            </a:p>
          </p:txBody>
        </p:sp>
      </p:grpSp>
      <p:sp>
        <p:nvSpPr>
          <p:cNvPr id="103442" name="Rectangle 18"/>
          <p:cNvSpPr>
            <a:spLocks noChangeArrowheads="1"/>
          </p:cNvSpPr>
          <p:nvPr/>
        </p:nvSpPr>
        <p:spPr bwMode="auto">
          <a:xfrm>
            <a:off x="0" y="6488668"/>
            <a:ext cx="12192000" cy="369332"/>
          </a:xfrm>
          <a:prstGeom prst="rect">
            <a:avLst/>
          </a:prstGeom>
          <a:solidFill>
            <a:srgbClr val="0000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p>
            <a:pPr algn="ctr" eaLnBrk="1" hangingPunct="1"/>
            <a:r>
              <a:rPr lang="en-US" b="1">
                <a:solidFill>
                  <a:schemeClr val="bg1"/>
                </a:solidFill>
                <a:effectLst>
                  <a:outerShdw blurRad="38100" dist="38100" dir="2700000" algn="tl">
                    <a:srgbClr val="808080"/>
                  </a:outerShdw>
                </a:effectLst>
                <a:latin typeface="Arial Rounded MT Bold" panose="020F0704030504030204" pitchFamily="34" charset="0"/>
              </a:rPr>
              <a:t>TECHNOLOGY PROGRSSION </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2"/>
          <p:cNvSpPr>
            <a:spLocks noGrp="1" noChangeArrowheads="1"/>
          </p:cNvSpPr>
          <p:nvPr>
            <p:ph type="ctrTitle"/>
          </p:nvPr>
        </p:nvSpPr>
        <p:spPr>
          <a:xfrm>
            <a:off x="1377079" y="3008724"/>
            <a:ext cx="9846443" cy="1736725"/>
          </a:xfrm>
        </p:spPr>
        <p:txBody>
          <a:bodyPr>
            <a:normAutofit fontScale="90000"/>
            <a:scene3d>
              <a:camera prst="orthographicFront"/>
              <a:lightRig rig="flat" dir="tl">
                <a:rot lat="0" lon="0" rev="6600000"/>
              </a:lightRig>
            </a:scene3d>
            <a:sp3d extrusionH="25400" contourW="8890">
              <a:bevelT w="38100" h="31750"/>
              <a:contourClr>
                <a:schemeClr val="accent2">
                  <a:shade val="75000"/>
                </a:schemeClr>
              </a:contourClr>
            </a:sp3d>
          </a:bodyPr>
          <a:lstStyle/>
          <a:p>
            <a:r>
              <a:rPr lang="id-ID" sz="6000" b="1" smtClean="0">
                <a:ln w="11430"/>
                <a:solidFill>
                  <a:srgbClr val="FFC000"/>
                </a:solidFill>
                <a:effectLst>
                  <a:outerShdw blurRad="50800" dist="39000" dir="5460000" algn="tl">
                    <a:srgbClr val="000000">
                      <a:alpha val="38000"/>
                    </a:srgbClr>
                  </a:outerShdw>
                </a:effectLst>
                <a:latin typeface="Cooper Std Black" pitchFamily="18" charset="0"/>
                <a:cs typeface="Aharoni" pitchFamily="2" charset="-79"/>
              </a:rPr>
              <a:t>Characteristics of Innovative Firms</a:t>
            </a:r>
            <a:endParaRPr lang="en-US" sz="6000" b="1">
              <a:ln w="11430"/>
              <a:solidFill>
                <a:srgbClr val="FFC000"/>
              </a:solidFill>
              <a:effectLst>
                <a:outerShdw blurRad="50800" dist="39000" dir="5460000" algn="tl">
                  <a:srgbClr val="000000">
                    <a:alpha val="38000"/>
                  </a:srgbClr>
                </a:outerShdw>
              </a:effectLst>
              <a:latin typeface="Cooper Std Black" pitchFamily="18" charset="0"/>
              <a:cs typeface="Aharoni" pitchFamily="2" charset="-79"/>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2"/>
          <p:cNvSpPr>
            <a:spLocks noGrp="1" noChangeArrowheads="1"/>
          </p:cNvSpPr>
          <p:nvPr>
            <p:ph type="title"/>
          </p:nvPr>
        </p:nvSpPr>
        <p:spPr>
          <a:xfrm>
            <a:off x="1155255" y="870432"/>
            <a:ext cx="8763695" cy="702732"/>
          </a:xfrm>
        </p:spPr>
        <p:txBody>
          <a:bodyPr>
            <a:normAutofit fontScale="90000"/>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l"/>
            <a:r>
              <a:rPr lang="en-US" sz="4000"/>
              <a:t>Four major classes of internal organizational characteristics: </a:t>
            </a:r>
          </a:p>
        </p:txBody>
      </p:sp>
      <p:sp>
        <p:nvSpPr>
          <p:cNvPr id="110595" name="Rectangle 3"/>
          <p:cNvSpPr>
            <a:spLocks noGrp="1" noChangeArrowheads="1"/>
          </p:cNvSpPr>
          <p:nvPr>
            <p:ph idx="1"/>
          </p:nvPr>
        </p:nvSpPr>
        <p:spPr>
          <a:xfrm>
            <a:off x="980536" y="2886944"/>
            <a:ext cx="9578196" cy="3030777"/>
          </a:xfrm>
        </p:spPr>
        <p:txBody>
          <a:bodyPr>
            <a:normAutofit/>
          </a:bodyPr>
          <a:lstStyle/>
          <a:p>
            <a:pPr marL="693738" indent="-693738">
              <a:buFontTx/>
              <a:buNone/>
            </a:pPr>
            <a:r>
              <a:rPr lang="en-US" sz="2800" b="1">
                <a:effectLst>
                  <a:outerShdw blurRad="38100" dist="38100" dir="2700000" algn="tl">
                    <a:srgbClr val="000000">
                      <a:alpha val="43137"/>
                    </a:srgbClr>
                  </a:outerShdw>
                </a:effectLst>
                <a:latin typeface="Copperplate Gothic Light" panose="020E0507020206020404" pitchFamily="34" charset="0"/>
              </a:rPr>
              <a:t>(1) </a:t>
            </a:r>
            <a:r>
              <a:rPr lang="id-ID" sz="2800" b="1" smtClean="0">
                <a:effectLst>
                  <a:outerShdw blurRad="38100" dist="38100" dir="2700000" algn="tl">
                    <a:srgbClr val="000000">
                      <a:alpha val="43137"/>
                    </a:srgbClr>
                  </a:outerShdw>
                </a:effectLst>
                <a:latin typeface="Copperplate Gothic Light" panose="020E0507020206020404" pitchFamily="34" charset="0"/>
              </a:rPr>
              <a:t>	</a:t>
            </a:r>
            <a:r>
              <a:rPr lang="en-US" sz="2800" b="1" smtClean="0">
                <a:effectLst>
                  <a:outerShdw blurRad="38100" dist="38100" dir="2700000" algn="tl">
                    <a:srgbClr val="000000">
                      <a:alpha val="43137"/>
                    </a:srgbClr>
                  </a:outerShdw>
                </a:effectLst>
                <a:latin typeface="Copperplate Gothic Light" panose="020E0507020206020404" pitchFamily="34" charset="0"/>
              </a:rPr>
              <a:t>Organization </a:t>
            </a:r>
            <a:r>
              <a:rPr lang="en-US" sz="2800" b="1">
                <a:effectLst>
                  <a:outerShdw blurRad="38100" dist="38100" dir="2700000" algn="tl">
                    <a:srgbClr val="000000">
                      <a:alpha val="43137"/>
                    </a:srgbClr>
                  </a:outerShdw>
                </a:effectLst>
                <a:latin typeface="Copperplate Gothic Light" panose="020E0507020206020404" pitchFamily="34" charset="0"/>
              </a:rPr>
              <a:t>Structure, </a:t>
            </a:r>
          </a:p>
          <a:p>
            <a:pPr marL="693738" indent="-693738">
              <a:buFontTx/>
              <a:buNone/>
            </a:pPr>
            <a:r>
              <a:rPr lang="en-US" sz="2800" b="1">
                <a:effectLst>
                  <a:outerShdw blurRad="38100" dist="38100" dir="2700000" algn="tl">
                    <a:srgbClr val="000000">
                      <a:alpha val="43137"/>
                    </a:srgbClr>
                  </a:outerShdw>
                </a:effectLst>
                <a:latin typeface="Copperplate Gothic Light" panose="020E0507020206020404" pitchFamily="34" charset="0"/>
              </a:rPr>
              <a:t>(2) </a:t>
            </a:r>
            <a:r>
              <a:rPr lang="id-ID" sz="2800" b="1" smtClean="0">
                <a:effectLst>
                  <a:outerShdw blurRad="38100" dist="38100" dir="2700000" algn="tl">
                    <a:srgbClr val="000000">
                      <a:alpha val="43137"/>
                    </a:srgbClr>
                  </a:outerShdw>
                </a:effectLst>
                <a:latin typeface="Copperplate Gothic Light" panose="020E0507020206020404" pitchFamily="34" charset="0"/>
              </a:rPr>
              <a:t>	</a:t>
            </a:r>
            <a:r>
              <a:rPr lang="en-US" sz="2800" b="1" smtClean="0">
                <a:effectLst>
                  <a:outerShdw blurRad="38100" dist="38100" dir="2700000" algn="tl">
                    <a:srgbClr val="000000">
                      <a:alpha val="43137"/>
                    </a:srgbClr>
                  </a:outerShdw>
                </a:effectLst>
                <a:latin typeface="Copperplate Gothic Light" panose="020E0507020206020404" pitchFamily="34" charset="0"/>
              </a:rPr>
              <a:t>Resources</a:t>
            </a:r>
            <a:r>
              <a:rPr lang="en-US" sz="2800" b="1">
                <a:effectLst>
                  <a:outerShdw blurRad="38100" dist="38100" dir="2700000" algn="tl">
                    <a:srgbClr val="000000">
                      <a:alpha val="43137"/>
                    </a:srgbClr>
                  </a:outerShdw>
                </a:effectLst>
                <a:latin typeface="Copperplate Gothic Light" panose="020E0507020206020404" pitchFamily="34" charset="0"/>
              </a:rPr>
              <a:t>, </a:t>
            </a:r>
          </a:p>
          <a:p>
            <a:pPr marL="693738" indent="-693738">
              <a:buFontTx/>
              <a:buNone/>
            </a:pPr>
            <a:r>
              <a:rPr lang="en-US" sz="2800" b="1">
                <a:effectLst>
                  <a:outerShdw blurRad="38100" dist="38100" dir="2700000" algn="tl">
                    <a:srgbClr val="000000">
                      <a:alpha val="43137"/>
                    </a:srgbClr>
                  </a:outerShdw>
                </a:effectLst>
                <a:latin typeface="Copperplate Gothic Light" panose="020E0507020206020404" pitchFamily="34" charset="0"/>
              </a:rPr>
              <a:t>(3) </a:t>
            </a:r>
            <a:r>
              <a:rPr lang="id-ID" sz="2800" b="1" smtClean="0">
                <a:effectLst>
                  <a:outerShdw blurRad="38100" dist="38100" dir="2700000" algn="tl">
                    <a:srgbClr val="000000">
                      <a:alpha val="43137"/>
                    </a:srgbClr>
                  </a:outerShdw>
                </a:effectLst>
                <a:latin typeface="Copperplate Gothic Light" panose="020E0507020206020404" pitchFamily="34" charset="0"/>
              </a:rPr>
              <a:t>	</a:t>
            </a:r>
            <a:r>
              <a:rPr lang="en-US" sz="2800" b="1" smtClean="0">
                <a:effectLst>
                  <a:outerShdw blurRad="38100" dist="38100" dir="2700000" algn="tl">
                    <a:srgbClr val="000000">
                      <a:alpha val="43137"/>
                    </a:srgbClr>
                  </a:outerShdw>
                </a:effectLst>
                <a:latin typeface="Copperplate Gothic Light" panose="020E0507020206020404" pitchFamily="34" charset="0"/>
              </a:rPr>
              <a:t>Openness </a:t>
            </a:r>
            <a:r>
              <a:rPr lang="en-US" sz="2800" b="1">
                <a:effectLst>
                  <a:outerShdw blurRad="38100" dist="38100" dir="2700000" algn="tl">
                    <a:srgbClr val="000000">
                      <a:alpha val="43137"/>
                    </a:srgbClr>
                  </a:outerShdw>
                </a:effectLst>
                <a:latin typeface="Copperplate Gothic Light" panose="020E0507020206020404" pitchFamily="34" charset="0"/>
              </a:rPr>
              <a:t>To External Information, And </a:t>
            </a:r>
          </a:p>
          <a:p>
            <a:pPr marL="693738" indent="-693738">
              <a:buFontTx/>
              <a:buNone/>
            </a:pPr>
            <a:r>
              <a:rPr lang="en-US" sz="2800" b="1">
                <a:effectLst>
                  <a:outerShdw blurRad="38100" dist="38100" dir="2700000" algn="tl">
                    <a:srgbClr val="000000">
                      <a:alpha val="43137"/>
                    </a:srgbClr>
                  </a:outerShdw>
                </a:effectLst>
                <a:latin typeface="Copperplate Gothic Light" panose="020E0507020206020404" pitchFamily="34" charset="0"/>
              </a:rPr>
              <a:t>(4) </a:t>
            </a:r>
            <a:r>
              <a:rPr lang="id-ID" sz="2800" b="1" smtClean="0">
                <a:effectLst>
                  <a:outerShdw blurRad="38100" dist="38100" dir="2700000" algn="tl">
                    <a:srgbClr val="000000">
                      <a:alpha val="43137"/>
                    </a:srgbClr>
                  </a:outerShdw>
                </a:effectLst>
                <a:latin typeface="Copperplate Gothic Light" panose="020E0507020206020404" pitchFamily="34" charset="0"/>
              </a:rPr>
              <a:t>	</a:t>
            </a:r>
            <a:r>
              <a:rPr lang="en-US" sz="2800" b="1" smtClean="0">
                <a:effectLst>
                  <a:outerShdw blurRad="38100" dist="38100" dir="2700000" algn="tl">
                    <a:srgbClr val="000000">
                      <a:alpha val="43137"/>
                    </a:srgbClr>
                  </a:outerShdw>
                </a:effectLst>
                <a:latin typeface="Copperplate Gothic Light" panose="020E0507020206020404" pitchFamily="34" charset="0"/>
              </a:rPr>
              <a:t>Informal </a:t>
            </a:r>
            <a:r>
              <a:rPr lang="en-US" sz="2800" b="1">
                <a:effectLst>
                  <a:outerShdw blurRad="38100" dist="38100" dir="2700000" algn="tl">
                    <a:srgbClr val="000000">
                      <a:alpha val="43137"/>
                    </a:srgbClr>
                  </a:outerShdw>
                </a:effectLst>
                <a:latin typeface="Copperplate Gothic Light" panose="020E0507020206020404" pitchFamily="34" charset="0"/>
              </a:rPr>
              <a:t>Internal Communications.</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2"/>
          <p:cNvSpPr>
            <a:spLocks noGrp="1" noChangeArrowheads="1"/>
          </p:cNvSpPr>
          <p:nvPr>
            <p:ph type="title"/>
          </p:nvPr>
        </p:nvSpPr>
        <p:spPr/>
        <p:txBody>
          <a:bodyPr/>
          <a:lstStyle/>
          <a:p>
            <a:r>
              <a:rPr lang="en-US"/>
              <a:t>ORGANIZATION STRUCTURE</a:t>
            </a:r>
          </a:p>
        </p:txBody>
      </p:sp>
      <p:sp>
        <p:nvSpPr>
          <p:cNvPr id="111619" name="Rectangle 3"/>
          <p:cNvSpPr>
            <a:spLocks noGrp="1" noChangeArrowheads="1"/>
          </p:cNvSpPr>
          <p:nvPr>
            <p:ph idx="1"/>
          </p:nvPr>
        </p:nvSpPr>
        <p:spPr/>
        <p:txBody>
          <a:bodyPr>
            <a:normAutofit/>
          </a:bodyPr>
          <a:lstStyle/>
          <a:p>
            <a:pPr marL="0" indent="0">
              <a:buNone/>
            </a:pPr>
            <a:r>
              <a:rPr lang="id-ID" sz="2000" b="1" smtClean="0">
                <a:latin typeface="CG Omega" pitchFamily="34" charset="0"/>
              </a:rPr>
              <a:t>The two organization structure variable that have been found to stifle innovation are formalization and centralization</a:t>
            </a:r>
            <a:r>
              <a:rPr lang="en-US" sz="2000" b="1" smtClean="0">
                <a:latin typeface="CG Omega" pitchFamily="34" charset="0"/>
              </a:rPr>
              <a:t>:</a:t>
            </a:r>
            <a:endParaRPr lang="en-US" sz="2000" b="1">
              <a:latin typeface="CG Omega" pitchFamily="34" charset="0"/>
            </a:endParaRPr>
          </a:p>
          <a:p>
            <a:pPr marL="536575" lvl="1" indent="-357188">
              <a:buFontTx/>
              <a:buAutoNum type="arabicPeriod"/>
            </a:pPr>
            <a:r>
              <a:rPr lang="en-US" sz="2000" b="1" i="1">
                <a:latin typeface="CG Omega" pitchFamily="34" charset="0"/>
              </a:rPr>
              <a:t>Formalization</a:t>
            </a:r>
            <a:r>
              <a:rPr lang="en-US" sz="2000" b="1">
                <a:latin typeface="CG Omega" pitchFamily="34" charset="0"/>
              </a:rPr>
              <a:t> refers to the degree of relevant rule, written documentation, and operating procedures within an organization. It represent the degree of bureaucracy that exiswts in an organization.</a:t>
            </a:r>
            <a:endParaRPr lang="en-US" sz="2000" b="1" i="1">
              <a:latin typeface="CG Omega" pitchFamily="34" charset="0"/>
            </a:endParaRPr>
          </a:p>
          <a:p>
            <a:pPr marL="536575" lvl="1" indent="-357188">
              <a:buFontTx/>
              <a:buAutoNum type="arabicPeriod"/>
            </a:pPr>
            <a:r>
              <a:rPr lang="en-US" sz="2000" b="1" i="1">
                <a:latin typeface="CG Omega" pitchFamily="34" charset="0"/>
              </a:rPr>
              <a:t>Centralization, </a:t>
            </a:r>
            <a:r>
              <a:rPr lang="en-US" sz="2000" b="1">
                <a:latin typeface="CG Omega" pitchFamily="34" charset="0"/>
              </a:rPr>
              <a:t>on the other hand, refers to the locus of deciswion making. The more centralized an organization is, the more likely it is that decisions are made at the top levels of the organization.</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2"/>
          <p:cNvSpPr>
            <a:spLocks noGrp="1" noChangeArrowheads="1"/>
          </p:cNvSpPr>
          <p:nvPr>
            <p:ph type="title"/>
          </p:nvPr>
        </p:nvSpPr>
        <p:spPr/>
        <p:txBody>
          <a:bodyPr/>
          <a:lstStyle/>
          <a:p>
            <a:r>
              <a:rPr lang="en-US"/>
              <a:t>RESOURCES</a:t>
            </a:r>
          </a:p>
        </p:txBody>
      </p:sp>
      <p:sp>
        <p:nvSpPr>
          <p:cNvPr id="112643" name="Rectangle 3"/>
          <p:cNvSpPr>
            <a:spLocks noGrp="1" noChangeArrowheads="1"/>
          </p:cNvSpPr>
          <p:nvPr>
            <p:ph idx="1"/>
          </p:nvPr>
        </p:nvSpPr>
        <p:spPr/>
        <p:txBody>
          <a:bodyPr/>
          <a:lstStyle/>
          <a:p>
            <a:r>
              <a:rPr lang="en-US" b="1"/>
              <a:t>Resources include financial resources and technical resourcesl Finandcial resources take the form of research and development expenditures; technical resources refer to the number of individuals who work on research and development or, in general, the task of innovation within an organization.</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2"/>
          <p:cNvSpPr>
            <a:spLocks noGrp="1" noChangeArrowheads="1"/>
          </p:cNvSpPr>
          <p:nvPr>
            <p:ph type="title"/>
          </p:nvPr>
        </p:nvSpPr>
        <p:spPr/>
        <p:txBody>
          <a:bodyPr/>
          <a:lstStyle/>
          <a:p>
            <a:r>
              <a:rPr lang="en-US" sz="4000"/>
              <a:t>OPENNESS TO EXTERNAL INFORMATION</a:t>
            </a:r>
          </a:p>
        </p:txBody>
      </p:sp>
      <p:sp>
        <p:nvSpPr>
          <p:cNvPr id="113667" name="Rectangle 3"/>
          <p:cNvSpPr>
            <a:spLocks noGrp="1" noChangeArrowheads="1"/>
          </p:cNvSpPr>
          <p:nvPr>
            <p:ph idx="1"/>
          </p:nvPr>
        </p:nvSpPr>
        <p:spPr/>
        <p:txBody>
          <a:bodyPr/>
          <a:lstStyle/>
          <a:p>
            <a:r>
              <a:rPr lang="en-US" b="1"/>
              <a:t>This refers to the patterns of information exchange a firm establishes with its envvironments, including customers as well as the technical experts outside the firm.</a:t>
            </a:r>
            <a:r>
              <a:rPr lang="en-US"/>
              <a:t> </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2"/>
          <p:cNvSpPr>
            <a:spLocks noGrp="1" noChangeArrowheads="1"/>
          </p:cNvSpPr>
          <p:nvPr>
            <p:ph type="title"/>
          </p:nvPr>
        </p:nvSpPr>
        <p:spPr/>
        <p:txBody>
          <a:bodyPr/>
          <a:lstStyle/>
          <a:p>
            <a:r>
              <a:rPr lang="en-US"/>
              <a:t>INFORMAL COMMUNICATION</a:t>
            </a:r>
          </a:p>
        </p:txBody>
      </p:sp>
      <p:sp>
        <p:nvSpPr>
          <p:cNvPr id="114691" name="Rectangle 3"/>
          <p:cNvSpPr>
            <a:spLocks noGrp="1" noChangeArrowheads="1"/>
          </p:cNvSpPr>
          <p:nvPr>
            <p:ph idx="1"/>
          </p:nvPr>
        </p:nvSpPr>
        <p:spPr/>
        <p:txBody>
          <a:bodyPr/>
          <a:lstStyle/>
          <a:p>
            <a:r>
              <a:rPr lang="en-US" b="1"/>
              <a:t>The nature of informal communication that exists within an organization also influences innovation. More open climates tend to allow free exchange of ideas within an organization, and thus help the process of innovation.</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51" name="Rectangle 15"/>
          <p:cNvSpPr>
            <a:spLocks noChangeArrowheads="1"/>
          </p:cNvSpPr>
          <p:nvPr/>
        </p:nvSpPr>
        <p:spPr bwMode="auto">
          <a:xfrm>
            <a:off x="1524000" y="435660"/>
            <a:ext cx="5568950" cy="646331"/>
          </a:xfrm>
          <a:prstGeom prst="rect">
            <a:avLst/>
          </a:prstGeom>
          <a:solidFill>
            <a:srgbClr val="0000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marL="174625">
              <a:defRPr>
                <a:solidFill>
                  <a:schemeClr val="tx1"/>
                </a:solidFill>
                <a:latin typeface="Arial" panose="020B0604020202020204" pitchFamily="34" charset="0"/>
              </a:defRPr>
            </a:lvl1pPr>
            <a:lvl2pPr marL="542925">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fontAlgn="base">
              <a:spcBef>
                <a:spcPct val="0"/>
              </a:spcBef>
              <a:spcAft>
                <a:spcPct val="0"/>
              </a:spcAft>
              <a:defRPr>
                <a:solidFill>
                  <a:schemeClr val="tx1"/>
                </a:solidFill>
                <a:latin typeface="Arial" panose="020B0604020202020204" pitchFamily="34" charset="0"/>
              </a:defRPr>
            </a:lvl6pPr>
            <a:lvl7pPr fontAlgn="base">
              <a:spcBef>
                <a:spcPct val="0"/>
              </a:spcBef>
              <a:spcAft>
                <a:spcPct val="0"/>
              </a:spcAft>
              <a:defRPr>
                <a:solidFill>
                  <a:schemeClr val="tx1"/>
                </a:solidFill>
                <a:latin typeface="Arial" panose="020B0604020202020204" pitchFamily="34" charset="0"/>
              </a:defRPr>
            </a:lvl7pPr>
            <a:lvl8pPr fontAlgn="base">
              <a:spcBef>
                <a:spcPct val="0"/>
              </a:spcBef>
              <a:spcAft>
                <a:spcPct val="0"/>
              </a:spcAft>
              <a:defRPr>
                <a:solidFill>
                  <a:schemeClr val="tx1"/>
                </a:solidFill>
                <a:latin typeface="Arial" panose="020B0604020202020204" pitchFamily="34" charset="0"/>
              </a:defRPr>
            </a:lvl8pPr>
            <a:lvl9pPr fontAlgn="base">
              <a:spcBef>
                <a:spcPct val="0"/>
              </a:spcBef>
              <a:spcAft>
                <a:spcPct val="0"/>
              </a:spcAft>
              <a:defRPr>
                <a:solidFill>
                  <a:schemeClr val="tx1"/>
                </a:solidFill>
                <a:latin typeface="Arial" panose="020B0604020202020204" pitchFamily="34" charset="0"/>
              </a:defRPr>
            </a:lvl9pPr>
          </a:lstStyle>
          <a:p>
            <a:pPr eaLnBrk="1" hangingPunct="1"/>
            <a:r>
              <a:rPr lang="id-ID" b="1" smtClean="0">
                <a:solidFill>
                  <a:schemeClr val="bg1"/>
                </a:solidFill>
                <a:effectLst>
                  <a:outerShdw blurRad="38100" dist="38100" dir="2700000" algn="tl">
                    <a:srgbClr val="808080"/>
                  </a:outerShdw>
                </a:effectLst>
                <a:latin typeface="Garamond" panose="02020404030301010803" pitchFamily="18" charset="0"/>
              </a:rPr>
              <a:t>FACTORS INFLUENCING THE PROCESS OF INNOVATION IN ORGANIZATION</a:t>
            </a:r>
            <a:endParaRPr lang="en-US">
              <a:solidFill>
                <a:schemeClr val="bg1"/>
              </a:solidFill>
              <a:latin typeface="Garamond" panose="02020404030301010803" pitchFamily="18" charset="0"/>
            </a:endParaRPr>
          </a:p>
        </p:txBody>
      </p:sp>
      <p:grpSp>
        <p:nvGrpSpPr>
          <p:cNvPr id="116752" name="Group 16"/>
          <p:cNvGrpSpPr>
            <a:grpSpLocks/>
          </p:cNvGrpSpPr>
          <p:nvPr/>
        </p:nvGrpSpPr>
        <p:grpSpPr bwMode="auto">
          <a:xfrm>
            <a:off x="2006600" y="1793876"/>
            <a:ext cx="7988300" cy="2468214"/>
            <a:chOff x="1890" y="12095"/>
            <a:chExt cx="8366" cy="2436"/>
          </a:xfrm>
        </p:grpSpPr>
        <p:sp>
          <p:nvSpPr>
            <p:cNvPr id="116753" name="Text Box 17"/>
            <p:cNvSpPr txBox="1">
              <a:spLocks noChangeArrowheads="1"/>
            </p:cNvSpPr>
            <p:nvPr/>
          </p:nvSpPr>
          <p:spPr bwMode="auto">
            <a:xfrm>
              <a:off x="1890" y="12112"/>
              <a:ext cx="2327" cy="2419"/>
            </a:xfrm>
            <a:prstGeom prst="rect">
              <a:avLst/>
            </a:prstGeom>
            <a:ln>
              <a:headEnd/>
              <a:tailEnd/>
            </a:ln>
          </p:spPr>
          <p:style>
            <a:lnRef idx="0">
              <a:schemeClr val="accent1"/>
            </a:lnRef>
            <a:fillRef idx="3">
              <a:schemeClr val="accent1"/>
            </a:fillRef>
            <a:effectRef idx="3">
              <a:schemeClr val="accent1"/>
            </a:effectRef>
            <a:fontRef idx="minor">
              <a:schemeClr val="lt1"/>
            </a:fontRef>
          </p:style>
          <p:txBody>
            <a:bodyPr/>
            <a:lstStyle/>
            <a:p>
              <a:r>
                <a:rPr lang="en-US" sz="1500" b="1">
                  <a:latin typeface="Kabel Bk BT" pitchFamily="34" charset="0"/>
                </a:rPr>
                <a:t>FIRM LEVEL FACTORS:</a:t>
              </a:r>
            </a:p>
            <a:p>
              <a:endParaRPr lang="en-US" sz="1500" b="1">
                <a:latin typeface="Kabel Bk BT" pitchFamily="34" charset="0"/>
              </a:endParaRPr>
            </a:p>
            <a:p>
              <a:pPr marL="176213" lvl="1" indent="-176213">
                <a:buFont typeface="Symbol" panose="05050102010706020507" pitchFamily="18" charset="2"/>
                <a:buChar char="·"/>
              </a:pPr>
              <a:r>
                <a:rPr lang="en-US" sz="1500" b="1">
                  <a:latin typeface="Kabel Bk BT" pitchFamily="34" charset="0"/>
                </a:rPr>
                <a:t>Organization structure</a:t>
              </a:r>
            </a:p>
            <a:p>
              <a:pPr marL="176213" indent="-176213">
                <a:buFont typeface="Symbol" panose="05050102010706020507" pitchFamily="18" charset="2"/>
                <a:buChar char="·"/>
              </a:pPr>
              <a:r>
                <a:rPr lang="en-US" sz="1500" b="1">
                  <a:latin typeface="Kabel Bk BT" pitchFamily="34" charset="0"/>
                </a:rPr>
                <a:t>Resources</a:t>
              </a:r>
            </a:p>
            <a:p>
              <a:pPr marL="176213" indent="-176213">
                <a:buFont typeface="Symbol" panose="05050102010706020507" pitchFamily="18" charset="2"/>
                <a:buChar char="·"/>
              </a:pPr>
              <a:r>
                <a:rPr lang="en-US" sz="1500" b="1">
                  <a:latin typeface="Kabel Bk BT" pitchFamily="34" charset="0"/>
                </a:rPr>
                <a:t>Communication patterns</a:t>
              </a:r>
            </a:p>
            <a:p>
              <a:pPr marL="176213" indent="-176213">
                <a:buFont typeface="Symbol" panose="05050102010706020507" pitchFamily="18" charset="2"/>
                <a:buChar char="·"/>
              </a:pPr>
              <a:r>
                <a:rPr lang="en-US" sz="1500" b="1">
                  <a:latin typeface="Kabel Bk BT" pitchFamily="34" charset="0"/>
                </a:rPr>
                <a:t>Informal communication</a:t>
              </a:r>
              <a:endParaRPr lang="en-US" sz="2400"/>
            </a:p>
          </p:txBody>
        </p:sp>
        <p:sp>
          <p:nvSpPr>
            <p:cNvPr id="116754" name="Text Box 18"/>
            <p:cNvSpPr txBox="1">
              <a:spLocks noChangeArrowheads="1"/>
            </p:cNvSpPr>
            <p:nvPr/>
          </p:nvSpPr>
          <p:spPr bwMode="auto">
            <a:xfrm>
              <a:off x="7929" y="12095"/>
              <a:ext cx="2327" cy="1813"/>
            </a:xfrm>
            <a:prstGeom prst="rect">
              <a:avLst/>
            </a:prstGeom>
            <a:ln>
              <a:headEnd/>
              <a:tailEnd/>
            </a:ln>
          </p:spPr>
          <p:style>
            <a:lnRef idx="0">
              <a:schemeClr val="accent3"/>
            </a:lnRef>
            <a:fillRef idx="3">
              <a:schemeClr val="accent3"/>
            </a:fillRef>
            <a:effectRef idx="3">
              <a:schemeClr val="accent3"/>
            </a:effectRef>
            <a:fontRef idx="minor">
              <a:schemeClr val="lt1"/>
            </a:fontRef>
          </p:style>
          <p:txBody>
            <a:bodyPr/>
            <a:lstStyle/>
            <a:p>
              <a:r>
                <a:rPr lang="en-US" sz="1700" b="1">
                  <a:latin typeface="Kabel Bk BT" pitchFamily="34" charset="0"/>
                </a:rPr>
                <a:t>ENVIRONMENT LEVEL</a:t>
              </a:r>
            </a:p>
            <a:p>
              <a:r>
                <a:rPr lang="en-US" sz="1700" b="1">
                  <a:latin typeface="Kabel Bk BT" pitchFamily="34" charset="0"/>
                </a:rPr>
                <a:t>FACTORS:</a:t>
              </a:r>
            </a:p>
            <a:p>
              <a:endParaRPr lang="en-US" sz="1700" b="1">
                <a:latin typeface="Kabel Bk BT" pitchFamily="34" charset="0"/>
              </a:endParaRPr>
            </a:p>
            <a:p>
              <a:pPr marL="176213" lvl="1" indent="-176213">
                <a:buFont typeface="Symbol" panose="05050102010706020507" pitchFamily="18" charset="2"/>
                <a:buChar char="·"/>
              </a:pPr>
              <a:r>
                <a:rPr lang="en-US" sz="1700" b="1">
                  <a:latin typeface="Kabel Bk BT" pitchFamily="34" charset="0"/>
                </a:rPr>
                <a:t>Market Factor</a:t>
              </a:r>
            </a:p>
            <a:p>
              <a:pPr marL="176213" indent="-176213">
                <a:buFont typeface="Symbol" panose="05050102010706020507" pitchFamily="18" charset="2"/>
                <a:buChar char="·"/>
              </a:pPr>
              <a:r>
                <a:rPr lang="en-US" sz="1700" b="1">
                  <a:latin typeface="Kabel Bk BT" pitchFamily="34" charset="0"/>
                </a:rPr>
                <a:t>Input factor</a:t>
              </a:r>
              <a:endParaRPr lang="en-US" sz="2800"/>
            </a:p>
          </p:txBody>
        </p:sp>
        <p:sp>
          <p:nvSpPr>
            <p:cNvPr id="116755" name="Text Box 19"/>
            <p:cNvSpPr txBox="1">
              <a:spLocks noChangeArrowheads="1"/>
            </p:cNvSpPr>
            <p:nvPr/>
          </p:nvSpPr>
          <p:spPr bwMode="auto">
            <a:xfrm>
              <a:off x="5194" y="12530"/>
              <a:ext cx="1616" cy="807"/>
            </a:xfrm>
            <a:prstGeom prst="rect">
              <a:avLst/>
            </a:prstGeom>
            <a:ln>
              <a:headEnd/>
              <a:tailEnd/>
            </a:ln>
          </p:spPr>
          <p:style>
            <a:lnRef idx="0">
              <a:schemeClr val="accent2"/>
            </a:lnRef>
            <a:fillRef idx="3">
              <a:schemeClr val="accent2"/>
            </a:fillRef>
            <a:effectRef idx="3">
              <a:schemeClr val="accent2"/>
            </a:effectRef>
            <a:fontRef idx="minor">
              <a:schemeClr val="lt1"/>
            </a:fontRef>
          </p:style>
          <p:txBody>
            <a:bodyPr/>
            <a:lstStyle/>
            <a:p>
              <a:pPr algn="ctr"/>
              <a:endParaRPr lang="id-ID" sz="1600" b="1" smtClean="0">
                <a:latin typeface="Kabel Bk BT" pitchFamily="34" charset="0"/>
              </a:endParaRPr>
            </a:p>
            <a:p>
              <a:pPr algn="ctr"/>
              <a:r>
                <a:rPr lang="en-US" sz="1600" b="1" smtClean="0">
                  <a:latin typeface="Kabel Bk BT" pitchFamily="34" charset="0"/>
                </a:rPr>
                <a:t>INNOVATION</a:t>
              </a:r>
              <a:endParaRPr lang="en-US" sz="3200"/>
            </a:p>
          </p:txBody>
        </p:sp>
        <p:sp>
          <p:nvSpPr>
            <p:cNvPr id="116756" name="Line 20"/>
            <p:cNvSpPr>
              <a:spLocks noChangeShapeType="1"/>
            </p:cNvSpPr>
            <p:nvPr/>
          </p:nvSpPr>
          <p:spPr bwMode="auto">
            <a:xfrm>
              <a:off x="4230" y="12934"/>
              <a:ext cx="951" cy="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16757" name="Line 21"/>
            <p:cNvSpPr>
              <a:spLocks noChangeShapeType="1"/>
            </p:cNvSpPr>
            <p:nvPr/>
          </p:nvSpPr>
          <p:spPr bwMode="auto">
            <a:xfrm flipH="1">
              <a:off x="6879" y="12934"/>
              <a:ext cx="1028" cy="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2"/>
          <p:cNvSpPr>
            <a:spLocks noGrp="1" noChangeArrowheads="1"/>
          </p:cNvSpPr>
          <p:nvPr>
            <p:ph type="title"/>
          </p:nvPr>
        </p:nvSpPr>
        <p:spPr>
          <a:xfrm>
            <a:off x="1981200" y="540102"/>
            <a:ext cx="7823200" cy="1389062"/>
          </a:xfrm>
        </p:spPr>
        <p:txBody>
          <a:bodyPr/>
          <a:lstStyle/>
          <a:p>
            <a:pPr algn="l"/>
            <a:r>
              <a:rPr lang="id-ID" sz="3200" smtClean="0">
                <a:latin typeface="CG Omega" pitchFamily="34" charset="0"/>
              </a:rPr>
              <a:t>INFLUENCE OF ENVIRONMENTAL TRENDS ON INNOVATION</a:t>
            </a:r>
            <a:endParaRPr lang="en-US" sz="3200">
              <a:latin typeface="CG Omega" pitchFamily="34" charset="0"/>
            </a:endParaRPr>
          </a:p>
        </p:txBody>
      </p:sp>
      <p:sp>
        <p:nvSpPr>
          <p:cNvPr id="115715" name="Rectangle 3"/>
          <p:cNvSpPr>
            <a:spLocks noGrp="1" noChangeArrowheads="1"/>
          </p:cNvSpPr>
          <p:nvPr>
            <p:ph idx="1"/>
          </p:nvPr>
        </p:nvSpPr>
        <p:spPr>
          <a:xfrm>
            <a:off x="1981200" y="2122488"/>
            <a:ext cx="8229600" cy="3973512"/>
          </a:xfrm>
        </p:spPr>
        <p:txBody>
          <a:bodyPr/>
          <a:lstStyle/>
          <a:p>
            <a:r>
              <a:rPr lang="en-US" b="1"/>
              <a:t>GLOBALIZATION</a:t>
            </a:r>
            <a:r>
              <a:rPr lang="en-US"/>
              <a:t> </a:t>
            </a:r>
          </a:p>
          <a:p>
            <a:r>
              <a:rPr lang="en-US" b="1"/>
              <a:t>TIME COMPRESSION</a:t>
            </a:r>
            <a:r>
              <a:rPr lang="en-US"/>
              <a:t> </a:t>
            </a:r>
          </a:p>
          <a:p>
            <a:r>
              <a:rPr lang="en-US" b="1"/>
              <a:t>TECHNOLOGY INTEGRATION</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2"/>
          <p:cNvSpPr>
            <a:spLocks noGrp="1" noChangeArrowheads="1"/>
          </p:cNvSpPr>
          <p:nvPr>
            <p:ph type="title"/>
          </p:nvPr>
        </p:nvSpPr>
        <p:spPr/>
        <p:txBody>
          <a:bodyPr/>
          <a:lstStyle/>
          <a:p>
            <a:r>
              <a:rPr lang="en-US"/>
              <a:t>GLOBALIZATION</a:t>
            </a:r>
          </a:p>
        </p:txBody>
      </p:sp>
      <p:sp>
        <p:nvSpPr>
          <p:cNvPr id="117763" name="Rectangle 3"/>
          <p:cNvSpPr>
            <a:spLocks noGrp="1" noChangeArrowheads="1"/>
          </p:cNvSpPr>
          <p:nvPr>
            <p:ph idx="1"/>
          </p:nvPr>
        </p:nvSpPr>
        <p:spPr/>
        <p:txBody>
          <a:bodyPr/>
          <a:lstStyle/>
          <a:p>
            <a:r>
              <a:rPr lang="en-US" b="1"/>
              <a:t>Different nations tend to devvelop specialized technology-based assets</a:t>
            </a:r>
            <a:r>
              <a:rPr lang="en-US"/>
              <a:t> </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2"/>
          <p:cNvSpPr>
            <a:spLocks noGrp="1" noChangeArrowheads="1"/>
          </p:cNvSpPr>
          <p:nvPr>
            <p:ph type="title"/>
          </p:nvPr>
        </p:nvSpPr>
        <p:spPr/>
        <p:txBody>
          <a:bodyPr/>
          <a:lstStyle/>
          <a:p>
            <a:r>
              <a:rPr lang="en-US"/>
              <a:t>TIME COMPRESSION</a:t>
            </a:r>
          </a:p>
        </p:txBody>
      </p:sp>
      <p:sp>
        <p:nvSpPr>
          <p:cNvPr id="118787" name="Rectangle 3"/>
          <p:cNvSpPr>
            <a:spLocks noGrp="1" noChangeArrowheads="1"/>
          </p:cNvSpPr>
          <p:nvPr>
            <p:ph idx="1"/>
          </p:nvPr>
        </p:nvSpPr>
        <p:spPr/>
        <p:txBody>
          <a:bodyPr/>
          <a:lstStyle/>
          <a:p>
            <a:r>
              <a:rPr lang="en-US" b="1"/>
              <a:t>The pressures of time compression are driving firms to shorten their problem-solving time, in turn, forcing them to learn smarter and faster</a:t>
            </a:r>
            <a:r>
              <a:rPr lang="en-US"/>
              <a:t> </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2"/>
          <p:cNvSpPr>
            <a:spLocks noGrp="1" noChangeArrowheads="1"/>
          </p:cNvSpPr>
          <p:nvPr>
            <p:ph type="title"/>
          </p:nvPr>
        </p:nvSpPr>
        <p:spPr/>
        <p:txBody>
          <a:bodyPr/>
          <a:lstStyle/>
          <a:p>
            <a:r>
              <a:rPr lang="en-US"/>
              <a:t>TECHNOLOGY INTEGRATION</a:t>
            </a:r>
          </a:p>
        </p:txBody>
      </p:sp>
      <p:sp>
        <p:nvSpPr>
          <p:cNvPr id="119811" name="Rectangle 3"/>
          <p:cNvSpPr>
            <a:spLocks noGrp="1" noChangeArrowheads="1"/>
          </p:cNvSpPr>
          <p:nvPr>
            <p:ph idx="1"/>
          </p:nvPr>
        </p:nvSpPr>
        <p:spPr/>
        <p:txBody>
          <a:bodyPr>
            <a:normAutofit/>
          </a:bodyPr>
          <a:lstStyle/>
          <a:p>
            <a:r>
              <a:rPr lang="en-US" sz="2000" b="1"/>
              <a:t>Firm increasingly understand two major implications of technologi integration for innovation. First, competitive advantage may be effectively sought by deploying architectural innovations that incorporate known technologies in novel ways. Second, during product and process innovations, alliances with other firms or adoption from external sources is sometimes more economically prudent and faster than in house development</a:t>
            </a:r>
            <a:r>
              <a:rPr lang="en-US" sz="2000"/>
              <a:t> </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6" name="Rectangle 4"/>
          <p:cNvSpPr>
            <a:spLocks noGrp="1" noChangeArrowheads="1"/>
          </p:cNvSpPr>
          <p:nvPr>
            <p:ph type="ctrTitle"/>
          </p:nvPr>
        </p:nvSpPr>
        <p:spPr/>
        <p:txBody>
          <a:bodyPr/>
          <a:lstStyle/>
          <a:p>
            <a:r>
              <a:rPr lang="en-US"/>
              <a:t>MANAGERIAL IMPLICATION </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2"/>
          <p:cNvSpPr>
            <a:spLocks noGrp="1" noChangeArrowheads="1"/>
          </p:cNvSpPr>
          <p:nvPr>
            <p:ph type="title"/>
          </p:nvPr>
        </p:nvSpPr>
        <p:spPr>
          <a:xfrm>
            <a:off x="1869208" y="672845"/>
            <a:ext cx="7896225" cy="1143000"/>
          </a:xfrm>
        </p:spPr>
        <p:txBody>
          <a:bodyPr>
            <a:normAutofit fontScale="90000"/>
            <a:scene3d>
              <a:camera prst="orthographicFront"/>
              <a:lightRig rig="flat" dir="tl">
                <a:rot lat="0" lon="0" rev="6600000"/>
              </a:lightRig>
            </a:scene3d>
            <a:sp3d extrusionH="25400" contourW="8890">
              <a:bevelT w="38100" h="31750"/>
              <a:contourClr>
                <a:schemeClr val="accent2">
                  <a:shade val="75000"/>
                </a:schemeClr>
              </a:contourClr>
            </a:sp3d>
          </a:bodyPr>
          <a:lstStyle/>
          <a:p>
            <a:pPr algn="l"/>
            <a:r>
              <a:rPr lang="en-US" sz="2400" spc="0">
                <a:solidFill>
                  <a:srgbClr val="00B0F0"/>
                </a:solidFill>
                <a:effectLst>
                  <a:outerShdw blurRad="50800" dist="39000" dir="5460000" algn="tl">
                    <a:srgbClr val="000000">
                      <a:alpha val="38000"/>
                    </a:srgbClr>
                  </a:outerShdw>
                </a:effectLst>
                <a:latin typeface="CG Omega" pitchFamily="34" charset="0"/>
              </a:rPr>
              <a:t>Although we have already discussed several managerial implications of the dynamics of technological change, we sill reiterate three key themes for emphasis:</a:t>
            </a:r>
          </a:p>
        </p:txBody>
      </p:sp>
      <p:sp>
        <p:nvSpPr>
          <p:cNvPr id="122883" name="Rectangle 3"/>
          <p:cNvSpPr>
            <a:spLocks noGrp="1" noChangeArrowheads="1"/>
          </p:cNvSpPr>
          <p:nvPr>
            <p:ph idx="1"/>
          </p:nvPr>
        </p:nvSpPr>
        <p:spPr/>
        <p:txBody>
          <a:bodyPr>
            <a:noAutofit/>
          </a:bodyPr>
          <a:lstStyle/>
          <a:p>
            <a:pPr marL="609600" indent="-609600">
              <a:lnSpc>
                <a:spcPct val="80000"/>
              </a:lnSpc>
              <a:buFontTx/>
              <a:buAutoNum type="arabicPeriod"/>
            </a:pPr>
            <a:r>
              <a:rPr lang="en-US">
                <a:latin typeface="CG Omega" pitchFamily="34" charset="0"/>
              </a:rPr>
              <a:t>Successful management of technology requires that the problem solving within the firm should take into account both technical and market considerations. Thus, both technology-push and market-pull innovations can succeed if they are augmented respectively by market and technical consideration.</a:t>
            </a:r>
          </a:p>
          <a:p>
            <a:pPr marL="609600" indent="-609600">
              <a:lnSpc>
                <a:spcPct val="80000"/>
              </a:lnSpc>
              <a:buFontTx/>
              <a:buAutoNum type="arabicPeriod"/>
            </a:pPr>
            <a:r>
              <a:rPr lang="en-US">
                <a:latin typeface="CG Omega" pitchFamily="34" charset="0"/>
              </a:rPr>
              <a:t>Learning through environmental intelligence, innovation, and imitation are central to effective problem solving. Globalization, time compression, ana technology integratgion are heightening the need for faster and more efective problem solving than in the past.</a:t>
            </a:r>
          </a:p>
          <a:p>
            <a:pPr marL="609600" indent="-609600">
              <a:lnSpc>
                <a:spcPct val="80000"/>
              </a:lnSpc>
              <a:buFontTx/>
              <a:buAutoNum type="arabicPeriod"/>
            </a:pPr>
            <a:r>
              <a:rPr lang="en-US">
                <a:latin typeface="CG Omega" pitchFamily="34" charset="0"/>
              </a:rPr>
              <a:t>Development of problem solutions can be accomplished either in-house, in collaboration with others, or simply by adopting innovations from outside. The mode of defelopment should be a deliberate managerial choice.</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174521" y="552090"/>
            <a:ext cx="5779698" cy="3770263"/>
          </a:xfrm>
          <a:prstGeom prst="rect">
            <a:avLst/>
          </a:prstGeom>
          <a:noFill/>
        </p:spPr>
        <p:txBody>
          <a:bodyPr wrap="square" rtlCol="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ar-AE" sz="23900" b="1" spc="50" smtClean="0">
                <a:ln w="11430"/>
                <a:solidFill>
                  <a:srgbClr val="FF9900"/>
                </a:solidFill>
                <a:effectLst>
                  <a:outerShdw blurRad="76200" dist="50800" dir="5400000" algn="tl" rotWithShape="0">
                    <a:srgbClr val="000000">
                      <a:alpha val="65000"/>
                    </a:srgbClr>
                  </a:outerShdw>
                </a:effectLst>
                <a:latin typeface="Arabic Typesetting" pitchFamily="66" charset="-78"/>
                <a:cs typeface="Arabic Typesetting" pitchFamily="66" charset="-78"/>
              </a:rPr>
              <a:t>شكراً</a:t>
            </a:r>
            <a:endParaRPr lang="en-US" sz="23900" b="1" spc="50">
              <a:ln w="11430"/>
              <a:solidFill>
                <a:srgbClr val="FF9900"/>
              </a:solidFill>
              <a:effectLst>
                <a:outerShdw blurRad="76200" dist="50800" dir="5400000" algn="tl" rotWithShape="0">
                  <a:srgbClr val="000000">
                    <a:alpha val="65000"/>
                  </a:srgbClr>
                </a:outerShdw>
              </a:effectLst>
              <a:latin typeface="Arabic Typesetting" pitchFamily="66" charset="-78"/>
              <a:cs typeface="Arabic Typesetting" pitchFamily="66" charset="-78"/>
            </a:endParaRPr>
          </a:p>
        </p:txBody>
      </p:sp>
      <p:sp>
        <p:nvSpPr>
          <p:cNvPr id="2" name="TextBox 1"/>
          <p:cNvSpPr txBox="1"/>
          <p:nvPr/>
        </p:nvSpPr>
        <p:spPr>
          <a:xfrm>
            <a:off x="4315395" y="4046308"/>
            <a:ext cx="4020460" cy="923330"/>
          </a:xfrm>
          <a:prstGeom prst="rect">
            <a:avLst/>
          </a:prstGeom>
          <a:noFill/>
        </p:spPr>
        <p:txBody>
          <a:bodyPr wrap="none" rtlCol="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r>
              <a:rPr lang="en-US" sz="5400" b="1" i="1" spc="5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Copperplate Gothic Light" pitchFamily="34" charset="0"/>
              </a:rPr>
              <a:t>SYUKRON</a:t>
            </a:r>
            <a:endParaRPr lang="en-US" sz="5400" b="1" i="1" spc="5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Copperplate Gothic Light" pitchFamily="34" charset="0"/>
            </a:endParaRPr>
          </a:p>
        </p:txBody>
      </p:sp>
    </p:spTree>
    <p:extLst>
      <p:ext uri="{BB962C8B-B14F-4D97-AF65-F5344CB8AC3E}">
        <p14:creationId xmlns:p14="http://schemas.microsoft.com/office/powerpoint/2010/main" val="3117647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theme/theme1.xml><?xml version="1.0" encoding="utf-8"?>
<a:theme xmlns:a="http://schemas.openxmlformats.org/drawingml/2006/main" name="Theme14">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Slice HD-RCD">
      <a:majorFont>
        <a:latin typeface="Century Gothic"/>
        <a:ea typeface=""/>
        <a:cs typeface=""/>
      </a:majorFont>
      <a:minorFont>
        <a:latin typeface="Century Gothic"/>
        <a:ea typeface=""/>
        <a:cs typeface=""/>
      </a:minorFont>
    </a:fontScheme>
    <a:fmtScheme name="Slice HD-RCD">
      <a:fillStyleLst>
        <a:solidFill>
          <a:schemeClr val="phClr"/>
        </a:solidFill>
        <a:gradFill rotWithShape="1">
          <a:gsLst>
            <a:gs pos="0">
              <a:schemeClr val="phClr">
                <a:tint val="62000"/>
                <a:hueMod val="94000"/>
                <a:satMod val="140000"/>
                <a:lumMod val="110000"/>
              </a:schemeClr>
            </a:gs>
            <a:gs pos="100000">
              <a:schemeClr val="phClr">
                <a:tint val="84000"/>
                <a:satMod val="160000"/>
              </a:schemeClr>
            </a:gs>
          </a:gsLst>
          <a:lin ang="5400000" scaled="0"/>
        </a:gradFill>
        <a:gradFill rotWithShape="1">
          <a:gsLst>
            <a:gs pos="0">
              <a:schemeClr val="phClr">
                <a:tint val="98000"/>
                <a:hueMod val="94000"/>
                <a:satMod val="130000"/>
                <a:lumMod val="128000"/>
              </a:schemeClr>
            </a:gs>
            <a:gs pos="100000">
              <a:schemeClr val="phClr">
                <a:shade val="94000"/>
                <a:lumMod val="88000"/>
              </a:schemeClr>
            </a:gs>
          </a:gsLst>
          <a:lin ang="5400000" scaled="0"/>
        </a:gradFill>
      </a:fillStyleLst>
      <a:lnStyleLst>
        <a:ln w="9525" cap="rnd" cmpd="sng" algn="ctr">
          <a:solidFill>
            <a:schemeClr val="phClr">
              <a:tint val="76000"/>
              <a:alpha val="60000"/>
              <a:hueMod val="94000"/>
            </a:schemeClr>
          </a:solidFill>
          <a:prstDash val="solid"/>
        </a:ln>
        <a:ln w="15875" cap="rnd" cmpd="sng" algn="ctr">
          <a:solidFill>
            <a:schemeClr val="phClr">
              <a:hueMod val="94000"/>
            </a:schemeClr>
          </a:solidFill>
          <a:prstDash val="solid"/>
        </a:ln>
        <a:ln w="28575"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a:effectStyle>
      </a:effectStyleLst>
      <a:bgFillStyleLst>
        <a:solidFill>
          <a:schemeClr val="phClr"/>
        </a:solidFill>
        <a:gradFill rotWithShape="1">
          <a:gsLst>
            <a:gs pos="10000">
              <a:schemeClr val="phClr">
                <a:tint val="97000"/>
                <a:hueMod val="142000"/>
                <a:satMod val="200000"/>
                <a:lumMod val="118000"/>
              </a:schemeClr>
            </a:gs>
            <a:gs pos="100000">
              <a:schemeClr val="phClr">
                <a:shade val="94000"/>
                <a:hueMod val="22000"/>
                <a:satMod val="220000"/>
                <a:lumMod val="62000"/>
              </a:schemeClr>
            </a:gs>
          </a:gsLst>
          <a:lin ang="6120000" scaled="1"/>
        </a:gradFill>
        <a:gradFill rotWithShape="1">
          <a:gsLst>
            <a:gs pos="0">
              <a:schemeClr val="phClr">
                <a:tint val="97000"/>
                <a:hueMod val="142000"/>
                <a:satMod val="200000"/>
                <a:lumMod val="118000"/>
              </a:schemeClr>
            </a:gs>
            <a:gs pos="100000">
              <a:schemeClr val="phClr">
                <a:shade val="92000"/>
                <a:hueMod val="22000"/>
                <a:satMod val="220000"/>
                <a:lumMod val="62000"/>
              </a:schemeClr>
            </a:gs>
          </a:gsLst>
          <a:path path="circle">
            <a:fillToRect b="100000"/>
          </a:path>
        </a:gradFill>
      </a:bgFillStyleLst>
    </a:fmtScheme>
  </a:themeElements>
  <a:objectDefaults/>
  <a:extraClrSchemeLst/>
  <a:extLst>
    <a:ext uri="{05A4C25C-085E-4340-85A3-A5531E510DB2}">
      <thm15:themeFamily xmlns:thm15="http://schemas.microsoft.com/office/thememl/2012/main" xmlns="" name="Theme14" id="{CD566B56-F34E-4ADA-B9FA-162510FD0D59}" vid="{5BAFFD93-B936-4DC9-8867-E72EAAB712C3}"/>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1543</TotalTime>
  <Words>2224</Words>
  <Application>Microsoft Office PowerPoint</Application>
  <PresentationFormat>Custom</PresentationFormat>
  <Paragraphs>290</Paragraphs>
  <Slides>58</Slides>
  <Notes>0</Notes>
  <HiddenSlides>1</HiddenSlides>
  <MMClips>0</MMClips>
  <ScaleCrop>false</ScaleCrop>
  <HeadingPairs>
    <vt:vector size="4" baseType="variant">
      <vt:variant>
        <vt:lpstr>Theme</vt:lpstr>
      </vt:variant>
      <vt:variant>
        <vt:i4>1</vt:i4>
      </vt:variant>
      <vt:variant>
        <vt:lpstr>Slide Titles</vt:lpstr>
      </vt:variant>
      <vt:variant>
        <vt:i4>58</vt:i4>
      </vt:variant>
    </vt:vector>
  </HeadingPairs>
  <TitlesOfParts>
    <vt:vector size="59" baseType="lpstr">
      <vt:lpstr>Theme14</vt:lpstr>
      <vt:lpstr>Proses Perubahan Teknologi: Inovasi</vt:lpstr>
      <vt:lpstr>Perubahan teknis terdiri dari: </vt:lpstr>
      <vt:lpstr>Pada bab ini kita fokus pada</vt:lpstr>
      <vt:lpstr>Inovasi, </vt:lpstr>
      <vt:lpstr>Dinamika Perubahan Teknologikal</vt:lpstr>
      <vt:lpstr>Perubahan teknologikal dapat dijelaskan pada dua level:</vt:lpstr>
      <vt:lpstr>DINAMIKA INOVASI PADA LEVEL PERUSAHAAN</vt:lpstr>
      <vt:lpstr>A. Level Perusahaan</vt:lpstr>
      <vt:lpstr>Kita dapat mengidentifikasi 4 (empat) langkah dalam proses pemecahan masalah (problem solving)</vt:lpstr>
      <vt:lpstr>PowerPoint Presentation</vt:lpstr>
      <vt:lpstr>Empat langkah model pemecahan masalah mempunyai tiga tujuan:</vt:lpstr>
      <vt:lpstr>B. Level Teknologi </vt:lpstr>
      <vt:lpstr>B. Level Teknologi </vt:lpstr>
      <vt:lpstr>Jadi, apa pendorong perubahan ini? </vt:lpstr>
      <vt:lpstr>Implikasi Manajemen Teknologi</vt:lpstr>
      <vt:lpstr>Inovasi, Imitasi, dan Adopsi. </vt:lpstr>
      <vt:lpstr>PowerPoint Presentation</vt:lpstr>
      <vt:lpstr>Peran Faktor Teknologi dan Faktor Pasar</vt:lpstr>
      <vt:lpstr>PowerPoint Presentation</vt:lpstr>
      <vt:lpstr>Pusat Pembelajaran</vt:lpstr>
      <vt:lpstr>APA ITU INOVASI?</vt:lpstr>
      <vt:lpstr>DEVINISI INOVASI</vt:lpstr>
      <vt:lpstr>Definition of innovation</vt:lpstr>
      <vt:lpstr>Definition of Technology</vt:lpstr>
      <vt:lpstr>Drivers of Innovation</vt:lpstr>
      <vt:lpstr>Dua faktor lingkungan yang sering merangsang inovasi: </vt:lpstr>
      <vt:lpstr>PROSES INOVASI</vt:lpstr>
      <vt:lpstr>Market-Pull Innovation</vt:lpstr>
      <vt:lpstr>Market-Pull Innovation</vt:lpstr>
      <vt:lpstr>Technology-Push Innovations</vt:lpstr>
      <vt:lpstr>JENIS OUTPUT INOVASI</vt:lpstr>
      <vt:lpstr>To classify an innovation we employ two dimensions:</vt:lpstr>
      <vt:lpstr>This Classifiction leads to four major types of innovation:</vt:lpstr>
      <vt:lpstr>PowerPoint Presentation</vt:lpstr>
      <vt:lpstr>Incremental Innovation</vt:lpstr>
      <vt:lpstr>Modular Innovations</vt:lpstr>
      <vt:lpstr>Architectural Innovations</vt:lpstr>
      <vt:lpstr>Radical Innovations</vt:lpstr>
      <vt:lpstr>PowerPoint Presentation</vt:lpstr>
      <vt:lpstr>TECHNOLOGY EVOLUTION</vt:lpstr>
      <vt:lpstr>PowerPoint Presentation</vt:lpstr>
      <vt:lpstr>FOUR MAJOR STAGES IN THE EVOLUTION OF A PERFORMANCE CHARACTERISTICS</vt:lpstr>
      <vt:lpstr>LEARNING PROCESS AND TECHNOLOGY LIMITS </vt:lpstr>
      <vt:lpstr>PowerPoint Presentation</vt:lpstr>
      <vt:lpstr>Characteristics of Innovative Firms</vt:lpstr>
      <vt:lpstr>Four major classes of internal organizational characteristics: </vt:lpstr>
      <vt:lpstr>ORGANIZATION STRUCTURE</vt:lpstr>
      <vt:lpstr>RESOURCES</vt:lpstr>
      <vt:lpstr>OPENNESS TO EXTERNAL INFORMATION</vt:lpstr>
      <vt:lpstr>INFORMAL COMMUNICATION</vt:lpstr>
      <vt:lpstr>PowerPoint Presentation</vt:lpstr>
      <vt:lpstr>INFLUENCE OF ENVIRONMENTAL TRENDS ON INNOVATION</vt:lpstr>
      <vt:lpstr>GLOBALIZATION</vt:lpstr>
      <vt:lpstr>TIME COMPRESSION</vt:lpstr>
      <vt:lpstr>TECHNOLOGY INTEGRATION</vt:lpstr>
      <vt:lpstr>MANAGERIAL IMPLICATION </vt:lpstr>
      <vt:lpstr>Although we have already discussed several managerial implications of the dynamics of technological change, we sill reiterate three key themes for emphasis:</vt:lpstr>
      <vt:lpstr>PowerPoint Presentation</vt:lpstr>
    </vt:vector>
  </TitlesOfParts>
  <Company>Unsoed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Technology Management</dc:title>
  <dc:creator>Xp</dc:creator>
  <cp:lastModifiedBy>Jary</cp:lastModifiedBy>
  <cp:revision>127</cp:revision>
  <dcterms:created xsi:type="dcterms:W3CDTF">2005-03-11T15:54:21Z</dcterms:created>
  <dcterms:modified xsi:type="dcterms:W3CDTF">2016-07-10T15:24:39Z</dcterms:modified>
</cp:coreProperties>
</file>