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59" r:id="rId1"/>
  </p:sldMasterIdLst>
  <p:notesMasterIdLst>
    <p:notesMasterId r:id="rId34"/>
  </p:notesMasterIdLst>
  <p:handoutMasterIdLst>
    <p:handoutMasterId r:id="rId35"/>
  </p:handoutMasterIdLst>
  <p:sldIdLst>
    <p:sldId id="289" r:id="rId2"/>
    <p:sldId id="323" r:id="rId3"/>
    <p:sldId id="324" r:id="rId4"/>
    <p:sldId id="326" r:id="rId5"/>
    <p:sldId id="296" r:id="rId6"/>
    <p:sldId id="295" r:id="rId7"/>
    <p:sldId id="327" r:id="rId8"/>
    <p:sldId id="294" r:id="rId9"/>
    <p:sldId id="297" r:id="rId10"/>
    <p:sldId id="328" r:id="rId11"/>
    <p:sldId id="329" r:id="rId12"/>
    <p:sldId id="298" r:id="rId13"/>
    <p:sldId id="299" r:id="rId14"/>
    <p:sldId id="300" r:id="rId15"/>
    <p:sldId id="301" r:id="rId16"/>
    <p:sldId id="302" r:id="rId17"/>
    <p:sldId id="303" r:id="rId18"/>
    <p:sldId id="309" r:id="rId19"/>
    <p:sldId id="306" r:id="rId20"/>
    <p:sldId id="307" r:id="rId21"/>
    <p:sldId id="308" r:id="rId22"/>
    <p:sldId id="310" r:id="rId23"/>
    <p:sldId id="325" r:id="rId24"/>
    <p:sldId id="311" r:id="rId25"/>
    <p:sldId id="312" r:id="rId26"/>
    <p:sldId id="315" r:id="rId27"/>
    <p:sldId id="313" r:id="rId28"/>
    <p:sldId id="316" r:id="rId29"/>
    <p:sldId id="330" r:id="rId30"/>
    <p:sldId id="321" r:id="rId31"/>
    <p:sldId id="317" r:id="rId32"/>
    <p:sldId id="322" r:id="rId3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Arial" charset="0"/>
        <a:ea typeface="+mn-ea"/>
        <a:cs typeface="+mn-cs"/>
      </a:defRPr>
    </a:lvl1pPr>
    <a:lvl2pPr marL="457200" algn="l" rtl="0" eaLnBrk="0" fontAlgn="base" hangingPunct="0">
      <a:spcBef>
        <a:spcPct val="0"/>
      </a:spcBef>
      <a:spcAft>
        <a:spcPct val="0"/>
      </a:spcAft>
      <a:defRPr b="1" kern="1200">
        <a:solidFill>
          <a:schemeClr val="tx1"/>
        </a:solidFill>
        <a:latin typeface="Arial" charset="0"/>
        <a:ea typeface="+mn-ea"/>
        <a:cs typeface="+mn-cs"/>
      </a:defRPr>
    </a:lvl2pPr>
    <a:lvl3pPr marL="914400" algn="l" rtl="0" eaLnBrk="0" fontAlgn="base" hangingPunct="0">
      <a:spcBef>
        <a:spcPct val="0"/>
      </a:spcBef>
      <a:spcAft>
        <a:spcPct val="0"/>
      </a:spcAft>
      <a:defRPr b="1" kern="1200">
        <a:solidFill>
          <a:schemeClr val="tx1"/>
        </a:solidFill>
        <a:latin typeface="Arial" charset="0"/>
        <a:ea typeface="+mn-ea"/>
        <a:cs typeface="+mn-cs"/>
      </a:defRPr>
    </a:lvl3pPr>
    <a:lvl4pPr marL="1371600" algn="l" rtl="0" eaLnBrk="0" fontAlgn="base" hangingPunct="0">
      <a:spcBef>
        <a:spcPct val="0"/>
      </a:spcBef>
      <a:spcAft>
        <a:spcPct val="0"/>
      </a:spcAft>
      <a:defRPr b="1" kern="1200">
        <a:solidFill>
          <a:schemeClr val="tx1"/>
        </a:solidFill>
        <a:latin typeface="Arial" charset="0"/>
        <a:ea typeface="+mn-ea"/>
        <a:cs typeface="+mn-cs"/>
      </a:defRPr>
    </a:lvl4pPr>
    <a:lvl5pPr marL="1828800" algn="l"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900">
          <p15:clr>
            <a:srgbClr val="A4A3A4"/>
          </p15:clr>
        </p15:guide>
        <p15:guide id="2" pos="5376">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a:srgbClr val="FF0000"/>
    <a:srgbClr val="00FF00"/>
    <a:srgbClr val="0000FF"/>
    <a:srgbClr val="438E00"/>
    <a:srgbClr val="FAD7C2"/>
    <a:srgbClr val="EEFDA1"/>
    <a:srgbClr val="FFFF00"/>
    <a:srgbClr val="FF1D1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9" autoAdjust="0"/>
    <p:restoredTop sz="94662" autoAdjust="0"/>
  </p:normalViewPr>
  <p:slideViewPr>
    <p:cSldViewPr>
      <p:cViewPr varScale="1">
        <p:scale>
          <a:sx n="88" d="100"/>
          <a:sy n="88" d="100"/>
        </p:scale>
        <p:origin x="-924" y="-96"/>
      </p:cViewPr>
      <p:guideLst>
        <p:guide orient="horz" pos="900"/>
        <p:guide pos="53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36" d="100"/>
          <a:sy n="36" d="100"/>
        </p:scale>
        <p:origin x="-2202"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87497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384175" y="687388"/>
            <a:ext cx="6089650" cy="3425825"/>
          </a:xfrm>
          <a:prstGeom prst="rect">
            <a:avLst/>
          </a:prstGeom>
          <a:noFill/>
          <a:ln w="12700">
            <a:solidFill>
              <a:schemeClr val="tx1"/>
            </a:solidFill>
            <a:miter lim="800000"/>
            <a:headEnd/>
            <a:tailEnd/>
          </a:ln>
          <a:effectLst/>
        </p:spPr>
      </p:sp>
      <p:sp>
        <p:nvSpPr>
          <p:cNvPr id="2052" name="Rectangle 4"/>
          <p:cNvSpPr>
            <a:spLocks noChangeArrowheads="1"/>
          </p:cNvSpPr>
          <p:nvPr/>
        </p:nvSpPr>
        <p:spPr bwMode="auto">
          <a:xfrm>
            <a:off x="6400800" y="8751888"/>
            <a:ext cx="387350" cy="301625"/>
          </a:xfrm>
          <a:prstGeom prst="rect">
            <a:avLst/>
          </a:prstGeom>
          <a:noFill/>
          <a:ln w="12700">
            <a:noFill/>
            <a:miter lim="800000"/>
            <a:headEnd/>
            <a:tailEnd/>
          </a:ln>
          <a:effectLst/>
        </p:spPr>
        <p:txBody>
          <a:bodyPr wrap="none" lIns="90488" tIns="44450" rIns="90488" bIns="44450" anchor="ctr">
            <a:spAutoFit/>
          </a:bodyPr>
          <a:lstStyle/>
          <a:p>
            <a:pPr algn="r"/>
            <a:fld id="{91CA8BD8-60BB-401E-A8EE-B525B228772B}" type="slidenum">
              <a:rPr lang="en-US" sz="1400" b="0">
                <a:latin typeface="Times New Roman" pitchFamily="18" charset="0"/>
              </a:rPr>
              <a:pPr algn="r"/>
              <a:t>‹#›</a:t>
            </a:fld>
            <a:endParaRPr lang="en-US" sz="1400" b="0">
              <a:latin typeface="Times New Roman" pitchFamily="18" charset="0"/>
            </a:endParaRPr>
          </a:p>
        </p:txBody>
      </p:sp>
    </p:spTree>
    <p:extLst>
      <p:ext uri="{BB962C8B-B14F-4D97-AF65-F5344CB8AC3E}">
        <p14:creationId xmlns:p14="http://schemas.microsoft.com/office/powerpoint/2010/main" val="385238818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mtClean="0"/>
              <a:t>The Bass model has been used extensively</a:t>
            </a:r>
            <a:r>
              <a:rPr lang="id-ID" baseline="0" smtClean="0"/>
              <a:t> in marketing to estimate the sales of new products. It has also been used to categorize different kinds of adopters.</a:t>
            </a:r>
            <a:endParaRPr lang="en-US"/>
          </a:p>
        </p:txBody>
      </p:sp>
    </p:spTree>
    <p:extLst>
      <p:ext uri="{BB962C8B-B14F-4D97-AF65-F5344CB8AC3E}">
        <p14:creationId xmlns:p14="http://schemas.microsoft.com/office/powerpoint/2010/main" val="3798588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660435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36868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3950"/>
            <a:ext cx="7772400" cy="1102519"/>
          </a:xfrm>
          <a:prstGeom prst="rect">
            <a:avLst/>
          </a:prstGeom>
        </p:spPr>
        <p:txBody>
          <a:bodyPr>
            <a:scene3d>
              <a:camera prst="orthographicFront"/>
              <a:lightRig rig="threePt" dir="t"/>
            </a:scene3d>
            <a:sp3d extrusionH="57150">
              <a:bevelT w="38100" h="38100"/>
            </a:sp3d>
          </a:bodyPr>
          <a:lstStyle>
            <a:lvl1pPr>
              <a:defRPr sz="4800" b="1" cap="none" spc="0">
                <a:ln>
                  <a:noFill/>
                </a:ln>
                <a:solidFill>
                  <a:srgbClr val="CC00CC"/>
                </a:solidFill>
                <a:effectLst>
                  <a:outerShdw blurRad="190500" dist="88900" dir="2700000" algn="tl" rotWithShape="0">
                    <a:prstClr val="black">
                      <a:alpha val="70000"/>
                    </a:prstClr>
                  </a:outerShdw>
                </a:effectLst>
                <a:latin typeface="Aharoni" panose="02010803020104030203" pitchFamily="2" charset="-79"/>
                <a:cs typeface="Aharoni" panose="02010803020104030203" pitchFamily="2" charset="-79"/>
              </a:defRPr>
            </a:lvl1p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a:prstGeom prst="rect">
            <a:avLst/>
          </a:prstGeom>
          <a:effectLst>
            <a:outerShdw blurRad="50800" dist="38100" dir="2700000" algn="tl" rotWithShape="0">
              <a:prstClr val="black">
                <a:alpha val="40000"/>
              </a:prstClr>
            </a:outerShdw>
          </a:effectLst>
        </p:spPr>
        <p:txBody>
          <a:bodyPr/>
          <a:lstStyle>
            <a:lvl1pPr marL="0" indent="0" algn="ctr">
              <a:buNone/>
              <a:defRPr>
                <a:solidFill>
                  <a:srgbClr val="00B0F0"/>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cSld>
  <p:clrMapOvr>
    <a:masterClrMapping/>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lvl1pPr>
              <a:defRPr b="1" cap="all" spc="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457200" y="1200151"/>
            <a:ext cx="8229600" cy="3394472"/>
          </a:xfrm>
          <a:prstGeom prst="rect">
            <a:avLst/>
          </a:prstGeom>
        </p:spPr>
        <p:txBody>
          <a:bodyPr/>
          <a:lstStyle>
            <a:lvl1pPr>
              <a:defRPr sz="2400" b="1">
                <a:latin typeface="Calibri" pitchFamily="34" charset="0"/>
              </a:defRPr>
            </a:lvl1pPr>
            <a:lvl2pPr>
              <a:defRPr sz="2000" b="1">
                <a:latin typeface="Calibri" pitchFamily="34" charset="0"/>
              </a:defRPr>
            </a:lvl2pPr>
            <a:lvl3pPr>
              <a:defRPr sz="1800" b="1">
                <a:latin typeface="Calibri" pitchFamily="34" charset="0"/>
              </a:defRPr>
            </a:lvl3pPr>
            <a:lvl4pPr>
              <a:defRPr sz="1600" b="1">
                <a:latin typeface="Calibri" pitchFamily="34" charset="0"/>
              </a:defRPr>
            </a:lvl4pPr>
            <a:lvl5pPr>
              <a:defRPr sz="1600" b="1">
                <a:latin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p>
            <a:r>
              <a:rPr lang="en-US" smtClean="0"/>
              <a:t>Click to edit Master title style</a:t>
            </a:r>
            <a:endParaRPr lang="en-US"/>
          </a:p>
        </p:txBody>
      </p:sp>
    </p:spTree>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00151"/>
            <a:ext cx="8229600" cy="339447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400050"/>
            <a:ext cx="7924800" cy="417195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65000"/>
          </a:schemeClr>
        </a:solidFill>
        <a:effectLst/>
      </p:bgPr>
    </p:bg>
    <p:spTree>
      <p:nvGrpSpPr>
        <p:cNvPr id="1" name=""/>
        <p:cNvGrpSpPr/>
        <p:nvPr/>
      </p:nvGrpSpPr>
      <p:grpSpPr>
        <a:xfrm>
          <a:off x="0" y="0"/>
          <a:ext cx="0" cy="0"/>
          <a:chOff x="0" y="0"/>
          <a:chExt cx="0" cy="0"/>
        </a:xfrm>
      </p:grpSpPr>
      <p:pic>
        <p:nvPicPr>
          <p:cNvPr id="1046" name="Picture 22" descr="Imfdsfage1ezaazejk"/>
          <p:cNvPicPr>
            <a:picLocks noChangeAspect="1" noChangeArrowheads="1"/>
          </p:cNvPicPr>
          <p:nvPr/>
        </p:nvPicPr>
        <p:blipFill>
          <a:blip r:embed="rId15"/>
          <a:srcRect/>
          <a:stretch>
            <a:fillRect/>
          </a:stretch>
        </p:blipFill>
        <p:spPr bwMode="auto">
          <a:xfrm>
            <a:off x="0" y="0"/>
            <a:ext cx="9144000" cy="5143500"/>
          </a:xfrm>
          <a:prstGeom prst="rect">
            <a:avLst/>
          </a:prstGeom>
          <a:noFill/>
        </p:spPr>
      </p:pic>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01" r:id="rId13"/>
  </p:sldLayoutIdLst>
  <p:transition spd="slow">
    <p:push/>
  </p:transition>
  <p:hf sldNum="0" hd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4"/>
          <p:cNvSpPr>
            <a:spLocks noChangeArrowheads="1"/>
          </p:cNvSpPr>
          <p:nvPr/>
        </p:nvSpPr>
        <p:spPr bwMode="auto">
          <a:xfrm>
            <a:off x="719137" y="1276350"/>
            <a:ext cx="7924800" cy="2121093"/>
          </a:xfrm>
          <a:prstGeom prst="rect">
            <a:avLst/>
          </a:prstGeom>
          <a:noFill/>
          <a:ln w="12700">
            <a:noFill/>
            <a:miter lim="800000"/>
            <a:headEnd/>
            <a:tailEnd/>
          </a:ln>
          <a:effectLst/>
        </p:spPr>
        <p:txBody>
          <a:bodyPr lIns="90488" tIns="44450" rIns="90488" bIns="44450">
            <a:spAutoFit/>
            <a:scene3d>
              <a:camera prst="orthographicFront"/>
              <a:lightRig rig="threePt" dir="t"/>
            </a:scene3d>
            <a:sp3d extrusionH="57150">
              <a:bevelT w="38100" h="38100"/>
            </a:sp3d>
          </a:bodyPr>
          <a:lstStyle/>
          <a:p>
            <a:r>
              <a:rPr lang="en-US" sz="6600" smtClean="0">
                <a:ln>
                  <a:solidFill>
                    <a:srgbClr val="CC00CC"/>
                  </a:solidFill>
                </a:ln>
                <a:solidFill>
                  <a:srgbClr val="CC00CC"/>
                </a:solidFill>
                <a:effectLst>
                  <a:outerShdw blurRad="50800" dist="38100" dir="2700000" algn="tl" rotWithShape="0">
                    <a:prstClr val="black">
                      <a:alpha val="40000"/>
                    </a:prstClr>
                  </a:outerShdw>
                </a:effectLst>
                <a:latin typeface="Berlin Sans FB Demi" panose="020E0802020502020306" pitchFamily="34" charset="0"/>
              </a:rPr>
              <a:t>Proses Perubahan Teknologi:</a:t>
            </a:r>
            <a:endParaRPr lang="en-US" sz="6600" dirty="0">
              <a:ln>
                <a:solidFill>
                  <a:srgbClr val="CC00CC"/>
                </a:solidFill>
              </a:ln>
              <a:solidFill>
                <a:srgbClr val="CC00CC"/>
              </a:solidFill>
              <a:effectLst>
                <a:outerShdw blurRad="50800" dist="38100" dir="2700000" algn="tl" rotWithShape="0">
                  <a:prstClr val="black">
                    <a:alpha val="40000"/>
                  </a:prstClr>
                </a:outerShdw>
              </a:effectLst>
              <a:latin typeface="Berlin Sans FB Demi" pitchFamily="34" charset="0"/>
            </a:endParaRPr>
          </a:p>
        </p:txBody>
      </p:sp>
      <p:sp>
        <p:nvSpPr>
          <p:cNvPr id="57349" name="Rectangle 5"/>
          <p:cNvSpPr>
            <a:spLocks noChangeArrowheads="1"/>
          </p:cNvSpPr>
          <p:nvPr/>
        </p:nvSpPr>
        <p:spPr bwMode="auto">
          <a:xfrm>
            <a:off x="828675" y="133350"/>
            <a:ext cx="7705725" cy="1320874"/>
          </a:xfrm>
          <a:prstGeom prst="rect">
            <a:avLst/>
          </a:prstGeom>
          <a:noFill/>
          <a:ln w="12700">
            <a:noFill/>
            <a:miter lim="800000"/>
            <a:headEnd/>
            <a:tailEnd/>
          </a:ln>
          <a:effectLst/>
        </p:spPr>
        <p:txBody>
          <a:bodyPr lIns="90488" tIns="44450" rIns="90488" bIns="44450">
            <a:spAutoFit/>
          </a:bodyPr>
          <a:lstStyle/>
          <a:p>
            <a:pPr algn="ctr"/>
            <a:r>
              <a:rPr lang="en-US" sz="8000" smtClean="0">
                <a:solidFill>
                  <a:srgbClr val="438E00"/>
                </a:solidFill>
                <a:effectLst>
                  <a:outerShdw blurRad="38100" dist="38100" dir="2700000" algn="tl">
                    <a:srgbClr val="000000"/>
                  </a:outerShdw>
                </a:effectLst>
                <a:latin typeface="Berlin Sans FB Demi" pitchFamily="34" charset="0"/>
              </a:rPr>
              <a:t>Bab 4</a:t>
            </a:r>
            <a:endParaRPr lang="en-US" sz="8000" dirty="0">
              <a:solidFill>
                <a:srgbClr val="438E00"/>
              </a:solidFill>
              <a:effectLst>
                <a:outerShdw blurRad="38100" dist="38100" dir="2700000" algn="tl">
                  <a:srgbClr val="000000"/>
                </a:outerShdw>
              </a:effectLst>
              <a:latin typeface="Berlin Sans FB Demi" pitchFamily="34" charset="0"/>
            </a:endParaRPr>
          </a:p>
        </p:txBody>
      </p:sp>
      <p:sp>
        <p:nvSpPr>
          <p:cNvPr id="57350" name="Rectangle 6"/>
          <p:cNvSpPr>
            <a:spLocks noChangeArrowheads="1"/>
          </p:cNvSpPr>
          <p:nvPr/>
        </p:nvSpPr>
        <p:spPr bwMode="auto">
          <a:xfrm>
            <a:off x="4267200" y="2038350"/>
            <a:ext cx="4114800" cy="1443985"/>
          </a:xfrm>
          <a:prstGeom prst="rect">
            <a:avLst/>
          </a:prstGeom>
          <a:noFill/>
          <a:ln w="12700">
            <a:noFill/>
            <a:miter lim="800000"/>
            <a:headEnd/>
            <a:tailEnd/>
          </a:ln>
          <a:effectLst/>
        </p:spPr>
        <p:txBody>
          <a:bodyPr wrap="square" lIns="90488" tIns="44450" rIns="90488" bIns="44450">
            <a:spAutoFit/>
            <a:scene3d>
              <a:camera prst="orthographicFront"/>
              <a:lightRig rig="threePt" dir="t"/>
            </a:scene3d>
            <a:sp3d extrusionH="57150">
              <a:bevelT w="38100" h="38100"/>
            </a:sp3d>
          </a:bodyPr>
          <a:lstStyle/>
          <a:p>
            <a:pPr algn="ctr"/>
            <a:r>
              <a:rPr lang="en-US" sz="8800" smtClean="0">
                <a:solidFill>
                  <a:srgbClr val="FFFF00"/>
                </a:solidFill>
                <a:effectLst>
                  <a:outerShdw blurRad="50800" dist="38100" dir="2700000" algn="tl" rotWithShape="0">
                    <a:prstClr val="black">
                      <a:alpha val="40000"/>
                    </a:prstClr>
                  </a:outerShdw>
                </a:effectLst>
                <a:latin typeface="Berlin Sans FB" pitchFamily="34" charset="0"/>
              </a:rPr>
              <a:t>Difusi</a:t>
            </a:r>
            <a:endParaRPr lang="en-US" sz="8800" dirty="0">
              <a:solidFill>
                <a:srgbClr val="FFFF00"/>
              </a:solidFill>
              <a:effectLst>
                <a:outerShdw blurRad="50800" dist="38100" dir="2700000" algn="tl" rotWithShape="0">
                  <a:prstClr val="black">
                    <a:alpha val="40000"/>
                  </a:prstClr>
                </a:outerShdw>
              </a:effectLst>
              <a:latin typeface="Berlin Sans FB" pitchFamily="34" charset="0"/>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7349"/>
                                        </p:tgtEl>
                                        <p:attrNameLst>
                                          <p:attrName>style.visibility</p:attrName>
                                        </p:attrNameLst>
                                      </p:cBhvr>
                                      <p:to>
                                        <p:strVal val="visible"/>
                                      </p:to>
                                    </p:set>
                                    <p:anim calcmode="lin" valueType="num">
                                      <p:cBhvr>
                                        <p:cTn id="7" dur="500" fill="hold"/>
                                        <p:tgtEl>
                                          <p:spTgt spid="57349"/>
                                        </p:tgtEl>
                                        <p:attrNameLst>
                                          <p:attrName>ppt_w</p:attrName>
                                        </p:attrNameLst>
                                      </p:cBhvr>
                                      <p:tavLst>
                                        <p:tav tm="0">
                                          <p:val>
                                            <p:fltVal val="0"/>
                                          </p:val>
                                        </p:tav>
                                        <p:tav tm="100000">
                                          <p:val>
                                            <p:strVal val="#ppt_w"/>
                                          </p:val>
                                        </p:tav>
                                      </p:tavLst>
                                    </p:anim>
                                    <p:anim calcmode="lin" valueType="num">
                                      <p:cBhvr>
                                        <p:cTn id="8" dur="500" fill="hold"/>
                                        <p:tgtEl>
                                          <p:spTgt spid="57349"/>
                                        </p:tgtEl>
                                        <p:attrNameLst>
                                          <p:attrName>ppt_h</p:attrName>
                                        </p:attrNameLst>
                                      </p:cBhvr>
                                      <p:tavLst>
                                        <p:tav tm="0">
                                          <p:val>
                                            <p:fltVal val="0"/>
                                          </p:val>
                                        </p:tav>
                                        <p:tav tm="100000">
                                          <p:val>
                                            <p:strVal val="#ppt_h"/>
                                          </p:val>
                                        </p:tav>
                                      </p:tavLst>
                                    </p:anim>
                                    <p:animEffect transition="in" filter="fade">
                                      <p:cBhvr>
                                        <p:cTn id="9" dur="500"/>
                                        <p:tgtEl>
                                          <p:spTgt spid="5734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57348"/>
                                        </p:tgtEl>
                                        <p:attrNameLst>
                                          <p:attrName>style.visibility</p:attrName>
                                        </p:attrNameLst>
                                      </p:cBhvr>
                                      <p:to>
                                        <p:strVal val="visible"/>
                                      </p:to>
                                    </p:set>
                                    <p:anim calcmode="lin" valueType="num">
                                      <p:cBhvr>
                                        <p:cTn id="14" dur="1750" fill="hold"/>
                                        <p:tgtEl>
                                          <p:spTgt spid="57348"/>
                                        </p:tgtEl>
                                        <p:attrNameLst>
                                          <p:attrName>ppt_w</p:attrName>
                                        </p:attrNameLst>
                                      </p:cBhvr>
                                      <p:tavLst>
                                        <p:tav tm="0">
                                          <p:val>
                                            <p:fltVal val="0"/>
                                          </p:val>
                                        </p:tav>
                                        <p:tav tm="100000">
                                          <p:val>
                                            <p:strVal val="#ppt_w"/>
                                          </p:val>
                                        </p:tav>
                                      </p:tavLst>
                                    </p:anim>
                                    <p:anim calcmode="lin" valueType="num">
                                      <p:cBhvr>
                                        <p:cTn id="15" dur="1750" fill="hold"/>
                                        <p:tgtEl>
                                          <p:spTgt spid="57348"/>
                                        </p:tgtEl>
                                        <p:attrNameLst>
                                          <p:attrName>ppt_h</p:attrName>
                                        </p:attrNameLst>
                                      </p:cBhvr>
                                      <p:tavLst>
                                        <p:tav tm="0">
                                          <p:val>
                                            <p:fltVal val="0"/>
                                          </p:val>
                                        </p:tav>
                                        <p:tav tm="100000">
                                          <p:val>
                                            <p:strVal val="#ppt_h"/>
                                          </p:val>
                                        </p:tav>
                                      </p:tavLst>
                                    </p:anim>
                                    <p:anim calcmode="lin" valueType="num">
                                      <p:cBhvr>
                                        <p:cTn id="16" dur="1750" fill="hold"/>
                                        <p:tgtEl>
                                          <p:spTgt spid="57348"/>
                                        </p:tgtEl>
                                        <p:attrNameLst>
                                          <p:attrName>style.rotation</p:attrName>
                                        </p:attrNameLst>
                                      </p:cBhvr>
                                      <p:tavLst>
                                        <p:tav tm="0">
                                          <p:val>
                                            <p:fltVal val="90"/>
                                          </p:val>
                                        </p:tav>
                                        <p:tav tm="100000">
                                          <p:val>
                                            <p:fltVal val="0"/>
                                          </p:val>
                                        </p:tav>
                                      </p:tavLst>
                                    </p:anim>
                                    <p:animEffect transition="in" filter="fade">
                                      <p:cBhvr>
                                        <p:cTn id="17" dur="1750"/>
                                        <p:tgtEl>
                                          <p:spTgt spid="57348"/>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57350"/>
                                        </p:tgtEl>
                                        <p:attrNameLst>
                                          <p:attrName>style.visibility</p:attrName>
                                        </p:attrNameLst>
                                      </p:cBhvr>
                                      <p:to>
                                        <p:strVal val="visible"/>
                                      </p:to>
                                    </p:set>
                                    <p:animEffect transition="in" filter="wipe(down)">
                                      <p:cBhvr>
                                        <p:cTn id="22" dur="580">
                                          <p:stCondLst>
                                            <p:cond delay="0"/>
                                          </p:stCondLst>
                                        </p:cTn>
                                        <p:tgtEl>
                                          <p:spTgt spid="57350"/>
                                        </p:tgtEl>
                                      </p:cBhvr>
                                    </p:animEffect>
                                    <p:anim calcmode="lin" valueType="num">
                                      <p:cBhvr>
                                        <p:cTn id="23" dur="1822" tmFilter="0,0; 0.14,0.36; 0.43,0.73; 0.71,0.91; 1.0,1.0">
                                          <p:stCondLst>
                                            <p:cond delay="0"/>
                                          </p:stCondLst>
                                        </p:cTn>
                                        <p:tgtEl>
                                          <p:spTgt spid="57350"/>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57350"/>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57350"/>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57350"/>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57350"/>
                                        </p:tgtEl>
                                        <p:attrNameLst>
                                          <p:attrName>ppt_y</p:attrName>
                                        </p:attrNameLst>
                                      </p:cBhvr>
                                      <p:tavLst>
                                        <p:tav tm="0" fmla="#ppt_y-sin(pi*$)/81">
                                          <p:val>
                                            <p:fltVal val="0"/>
                                          </p:val>
                                        </p:tav>
                                        <p:tav tm="100000">
                                          <p:val>
                                            <p:fltVal val="1"/>
                                          </p:val>
                                        </p:tav>
                                      </p:tavLst>
                                    </p:anim>
                                    <p:animScale>
                                      <p:cBhvr>
                                        <p:cTn id="28" dur="26">
                                          <p:stCondLst>
                                            <p:cond delay="650"/>
                                          </p:stCondLst>
                                        </p:cTn>
                                        <p:tgtEl>
                                          <p:spTgt spid="57350"/>
                                        </p:tgtEl>
                                      </p:cBhvr>
                                      <p:to x="100000" y="60000"/>
                                    </p:animScale>
                                    <p:animScale>
                                      <p:cBhvr>
                                        <p:cTn id="29" dur="166" decel="50000">
                                          <p:stCondLst>
                                            <p:cond delay="676"/>
                                          </p:stCondLst>
                                        </p:cTn>
                                        <p:tgtEl>
                                          <p:spTgt spid="57350"/>
                                        </p:tgtEl>
                                      </p:cBhvr>
                                      <p:to x="100000" y="100000"/>
                                    </p:animScale>
                                    <p:animScale>
                                      <p:cBhvr>
                                        <p:cTn id="30" dur="26">
                                          <p:stCondLst>
                                            <p:cond delay="1312"/>
                                          </p:stCondLst>
                                        </p:cTn>
                                        <p:tgtEl>
                                          <p:spTgt spid="57350"/>
                                        </p:tgtEl>
                                      </p:cBhvr>
                                      <p:to x="100000" y="80000"/>
                                    </p:animScale>
                                    <p:animScale>
                                      <p:cBhvr>
                                        <p:cTn id="31" dur="166" decel="50000">
                                          <p:stCondLst>
                                            <p:cond delay="1338"/>
                                          </p:stCondLst>
                                        </p:cTn>
                                        <p:tgtEl>
                                          <p:spTgt spid="57350"/>
                                        </p:tgtEl>
                                      </p:cBhvr>
                                      <p:to x="100000" y="100000"/>
                                    </p:animScale>
                                    <p:animScale>
                                      <p:cBhvr>
                                        <p:cTn id="32" dur="26">
                                          <p:stCondLst>
                                            <p:cond delay="1642"/>
                                          </p:stCondLst>
                                        </p:cTn>
                                        <p:tgtEl>
                                          <p:spTgt spid="57350"/>
                                        </p:tgtEl>
                                      </p:cBhvr>
                                      <p:to x="100000" y="90000"/>
                                    </p:animScale>
                                    <p:animScale>
                                      <p:cBhvr>
                                        <p:cTn id="33" dur="166" decel="50000">
                                          <p:stCondLst>
                                            <p:cond delay="1668"/>
                                          </p:stCondLst>
                                        </p:cTn>
                                        <p:tgtEl>
                                          <p:spTgt spid="57350"/>
                                        </p:tgtEl>
                                      </p:cBhvr>
                                      <p:to x="100000" y="100000"/>
                                    </p:animScale>
                                    <p:animScale>
                                      <p:cBhvr>
                                        <p:cTn id="34" dur="26">
                                          <p:stCondLst>
                                            <p:cond delay="1808"/>
                                          </p:stCondLst>
                                        </p:cTn>
                                        <p:tgtEl>
                                          <p:spTgt spid="57350"/>
                                        </p:tgtEl>
                                      </p:cBhvr>
                                      <p:to x="100000" y="95000"/>
                                    </p:animScale>
                                    <p:animScale>
                                      <p:cBhvr>
                                        <p:cTn id="35" dur="166" decel="50000">
                                          <p:stCondLst>
                                            <p:cond delay="1834"/>
                                          </p:stCondLst>
                                        </p:cTn>
                                        <p:tgtEl>
                                          <p:spTgt spid="573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p:bldP spid="57349" grpId="0"/>
      <p:bldP spid="573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Apa itu difusi?</a:t>
            </a:r>
            <a:endParaRPr lang="en-US" dirty="0"/>
          </a:p>
        </p:txBody>
      </p:sp>
      <p:sp>
        <p:nvSpPr>
          <p:cNvPr id="3" name="Content Placeholder 2"/>
          <p:cNvSpPr>
            <a:spLocks noGrp="1"/>
          </p:cNvSpPr>
          <p:nvPr>
            <p:ph idx="1"/>
          </p:nvPr>
        </p:nvSpPr>
        <p:spPr/>
        <p:txBody>
          <a:bodyPr/>
          <a:lstStyle/>
          <a:p>
            <a:r>
              <a:rPr lang="en-US" smtClean="0">
                <a:effectLst>
                  <a:outerShdw blurRad="88900" dist="38100" dir="2700000" algn="tl" rotWithShape="0">
                    <a:prstClr val="black">
                      <a:alpha val="68000"/>
                    </a:prstClr>
                  </a:outerShdw>
                </a:effectLst>
              </a:rPr>
              <a:t>Difusi berasal dari asal kata </a:t>
            </a:r>
            <a:r>
              <a:rPr lang="en-US" i="1" smtClean="0">
                <a:effectLst>
                  <a:outerShdw blurRad="88900" dist="38100" dir="2700000" algn="tl" rotWithShape="0">
                    <a:prstClr val="black">
                      <a:alpha val="68000"/>
                    </a:prstClr>
                  </a:outerShdw>
                </a:effectLst>
              </a:rPr>
              <a:t>diffusion. </a:t>
            </a:r>
            <a:r>
              <a:rPr lang="en-US" smtClean="0">
                <a:effectLst>
                  <a:outerShdw blurRad="88900" dist="38100" dir="2700000" algn="tl" rotWithShape="0">
                    <a:prstClr val="black">
                      <a:alpha val="68000"/>
                    </a:prstClr>
                  </a:outerShdw>
                </a:effectLst>
              </a:rPr>
              <a:t>Kata ini jika ditelusur, berasal dari bahasa Latin </a:t>
            </a:r>
            <a:r>
              <a:rPr lang="en-US" dirty="0" smtClean="0">
                <a:effectLst>
                  <a:outerShdw blurRad="88900" dist="38100" dir="2700000" algn="tl" rotWithShape="0">
                    <a:prstClr val="black">
                      <a:alpha val="68000"/>
                    </a:prstClr>
                  </a:outerShdw>
                </a:effectLst>
              </a:rPr>
              <a:t>“</a:t>
            </a:r>
            <a:r>
              <a:rPr lang="en-US" i="1" dirty="0" err="1" smtClean="0">
                <a:effectLst>
                  <a:outerShdw blurRad="88900" dist="38100" dir="2700000" algn="tl" rotWithShape="0">
                    <a:prstClr val="black">
                      <a:alpha val="68000"/>
                    </a:prstClr>
                  </a:outerShdw>
                </a:effectLst>
                <a:latin typeface="Bookman Old Style" pitchFamily="18" charset="0"/>
              </a:rPr>
              <a:t>diffundere</a:t>
            </a:r>
            <a:r>
              <a:rPr lang="en-US" smtClean="0">
                <a:effectLst>
                  <a:outerShdw blurRad="88900" dist="38100" dir="2700000" algn="tl" rotWithShape="0">
                    <a:prstClr val="black">
                      <a:alpha val="68000"/>
                    </a:prstClr>
                  </a:outerShdw>
                </a:effectLst>
              </a:rPr>
              <a:t>,” yang berarti </a:t>
            </a:r>
            <a:r>
              <a:rPr lang="en-US" dirty="0" smtClean="0">
                <a:effectLst>
                  <a:outerShdw blurRad="88900" dist="38100" dir="2700000" algn="tl" rotWithShape="0">
                    <a:prstClr val="black">
                      <a:alpha val="68000"/>
                    </a:prstClr>
                  </a:outerShdw>
                </a:effectLst>
              </a:rPr>
              <a:t>“to </a:t>
            </a:r>
            <a:r>
              <a:rPr lang="en-US" smtClean="0">
                <a:effectLst>
                  <a:outerShdw blurRad="88900" dist="38100" dir="2700000" algn="tl" rotWithShape="0">
                    <a:prstClr val="black">
                      <a:alpha val="68000"/>
                    </a:prstClr>
                  </a:outerShdw>
                </a:effectLst>
              </a:rPr>
              <a:t>put out.”</a:t>
            </a:r>
            <a:endParaRPr lang="en-US" dirty="0" smtClean="0">
              <a:effectLst>
                <a:outerShdw blurRad="88900" dist="38100" dir="2700000" algn="tl" rotWithShape="0">
                  <a:prstClr val="black">
                    <a:alpha val="68000"/>
                  </a:prstClr>
                </a:outerShdw>
              </a:effectLst>
            </a:endParaRPr>
          </a:p>
          <a:p>
            <a:r>
              <a:rPr lang="en-US" smtClean="0">
                <a:effectLst>
                  <a:outerShdw blurRad="88900" dist="38100" dir="2700000" algn="tl" rotWithShape="0">
                    <a:prstClr val="black">
                      <a:alpha val="68000"/>
                    </a:prstClr>
                  </a:outerShdw>
                </a:effectLst>
              </a:rPr>
              <a:t>Dalam bahasa Inggris, </a:t>
            </a:r>
            <a:r>
              <a:rPr lang="en-US" dirty="0" smtClean="0">
                <a:effectLst>
                  <a:outerShdw blurRad="88900" dist="38100" dir="2700000" algn="tl" rotWithShape="0">
                    <a:prstClr val="black">
                      <a:alpha val="68000"/>
                    </a:prstClr>
                  </a:outerShdw>
                </a:effectLst>
              </a:rPr>
              <a:t>to </a:t>
            </a:r>
            <a:r>
              <a:rPr lang="en-US" smtClean="0">
                <a:effectLst>
                  <a:outerShdw blurRad="88900" dist="38100" dir="2700000" algn="tl" rotWithShape="0">
                    <a:prstClr val="black">
                      <a:alpha val="68000"/>
                    </a:prstClr>
                  </a:outerShdw>
                </a:effectLst>
              </a:rPr>
              <a:t>diffuse berarti </a:t>
            </a:r>
            <a:r>
              <a:rPr lang="en-US" smtClean="0">
                <a:solidFill>
                  <a:srgbClr val="FFFF00"/>
                </a:solidFill>
                <a:effectLst>
                  <a:outerShdw blurRad="88900" dist="38100" dir="2700000" algn="tl" rotWithShape="0">
                    <a:prstClr val="black">
                      <a:alpha val="68000"/>
                    </a:prstClr>
                  </a:outerShdw>
                </a:effectLst>
              </a:rPr>
              <a:t>senyebar ke semua arah</a:t>
            </a:r>
            <a:r>
              <a:rPr lang="en-US" smtClean="0">
                <a:effectLst>
                  <a:outerShdw blurRad="88900" dist="38100" dir="2700000" algn="tl" rotWithShape="0">
                    <a:prstClr val="black">
                      <a:alpha val="68000"/>
                    </a:prstClr>
                  </a:outerShdw>
                </a:effectLst>
              </a:rPr>
              <a:t>.</a:t>
            </a:r>
            <a:endParaRPr lang="en-US" dirty="0" smtClean="0">
              <a:effectLst>
                <a:outerShdw blurRad="88900" dist="38100" dir="2700000" algn="tl" rotWithShape="0">
                  <a:prstClr val="black">
                    <a:alpha val="68000"/>
                  </a:prstClr>
                </a:outerShdw>
              </a:effectLst>
            </a:endParaRPr>
          </a:p>
          <a:p>
            <a:r>
              <a:rPr lang="en-US" smtClean="0">
                <a:effectLst>
                  <a:outerShdw blurRad="88900" dist="38100" dir="2700000" algn="tl" rotWithShape="0">
                    <a:prstClr val="black">
                      <a:alpha val="68000"/>
                    </a:prstClr>
                  </a:outerShdw>
                </a:effectLst>
              </a:rPr>
              <a:t>Difusi adalah proses </a:t>
            </a:r>
            <a:r>
              <a:rPr lang="en-US" smtClean="0">
                <a:effectLst>
                  <a:outerShdw blurRad="88900" dist="38100" dir="2700000" algn="tl" rotWithShape="0">
                    <a:prstClr val="black">
                      <a:alpha val="68000"/>
                    </a:prstClr>
                  </a:outerShdw>
                </a:effectLst>
              </a:rPr>
              <a:t>di </a:t>
            </a:r>
            <a:r>
              <a:rPr lang="en-US" smtClean="0">
                <a:effectLst>
                  <a:outerShdw blurRad="88900" dist="38100" dir="2700000" algn="tl" rotWithShape="0">
                    <a:prstClr val="black">
                      <a:alpha val="68000"/>
                    </a:prstClr>
                  </a:outerShdw>
                </a:effectLst>
              </a:rPr>
              <a:t>mana </a:t>
            </a:r>
            <a:r>
              <a:rPr lang="en-US" smtClean="0">
                <a:solidFill>
                  <a:srgbClr val="CC00CC"/>
                </a:solidFill>
                <a:effectLst>
                  <a:outerShdw blurRad="88900" dist="38100" dir="2700000" algn="tl" rotWithShape="0">
                    <a:prstClr val="black">
                      <a:alpha val="68000"/>
                    </a:prstClr>
                  </a:outerShdw>
                </a:effectLst>
              </a:rPr>
              <a:t>inovasi </a:t>
            </a:r>
            <a:r>
              <a:rPr lang="en-US" smtClean="0">
                <a:effectLst>
                  <a:outerShdw blurRad="88900" dist="38100" dir="2700000" algn="tl" rotWithShape="0">
                    <a:prstClr val="black">
                      <a:alpha val="68000"/>
                    </a:prstClr>
                  </a:outerShdw>
                </a:effectLst>
              </a:rPr>
              <a:t>tersebut </a:t>
            </a:r>
            <a:r>
              <a:rPr lang="en-US" smtClean="0">
                <a:solidFill>
                  <a:srgbClr val="CC00CC"/>
                </a:solidFill>
                <a:effectLst>
                  <a:outerShdw blurRad="88900" dist="38100" dir="2700000" algn="tl" rotWithShape="0">
                    <a:prstClr val="black">
                      <a:alpha val="68000"/>
                    </a:prstClr>
                  </a:outerShdw>
                </a:effectLst>
              </a:rPr>
              <a:t>berkembang biak </a:t>
            </a:r>
            <a:r>
              <a:rPr lang="en-US" smtClean="0">
                <a:effectLst>
                  <a:outerShdw blurRad="88900" dist="38100" dir="2700000" algn="tl" rotWithShape="0">
                    <a:prstClr val="black">
                      <a:alpha val="68000"/>
                    </a:prstClr>
                  </a:outerShdw>
                </a:effectLst>
              </a:rPr>
              <a:t>melalui saluran tertentu sepanjang </a:t>
            </a:r>
            <a:r>
              <a:rPr lang="en-US" smtClean="0">
                <a:solidFill>
                  <a:srgbClr val="CC00CC"/>
                </a:solidFill>
                <a:effectLst>
                  <a:outerShdw blurRad="88900" dist="38100" dir="2700000" algn="tl" rotWithShape="0">
                    <a:prstClr val="black">
                      <a:alpha val="68000"/>
                    </a:prstClr>
                  </a:outerShdw>
                </a:effectLst>
              </a:rPr>
              <a:t>waktu </a:t>
            </a:r>
            <a:r>
              <a:rPr lang="en-US" smtClean="0">
                <a:effectLst>
                  <a:outerShdw blurRad="88900" dist="38100" dir="2700000" algn="tl" rotWithShape="0">
                    <a:prstClr val="black">
                      <a:alpha val="68000"/>
                    </a:prstClr>
                  </a:outerShdw>
                </a:effectLst>
              </a:rPr>
              <a:t>di antara unit-unit dalam </a:t>
            </a:r>
            <a:r>
              <a:rPr lang="en-US" smtClean="0">
                <a:solidFill>
                  <a:srgbClr val="CC00CC"/>
                </a:solidFill>
                <a:effectLst>
                  <a:outerShdw blurRad="88900" dist="38100" dir="2700000" algn="tl" rotWithShape="0">
                    <a:prstClr val="black">
                      <a:alpha val="68000"/>
                    </a:prstClr>
                  </a:outerShdw>
                </a:effectLst>
              </a:rPr>
              <a:t>sistem</a:t>
            </a:r>
            <a:r>
              <a:rPr lang="en-US" dirty="0" smtClean="0">
                <a:effectLst>
                  <a:outerShdw blurRad="88900" dist="38100" dir="2700000" algn="tl" rotWithShape="0">
                    <a:prstClr val="black">
                      <a:alpha val="68000"/>
                    </a:prstClr>
                  </a:outerShdw>
                </a:effectLst>
              </a:rPr>
              <a:t>.</a:t>
            </a:r>
          </a:p>
          <a:p>
            <a:endParaRPr lang="en-US" dirty="0">
              <a:effectLst>
                <a:outerShdw blurRad="88900" dist="38100" dir="2700000" algn="tl" rotWithShape="0">
                  <a:prstClr val="black">
                    <a:alpha val="68000"/>
                  </a:prstClr>
                </a:outerShdw>
              </a:effectLst>
            </a:endParaRPr>
          </a:p>
        </p:txBody>
      </p:sp>
    </p:spTree>
    <p:extLst>
      <p:ext uri="{BB962C8B-B14F-4D97-AF65-F5344CB8AC3E}">
        <p14:creationId xmlns:p14="http://schemas.microsoft.com/office/powerpoint/2010/main" val="2169102149"/>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Ada 3 (tiga) elemen utama</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sz="2000" i="1" smtClean="0">
                <a:solidFill>
                  <a:srgbClr val="CC00CC"/>
                </a:solidFill>
              </a:rPr>
              <a:t>INOVASI</a:t>
            </a:r>
            <a:r>
              <a:rPr lang="en-US" sz="2000" b="0" smtClean="0"/>
              <a:t>. Dari sudut pandang pelanggan, solusi teknis dianggap sebagai inovasi ketika ini baru atau dipersepsikan baru oleh individu atau unit yang mengadopsi</a:t>
            </a:r>
          </a:p>
          <a:p>
            <a:pPr marL="457200" indent="-457200">
              <a:buFont typeface="+mj-lt"/>
              <a:buAutoNum type="arabicPeriod"/>
            </a:pPr>
            <a:r>
              <a:rPr lang="en-US" sz="2000" i="1" smtClean="0">
                <a:solidFill>
                  <a:srgbClr val="CC00CC"/>
                </a:solidFill>
              </a:rPr>
              <a:t>PROPAGASI (BERKEMBANGBIAK)</a:t>
            </a:r>
            <a:r>
              <a:rPr lang="en-US" sz="2000" i="1" smtClean="0"/>
              <a:t>.</a:t>
            </a:r>
            <a:r>
              <a:rPr lang="en-US" sz="2000" b="0" smtClean="0"/>
              <a:t> Mengacu pada istilah menyebarnya inovasi tersebut keluar dari inventor (penemu) nya.</a:t>
            </a:r>
          </a:p>
          <a:p>
            <a:pPr marL="457200" indent="-457200">
              <a:buFont typeface="+mj-lt"/>
              <a:buAutoNum type="arabicPeriod"/>
            </a:pPr>
            <a:r>
              <a:rPr lang="en-US" sz="2000" i="1" smtClean="0">
                <a:solidFill>
                  <a:srgbClr val="CC00CC"/>
                </a:solidFill>
              </a:rPr>
              <a:t>WAKTU</a:t>
            </a:r>
            <a:r>
              <a:rPr lang="en-US" sz="2000" b="0" i="1" smtClean="0"/>
              <a:t>. </a:t>
            </a:r>
            <a:r>
              <a:rPr lang="en-US" sz="2000" b="0" smtClean="0"/>
              <a:t>Dimensi waktu terlibat dalam difusi, sebab hal ini memerlukan waktu bagi individu atau perusahaan untuk menentukan mengadopsi sebuah inovasi.</a:t>
            </a:r>
          </a:p>
          <a:p>
            <a:pPr marL="457200" indent="-457200">
              <a:buFont typeface="+mj-lt"/>
              <a:buAutoNum type="arabicPeriod"/>
            </a:pPr>
            <a:r>
              <a:rPr lang="en-US" sz="2000" i="1" smtClean="0">
                <a:solidFill>
                  <a:srgbClr val="CC00CC"/>
                </a:solidFill>
              </a:rPr>
              <a:t>SISTEM</a:t>
            </a:r>
            <a:r>
              <a:rPr lang="en-US" sz="2000" b="0" smtClean="0"/>
              <a:t>. Adalah sekumpulan unit yang saling terhubung yang berpartisipasi dalam proses difusi</a:t>
            </a:r>
          </a:p>
        </p:txBody>
      </p:sp>
    </p:spTree>
    <p:extLst>
      <p:ext uri="{BB962C8B-B14F-4D97-AF65-F5344CB8AC3E}">
        <p14:creationId xmlns:p14="http://schemas.microsoft.com/office/powerpoint/2010/main" val="21633109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1809750"/>
            <a:ext cx="2590800" cy="838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i="1" smtClean="0">
                <a:solidFill>
                  <a:srgbClr val="0000FF"/>
                </a:solidFill>
                <a:effectLst>
                  <a:outerShdw blurRad="38100" dist="38100" dir="2700000" algn="tl">
                    <a:srgbClr val="000000">
                      <a:alpha val="43137"/>
                    </a:srgbClr>
                  </a:outerShdw>
                </a:effectLst>
              </a:rPr>
              <a:t>INOVASI</a:t>
            </a:r>
            <a:endParaRPr lang="en-US" i="1">
              <a:solidFill>
                <a:srgbClr val="0000FF"/>
              </a:solidFill>
              <a:effectLst>
                <a:outerShdw blurRad="38100" dist="38100" dir="2700000" algn="tl">
                  <a:srgbClr val="000000">
                    <a:alpha val="43137"/>
                  </a:srgbClr>
                </a:outerShdw>
              </a:effectLst>
            </a:endParaRPr>
          </a:p>
        </p:txBody>
      </p:sp>
      <p:sp>
        <p:nvSpPr>
          <p:cNvPr id="5" name="Rounded Rectangle 4"/>
          <p:cNvSpPr/>
          <p:nvPr/>
        </p:nvSpPr>
        <p:spPr>
          <a:xfrm>
            <a:off x="5334000" y="895350"/>
            <a:ext cx="2590800" cy="838200"/>
          </a:xfrm>
          <a:prstGeom prst="roundRect">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b="0" i="1" smtClean="0">
                <a:ln w="18415" cmpd="sng">
                  <a:solidFill>
                    <a:srgbClr val="FFFFFF"/>
                  </a:solidFill>
                  <a:prstDash val="solid"/>
                </a:ln>
                <a:solidFill>
                  <a:srgbClr val="FFFFFF"/>
                </a:solidFill>
                <a:effectLst>
                  <a:outerShdw blurRad="63500" dir="3600000" algn="tl" rotWithShape="0">
                    <a:srgbClr val="000000">
                      <a:alpha val="70000"/>
                    </a:srgbClr>
                  </a:outerShdw>
                </a:effectLst>
              </a:rPr>
              <a:t>IMITASI</a:t>
            </a:r>
            <a:endParaRPr lang="en-US" b="0" i="1">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ounded Rectangle 5"/>
          <p:cNvSpPr/>
          <p:nvPr/>
        </p:nvSpPr>
        <p:spPr>
          <a:xfrm>
            <a:off x="5334000" y="2952750"/>
            <a:ext cx="2590800" cy="838200"/>
          </a:xfrm>
          <a:prstGeom prst="roundRect">
            <a:avLst/>
          </a:prstGeom>
          <a:solidFill>
            <a:schemeClr val="accent2">
              <a:lumMod val="60000"/>
              <a:lumOff val="4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b="0" i="1" smtClean="0">
                <a:ln w="18415" cmpd="sng">
                  <a:solidFill>
                    <a:srgbClr val="FFFFFF"/>
                  </a:solidFill>
                  <a:prstDash val="solid"/>
                </a:ln>
                <a:solidFill>
                  <a:srgbClr val="FFFFFF"/>
                </a:solidFill>
                <a:effectLst>
                  <a:outerShdw blurRad="63500" dir="3600000" algn="tl" rotWithShape="0">
                    <a:srgbClr val="000000">
                      <a:alpha val="70000"/>
                    </a:srgbClr>
                  </a:outerShdw>
                </a:effectLst>
              </a:rPr>
              <a:t>DIFUSI</a:t>
            </a:r>
            <a:endParaRPr lang="en-US" b="0" i="1">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8" name="Straight Arrow Connector 7"/>
          <p:cNvCxnSpPr>
            <a:stCxn id="4" idx="3"/>
            <a:endCxn id="5" idx="1"/>
          </p:cNvCxnSpPr>
          <p:nvPr/>
        </p:nvCxnSpPr>
        <p:spPr>
          <a:xfrm flipV="1">
            <a:off x="3505200" y="1314450"/>
            <a:ext cx="1828800" cy="914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0" name="Straight Arrow Connector 9"/>
          <p:cNvCxnSpPr>
            <a:stCxn id="4" idx="3"/>
            <a:endCxn id="6" idx="1"/>
          </p:cNvCxnSpPr>
          <p:nvPr/>
        </p:nvCxnSpPr>
        <p:spPr>
          <a:xfrm>
            <a:off x="3505200" y="2228850"/>
            <a:ext cx="1828800" cy="11430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1" name="TextBox 10"/>
          <p:cNvSpPr txBox="1"/>
          <p:nvPr/>
        </p:nvSpPr>
        <p:spPr>
          <a:xfrm>
            <a:off x="4114800" y="209550"/>
            <a:ext cx="2210862" cy="646331"/>
          </a:xfrm>
          <a:prstGeom prst="rect">
            <a:avLst/>
          </a:prstGeom>
          <a:noFill/>
        </p:spPr>
        <p:txBody>
          <a:bodyPr wrap="none" rtlCol="0">
            <a:spAutoFit/>
          </a:bodyPr>
          <a:lstStyle/>
          <a:p>
            <a:r>
              <a:rPr lang="en-US" i="1" smtClean="0">
                <a:effectLst>
                  <a:outerShdw blurRad="38100" dist="38100" dir="2700000" algn="tl">
                    <a:srgbClr val="000000">
                      <a:alpha val="43137"/>
                    </a:srgbClr>
                  </a:outerShdw>
                </a:effectLst>
              </a:rPr>
              <a:t>SISI PENAWARAN</a:t>
            </a:r>
            <a:endParaRPr lang="id-ID" i="1" smtClean="0">
              <a:effectLst>
                <a:outerShdw blurRad="38100" dist="38100" dir="2700000" algn="tl">
                  <a:srgbClr val="000000">
                    <a:alpha val="43137"/>
                  </a:srgbClr>
                </a:outerShdw>
              </a:effectLst>
            </a:endParaRPr>
          </a:p>
          <a:p>
            <a:r>
              <a:rPr lang="en-US" i="1" smtClean="0">
                <a:effectLst>
                  <a:outerShdw blurRad="38100" dist="38100" dir="2700000" algn="tl">
                    <a:srgbClr val="000000">
                      <a:alpha val="43137"/>
                    </a:srgbClr>
                  </a:outerShdw>
                </a:effectLst>
              </a:rPr>
              <a:t>(Pesaing)</a:t>
            </a:r>
            <a:endParaRPr lang="en-US" i="1">
              <a:effectLst>
                <a:outerShdw blurRad="38100" dist="38100" dir="2700000" algn="tl">
                  <a:srgbClr val="000000">
                    <a:alpha val="43137"/>
                  </a:srgbClr>
                </a:outerShdw>
              </a:effectLst>
            </a:endParaRPr>
          </a:p>
        </p:txBody>
      </p:sp>
      <p:sp>
        <p:nvSpPr>
          <p:cNvPr id="12" name="TextBox 11"/>
          <p:cNvSpPr txBox="1"/>
          <p:nvPr/>
        </p:nvSpPr>
        <p:spPr>
          <a:xfrm>
            <a:off x="4648200" y="3943350"/>
            <a:ext cx="2052678" cy="646331"/>
          </a:xfrm>
          <a:prstGeom prst="rect">
            <a:avLst/>
          </a:prstGeom>
          <a:noFill/>
        </p:spPr>
        <p:txBody>
          <a:bodyPr wrap="none" rtlCol="0">
            <a:spAutoFit/>
          </a:bodyPr>
          <a:lstStyle/>
          <a:p>
            <a:r>
              <a:rPr lang="en-US" i="1" smtClean="0">
                <a:effectLst>
                  <a:outerShdw blurRad="38100" dist="38100" dir="2700000" algn="tl">
                    <a:srgbClr val="000000">
                      <a:alpha val="43137"/>
                    </a:srgbClr>
                  </a:outerShdw>
                </a:effectLst>
              </a:rPr>
              <a:t>ISI PERMINTAAN</a:t>
            </a:r>
            <a:endParaRPr lang="id-ID" i="1" smtClean="0">
              <a:effectLst>
                <a:outerShdw blurRad="38100" dist="38100" dir="2700000" algn="tl">
                  <a:srgbClr val="000000">
                    <a:alpha val="43137"/>
                  </a:srgbClr>
                </a:outerShdw>
              </a:effectLst>
            </a:endParaRPr>
          </a:p>
          <a:p>
            <a:r>
              <a:rPr lang="en-US" i="1" smtClean="0">
                <a:effectLst>
                  <a:outerShdw blurRad="38100" dist="38100" dir="2700000" algn="tl">
                    <a:srgbClr val="000000">
                      <a:alpha val="43137"/>
                    </a:srgbClr>
                  </a:outerShdw>
                </a:effectLst>
              </a:rPr>
              <a:t>(Konsumen)</a:t>
            </a:r>
            <a:endParaRPr lang="en-US" i="1">
              <a:effectLst>
                <a:outerShdw blurRad="38100" dist="38100" dir="2700000" algn="tl">
                  <a:srgbClr val="000000">
                    <a:alpha val="43137"/>
                  </a:srgbClr>
                </a:outerShdw>
              </a:effectLst>
            </a:endParaRPr>
          </a:p>
        </p:txBody>
      </p:sp>
      <p:sp>
        <p:nvSpPr>
          <p:cNvPr id="13" name="TextBox 12"/>
          <p:cNvSpPr txBox="1"/>
          <p:nvPr/>
        </p:nvSpPr>
        <p:spPr>
          <a:xfrm>
            <a:off x="0" y="4809547"/>
            <a:ext cx="9144000" cy="369332"/>
          </a:xfrm>
          <a:prstGeom prst="rect">
            <a:avLst/>
          </a:prstGeom>
          <a:solidFill>
            <a:schemeClr val="tx1"/>
          </a:solidFill>
        </p:spPr>
        <p:txBody>
          <a:bodyPr wrap="square" rtlCol="0">
            <a:spAutoFit/>
          </a:bodyPr>
          <a:lstStyle/>
          <a:p>
            <a:pPr algn="ctr"/>
            <a:r>
              <a:rPr lang="id-ID" b="0" smtClean="0">
                <a:ln w="18415" cmpd="sng">
                  <a:solidFill>
                    <a:srgbClr val="FFFFFF"/>
                  </a:solidFill>
                  <a:prstDash val="solid"/>
                </a:ln>
                <a:solidFill>
                  <a:srgbClr val="FFFFFF"/>
                </a:solidFill>
                <a:effectLst>
                  <a:outerShdw blurRad="63500" dir="3600000" algn="tl" rotWithShape="0">
                    <a:srgbClr val="000000">
                      <a:alpha val="70000"/>
                    </a:srgbClr>
                  </a:outerShdw>
                </a:effectLst>
              </a:rPr>
              <a:t>DIFFUSION VERSUS IMITATION</a:t>
            </a:r>
            <a:endParaRPr lang="en-US" b="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519513897"/>
      </p:ext>
    </p:extLst>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09600" y="1885950"/>
            <a:ext cx="7924800" cy="10668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600" cap="none" smtClean="0">
                <a:ln w="11430"/>
                <a:solidFill>
                  <a:srgbClr val="CC00CC"/>
                </a:solidFill>
                <a:effectLst>
                  <a:outerShdw blurRad="50800" dist="39000" dir="5460000" algn="tl">
                    <a:srgbClr val="000000">
                      <a:alpha val="38000"/>
                    </a:srgbClr>
                  </a:outerShdw>
                </a:effectLst>
              </a:rPr>
              <a:t>DINAMIKA DIFUSI</a:t>
            </a:r>
            <a:endParaRPr lang="en-US" sz="6600" cap="none" dirty="0">
              <a:ln w="11430"/>
              <a:solidFill>
                <a:srgbClr val="CC00CC"/>
              </a:solidFill>
              <a:effectLst>
                <a:outerShdw blurRad="50800" dist="39000" dir="5460000" algn="tl">
                  <a:srgbClr val="000000">
                    <a:alpha val="38000"/>
                  </a:srgbClr>
                </a:outerShdw>
              </a:effectLst>
            </a:endParaRPr>
          </a:p>
        </p:txBody>
      </p:sp>
    </p:spTree>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38200" y="133350"/>
            <a:ext cx="7162800" cy="1524000"/>
          </a:xfrm>
          <a:prstGeom prst="roundRect">
            <a:avLst>
              <a:gd name="adj" fmla="val 50000"/>
            </a:avLst>
          </a:prstGeom>
          <a:solidFill>
            <a:schemeClr val="accent2"/>
          </a:solidFill>
          <a:effectLst>
            <a:outerShdw blurRad="381000" dist="165100" dir="2700000" algn="tl" rotWithShape="0">
              <a:prstClr val="black">
                <a:alpha val="55000"/>
              </a:prstClr>
            </a:outerShdw>
          </a:effectLst>
          <a:scene3d>
            <a:camera prst="orthographicFront"/>
            <a:lightRig rig="flat" dir="t">
              <a:rot lat="0" lon="0" rev="162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778" name="Rectangle 2"/>
          <p:cNvSpPr>
            <a:spLocks noGrp="1" noChangeArrowheads="1"/>
          </p:cNvSpPr>
          <p:nvPr>
            <p:ph type="title"/>
          </p:nvPr>
        </p:nvSpPr>
        <p:spPr/>
        <p:txBody>
          <a:bodyPr/>
          <a:lstStyle/>
          <a:p>
            <a:r>
              <a:rPr lang="en-US" b="0" cap="none">
                <a:ln w="18415" cmpd="sng">
                  <a:solidFill>
                    <a:srgbClr val="FFFFFF"/>
                  </a:solidFill>
                  <a:prstDash val="solid"/>
                </a:ln>
                <a:solidFill>
                  <a:srgbClr val="FFFFFF"/>
                </a:solidFill>
                <a:effectLst>
                  <a:outerShdw blurRad="76200" dist="88900" dir="2700000" algn="tl" rotWithShape="0">
                    <a:prstClr val="black">
                      <a:alpha val="82000"/>
                    </a:prstClr>
                  </a:outerShdw>
                </a:effectLst>
              </a:rPr>
              <a:t>3 </a:t>
            </a:r>
            <a:r>
              <a:rPr lang="en-US" b="0" cap="none" smtClean="0">
                <a:ln w="18415" cmpd="sng">
                  <a:solidFill>
                    <a:srgbClr val="FFFFFF"/>
                  </a:solidFill>
                  <a:prstDash val="solid"/>
                </a:ln>
                <a:solidFill>
                  <a:srgbClr val="FFFFFF"/>
                </a:solidFill>
                <a:effectLst>
                  <a:outerShdw blurRad="76200" dist="88900" dir="2700000" algn="tl" rotWithShape="0">
                    <a:prstClr val="black">
                      <a:alpha val="82000"/>
                    </a:prstClr>
                  </a:outerShdw>
                </a:effectLst>
              </a:rPr>
              <a:t>(tiga) karakteristik utama dinamika difusi</a:t>
            </a:r>
            <a:endParaRPr lang="en-US" sz="3600" b="0" cap="none" dirty="0">
              <a:ln w="18415" cmpd="sng">
                <a:solidFill>
                  <a:srgbClr val="FFFFFF"/>
                </a:solidFill>
                <a:prstDash val="solid"/>
              </a:ln>
              <a:solidFill>
                <a:srgbClr val="FFFFFF"/>
              </a:solidFill>
              <a:effectLst>
                <a:outerShdw blurRad="76200" dist="88900" dir="2700000" algn="tl" rotWithShape="0">
                  <a:prstClr val="black">
                    <a:alpha val="82000"/>
                  </a:prstClr>
                </a:outerShdw>
              </a:effectLst>
            </a:endParaRPr>
          </a:p>
        </p:txBody>
      </p:sp>
      <p:sp>
        <p:nvSpPr>
          <p:cNvPr id="75779" name="Rectangle 3"/>
          <p:cNvSpPr>
            <a:spLocks noGrp="1" noChangeArrowheads="1"/>
          </p:cNvSpPr>
          <p:nvPr>
            <p:ph idx="1"/>
          </p:nvPr>
        </p:nvSpPr>
        <p:spPr>
          <a:xfrm>
            <a:off x="457200" y="1733551"/>
            <a:ext cx="8229600" cy="2861072"/>
          </a:xfrm>
          <a:scene3d>
            <a:camera prst="orthographicFront"/>
            <a:lightRig rig="flat" dir="t"/>
          </a:scene3d>
          <a:sp3d prstMaterial="clear">
            <a:bevelT w="127000" h="88900" prst="angle"/>
          </a:sp3d>
        </p:spPr>
        <p:txBody>
          <a:bodyPr/>
          <a:lstStyle/>
          <a:p>
            <a:pPr marL="1196975" lvl="1" indent="-739775">
              <a:buNone/>
            </a:pPr>
            <a:endParaRPr lang="en-US" sz="3200" smtClean="0">
              <a:solidFill>
                <a:schemeClr val="bg1"/>
              </a:solidFill>
              <a:effectLst>
                <a:outerShdw blurRad="88900" dist="266700" dir="2700000" algn="tl" rotWithShape="0">
                  <a:prstClr val="black">
                    <a:alpha val="90000"/>
                  </a:prstClr>
                </a:outerShdw>
              </a:effectLst>
            </a:endParaRPr>
          </a:p>
          <a:p>
            <a:pPr marL="1196975" lvl="1" indent="-739775">
              <a:buNone/>
            </a:pPr>
            <a:r>
              <a:rPr lang="en-US" sz="3200" smtClean="0">
                <a:solidFill>
                  <a:schemeClr val="bg1"/>
                </a:solidFill>
                <a:effectLst>
                  <a:outerShdw blurRad="88900" dist="266700" dir="2700000" algn="tl" rotWithShape="0">
                    <a:prstClr val="black">
                      <a:alpha val="90000"/>
                    </a:prstClr>
                  </a:outerShdw>
                </a:effectLst>
              </a:rPr>
              <a:t>(</a:t>
            </a:r>
            <a:r>
              <a:rPr lang="en-US" sz="3200" dirty="0">
                <a:solidFill>
                  <a:schemeClr val="bg1"/>
                </a:solidFill>
                <a:effectLst>
                  <a:outerShdw blurRad="88900" dist="266700" dir="2700000" algn="tl" rotWithShape="0">
                    <a:prstClr val="black">
                      <a:alpha val="90000"/>
                    </a:prstClr>
                  </a:outerShdw>
                </a:effectLst>
              </a:rPr>
              <a:t>1</a:t>
            </a:r>
            <a:r>
              <a:rPr lang="en-US" sz="3200">
                <a:solidFill>
                  <a:schemeClr val="bg1"/>
                </a:solidFill>
                <a:effectLst>
                  <a:outerShdw blurRad="88900" dist="266700" dir="2700000" algn="tl" rotWithShape="0">
                    <a:prstClr val="black">
                      <a:alpha val="90000"/>
                    </a:prstClr>
                  </a:outerShdw>
                </a:effectLst>
              </a:rPr>
              <a:t>) </a:t>
            </a:r>
            <a:r>
              <a:rPr lang="en-US" sz="3200" smtClean="0">
                <a:solidFill>
                  <a:schemeClr val="bg1"/>
                </a:solidFill>
                <a:effectLst>
                  <a:outerShdw blurRad="88900" dist="266700" dir="2700000" algn="tl" rotWithShape="0">
                    <a:prstClr val="black">
                      <a:alpha val="90000"/>
                    </a:prstClr>
                  </a:outerShdw>
                </a:effectLst>
              </a:rPr>
              <a:t>	S-curve dari difusi, </a:t>
            </a:r>
            <a:endParaRPr lang="en-US" sz="3200" dirty="0">
              <a:solidFill>
                <a:schemeClr val="bg1"/>
              </a:solidFill>
              <a:effectLst>
                <a:outerShdw blurRad="88900" dist="266700" dir="2700000" algn="tl" rotWithShape="0">
                  <a:prstClr val="black">
                    <a:alpha val="90000"/>
                  </a:prstClr>
                </a:outerShdw>
              </a:effectLst>
            </a:endParaRPr>
          </a:p>
          <a:p>
            <a:pPr marL="1196975" lvl="1" indent="-739775">
              <a:buNone/>
            </a:pPr>
            <a:r>
              <a:rPr lang="en-US" sz="3200" dirty="0">
                <a:solidFill>
                  <a:schemeClr val="bg1"/>
                </a:solidFill>
                <a:effectLst>
                  <a:outerShdw blurRad="88900" dist="266700" dir="2700000" algn="tl" rotWithShape="0">
                    <a:prstClr val="black">
                      <a:alpha val="90000"/>
                    </a:prstClr>
                  </a:outerShdw>
                </a:effectLst>
              </a:rPr>
              <a:t>(2</a:t>
            </a:r>
            <a:r>
              <a:rPr lang="en-US" sz="3200">
                <a:solidFill>
                  <a:schemeClr val="bg1"/>
                </a:solidFill>
                <a:effectLst>
                  <a:outerShdw blurRad="88900" dist="266700" dir="2700000" algn="tl" rotWithShape="0">
                    <a:prstClr val="black">
                      <a:alpha val="90000"/>
                    </a:prstClr>
                  </a:outerShdw>
                </a:effectLst>
              </a:rPr>
              <a:t>) </a:t>
            </a:r>
            <a:r>
              <a:rPr lang="en-US" sz="3200" smtClean="0">
                <a:solidFill>
                  <a:schemeClr val="bg1"/>
                </a:solidFill>
                <a:effectLst>
                  <a:outerShdw blurRad="88900" dist="266700" dir="2700000" algn="tl" rotWithShape="0">
                    <a:prstClr val="black">
                      <a:alpha val="90000"/>
                    </a:prstClr>
                  </a:outerShdw>
                </a:effectLst>
              </a:rPr>
              <a:t>	REINVENSI (reinvention) selama difusi, </a:t>
            </a:r>
            <a:endParaRPr lang="en-US" sz="3200" dirty="0">
              <a:solidFill>
                <a:schemeClr val="bg1"/>
              </a:solidFill>
              <a:effectLst>
                <a:outerShdw blurRad="88900" dist="266700" dir="2700000" algn="tl" rotWithShape="0">
                  <a:prstClr val="black">
                    <a:alpha val="90000"/>
                  </a:prstClr>
                </a:outerShdw>
              </a:effectLst>
            </a:endParaRPr>
          </a:p>
          <a:p>
            <a:pPr marL="1196975" lvl="1" indent="-739775">
              <a:buNone/>
            </a:pPr>
            <a:r>
              <a:rPr lang="en-US" sz="3200" dirty="0">
                <a:solidFill>
                  <a:schemeClr val="bg1"/>
                </a:solidFill>
                <a:effectLst>
                  <a:outerShdw blurRad="88900" dist="266700" dir="2700000" algn="tl" rotWithShape="0">
                    <a:prstClr val="black">
                      <a:alpha val="90000"/>
                    </a:prstClr>
                  </a:outerShdw>
                </a:effectLst>
              </a:rPr>
              <a:t>(3</a:t>
            </a:r>
            <a:r>
              <a:rPr lang="en-US" sz="3200">
                <a:solidFill>
                  <a:schemeClr val="bg1"/>
                </a:solidFill>
                <a:effectLst>
                  <a:outerShdw blurRad="88900" dist="266700" dir="2700000" algn="tl" rotWithShape="0">
                    <a:prstClr val="black">
                      <a:alpha val="90000"/>
                    </a:prstClr>
                  </a:outerShdw>
                </a:effectLst>
              </a:rPr>
              <a:t>) </a:t>
            </a:r>
            <a:r>
              <a:rPr lang="en-US" sz="3200" smtClean="0">
                <a:solidFill>
                  <a:schemeClr val="bg1"/>
                </a:solidFill>
                <a:effectLst>
                  <a:outerShdw blurRad="88900" dist="266700" dir="2700000" algn="tl" rotWithShape="0">
                    <a:prstClr val="black">
                      <a:alpha val="90000"/>
                    </a:prstClr>
                  </a:outerShdw>
                </a:effectLst>
              </a:rPr>
              <a:t>	Mekanisme difusi.</a:t>
            </a:r>
            <a:endParaRPr lang="en-US" sz="3200" dirty="0">
              <a:solidFill>
                <a:schemeClr val="bg1"/>
              </a:solidFill>
              <a:effectLst>
                <a:outerShdw blurRad="88900" dist="266700" dir="2700000" algn="tl" rotWithShape="0">
                  <a:prstClr val="black">
                    <a:alpha val="90000"/>
                  </a:prst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grpId="0" nodeType="clickEffect">
                                  <p:stCondLst>
                                    <p:cond delay="0"/>
                                  </p:stCondLst>
                                  <p:childTnLst>
                                    <p:animEffect transition="out" filter="wipe(down)">
                                      <p:cBhvr>
                                        <p:cTn id="6" dur="180" accel="50000">
                                          <p:stCondLst>
                                            <p:cond delay="1820"/>
                                          </p:stCondLst>
                                        </p:cTn>
                                        <p:tgtEl>
                                          <p:spTgt spid="75779">
                                            <p:txEl>
                                              <p:pRg st="1" end="1"/>
                                            </p:txEl>
                                          </p:spTgt>
                                        </p:tgtEl>
                                      </p:cBhvr>
                                    </p:animEffect>
                                    <p:anim calcmode="lin" valueType="num">
                                      <p:cBhvr>
                                        <p:cTn id="7" dur="1822" tmFilter="0,0; 0.14,0.31; 0.43,0.73; 0.71,0.91; 1.0,1.0">
                                          <p:stCondLst>
                                            <p:cond delay="0"/>
                                          </p:stCondLst>
                                        </p:cTn>
                                        <p:tgtEl>
                                          <p:spTgt spid="75779">
                                            <p:txEl>
                                              <p:pRg st="1" end="1"/>
                                            </p:txEl>
                                          </p:spTgt>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75779">
                                            <p:txEl>
                                              <p:pRg st="1" end="1"/>
                                            </p:txEl>
                                          </p:spTgt>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75779">
                                            <p:txEl>
                                              <p:pRg st="1" end="1"/>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75779">
                                            <p:txEl>
                                              <p:pRg st="1" end="1"/>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75779">
                                            <p:txEl>
                                              <p:pRg st="1" end="1"/>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75779">
                                            <p:txEl>
                                              <p:pRg st="1" end="1"/>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75779">
                                            <p:txEl>
                                              <p:pRg st="1" end="1"/>
                                            </p:txEl>
                                          </p:spTgt>
                                        </p:tgtEl>
                                        <p:attrNameLst>
                                          <p:attrName>ppt_y</p:attrName>
                                        </p:attrNameLst>
                                      </p:cBhvr>
                                      <p:tavLst>
                                        <p:tav tm="0">
                                          <p:val>
                                            <p:strVal val="ppt_y"/>
                                          </p:val>
                                        </p:tav>
                                        <p:tav tm="100000">
                                          <p:val>
                                            <p:strVal val="ppt_y+ppt_h"/>
                                          </p:val>
                                        </p:tav>
                                      </p:tavLst>
                                    </p:anim>
                                    <p:animScale>
                                      <p:cBhvr>
                                        <p:cTn id="14" dur="26">
                                          <p:stCondLst>
                                            <p:cond delay="620"/>
                                          </p:stCondLst>
                                        </p:cTn>
                                        <p:tgtEl>
                                          <p:spTgt spid="75779">
                                            <p:txEl>
                                              <p:pRg st="1" end="1"/>
                                            </p:txEl>
                                          </p:spTgt>
                                        </p:tgtEl>
                                      </p:cBhvr>
                                      <p:to x="100000" y="60000"/>
                                    </p:animScale>
                                    <p:animScale>
                                      <p:cBhvr>
                                        <p:cTn id="15" dur="166" decel="50000">
                                          <p:stCondLst>
                                            <p:cond delay="646"/>
                                          </p:stCondLst>
                                        </p:cTn>
                                        <p:tgtEl>
                                          <p:spTgt spid="75779">
                                            <p:txEl>
                                              <p:pRg st="1" end="1"/>
                                            </p:txEl>
                                          </p:spTgt>
                                        </p:tgtEl>
                                      </p:cBhvr>
                                      <p:to x="100000" y="100000"/>
                                    </p:animScale>
                                    <p:animScale>
                                      <p:cBhvr>
                                        <p:cTn id="16" dur="26">
                                          <p:stCondLst>
                                            <p:cond delay="1312"/>
                                          </p:stCondLst>
                                        </p:cTn>
                                        <p:tgtEl>
                                          <p:spTgt spid="75779">
                                            <p:txEl>
                                              <p:pRg st="1" end="1"/>
                                            </p:txEl>
                                          </p:spTgt>
                                        </p:tgtEl>
                                      </p:cBhvr>
                                      <p:to x="100000" y="80000"/>
                                    </p:animScale>
                                    <p:animScale>
                                      <p:cBhvr>
                                        <p:cTn id="17" dur="166" decel="50000">
                                          <p:stCondLst>
                                            <p:cond delay="1338"/>
                                          </p:stCondLst>
                                        </p:cTn>
                                        <p:tgtEl>
                                          <p:spTgt spid="75779">
                                            <p:txEl>
                                              <p:pRg st="1" end="1"/>
                                            </p:txEl>
                                          </p:spTgt>
                                        </p:tgtEl>
                                      </p:cBhvr>
                                      <p:to x="100000" y="100000"/>
                                    </p:animScale>
                                    <p:animScale>
                                      <p:cBhvr>
                                        <p:cTn id="18" dur="26">
                                          <p:stCondLst>
                                            <p:cond delay="1642"/>
                                          </p:stCondLst>
                                        </p:cTn>
                                        <p:tgtEl>
                                          <p:spTgt spid="75779">
                                            <p:txEl>
                                              <p:pRg st="1" end="1"/>
                                            </p:txEl>
                                          </p:spTgt>
                                        </p:tgtEl>
                                      </p:cBhvr>
                                      <p:to x="100000" y="90000"/>
                                    </p:animScale>
                                    <p:animScale>
                                      <p:cBhvr>
                                        <p:cTn id="19" dur="166" decel="50000">
                                          <p:stCondLst>
                                            <p:cond delay="1668"/>
                                          </p:stCondLst>
                                        </p:cTn>
                                        <p:tgtEl>
                                          <p:spTgt spid="75779">
                                            <p:txEl>
                                              <p:pRg st="1" end="1"/>
                                            </p:txEl>
                                          </p:spTgt>
                                        </p:tgtEl>
                                      </p:cBhvr>
                                      <p:to x="100000" y="100000"/>
                                    </p:animScale>
                                    <p:animScale>
                                      <p:cBhvr>
                                        <p:cTn id="20" dur="26">
                                          <p:stCondLst>
                                            <p:cond delay="1808"/>
                                          </p:stCondLst>
                                        </p:cTn>
                                        <p:tgtEl>
                                          <p:spTgt spid="75779">
                                            <p:txEl>
                                              <p:pRg st="1" end="1"/>
                                            </p:txEl>
                                          </p:spTgt>
                                        </p:tgtEl>
                                      </p:cBhvr>
                                      <p:to x="100000" y="95000"/>
                                    </p:animScale>
                                    <p:animScale>
                                      <p:cBhvr>
                                        <p:cTn id="21" dur="166" decel="50000">
                                          <p:stCondLst>
                                            <p:cond delay="1834"/>
                                          </p:stCondLst>
                                        </p:cTn>
                                        <p:tgtEl>
                                          <p:spTgt spid="75779">
                                            <p:txEl>
                                              <p:pRg st="1" end="1"/>
                                            </p:txEl>
                                          </p:spTgt>
                                        </p:tgtEl>
                                      </p:cBhvr>
                                      <p:to x="100000" y="100000"/>
                                    </p:animScale>
                                    <p:set>
                                      <p:cBhvr>
                                        <p:cTn id="22" dur="1" fill="hold">
                                          <p:stCondLst>
                                            <p:cond delay="1999"/>
                                          </p:stCondLst>
                                        </p:cTn>
                                        <p:tgtEl>
                                          <p:spTgt spid="75779">
                                            <p:txEl>
                                              <p:pRg st="1" end="1"/>
                                            </p:txEl>
                                          </p:spTgt>
                                        </p:tgtEl>
                                        <p:attrNameLst>
                                          <p:attrName>style.visibility</p:attrName>
                                        </p:attrNameLst>
                                      </p:cBhvr>
                                      <p:to>
                                        <p:strVal val="hidden"/>
                                      </p:to>
                                    </p:set>
                                  </p:childTnLst>
                                </p:cTn>
                              </p:par>
                              <p:par>
                                <p:cTn id="23" presetID="26" presetClass="exit" presetSubtype="0" fill="hold" grpId="0" nodeType="withEffect">
                                  <p:stCondLst>
                                    <p:cond delay="0"/>
                                  </p:stCondLst>
                                  <p:childTnLst>
                                    <p:animEffect transition="out" filter="wipe(down)">
                                      <p:cBhvr>
                                        <p:cTn id="24" dur="180" accel="50000">
                                          <p:stCondLst>
                                            <p:cond delay="1820"/>
                                          </p:stCondLst>
                                        </p:cTn>
                                        <p:tgtEl>
                                          <p:spTgt spid="75779">
                                            <p:txEl>
                                              <p:pRg st="2" end="2"/>
                                            </p:txEl>
                                          </p:spTgt>
                                        </p:tgtEl>
                                      </p:cBhvr>
                                    </p:animEffect>
                                    <p:anim calcmode="lin" valueType="num">
                                      <p:cBhvr>
                                        <p:cTn id="25" dur="1822" tmFilter="0,0; 0.14,0.31; 0.43,0.73; 0.71,0.91; 1.0,1.0">
                                          <p:stCondLst>
                                            <p:cond delay="0"/>
                                          </p:stCondLst>
                                        </p:cTn>
                                        <p:tgtEl>
                                          <p:spTgt spid="75779">
                                            <p:txEl>
                                              <p:pRg st="2" end="2"/>
                                            </p:txEl>
                                          </p:spTgt>
                                        </p:tgtEl>
                                        <p:attrNameLst>
                                          <p:attrName>ppt_x</p:attrName>
                                        </p:attrNameLst>
                                      </p:cBhvr>
                                      <p:tavLst>
                                        <p:tav tm="0">
                                          <p:val>
                                            <p:strVal val="ppt_x"/>
                                          </p:val>
                                        </p:tav>
                                        <p:tav tm="100000">
                                          <p:val>
                                            <p:strVal val="#ppt_x+0.25"/>
                                          </p:val>
                                        </p:tav>
                                      </p:tavLst>
                                    </p:anim>
                                    <p:anim calcmode="lin" valueType="num">
                                      <p:cBhvr>
                                        <p:cTn id="26" dur="178">
                                          <p:stCondLst>
                                            <p:cond delay="1822"/>
                                          </p:stCondLst>
                                        </p:cTn>
                                        <p:tgtEl>
                                          <p:spTgt spid="75779">
                                            <p:txEl>
                                              <p:pRg st="2" end="2"/>
                                            </p:txEl>
                                          </p:spTgt>
                                        </p:tgtEl>
                                        <p:attrNameLst>
                                          <p:attrName>ppt_x</p:attrName>
                                        </p:attrNameLst>
                                      </p:cBhvr>
                                      <p:tavLst>
                                        <p:tav tm="0">
                                          <p:val>
                                            <p:strVal val="ppt_x"/>
                                          </p:val>
                                        </p:tav>
                                        <p:tav tm="100000">
                                          <p:val>
                                            <p:strVal val="ppt_x"/>
                                          </p:val>
                                        </p:tav>
                                      </p:tavLst>
                                    </p:anim>
                                    <p:anim calcmode="lin" valueType="num">
                                      <p:cBhvr>
                                        <p:cTn id="27" dur="664" tmFilter="0.0,0.0;0.25,0.07;0.50,0.2;0.75,0.467;1.0,1.0">
                                          <p:stCondLst>
                                            <p:cond delay="0"/>
                                          </p:stCondLst>
                                        </p:cTn>
                                        <p:tgtEl>
                                          <p:spTgt spid="75779">
                                            <p:txEl>
                                              <p:pRg st="2" end="2"/>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8" dur="664" tmFilter="0, 0; 0.125,0.2665; 0.25,0.4; 0.375,0.465; 0.5,0.5;  0.625,0.535; 0.75,0.6; 0.875,0.7335; 1,1">
                                          <p:stCondLst>
                                            <p:cond delay="664"/>
                                          </p:stCondLst>
                                        </p:cTn>
                                        <p:tgtEl>
                                          <p:spTgt spid="75779">
                                            <p:txEl>
                                              <p:pRg st="2" end="2"/>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9" dur="332" tmFilter="0, 0; 0.125,0.2665; 0.25,0.4; 0.375,0.465; 0.5,0.5;  0.625,0.535; 0.75,0.6; 0.875,0.7335; 1,1">
                                          <p:stCondLst>
                                            <p:cond delay="1324"/>
                                          </p:stCondLst>
                                        </p:cTn>
                                        <p:tgtEl>
                                          <p:spTgt spid="75779">
                                            <p:txEl>
                                              <p:pRg st="2" end="2"/>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0" dur="164" tmFilter="0, 0; 0.125,0.2665; 0.25,0.4; 0.375,0.465; 0.5,0.5;  0.625,0.535; 0.75,0.6; 0.875,0.7335; 1,1">
                                          <p:stCondLst>
                                            <p:cond delay="1656"/>
                                          </p:stCondLst>
                                        </p:cTn>
                                        <p:tgtEl>
                                          <p:spTgt spid="75779">
                                            <p:txEl>
                                              <p:pRg st="2" end="2"/>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1" dur="180" accel="50000">
                                          <p:stCondLst>
                                            <p:cond delay="1820"/>
                                          </p:stCondLst>
                                        </p:cTn>
                                        <p:tgtEl>
                                          <p:spTgt spid="75779">
                                            <p:txEl>
                                              <p:pRg st="2" end="2"/>
                                            </p:txEl>
                                          </p:spTgt>
                                        </p:tgtEl>
                                        <p:attrNameLst>
                                          <p:attrName>ppt_y</p:attrName>
                                        </p:attrNameLst>
                                      </p:cBhvr>
                                      <p:tavLst>
                                        <p:tav tm="0">
                                          <p:val>
                                            <p:strVal val="ppt_y"/>
                                          </p:val>
                                        </p:tav>
                                        <p:tav tm="100000">
                                          <p:val>
                                            <p:strVal val="ppt_y+ppt_h"/>
                                          </p:val>
                                        </p:tav>
                                      </p:tavLst>
                                    </p:anim>
                                    <p:animScale>
                                      <p:cBhvr>
                                        <p:cTn id="32" dur="26">
                                          <p:stCondLst>
                                            <p:cond delay="620"/>
                                          </p:stCondLst>
                                        </p:cTn>
                                        <p:tgtEl>
                                          <p:spTgt spid="75779">
                                            <p:txEl>
                                              <p:pRg st="2" end="2"/>
                                            </p:txEl>
                                          </p:spTgt>
                                        </p:tgtEl>
                                      </p:cBhvr>
                                      <p:to x="100000" y="60000"/>
                                    </p:animScale>
                                    <p:animScale>
                                      <p:cBhvr>
                                        <p:cTn id="33" dur="166" decel="50000">
                                          <p:stCondLst>
                                            <p:cond delay="646"/>
                                          </p:stCondLst>
                                        </p:cTn>
                                        <p:tgtEl>
                                          <p:spTgt spid="75779">
                                            <p:txEl>
                                              <p:pRg st="2" end="2"/>
                                            </p:txEl>
                                          </p:spTgt>
                                        </p:tgtEl>
                                      </p:cBhvr>
                                      <p:to x="100000" y="100000"/>
                                    </p:animScale>
                                    <p:animScale>
                                      <p:cBhvr>
                                        <p:cTn id="34" dur="26">
                                          <p:stCondLst>
                                            <p:cond delay="1312"/>
                                          </p:stCondLst>
                                        </p:cTn>
                                        <p:tgtEl>
                                          <p:spTgt spid="75779">
                                            <p:txEl>
                                              <p:pRg st="2" end="2"/>
                                            </p:txEl>
                                          </p:spTgt>
                                        </p:tgtEl>
                                      </p:cBhvr>
                                      <p:to x="100000" y="80000"/>
                                    </p:animScale>
                                    <p:animScale>
                                      <p:cBhvr>
                                        <p:cTn id="35" dur="166" decel="50000">
                                          <p:stCondLst>
                                            <p:cond delay="1338"/>
                                          </p:stCondLst>
                                        </p:cTn>
                                        <p:tgtEl>
                                          <p:spTgt spid="75779">
                                            <p:txEl>
                                              <p:pRg st="2" end="2"/>
                                            </p:txEl>
                                          </p:spTgt>
                                        </p:tgtEl>
                                      </p:cBhvr>
                                      <p:to x="100000" y="100000"/>
                                    </p:animScale>
                                    <p:animScale>
                                      <p:cBhvr>
                                        <p:cTn id="36" dur="26">
                                          <p:stCondLst>
                                            <p:cond delay="1642"/>
                                          </p:stCondLst>
                                        </p:cTn>
                                        <p:tgtEl>
                                          <p:spTgt spid="75779">
                                            <p:txEl>
                                              <p:pRg st="2" end="2"/>
                                            </p:txEl>
                                          </p:spTgt>
                                        </p:tgtEl>
                                      </p:cBhvr>
                                      <p:to x="100000" y="90000"/>
                                    </p:animScale>
                                    <p:animScale>
                                      <p:cBhvr>
                                        <p:cTn id="37" dur="166" decel="50000">
                                          <p:stCondLst>
                                            <p:cond delay="1668"/>
                                          </p:stCondLst>
                                        </p:cTn>
                                        <p:tgtEl>
                                          <p:spTgt spid="75779">
                                            <p:txEl>
                                              <p:pRg st="2" end="2"/>
                                            </p:txEl>
                                          </p:spTgt>
                                        </p:tgtEl>
                                      </p:cBhvr>
                                      <p:to x="100000" y="100000"/>
                                    </p:animScale>
                                    <p:animScale>
                                      <p:cBhvr>
                                        <p:cTn id="38" dur="26">
                                          <p:stCondLst>
                                            <p:cond delay="1808"/>
                                          </p:stCondLst>
                                        </p:cTn>
                                        <p:tgtEl>
                                          <p:spTgt spid="75779">
                                            <p:txEl>
                                              <p:pRg st="2" end="2"/>
                                            </p:txEl>
                                          </p:spTgt>
                                        </p:tgtEl>
                                      </p:cBhvr>
                                      <p:to x="100000" y="95000"/>
                                    </p:animScale>
                                    <p:animScale>
                                      <p:cBhvr>
                                        <p:cTn id="39" dur="166" decel="50000">
                                          <p:stCondLst>
                                            <p:cond delay="1834"/>
                                          </p:stCondLst>
                                        </p:cTn>
                                        <p:tgtEl>
                                          <p:spTgt spid="75779">
                                            <p:txEl>
                                              <p:pRg st="2" end="2"/>
                                            </p:txEl>
                                          </p:spTgt>
                                        </p:tgtEl>
                                      </p:cBhvr>
                                      <p:to x="100000" y="100000"/>
                                    </p:animScale>
                                    <p:set>
                                      <p:cBhvr>
                                        <p:cTn id="40" dur="1" fill="hold">
                                          <p:stCondLst>
                                            <p:cond delay="1999"/>
                                          </p:stCondLst>
                                        </p:cTn>
                                        <p:tgtEl>
                                          <p:spTgt spid="75779">
                                            <p:txEl>
                                              <p:pRg st="2" end="2"/>
                                            </p:txEl>
                                          </p:spTgt>
                                        </p:tgtEl>
                                        <p:attrNameLst>
                                          <p:attrName>style.visibility</p:attrName>
                                        </p:attrNameLst>
                                      </p:cBhvr>
                                      <p:to>
                                        <p:strVal val="hidden"/>
                                      </p:to>
                                    </p:set>
                                  </p:childTnLst>
                                </p:cTn>
                              </p:par>
                              <p:par>
                                <p:cTn id="41" presetID="26" presetClass="exit" presetSubtype="0" fill="hold" grpId="0" nodeType="withEffect">
                                  <p:stCondLst>
                                    <p:cond delay="0"/>
                                  </p:stCondLst>
                                  <p:childTnLst>
                                    <p:animEffect transition="out" filter="wipe(down)">
                                      <p:cBhvr>
                                        <p:cTn id="42" dur="180" accel="50000">
                                          <p:stCondLst>
                                            <p:cond delay="1820"/>
                                          </p:stCondLst>
                                        </p:cTn>
                                        <p:tgtEl>
                                          <p:spTgt spid="75779">
                                            <p:txEl>
                                              <p:pRg st="3" end="3"/>
                                            </p:txEl>
                                          </p:spTgt>
                                        </p:tgtEl>
                                      </p:cBhvr>
                                    </p:animEffect>
                                    <p:anim calcmode="lin" valueType="num">
                                      <p:cBhvr>
                                        <p:cTn id="43" dur="1822" tmFilter="0,0; 0.14,0.31; 0.43,0.73; 0.71,0.91; 1.0,1.0">
                                          <p:stCondLst>
                                            <p:cond delay="0"/>
                                          </p:stCondLst>
                                        </p:cTn>
                                        <p:tgtEl>
                                          <p:spTgt spid="75779">
                                            <p:txEl>
                                              <p:pRg st="3" end="3"/>
                                            </p:txEl>
                                          </p:spTgt>
                                        </p:tgtEl>
                                        <p:attrNameLst>
                                          <p:attrName>ppt_x</p:attrName>
                                        </p:attrNameLst>
                                      </p:cBhvr>
                                      <p:tavLst>
                                        <p:tav tm="0">
                                          <p:val>
                                            <p:strVal val="ppt_x"/>
                                          </p:val>
                                        </p:tav>
                                        <p:tav tm="100000">
                                          <p:val>
                                            <p:strVal val="#ppt_x+0.25"/>
                                          </p:val>
                                        </p:tav>
                                      </p:tavLst>
                                    </p:anim>
                                    <p:anim calcmode="lin" valueType="num">
                                      <p:cBhvr>
                                        <p:cTn id="44" dur="178">
                                          <p:stCondLst>
                                            <p:cond delay="1822"/>
                                          </p:stCondLst>
                                        </p:cTn>
                                        <p:tgtEl>
                                          <p:spTgt spid="75779">
                                            <p:txEl>
                                              <p:pRg st="3" end="3"/>
                                            </p:txEl>
                                          </p:spTgt>
                                        </p:tgtEl>
                                        <p:attrNameLst>
                                          <p:attrName>ppt_x</p:attrName>
                                        </p:attrNameLst>
                                      </p:cBhvr>
                                      <p:tavLst>
                                        <p:tav tm="0">
                                          <p:val>
                                            <p:strVal val="ppt_x"/>
                                          </p:val>
                                        </p:tav>
                                        <p:tav tm="100000">
                                          <p:val>
                                            <p:strVal val="ppt_x"/>
                                          </p:val>
                                        </p:tav>
                                      </p:tavLst>
                                    </p:anim>
                                    <p:anim calcmode="lin" valueType="num">
                                      <p:cBhvr>
                                        <p:cTn id="45" dur="664" tmFilter="0.0,0.0;0.25,0.07;0.50,0.2;0.75,0.467;1.0,1.0">
                                          <p:stCondLst>
                                            <p:cond delay="0"/>
                                          </p:stCondLst>
                                        </p:cTn>
                                        <p:tgtEl>
                                          <p:spTgt spid="75779">
                                            <p:txEl>
                                              <p:pRg st="3" end="3"/>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46" dur="664" tmFilter="0, 0; 0.125,0.2665; 0.25,0.4; 0.375,0.465; 0.5,0.5;  0.625,0.535; 0.75,0.6; 0.875,0.7335; 1,1">
                                          <p:stCondLst>
                                            <p:cond delay="664"/>
                                          </p:stCondLst>
                                        </p:cTn>
                                        <p:tgtEl>
                                          <p:spTgt spid="75779">
                                            <p:txEl>
                                              <p:pRg st="3" end="3"/>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47" dur="332" tmFilter="0, 0; 0.125,0.2665; 0.25,0.4; 0.375,0.465; 0.5,0.5;  0.625,0.535; 0.75,0.6; 0.875,0.7335; 1,1">
                                          <p:stCondLst>
                                            <p:cond delay="1324"/>
                                          </p:stCondLst>
                                        </p:cTn>
                                        <p:tgtEl>
                                          <p:spTgt spid="75779">
                                            <p:txEl>
                                              <p:pRg st="3" end="3"/>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48" dur="164" tmFilter="0, 0; 0.125,0.2665; 0.25,0.4; 0.375,0.465; 0.5,0.5;  0.625,0.535; 0.75,0.6; 0.875,0.7335; 1,1">
                                          <p:stCondLst>
                                            <p:cond delay="1656"/>
                                          </p:stCondLst>
                                        </p:cTn>
                                        <p:tgtEl>
                                          <p:spTgt spid="75779">
                                            <p:txEl>
                                              <p:pRg st="3" end="3"/>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49" dur="180" accel="50000">
                                          <p:stCondLst>
                                            <p:cond delay="1820"/>
                                          </p:stCondLst>
                                        </p:cTn>
                                        <p:tgtEl>
                                          <p:spTgt spid="75779">
                                            <p:txEl>
                                              <p:pRg st="3" end="3"/>
                                            </p:txEl>
                                          </p:spTgt>
                                        </p:tgtEl>
                                        <p:attrNameLst>
                                          <p:attrName>ppt_y</p:attrName>
                                        </p:attrNameLst>
                                      </p:cBhvr>
                                      <p:tavLst>
                                        <p:tav tm="0">
                                          <p:val>
                                            <p:strVal val="ppt_y"/>
                                          </p:val>
                                        </p:tav>
                                        <p:tav tm="100000">
                                          <p:val>
                                            <p:strVal val="ppt_y+ppt_h"/>
                                          </p:val>
                                        </p:tav>
                                      </p:tavLst>
                                    </p:anim>
                                    <p:animScale>
                                      <p:cBhvr>
                                        <p:cTn id="50" dur="26">
                                          <p:stCondLst>
                                            <p:cond delay="620"/>
                                          </p:stCondLst>
                                        </p:cTn>
                                        <p:tgtEl>
                                          <p:spTgt spid="75779">
                                            <p:txEl>
                                              <p:pRg st="3" end="3"/>
                                            </p:txEl>
                                          </p:spTgt>
                                        </p:tgtEl>
                                      </p:cBhvr>
                                      <p:to x="100000" y="60000"/>
                                    </p:animScale>
                                    <p:animScale>
                                      <p:cBhvr>
                                        <p:cTn id="51" dur="166" decel="50000">
                                          <p:stCondLst>
                                            <p:cond delay="646"/>
                                          </p:stCondLst>
                                        </p:cTn>
                                        <p:tgtEl>
                                          <p:spTgt spid="75779">
                                            <p:txEl>
                                              <p:pRg st="3" end="3"/>
                                            </p:txEl>
                                          </p:spTgt>
                                        </p:tgtEl>
                                      </p:cBhvr>
                                      <p:to x="100000" y="100000"/>
                                    </p:animScale>
                                    <p:animScale>
                                      <p:cBhvr>
                                        <p:cTn id="52" dur="26">
                                          <p:stCondLst>
                                            <p:cond delay="1312"/>
                                          </p:stCondLst>
                                        </p:cTn>
                                        <p:tgtEl>
                                          <p:spTgt spid="75779">
                                            <p:txEl>
                                              <p:pRg st="3" end="3"/>
                                            </p:txEl>
                                          </p:spTgt>
                                        </p:tgtEl>
                                      </p:cBhvr>
                                      <p:to x="100000" y="80000"/>
                                    </p:animScale>
                                    <p:animScale>
                                      <p:cBhvr>
                                        <p:cTn id="53" dur="166" decel="50000">
                                          <p:stCondLst>
                                            <p:cond delay="1338"/>
                                          </p:stCondLst>
                                        </p:cTn>
                                        <p:tgtEl>
                                          <p:spTgt spid="75779">
                                            <p:txEl>
                                              <p:pRg st="3" end="3"/>
                                            </p:txEl>
                                          </p:spTgt>
                                        </p:tgtEl>
                                      </p:cBhvr>
                                      <p:to x="100000" y="100000"/>
                                    </p:animScale>
                                    <p:animScale>
                                      <p:cBhvr>
                                        <p:cTn id="54" dur="26">
                                          <p:stCondLst>
                                            <p:cond delay="1642"/>
                                          </p:stCondLst>
                                        </p:cTn>
                                        <p:tgtEl>
                                          <p:spTgt spid="75779">
                                            <p:txEl>
                                              <p:pRg st="3" end="3"/>
                                            </p:txEl>
                                          </p:spTgt>
                                        </p:tgtEl>
                                      </p:cBhvr>
                                      <p:to x="100000" y="90000"/>
                                    </p:animScale>
                                    <p:animScale>
                                      <p:cBhvr>
                                        <p:cTn id="55" dur="166" decel="50000">
                                          <p:stCondLst>
                                            <p:cond delay="1668"/>
                                          </p:stCondLst>
                                        </p:cTn>
                                        <p:tgtEl>
                                          <p:spTgt spid="75779">
                                            <p:txEl>
                                              <p:pRg st="3" end="3"/>
                                            </p:txEl>
                                          </p:spTgt>
                                        </p:tgtEl>
                                      </p:cBhvr>
                                      <p:to x="100000" y="100000"/>
                                    </p:animScale>
                                    <p:animScale>
                                      <p:cBhvr>
                                        <p:cTn id="56" dur="26">
                                          <p:stCondLst>
                                            <p:cond delay="1808"/>
                                          </p:stCondLst>
                                        </p:cTn>
                                        <p:tgtEl>
                                          <p:spTgt spid="75779">
                                            <p:txEl>
                                              <p:pRg st="3" end="3"/>
                                            </p:txEl>
                                          </p:spTgt>
                                        </p:tgtEl>
                                      </p:cBhvr>
                                      <p:to x="100000" y="95000"/>
                                    </p:animScale>
                                    <p:animScale>
                                      <p:cBhvr>
                                        <p:cTn id="57" dur="166" decel="50000">
                                          <p:stCondLst>
                                            <p:cond delay="1834"/>
                                          </p:stCondLst>
                                        </p:cTn>
                                        <p:tgtEl>
                                          <p:spTgt spid="75779">
                                            <p:txEl>
                                              <p:pRg st="3" end="3"/>
                                            </p:txEl>
                                          </p:spTgt>
                                        </p:tgtEl>
                                      </p:cBhvr>
                                      <p:to x="100000" y="100000"/>
                                    </p:animScale>
                                    <p:set>
                                      <p:cBhvr>
                                        <p:cTn id="58" dur="1" fill="hold">
                                          <p:stCondLst>
                                            <p:cond delay="1999"/>
                                          </p:stCondLst>
                                        </p:cTn>
                                        <p:tgtEl>
                                          <p:spTgt spid="75779">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(1) </a:t>
            </a:r>
            <a:r>
              <a:rPr lang="id-ID" smtClean="0"/>
              <a:t>S-CURVE OF DIFFUSION</a:t>
            </a:r>
            <a:endParaRPr lang="en-US"/>
          </a:p>
        </p:txBody>
      </p:sp>
      <p:sp>
        <p:nvSpPr>
          <p:cNvPr id="3" name="Content Placeholder 2"/>
          <p:cNvSpPr>
            <a:spLocks noGrp="1"/>
          </p:cNvSpPr>
          <p:nvPr>
            <p:ph idx="1"/>
          </p:nvPr>
        </p:nvSpPr>
        <p:spPr/>
        <p:txBody>
          <a:bodyPr/>
          <a:lstStyle/>
          <a:p>
            <a:r>
              <a:rPr lang="id-ID" sz="2000"/>
              <a:t>Salah satu aspek dinamika </a:t>
            </a:r>
            <a:r>
              <a:rPr lang="en-US" sz="2000" smtClean="0"/>
              <a:t>difusi</a:t>
            </a:r>
            <a:r>
              <a:rPr lang="id-ID" sz="2000" smtClean="0"/>
              <a:t> </a:t>
            </a:r>
            <a:r>
              <a:rPr lang="id-ID" sz="2000"/>
              <a:t>adalah cara di mana </a:t>
            </a:r>
            <a:r>
              <a:rPr lang="id-ID" sz="2000">
                <a:solidFill>
                  <a:schemeClr val="bg1"/>
                </a:solidFill>
                <a:effectLst>
                  <a:outerShdw blurRad="38100" dist="38100" dir="2700000" algn="tl">
                    <a:srgbClr val="000000">
                      <a:alpha val="43137"/>
                    </a:srgbClr>
                  </a:outerShdw>
                </a:effectLst>
              </a:rPr>
              <a:t>jumlah pengadopsi </a:t>
            </a:r>
            <a:r>
              <a:rPr lang="id-ID" sz="2000"/>
              <a:t>dari suatu inovasi, individu atau perusahaan, perubahan dari waktu ke waktu</a:t>
            </a:r>
            <a:r>
              <a:rPr lang="id-ID" sz="2000" smtClean="0"/>
              <a:t>.</a:t>
            </a:r>
            <a:endParaRPr lang="en-US" sz="2000" smtClean="0"/>
          </a:p>
          <a:p>
            <a:r>
              <a:rPr lang="en-US" sz="2000" smtClean="0"/>
              <a:t> Kurva S menunjukkan </a:t>
            </a:r>
            <a:r>
              <a:rPr lang="en-US" sz="2000"/>
              <a:t>jumlah individu </a:t>
            </a:r>
            <a:r>
              <a:rPr lang="en-US" sz="2000" smtClean="0"/>
              <a:t>yang mengadopsi </a:t>
            </a:r>
            <a:r>
              <a:rPr lang="en-US" sz="2000"/>
              <a:t>inovasi secara </a:t>
            </a:r>
            <a:r>
              <a:rPr lang="en-US" sz="2000" smtClean="0"/>
              <a:t>cumulatif, </a:t>
            </a:r>
            <a:r>
              <a:rPr lang="en-US" sz="2000"/>
              <a:t>kurva berbentuk lonceng menunjukkan data yang sama dalam hal </a:t>
            </a:r>
            <a:r>
              <a:rPr lang="en-US" sz="2000" smtClean="0"/>
              <a:t>banyaknya </a:t>
            </a:r>
            <a:r>
              <a:rPr lang="en-US" sz="2000"/>
              <a:t>individu setiap tahun.</a:t>
            </a:r>
          </a:p>
          <a:p>
            <a:r>
              <a:rPr lang="en-US" sz="2000"/>
              <a:t>Kurva </a:t>
            </a:r>
            <a:r>
              <a:rPr lang="en-US" sz="2000" smtClean="0"/>
              <a:t>difusi berbentuk huruf S </a:t>
            </a:r>
            <a:r>
              <a:rPr lang="en-US" sz="2000"/>
              <a:t>adalah karakteristik dari hampir semua inovasi, seperti kurva </a:t>
            </a:r>
            <a:r>
              <a:rPr lang="en-US" sz="2000" smtClean="0"/>
              <a:t>perbaikan berbentuk S diamati </a:t>
            </a:r>
            <a:r>
              <a:rPr lang="en-US" sz="2000"/>
              <a:t>dalam karakteristik kinerja inovasi dari waktu ke waktu</a:t>
            </a:r>
            <a:r>
              <a:rPr lang="en-US" sz="2000" smtClean="0"/>
              <a:t>.</a:t>
            </a:r>
            <a:endParaRPr lang="en-US" sz="2000"/>
          </a:p>
        </p:txBody>
      </p:sp>
    </p:spTree>
    <p:extLst>
      <p:ext uri="{BB962C8B-B14F-4D97-AF65-F5344CB8AC3E}">
        <p14:creationId xmlns:p14="http://schemas.microsoft.com/office/powerpoint/2010/main" val="16515958"/>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09550"/>
            <a:ext cx="8686800" cy="4419600"/>
          </a:xfrm>
          <a:prstGeom prst="rect">
            <a:avLst/>
          </a:prstGeom>
          <a:solidFill>
            <a:srgbClr val="FAD7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57" name="Freeform 5"/>
          <p:cNvSpPr>
            <a:spLocks/>
          </p:cNvSpPr>
          <p:nvPr/>
        </p:nvSpPr>
        <p:spPr bwMode="auto">
          <a:xfrm>
            <a:off x="1470472" y="1068976"/>
            <a:ext cx="5786913" cy="2478892"/>
          </a:xfrm>
          <a:custGeom>
            <a:avLst/>
            <a:gdLst/>
            <a:ahLst/>
            <a:cxnLst>
              <a:cxn ang="0">
                <a:pos x="0" y="0"/>
              </a:cxn>
              <a:cxn ang="0">
                <a:pos x="0" y="3163"/>
              </a:cxn>
              <a:cxn ang="0">
                <a:pos x="4692" y="3163"/>
              </a:cxn>
            </a:cxnLst>
            <a:rect l="0" t="0" r="r" b="b"/>
            <a:pathLst>
              <a:path w="4692" h="3163">
                <a:moveTo>
                  <a:pt x="0" y="0"/>
                </a:moveTo>
                <a:lnTo>
                  <a:pt x="0" y="3163"/>
                </a:lnTo>
                <a:lnTo>
                  <a:pt x="4692" y="3163"/>
                </a:lnTo>
              </a:path>
            </a:pathLst>
          </a:custGeom>
          <a:ln>
            <a:headEnd/>
            <a:tailEnd/>
          </a:ln>
        </p:spPr>
        <p:style>
          <a:lnRef idx="3">
            <a:schemeClr val="dk1"/>
          </a:lnRef>
          <a:fillRef idx="0">
            <a:schemeClr val="dk1"/>
          </a:fillRef>
          <a:effectRef idx="2">
            <a:schemeClr val="dk1"/>
          </a:effectRef>
          <a:fontRef idx="minor">
            <a:schemeClr val="tx1"/>
          </a:fontRef>
        </p:style>
        <p:txBody>
          <a:bodyPr/>
          <a:lstStyle/>
          <a:p>
            <a:endParaRPr lang="en-US"/>
          </a:p>
        </p:txBody>
      </p:sp>
      <p:sp>
        <p:nvSpPr>
          <p:cNvPr id="74758" name="Freeform 6"/>
          <p:cNvSpPr>
            <a:spLocks/>
          </p:cNvSpPr>
          <p:nvPr/>
        </p:nvSpPr>
        <p:spPr bwMode="auto">
          <a:xfrm>
            <a:off x="1803313" y="2557251"/>
            <a:ext cx="5121231" cy="809578"/>
          </a:xfrm>
          <a:custGeom>
            <a:avLst/>
            <a:gdLst/>
            <a:ahLst/>
            <a:cxnLst>
              <a:cxn ang="0">
                <a:pos x="0" y="1033"/>
              </a:cxn>
              <a:cxn ang="0">
                <a:pos x="695" y="827"/>
              </a:cxn>
              <a:cxn ang="0">
                <a:pos x="1247" y="544"/>
              </a:cxn>
              <a:cxn ang="0">
                <a:pos x="1839" y="146"/>
              </a:cxn>
              <a:cxn ang="0">
                <a:pos x="2533" y="4"/>
              </a:cxn>
              <a:cxn ang="0">
                <a:pos x="3227" y="120"/>
              </a:cxn>
              <a:cxn ang="0">
                <a:pos x="3767" y="621"/>
              </a:cxn>
              <a:cxn ang="0">
                <a:pos x="4050" y="814"/>
              </a:cxn>
              <a:cxn ang="0">
                <a:pos x="4423" y="878"/>
              </a:cxn>
              <a:cxn ang="0">
                <a:pos x="4539" y="878"/>
              </a:cxn>
            </a:cxnLst>
            <a:rect l="0" t="0" r="r" b="b"/>
            <a:pathLst>
              <a:path w="4539" h="1033">
                <a:moveTo>
                  <a:pt x="0" y="1033"/>
                </a:moveTo>
                <a:cubicBezTo>
                  <a:pt x="243" y="970"/>
                  <a:pt x="487" y="908"/>
                  <a:pt x="695" y="827"/>
                </a:cubicBezTo>
                <a:cubicBezTo>
                  <a:pt x="903" y="746"/>
                  <a:pt x="1056" y="657"/>
                  <a:pt x="1247" y="544"/>
                </a:cubicBezTo>
                <a:cubicBezTo>
                  <a:pt x="1438" y="431"/>
                  <a:pt x="1625" y="236"/>
                  <a:pt x="1839" y="146"/>
                </a:cubicBezTo>
                <a:cubicBezTo>
                  <a:pt x="2053" y="56"/>
                  <a:pt x="2302" y="8"/>
                  <a:pt x="2533" y="4"/>
                </a:cubicBezTo>
                <a:cubicBezTo>
                  <a:pt x="2764" y="0"/>
                  <a:pt x="3021" y="17"/>
                  <a:pt x="3227" y="120"/>
                </a:cubicBezTo>
                <a:cubicBezTo>
                  <a:pt x="3433" y="223"/>
                  <a:pt x="3630" y="505"/>
                  <a:pt x="3767" y="621"/>
                </a:cubicBezTo>
                <a:cubicBezTo>
                  <a:pt x="3904" y="737"/>
                  <a:pt x="3941" y="771"/>
                  <a:pt x="4050" y="814"/>
                </a:cubicBezTo>
                <a:cubicBezTo>
                  <a:pt x="4159" y="857"/>
                  <a:pt x="4342" y="867"/>
                  <a:pt x="4423" y="878"/>
                </a:cubicBezTo>
                <a:cubicBezTo>
                  <a:pt x="4504" y="889"/>
                  <a:pt x="4535" y="884"/>
                  <a:pt x="4539" y="878"/>
                </a:cubicBezTo>
              </a:path>
            </a:pathLst>
          </a:custGeom>
          <a:ln>
            <a:solidFill>
              <a:srgbClr val="FF0000"/>
            </a:solidFill>
            <a:headEnd/>
            <a:tailEnd/>
          </a:ln>
        </p:spPr>
        <p:style>
          <a:lnRef idx="3">
            <a:schemeClr val="accent2"/>
          </a:lnRef>
          <a:fillRef idx="0">
            <a:schemeClr val="accent2"/>
          </a:fillRef>
          <a:effectRef idx="2">
            <a:schemeClr val="accent2"/>
          </a:effectRef>
          <a:fontRef idx="minor">
            <a:schemeClr val="tx1"/>
          </a:fontRef>
        </p:style>
        <p:txBody>
          <a:bodyPr/>
          <a:lstStyle/>
          <a:p>
            <a:endParaRPr lang="en-US"/>
          </a:p>
        </p:txBody>
      </p:sp>
      <p:sp>
        <p:nvSpPr>
          <p:cNvPr id="74759" name="Freeform 7"/>
          <p:cNvSpPr>
            <a:spLocks/>
          </p:cNvSpPr>
          <p:nvPr/>
        </p:nvSpPr>
        <p:spPr bwMode="auto">
          <a:xfrm>
            <a:off x="1817980" y="1310360"/>
            <a:ext cx="4874140" cy="2035309"/>
          </a:xfrm>
          <a:custGeom>
            <a:avLst/>
            <a:gdLst/>
            <a:ahLst/>
            <a:cxnLst>
              <a:cxn ang="0">
                <a:pos x="0" y="2597"/>
              </a:cxn>
              <a:cxn ang="0">
                <a:pos x="386" y="2468"/>
              </a:cxn>
              <a:cxn ang="0">
                <a:pos x="913" y="2031"/>
              </a:cxn>
              <a:cxn ang="0">
                <a:pos x="1440" y="1350"/>
              </a:cxn>
              <a:cxn ang="0">
                <a:pos x="1762" y="913"/>
              </a:cxn>
              <a:cxn ang="0">
                <a:pos x="2276" y="488"/>
              </a:cxn>
              <a:cxn ang="0">
                <a:pos x="2790" y="231"/>
              </a:cxn>
              <a:cxn ang="0">
                <a:pos x="3446" y="77"/>
              </a:cxn>
              <a:cxn ang="0">
                <a:pos x="4320" y="0"/>
              </a:cxn>
            </a:cxnLst>
            <a:rect l="0" t="0" r="r" b="b"/>
            <a:pathLst>
              <a:path w="4320" h="2597">
                <a:moveTo>
                  <a:pt x="0" y="2597"/>
                </a:moveTo>
                <a:cubicBezTo>
                  <a:pt x="117" y="2579"/>
                  <a:pt x="234" y="2562"/>
                  <a:pt x="386" y="2468"/>
                </a:cubicBezTo>
                <a:cubicBezTo>
                  <a:pt x="538" y="2374"/>
                  <a:pt x="737" y="2217"/>
                  <a:pt x="913" y="2031"/>
                </a:cubicBezTo>
                <a:cubicBezTo>
                  <a:pt x="1089" y="1845"/>
                  <a:pt x="1299" y="1536"/>
                  <a:pt x="1440" y="1350"/>
                </a:cubicBezTo>
                <a:cubicBezTo>
                  <a:pt x="1581" y="1164"/>
                  <a:pt x="1623" y="1057"/>
                  <a:pt x="1762" y="913"/>
                </a:cubicBezTo>
                <a:cubicBezTo>
                  <a:pt x="1901" y="769"/>
                  <a:pt x="2105" y="602"/>
                  <a:pt x="2276" y="488"/>
                </a:cubicBezTo>
                <a:cubicBezTo>
                  <a:pt x="2447" y="374"/>
                  <a:pt x="2595" y="299"/>
                  <a:pt x="2790" y="231"/>
                </a:cubicBezTo>
                <a:cubicBezTo>
                  <a:pt x="2985" y="163"/>
                  <a:pt x="3191" y="115"/>
                  <a:pt x="3446" y="77"/>
                </a:cubicBezTo>
                <a:cubicBezTo>
                  <a:pt x="3701" y="39"/>
                  <a:pt x="4191" y="13"/>
                  <a:pt x="4320" y="0"/>
                </a:cubicBezTo>
              </a:path>
            </a:pathLst>
          </a:custGeom>
          <a:ln>
            <a:headEnd/>
            <a:tailEnd/>
          </a:ln>
        </p:spPr>
        <p:style>
          <a:lnRef idx="3">
            <a:schemeClr val="accent2"/>
          </a:lnRef>
          <a:fillRef idx="0">
            <a:schemeClr val="accent2"/>
          </a:fillRef>
          <a:effectRef idx="2">
            <a:schemeClr val="accent2"/>
          </a:effectRef>
          <a:fontRef idx="minor">
            <a:schemeClr val="tx1"/>
          </a:fontRef>
        </p:style>
        <p:txBody>
          <a:bodyPr/>
          <a:lstStyle/>
          <a:p>
            <a:endParaRPr lang="en-US"/>
          </a:p>
        </p:txBody>
      </p:sp>
      <p:sp>
        <p:nvSpPr>
          <p:cNvPr id="74760" name="Text Box 8"/>
          <p:cNvSpPr txBox="1">
            <a:spLocks noChangeArrowheads="1"/>
          </p:cNvSpPr>
          <p:nvPr/>
        </p:nvSpPr>
        <p:spPr bwMode="auto">
          <a:xfrm>
            <a:off x="5869017" y="2342391"/>
            <a:ext cx="2104229" cy="322891"/>
          </a:xfrm>
          <a:prstGeom prst="rect">
            <a:avLst/>
          </a:prstGeom>
          <a:noFill/>
          <a:ln w="9525">
            <a:noFill/>
            <a:miter lim="800000"/>
            <a:headEnd/>
            <a:tailEnd/>
          </a:ln>
        </p:spPr>
        <p:txBody>
          <a:bodyPr/>
          <a:lstStyle/>
          <a:p>
            <a:r>
              <a:rPr lang="en-US" sz="1600" b="0" dirty="0">
                <a:solidFill>
                  <a:srgbClr val="0000FF"/>
                </a:solidFill>
                <a:latin typeface="Kabel Bk BT" pitchFamily="34" charset="0"/>
              </a:rPr>
              <a:t>Frequency of adoption</a:t>
            </a:r>
            <a:endParaRPr lang="en-US" sz="3600" b="0" dirty="0">
              <a:solidFill>
                <a:srgbClr val="0000FF"/>
              </a:solidFill>
            </a:endParaRPr>
          </a:p>
        </p:txBody>
      </p:sp>
      <p:sp>
        <p:nvSpPr>
          <p:cNvPr id="74761" name="Text Box 9"/>
          <p:cNvSpPr txBox="1">
            <a:spLocks noChangeArrowheads="1"/>
          </p:cNvSpPr>
          <p:nvPr/>
        </p:nvSpPr>
        <p:spPr bwMode="auto">
          <a:xfrm>
            <a:off x="4379052" y="904395"/>
            <a:ext cx="3177217" cy="322891"/>
          </a:xfrm>
          <a:prstGeom prst="rect">
            <a:avLst/>
          </a:prstGeom>
          <a:noFill/>
          <a:ln w="9525">
            <a:noFill/>
            <a:miter lim="800000"/>
            <a:headEnd/>
            <a:tailEnd/>
          </a:ln>
        </p:spPr>
        <p:txBody>
          <a:bodyPr/>
          <a:lstStyle/>
          <a:p>
            <a:r>
              <a:rPr lang="en-US" sz="1600" b="0" dirty="0">
                <a:solidFill>
                  <a:srgbClr val="0000FF"/>
                </a:solidFill>
                <a:latin typeface="Kabel Bk BT" pitchFamily="34" charset="0"/>
              </a:rPr>
              <a:t>Cumulative number of adoption</a:t>
            </a:r>
            <a:endParaRPr lang="en-US" sz="3600" b="0" dirty="0">
              <a:solidFill>
                <a:srgbClr val="0000FF"/>
              </a:solidFill>
            </a:endParaRPr>
          </a:p>
        </p:txBody>
      </p:sp>
      <p:sp>
        <p:nvSpPr>
          <p:cNvPr id="74762" name="Text Box 10"/>
          <p:cNvSpPr txBox="1">
            <a:spLocks noChangeArrowheads="1"/>
          </p:cNvSpPr>
          <p:nvPr/>
        </p:nvSpPr>
        <p:spPr bwMode="auto">
          <a:xfrm>
            <a:off x="945890" y="521444"/>
            <a:ext cx="2104229" cy="322891"/>
          </a:xfrm>
          <a:prstGeom prst="rect">
            <a:avLst/>
          </a:prstGeom>
          <a:noFill/>
          <a:ln w="9525">
            <a:noFill/>
            <a:miter lim="800000"/>
            <a:headEnd/>
            <a:tailEnd/>
          </a:ln>
        </p:spPr>
        <p:txBody>
          <a:bodyPr/>
          <a:lstStyle/>
          <a:p>
            <a:r>
              <a:rPr lang="en-US" sz="1600" b="0" dirty="0">
                <a:solidFill>
                  <a:srgbClr val="0000FF"/>
                </a:solidFill>
                <a:latin typeface="Kabel Bk BT" pitchFamily="34" charset="0"/>
              </a:rPr>
              <a:t>Number of Customers</a:t>
            </a:r>
            <a:endParaRPr lang="en-US" sz="3600" b="0" dirty="0">
              <a:solidFill>
                <a:srgbClr val="0000FF"/>
              </a:solidFill>
            </a:endParaRPr>
          </a:p>
        </p:txBody>
      </p:sp>
      <p:sp>
        <p:nvSpPr>
          <p:cNvPr id="74763" name="Text Box 11"/>
          <p:cNvSpPr txBox="1">
            <a:spLocks noChangeArrowheads="1"/>
          </p:cNvSpPr>
          <p:nvPr/>
        </p:nvSpPr>
        <p:spPr bwMode="auto">
          <a:xfrm>
            <a:off x="4192995" y="3574514"/>
            <a:ext cx="2104229" cy="322891"/>
          </a:xfrm>
          <a:prstGeom prst="rect">
            <a:avLst/>
          </a:prstGeom>
          <a:noFill/>
          <a:ln w="9525">
            <a:noFill/>
            <a:miter lim="800000"/>
            <a:headEnd/>
            <a:tailEnd/>
          </a:ln>
        </p:spPr>
        <p:txBody>
          <a:bodyPr/>
          <a:lstStyle/>
          <a:p>
            <a:pPr algn="ctr"/>
            <a:r>
              <a:rPr lang="en-US" sz="1600" b="0" dirty="0">
                <a:solidFill>
                  <a:srgbClr val="0000FF"/>
                </a:solidFill>
                <a:latin typeface="Kabel Bk BT" pitchFamily="34" charset="0"/>
              </a:rPr>
              <a:t>Time</a:t>
            </a:r>
            <a:endParaRPr lang="en-US" sz="3600" b="0" dirty="0">
              <a:solidFill>
                <a:srgbClr val="0000FF"/>
              </a:solidFill>
            </a:endParaRPr>
          </a:p>
        </p:txBody>
      </p:sp>
      <p:sp>
        <p:nvSpPr>
          <p:cNvPr id="74764" name="Text Box 12"/>
          <p:cNvSpPr txBox="1">
            <a:spLocks noChangeArrowheads="1"/>
          </p:cNvSpPr>
          <p:nvPr/>
        </p:nvSpPr>
        <p:spPr bwMode="auto">
          <a:xfrm>
            <a:off x="-10886" y="4735980"/>
            <a:ext cx="9154886" cy="413018"/>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a:lstStyle/>
          <a:p>
            <a:pPr algn="ctr"/>
            <a:r>
              <a:rPr lang="en-US" sz="2400">
                <a:solidFill>
                  <a:srgbClr val="FFFFFF"/>
                </a:solidFill>
                <a:latin typeface="Kabel Bk BT" pitchFamily="34" charset="0"/>
              </a:rPr>
              <a:t>S-CURVE OF DIFFUSION</a:t>
            </a:r>
            <a:endParaRPr lang="en-US" sz="3600">
              <a:solidFill>
                <a:srgbClr val="FFFFFF"/>
              </a:solidFill>
            </a:endParaRPr>
          </a:p>
        </p:txBody>
      </p:sp>
      <p:cxnSp>
        <p:nvCxnSpPr>
          <p:cNvPr id="4" name="Straight Arrow Connector 3"/>
          <p:cNvCxnSpPr/>
          <p:nvPr/>
        </p:nvCxnSpPr>
        <p:spPr>
          <a:xfrm flipV="1">
            <a:off x="1219200" y="1352550"/>
            <a:ext cx="0" cy="1295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6" name="Straight Arrow Connector 5"/>
          <p:cNvCxnSpPr/>
          <p:nvPr/>
        </p:nvCxnSpPr>
        <p:spPr>
          <a:xfrm>
            <a:off x="5562600" y="3790950"/>
            <a:ext cx="144780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61950"/>
            <a:ext cx="8534400" cy="3886200"/>
          </a:xfrm>
          <a:prstGeom prst="rect">
            <a:avLst/>
          </a:prstGeom>
          <a:solidFill>
            <a:srgbClr val="FAD7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30" name="Freeform 6"/>
          <p:cNvSpPr>
            <a:spLocks/>
          </p:cNvSpPr>
          <p:nvPr/>
        </p:nvSpPr>
        <p:spPr bwMode="auto">
          <a:xfrm>
            <a:off x="1833966" y="1263309"/>
            <a:ext cx="5938433" cy="2084623"/>
          </a:xfrm>
          <a:custGeom>
            <a:avLst/>
            <a:gdLst/>
            <a:ahLst/>
            <a:cxnLst>
              <a:cxn ang="0">
                <a:pos x="0" y="0"/>
              </a:cxn>
              <a:cxn ang="0">
                <a:pos x="0" y="2238"/>
              </a:cxn>
              <a:cxn ang="0">
                <a:pos x="4281" y="2238"/>
              </a:cxn>
            </a:cxnLst>
            <a:rect l="0" t="0" r="r" b="b"/>
            <a:pathLst>
              <a:path w="4281" h="2238">
                <a:moveTo>
                  <a:pt x="0" y="0"/>
                </a:moveTo>
                <a:lnTo>
                  <a:pt x="0" y="2238"/>
                </a:lnTo>
                <a:lnTo>
                  <a:pt x="4281" y="2238"/>
                </a:lnTo>
              </a:path>
            </a:pathLst>
          </a:custGeom>
          <a:ln>
            <a:headEnd/>
            <a:tailEnd/>
          </a:ln>
        </p:spPr>
        <p:style>
          <a:lnRef idx="3">
            <a:schemeClr val="accent1"/>
          </a:lnRef>
          <a:fillRef idx="0">
            <a:schemeClr val="accent1"/>
          </a:fillRef>
          <a:effectRef idx="2">
            <a:schemeClr val="accent1"/>
          </a:effectRef>
          <a:fontRef idx="minor">
            <a:schemeClr val="tx1"/>
          </a:fontRef>
        </p:style>
        <p:txBody>
          <a:bodyPr/>
          <a:lstStyle/>
          <a:p>
            <a:endParaRPr lang="en-US"/>
          </a:p>
        </p:txBody>
      </p:sp>
      <p:sp>
        <p:nvSpPr>
          <p:cNvPr id="77831" name="Freeform 7"/>
          <p:cNvSpPr>
            <a:spLocks/>
          </p:cNvSpPr>
          <p:nvPr/>
        </p:nvSpPr>
        <p:spPr bwMode="auto">
          <a:xfrm>
            <a:off x="2399327" y="1177615"/>
            <a:ext cx="3462682" cy="1918822"/>
          </a:xfrm>
          <a:custGeom>
            <a:avLst/>
            <a:gdLst/>
            <a:ahLst/>
            <a:cxnLst>
              <a:cxn ang="0">
                <a:pos x="0" y="2060"/>
              </a:cxn>
              <a:cxn ang="0">
                <a:pos x="462" y="1931"/>
              </a:cxn>
              <a:cxn ang="0">
                <a:pos x="925" y="1661"/>
              </a:cxn>
              <a:cxn ang="0">
                <a:pos x="1375" y="967"/>
              </a:cxn>
              <a:cxn ang="0">
                <a:pos x="1735" y="427"/>
              </a:cxn>
              <a:cxn ang="0">
                <a:pos x="2185" y="170"/>
              </a:cxn>
              <a:cxn ang="0">
                <a:pos x="2828" y="28"/>
              </a:cxn>
              <a:cxn ang="0">
                <a:pos x="2995" y="2"/>
              </a:cxn>
            </a:cxnLst>
            <a:rect l="0" t="0" r="r" b="b"/>
            <a:pathLst>
              <a:path w="2995" h="2060">
                <a:moveTo>
                  <a:pt x="0" y="2060"/>
                </a:moveTo>
                <a:cubicBezTo>
                  <a:pt x="154" y="2028"/>
                  <a:pt x="308" y="1997"/>
                  <a:pt x="462" y="1931"/>
                </a:cubicBezTo>
                <a:cubicBezTo>
                  <a:pt x="616" y="1865"/>
                  <a:pt x="773" y="1822"/>
                  <a:pt x="925" y="1661"/>
                </a:cubicBezTo>
                <a:cubicBezTo>
                  <a:pt x="1077" y="1500"/>
                  <a:pt x="1240" y="1173"/>
                  <a:pt x="1375" y="967"/>
                </a:cubicBezTo>
                <a:cubicBezTo>
                  <a:pt x="1510" y="761"/>
                  <a:pt x="1600" y="560"/>
                  <a:pt x="1735" y="427"/>
                </a:cubicBezTo>
                <a:cubicBezTo>
                  <a:pt x="1870" y="294"/>
                  <a:pt x="2003" y="236"/>
                  <a:pt x="2185" y="170"/>
                </a:cubicBezTo>
                <a:cubicBezTo>
                  <a:pt x="2367" y="104"/>
                  <a:pt x="2693" y="56"/>
                  <a:pt x="2828" y="28"/>
                </a:cubicBezTo>
                <a:cubicBezTo>
                  <a:pt x="2963" y="0"/>
                  <a:pt x="2979" y="1"/>
                  <a:pt x="2995" y="2"/>
                </a:cubicBezTo>
              </a:path>
            </a:pathLst>
          </a:custGeom>
          <a:ln>
            <a:solidFill>
              <a:srgbClr val="438E00"/>
            </a:solidFill>
            <a:headEnd/>
            <a:tailEnd/>
          </a:ln>
        </p:spPr>
        <p:style>
          <a:lnRef idx="2">
            <a:schemeClr val="dk1"/>
          </a:lnRef>
          <a:fillRef idx="0">
            <a:schemeClr val="dk1"/>
          </a:fillRef>
          <a:effectRef idx="1">
            <a:schemeClr val="dk1"/>
          </a:effectRef>
          <a:fontRef idx="minor">
            <a:schemeClr val="tx1"/>
          </a:fontRef>
        </p:style>
        <p:txBody>
          <a:bodyPr/>
          <a:lstStyle/>
          <a:p>
            <a:endParaRPr lang="en-US"/>
          </a:p>
        </p:txBody>
      </p:sp>
      <p:sp>
        <p:nvSpPr>
          <p:cNvPr id="77832" name="Freeform 8"/>
          <p:cNvSpPr>
            <a:spLocks/>
          </p:cNvSpPr>
          <p:nvPr/>
        </p:nvSpPr>
        <p:spPr bwMode="auto">
          <a:xfrm>
            <a:off x="2784903" y="1100769"/>
            <a:ext cx="4459287" cy="2072514"/>
          </a:xfrm>
          <a:custGeom>
            <a:avLst/>
            <a:gdLst/>
            <a:ahLst/>
            <a:cxnLst>
              <a:cxn ang="0">
                <a:pos x="0" y="2225"/>
              </a:cxn>
              <a:cxn ang="0">
                <a:pos x="540" y="2083"/>
              </a:cxn>
              <a:cxn ang="0">
                <a:pos x="1311" y="1788"/>
              </a:cxn>
              <a:cxn ang="0">
                <a:pos x="1838" y="1376"/>
              </a:cxn>
              <a:cxn ang="0">
                <a:pos x="2430" y="720"/>
              </a:cxn>
              <a:cxn ang="0">
                <a:pos x="2944" y="283"/>
              </a:cxn>
              <a:cxn ang="0">
                <a:pos x="3355" y="78"/>
              </a:cxn>
              <a:cxn ang="0">
                <a:pos x="3857" y="0"/>
              </a:cxn>
            </a:cxnLst>
            <a:rect l="0" t="0" r="r" b="b"/>
            <a:pathLst>
              <a:path w="3857" h="2225">
                <a:moveTo>
                  <a:pt x="0" y="2225"/>
                </a:moveTo>
                <a:cubicBezTo>
                  <a:pt x="161" y="2190"/>
                  <a:pt x="322" y="2156"/>
                  <a:pt x="540" y="2083"/>
                </a:cubicBezTo>
                <a:cubicBezTo>
                  <a:pt x="758" y="2010"/>
                  <a:pt x="1095" y="1906"/>
                  <a:pt x="1311" y="1788"/>
                </a:cubicBezTo>
                <a:cubicBezTo>
                  <a:pt x="1527" y="1670"/>
                  <a:pt x="1652" y="1554"/>
                  <a:pt x="1838" y="1376"/>
                </a:cubicBezTo>
                <a:cubicBezTo>
                  <a:pt x="2024" y="1198"/>
                  <a:pt x="2246" y="902"/>
                  <a:pt x="2430" y="720"/>
                </a:cubicBezTo>
                <a:cubicBezTo>
                  <a:pt x="2614" y="538"/>
                  <a:pt x="2790" y="390"/>
                  <a:pt x="2944" y="283"/>
                </a:cubicBezTo>
                <a:cubicBezTo>
                  <a:pt x="3098" y="176"/>
                  <a:pt x="3203" y="125"/>
                  <a:pt x="3355" y="78"/>
                </a:cubicBezTo>
                <a:cubicBezTo>
                  <a:pt x="3507" y="31"/>
                  <a:pt x="3682" y="15"/>
                  <a:pt x="3857" y="0"/>
                </a:cubicBezTo>
              </a:path>
            </a:pathLst>
          </a:custGeom>
          <a:ln>
            <a:solidFill>
              <a:srgbClr val="FF0000"/>
            </a:solidFill>
            <a:headEnd/>
            <a:tailEnd/>
          </a:ln>
        </p:spPr>
        <p:style>
          <a:lnRef idx="3">
            <a:schemeClr val="dk1"/>
          </a:lnRef>
          <a:fillRef idx="0">
            <a:schemeClr val="dk1"/>
          </a:fillRef>
          <a:effectRef idx="2">
            <a:schemeClr val="dk1"/>
          </a:effectRef>
          <a:fontRef idx="minor">
            <a:schemeClr val="tx1"/>
          </a:fontRef>
        </p:style>
        <p:txBody>
          <a:bodyPr/>
          <a:lstStyle/>
          <a:p>
            <a:endParaRPr lang="en-US"/>
          </a:p>
        </p:txBody>
      </p:sp>
      <p:sp>
        <p:nvSpPr>
          <p:cNvPr id="77833" name="Freeform 9"/>
          <p:cNvSpPr>
            <a:spLocks/>
          </p:cNvSpPr>
          <p:nvPr/>
        </p:nvSpPr>
        <p:spPr bwMode="auto">
          <a:xfrm>
            <a:off x="2413201" y="2952059"/>
            <a:ext cx="580389" cy="75449"/>
          </a:xfrm>
          <a:custGeom>
            <a:avLst/>
            <a:gdLst/>
            <a:ahLst/>
            <a:cxnLst>
              <a:cxn ang="0">
                <a:pos x="0" y="77"/>
              </a:cxn>
              <a:cxn ang="0">
                <a:pos x="142" y="77"/>
              </a:cxn>
              <a:cxn ang="0">
                <a:pos x="322" y="52"/>
              </a:cxn>
              <a:cxn ang="0">
                <a:pos x="502" y="0"/>
              </a:cxn>
            </a:cxnLst>
            <a:rect l="0" t="0" r="r" b="b"/>
            <a:pathLst>
              <a:path w="502" h="81">
                <a:moveTo>
                  <a:pt x="0" y="77"/>
                </a:moveTo>
                <a:cubicBezTo>
                  <a:pt x="44" y="79"/>
                  <a:pt x="88" y="81"/>
                  <a:pt x="142" y="77"/>
                </a:cubicBezTo>
                <a:cubicBezTo>
                  <a:pt x="196" y="73"/>
                  <a:pt x="262" y="65"/>
                  <a:pt x="322" y="52"/>
                </a:cubicBezTo>
                <a:cubicBezTo>
                  <a:pt x="382" y="39"/>
                  <a:pt x="474" y="4"/>
                  <a:pt x="502" y="0"/>
                </a:cubicBezTo>
              </a:path>
            </a:pathLst>
          </a:custGeom>
          <a:ln>
            <a:solidFill>
              <a:srgbClr val="438E00"/>
            </a:solidFill>
            <a:headEnd/>
            <a:tailEnd/>
          </a:ln>
        </p:spPr>
        <p:style>
          <a:lnRef idx="2">
            <a:schemeClr val="dk1"/>
          </a:lnRef>
          <a:fillRef idx="0">
            <a:schemeClr val="dk1"/>
          </a:fillRef>
          <a:effectRef idx="1">
            <a:schemeClr val="dk1"/>
          </a:effectRef>
          <a:fontRef idx="minor">
            <a:schemeClr val="tx1"/>
          </a:fontRef>
        </p:style>
        <p:txBody>
          <a:bodyPr/>
          <a:lstStyle/>
          <a:p>
            <a:endParaRPr lang="en-US"/>
          </a:p>
        </p:txBody>
      </p:sp>
      <p:sp>
        <p:nvSpPr>
          <p:cNvPr id="77834" name="Freeform 10"/>
          <p:cNvSpPr>
            <a:spLocks/>
          </p:cNvSpPr>
          <p:nvPr/>
        </p:nvSpPr>
        <p:spPr bwMode="auto">
          <a:xfrm>
            <a:off x="5668931" y="1199970"/>
            <a:ext cx="178048" cy="27944"/>
          </a:xfrm>
          <a:custGeom>
            <a:avLst/>
            <a:gdLst/>
            <a:ahLst/>
            <a:cxnLst>
              <a:cxn ang="0">
                <a:pos x="0" y="4"/>
              </a:cxn>
              <a:cxn ang="0">
                <a:pos x="77" y="4"/>
              </a:cxn>
              <a:cxn ang="0">
                <a:pos x="154" y="30"/>
              </a:cxn>
            </a:cxnLst>
            <a:rect l="0" t="0" r="r" b="b"/>
            <a:pathLst>
              <a:path w="154" h="30">
                <a:moveTo>
                  <a:pt x="0" y="4"/>
                </a:moveTo>
                <a:cubicBezTo>
                  <a:pt x="25" y="2"/>
                  <a:pt x="51" y="0"/>
                  <a:pt x="77" y="4"/>
                </a:cubicBezTo>
                <a:cubicBezTo>
                  <a:pt x="103" y="8"/>
                  <a:pt x="128" y="19"/>
                  <a:pt x="154" y="30"/>
                </a:cubicBezTo>
              </a:path>
            </a:pathLst>
          </a:custGeom>
          <a:ln>
            <a:solidFill>
              <a:srgbClr val="438E00"/>
            </a:solidFill>
            <a:headEnd/>
            <a:tailEnd/>
          </a:ln>
        </p:spPr>
        <p:style>
          <a:lnRef idx="2">
            <a:schemeClr val="dk1"/>
          </a:lnRef>
          <a:fillRef idx="0">
            <a:schemeClr val="dk1"/>
          </a:fillRef>
          <a:effectRef idx="1">
            <a:schemeClr val="dk1"/>
          </a:effectRef>
          <a:fontRef idx="minor">
            <a:schemeClr val="tx1"/>
          </a:fontRef>
        </p:style>
        <p:txBody>
          <a:bodyPr/>
          <a:lstStyle/>
          <a:p>
            <a:endParaRPr lang="en-US"/>
          </a:p>
        </p:txBody>
      </p:sp>
      <p:sp>
        <p:nvSpPr>
          <p:cNvPr id="77835" name="Line 11"/>
          <p:cNvSpPr>
            <a:spLocks noChangeShapeType="1"/>
          </p:cNvSpPr>
          <p:nvPr/>
        </p:nvSpPr>
        <p:spPr bwMode="auto">
          <a:xfrm flipH="1">
            <a:off x="3037524" y="2209680"/>
            <a:ext cx="2512323" cy="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endParaRPr lang="en-US"/>
          </a:p>
        </p:txBody>
      </p:sp>
      <p:sp>
        <p:nvSpPr>
          <p:cNvPr id="77836" name="Text Box 12"/>
          <p:cNvSpPr txBox="1">
            <a:spLocks noChangeArrowheads="1"/>
          </p:cNvSpPr>
          <p:nvPr/>
        </p:nvSpPr>
        <p:spPr bwMode="auto">
          <a:xfrm>
            <a:off x="5594937" y="2090452"/>
            <a:ext cx="2482263" cy="382833"/>
          </a:xfrm>
          <a:prstGeom prst="rect">
            <a:avLst/>
          </a:prstGeom>
          <a:noFill/>
          <a:ln w="9525">
            <a:noFill/>
            <a:miter lim="800000"/>
            <a:headEnd/>
            <a:tailEnd/>
          </a:ln>
        </p:spPr>
        <p:txBody>
          <a:bodyPr/>
          <a:lstStyle/>
          <a:p>
            <a:r>
              <a:rPr lang="en-US" sz="1600" b="0" dirty="0">
                <a:solidFill>
                  <a:srgbClr val="CC00CC"/>
                </a:solidFill>
                <a:latin typeface="Kabel Bk BT" pitchFamily="34" charset="0"/>
              </a:rPr>
              <a:t>Increasing diffusion speed</a:t>
            </a:r>
            <a:endParaRPr lang="en-US" sz="3600" dirty="0">
              <a:solidFill>
                <a:srgbClr val="CC00CC"/>
              </a:solidFill>
            </a:endParaRPr>
          </a:p>
        </p:txBody>
      </p:sp>
      <p:sp>
        <p:nvSpPr>
          <p:cNvPr id="77837" name="Text Box 13"/>
          <p:cNvSpPr txBox="1">
            <a:spLocks noChangeArrowheads="1"/>
          </p:cNvSpPr>
          <p:nvPr/>
        </p:nvSpPr>
        <p:spPr bwMode="auto">
          <a:xfrm>
            <a:off x="609600" y="685800"/>
            <a:ext cx="2482263" cy="382833"/>
          </a:xfrm>
          <a:prstGeom prst="rect">
            <a:avLst/>
          </a:prstGeom>
          <a:noFill/>
          <a:ln w="9525">
            <a:noFill/>
            <a:miter lim="800000"/>
            <a:headEnd/>
            <a:tailEnd/>
          </a:ln>
        </p:spPr>
        <p:txBody>
          <a:bodyPr/>
          <a:lstStyle/>
          <a:p>
            <a:r>
              <a:rPr lang="en-US" sz="1600" b="0" dirty="0">
                <a:solidFill>
                  <a:srgbClr val="CC00CC"/>
                </a:solidFill>
                <a:latin typeface="Kabel Bk BT" pitchFamily="34" charset="0"/>
              </a:rPr>
              <a:t>Number of Customers</a:t>
            </a:r>
            <a:endParaRPr lang="en-US" sz="3600" dirty="0">
              <a:solidFill>
                <a:srgbClr val="CC00CC"/>
              </a:solidFill>
            </a:endParaRPr>
          </a:p>
        </p:txBody>
      </p:sp>
      <p:sp>
        <p:nvSpPr>
          <p:cNvPr id="77838" name="Text Box 14"/>
          <p:cNvSpPr txBox="1">
            <a:spLocks noChangeArrowheads="1"/>
          </p:cNvSpPr>
          <p:nvPr/>
        </p:nvSpPr>
        <p:spPr bwMode="auto">
          <a:xfrm>
            <a:off x="3732373" y="3415929"/>
            <a:ext cx="2482263" cy="382833"/>
          </a:xfrm>
          <a:prstGeom prst="rect">
            <a:avLst/>
          </a:prstGeom>
          <a:noFill/>
          <a:ln w="9525">
            <a:noFill/>
            <a:miter lim="800000"/>
            <a:headEnd/>
            <a:tailEnd/>
          </a:ln>
        </p:spPr>
        <p:txBody>
          <a:bodyPr/>
          <a:lstStyle/>
          <a:p>
            <a:pPr algn="r"/>
            <a:r>
              <a:rPr lang="en-US" sz="1600" b="0">
                <a:latin typeface="Kabel Bk BT" pitchFamily="34" charset="0"/>
              </a:rPr>
              <a:t>Time</a:t>
            </a:r>
            <a:endParaRPr lang="en-US" sz="3600"/>
          </a:p>
        </p:txBody>
      </p:sp>
      <p:sp>
        <p:nvSpPr>
          <p:cNvPr id="77839" name="Text Box 15"/>
          <p:cNvSpPr txBox="1">
            <a:spLocks noChangeArrowheads="1"/>
          </p:cNvSpPr>
          <p:nvPr/>
        </p:nvSpPr>
        <p:spPr bwMode="auto">
          <a:xfrm>
            <a:off x="0" y="4697230"/>
            <a:ext cx="9144000" cy="446270"/>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a:lstStyle/>
          <a:p>
            <a:pPr algn="ctr"/>
            <a:r>
              <a:rPr lang="id-ID" sz="2400" smtClean="0">
                <a:solidFill>
                  <a:srgbClr val="FFFF00"/>
                </a:solidFill>
                <a:latin typeface="Kabel Bk BT" pitchFamily="34" charset="0"/>
              </a:rPr>
              <a:t>DIFFERENES IN DIFFUSION SPEED</a:t>
            </a:r>
            <a:endParaRPr lang="en-US" sz="3600" dirty="0">
              <a:solidFill>
                <a:srgbClr val="FFFF0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id-ID" sz="3600" cap="none"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Mathematical formulation of s-curve of diffusion: The Bass model</a:t>
            </a:r>
            <a:endParaRPr lang="en-US" sz="3600"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581149"/>
                <a:ext cx="8229600" cy="3013473"/>
              </a:xfrm>
            </p:spPr>
            <p:txBody>
              <a:bodyPr/>
              <a:lstStyle/>
              <a:p>
                <a:r>
                  <a:rPr lang="id-ID" sz="2000" smtClean="0">
                    <a:latin typeface="Times New Roman" pitchFamily="18" charset="0"/>
                    <a:cs typeface="Times New Roman" pitchFamily="18" charset="0"/>
                  </a:rPr>
                  <a:t>The Bass </a:t>
                </a:r>
                <a:r>
                  <a:rPr lang="en-US" sz="2000" smtClean="0">
                    <a:latin typeface="Times New Roman" pitchFamily="18" charset="0"/>
                    <a:cs typeface="Times New Roman" pitchFamily="18" charset="0"/>
                  </a:rPr>
                  <a:t>M</a:t>
                </a:r>
                <a:r>
                  <a:rPr lang="id-ID" sz="2000" smtClean="0">
                    <a:latin typeface="Times New Roman" pitchFamily="18" charset="0"/>
                    <a:cs typeface="Times New Roman" pitchFamily="18" charset="0"/>
                  </a:rPr>
                  <a:t>odel</a:t>
                </a:r>
                <a:r>
                  <a:rPr lang="en-US" sz="2000" smtClean="0">
                    <a:latin typeface="Times New Roman" pitchFamily="18" charset="0"/>
                    <a:cs typeface="Times New Roman" pitchFamily="18" charset="0"/>
                  </a:rPr>
                  <a:t> </a:t>
                </a:r>
                <a:r>
                  <a:rPr lang="en-US" sz="2000" b="0" smtClean="0">
                    <a:latin typeface="Times New Roman" pitchFamily="18" charset="0"/>
                    <a:cs typeface="Times New Roman" pitchFamily="18" charset="0"/>
                  </a:rPr>
                  <a:t>menjelaskan proses difusi dengan persamaan diferensial sebagai berikut:</a:t>
                </a:r>
                <a:r>
                  <a:rPr lang="id-ID" sz="2000" b="0" smtClean="0">
                    <a:latin typeface="Times New Roman" pitchFamily="18" charset="0"/>
                    <a:cs typeface="Times New Roman" pitchFamily="18" charset="0"/>
                  </a:rPr>
                  <a:t> (</a:t>
                </a:r>
                <a:r>
                  <a:rPr lang="id-ID" sz="2000" b="0" i="1" smtClean="0">
                    <a:latin typeface="Times New Roman" pitchFamily="18" charset="0"/>
                    <a:cs typeface="Times New Roman" pitchFamily="18" charset="0"/>
                  </a:rPr>
                  <a:t>p</a:t>
                </a:r>
                <a:r>
                  <a:rPr lang="id-ID" sz="2000" b="0" smtClean="0">
                    <a:latin typeface="Times New Roman" pitchFamily="18" charset="0"/>
                    <a:cs typeface="Times New Roman" pitchFamily="18" charset="0"/>
                  </a:rPr>
                  <a:t>, </a:t>
                </a:r>
                <a:r>
                  <a:rPr lang="id-ID" sz="2000" b="0" i="1" smtClean="0">
                    <a:latin typeface="Times New Roman" pitchFamily="18" charset="0"/>
                    <a:cs typeface="Times New Roman" pitchFamily="18" charset="0"/>
                  </a:rPr>
                  <a:t>q</a:t>
                </a:r>
                <a:r>
                  <a:rPr lang="id-ID" sz="2000" b="0" smtClean="0">
                    <a:latin typeface="Times New Roman" pitchFamily="18" charset="0"/>
                    <a:cs typeface="Times New Roman" pitchFamily="18" charset="0"/>
                  </a:rPr>
                  <a:t> ≥ 0):</a:t>
                </a:r>
              </a:p>
              <a:p>
                <a:pPr marL="1165225" indent="0">
                  <a:buNone/>
                </a:pPr>
                <a14:m>
                  <m:oMath xmlns:m="http://schemas.openxmlformats.org/officeDocument/2006/math">
                    <m:r>
                      <a:rPr lang="pt-BR" b="0" i="1" smtClean="0">
                        <a:solidFill>
                          <a:schemeClr val="tx1"/>
                        </a:solidFill>
                        <a:latin typeface="Cambria Math"/>
                      </a:rPr>
                      <m:t>𝑓</m:t>
                    </m:r>
                    <m:d>
                      <m:dPr>
                        <m:ctrlPr>
                          <a:rPr lang="pt-BR" b="0" i="1" smtClean="0">
                            <a:solidFill>
                              <a:schemeClr val="tx1"/>
                            </a:solidFill>
                            <a:latin typeface="Cambria Math"/>
                          </a:rPr>
                        </m:ctrlPr>
                      </m:dPr>
                      <m:e>
                        <m:r>
                          <a:rPr lang="id-ID" b="0" i="1" smtClean="0">
                            <a:solidFill>
                              <a:schemeClr val="tx1"/>
                            </a:solidFill>
                            <a:latin typeface="Cambria Math"/>
                          </a:rPr>
                          <m:t>𝑡</m:t>
                        </m:r>
                      </m:e>
                    </m:d>
                    <m:r>
                      <a:rPr lang="pt-BR" b="0" i="1" smtClean="0">
                        <a:solidFill>
                          <a:schemeClr val="tx1"/>
                        </a:solidFill>
                        <a:latin typeface="Cambria Math"/>
                      </a:rPr>
                      <m:t>=</m:t>
                    </m:r>
                    <m:f>
                      <m:fPr>
                        <m:ctrlPr>
                          <a:rPr lang="pt-BR" b="0" i="1" smtClean="0">
                            <a:solidFill>
                              <a:schemeClr val="tx1"/>
                            </a:solidFill>
                            <a:latin typeface="Cambria Math"/>
                          </a:rPr>
                        </m:ctrlPr>
                      </m:fPr>
                      <m:num>
                        <m:r>
                          <a:rPr lang="id-ID" b="0" i="1" smtClean="0">
                            <a:solidFill>
                              <a:schemeClr val="tx1"/>
                            </a:solidFill>
                            <a:latin typeface="Cambria Math"/>
                          </a:rPr>
                          <m:t>𝑑𝐹</m:t>
                        </m:r>
                        <m:r>
                          <a:rPr lang="id-ID" b="0" i="1" smtClean="0">
                            <a:solidFill>
                              <a:schemeClr val="tx1"/>
                            </a:solidFill>
                            <a:latin typeface="Cambria Math"/>
                          </a:rPr>
                          <m:t>(</m:t>
                        </m:r>
                        <m:r>
                          <a:rPr lang="id-ID" b="0" i="1" smtClean="0">
                            <a:solidFill>
                              <a:schemeClr val="tx1"/>
                            </a:solidFill>
                            <a:latin typeface="Cambria Math"/>
                          </a:rPr>
                          <m:t>𝑡</m:t>
                        </m:r>
                        <m:r>
                          <a:rPr lang="id-ID" b="0" i="1" smtClean="0">
                            <a:solidFill>
                              <a:schemeClr val="tx1"/>
                            </a:solidFill>
                            <a:latin typeface="Cambria Math"/>
                          </a:rPr>
                          <m:t>)</m:t>
                        </m:r>
                      </m:num>
                      <m:den>
                        <m:r>
                          <a:rPr lang="id-ID" b="0" i="1" smtClean="0">
                            <a:solidFill>
                              <a:schemeClr val="tx1"/>
                            </a:solidFill>
                            <a:latin typeface="Cambria Math"/>
                          </a:rPr>
                          <m:t>𝑑𝑡</m:t>
                        </m:r>
                      </m:den>
                    </m:f>
                    <m:r>
                      <a:rPr lang="id-ID" b="0" i="1" smtClean="0">
                        <a:solidFill>
                          <a:schemeClr val="tx1"/>
                        </a:solidFill>
                        <a:latin typeface="Cambria Math"/>
                      </a:rPr>
                      <m:t>=</m:t>
                    </m:r>
                    <m:d>
                      <m:dPr>
                        <m:begChr m:val="["/>
                        <m:endChr m:val="]"/>
                        <m:ctrlPr>
                          <a:rPr lang="id-ID" b="0" i="1" smtClean="0">
                            <a:solidFill>
                              <a:schemeClr val="tx1"/>
                            </a:solidFill>
                            <a:latin typeface="Cambria Math"/>
                          </a:rPr>
                        </m:ctrlPr>
                      </m:dPr>
                      <m:e>
                        <m:r>
                          <a:rPr lang="id-ID" b="0" i="1" smtClean="0">
                            <a:solidFill>
                              <a:schemeClr val="tx1"/>
                            </a:solidFill>
                            <a:latin typeface="Cambria Math"/>
                          </a:rPr>
                          <m:t>𝑝</m:t>
                        </m:r>
                        <m:r>
                          <a:rPr lang="id-ID" b="0" i="1" smtClean="0">
                            <a:solidFill>
                              <a:schemeClr val="tx1"/>
                            </a:solidFill>
                            <a:latin typeface="Cambria Math"/>
                          </a:rPr>
                          <m:t>+</m:t>
                        </m:r>
                        <m:r>
                          <a:rPr lang="id-ID" b="0" i="1" smtClean="0">
                            <a:solidFill>
                              <a:schemeClr val="tx1"/>
                            </a:solidFill>
                            <a:latin typeface="Cambria Math"/>
                          </a:rPr>
                          <m:t>𝑞</m:t>
                        </m:r>
                        <m:r>
                          <a:rPr lang="id-ID" b="0" i="1" smtClean="0">
                            <a:solidFill>
                              <a:schemeClr val="tx1"/>
                            </a:solidFill>
                            <a:latin typeface="Cambria Math"/>
                          </a:rPr>
                          <m:t> </m:t>
                        </m:r>
                        <m:r>
                          <a:rPr lang="id-ID" b="0" i="1" smtClean="0">
                            <a:solidFill>
                              <a:schemeClr val="tx1"/>
                            </a:solidFill>
                            <a:latin typeface="Cambria Math"/>
                          </a:rPr>
                          <m:t>𝐹</m:t>
                        </m:r>
                        <m:d>
                          <m:dPr>
                            <m:ctrlPr>
                              <a:rPr lang="id-ID" b="0" i="1" smtClean="0">
                                <a:solidFill>
                                  <a:schemeClr val="tx1"/>
                                </a:solidFill>
                                <a:latin typeface="Cambria Math"/>
                              </a:rPr>
                            </m:ctrlPr>
                          </m:dPr>
                          <m:e>
                            <m:r>
                              <a:rPr lang="id-ID" b="0" i="1" smtClean="0">
                                <a:solidFill>
                                  <a:schemeClr val="tx1"/>
                                </a:solidFill>
                                <a:latin typeface="Cambria Math"/>
                              </a:rPr>
                              <m:t>𝑡</m:t>
                            </m:r>
                          </m:e>
                        </m:d>
                      </m:e>
                    </m:d>
                    <m:r>
                      <a:rPr lang="id-ID" b="0" i="1" smtClean="0">
                        <a:solidFill>
                          <a:schemeClr val="tx1"/>
                        </a:solidFill>
                        <a:latin typeface="Cambria Math"/>
                      </a:rPr>
                      <m:t>[1−</m:t>
                    </m:r>
                    <m:r>
                      <a:rPr lang="id-ID" b="0" i="1" smtClean="0">
                        <a:solidFill>
                          <a:schemeClr val="tx1"/>
                        </a:solidFill>
                        <a:latin typeface="Cambria Math"/>
                      </a:rPr>
                      <m:t>𝐹</m:t>
                    </m:r>
                    <m:r>
                      <a:rPr lang="id-ID" b="0" i="1" smtClean="0">
                        <a:solidFill>
                          <a:schemeClr val="tx1"/>
                        </a:solidFill>
                        <a:latin typeface="Cambria Math"/>
                      </a:rPr>
                      <m:t>(</m:t>
                    </m:r>
                    <m:r>
                      <a:rPr lang="id-ID" b="0" i="1" smtClean="0">
                        <a:solidFill>
                          <a:schemeClr val="tx1"/>
                        </a:solidFill>
                        <a:latin typeface="Cambria Math"/>
                      </a:rPr>
                      <m:t>𝑡</m:t>
                    </m:r>
                    <m:r>
                      <a:rPr lang="id-ID" b="0" i="1" smtClean="0">
                        <a:solidFill>
                          <a:schemeClr val="tx1"/>
                        </a:solidFill>
                        <a:latin typeface="Cambria Math"/>
                      </a:rPr>
                      <m:t>)</m:t>
                    </m:r>
                  </m:oMath>
                </a14:m>
                <a:r>
                  <a:rPr lang="id-ID" b="0" smtClean="0">
                    <a:solidFill>
                      <a:schemeClr val="tx1"/>
                    </a:solidFill>
                    <a:latin typeface="Times New Roman" pitchFamily="18" charset="0"/>
                    <a:cs typeface="Times New Roman" pitchFamily="18" charset="0"/>
                  </a:rPr>
                  <a:t>]</a:t>
                </a:r>
              </a:p>
              <a:p>
                <a:pPr marL="358775" indent="0">
                  <a:buNone/>
                </a:pPr>
                <a:r>
                  <a:rPr lang="en-US" sz="2000" b="0" smtClean="0">
                    <a:latin typeface="Times New Roman" pitchFamily="18" charset="0"/>
                    <a:cs typeface="Times New Roman" pitchFamily="18" charset="0"/>
                  </a:rPr>
                  <a:t>Di mana</a:t>
                </a:r>
                <a:r>
                  <a:rPr lang="id-ID" sz="2000" b="0" smtClean="0">
                    <a:latin typeface="Times New Roman" pitchFamily="18" charset="0"/>
                    <a:cs typeface="Times New Roman" pitchFamily="18" charset="0"/>
                  </a:rPr>
                  <a:t> </a:t>
                </a:r>
                <a:r>
                  <a:rPr lang="id-ID" sz="2000" b="0" i="1" smtClean="0">
                    <a:latin typeface="Times New Roman" pitchFamily="18" charset="0"/>
                    <a:cs typeface="Times New Roman" pitchFamily="18" charset="0"/>
                  </a:rPr>
                  <a:t>F(t) </a:t>
                </a:r>
                <a:r>
                  <a:rPr lang="en-US" sz="2000" b="0" smtClean="0">
                    <a:latin typeface="Times New Roman" pitchFamily="18" charset="0"/>
                    <a:cs typeface="Times New Roman" pitchFamily="18" charset="0"/>
                  </a:rPr>
                  <a:t>adalah fraksi kumulatif adopter pada waktu ke-</a:t>
                </a:r>
                <a:r>
                  <a:rPr lang="id-ID" sz="2000" b="0" i="1" smtClean="0">
                    <a:latin typeface="Times New Roman" pitchFamily="18" charset="0"/>
                    <a:cs typeface="Times New Roman" pitchFamily="18" charset="0"/>
                  </a:rPr>
                  <a:t>t</a:t>
                </a:r>
                <a:r>
                  <a:rPr lang="id-ID" sz="2000" b="0" smtClean="0">
                    <a:latin typeface="Times New Roman" pitchFamily="18" charset="0"/>
                    <a:cs typeface="Times New Roman" pitchFamily="18" charset="0"/>
                  </a:rPr>
                  <a:t>, </a:t>
                </a:r>
                <a:r>
                  <a:rPr lang="en-US" sz="2000" b="0" smtClean="0">
                    <a:latin typeface="Times New Roman" pitchFamily="18" charset="0"/>
                    <a:cs typeface="Times New Roman" pitchFamily="18" charset="0"/>
                  </a:rPr>
                  <a:t>d</a:t>
                </a:r>
                <a:r>
                  <a:rPr lang="id-ID" sz="2000" b="0" smtClean="0">
                    <a:latin typeface="Times New Roman" pitchFamily="18" charset="0"/>
                    <a:cs typeface="Times New Roman" pitchFamily="18" charset="0"/>
                  </a:rPr>
                  <a:t>an </a:t>
                </a:r>
                <a:r>
                  <a:rPr lang="id-ID" sz="2000" b="0" i="1" smtClean="0">
                    <a:latin typeface="Times New Roman" pitchFamily="18" charset="0"/>
                    <a:cs typeface="Times New Roman" pitchFamily="18" charset="0"/>
                  </a:rPr>
                  <a:t>f(t)</a:t>
                </a:r>
                <a:r>
                  <a:rPr lang="id-ID" sz="2000" b="0" smtClean="0">
                    <a:latin typeface="Times New Roman" pitchFamily="18" charset="0"/>
                    <a:cs typeface="Times New Roman" pitchFamily="18" charset="0"/>
                  </a:rPr>
                  <a:t> = </a:t>
                </a:r>
                <a:r>
                  <a:rPr lang="id-ID" sz="2000" b="0" i="1" smtClean="0">
                    <a:latin typeface="Times New Roman" pitchFamily="18" charset="0"/>
                    <a:cs typeface="Times New Roman" pitchFamily="18" charset="0"/>
                  </a:rPr>
                  <a:t>dF(t)/dt </a:t>
                </a:r>
                <a:r>
                  <a:rPr lang="en-US" sz="2000" b="0" smtClean="0">
                    <a:latin typeface="Times New Roman" pitchFamily="18" charset="0"/>
                    <a:cs typeface="Times New Roman" pitchFamily="18" charset="0"/>
                  </a:rPr>
                  <a:t>adalah laju difusi pada waktu ke-</a:t>
                </a:r>
                <a:r>
                  <a:rPr lang="en-US" sz="2000" b="0" i="1" smtClean="0">
                    <a:latin typeface="Times New Roman" pitchFamily="18" charset="0"/>
                    <a:cs typeface="Times New Roman" pitchFamily="18" charset="0"/>
                  </a:rPr>
                  <a:t>t</a:t>
                </a:r>
                <a:r>
                  <a:rPr lang="id-ID" sz="2000" b="0" smtClean="0">
                    <a:latin typeface="Times New Roman" pitchFamily="18" charset="0"/>
                    <a:cs typeface="Times New Roman" pitchFamily="18" charset="0"/>
                  </a:rPr>
                  <a:t>. Bass </a:t>
                </a:r>
                <a:r>
                  <a:rPr lang="en-US" sz="2000" b="0" smtClean="0">
                    <a:latin typeface="Times New Roman" pitchFamily="18" charset="0"/>
                    <a:cs typeface="Times New Roman" pitchFamily="18" charset="0"/>
                  </a:rPr>
                  <a:t>mereferensikan </a:t>
                </a:r>
                <a:r>
                  <a:rPr lang="id-ID" sz="2000" b="0" i="1" smtClean="0">
                    <a:latin typeface="Times New Roman" pitchFamily="18" charset="0"/>
                    <a:cs typeface="Times New Roman" pitchFamily="18" charset="0"/>
                  </a:rPr>
                  <a:t>p </a:t>
                </a:r>
                <a:r>
                  <a:rPr lang="en-US" sz="2000" b="0" smtClean="0">
                    <a:latin typeface="Times New Roman" pitchFamily="18" charset="0"/>
                    <a:cs typeface="Times New Roman" pitchFamily="18" charset="0"/>
                  </a:rPr>
                  <a:t>sebagai koefisien inovasi, dan </a:t>
                </a:r>
                <a:r>
                  <a:rPr lang="en-US" sz="2000" b="0" i="1" smtClean="0">
                    <a:latin typeface="Times New Roman" pitchFamily="18" charset="0"/>
                    <a:cs typeface="Times New Roman" pitchFamily="18" charset="0"/>
                  </a:rPr>
                  <a:t>q</a:t>
                </a:r>
                <a:r>
                  <a:rPr lang="en-US" sz="2000" b="0" smtClean="0">
                    <a:latin typeface="Times New Roman" pitchFamily="18" charset="0"/>
                    <a:cs typeface="Times New Roman" pitchFamily="18" charset="0"/>
                  </a:rPr>
                  <a:t> sebagai koefisien imitasi</a:t>
                </a:r>
                <a:r>
                  <a:rPr lang="id-ID" sz="2000" b="0" smtClean="0">
                    <a:latin typeface="Times New Roman" pitchFamily="18" charset="0"/>
                    <a:cs typeface="Times New Roman" pitchFamily="18" charset="0"/>
                  </a:rPr>
                  <a:t>. </a:t>
                </a:r>
                <a:r>
                  <a:rPr lang="en-US" sz="2000" b="0" smtClean="0">
                    <a:latin typeface="Times New Roman" pitchFamily="18" charset="0"/>
                    <a:cs typeface="Times New Roman" pitchFamily="18" charset="0"/>
                  </a:rPr>
                  <a:t>Jika</a:t>
                </a:r>
                <a:r>
                  <a:rPr lang="id-ID" sz="2000" b="0" smtClean="0">
                    <a:latin typeface="Times New Roman" pitchFamily="18" charset="0"/>
                    <a:cs typeface="Times New Roman" pitchFamily="18" charset="0"/>
                  </a:rPr>
                  <a:t> </a:t>
                </a:r>
                <a:r>
                  <a:rPr lang="id-ID" sz="2000" b="0" i="1" smtClean="0">
                    <a:latin typeface="Times New Roman" pitchFamily="18" charset="0"/>
                    <a:cs typeface="Times New Roman" pitchFamily="18" charset="0"/>
                  </a:rPr>
                  <a:t>m </a:t>
                </a:r>
                <a:r>
                  <a:rPr lang="id-ID" sz="2000" b="0" smtClean="0">
                    <a:latin typeface="Times New Roman" pitchFamily="18" charset="0"/>
                    <a:cs typeface="Times New Roman" pitchFamily="18" charset="0"/>
                  </a:rPr>
                  <a:t> </a:t>
                </a:r>
                <a:r>
                  <a:rPr lang="en-US" sz="2000" b="0" smtClean="0">
                    <a:latin typeface="Times New Roman" pitchFamily="18" charset="0"/>
                    <a:cs typeface="Times New Roman" pitchFamily="18" charset="0"/>
                  </a:rPr>
                  <a:t>adalah populasi total dari adopter, banyaknya adopter kumulatif pada waktu </a:t>
                </a:r>
                <a:r>
                  <a:rPr lang="en-US" sz="2000" b="0" i="1" smtClean="0">
                    <a:latin typeface="Times New Roman" pitchFamily="18" charset="0"/>
                    <a:cs typeface="Times New Roman" pitchFamily="18" charset="0"/>
                  </a:rPr>
                  <a:t>t </a:t>
                </a:r>
                <a:r>
                  <a:rPr lang="en-US" sz="2000" b="0" smtClean="0">
                    <a:latin typeface="Times New Roman" pitchFamily="18" charset="0"/>
                    <a:cs typeface="Times New Roman" pitchFamily="18" charset="0"/>
                  </a:rPr>
                  <a:t>adalah </a:t>
                </a:r>
                <a:r>
                  <a:rPr lang="id-ID" sz="2000" b="0" i="1" smtClean="0">
                    <a:latin typeface="Times New Roman" pitchFamily="18" charset="0"/>
                    <a:cs typeface="Times New Roman" pitchFamily="18" charset="0"/>
                  </a:rPr>
                  <a:t>mF(t)</a:t>
                </a:r>
                <a:r>
                  <a:rPr lang="id-ID" sz="2000" b="0" smtClean="0">
                    <a:latin typeface="Times New Roman" pitchFamily="18" charset="0"/>
                    <a:cs typeface="Times New Roman" pitchFamily="18" charset="0"/>
                  </a:rPr>
                  <a:t>. </a:t>
                </a:r>
                <a:r>
                  <a:rPr lang="en-US" sz="2000" b="0" smtClean="0">
                    <a:latin typeface="Times New Roman" pitchFamily="18" charset="0"/>
                    <a:cs typeface="Times New Roman" pitchFamily="18" charset="0"/>
                  </a:rPr>
                  <a:t>Integral dari persamaan </a:t>
                </a:r>
                <a:r>
                  <a:rPr lang="id-ID" sz="2000" b="0" smtClean="0">
                    <a:latin typeface="Times New Roman" pitchFamily="18" charset="0"/>
                    <a:cs typeface="Times New Roman" pitchFamily="18" charset="0"/>
                  </a:rPr>
                  <a:t>1 </a:t>
                </a:r>
                <a:r>
                  <a:rPr lang="en-US" sz="2000" b="0" smtClean="0">
                    <a:latin typeface="Times New Roman" pitchFamily="18" charset="0"/>
                    <a:cs typeface="Times New Roman" pitchFamily="18" charset="0"/>
                  </a:rPr>
                  <a:t>menghasilkan </a:t>
                </a:r>
                <a:r>
                  <a:rPr lang="id-ID" sz="2000" b="0" i="1" smtClean="0">
                    <a:latin typeface="Times New Roman" pitchFamily="18" charset="0"/>
                    <a:cs typeface="Times New Roman" pitchFamily="18" charset="0"/>
                  </a:rPr>
                  <a:t>S-shaped</a:t>
                </a:r>
                <a:r>
                  <a:rPr lang="id-ID" sz="2000" b="0" smtClean="0">
                    <a:latin typeface="Times New Roman" pitchFamily="18" charset="0"/>
                    <a:cs typeface="Times New Roman" pitchFamily="18" charset="0"/>
                  </a:rPr>
                  <a:t> </a:t>
                </a:r>
                <a:r>
                  <a:rPr lang="en-US" sz="2000" b="0" smtClean="0">
                    <a:latin typeface="Times New Roman" pitchFamily="18" charset="0"/>
                    <a:cs typeface="Times New Roman" pitchFamily="18" charset="0"/>
                  </a:rPr>
                  <a:t>distribusi kumulatif dari adopter</a:t>
                </a:r>
                <a:r>
                  <a:rPr lang="id-ID" sz="2000" b="0" smtClean="0">
                    <a:latin typeface="Times New Roman" pitchFamily="18" charset="0"/>
                    <a:cs typeface="Times New Roman" pitchFamily="18" charset="0"/>
                  </a:rPr>
                  <a:t>, </a:t>
                </a:r>
                <a:r>
                  <a:rPr lang="id-ID" sz="2000" b="0" i="1" smtClean="0">
                    <a:latin typeface="Times New Roman" pitchFamily="18" charset="0"/>
                    <a:cs typeface="Times New Roman" pitchFamily="18" charset="0"/>
                  </a:rPr>
                  <a:t>F(t)</a:t>
                </a:r>
                <a:r>
                  <a:rPr lang="id-ID" sz="2000" b="0" smtClean="0">
                    <a:latin typeface="Times New Roman" pitchFamily="18" charset="0"/>
                    <a:cs typeface="Times New Roman" pitchFamily="18" charset="0"/>
                  </a:rPr>
                  <a:t> </a:t>
                </a:r>
                <a:r>
                  <a:rPr lang="en-US" sz="2000" b="0" smtClean="0">
                    <a:latin typeface="Times New Roman" pitchFamily="18" charset="0"/>
                    <a:cs typeface="Times New Roman" pitchFamily="18" charset="0"/>
                  </a:rPr>
                  <a:t>digambarkan sebagai MODEL BASS</a:t>
                </a:r>
                <a:r>
                  <a:rPr lang="id-ID" sz="2000" b="0" smtClean="0">
                    <a:latin typeface="Times New Roman" pitchFamily="18" charset="0"/>
                    <a:cs typeface="Times New Roman" pitchFamily="18" charset="0"/>
                  </a:rPr>
                  <a:t>.</a:t>
                </a:r>
                <a:endParaRPr lang="id-ID" sz="2000" b="0" i="1">
                  <a:latin typeface="Times New Roman" pitchFamily="18" charset="0"/>
                  <a:cs typeface="Times New Roman" pitchFamily="18" charset="0"/>
                </a:endParaRPr>
              </a:p>
              <a:p>
                <a:endParaRPr lang="id-ID" sz="2000" b="0" smtClean="0">
                  <a:latin typeface="Times New Roman" pitchFamily="18" charset="0"/>
                  <a:cs typeface="Times New Roman" pitchFamily="18" charset="0"/>
                </a:endParaRPr>
              </a:p>
              <a:p>
                <a:pPr marL="1165225" indent="0">
                  <a:buNone/>
                </a:pPr>
                <a:endParaRPr lang="id-ID" sz="2000" b="0">
                  <a:latin typeface="Times New Roman" pitchFamily="18" charset="0"/>
                  <a:cs typeface="Times New Roman" pitchFamily="18" charset="0"/>
                </a:endParaRPr>
              </a:p>
              <a:p>
                <a:endParaRPr lang="id-ID" sz="2000" b="0" smtClean="0">
                  <a:latin typeface="Times New Roman" pitchFamily="18" charset="0"/>
                  <a:cs typeface="Times New Roman" pitchFamily="18" charset="0"/>
                </a:endParaRPr>
              </a:p>
              <a:p>
                <a:endParaRPr lang="en-US" sz="2000" b="0">
                  <a:latin typeface="Times New Roman" pitchFamily="18" charset="0"/>
                  <a:cs typeface="Times New Roman"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581149"/>
                <a:ext cx="8229600" cy="3013473"/>
              </a:xfrm>
              <a:blipFill rotWithShape="1">
                <a:blip r:embed="rId2"/>
                <a:stretch>
                  <a:fillRect l="-593" t="-1010" r="-667" b="-10909"/>
                </a:stretch>
              </a:blipFill>
            </p:spPr>
            <p:txBody>
              <a:bodyPr/>
              <a:lstStyle/>
              <a:p>
                <a:r>
                  <a:rPr lang="en-US">
                    <a:noFill/>
                  </a:rPr>
                  <a:t> </a:t>
                </a:r>
              </a:p>
            </p:txBody>
          </p:sp>
        </mc:Fallback>
      </mc:AlternateContent>
    </p:spTree>
    <p:extLst>
      <p:ext uri="{BB962C8B-B14F-4D97-AF65-F5344CB8AC3E}">
        <p14:creationId xmlns:p14="http://schemas.microsoft.com/office/powerpoint/2010/main" val="18711668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362200" y="2419350"/>
            <a:ext cx="3657600" cy="1066800"/>
          </a:xfrm>
          <a:prstGeom prst="roundRect">
            <a:avLst>
              <a:gd name="adj" fmla="val 28571"/>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id-ID" sz="3600" cap="none"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Mathematical formulation of s-curve of diffusion: The Bass model</a:t>
            </a:r>
            <a:endParaRPr lang="en-US" sz="3600"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Rounded Rectangle 4"/>
          <p:cNvSpPr/>
          <p:nvPr/>
        </p:nvSpPr>
        <p:spPr>
          <a:xfrm>
            <a:off x="2362200" y="3943350"/>
            <a:ext cx="3657600" cy="1066800"/>
          </a:xfrm>
          <a:prstGeom prst="roundRect">
            <a:avLst>
              <a:gd name="adj" fmla="val 28571"/>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87830" y="1417858"/>
                <a:ext cx="8229600" cy="3013473"/>
              </a:xfrm>
            </p:spPr>
            <p:txBody>
              <a:bodyPr/>
              <a:lstStyle/>
              <a:p>
                <a:r>
                  <a:rPr lang="en-US" sz="2000" b="0" smtClean="0">
                    <a:solidFill>
                      <a:schemeClr val="tx1"/>
                    </a:solidFill>
                    <a:latin typeface="Times New Roman" pitchFamily="18" charset="0"/>
                    <a:cs typeface="Times New Roman" pitchFamily="18" charset="0"/>
                  </a:rPr>
                  <a:t>Fungsi diferensial dari</a:t>
                </a:r>
                <a:r>
                  <a:rPr lang="id-ID" sz="2000" b="0" smtClean="0">
                    <a:solidFill>
                      <a:schemeClr val="tx1"/>
                    </a:solidFill>
                    <a:latin typeface="Times New Roman" pitchFamily="18" charset="0"/>
                    <a:cs typeface="Times New Roman" pitchFamily="18" charset="0"/>
                  </a:rPr>
                  <a:t> </a:t>
                </a:r>
                <a:r>
                  <a:rPr lang="id-ID" sz="2000" b="0" i="1" smtClean="0">
                    <a:solidFill>
                      <a:schemeClr val="tx1"/>
                    </a:solidFill>
                    <a:latin typeface="Times New Roman" pitchFamily="18" charset="0"/>
                    <a:cs typeface="Times New Roman" pitchFamily="18" charset="0"/>
                  </a:rPr>
                  <a:t>F(t)</a:t>
                </a:r>
                <a:r>
                  <a:rPr lang="id-ID" sz="2000" b="0" smtClean="0">
                    <a:solidFill>
                      <a:schemeClr val="tx1"/>
                    </a:solidFill>
                    <a:latin typeface="Times New Roman" pitchFamily="18" charset="0"/>
                    <a:cs typeface="Times New Roman" pitchFamily="18" charset="0"/>
                  </a:rPr>
                  <a:t> </a:t>
                </a:r>
                <a:r>
                  <a:rPr lang="en-US" sz="2000" b="0" smtClean="0">
                    <a:solidFill>
                      <a:schemeClr val="tx1"/>
                    </a:solidFill>
                    <a:latin typeface="Times New Roman" pitchFamily="18" charset="0"/>
                    <a:cs typeface="Times New Roman" pitchFamily="18" charset="0"/>
                  </a:rPr>
                  <a:t>memberikan distribusi nonkumulatif adopter, yang menggambarkan proses difusi. Seperti dilakukan oleh Bass, distribusi ini memberi hasil: </a:t>
                </a:r>
              </a:p>
              <a:p>
                <a:endParaRPr lang="id-ID" sz="1100" b="0" smtClean="0">
                  <a:solidFill>
                    <a:schemeClr val="tx1"/>
                  </a:solidFill>
                  <a:latin typeface="Times New Roman" pitchFamily="18" charset="0"/>
                  <a:cs typeface="Times New Roman" pitchFamily="18" charset="0"/>
                </a:endParaRPr>
              </a:p>
              <a:p>
                <a:pPr marL="1165225" indent="0">
                  <a:buNone/>
                </a:pPr>
                <a14:m>
                  <m:oMathPara xmlns:m="http://schemas.openxmlformats.org/officeDocument/2006/math">
                    <m:oMathParaPr>
                      <m:jc m:val="centerGroup"/>
                    </m:oMathParaPr>
                    <m:oMath xmlns:m="http://schemas.openxmlformats.org/officeDocument/2006/math">
                      <m:r>
                        <a:rPr lang="id-ID" sz="1800" b="0" i="1" smtClean="0">
                          <a:solidFill>
                            <a:schemeClr val="tx1"/>
                          </a:solidFill>
                          <a:latin typeface="Cambria Math"/>
                        </a:rPr>
                        <m:t>𝐹</m:t>
                      </m:r>
                      <m:d>
                        <m:dPr>
                          <m:ctrlPr>
                            <a:rPr lang="pt-BR" sz="1800" b="0" i="1" smtClean="0">
                              <a:solidFill>
                                <a:schemeClr val="tx1"/>
                              </a:solidFill>
                              <a:latin typeface="Cambria Math"/>
                            </a:rPr>
                          </m:ctrlPr>
                        </m:dPr>
                        <m:e>
                          <m:r>
                            <a:rPr lang="id-ID" sz="1800" b="0" i="1" smtClean="0">
                              <a:solidFill>
                                <a:schemeClr val="tx1"/>
                              </a:solidFill>
                              <a:latin typeface="Cambria Math"/>
                            </a:rPr>
                            <m:t>𝑡</m:t>
                          </m:r>
                        </m:e>
                      </m:d>
                      <m:r>
                        <a:rPr lang="pt-BR" sz="1800" b="0" i="1" smtClean="0">
                          <a:solidFill>
                            <a:schemeClr val="tx1"/>
                          </a:solidFill>
                          <a:latin typeface="Cambria Math"/>
                        </a:rPr>
                        <m:t>=</m:t>
                      </m:r>
                      <m:f>
                        <m:fPr>
                          <m:ctrlPr>
                            <a:rPr lang="pt-BR" sz="1800" b="0" i="1" smtClean="0">
                              <a:solidFill>
                                <a:schemeClr val="tx1"/>
                              </a:solidFill>
                              <a:latin typeface="Cambria Math"/>
                            </a:rPr>
                          </m:ctrlPr>
                        </m:fPr>
                        <m:num>
                          <m:r>
                            <a:rPr lang="id-ID" sz="1800" b="0" i="1" smtClean="0">
                              <a:solidFill>
                                <a:schemeClr val="tx1"/>
                              </a:solidFill>
                              <a:latin typeface="Cambria Math"/>
                            </a:rPr>
                            <m:t>1−</m:t>
                          </m:r>
                          <m:sSup>
                            <m:sSupPr>
                              <m:ctrlPr>
                                <a:rPr lang="id-ID" sz="1800" b="0" i="1" smtClean="0">
                                  <a:solidFill>
                                    <a:schemeClr val="tx1"/>
                                  </a:solidFill>
                                  <a:latin typeface="Cambria Math"/>
                                </a:rPr>
                              </m:ctrlPr>
                            </m:sSupPr>
                            <m:e>
                              <m:r>
                                <a:rPr lang="id-ID" sz="1800" b="0" i="1" smtClean="0">
                                  <a:solidFill>
                                    <a:schemeClr val="tx1"/>
                                  </a:solidFill>
                                  <a:latin typeface="Cambria Math"/>
                                </a:rPr>
                                <m:t>𝑒</m:t>
                              </m:r>
                            </m:e>
                            <m:sup>
                              <m:r>
                                <a:rPr lang="id-ID" sz="1800" b="0" i="1" smtClean="0">
                                  <a:solidFill>
                                    <a:schemeClr val="tx1"/>
                                  </a:solidFill>
                                  <a:latin typeface="Cambria Math"/>
                                </a:rPr>
                                <m:t>−</m:t>
                              </m:r>
                              <m:d>
                                <m:dPr>
                                  <m:ctrlPr>
                                    <a:rPr lang="id-ID" sz="1800" b="0" i="1" smtClean="0">
                                      <a:solidFill>
                                        <a:schemeClr val="tx1"/>
                                      </a:solidFill>
                                      <a:latin typeface="Cambria Math"/>
                                    </a:rPr>
                                  </m:ctrlPr>
                                </m:dPr>
                                <m:e>
                                  <m:r>
                                    <a:rPr lang="id-ID" sz="1800" b="0" i="1" smtClean="0">
                                      <a:solidFill>
                                        <a:schemeClr val="tx1"/>
                                      </a:solidFill>
                                      <a:latin typeface="Cambria Math"/>
                                    </a:rPr>
                                    <m:t>𝑝</m:t>
                                  </m:r>
                                  <m:r>
                                    <a:rPr lang="id-ID" sz="1800" b="0" i="1" smtClean="0">
                                      <a:solidFill>
                                        <a:schemeClr val="tx1"/>
                                      </a:solidFill>
                                      <a:latin typeface="Cambria Math"/>
                                    </a:rPr>
                                    <m:t>+</m:t>
                                  </m:r>
                                  <m:r>
                                    <a:rPr lang="id-ID" sz="1800" b="0" i="1" smtClean="0">
                                      <a:solidFill>
                                        <a:schemeClr val="tx1"/>
                                      </a:solidFill>
                                      <a:latin typeface="Cambria Math"/>
                                    </a:rPr>
                                    <m:t>𝑞</m:t>
                                  </m:r>
                                </m:e>
                              </m:d>
                              <m:r>
                                <a:rPr lang="id-ID" sz="1800" b="0" i="1" smtClean="0">
                                  <a:solidFill>
                                    <a:schemeClr val="tx1"/>
                                  </a:solidFill>
                                  <a:latin typeface="Cambria Math"/>
                                </a:rPr>
                                <m:t>𝑡</m:t>
                              </m:r>
                            </m:sup>
                          </m:sSup>
                        </m:num>
                        <m:den>
                          <m:r>
                            <a:rPr lang="id-ID" sz="1800" b="0" i="1" smtClean="0">
                              <a:solidFill>
                                <a:schemeClr val="tx1"/>
                              </a:solidFill>
                              <a:latin typeface="Cambria Math"/>
                            </a:rPr>
                            <m:t>1+( </m:t>
                          </m:r>
                          <m:r>
                            <a:rPr lang="id-ID" sz="1800" b="0" i="1" smtClean="0">
                              <a:solidFill>
                                <a:schemeClr val="tx1"/>
                              </a:solidFill>
                              <a:latin typeface="Cambria Math"/>
                            </a:rPr>
                            <m:t>𝑞</m:t>
                          </m:r>
                          <m:r>
                            <a:rPr lang="id-ID" sz="1800" b="0" i="1" smtClean="0">
                              <a:solidFill>
                                <a:schemeClr val="tx1"/>
                              </a:solidFill>
                              <a:latin typeface="Cambria Math"/>
                            </a:rPr>
                            <m:t>/</m:t>
                          </m:r>
                          <m:r>
                            <a:rPr lang="id-ID" sz="1800" b="0" i="1" smtClean="0">
                              <a:solidFill>
                                <a:schemeClr val="tx1"/>
                              </a:solidFill>
                              <a:latin typeface="Cambria Math"/>
                            </a:rPr>
                            <m:t>𝑝</m:t>
                          </m:r>
                          <m:r>
                            <a:rPr lang="id-ID" sz="1800" b="0" i="1" smtClean="0">
                              <a:solidFill>
                                <a:schemeClr val="tx1"/>
                              </a:solidFill>
                              <a:latin typeface="Cambria Math"/>
                            </a:rPr>
                            <m:t> )</m:t>
                          </m:r>
                          <m:sSup>
                            <m:sSupPr>
                              <m:ctrlPr>
                                <a:rPr lang="id-ID" sz="1800" b="0" i="1" smtClean="0">
                                  <a:solidFill>
                                    <a:schemeClr val="tx1"/>
                                  </a:solidFill>
                                  <a:latin typeface="Cambria Math"/>
                                </a:rPr>
                              </m:ctrlPr>
                            </m:sSupPr>
                            <m:e>
                              <m:r>
                                <a:rPr lang="id-ID" sz="1800" b="0" i="1" smtClean="0">
                                  <a:solidFill>
                                    <a:schemeClr val="tx1"/>
                                  </a:solidFill>
                                  <a:latin typeface="Cambria Math"/>
                                </a:rPr>
                                <m:t>𝑒</m:t>
                              </m:r>
                            </m:e>
                            <m:sup>
                              <m:r>
                                <a:rPr lang="id-ID" sz="1800" b="0" i="1" smtClean="0">
                                  <a:solidFill>
                                    <a:schemeClr val="tx1"/>
                                  </a:solidFill>
                                  <a:latin typeface="Cambria Math"/>
                                </a:rPr>
                                <m:t>−</m:t>
                              </m:r>
                              <m:d>
                                <m:dPr>
                                  <m:ctrlPr>
                                    <a:rPr lang="id-ID" sz="1800" b="0" i="1" smtClean="0">
                                      <a:solidFill>
                                        <a:schemeClr val="tx1"/>
                                      </a:solidFill>
                                      <a:latin typeface="Cambria Math"/>
                                    </a:rPr>
                                  </m:ctrlPr>
                                </m:dPr>
                                <m:e>
                                  <m:r>
                                    <a:rPr lang="id-ID" sz="1800" b="0" i="1" smtClean="0">
                                      <a:solidFill>
                                        <a:schemeClr val="tx1"/>
                                      </a:solidFill>
                                      <a:latin typeface="Cambria Math"/>
                                    </a:rPr>
                                    <m:t>𝑝</m:t>
                                  </m:r>
                                  <m:r>
                                    <a:rPr lang="id-ID" sz="1800" b="0" i="1" smtClean="0">
                                      <a:solidFill>
                                        <a:schemeClr val="tx1"/>
                                      </a:solidFill>
                                      <a:latin typeface="Cambria Math"/>
                                    </a:rPr>
                                    <m:t>+</m:t>
                                  </m:r>
                                  <m:r>
                                    <a:rPr lang="id-ID" sz="1800" b="0" i="1" smtClean="0">
                                      <a:solidFill>
                                        <a:schemeClr val="tx1"/>
                                      </a:solidFill>
                                      <a:latin typeface="Cambria Math"/>
                                    </a:rPr>
                                    <m:t>𝑞</m:t>
                                  </m:r>
                                </m:e>
                              </m:d>
                              <m:r>
                                <a:rPr lang="id-ID" sz="1800" b="0" i="1" smtClean="0">
                                  <a:solidFill>
                                    <a:schemeClr val="tx1"/>
                                  </a:solidFill>
                                  <a:latin typeface="Cambria Math"/>
                                </a:rPr>
                                <m:t>𝑡</m:t>
                              </m:r>
                            </m:sup>
                          </m:sSup>
                        </m:den>
                      </m:f>
                    </m:oMath>
                  </m:oMathPara>
                </a14:m>
                <a:endParaRPr lang="id-ID" sz="2000" b="0" smtClean="0">
                  <a:solidFill>
                    <a:schemeClr val="tx1"/>
                  </a:solidFill>
                  <a:latin typeface="Times New Roman" pitchFamily="18" charset="0"/>
                  <a:cs typeface="Times New Roman" pitchFamily="18" charset="0"/>
                </a:endParaRPr>
              </a:p>
              <a:p>
                <a:pPr marL="358775" indent="0">
                  <a:spcBef>
                    <a:spcPts val="1800"/>
                  </a:spcBef>
                  <a:buNone/>
                </a:pPr>
                <a:r>
                  <a:rPr lang="id-ID" sz="2000" b="0" smtClean="0">
                    <a:solidFill>
                      <a:schemeClr val="tx1"/>
                    </a:solidFill>
                    <a:latin typeface="Times New Roman" pitchFamily="18" charset="0"/>
                    <a:cs typeface="Times New Roman" pitchFamily="18" charset="0"/>
                  </a:rPr>
                  <a:t>d</a:t>
                </a:r>
                <a:r>
                  <a:rPr lang="en-US" sz="2000" b="0" smtClean="0">
                    <a:latin typeface="Times New Roman" pitchFamily="18" charset="0"/>
                    <a:cs typeface="Times New Roman" pitchFamily="18" charset="0"/>
                  </a:rPr>
                  <a:t>an</a:t>
                </a:r>
                <a:endParaRPr lang="id-ID" sz="2000" b="0" i="1">
                  <a:solidFill>
                    <a:schemeClr val="tx1"/>
                  </a:solidFill>
                  <a:latin typeface="Times New Roman" pitchFamily="18" charset="0"/>
                  <a:cs typeface="Times New Roman" pitchFamily="18" charset="0"/>
                </a:endParaRPr>
              </a:p>
              <a:p>
                <a:endParaRPr lang="id-ID" sz="2000" b="0" smtClean="0">
                  <a:solidFill>
                    <a:schemeClr val="tx1"/>
                  </a:solidFill>
                  <a:latin typeface="Times New Roman" pitchFamily="18" charset="0"/>
                  <a:cs typeface="Times New Roman" pitchFamily="18" charset="0"/>
                </a:endParaRPr>
              </a:p>
              <a:p>
                <a:pPr marL="1165225" indent="0">
                  <a:buNone/>
                </a:pPr>
                <a14:m>
                  <m:oMathPara xmlns:m="http://schemas.openxmlformats.org/officeDocument/2006/math">
                    <m:oMathParaPr>
                      <m:jc m:val="centerGroup"/>
                    </m:oMathParaPr>
                    <m:oMath xmlns:m="http://schemas.openxmlformats.org/officeDocument/2006/math">
                      <m:r>
                        <a:rPr lang="id-ID" sz="2000" b="0" i="1" smtClean="0">
                          <a:solidFill>
                            <a:schemeClr val="tx1"/>
                          </a:solidFill>
                          <a:latin typeface="Cambria Math"/>
                        </a:rPr>
                        <m:t>𝑓</m:t>
                      </m:r>
                      <m:d>
                        <m:dPr>
                          <m:ctrlPr>
                            <a:rPr lang="pt-BR" sz="2000" b="0" i="1">
                              <a:solidFill>
                                <a:schemeClr val="tx1"/>
                              </a:solidFill>
                              <a:latin typeface="Cambria Math"/>
                            </a:rPr>
                          </m:ctrlPr>
                        </m:dPr>
                        <m:e>
                          <m:r>
                            <a:rPr lang="id-ID" sz="2000" b="0" i="1">
                              <a:solidFill>
                                <a:schemeClr val="tx1"/>
                              </a:solidFill>
                              <a:latin typeface="Cambria Math"/>
                            </a:rPr>
                            <m:t>𝑡</m:t>
                          </m:r>
                        </m:e>
                      </m:d>
                      <m:r>
                        <a:rPr lang="pt-BR" sz="2000" b="0" i="1">
                          <a:solidFill>
                            <a:schemeClr val="tx1"/>
                          </a:solidFill>
                          <a:latin typeface="Cambria Math"/>
                        </a:rPr>
                        <m:t>=</m:t>
                      </m:r>
                      <m:f>
                        <m:fPr>
                          <m:ctrlPr>
                            <a:rPr lang="pt-BR" sz="2000" b="0" i="1">
                              <a:solidFill>
                                <a:schemeClr val="tx1"/>
                              </a:solidFill>
                              <a:latin typeface="Cambria Math"/>
                            </a:rPr>
                          </m:ctrlPr>
                        </m:fPr>
                        <m:num>
                          <m:sSup>
                            <m:sSupPr>
                              <m:ctrlPr>
                                <a:rPr lang="id-ID" sz="2000" b="0" i="1" smtClean="0">
                                  <a:solidFill>
                                    <a:schemeClr val="tx1"/>
                                  </a:solidFill>
                                  <a:latin typeface="Cambria Math"/>
                                </a:rPr>
                              </m:ctrlPr>
                            </m:sSupPr>
                            <m:e>
                              <m:r>
                                <a:rPr lang="id-ID" sz="2000" b="0" i="1" smtClean="0">
                                  <a:solidFill>
                                    <a:schemeClr val="tx1"/>
                                  </a:solidFill>
                                  <a:latin typeface="Cambria Math"/>
                                </a:rPr>
                                <m:t>𝑝</m:t>
                              </m:r>
                              <m:r>
                                <a:rPr lang="id-ID" sz="2000" b="0" i="1" smtClean="0">
                                  <a:solidFill>
                                    <a:schemeClr val="tx1"/>
                                  </a:solidFill>
                                  <a:latin typeface="Cambria Math"/>
                                </a:rPr>
                                <m:t>(</m:t>
                              </m:r>
                              <m:r>
                                <a:rPr lang="id-ID" sz="2000" b="0" i="1" smtClean="0">
                                  <a:solidFill>
                                    <a:schemeClr val="tx1"/>
                                  </a:solidFill>
                                  <a:latin typeface="Cambria Math"/>
                                </a:rPr>
                                <m:t>𝑝</m:t>
                              </m:r>
                              <m:r>
                                <a:rPr lang="id-ID" sz="2000" b="0" i="1" smtClean="0">
                                  <a:solidFill>
                                    <a:schemeClr val="tx1"/>
                                  </a:solidFill>
                                  <a:latin typeface="Cambria Math"/>
                                </a:rPr>
                                <m:t>+</m:t>
                              </m:r>
                              <m:r>
                                <a:rPr lang="id-ID" sz="2000" b="0" i="1" smtClean="0">
                                  <a:solidFill>
                                    <a:schemeClr val="tx1"/>
                                  </a:solidFill>
                                  <a:latin typeface="Cambria Math"/>
                                </a:rPr>
                                <m:t>𝑞</m:t>
                              </m:r>
                              <m:r>
                                <a:rPr lang="id-ID" sz="2000" b="0" i="1" smtClean="0">
                                  <a:solidFill>
                                    <a:schemeClr val="tx1"/>
                                  </a:solidFill>
                                  <a:latin typeface="Cambria Math"/>
                                </a:rPr>
                                <m:t>)</m:t>
                              </m:r>
                            </m:e>
                            <m:sup>
                              <m:r>
                                <a:rPr lang="id-ID" sz="2000" b="0" i="1" smtClean="0">
                                  <a:solidFill>
                                    <a:schemeClr val="tx1"/>
                                  </a:solidFill>
                                  <a:latin typeface="Cambria Math"/>
                                </a:rPr>
                                <m:t>2</m:t>
                              </m:r>
                            </m:sup>
                          </m:sSup>
                          <m:sSup>
                            <m:sSupPr>
                              <m:ctrlPr>
                                <a:rPr lang="id-ID" sz="2000" b="0" i="1">
                                  <a:solidFill>
                                    <a:schemeClr val="tx1"/>
                                  </a:solidFill>
                                  <a:latin typeface="Cambria Math"/>
                                </a:rPr>
                              </m:ctrlPr>
                            </m:sSupPr>
                            <m:e>
                              <m:r>
                                <a:rPr lang="id-ID" sz="2000" b="0" i="1">
                                  <a:solidFill>
                                    <a:schemeClr val="tx1"/>
                                  </a:solidFill>
                                  <a:latin typeface="Cambria Math"/>
                                </a:rPr>
                                <m:t>𝑒</m:t>
                              </m:r>
                            </m:e>
                            <m:sup>
                              <m:r>
                                <a:rPr lang="id-ID" sz="2000" b="0" i="1">
                                  <a:solidFill>
                                    <a:schemeClr val="tx1"/>
                                  </a:solidFill>
                                  <a:latin typeface="Cambria Math"/>
                                </a:rPr>
                                <m:t>−</m:t>
                              </m:r>
                              <m:d>
                                <m:dPr>
                                  <m:ctrlPr>
                                    <a:rPr lang="id-ID" sz="2000" b="0" i="1">
                                      <a:solidFill>
                                        <a:schemeClr val="tx1"/>
                                      </a:solidFill>
                                      <a:latin typeface="Cambria Math"/>
                                    </a:rPr>
                                  </m:ctrlPr>
                                </m:dPr>
                                <m:e>
                                  <m:r>
                                    <a:rPr lang="id-ID" sz="2000" b="0" i="1">
                                      <a:solidFill>
                                        <a:schemeClr val="tx1"/>
                                      </a:solidFill>
                                      <a:latin typeface="Cambria Math"/>
                                    </a:rPr>
                                    <m:t>𝑝</m:t>
                                  </m:r>
                                  <m:r>
                                    <a:rPr lang="id-ID" sz="2000" b="0" i="1">
                                      <a:solidFill>
                                        <a:schemeClr val="tx1"/>
                                      </a:solidFill>
                                      <a:latin typeface="Cambria Math"/>
                                    </a:rPr>
                                    <m:t>+</m:t>
                                  </m:r>
                                  <m:r>
                                    <a:rPr lang="id-ID" sz="2000" b="0" i="1">
                                      <a:solidFill>
                                        <a:schemeClr val="tx1"/>
                                      </a:solidFill>
                                      <a:latin typeface="Cambria Math"/>
                                    </a:rPr>
                                    <m:t>𝑞</m:t>
                                  </m:r>
                                </m:e>
                              </m:d>
                              <m:r>
                                <a:rPr lang="id-ID" sz="2000" b="0" i="1">
                                  <a:solidFill>
                                    <a:schemeClr val="tx1"/>
                                  </a:solidFill>
                                  <a:latin typeface="Cambria Math"/>
                                </a:rPr>
                                <m:t>𝑡</m:t>
                              </m:r>
                            </m:sup>
                          </m:sSup>
                        </m:num>
                        <m:den>
                          <m:sSup>
                            <m:sSupPr>
                              <m:ctrlPr>
                                <a:rPr lang="id-ID" sz="2000" b="0" i="1" smtClean="0">
                                  <a:solidFill>
                                    <a:schemeClr val="tx1"/>
                                  </a:solidFill>
                                  <a:latin typeface="Cambria Math"/>
                                </a:rPr>
                              </m:ctrlPr>
                            </m:sSupPr>
                            <m:e>
                              <m:r>
                                <a:rPr lang="id-ID" sz="2000" b="0" i="1">
                                  <a:solidFill>
                                    <a:schemeClr val="tx1"/>
                                  </a:solidFill>
                                  <a:latin typeface="Cambria Math"/>
                                </a:rPr>
                                <m:t>(</m:t>
                              </m:r>
                              <m:r>
                                <a:rPr lang="id-ID" sz="2000" b="0" i="1">
                                  <a:solidFill>
                                    <a:schemeClr val="tx1"/>
                                  </a:solidFill>
                                  <a:latin typeface="Cambria Math"/>
                                </a:rPr>
                                <m:t>𝑝</m:t>
                              </m:r>
                              <m:r>
                                <a:rPr lang="id-ID" sz="2000" b="0" i="1">
                                  <a:solidFill>
                                    <a:schemeClr val="tx1"/>
                                  </a:solidFill>
                                  <a:latin typeface="Cambria Math"/>
                                </a:rPr>
                                <m:t>+</m:t>
                              </m:r>
                              <m:r>
                                <a:rPr lang="id-ID" sz="2000" b="0" i="1">
                                  <a:solidFill>
                                    <a:schemeClr val="tx1"/>
                                  </a:solidFill>
                                  <a:latin typeface="Cambria Math"/>
                                </a:rPr>
                                <m:t>𝑞</m:t>
                              </m:r>
                              <m:sSup>
                                <m:sSupPr>
                                  <m:ctrlPr>
                                    <a:rPr lang="id-ID" sz="2000" b="0" i="1">
                                      <a:solidFill>
                                        <a:schemeClr val="tx1"/>
                                      </a:solidFill>
                                      <a:latin typeface="Cambria Math"/>
                                    </a:rPr>
                                  </m:ctrlPr>
                                </m:sSupPr>
                                <m:e>
                                  <m:r>
                                    <a:rPr lang="id-ID" sz="2000" b="0" i="1">
                                      <a:solidFill>
                                        <a:schemeClr val="tx1"/>
                                      </a:solidFill>
                                      <a:latin typeface="Cambria Math"/>
                                    </a:rPr>
                                    <m:t>𝑒</m:t>
                                  </m:r>
                                </m:e>
                                <m:sup>
                                  <m:r>
                                    <a:rPr lang="id-ID" sz="2000" b="0" i="1">
                                      <a:solidFill>
                                        <a:schemeClr val="tx1"/>
                                      </a:solidFill>
                                      <a:latin typeface="Cambria Math"/>
                                    </a:rPr>
                                    <m:t>−</m:t>
                                  </m:r>
                                  <m:d>
                                    <m:dPr>
                                      <m:ctrlPr>
                                        <a:rPr lang="id-ID" sz="2000" b="0" i="1">
                                          <a:solidFill>
                                            <a:schemeClr val="tx1"/>
                                          </a:solidFill>
                                          <a:latin typeface="Cambria Math"/>
                                        </a:rPr>
                                      </m:ctrlPr>
                                    </m:dPr>
                                    <m:e>
                                      <m:r>
                                        <a:rPr lang="id-ID" sz="2000" b="0" i="1">
                                          <a:solidFill>
                                            <a:schemeClr val="tx1"/>
                                          </a:solidFill>
                                          <a:latin typeface="Cambria Math"/>
                                        </a:rPr>
                                        <m:t>𝑝</m:t>
                                      </m:r>
                                      <m:r>
                                        <a:rPr lang="id-ID" sz="2000" b="0" i="1">
                                          <a:solidFill>
                                            <a:schemeClr val="tx1"/>
                                          </a:solidFill>
                                          <a:latin typeface="Cambria Math"/>
                                        </a:rPr>
                                        <m:t>+</m:t>
                                      </m:r>
                                      <m:r>
                                        <a:rPr lang="id-ID" sz="2000" b="0" i="1">
                                          <a:solidFill>
                                            <a:schemeClr val="tx1"/>
                                          </a:solidFill>
                                          <a:latin typeface="Cambria Math"/>
                                        </a:rPr>
                                        <m:t>𝑞</m:t>
                                      </m:r>
                                    </m:e>
                                  </m:d>
                                  <m:r>
                                    <a:rPr lang="id-ID" sz="2000" b="0" i="1">
                                      <a:solidFill>
                                        <a:schemeClr val="tx1"/>
                                      </a:solidFill>
                                      <a:latin typeface="Cambria Math"/>
                                    </a:rPr>
                                    <m:t>𝑡</m:t>
                                  </m:r>
                                </m:sup>
                              </m:sSup>
                              <m:r>
                                <a:rPr lang="id-ID" sz="2000" b="0" i="1">
                                  <a:solidFill>
                                    <a:schemeClr val="tx1"/>
                                  </a:solidFill>
                                  <a:latin typeface="Cambria Math"/>
                                </a:rPr>
                                <m:t>)</m:t>
                              </m:r>
                            </m:e>
                            <m:sup>
                              <m:r>
                                <a:rPr lang="id-ID" sz="2000" b="0" i="1" smtClean="0">
                                  <a:solidFill>
                                    <a:schemeClr val="tx1"/>
                                  </a:solidFill>
                                  <a:latin typeface="Cambria Math"/>
                                </a:rPr>
                                <m:t>2</m:t>
                              </m:r>
                            </m:sup>
                          </m:sSup>
                        </m:den>
                      </m:f>
                    </m:oMath>
                  </m:oMathPara>
                </a14:m>
                <a:endParaRPr lang="id-ID" sz="2000" b="0" smtClean="0">
                  <a:solidFill>
                    <a:schemeClr val="tx1"/>
                  </a:solidFill>
                  <a:latin typeface="Times New Roman" pitchFamily="18" charset="0"/>
                  <a:cs typeface="Times New Roman" pitchFamily="18" charset="0"/>
                </a:endParaRPr>
              </a:p>
              <a:p>
                <a:pPr marL="1165225" indent="0">
                  <a:buNone/>
                </a:pPr>
                <a:endParaRPr lang="id-ID" sz="2000" b="0">
                  <a:solidFill>
                    <a:schemeClr val="tx1"/>
                  </a:solidFill>
                  <a:latin typeface="Times New Roman" pitchFamily="18" charset="0"/>
                  <a:cs typeface="Times New Roman" pitchFamily="18" charset="0"/>
                </a:endParaRPr>
              </a:p>
              <a:p>
                <a:endParaRPr lang="id-ID" sz="2000" b="0" smtClean="0">
                  <a:solidFill>
                    <a:schemeClr val="tx1"/>
                  </a:solidFill>
                  <a:latin typeface="Times New Roman" pitchFamily="18" charset="0"/>
                  <a:cs typeface="Times New Roman" pitchFamily="18" charset="0"/>
                </a:endParaRPr>
              </a:p>
              <a:p>
                <a:endParaRPr lang="en-US" sz="2000" b="0">
                  <a:solidFill>
                    <a:schemeClr val="tx1"/>
                  </a:solidFill>
                  <a:latin typeface="Times New Roman" pitchFamily="18" charset="0"/>
                  <a:cs typeface="Times New Roman"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87830" y="1417858"/>
                <a:ext cx="8229600" cy="3013473"/>
              </a:xfrm>
              <a:blipFill rotWithShape="1">
                <a:blip r:embed="rId3"/>
                <a:stretch>
                  <a:fillRect l="-593" t="-1012" r="-519" b="-12551"/>
                </a:stretch>
              </a:blipFill>
            </p:spPr>
            <p:txBody>
              <a:bodyPr/>
              <a:lstStyle/>
              <a:p>
                <a:r>
                  <a:rPr lang="en-US">
                    <a:noFill/>
                  </a:rPr>
                  <a:t> </a:t>
                </a:r>
              </a:p>
            </p:txBody>
          </p:sp>
        </mc:Fallback>
      </mc:AlternateContent>
    </p:spTree>
    <p:extLst>
      <p:ext uri="{BB962C8B-B14F-4D97-AF65-F5344CB8AC3E}">
        <p14:creationId xmlns:p14="http://schemas.microsoft.com/office/powerpoint/2010/main" val="32069651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smtClean="0"/>
              <a:t>(2) Reinvension</a:t>
            </a:r>
            <a:endParaRPr lang="en-US"/>
          </a:p>
        </p:txBody>
      </p:sp>
      <p:sp>
        <p:nvSpPr>
          <p:cNvPr id="78851" name="Rectangle 3"/>
          <p:cNvSpPr>
            <a:spLocks noGrp="1" noChangeArrowheads="1"/>
          </p:cNvSpPr>
          <p:nvPr>
            <p:ph idx="1"/>
          </p:nvPr>
        </p:nvSpPr>
        <p:spPr/>
        <p:txBody>
          <a:bodyPr/>
          <a:lstStyle/>
          <a:p>
            <a:pPr algn="just"/>
            <a:r>
              <a:rPr lang="en-US" sz="3200" smtClean="0">
                <a:effectLst>
                  <a:outerShdw blurRad="38100" dist="38100" dir="2700000" algn="tl">
                    <a:srgbClr val="000000">
                      <a:alpha val="43137"/>
                    </a:srgbClr>
                  </a:outerShdw>
                </a:effectLst>
              </a:rPr>
              <a:t>Reinvensi (Reinvention) mengacu pada dinamika di mana satu inovasi </a:t>
            </a:r>
            <a:r>
              <a:rPr lang="en-US" sz="3200" smtClean="0">
                <a:solidFill>
                  <a:srgbClr val="FF0000"/>
                </a:solidFill>
                <a:effectLst>
                  <a:outerShdw blurRad="38100" dist="38100" dir="2700000" algn="tl">
                    <a:srgbClr val="000000">
                      <a:alpha val="43137"/>
                    </a:srgbClr>
                  </a:outerShdw>
                </a:effectLst>
              </a:rPr>
              <a:t>diubah</a:t>
            </a:r>
            <a:r>
              <a:rPr lang="en-US" sz="3200" smtClean="0">
                <a:effectLst>
                  <a:outerShdw blurRad="38100" dist="38100" dir="2700000" algn="tl">
                    <a:srgbClr val="000000">
                      <a:alpha val="43137"/>
                    </a:srgbClr>
                  </a:outerShdw>
                </a:effectLst>
              </a:rPr>
              <a:t> atau </a:t>
            </a:r>
            <a:r>
              <a:rPr lang="en-US" sz="3200" smtClean="0">
                <a:solidFill>
                  <a:srgbClr val="FF0000"/>
                </a:solidFill>
                <a:effectLst>
                  <a:outerShdw blurRad="38100" dist="38100" dir="2700000" algn="tl">
                    <a:srgbClr val="000000">
                      <a:alpha val="43137"/>
                    </a:srgbClr>
                  </a:outerShdw>
                </a:effectLst>
              </a:rPr>
              <a:t>dimodifikasi</a:t>
            </a:r>
            <a:r>
              <a:rPr lang="en-US" sz="3200" smtClean="0">
                <a:effectLst>
                  <a:outerShdw blurRad="38100" dist="38100" dir="2700000" algn="tl">
                    <a:srgbClr val="000000">
                      <a:alpha val="43137"/>
                    </a:srgbClr>
                  </a:outerShdw>
                </a:effectLst>
              </a:rPr>
              <a:t> oleh pengguna pada saat mereka mengadopsi atau menggunakannya</a:t>
            </a:r>
            <a:endParaRPr lang="en-US" sz="320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sz="3200" smtClean="0"/>
              <a:t>EMPAT CARA DI MANA </a:t>
            </a:r>
            <a:r>
              <a:rPr lang="en-US" sz="3200" smtClean="0">
                <a:ln w="9000" cmpd="sng">
                  <a:solidFill>
                    <a:srgbClr val="FF0000"/>
                  </a:solidFill>
                  <a:prstDash val="solid"/>
                </a:ln>
                <a:solidFill>
                  <a:srgbClr val="FF0000"/>
                </a:solidFill>
              </a:rPr>
              <a:t>REINVENSI </a:t>
            </a:r>
            <a:r>
              <a:rPr lang="en-US" sz="3200" smtClean="0"/>
              <a:t>TERJADI SELAMA DIFUSI</a:t>
            </a:r>
            <a:endParaRPr lang="en-US" sz="3200" dirty="0"/>
          </a:p>
        </p:txBody>
      </p:sp>
      <p:sp>
        <p:nvSpPr>
          <p:cNvPr id="79875" name="Rectangle 3"/>
          <p:cNvSpPr>
            <a:spLocks noGrp="1" noChangeArrowheads="1"/>
          </p:cNvSpPr>
          <p:nvPr>
            <p:ph idx="1"/>
          </p:nvPr>
        </p:nvSpPr>
        <p:spPr>
          <a:xfrm>
            <a:off x="457200" y="1581149"/>
            <a:ext cx="8229600" cy="3013473"/>
          </a:xfrm>
        </p:spPr>
        <p:txBody>
          <a:bodyPr/>
          <a:lstStyle/>
          <a:p>
            <a:pPr marL="609600" indent="-609600">
              <a:spcBef>
                <a:spcPts val="0"/>
              </a:spcBef>
              <a:buFontTx/>
              <a:buAutoNum type="arabicPeriod"/>
            </a:pPr>
            <a:r>
              <a:rPr lang="en-US" sz="2000" b="0">
                <a:effectLst>
                  <a:outerShdw blurRad="38100" dist="38100" dir="2700000" algn="tl">
                    <a:srgbClr val="000000">
                      <a:alpha val="43137"/>
                    </a:srgbClr>
                  </a:outerShdw>
                </a:effectLst>
              </a:rPr>
              <a:t>Meningkatnya penggunaan suatu inovasi sering bergantung pada peningkatan aspek fungsionalnya.</a:t>
            </a:r>
          </a:p>
          <a:p>
            <a:pPr marL="609600" indent="-609600">
              <a:spcBef>
                <a:spcPts val="0"/>
              </a:spcBef>
              <a:buFontTx/>
              <a:buAutoNum type="arabicPeriod"/>
            </a:pPr>
            <a:r>
              <a:rPr lang="en-US" sz="2000" b="0">
                <a:effectLst>
                  <a:outerShdw blurRad="38100" dist="38100" dir="2700000" algn="tl">
                    <a:srgbClr val="000000">
                      <a:alpha val="43137"/>
                    </a:srgbClr>
                  </a:outerShdw>
                </a:effectLst>
              </a:rPr>
              <a:t>Sebagai inovasi berdifusi melalui populasi konsumen, model standar inovasi dapat muncul dan mempercepat proses adopsi. Contoh: TQM menyebar melalui perusahaan AS, </a:t>
            </a:r>
            <a:r>
              <a:rPr lang="en-US" sz="2000" b="0" smtClean="0">
                <a:effectLst>
                  <a:outerShdw blurRad="38100" dist="38100" dir="2700000" algn="tl">
                    <a:srgbClr val="000000">
                      <a:alpha val="43137"/>
                    </a:srgbClr>
                  </a:outerShdw>
                </a:effectLst>
              </a:rPr>
              <a:t>hal ini menjadi suatu standar</a:t>
            </a:r>
            <a:r>
              <a:rPr lang="en-US" sz="2000" b="0">
                <a:effectLst>
                  <a:outerShdw blurRad="38100" dist="38100" dir="2700000" algn="tl">
                    <a:srgbClr val="000000">
                      <a:alpha val="43137"/>
                    </a:srgbClr>
                  </a:outerShdw>
                </a:effectLst>
              </a:rPr>
              <a:t>.</a:t>
            </a:r>
          </a:p>
          <a:p>
            <a:pPr marL="609600" indent="-609600">
              <a:spcBef>
                <a:spcPts val="0"/>
              </a:spcBef>
              <a:buFontTx/>
              <a:buAutoNum type="arabicPeriod"/>
            </a:pPr>
            <a:r>
              <a:rPr lang="en-US" sz="2000" b="0" smtClean="0">
                <a:effectLst>
                  <a:outerShdw blurRad="38100" dist="38100" dir="2700000" algn="tl">
                    <a:srgbClr val="000000">
                      <a:alpha val="43137"/>
                    </a:srgbClr>
                  </a:outerShdw>
                </a:effectLst>
              </a:rPr>
              <a:t>Difusi secara </a:t>
            </a:r>
            <a:r>
              <a:rPr lang="en-US" sz="2000" b="0">
                <a:effectLst>
                  <a:outerShdw blurRad="38100" dist="38100" dir="2700000" algn="tl">
                    <a:srgbClr val="000000">
                      <a:alpha val="43137"/>
                    </a:srgbClr>
                  </a:outerShdw>
                </a:effectLst>
              </a:rPr>
              <a:t>luas </a:t>
            </a:r>
            <a:r>
              <a:rPr lang="en-US" sz="2000" b="0" smtClean="0">
                <a:effectLst>
                  <a:outerShdw blurRad="38100" dist="38100" dir="2700000" algn="tl">
                    <a:srgbClr val="000000">
                      <a:alpha val="43137"/>
                    </a:srgbClr>
                  </a:outerShdw>
                </a:effectLst>
              </a:rPr>
              <a:t>suatu inovasi </a:t>
            </a:r>
            <a:r>
              <a:rPr lang="en-US" sz="2000" b="0">
                <a:effectLst>
                  <a:outerShdw blurRad="38100" dist="38100" dir="2700000" algn="tl">
                    <a:srgbClr val="000000">
                      <a:alpha val="43137"/>
                    </a:srgbClr>
                  </a:outerShdw>
                </a:effectLst>
              </a:rPr>
              <a:t>sering memerlukan pengembangan produk komplementer.</a:t>
            </a:r>
          </a:p>
          <a:p>
            <a:pPr marL="609600" indent="-609600">
              <a:spcBef>
                <a:spcPts val="0"/>
              </a:spcBef>
              <a:buFontTx/>
              <a:buAutoNum type="arabicPeriod"/>
            </a:pPr>
            <a:r>
              <a:rPr lang="en-US" sz="2000" b="0">
                <a:effectLst>
                  <a:outerShdw blurRad="38100" dist="38100" dir="2700000" algn="tl">
                    <a:srgbClr val="000000">
                      <a:alpha val="43137"/>
                    </a:srgbClr>
                  </a:outerShdw>
                </a:effectLst>
              </a:rPr>
              <a:t>Dalam kasus </a:t>
            </a:r>
            <a:r>
              <a:rPr lang="en-US" sz="2000" b="0" smtClean="0">
                <a:effectLst>
                  <a:outerShdw blurRad="38100" dist="38100" dir="2700000" algn="tl">
                    <a:srgbClr val="000000">
                      <a:alpha val="43137"/>
                    </a:srgbClr>
                  </a:outerShdw>
                </a:effectLst>
              </a:rPr>
              <a:t>perubahan </a:t>
            </a:r>
            <a:r>
              <a:rPr lang="en-US" sz="2000" b="0">
                <a:effectLst>
                  <a:outerShdw blurRad="38100" dist="38100" dir="2700000" algn="tl">
                    <a:srgbClr val="000000">
                      <a:alpha val="43137"/>
                    </a:srgbClr>
                  </a:outerShdw>
                </a:effectLst>
              </a:rPr>
              <a:t>dalam inovasi memungkinkan aplikasi baru, sehingga memfasilitasi adopsi luar lingkup awalnya dipahami penerapannya.</a:t>
            </a:r>
          </a:p>
          <a:p>
            <a:pPr marL="609600" indent="-609600">
              <a:spcBef>
                <a:spcPts val="0"/>
              </a:spcBef>
              <a:buFontTx/>
              <a:buAutoNum type="arabicPeriod"/>
            </a:pPr>
            <a:endParaRPr lang="en-US" sz="2000" b="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4"/>
          <p:cNvSpPr>
            <a:spLocks noGrp="1" noChangeArrowheads="1"/>
          </p:cNvSpPr>
          <p:nvPr>
            <p:ph type="ctrTitle"/>
          </p:nvPr>
        </p:nvSpPr>
        <p:spPr>
          <a:xfrm>
            <a:off x="914400" y="1485900"/>
            <a:ext cx="6965950" cy="1543050"/>
          </a:xfrm>
        </p:spPr>
        <p:txBody>
          <a:bodyPr>
            <a:scene3d>
              <a:camera prst="orthographicFront"/>
              <a:lightRig rig="threePt" dir="t"/>
            </a:scene3d>
            <a:sp3d extrusionH="57150">
              <a:bevelT w="38100" h="38100"/>
            </a:sp3d>
          </a:bodyPr>
          <a:lstStyle/>
          <a:p>
            <a:r>
              <a:rPr lang="en-US" sz="9600" smtClean="0">
                <a:solidFill>
                  <a:srgbClr val="FF1D1D"/>
                </a:solidFill>
                <a:effectLst>
                  <a:outerShdw blurRad="88900" dist="76200" dir="2700000" algn="tl" rotWithShape="0">
                    <a:prstClr val="black">
                      <a:alpha val="79000"/>
                    </a:prstClr>
                  </a:outerShdw>
                </a:effectLst>
                <a:latin typeface="Berlin Sans FB" panose="020E0602020502020306" pitchFamily="34" charset="0"/>
              </a:rPr>
              <a:t>Mekanisme Difusi</a:t>
            </a:r>
            <a:endParaRPr lang="en-US" sz="9600" dirty="0">
              <a:solidFill>
                <a:srgbClr val="FF1D1D"/>
              </a:solidFill>
              <a:effectLst>
                <a:outerShdw blurRad="88900" dist="76200" dir="2700000" algn="tl" rotWithShape="0">
                  <a:prstClr val="black">
                    <a:alpha val="79000"/>
                  </a:prstClr>
                </a:outerShdw>
              </a:effectLst>
              <a:latin typeface="Berlin Sans FB" panose="020E0602020502020306"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828800" y="209550"/>
            <a:ext cx="5334000" cy="1219200"/>
          </a:xfrm>
          <a:prstGeom prst="roundRect">
            <a:avLst>
              <a:gd name="adj" fmla="val 50000"/>
            </a:avLst>
          </a:prstGeom>
          <a:effectLst>
            <a:outerShdw blurRad="215900" dist="203200" dir="2700000" algn="tl" rotWithShape="0">
              <a:prstClr val="black">
                <a:alpha val="22000"/>
              </a:prstClr>
            </a:outerShdw>
          </a:effectLst>
          <a:scene3d>
            <a:camera prst="orthographicFront"/>
            <a:lightRig rig="twoPt" dir="t">
              <a:rot lat="0" lon="0" rev="7200000"/>
            </a:lightRig>
          </a:scene3d>
          <a:sp3d prstMaterial="clear">
            <a:bevelT w="571500" h="508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94" name="Rectangle 2"/>
          <p:cNvSpPr>
            <a:spLocks noGrp="1" noChangeArrowheads="1"/>
          </p:cNvSpPr>
          <p:nvPr>
            <p:ph type="title"/>
          </p:nvPr>
        </p:nvSpPr>
        <p:spPr>
          <a:xfrm>
            <a:off x="609600" y="400050"/>
            <a:ext cx="7924800" cy="12573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cap="none"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MEKANISME DIFUSI</a:t>
            </a:r>
            <a:endParaRPr lang="en-US"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4995" name="Rectangle 3"/>
          <p:cNvSpPr>
            <a:spLocks noGrp="1" noChangeArrowheads="1"/>
          </p:cNvSpPr>
          <p:nvPr>
            <p:ph idx="1"/>
          </p:nvPr>
        </p:nvSpPr>
        <p:spPr>
          <a:xfrm>
            <a:off x="631371" y="1504950"/>
            <a:ext cx="7924800" cy="2514600"/>
          </a:xfrm>
        </p:spPr>
        <p:txBody>
          <a:bodyPr/>
          <a:lstStyle/>
          <a:p>
            <a:pPr marL="0" indent="0">
              <a:buNone/>
            </a:pPr>
            <a:r>
              <a:rPr lang="en-US" sz="3600" smtClean="0">
                <a:solidFill>
                  <a:srgbClr val="0000FF"/>
                </a:solidFill>
                <a:effectLst>
                  <a:outerShdw blurRad="88900" dist="63500" dir="2700000" algn="tl">
                    <a:srgbClr val="000000">
                      <a:alpha val="77000"/>
                    </a:srgbClr>
                  </a:outerShdw>
                </a:effectLst>
              </a:rPr>
              <a:t>Dua mekanisme dengan mana inovasi menyebar melalui populasi adopter</a:t>
            </a:r>
            <a:endParaRPr lang="en-US" sz="3600" dirty="0">
              <a:solidFill>
                <a:srgbClr val="0000FF"/>
              </a:solidFill>
              <a:effectLst>
                <a:outerShdw blurRad="88900" dist="63500" dir="2700000" algn="tl">
                  <a:srgbClr val="000000">
                    <a:alpha val="77000"/>
                  </a:srgbClr>
                </a:outerShdw>
              </a:effectLst>
            </a:endParaRPr>
          </a:p>
          <a:p>
            <a:pPr marL="609600" indent="-609600">
              <a:buFontTx/>
              <a:buAutoNum type="arabicPeriod"/>
            </a:pPr>
            <a:r>
              <a:rPr lang="en-US" sz="3600" smtClean="0">
                <a:solidFill>
                  <a:srgbClr val="FF0000"/>
                </a:solidFill>
                <a:effectLst>
                  <a:outerShdw blurRad="88900" dist="63500" dir="2700000" algn="tl">
                    <a:srgbClr val="000000">
                      <a:alpha val="77000"/>
                    </a:srgbClr>
                  </a:outerShdw>
                </a:effectLst>
                <a:latin typeface="Arial" panose="020B0604020202020204" pitchFamily="34" charset="0"/>
              </a:rPr>
              <a:t>Substitusi Teknologi</a:t>
            </a:r>
            <a:endParaRPr lang="en-US" sz="3600" dirty="0">
              <a:solidFill>
                <a:srgbClr val="FF0000"/>
              </a:solidFill>
              <a:effectLst>
                <a:outerShdw blurRad="88900" dist="63500" dir="2700000" algn="tl">
                  <a:srgbClr val="000000">
                    <a:alpha val="77000"/>
                  </a:srgbClr>
                </a:outerShdw>
              </a:effectLst>
              <a:latin typeface="Arial" panose="020B0604020202020204" pitchFamily="34" charset="0"/>
            </a:endParaRPr>
          </a:p>
          <a:p>
            <a:pPr marL="609600" indent="-609600">
              <a:buFontTx/>
              <a:buAutoNum type="arabicPeriod"/>
            </a:pPr>
            <a:r>
              <a:rPr lang="en-US" sz="3600" dirty="0">
                <a:solidFill>
                  <a:srgbClr val="FF0000"/>
                </a:solidFill>
                <a:effectLst>
                  <a:outerShdw blurRad="88900" dist="63500" dir="2700000" algn="tl">
                    <a:srgbClr val="000000">
                      <a:alpha val="77000"/>
                    </a:srgbClr>
                  </a:outerShdw>
                </a:effectLst>
                <a:latin typeface="Arial" panose="020B0604020202020204" pitchFamily="34" charset="0"/>
              </a:rPr>
              <a:t>Bandwagon Effect</a:t>
            </a:r>
          </a:p>
        </p:txBody>
      </p:sp>
    </p:spTree>
  </p:cSld>
  <p:clrMapOvr>
    <a:masterClrMapping/>
  </p:clrMapOvr>
  <mc:AlternateContent xmlns:mc="http://schemas.openxmlformats.org/markup-compatibility/2006" xmlns:p14="http://schemas.microsoft.com/office/powerpoint/2010/main">
    <mc:Choice Requires="p14">
      <p:transition spd="slow" p14:dur="2250">
        <p:blinds dir="vert"/>
      </p:transition>
    </mc:Choice>
    <mc:Fallback xmlns="">
      <p:transition spd="slow">
        <p:blinds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dirty="0"/>
              <a:t>1</a:t>
            </a:r>
            <a:r>
              <a:rPr lang="en-US"/>
              <a:t>. </a:t>
            </a:r>
            <a:r>
              <a:rPr lang="en-US" smtClean="0"/>
              <a:t>STUBTITUSI TEKNOLOGI</a:t>
            </a:r>
            <a:endParaRPr lang="en-US" dirty="0"/>
          </a:p>
        </p:txBody>
      </p:sp>
      <p:sp>
        <p:nvSpPr>
          <p:cNvPr id="86019" name="Rectangle 3"/>
          <p:cNvSpPr>
            <a:spLocks noGrp="1" noChangeArrowheads="1"/>
          </p:cNvSpPr>
          <p:nvPr>
            <p:ph idx="1"/>
          </p:nvPr>
        </p:nvSpPr>
        <p:spPr/>
        <p:txBody>
          <a:bodyPr/>
          <a:lstStyle/>
          <a:p>
            <a:r>
              <a:rPr lang="en-US" sz="2800" b="0" smtClean="0"/>
              <a:t>Kunci untuk membuka pintu suatu populasi adopter untuk suatu </a:t>
            </a:r>
            <a:r>
              <a:rPr lang="en-US" sz="2800" b="0" i="1" smtClean="0"/>
              <a:t>propagasi inovasi </a:t>
            </a:r>
            <a:r>
              <a:rPr lang="en-US" sz="2800" b="0" smtClean="0"/>
              <a:t>adalah </a:t>
            </a:r>
            <a:r>
              <a:rPr lang="en-US" sz="2800" smtClean="0">
                <a:solidFill>
                  <a:srgbClr val="0000FF"/>
                </a:solidFill>
              </a:rPr>
              <a:t>SUBSTITUSI TEKNOLOGI (ECHNOLOGY SUBSTITUTION).</a:t>
            </a:r>
            <a:r>
              <a:rPr lang="en-US" sz="2800" b="0" smtClean="0"/>
              <a:t> </a:t>
            </a:r>
          </a:p>
          <a:p>
            <a:r>
              <a:rPr lang="en-US" sz="2800" b="0" smtClean="0"/>
              <a:t>Substitusi Teknologi mengacu pada </a:t>
            </a:r>
            <a:r>
              <a:rPr lang="en-US" sz="2800" smtClean="0">
                <a:solidFill>
                  <a:srgbClr val="CC00CC"/>
                </a:solidFill>
              </a:rPr>
              <a:t>mengganti teknik lama dengan yang baru</a:t>
            </a:r>
            <a:r>
              <a:rPr lang="en-US" sz="2800" b="0" smtClean="0">
                <a:solidFill>
                  <a:srgbClr val="CC00CC"/>
                </a:solidFill>
              </a:rPr>
              <a:t>. </a:t>
            </a:r>
            <a:r>
              <a:rPr lang="en-US" sz="2800" b="0" smtClean="0"/>
              <a:t>Banyak kali, teknologi baru atau inovasi menggantikan teknik atau teknologi lama selama proses diadopsi</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t>2. Bandwagon Effect</a:t>
            </a:r>
          </a:p>
        </p:txBody>
      </p:sp>
      <p:sp>
        <p:nvSpPr>
          <p:cNvPr id="87043" name="Rectangle 3"/>
          <p:cNvSpPr>
            <a:spLocks noGrp="1" noChangeArrowheads="1"/>
          </p:cNvSpPr>
          <p:nvPr>
            <p:ph idx="1"/>
          </p:nvPr>
        </p:nvSpPr>
        <p:spPr/>
        <p:txBody>
          <a:bodyPr/>
          <a:lstStyle/>
          <a:p>
            <a:r>
              <a:rPr lang="en-US" sz="2800">
                <a:solidFill>
                  <a:srgbClr val="FF0000"/>
                </a:solidFill>
                <a:effectLst>
                  <a:outerShdw blurRad="38100" dist="38100" dir="2700000" algn="tl">
                    <a:srgbClr val="000000">
                      <a:alpha val="43137"/>
                    </a:srgbClr>
                  </a:outerShdw>
                </a:effectLst>
              </a:rPr>
              <a:t>Bandwagon effect </a:t>
            </a:r>
            <a:r>
              <a:rPr lang="en-US" sz="2800" smtClean="0">
                <a:effectLst>
                  <a:outerShdw blurRad="38100" dist="38100" dir="2700000" algn="tl">
                    <a:srgbClr val="000000">
                      <a:alpha val="43137"/>
                    </a:srgbClr>
                  </a:outerShdw>
                </a:effectLst>
              </a:rPr>
              <a:t>fokus pada dinamika di mana adopter yang lebih lambat, dalam keputusannya untuk mengadopsi inovasi, meniru perilaku adopter sebelumnya.</a:t>
            </a:r>
          </a:p>
          <a:p>
            <a:r>
              <a:rPr lang="en-US" sz="2800" smtClean="0">
                <a:effectLst>
                  <a:outerShdw blurRad="38100" dist="38100" dir="2700000" algn="tl">
                    <a:srgbClr val="000000">
                      <a:alpha val="43137"/>
                    </a:srgbClr>
                  </a:outerShdw>
                </a:effectLst>
              </a:rPr>
              <a:t>Pengalaman dengan penggunaan inovasi meningkat seperti pada tiap anggota yang berurutan pada populasi adopter potensial mengadopsi teknologi tsb. </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4"/>
          <p:cNvSpPr>
            <a:spLocks noGrp="1" noChangeArrowheads="1"/>
          </p:cNvSpPr>
          <p:nvPr>
            <p:ph type="ctrTitle"/>
          </p:nvPr>
        </p:nvSpPr>
        <p:spPr>
          <a:xfrm>
            <a:off x="1066800" y="1047750"/>
            <a:ext cx="6965950" cy="1543050"/>
          </a:xfrm>
        </p:spPr>
        <p:txBody>
          <a:bodyPr/>
          <a:lstStyle/>
          <a:p>
            <a:r>
              <a:rPr lang="en-US" sz="7200"/>
              <a:t>Model </a:t>
            </a:r>
            <a:r>
              <a:rPr lang="en-US" sz="7200" smtClean="0"/>
              <a:t/>
            </a:r>
            <a:br>
              <a:rPr lang="en-US" sz="7200" smtClean="0"/>
            </a:br>
            <a:r>
              <a:rPr lang="en-US" sz="7200" smtClean="0"/>
              <a:t>Adopsi Inovasi</a:t>
            </a:r>
            <a:endParaRPr lang="en-US" sz="7200"/>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sz="4000" smtClean="0"/>
              <a:t>LIMA TAHAPAN PROSES KEPUTUSAN</a:t>
            </a:r>
            <a:endParaRPr lang="en-US" sz="4000" dirty="0"/>
          </a:p>
        </p:txBody>
      </p:sp>
      <p:sp>
        <p:nvSpPr>
          <p:cNvPr id="91139" name="Rectangle 3"/>
          <p:cNvSpPr>
            <a:spLocks noGrp="1" noChangeArrowheads="1"/>
          </p:cNvSpPr>
          <p:nvPr>
            <p:ph idx="1"/>
          </p:nvPr>
        </p:nvSpPr>
        <p:spPr>
          <a:xfrm>
            <a:off x="457200" y="1200151"/>
            <a:ext cx="8229600" cy="3428999"/>
          </a:xfrm>
          <a:effectLst>
            <a:outerShdw blurRad="50800" dist="38100" dir="2700000" algn="tl" rotWithShape="0">
              <a:prstClr val="black">
                <a:alpha val="40000"/>
              </a:prstClr>
            </a:outerShdw>
          </a:effectLst>
          <a:scene3d>
            <a:camera prst="orthographicFront"/>
            <a:lightRig rig="flat" dir="t">
              <a:rot lat="0" lon="0" rev="1800000"/>
            </a:lightRig>
          </a:scene3d>
          <a:sp3d prstMaterial="clear">
            <a:bevelT w="133350" h="133350" prst="angle"/>
          </a:sp3d>
        </p:spPr>
        <p:txBody>
          <a:bodyPr/>
          <a:lstStyle/>
          <a:p>
            <a:pPr marL="347663" indent="0">
              <a:buNone/>
            </a:pPr>
            <a:endParaRPr lang="en-US" sz="2000" b="0" smtClean="0">
              <a:ln>
                <a:solidFill>
                  <a:schemeClr val="bg1"/>
                </a:solidFill>
              </a:ln>
              <a:solidFill>
                <a:schemeClr val="bg1"/>
              </a:solidFill>
              <a:effectLst>
                <a:outerShdw blurRad="76200" dist="381000" dir="2700000" algn="tl" rotWithShape="0">
                  <a:prstClr val="black">
                    <a:alpha val="80000"/>
                  </a:prstClr>
                </a:outerShdw>
              </a:effectLst>
            </a:endParaRPr>
          </a:p>
          <a:p>
            <a:pPr marL="347663" indent="0">
              <a:buNone/>
            </a:pPr>
            <a:r>
              <a:rPr lang="en-US" sz="2000" b="0" smtClean="0">
                <a:ln>
                  <a:solidFill>
                    <a:schemeClr val="bg1"/>
                  </a:solidFill>
                </a:ln>
                <a:solidFill>
                  <a:schemeClr val="bg1"/>
                </a:solidFill>
                <a:effectLst>
                  <a:outerShdw blurRad="76200" dist="381000" dir="2700000" algn="tl" rotWithShape="0">
                    <a:prstClr val="black">
                      <a:alpha val="80000"/>
                    </a:prstClr>
                  </a:outerShdw>
                </a:effectLst>
              </a:rPr>
              <a:t>Proses keputusan yang membimbing baik individu atau perusahaan untuk mengadopsi inovasi terdiri dari:</a:t>
            </a:r>
            <a:endParaRPr lang="en-US" sz="2000" b="0" dirty="0" smtClean="0">
              <a:ln>
                <a:solidFill>
                  <a:schemeClr val="bg1"/>
                </a:solidFill>
              </a:ln>
              <a:solidFill>
                <a:schemeClr val="bg1"/>
              </a:solidFill>
              <a:effectLst>
                <a:outerShdw blurRad="76200" dist="381000" dir="2700000" algn="tl" rotWithShape="0">
                  <a:prstClr val="black">
                    <a:alpha val="80000"/>
                  </a:prstClr>
                </a:outerShdw>
              </a:effectLst>
            </a:endParaRPr>
          </a:p>
          <a:p>
            <a:pPr marL="914400" indent="-566738">
              <a:buFontTx/>
              <a:buAutoNum type="arabicPeriod"/>
            </a:pPr>
            <a:r>
              <a:rPr lang="en-US" sz="2000" b="0" smtClean="0">
                <a:ln>
                  <a:solidFill>
                    <a:schemeClr val="bg1"/>
                  </a:solidFill>
                </a:ln>
                <a:solidFill>
                  <a:schemeClr val="bg1"/>
                </a:solidFill>
                <a:effectLst>
                  <a:outerShdw blurRad="76200" dist="381000" dir="2700000" algn="tl" rotWithShape="0">
                    <a:prstClr val="black">
                      <a:alpha val="80000"/>
                    </a:prstClr>
                  </a:outerShdw>
                </a:effectLst>
              </a:rPr>
              <a:t>Awareness (Kesadaran) </a:t>
            </a:r>
            <a:endParaRPr lang="en-US" sz="2000" b="0" dirty="0" smtClean="0">
              <a:ln>
                <a:solidFill>
                  <a:schemeClr val="bg1"/>
                </a:solidFill>
              </a:ln>
              <a:solidFill>
                <a:schemeClr val="bg1"/>
              </a:solidFill>
              <a:effectLst>
                <a:outerShdw blurRad="76200" dist="381000" dir="2700000" algn="tl" rotWithShape="0">
                  <a:prstClr val="black">
                    <a:alpha val="80000"/>
                  </a:prstClr>
                </a:outerShdw>
              </a:effectLst>
            </a:endParaRPr>
          </a:p>
          <a:p>
            <a:pPr marL="914400" indent="-566738">
              <a:buFontTx/>
              <a:buAutoNum type="arabicPeriod"/>
            </a:pPr>
            <a:r>
              <a:rPr lang="en-US" sz="2000" b="0" smtClean="0">
                <a:ln>
                  <a:solidFill>
                    <a:schemeClr val="bg1"/>
                  </a:solidFill>
                </a:ln>
                <a:solidFill>
                  <a:schemeClr val="bg1"/>
                </a:solidFill>
                <a:effectLst>
                  <a:outerShdw blurRad="76200" dist="381000" dir="2700000" algn="tl" rotWithShape="0">
                    <a:prstClr val="black">
                      <a:alpha val="80000"/>
                    </a:prstClr>
                  </a:outerShdw>
                </a:effectLst>
              </a:rPr>
              <a:t>Attitude formation (Formasi Sikap)</a:t>
            </a:r>
            <a:endParaRPr lang="en-US" sz="2000" b="0" dirty="0">
              <a:ln>
                <a:solidFill>
                  <a:schemeClr val="bg1"/>
                </a:solidFill>
              </a:ln>
              <a:solidFill>
                <a:schemeClr val="bg1"/>
              </a:solidFill>
              <a:effectLst>
                <a:outerShdw blurRad="76200" dist="381000" dir="2700000" algn="tl" rotWithShape="0">
                  <a:prstClr val="black">
                    <a:alpha val="80000"/>
                  </a:prstClr>
                </a:outerShdw>
              </a:effectLst>
            </a:endParaRPr>
          </a:p>
          <a:p>
            <a:pPr marL="914400" indent="-566738">
              <a:buFontTx/>
              <a:buAutoNum type="arabicPeriod"/>
            </a:pPr>
            <a:r>
              <a:rPr lang="en-US" sz="2000" b="0" smtClean="0">
                <a:ln>
                  <a:solidFill>
                    <a:schemeClr val="bg1"/>
                  </a:solidFill>
                </a:ln>
                <a:solidFill>
                  <a:schemeClr val="bg1"/>
                </a:solidFill>
                <a:effectLst>
                  <a:outerShdw blurRad="76200" dist="381000" dir="2700000" algn="tl" rotWithShape="0">
                    <a:prstClr val="black">
                      <a:alpha val="80000"/>
                    </a:prstClr>
                  </a:outerShdw>
                </a:effectLst>
              </a:rPr>
              <a:t>Decision (Keputusan)</a:t>
            </a:r>
            <a:endParaRPr lang="en-US" sz="2000" b="0" dirty="0">
              <a:ln>
                <a:solidFill>
                  <a:schemeClr val="bg1"/>
                </a:solidFill>
              </a:ln>
              <a:solidFill>
                <a:schemeClr val="bg1"/>
              </a:solidFill>
              <a:effectLst>
                <a:outerShdw blurRad="76200" dist="381000" dir="2700000" algn="tl" rotWithShape="0">
                  <a:prstClr val="black">
                    <a:alpha val="80000"/>
                  </a:prstClr>
                </a:outerShdw>
              </a:effectLst>
            </a:endParaRPr>
          </a:p>
          <a:p>
            <a:pPr marL="914400" indent="-566738">
              <a:buFontTx/>
              <a:buAutoNum type="arabicPeriod"/>
            </a:pPr>
            <a:r>
              <a:rPr lang="en-US" sz="2000" b="0" smtClean="0">
                <a:ln>
                  <a:solidFill>
                    <a:schemeClr val="bg1"/>
                  </a:solidFill>
                </a:ln>
                <a:solidFill>
                  <a:schemeClr val="bg1"/>
                </a:solidFill>
                <a:effectLst>
                  <a:outerShdw blurRad="76200" dist="381000" dir="2700000" algn="tl" rotWithShape="0">
                    <a:prstClr val="black">
                      <a:alpha val="80000"/>
                    </a:prstClr>
                  </a:outerShdw>
                </a:effectLst>
              </a:rPr>
              <a:t>Implementation (Implementasi)</a:t>
            </a:r>
            <a:endParaRPr lang="en-US" sz="2000" b="0" dirty="0">
              <a:ln>
                <a:solidFill>
                  <a:schemeClr val="bg1"/>
                </a:solidFill>
              </a:ln>
              <a:solidFill>
                <a:schemeClr val="bg1"/>
              </a:solidFill>
              <a:effectLst>
                <a:outerShdw blurRad="76200" dist="381000" dir="2700000" algn="tl" rotWithShape="0">
                  <a:prstClr val="black">
                    <a:alpha val="80000"/>
                  </a:prstClr>
                </a:outerShdw>
              </a:effectLst>
            </a:endParaRPr>
          </a:p>
          <a:p>
            <a:pPr marL="914400" indent="-566738">
              <a:buFontTx/>
              <a:buAutoNum type="arabicPeriod"/>
            </a:pPr>
            <a:r>
              <a:rPr lang="en-US" sz="2000" b="0" smtClean="0">
                <a:ln>
                  <a:solidFill>
                    <a:schemeClr val="bg1"/>
                  </a:solidFill>
                </a:ln>
                <a:solidFill>
                  <a:schemeClr val="bg1"/>
                </a:solidFill>
                <a:effectLst>
                  <a:outerShdw blurRad="76200" dist="381000" dir="2700000" algn="tl" rotWithShape="0">
                    <a:prstClr val="black">
                      <a:alpha val="80000"/>
                    </a:prstClr>
                  </a:outerShdw>
                </a:effectLst>
              </a:rPr>
              <a:t>Confirmation</a:t>
            </a:r>
            <a:r>
              <a:rPr lang="en-US" sz="2000" b="0">
                <a:ln>
                  <a:solidFill>
                    <a:schemeClr val="bg1"/>
                  </a:solidFill>
                </a:ln>
                <a:solidFill>
                  <a:schemeClr val="bg1"/>
                </a:solidFill>
                <a:effectLst>
                  <a:outerShdw blurRad="76200" dist="381000" dir="2700000" algn="tl" rotWithShape="0">
                    <a:prstClr val="black">
                      <a:alpha val="80000"/>
                    </a:prstClr>
                  </a:outerShdw>
                </a:effectLst>
              </a:rPr>
              <a:t> </a:t>
            </a:r>
            <a:r>
              <a:rPr lang="en-US" sz="2000" b="0" smtClean="0">
                <a:ln>
                  <a:solidFill>
                    <a:schemeClr val="bg1"/>
                  </a:solidFill>
                </a:ln>
                <a:solidFill>
                  <a:schemeClr val="bg1"/>
                </a:solidFill>
                <a:effectLst>
                  <a:outerShdw blurRad="76200" dist="381000" dir="2700000" algn="tl" rotWithShape="0">
                    <a:prstClr val="black">
                      <a:alpha val="80000"/>
                    </a:prstClr>
                  </a:outerShdw>
                </a:effectLst>
              </a:rPr>
              <a:t>(Konfirmasi).</a:t>
            </a:r>
            <a:endParaRPr lang="en-US" sz="2000" b="0" dirty="0">
              <a:ln>
                <a:solidFill>
                  <a:schemeClr val="bg1"/>
                </a:solidFill>
              </a:ln>
              <a:solidFill>
                <a:schemeClr val="bg1"/>
              </a:solidFill>
              <a:effectLst>
                <a:outerShdw blurRad="76200" dist="381000" dir="2700000" algn="tl" rotWithShape="0">
                  <a:prstClr val="black">
                    <a:alpha val="80000"/>
                  </a:prstClr>
                </a:outerShdw>
              </a:effectLst>
            </a:endParaRPr>
          </a:p>
        </p:txBody>
      </p:sp>
    </p:spTree>
  </p:cSld>
  <p:clrMapOvr>
    <a:masterClrMapping/>
  </p:clrMapOvr>
  <p:transition spd="slow">
    <p:pu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alpha val="65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0" y="0"/>
            <a:ext cx="9144000" cy="4558963"/>
          </a:xfrm>
          <a:prstGeom prst="roundRect">
            <a:avLst>
              <a:gd name="adj" fmla="val 0"/>
            </a:avLst>
          </a:prstGeom>
          <a:solidFill>
            <a:srgbClr val="FAD7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64" name="AutoShape 4"/>
          <p:cNvSpPr>
            <a:spLocks noChangeArrowheads="1"/>
          </p:cNvSpPr>
          <p:nvPr/>
        </p:nvSpPr>
        <p:spPr bwMode="auto">
          <a:xfrm>
            <a:off x="381000" y="2343150"/>
            <a:ext cx="1371600" cy="1085850"/>
          </a:xfrm>
          <a:prstGeom prst="rightArrow">
            <a:avLst>
              <a:gd name="adj1" fmla="val 50000"/>
              <a:gd name="adj2" fmla="val 25000"/>
            </a:avLst>
          </a:prstGeom>
          <a:ln>
            <a:headEnd/>
            <a:tailEnd/>
          </a:ln>
          <a:effectLst>
            <a:outerShdw blurRad="76200" dist="76200" dir="3000000" rotWithShape="0">
              <a:srgbClr val="000000">
                <a:alpha val="45000"/>
              </a:srgbClr>
            </a:outerShdw>
          </a:effectLst>
        </p:spPr>
        <p:style>
          <a:lnRef idx="0">
            <a:schemeClr val="accent2"/>
          </a:lnRef>
          <a:fillRef idx="3">
            <a:schemeClr val="accent2"/>
          </a:fillRef>
          <a:effectRef idx="3">
            <a:schemeClr val="accent2"/>
          </a:effectRef>
          <a:fontRef idx="minor">
            <a:schemeClr val="lt1"/>
          </a:fontRef>
        </p:style>
        <p:txBody>
          <a:bodyPr wrap="none" anchor="ctr"/>
          <a:lstStyle/>
          <a:p>
            <a:pPr algn="ctr"/>
            <a:r>
              <a:rPr lang="en-US" sz="1400">
                <a:solidFill>
                  <a:srgbClr val="FFFFFF"/>
                </a:solidFill>
              </a:rPr>
              <a:t>1. Knowledge</a:t>
            </a:r>
          </a:p>
        </p:txBody>
      </p:sp>
      <p:sp>
        <p:nvSpPr>
          <p:cNvPr id="92165" name="AutoShape 5"/>
          <p:cNvSpPr>
            <a:spLocks noChangeArrowheads="1"/>
          </p:cNvSpPr>
          <p:nvPr/>
        </p:nvSpPr>
        <p:spPr bwMode="auto">
          <a:xfrm>
            <a:off x="2057400" y="2343150"/>
            <a:ext cx="1371600" cy="1085850"/>
          </a:xfrm>
          <a:prstGeom prst="rightArrow">
            <a:avLst>
              <a:gd name="adj1" fmla="val 50000"/>
              <a:gd name="adj2" fmla="val 25000"/>
            </a:avLst>
          </a:prstGeom>
          <a:solidFill>
            <a:srgbClr val="00B050"/>
          </a:solidFill>
          <a:ln>
            <a:headEnd/>
            <a:tailEnd/>
          </a:ln>
          <a:effectLst>
            <a:outerShdw blurRad="76200" dist="76200" dir="3000000" rotWithShape="0">
              <a:srgbClr val="000000">
                <a:alpha val="45000"/>
              </a:srgbClr>
            </a:outerShdw>
          </a:effectLst>
        </p:spPr>
        <p:style>
          <a:lnRef idx="0">
            <a:schemeClr val="accent3"/>
          </a:lnRef>
          <a:fillRef idx="3">
            <a:schemeClr val="accent3"/>
          </a:fillRef>
          <a:effectRef idx="3">
            <a:schemeClr val="accent3"/>
          </a:effectRef>
          <a:fontRef idx="minor">
            <a:schemeClr val="lt1"/>
          </a:fontRef>
        </p:style>
        <p:txBody>
          <a:bodyPr wrap="none" anchor="ctr"/>
          <a:lstStyle/>
          <a:p>
            <a:pPr algn="ctr"/>
            <a:r>
              <a:rPr lang="en-US" sz="1400">
                <a:solidFill>
                  <a:schemeClr val="tx1"/>
                </a:solidFill>
              </a:rPr>
              <a:t>2. Attitude</a:t>
            </a:r>
          </a:p>
          <a:p>
            <a:pPr algn="ctr"/>
            <a:r>
              <a:rPr lang="en-US" sz="1400">
                <a:solidFill>
                  <a:schemeClr val="tx1"/>
                </a:solidFill>
              </a:rPr>
              <a:t>Formation</a:t>
            </a:r>
          </a:p>
        </p:txBody>
      </p:sp>
      <p:sp>
        <p:nvSpPr>
          <p:cNvPr id="92166" name="AutoShape 6"/>
          <p:cNvSpPr>
            <a:spLocks noChangeArrowheads="1"/>
          </p:cNvSpPr>
          <p:nvPr/>
        </p:nvSpPr>
        <p:spPr bwMode="auto">
          <a:xfrm>
            <a:off x="3657600" y="2343150"/>
            <a:ext cx="1371600" cy="1085850"/>
          </a:xfrm>
          <a:prstGeom prst="rightArrow">
            <a:avLst>
              <a:gd name="adj1" fmla="val 50000"/>
              <a:gd name="adj2" fmla="val 25000"/>
            </a:avLst>
          </a:prstGeom>
          <a:ln>
            <a:headEnd/>
            <a:tailEnd/>
          </a:ln>
          <a:effectLst>
            <a:outerShdw blurRad="76200" dist="76200" dir="30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none" anchor="ctr"/>
          <a:lstStyle/>
          <a:p>
            <a:pPr algn="ctr"/>
            <a:r>
              <a:rPr lang="en-US" sz="1400">
                <a:solidFill>
                  <a:schemeClr val="tx1"/>
                </a:solidFill>
              </a:rPr>
              <a:t>3. Decision</a:t>
            </a:r>
          </a:p>
        </p:txBody>
      </p:sp>
      <p:sp>
        <p:nvSpPr>
          <p:cNvPr id="92167" name="AutoShape 7"/>
          <p:cNvSpPr>
            <a:spLocks noChangeArrowheads="1"/>
          </p:cNvSpPr>
          <p:nvPr/>
        </p:nvSpPr>
        <p:spPr bwMode="auto">
          <a:xfrm>
            <a:off x="5257800" y="2343150"/>
            <a:ext cx="1371600" cy="1085850"/>
          </a:xfrm>
          <a:prstGeom prst="rightArrow">
            <a:avLst>
              <a:gd name="adj1" fmla="val 50000"/>
              <a:gd name="adj2" fmla="val 25000"/>
            </a:avLst>
          </a:prstGeom>
          <a:ln>
            <a:headEnd/>
            <a:tailEnd/>
          </a:ln>
          <a:effectLst>
            <a:outerShdw blurRad="76200" dist="76200" dir="3000000" rotWithShape="0">
              <a:srgbClr val="000000">
                <a:alpha val="35000"/>
              </a:srgbClr>
            </a:outerShdw>
          </a:effectLst>
        </p:spPr>
        <p:style>
          <a:lnRef idx="0">
            <a:schemeClr val="accent4"/>
          </a:lnRef>
          <a:fillRef idx="3">
            <a:schemeClr val="accent4"/>
          </a:fillRef>
          <a:effectRef idx="3">
            <a:schemeClr val="accent4"/>
          </a:effectRef>
          <a:fontRef idx="minor">
            <a:schemeClr val="lt1"/>
          </a:fontRef>
        </p:style>
        <p:txBody>
          <a:bodyPr wrap="none" anchor="ctr"/>
          <a:lstStyle/>
          <a:p>
            <a:pPr algn="ctr"/>
            <a:r>
              <a:rPr lang="en-US" sz="1400">
                <a:solidFill>
                  <a:srgbClr val="FF0000"/>
                </a:solidFill>
              </a:rPr>
              <a:t>4. Implemen-</a:t>
            </a:r>
          </a:p>
          <a:p>
            <a:pPr algn="ctr"/>
            <a:r>
              <a:rPr lang="en-US" sz="1400">
                <a:solidFill>
                  <a:srgbClr val="FF0000"/>
                </a:solidFill>
              </a:rPr>
              <a:t>tation</a:t>
            </a:r>
          </a:p>
        </p:txBody>
      </p:sp>
      <p:sp>
        <p:nvSpPr>
          <p:cNvPr id="92168" name="AutoShape 8"/>
          <p:cNvSpPr>
            <a:spLocks noChangeArrowheads="1"/>
          </p:cNvSpPr>
          <p:nvPr/>
        </p:nvSpPr>
        <p:spPr bwMode="auto">
          <a:xfrm>
            <a:off x="6934200" y="2343150"/>
            <a:ext cx="1371600" cy="1085850"/>
          </a:xfrm>
          <a:prstGeom prst="rightArrow">
            <a:avLst>
              <a:gd name="adj1" fmla="val 50000"/>
              <a:gd name="adj2" fmla="val 25000"/>
            </a:avLst>
          </a:prstGeom>
          <a:ln>
            <a:headEnd/>
            <a:tailEnd/>
          </a:ln>
          <a:effectLst>
            <a:outerShdw blurRad="76200" dist="76200" dir="30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wrap="none" anchor="ctr"/>
          <a:lstStyle/>
          <a:p>
            <a:pPr algn="ctr"/>
            <a:r>
              <a:rPr lang="en-US" sz="1400">
                <a:solidFill>
                  <a:srgbClr val="FFFFFF"/>
                </a:solidFill>
              </a:rPr>
              <a:t>5. Confirma-</a:t>
            </a:r>
          </a:p>
          <a:p>
            <a:pPr algn="ctr"/>
            <a:r>
              <a:rPr lang="en-US" sz="1400">
                <a:solidFill>
                  <a:srgbClr val="FFFFFF"/>
                </a:solidFill>
              </a:rPr>
              <a:t>tion</a:t>
            </a:r>
          </a:p>
        </p:txBody>
      </p:sp>
      <p:sp>
        <p:nvSpPr>
          <p:cNvPr id="92170" name="Text Box 10"/>
          <p:cNvSpPr txBox="1">
            <a:spLocks noChangeArrowheads="1"/>
          </p:cNvSpPr>
          <p:nvPr/>
        </p:nvSpPr>
        <p:spPr bwMode="auto">
          <a:xfrm>
            <a:off x="609600" y="400050"/>
            <a:ext cx="2577950" cy="307777"/>
          </a:xfrm>
          <a:prstGeom prst="rect">
            <a:avLst/>
          </a:prstGeom>
          <a:noFill/>
          <a:ln w="12700">
            <a:noFill/>
            <a:miter lim="800000"/>
            <a:headEnd/>
            <a:tailEnd/>
          </a:ln>
          <a:effectLst/>
        </p:spPr>
        <p:txBody>
          <a:bodyPr wrap="none">
            <a:spAutoFit/>
          </a:bodyPr>
          <a:lstStyle/>
          <a:p>
            <a:r>
              <a:rPr lang="en-US" sz="1400" b="0" dirty="0">
                <a:effectLst>
                  <a:outerShdw blurRad="38100" dist="38100" dir="2700000" algn="tl">
                    <a:srgbClr val="000000">
                      <a:alpha val="43137"/>
                    </a:srgbClr>
                  </a:outerShdw>
                </a:effectLst>
              </a:rPr>
              <a:t>1. PROBLEM RECOGNITION</a:t>
            </a:r>
          </a:p>
        </p:txBody>
      </p:sp>
      <p:sp>
        <p:nvSpPr>
          <p:cNvPr id="92171" name="Text Box 11"/>
          <p:cNvSpPr txBox="1">
            <a:spLocks noChangeArrowheads="1"/>
          </p:cNvSpPr>
          <p:nvPr/>
        </p:nvSpPr>
        <p:spPr bwMode="auto">
          <a:xfrm>
            <a:off x="5181601" y="1428750"/>
            <a:ext cx="1951753" cy="307777"/>
          </a:xfrm>
          <a:prstGeom prst="rect">
            <a:avLst/>
          </a:prstGeom>
          <a:noFill/>
          <a:ln w="12700">
            <a:noFill/>
            <a:miter lim="800000"/>
            <a:headEnd/>
            <a:tailEnd/>
          </a:ln>
          <a:effectLst/>
        </p:spPr>
        <p:txBody>
          <a:bodyPr wrap="none">
            <a:spAutoFit/>
          </a:bodyPr>
          <a:lstStyle/>
          <a:p>
            <a:r>
              <a:rPr lang="en-US" sz="1400" b="0" dirty="0">
                <a:effectLst>
                  <a:outerShdw blurRad="38100" dist="38100" dir="2700000" algn="tl">
                    <a:srgbClr val="000000">
                      <a:alpha val="43137"/>
                    </a:srgbClr>
                  </a:outerShdw>
                </a:effectLst>
              </a:rPr>
              <a:t>4. IMPLEMENTATION</a:t>
            </a:r>
          </a:p>
        </p:txBody>
      </p:sp>
      <p:sp>
        <p:nvSpPr>
          <p:cNvPr id="92172" name="Text Box 12"/>
          <p:cNvSpPr txBox="1">
            <a:spLocks noChangeArrowheads="1"/>
          </p:cNvSpPr>
          <p:nvPr/>
        </p:nvSpPr>
        <p:spPr bwMode="auto">
          <a:xfrm>
            <a:off x="3581401" y="971550"/>
            <a:ext cx="1741182" cy="523220"/>
          </a:xfrm>
          <a:prstGeom prst="rect">
            <a:avLst/>
          </a:prstGeom>
          <a:noFill/>
          <a:ln w="12700">
            <a:noFill/>
            <a:miter lim="800000"/>
            <a:headEnd/>
            <a:tailEnd/>
          </a:ln>
          <a:effectLst/>
        </p:spPr>
        <p:txBody>
          <a:bodyPr wrap="none">
            <a:spAutoFit/>
          </a:bodyPr>
          <a:lstStyle/>
          <a:p>
            <a:r>
              <a:rPr lang="en-US" sz="1400" b="0" dirty="0">
                <a:effectLst>
                  <a:outerShdw blurRad="38100" dist="38100" dir="2700000" algn="tl">
                    <a:srgbClr val="000000">
                      <a:alpha val="43137"/>
                    </a:srgbClr>
                  </a:outerShdw>
                </a:effectLst>
              </a:rPr>
              <a:t>3. SOLUTION</a:t>
            </a:r>
          </a:p>
          <a:p>
            <a:r>
              <a:rPr lang="en-US" sz="1400" b="0" dirty="0">
                <a:effectLst>
                  <a:outerShdw blurRad="38100" dist="38100" dir="2700000" algn="tl">
                    <a:srgbClr val="000000">
                      <a:alpha val="43137"/>
                    </a:srgbClr>
                  </a:outerShdw>
                </a:effectLst>
              </a:rPr>
              <a:t>    DEVELOPMENT</a:t>
            </a:r>
          </a:p>
        </p:txBody>
      </p:sp>
      <p:sp>
        <p:nvSpPr>
          <p:cNvPr id="92173" name="Text Box 13"/>
          <p:cNvSpPr txBox="1">
            <a:spLocks noChangeArrowheads="1"/>
          </p:cNvSpPr>
          <p:nvPr/>
        </p:nvSpPr>
        <p:spPr bwMode="auto">
          <a:xfrm>
            <a:off x="2286000" y="800100"/>
            <a:ext cx="2701252" cy="307777"/>
          </a:xfrm>
          <a:prstGeom prst="rect">
            <a:avLst/>
          </a:prstGeom>
          <a:noFill/>
          <a:ln w="12700">
            <a:noFill/>
            <a:miter lim="800000"/>
            <a:headEnd/>
            <a:tailEnd/>
          </a:ln>
          <a:effectLst/>
        </p:spPr>
        <p:txBody>
          <a:bodyPr wrap="none">
            <a:spAutoFit/>
          </a:bodyPr>
          <a:lstStyle/>
          <a:p>
            <a:r>
              <a:rPr lang="en-US" sz="1400" b="0" dirty="0">
                <a:effectLst>
                  <a:outerShdw blurRad="38100" dist="38100" dir="2700000" algn="tl">
                    <a:srgbClr val="000000">
                      <a:alpha val="43137"/>
                    </a:srgbClr>
                  </a:outerShdw>
                </a:effectLst>
              </a:rPr>
              <a:t>2. TECHNOLOGY SELECTION</a:t>
            </a:r>
          </a:p>
        </p:txBody>
      </p:sp>
      <p:sp>
        <p:nvSpPr>
          <p:cNvPr id="92174" name="Text Box 14"/>
          <p:cNvSpPr txBox="1">
            <a:spLocks noChangeArrowheads="1"/>
          </p:cNvSpPr>
          <p:nvPr/>
        </p:nvSpPr>
        <p:spPr bwMode="auto">
          <a:xfrm>
            <a:off x="669925" y="1053703"/>
            <a:ext cx="2161489" cy="1200329"/>
          </a:xfrm>
          <a:prstGeom prst="rect">
            <a:avLst/>
          </a:prstGeom>
          <a:noFill/>
          <a:ln w="12700">
            <a:noFill/>
            <a:miter lim="800000"/>
            <a:headEnd/>
            <a:tailEnd/>
          </a:ln>
          <a:effectLst/>
        </p:spPr>
        <p:txBody>
          <a:bodyPr wrap="none">
            <a:spAutoFit/>
          </a:bodyPr>
          <a:lstStyle/>
          <a:p>
            <a:pPr marL="261938" indent="-261938"/>
            <a:r>
              <a:rPr lang="en-US" sz="1200" b="0" i="1" dirty="0">
                <a:effectLst>
                  <a:outerShdw blurRad="38100" dist="38100" dir="2700000" algn="tl">
                    <a:srgbClr val="000000">
                      <a:alpha val="43137"/>
                    </a:srgbClr>
                  </a:outerShdw>
                </a:effectLst>
              </a:rPr>
              <a:t>Characteristics</a:t>
            </a:r>
          </a:p>
          <a:p>
            <a:pPr marL="261938" indent="-261938"/>
            <a:r>
              <a:rPr lang="en-US" sz="1200" b="0" i="1" dirty="0">
                <a:effectLst>
                  <a:outerShdw blurRad="38100" dist="38100" dir="2700000" algn="tl">
                    <a:srgbClr val="000000">
                      <a:alpha val="43137"/>
                    </a:srgbClr>
                  </a:outerShdw>
                </a:effectLst>
              </a:rPr>
              <a:t>Of the Decision-</a:t>
            </a:r>
          </a:p>
          <a:p>
            <a:pPr marL="261938" indent="-261938"/>
            <a:r>
              <a:rPr lang="en-US" sz="1200" b="0" i="1" dirty="0">
                <a:effectLst>
                  <a:outerShdw blurRad="38100" dist="38100" dir="2700000" algn="tl">
                    <a:srgbClr val="000000">
                      <a:alpha val="43137"/>
                    </a:srgbClr>
                  </a:outerShdw>
                </a:effectLst>
              </a:rPr>
              <a:t>Making Unit</a:t>
            </a:r>
          </a:p>
          <a:p>
            <a:pPr marL="261938" indent="-261938">
              <a:buFontTx/>
              <a:buAutoNum type="arabicPeriod"/>
            </a:pPr>
            <a:r>
              <a:rPr lang="en-US" sz="1200" b="0" dirty="0">
                <a:effectLst>
                  <a:outerShdw blurRad="38100" dist="38100" dir="2700000" algn="tl">
                    <a:srgbClr val="000000">
                      <a:alpha val="43137"/>
                    </a:srgbClr>
                  </a:outerShdw>
                </a:effectLst>
              </a:rPr>
              <a:t>Socioeconomic Factor</a:t>
            </a:r>
          </a:p>
          <a:p>
            <a:pPr marL="261938" indent="-261938">
              <a:buFontTx/>
              <a:buAutoNum type="arabicPeriod"/>
            </a:pPr>
            <a:r>
              <a:rPr lang="en-US" sz="1200" b="0" dirty="0">
                <a:effectLst>
                  <a:outerShdw blurRad="38100" dist="38100" dir="2700000" algn="tl">
                    <a:srgbClr val="000000">
                      <a:alpha val="43137"/>
                    </a:srgbClr>
                  </a:outerShdw>
                </a:effectLst>
              </a:rPr>
              <a:t>Personality Variables</a:t>
            </a:r>
          </a:p>
          <a:p>
            <a:pPr marL="261938" indent="-261938">
              <a:buFontTx/>
              <a:buAutoNum type="arabicPeriod"/>
            </a:pPr>
            <a:r>
              <a:rPr lang="en-US" sz="1200" b="0" dirty="0">
                <a:effectLst>
                  <a:outerShdw blurRad="38100" dist="38100" dir="2700000" algn="tl">
                    <a:srgbClr val="000000">
                      <a:alpha val="43137"/>
                    </a:srgbClr>
                  </a:outerShdw>
                </a:effectLst>
              </a:rPr>
              <a:t>Communication Behavior</a:t>
            </a:r>
          </a:p>
        </p:txBody>
      </p:sp>
      <p:sp>
        <p:nvSpPr>
          <p:cNvPr id="92175" name="Line 15"/>
          <p:cNvSpPr>
            <a:spLocks noChangeShapeType="1"/>
          </p:cNvSpPr>
          <p:nvPr/>
        </p:nvSpPr>
        <p:spPr bwMode="auto">
          <a:xfrm>
            <a:off x="1066800" y="2250876"/>
            <a:ext cx="0" cy="206573"/>
          </a:xfrm>
          <a:prstGeom prst="line">
            <a:avLst/>
          </a:prstGeom>
          <a:noFill/>
          <a:ln w="12700">
            <a:solidFill>
              <a:schemeClr val="tx1"/>
            </a:solidFill>
            <a:round/>
            <a:headEnd/>
            <a:tailEnd type="triangle" w="med" len="med"/>
          </a:ln>
          <a:effectLst/>
        </p:spPr>
        <p:txBody>
          <a:bodyPr/>
          <a:lstStyle/>
          <a:p>
            <a:endParaRPr lang="en-US"/>
          </a:p>
        </p:txBody>
      </p:sp>
      <p:sp>
        <p:nvSpPr>
          <p:cNvPr id="92176" name="Text Box 16"/>
          <p:cNvSpPr txBox="1">
            <a:spLocks noChangeArrowheads="1"/>
          </p:cNvSpPr>
          <p:nvPr/>
        </p:nvSpPr>
        <p:spPr bwMode="auto">
          <a:xfrm>
            <a:off x="1905000" y="3543300"/>
            <a:ext cx="1505092" cy="1015663"/>
          </a:xfrm>
          <a:prstGeom prst="rect">
            <a:avLst/>
          </a:prstGeom>
          <a:noFill/>
          <a:ln w="12700">
            <a:noFill/>
            <a:miter lim="800000"/>
            <a:headEnd/>
            <a:tailEnd/>
          </a:ln>
          <a:effectLst/>
        </p:spPr>
        <p:txBody>
          <a:bodyPr wrap="none">
            <a:spAutoFit/>
          </a:bodyPr>
          <a:lstStyle/>
          <a:p>
            <a:r>
              <a:rPr lang="en-US" sz="1200" b="0" dirty="0">
                <a:effectLst>
                  <a:outerShdw blurRad="38100" dist="38100" dir="2700000" algn="tl">
                    <a:srgbClr val="000000">
                      <a:alpha val="43137"/>
                    </a:srgbClr>
                  </a:outerShdw>
                </a:effectLst>
              </a:rPr>
              <a:t>Relative Advantage</a:t>
            </a:r>
          </a:p>
          <a:p>
            <a:r>
              <a:rPr lang="en-US" sz="1200" b="0" dirty="0">
                <a:effectLst>
                  <a:outerShdw blurRad="38100" dist="38100" dir="2700000" algn="tl">
                    <a:srgbClr val="000000">
                      <a:alpha val="43137"/>
                    </a:srgbClr>
                  </a:outerShdw>
                </a:effectLst>
              </a:rPr>
              <a:t>Compatibility</a:t>
            </a:r>
          </a:p>
          <a:p>
            <a:r>
              <a:rPr lang="en-US" sz="1200" b="0" dirty="0">
                <a:effectLst>
                  <a:outerShdw blurRad="38100" dist="38100" dir="2700000" algn="tl">
                    <a:srgbClr val="000000">
                      <a:alpha val="43137"/>
                    </a:srgbClr>
                  </a:outerShdw>
                </a:effectLst>
              </a:rPr>
              <a:t>Complexity</a:t>
            </a:r>
          </a:p>
          <a:p>
            <a:r>
              <a:rPr lang="en-US" sz="1200" b="0" dirty="0" err="1">
                <a:effectLst>
                  <a:outerShdw blurRad="38100" dist="38100" dir="2700000" algn="tl">
                    <a:srgbClr val="000000">
                      <a:alpha val="43137"/>
                    </a:srgbClr>
                  </a:outerShdw>
                </a:effectLst>
              </a:rPr>
              <a:t>Trialability</a:t>
            </a:r>
            <a:endParaRPr lang="en-US" sz="1200" b="0" dirty="0">
              <a:effectLst>
                <a:outerShdw blurRad="38100" dist="38100" dir="2700000" algn="tl">
                  <a:srgbClr val="000000">
                    <a:alpha val="43137"/>
                  </a:srgbClr>
                </a:outerShdw>
              </a:effectLst>
            </a:endParaRPr>
          </a:p>
          <a:p>
            <a:r>
              <a:rPr lang="en-US" sz="1200" b="0" dirty="0" err="1">
                <a:effectLst>
                  <a:outerShdw blurRad="38100" dist="38100" dir="2700000" algn="tl">
                    <a:srgbClr val="000000">
                      <a:alpha val="43137"/>
                    </a:srgbClr>
                  </a:outerShdw>
                </a:effectLst>
              </a:rPr>
              <a:t>Observability</a:t>
            </a:r>
            <a:endParaRPr lang="en-US" sz="1200" b="0" dirty="0">
              <a:effectLst>
                <a:outerShdw blurRad="38100" dist="38100" dir="2700000" algn="tl">
                  <a:srgbClr val="000000">
                    <a:alpha val="43137"/>
                  </a:srgbClr>
                </a:outerShdw>
              </a:effectLst>
            </a:endParaRPr>
          </a:p>
        </p:txBody>
      </p:sp>
      <p:sp>
        <p:nvSpPr>
          <p:cNvPr id="92177" name="Line 17"/>
          <p:cNvSpPr>
            <a:spLocks noChangeShapeType="1"/>
          </p:cNvSpPr>
          <p:nvPr/>
        </p:nvSpPr>
        <p:spPr bwMode="auto">
          <a:xfrm flipV="1">
            <a:off x="2590800" y="3200400"/>
            <a:ext cx="0" cy="285750"/>
          </a:xfrm>
          <a:prstGeom prst="line">
            <a:avLst/>
          </a:prstGeom>
          <a:noFill/>
          <a:ln w="12700">
            <a:solidFill>
              <a:schemeClr val="tx1"/>
            </a:solidFill>
            <a:round/>
            <a:headEnd/>
            <a:tailEnd type="triangle" w="med" len="med"/>
          </a:ln>
          <a:effectLst/>
        </p:spPr>
        <p:txBody>
          <a:bodyPr/>
          <a:lstStyle/>
          <a:p>
            <a:endParaRPr lang="en-US"/>
          </a:p>
        </p:txBody>
      </p:sp>
      <p:sp>
        <p:nvSpPr>
          <p:cNvPr id="92178" name="Line 18"/>
          <p:cNvSpPr>
            <a:spLocks noChangeShapeType="1"/>
          </p:cNvSpPr>
          <p:nvPr/>
        </p:nvSpPr>
        <p:spPr bwMode="auto">
          <a:xfrm>
            <a:off x="4343400" y="3257550"/>
            <a:ext cx="0" cy="285750"/>
          </a:xfrm>
          <a:prstGeom prst="line">
            <a:avLst/>
          </a:prstGeom>
          <a:noFill/>
          <a:ln w="12700">
            <a:solidFill>
              <a:schemeClr val="tx1"/>
            </a:solidFill>
            <a:round/>
            <a:headEnd/>
            <a:tailEnd type="triangle" w="med" len="med"/>
          </a:ln>
          <a:effectLst/>
        </p:spPr>
        <p:txBody>
          <a:bodyPr/>
          <a:lstStyle/>
          <a:p>
            <a:endParaRPr lang="en-US"/>
          </a:p>
        </p:txBody>
      </p:sp>
      <p:sp>
        <p:nvSpPr>
          <p:cNvPr id="92179" name="Line 19"/>
          <p:cNvSpPr>
            <a:spLocks noChangeShapeType="1"/>
          </p:cNvSpPr>
          <p:nvPr/>
        </p:nvSpPr>
        <p:spPr bwMode="auto">
          <a:xfrm flipH="1">
            <a:off x="4343400" y="3600450"/>
            <a:ext cx="0" cy="342900"/>
          </a:xfrm>
          <a:prstGeom prst="line">
            <a:avLst/>
          </a:prstGeom>
          <a:noFill/>
          <a:ln w="12700">
            <a:solidFill>
              <a:schemeClr val="tx1"/>
            </a:solidFill>
            <a:round/>
            <a:headEnd/>
            <a:tailEnd type="triangle" w="med" len="med"/>
          </a:ln>
          <a:effectLst/>
        </p:spPr>
        <p:txBody>
          <a:bodyPr/>
          <a:lstStyle/>
          <a:p>
            <a:endParaRPr lang="en-US"/>
          </a:p>
        </p:txBody>
      </p:sp>
      <p:sp>
        <p:nvSpPr>
          <p:cNvPr id="92180" name="Line 20"/>
          <p:cNvSpPr>
            <a:spLocks noChangeShapeType="1"/>
          </p:cNvSpPr>
          <p:nvPr/>
        </p:nvSpPr>
        <p:spPr bwMode="auto">
          <a:xfrm>
            <a:off x="4419600" y="3543300"/>
            <a:ext cx="304800" cy="57150"/>
          </a:xfrm>
          <a:prstGeom prst="line">
            <a:avLst/>
          </a:prstGeom>
          <a:noFill/>
          <a:ln w="12700">
            <a:solidFill>
              <a:schemeClr val="tx1"/>
            </a:solidFill>
            <a:round/>
            <a:headEnd/>
            <a:tailEnd type="triangle" w="med" len="med"/>
          </a:ln>
          <a:effectLst/>
        </p:spPr>
        <p:txBody>
          <a:bodyPr/>
          <a:lstStyle/>
          <a:p>
            <a:endParaRPr lang="en-US"/>
          </a:p>
        </p:txBody>
      </p:sp>
      <p:sp>
        <p:nvSpPr>
          <p:cNvPr id="92181" name="Text Box 21"/>
          <p:cNvSpPr txBox="1">
            <a:spLocks noChangeArrowheads="1"/>
          </p:cNvSpPr>
          <p:nvPr/>
        </p:nvSpPr>
        <p:spPr bwMode="auto">
          <a:xfrm>
            <a:off x="4784725" y="3511154"/>
            <a:ext cx="788999" cy="276999"/>
          </a:xfrm>
          <a:prstGeom prst="rect">
            <a:avLst/>
          </a:prstGeom>
          <a:noFill/>
          <a:ln w="12700">
            <a:noFill/>
            <a:miter lim="800000"/>
            <a:headEnd/>
            <a:tailEnd/>
          </a:ln>
          <a:effectLst/>
        </p:spPr>
        <p:txBody>
          <a:bodyPr wrap="none">
            <a:spAutoFit/>
          </a:bodyPr>
          <a:lstStyle/>
          <a:p>
            <a:r>
              <a:rPr lang="en-US" sz="1200" b="0" dirty="0">
                <a:effectLst>
                  <a:outerShdw blurRad="38100" dist="38100" dir="2700000" algn="tl">
                    <a:srgbClr val="000000">
                      <a:alpha val="43137"/>
                    </a:srgbClr>
                  </a:outerShdw>
                </a:effectLst>
              </a:rPr>
              <a:t>Adoption</a:t>
            </a:r>
          </a:p>
        </p:txBody>
      </p:sp>
      <p:sp>
        <p:nvSpPr>
          <p:cNvPr id="92182" name="Line 22"/>
          <p:cNvSpPr>
            <a:spLocks noChangeShapeType="1"/>
          </p:cNvSpPr>
          <p:nvPr/>
        </p:nvSpPr>
        <p:spPr bwMode="auto">
          <a:xfrm>
            <a:off x="4419600" y="3943350"/>
            <a:ext cx="457200" cy="228600"/>
          </a:xfrm>
          <a:prstGeom prst="line">
            <a:avLst/>
          </a:prstGeom>
          <a:noFill/>
          <a:ln w="12700">
            <a:solidFill>
              <a:schemeClr val="tx1"/>
            </a:solidFill>
            <a:round/>
            <a:headEnd/>
            <a:tailEnd type="triangle" w="med" len="med"/>
          </a:ln>
          <a:effectLst/>
        </p:spPr>
        <p:txBody>
          <a:bodyPr/>
          <a:lstStyle/>
          <a:p>
            <a:endParaRPr lang="en-US"/>
          </a:p>
        </p:txBody>
      </p:sp>
      <p:sp>
        <p:nvSpPr>
          <p:cNvPr id="92183" name="Text Box 23"/>
          <p:cNvSpPr txBox="1">
            <a:spLocks noChangeArrowheads="1"/>
          </p:cNvSpPr>
          <p:nvPr/>
        </p:nvSpPr>
        <p:spPr bwMode="auto">
          <a:xfrm>
            <a:off x="5029201" y="4057650"/>
            <a:ext cx="822661" cy="276999"/>
          </a:xfrm>
          <a:prstGeom prst="rect">
            <a:avLst/>
          </a:prstGeom>
          <a:noFill/>
          <a:ln w="12700">
            <a:noFill/>
            <a:miter lim="800000"/>
            <a:headEnd/>
            <a:tailEnd/>
          </a:ln>
          <a:effectLst/>
        </p:spPr>
        <p:txBody>
          <a:bodyPr wrap="none">
            <a:spAutoFit/>
          </a:bodyPr>
          <a:lstStyle/>
          <a:p>
            <a:r>
              <a:rPr lang="en-US" sz="1200" b="0" dirty="0">
                <a:effectLst>
                  <a:outerShdw blurRad="38100" dist="38100" dir="2700000" algn="tl">
                    <a:srgbClr val="000000">
                      <a:alpha val="43137"/>
                    </a:srgbClr>
                  </a:outerShdw>
                </a:effectLst>
              </a:rPr>
              <a:t>Rejection</a:t>
            </a:r>
          </a:p>
        </p:txBody>
      </p:sp>
      <p:sp>
        <p:nvSpPr>
          <p:cNvPr id="92184" name="Text Box 24"/>
          <p:cNvSpPr txBox="1">
            <a:spLocks noChangeArrowheads="1"/>
          </p:cNvSpPr>
          <p:nvPr/>
        </p:nvSpPr>
        <p:spPr bwMode="auto">
          <a:xfrm>
            <a:off x="0" y="4793218"/>
            <a:ext cx="3829050" cy="369332"/>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a:spAutoFit/>
          </a:bodyPr>
          <a:lstStyle/>
          <a:p>
            <a:r>
              <a:rPr lang="en-US">
                <a:solidFill>
                  <a:srgbClr val="FFFFFF"/>
                </a:solidFill>
              </a:rPr>
              <a:t>STAGES IN DECISION TO ADOPT</a:t>
            </a:r>
          </a:p>
        </p:txBody>
      </p:sp>
      <p:sp>
        <p:nvSpPr>
          <p:cNvPr id="22" name="Text Box 11"/>
          <p:cNvSpPr txBox="1">
            <a:spLocks noChangeArrowheads="1"/>
          </p:cNvSpPr>
          <p:nvPr/>
        </p:nvSpPr>
        <p:spPr bwMode="auto">
          <a:xfrm>
            <a:off x="6705600" y="1943100"/>
            <a:ext cx="1755096" cy="307777"/>
          </a:xfrm>
          <a:prstGeom prst="rect">
            <a:avLst/>
          </a:prstGeom>
          <a:noFill/>
          <a:ln w="12700">
            <a:noFill/>
            <a:miter lim="800000"/>
            <a:headEnd/>
            <a:tailEnd/>
          </a:ln>
          <a:effectLst/>
        </p:spPr>
        <p:txBody>
          <a:bodyPr wrap="none">
            <a:spAutoFit/>
          </a:bodyPr>
          <a:lstStyle/>
          <a:p>
            <a:r>
              <a:rPr lang="en-US" sz="1400" b="0" dirty="0" smtClean="0">
                <a:effectLst>
                  <a:outerShdw blurRad="38100" dist="38100" dir="2700000" algn="tl">
                    <a:srgbClr val="000000">
                      <a:alpha val="43137"/>
                    </a:srgbClr>
                  </a:outerShdw>
                </a:effectLst>
              </a:rPr>
              <a:t>5. CONFIRMATION</a:t>
            </a:r>
            <a:endParaRPr lang="en-US" sz="1400" b="0" dirty="0">
              <a:effectLst>
                <a:outerShdw blurRad="38100" dist="38100" dir="2700000" algn="tl">
                  <a:srgbClr val="000000">
                    <a:alpha val="43137"/>
                  </a:srgbClr>
                </a:outerShdw>
              </a:effectLst>
            </a:endParaRPr>
          </a:p>
        </p:txBody>
      </p:sp>
    </p:spTree>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Pergeseran Karakteristik Adopter </a:t>
            </a:r>
            <a:r>
              <a:rPr lang="en-US" cap="none"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Sepanjang </a:t>
            </a:r>
            <a:r>
              <a:rPr lang="en-US"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Waktu</a:t>
            </a:r>
          </a:p>
        </p:txBody>
      </p:sp>
      <p:sp>
        <p:nvSpPr>
          <p:cNvPr id="95235" name="Rectangle 3"/>
          <p:cNvSpPr>
            <a:spLocks noGrp="1" noChangeArrowheads="1"/>
          </p:cNvSpPr>
          <p:nvPr>
            <p:ph idx="1"/>
          </p:nvPr>
        </p:nvSpPr>
        <p:spPr>
          <a:xfrm>
            <a:off x="609600" y="1962150"/>
            <a:ext cx="7924800" cy="2895600"/>
          </a:xfrm>
        </p:spPr>
        <p:txBody>
          <a:bodyPr/>
          <a:lstStyle/>
          <a:p>
            <a:pPr marL="457200" indent="-457200">
              <a:buFont typeface="+mj-lt"/>
              <a:buAutoNum type="arabicPeriod"/>
            </a:pPr>
            <a:r>
              <a:rPr lang="en-US" sz="2800" smtClean="0">
                <a:effectLst>
                  <a:outerShdw blurRad="38100" dist="38100" dir="2700000" algn="tl">
                    <a:srgbClr val="000000">
                      <a:alpha val="43137"/>
                    </a:srgbClr>
                  </a:outerShdw>
                </a:effectLst>
              </a:rPr>
              <a:t>Innovator </a:t>
            </a:r>
            <a:r>
              <a:rPr lang="en-US" sz="2800" smtClean="0">
                <a:solidFill>
                  <a:srgbClr val="FF0000"/>
                </a:solidFill>
                <a:effectLst>
                  <a:outerShdw blurRad="38100" dist="38100" dir="2700000" algn="tl">
                    <a:srgbClr val="000000">
                      <a:alpha val="43137"/>
                    </a:srgbClr>
                  </a:outerShdw>
                </a:effectLst>
              </a:rPr>
              <a:t>(Pembaharu)</a:t>
            </a:r>
            <a:endParaRPr lang="en-US" sz="2800">
              <a:solidFill>
                <a:srgbClr val="FF0000"/>
              </a:solidFill>
              <a:effectLst>
                <a:outerShdw blurRad="38100" dist="38100" dir="2700000" algn="tl">
                  <a:srgbClr val="000000">
                    <a:alpha val="43137"/>
                  </a:srgbClr>
                </a:outerShdw>
              </a:effectLst>
            </a:endParaRPr>
          </a:p>
          <a:p>
            <a:pPr marL="457200" indent="-457200">
              <a:buFont typeface="+mj-lt"/>
              <a:buAutoNum type="arabicPeriod"/>
            </a:pPr>
            <a:r>
              <a:rPr lang="en-US" sz="2800">
                <a:effectLst>
                  <a:outerShdw blurRad="38100" dist="38100" dir="2700000" algn="tl">
                    <a:srgbClr val="000000">
                      <a:alpha val="43137"/>
                    </a:srgbClr>
                  </a:outerShdw>
                </a:effectLst>
              </a:rPr>
              <a:t>Early </a:t>
            </a:r>
            <a:r>
              <a:rPr lang="en-US" sz="2800" smtClean="0">
                <a:effectLst>
                  <a:outerShdw blurRad="38100" dist="38100" dir="2700000" algn="tl">
                    <a:srgbClr val="000000">
                      <a:alpha val="43137"/>
                    </a:srgbClr>
                  </a:outerShdw>
                </a:effectLst>
              </a:rPr>
              <a:t>adopters </a:t>
            </a:r>
            <a:r>
              <a:rPr lang="en-US" sz="2800" smtClean="0">
                <a:solidFill>
                  <a:srgbClr val="FF0000"/>
                </a:solidFill>
                <a:effectLst>
                  <a:outerShdw blurRad="38100" dist="38100" dir="2700000" algn="tl">
                    <a:srgbClr val="000000">
                      <a:alpha val="43137"/>
                    </a:srgbClr>
                  </a:outerShdw>
                </a:effectLst>
              </a:rPr>
              <a:t>(Pengadopsi Awal)</a:t>
            </a:r>
            <a:endParaRPr lang="en-US" sz="2800">
              <a:solidFill>
                <a:srgbClr val="FF0000"/>
              </a:solidFill>
              <a:effectLst>
                <a:outerShdw blurRad="38100" dist="38100" dir="2700000" algn="tl">
                  <a:srgbClr val="000000">
                    <a:alpha val="43137"/>
                  </a:srgbClr>
                </a:outerShdw>
              </a:effectLst>
            </a:endParaRPr>
          </a:p>
          <a:p>
            <a:pPr marL="457200" indent="-457200">
              <a:buFont typeface="+mj-lt"/>
              <a:buAutoNum type="arabicPeriod"/>
            </a:pPr>
            <a:r>
              <a:rPr lang="en-US" sz="2800">
                <a:effectLst>
                  <a:outerShdw blurRad="38100" dist="38100" dir="2700000" algn="tl">
                    <a:srgbClr val="000000">
                      <a:alpha val="43137"/>
                    </a:srgbClr>
                  </a:outerShdw>
                </a:effectLst>
              </a:rPr>
              <a:t>Early </a:t>
            </a:r>
            <a:r>
              <a:rPr lang="en-US" sz="2800" smtClean="0">
                <a:effectLst>
                  <a:outerShdw blurRad="38100" dist="38100" dir="2700000" algn="tl">
                    <a:srgbClr val="000000">
                      <a:alpha val="43137"/>
                    </a:srgbClr>
                  </a:outerShdw>
                </a:effectLst>
              </a:rPr>
              <a:t>majority </a:t>
            </a:r>
            <a:r>
              <a:rPr lang="en-US" sz="2800" smtClean="0">
                <a:solidFill>
                  <a:srgbClr val="FF0000"/>
                </a:solidFill>
                <a:effectLst>
                  <a:outerShdw blurRad="38100" dist="38100" dir="2700000" algn="tl">
                    <a:srgbClr val="000000">
                      <a:alpha val="43137"/>
                    </a:srgbClr>
                  </a:outerShdw>
                </a:effectLst>
              </a:rPr>
              <a:t>(Mayoritas Awal)</a:t>
            </a:r>
            <a:endParaRPr lang="en-US" sz="2800">
              <a:solidFill>
                <a:srgbClr val="FF0000"/>
              </a:solidFill>
              <a:effectLst>
                <a:outerShdw blurRad="38100" dist="38100" dir="2700000" algn="tl">
                  <a:srgbClr val="000000">
                    <a:alpha val="43137"/>
                  </a:srgbClr>
                </a:outerShdw>
              </a:effectLst>
            </a:endParaRPr>
          </a:p>
          <a:p>
            <a:pPr marL="457200" indent="-457200">
              <a:buFont typeface="+mj-lt"/>
              <a:buAutoNum type="arabicPeriod"/>
            </a:pPr>
            <a:r>
              <a:rPr lang="en-US" sz="2800">
                <a:effectLst>
                  <a:outerShdw blurRad="38100" dist="38100" dir="2700000" algn="tl">
                    <a:srgbClr val="000000">
                      <a:alpha val="43137"/>
                    </a:srgbClr>
                  </a:outerShdw>
                </a:effectLst>
              </a:rPr>
              <a:t>Late </a:t>
            </a:r>
            <a:r>
              <a:rPr lang="en-US" sz="2800" smtClean="0">
                <a:effectLst>
                  <a:outerShdw blurRad="38100" dist="38100" dir="2700000" algn="tl">
                    <a:srgbClr val="000000">
                      <a:alpha val="43137"/>
                    </a:srgbClr>
                  </a:outerShdw>
                </a:effectLst>
              </a:rPr>
              <a:t>majority </a:t>
            </a:r>
            <a:r>
              <a:rPr lang="en-US" sz="2800" smtClean="0">
                <a:solidFill>
                  <a:srgbClr val="FF0000"/>
                </a:solidFill>
                <a:effectLst>
                  <a:outerShdw blurRad="38100" dist="38100" dir="2700000" algn="tl">
                    <a:srgbClr val="000000">
                      <a:alpha val="43137"/>
                    </a:srgbClr>
                  </a:outerShdw>
                </a:effectLst>
              </a:rPr>
              <a:t>(Mayoritas Akhir)</a:t>
            </a:r>
            <a:endParaRPr lang="en-US" sz="2800">
              <a:solidFill>
                <a:srgbClr val="FF0000"/>
              </a:solidFill>
              <a:effectLst>
                <a:outerShdw blurRad="38100" dist="38100" dir="2700000" algn="tl">
                  <a:srgbClr val="000000">
                    <a:alpha val="43137"/>
                  </a:srgbClr>
                </a:outerShdw>
              </a:effectLst>
            </a:endParaRPr>
          </a:p>
          <a:p>
            <a:pPr marL="457200" indent="-457200">
              <a:buFont typeface="+mj-lt"/>
              <a:buAutoNum type="arabicPeriod"/>
            </a:pPr>
            <a:r>
              <a:rPr lang="en-US" sz="2800" smtClean="0">
                <a:effectLst>
                  <a:outerShdw blurRad="38100" dist="38100" dir="2700000" algn="tl">
                    <a:srgbClr val="000000">
                      <a:alpha val="43137"/>
                    </a:srgbClr>
                  </a:outerShdw>
                </a:effectLst>
              </a:rPr>
              <a:t>Laggard </a:t>
            </a:r>
            <a:r>
              <a:rPr lang="en-US" sz="2800" smtClean="0">
                <a:solidFill>
                  <a:srgbClr val="FF0000"/>
                </a:solidFill>
                <a:effectLst>
                  <a:outerShdw blurRad="38100" dist="38100" dir="2700000" algn="tl">
                    <a:srgbClr val="000000">
                      <a:alpha val="43137"/>
                    </a:srgbClr>
                  </a:outerShdw>
                </a:effectLst>
              </a:rPr>
              <a:t>(Yang Ketinggalan)</a:t>
            </a:r>
            <a:endParaRPr lang="en-US" sz="2800">
              <a:solidFill>
                <a:srgbClr val="FF0000"/>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ounded Rectangle 1"/>
          <p:cNvSpPr/>
          <p:nvPr/>
        </p:nvSpPr>
        <p:spPr>
          <a:xfrm>
            <a:off x="228600" y="133350"/>
            <a:ext cx="8686800" cy="4343400"/>
          </a:xfrm>
          <a:prstGeom prst="roundRect">
            <a:avLst>
              <a:gd name="adj" fmla="val 2632"/>
            </a:avLst>
          </a:prstGeom>
          <a:effectLst>
            <a:outerShdw blurRad="76200" dist="76200" dir="2400000" rotWithShape="0">
              <a:srgbClr val="000000">
                <a:alpha val="35000"/>
              </a:srgbClr>
            </a:outerShdw>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aphicFrame>
        <p:nvGraphicFramePr>
          <p:cNvPr id="98466" name="Group 162"/>
          <p:cNvGraphicFramePr>
            <a:graphicFrameLocks noGrp="1"/>
          </p:cNvGraphicFramePr>
          <p:nvPr>
            <p:ph/>
            <p:extLst>
              <p:ext uri="{D42A27DB-BD31-4B8C-83A1-F6EECF244321}">
                <p14:modId xmlns:p14="http://schemas.microsoft.com/office/powerpoint/2010/main" val="3999278276"/>
              </p:ext>
            </p:extLst>
          </p:nvPr>
        </p:nvGraphicFramePr>
        <p:xfrm>
          <a:off x="533400" y="980551"/>
          <a:ext cx="8153400" cy="3115199"/>
        </p:xfrm>
        <a:graphic>
          <a:graphicData uri="http://schemas.openxmlformats.org/drawingml/2006/table">
            <a:tbl>
              <a:tblPr/>
              <a:tblGrid>
                <a:gridCol w="1461721"/>
                <a:gridCol w="1307856"/>
                <a:gridCol w="1384788"/>
                <a:gridCol w="1282212"/>
                <a:gridCol w="1333500"/>
                <a:gridCol w="1383323"/>
              </a:tblGrid>
              <a:tr h="428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Factor</a:t>
                      </a:r>
                    </a:p>
                  </a:txBody>
                  <a:tcPr marT="34290" marB="34290" anchor="b"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Innovator</a:t>
                      </a:r>
                    </a:p>
                  </a:txBody>
                  <a:tcPr marT="34290" marB="34290" anchor="b" horzOverflow="overflow">
                    <a:lnL w="12700" cap="flat" cmpd="sng" algn="ctr">
                      <a:solidFill>
                        <a:schemeClr val="tx1"/>
                      </a:solidFill>
                      <a:prstDash val="solid"/>
                      <a:round/>
                      <a:headEnd type="none" w="med" len="med"/>
                      <a:tailEnd type="none" w="med" len="med"/>
                    </a:lnL>
                    <a:lnR>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Early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Adopter</a:t>
                      </a:r>
                    </a:p>
                  </a:txBody>
                  <a:tcPr marT="34290" marB="34290" anchor="b"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Early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Majority</a:t>
                      </a:r>
                    </a:p>
                  </a:txBody>
                  <a:tcPr marT="34290" marB="34290" anchor="b"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Late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majority</a:t>
                      </a:r>
                    </a:p>
                  </a:txBody>
                  <a:tcPr marT="34290" marB="34290" anchor="b"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Laggard</a:t>
                      </a:r>
                    </a:p>
                  </a:txBody>
                  <a:tcPr marT="34290" marB="34290" anchor="b"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r>
              <a:tr h="641747">
                <a:tc>
                  <a:txBody>
                    <a:bodyPr/>
                    <a:lstStyle/>
                    <a:p>
                      <a:pPr marL="174625" marR="0" lvl="0" indent="-174625"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1. Socioeconomic Status</a:t>
                      </a:r>
                    </a:p>
                  </a:txBody>
                  <a:tcPr marT="34290" marB="34290"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High</a:t>
                      </a:r>
                    </a:p>
                  </a:txBody>
                  <a:tcPr marT="34290" marB="34290"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Garamond" pitchFamily="18" charset="0"/>
                      </a:endParaRPr>
                    </a:p>
                  </a:txBody>
                  <a:tcPr marT="34290" marB="3429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Garamond" pitchFamily="18" charset="0"/>
                      </a:endParaRPr>
                    </a:p>
                  </a:txBody>
                  <a:tcPr marT="34290" marB="3429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Garamond" pitchFamily="18" charset="0"/>
                        </a:rPr>
                        <a:t>Low</a:t>
                      </a:r>
                    </a:p>
                  </a:txBody>
                  <a:tcPr marT="34290" marB="3429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963216">
                <a:tc>
                  <a:txBody>
                    <a:bodyPr/>
                    <a:lstStyle/>
                    <a:p>
                      <a:pPr marL="174625" marR="0" lvl="0" indent="-174625"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2. Personality Variable</a:t>
                      </a:r>
                    </a:p>
                  </a:txBody>
                  <a:tcPr marT="34290" marB="34290"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High on:</a:t>
                      </a:r>
                    </a:p>
                    <a:p>
                      <a:pPr marL="0" marR="0" lvl="0" indent="0" algn="l" defTabSz="914400" rtl="0" eaLnBrk="1" fontAlgn="base" latinLnBrk="0" hangingPunct="1">
                        <a:lnSpc>
                          <a:spcPct val="100000"/>
                        </a:lnSpc>
                        <a:spcBef>
                          <a:spcPct val="20000"/>
                        </a:spcBef>
                        <a:spcAft>
                          <a:spcPct val="0"/>
                        </a:spcAft>
                        <a:buClrTx/>
                        <a:buSzTx/>
                        <a:buFontTx/>
                        <a:buBlip>
                          <a:blip r:embed="rId3"/>
                        </a:buBlip>
                        <a:tabLst/>
                      </a:pPr>
                      <a:r>
                        <a:rPr kumimoji="0" lang="en-US" sz="1200" b="0" i="0" u="none" strike="noStrike" cap="none" normalizeH="0" baseline="0" dirty="0" smtClean="0">
                          <a:ln>
                            <a:noFill/>
                          </a:ln>
                          <a:solidFill>
                            <a:schemeClr val="tx1"/>
                          </a:solidFill>
                          <a:effectLst/>
                          <a:latin typeface="AGaramond" pitchFamily="18" charset="0"/>
                        </a:rPr>
                        <a:t>Empathy</a:t>
                      </a:r>
                    </a:p>
                    <a:p>
                      <a:pPr marL="0" marR="0" lvl="0" indent="0" algn="l" defTabSz="914400" rtl="0" eaLnBrk="1" fontAlgn="base" latinLnBrk="0" hangingPunct="1">
                        <a:lnSpc>
                          <a:spcPct val="100000"/>
                        </a:lnSpc>
                        <a:spcBef>
                          <a:spcPct val="20000"/>
                        </a:spcBef>
                        <a:spcAft>
                          <a:spcPct val="0"/>
                        </a:spcAft>
                        <a:buClrTx/>
                        <a:buSzTx/>
                        <a:buFontTx/>
                        <a:buBlip>
                          <a:blip r:embed="rId3"/>
                        </a:buBlip>
                        <a:tabLst/>
                      </a:pPr>
                      <a:r>
                        <a:rPr kumimoji="0" lang="en-US" sz="1200" b="0" i="0" u="none" strike="noStrike" cap="none" normalizeH="0" baseline="0" dirty="0" smtClean="0">
                          <a:ln>
                            <a:noFill/>
                          </a:ln>
                          <a:solidFill>
                            <a:schemeClr val="tx1"/>
                          </a:solidFill>
                          <a:effectLst/>
                          <a:latin typeface="AGaramond" pitchFamily="18" charset="0"/>
                        </a:rPr>
                        <a:t>Rationality</a:t>
                      </a:r>
                    </a:p>
                    <a:p>
                      <a:pPr marL="0" marR="0" lvl="0" indent="0" algn="l" defTabSz="914400" rtl="0" eaLnBrk="1" fontAlgn="base" latinLnBrk="0" hangingPunct="1">
                        <a:lnSpc>
                          <a:spcPct val="100000"/>
                        </a:lnSpc>
                        <a:spcBef>
                          <a:spcPct val="20000"/>
                        </a:spcBef>
                        <a:spcAft>
                          <a:spcPct val="0"/>
                        </a:spcAft>
                        <a:buClrTx/>
                        <a:buSzTx/>
                        <a:buFontTx/>
                        <a:buBlip>
                          <a:blip r:embed="rId3"/>
                        </a:buBlip>
                        <a:tabLst/>
                      </a:pPr>
                      <a:r>
                        <a:rPr kumimoji="0" lang="en-US" sz="1200" b="0" i="0" u="none" strike="noStrike" cap="none" normalizeH="0" baseline="0" dirty="0" smtClean="0">
                          <a:ln>
                            <a:noFill/>
                          </a:ln>
                          <a:solidFill>
                            <a:schemeClr val="tx1"/>
                          </a:solidFill>
                          <a:effectLst/>
                          <a:latin typeface="AGaramond" pitchFamily="18" charset="0"/>
                        </a:rPr>
                        <a:t>Abstraction</a:t>
                      </a:r>
                    </a:p>
                  </a:txBody>
                  <a:tcPr marT="34290" marB="34290"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Low on:</a:t>
                      </a:r>
                    </a:p>
                    <a:p>
                      <a:pPr marL="0" marR="0" lvl="0" indent="0" algn="l" defTabSz="914400" rtl="0" eaLnBrk="1" fontAlgn="base" latinLnBrk="0" hangingPunct="1">
                        <a:lnSpc>
                          <a:spcPct val="100000"/>
                        </a:lnSpc>
                        <a:spcBef>
                          <a:spcPct val="20000"/>
                        </a:spcBef>
                        <a:spcAft>
                          <a:spcPct val="0"/>
                        </a:spcAft>
                        <a:buClrTx/>
                        <a:buSzTx/>
                        <a:buFontTx/>
                        <a:buBlip>
                          <a:blip r:embed="rId3"/>
                        </a:buBlip>
                        <a:tabLst/>
                      </a:pPr>
                      <a:r>
                        <a:rPr kumimoji="0" lang="en-US" sz="1200" b="0" i="0" u="none" strike="noStrike" cap="none" normalizeH="0" baseline="0" dirty="0" smtClean="0">
                          <a:ln>
                            <a:noFill/>
                          </a:ln>
                          <a:solidFill>
                            <a:schemeClr val="tx1"/>
                          </a:solidFill>
                          <a:effectLst/>
                          <a:latin typeface="AGaramond" pitchFamily="18" charset="0"/>
                        </a:rPr>
                        <a:t>Empathy</a:t>
                      </a:r>
                    </a:p>
                    <a:p>
                      <a:pPr marL="0" marR="0" lvl="0" indent="0" algn="l" defTabSz="914400" rtl="0" eaLnBrk="1" fontAlgn="base" latinLnBrk="0" hangingPunct="1">
                        <a:lnSpc>
                          <a:spcPct val="100000"/>
                        </a:lnSpc>
                        <a:spcBef>
                          <a:spcPct val="20000"/>
                        </a:spcBef>
                        <a:spcAft>
                          <a:spcPct val="0"/>
                        </a:spcAft>
                        <a:buClrTx/>
                        <a:buSzTx/>
                        <a:buFontTx/>
                        <a:buBlip>
                          <a:blip r:embed="rId3"/>
                        </a:buBlip>
                        <a:tabLst/>
                      </a:pPr>
                      <a:r>
                        <a:rPr kumimoji="0" lang="en-US" sz="1200" b="0" i="0" u="none" strike="noStrike" cap="none" normalizeH="0" baseline="0" dirty="0" smtClean="0">
                          <a:ln>
                            <a:noFill/>
                          </a:ln>
                          <a:solidFill>
                            <a:schemeClr val="tx1"/>
                          </a:solidFill>
                          <a:effectLst/>
                          <a:latin typeface="AGaramond" pitchFamily="18" charset="0"/>
                        </a:rPr>
                        <a:t>Rationality</a:t>
                      </a:r>
                    </a:p>
                    <a:p>
                      <a:pPr marL="0" marR="0" lvl="0" indent="0" algn="l" defTabSz="914400" rtl="0" eaLnBrk="1" fontAlgn="base" latinLnBrk="0" hangingPunct="1">
                        <a:lnSpc>
                          <a:spcPct val="100000"/>
                        </a:lnSpc>
                        <a:spcBef>
                          <a:spcPct val="20000"/>
                        </a:spcBef>
                        <a:spcAft>
                          <a:spcPct val="0"/>
                        </a:spcAft>
                        <a:buClrTx/>
                        <a:buSzTx/>
                        <a:buFontTx/>
                        <a:buBlip>
                          <a:blip r:embed="rId3"/>
                        </a:buBlip>
                        <a:tabLst/>
                      </a:pPr>
                      <a:r>
                        <a:rPr kumimoji="0" lang="en-US" sz="1200" b="0" i="0" u="none" strike="noStrike" cap="none" normalizeH="0" baseline="0" dirty="0" smtClean="0">
                          <a:ln>
                            <a:noFill/>
                          </a:ln>
                          <a:solidFill>
                            <a:schemeClr val="tx1"/>
                          </a:solidFill>
                          <a:effectLst/>
                          <a:latin typeface="AGaramond" pitchFamily="18" charset="0"/>
                        </a:rPr>
                        <a:t>Abstraction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cap="flat">
                      <a:noFill/>
                    </a:lnR>
                    <a:lnT>
                      <a:noFill/>
                    </a:lnT>
                    <a:lnB>
                      <a:noFill/>
                    </a:lnB>
                    <a:lnTlToBr>
                      <a:noFill/>
                    </a:lnTlToBr>
                    <a:lnBlToTr>
                      <a:noFill/>
                    </a:lnBlToTr>
                    <a:noFill/>
                  </a:tcPr>
                </a:tc>
              </a:tr>
              <a:tr h="779860">
                <a:tc>
                  <a:txBody>
                    <a:bodyPr/>
                    <a:lstStyle/>
                    <a:p>
                      <a:pPr marL="174625" marR="0" lvl="0" indent="-174625"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3. Communication Behavior</a:t>
                      </a:r>
                    </a:p>
                  </a:txBody>
                  <a:tcPr marT="34290" marB="34290" horzOverflow="overflow">
                    <a:lnL cap="flat">
                      <a:noFill/>
                    </a:lnL>
                    <a:lnR w="12700"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Garamond" pitchFamily="18" charset="0"/>
                        </a:rPr>
                        <a:t>High 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Garamond" pitchFamily="18" charset="0"/>
                        </a:rPr>
                        <a:t>Commupnication Behavior</a:t>
                      </a:r>
                    </a:p>
                  </a:txBody>
                  <a:tcPr marT="34290" marB="34290" horzOverflow="overflow">
                    <a:lnL w="12700" cap="flat" cmpd="sng" algn="ctr">
                      <a:solidFill>
                        <a:schemeClr val="tx1"/>
                      </a:solidFill>
                      <a:prstDash val="solid"/>
                      <a:round/>
                      <a:headEnd type="none" w="med" len="med"/>
                      <a:tailEnd type="none" w="med" len="med"/>
                    </a:lnL>
                    <a:lnR>
                      <a:noFill/>
                    </a:lnR>
                    <a:lnT>
                      <a:noFill/>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Garamond" pitchFamily="18" charset="0"/>
                        </a:rPr>
                        <a:t>High 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Garamond" pitchFamily="18" charset="0"/>
                        </a:rPr>
                        <a:t>Opinion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Garamond" pitchFamily="18" charset="0"/>
                        </a:rPr>
                        <a:t>Leadership</a:t>
                      </a:r>
                    </a:p>
                  </a:txBody>
                  <a:tcPr marT="34290" marB="34290" horzOverflow="overflow">
                    <a:lnL>
                      <a:noFill/>
                    </a:lnL>
                    <a:lnR>
                      <a:noFill/>
                    </a:lnR>
                    <a:lnT>
                      <a:noFill/>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a:noFill/>
                    </a:lnR>
                    <a:lnT>
                      <a:noFill/>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a:noFill/>
                    </a:lnR>
                    <a:lnT>
                      <a:noFill/>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Low 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Communication Behavior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cap="flat">
                      <a:noFill/>
                    </a:lnR>
                    <a:lnT>
                      <a:noFill/>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98465" name="Group 161"/>
          <p:cNvGrpSpPr>
            <a:grpSpLocks/>
          </p:cNvGrpSpPr>
          <p:nvPr/>
        </p:nvGrpSpPr>
        <p:grpSpPr bwMode="auto">
          <a:xfrm>
            <a:off x="2667000" y="1543050"/>
            <a:ext cx="4419600" cy="1543050"/>
            <a:chOff x="1680" y="1296"/>
            <a:chExt cx="2784" cy="1296"/>
          </a:xfrm>
        </p:grpSpPr>
        <p:sp>
          <p:nvSpPr>
            <p:cNvPr id="98454" name="Line 150"/>
            <p:cNvSpPr>
              <a:spLocks noChangeShapeType="1"/>
            </p:cNvSpPr>
            <p:nvPr/>
          </p:nvSpPr>
          <p:spPr bwMode="auto">
            <a:xfrm>
              <a:off x="1680" y="1296"/>
              <a:ext cx="2784" cy="0"/>
            </a:xfrm>
            <a:prstGeom prst="line">
              <a:avLst/>
            </a:prstGeom>
            <a:noFill/>
            <a:ln w="12700">
              <a:solidFill>
                <a:schemeClr val="tx1"/>
              </a:solidFill>
              <a:round/>
              <a:headEnd/>
              <a:tailEnd type="triangle" w="med" len="med"/>
            </a:ln>
            <a:effectLst/>
          </p:spPr>
          <p:txBody>
            <a:bodyPr/>
            <a:lstStyle/>
            <a:p>
              <a:endParaRPr lang="en-US"/>
            </a:p>
          </p:txBody>
        </p:sp>
        <p:sp>
          <p:nvSpPr>
            <p:cNvPr id="98455" name="Line 151"/>
            <p:cNvSpPr>
              <a:spLocks noChangeShapeType="1"/>
            </p:cNvSpPr>
            <p:nvPr/>
          </p:nvSpPr>
          <p:spPr bwMode="auto">
            <a:xfrm>
              <a:off x="2112" y="2112"/>
              <a:ext cx="2352" cy="0"/>
            </a:xfrm>
            <a:prstGeom prst="line">
              <a:avLst/>
            </a:prstGeom>
            <a:noFill/>
            <a:ln w="12700">
              <a:solidFill>
                <a:schemeClr val="tx1"/>
              </a:solidFill>
              <a:round/>
              <a:headEnd/>
              <a:tailEnd type="triangle" w="med" len="med"/>
            </a:ln>
            <a:effectLst/>
          </p:spPr>
          <p:txBody>
            <a:bodyPr/>
            <a:lstStyle/>
            <a:p>
              <a:endParaRPr lang="en-US"/>
            </a:p>
          </p:txBody>
        </p:sp>
        <p:sp>
          <p:nvSpPr>
            <p:cNvPr id="98456" name="Line 152"/>
            <p:cNvSpPr>
              <a:spLocks noChangeShapeType="1"/>
            </p:cNvSpPr>
            <p:nvPr/>
          </p:nvSpPr>
          <p:spPr bwMode="auto">
            <a:xfrm>
              <a:off x="1872" y="2592"/>
              <a:ext cx="2592" cy="0"/>
            </a:xfrm>
            <a:prstGeom prst="line">
              <a:avLst/>
            </a:prstGeom>
            <a:noFill/>
            <a:ln w="12700">
              <a:solidFill>
                <a:schemeClr val="tx1"/>
              </a:solidFill>
              <a:round/>
              <a:headEnd/>
              <a:tailEnd type="triangle" w="med" len="med"/>
            </a:ln>
            <a:effectLst/>
          </p:spPr>
          <p:txBody>
            <a:bodyPr/>
            <a:lstStyle/>
            <a:p>
              <a:endParaRPr lang="en-US"/>
            </a:p>
          </p:txBody>
        </p:sp>
      </p:grpSp>
      <p:sp>
        <p:nvSpPr>
          <p:cNvPr id="98467" name="Text Box 163"/>
          <p:cNvSpPr txBox="1">
            <a:spLocks noChangeArrowheads="1"/>
          </p:cNvSpPr>
          <p:nvPr/>
        </p:nvSpPr>
        <p:spPr bwMode="auto">
          <a:xfrm>
            <a:off x="0" y="4700885"/>
            <a:ext cx="9144000" cy="461665"/>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en-US" sz="2400" smtClean="0">
                <a:solidFill>
                  <a:srgbClr val="FFFFFF"/>
                </a:solidFill>
              </a:rPr>
              <a:t>PERBEDAAN ANTAR KATEGORI PENGADOPSI</a:t>
            </a:r>
            <a:endParaRPr lang="en-US" sz="24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205978"/>
            <a:ext cx="8991600" cy="85725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cap="none"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Relatif Pentingnya Tahap Keputusan</a:t>
            </a:r>
            <a:endParaRPr lang="en-US"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Content Placeholder 3"/>
          <p:cNvSpPr>
            <a:spLocks noGrp="1"/>
          </p:cNvSpPr>
          <p:nvPr>
            <p:ph idx="1"/>
          </p:nvPr>
        </p:nvSpPr>
        <p:spPr>
          <a:xfrm>
            <a:off x="457200" y="1733549"/>
            <a:ext cx="8229600" cy="2861073"/>
          </a:xfrm>
        </p:spPr>
        <p:txBody>
          <a:bodyPr/>
          <a:lstStyle/>
          <a:p>
            <a:pPr marL="0" indent="0">
              <a:buNone/>
            </a:pPr>
            <a:r>
              <a:rPr lang="en-US" sz="2000" smtClean="0"/>
              <a:t>Ada dua alasan utama dari </a:t>
            </a:r>
            <a:r>
              <a:rPr lang="en-US" sz="2000" smtClean="0">
                <a:solidFill>
                  <a:srgbClr val="CC00CC"/>
                </a:solidFill>
              </a:rPr>
              <a:t>permasalahan implementasi dalam sebuah organisasi </a:t>
            </a:r>
            <a:r>
              <a:rPr lang="en-US" sz="2000" smtClean="0"/>
              <a:t>dibanding jika implementasi pada perorangan (individual) :</a:t>
            </a:r>
            <a:endParaRPr lang="en-US" sz="2000" dirty="0" smtClean="0"/>
          </a:p>
          <a:p>
            <a:r>
              <a:rPr lang="en-US" sz="2000" smtClean="0"/>
              <a:t>Dalam sebuah organisasi, banyak individu biasanya dilibatkan dalam proses pengambilan keputusan, dan pengimplementasi pada umumnya merupakan kelompok berbeda dari pembuat keputusan</a:t>
            </a:r>
          </a:p>
          <a:p>
            <a:r>
              <a:rPr lang="en-US" sz="2000" smtClean="0"/>
              <a:t>Struktur organisasi yang memberi stabilitas dan kontinyuitas kepada organisasi sering resisten (menolak) implementasi suatu inovasi.</a:t>
            </a:r>
          </a:p>
        </p:txBody>
      </p:sp>
    </p:spTree>
    <p:extLst>
      <p:ext uri="{BB962C8B-B14F-4D97-AF65-F5344CB8AC3E}">
        <p14:creationId xmlns:p14="http://schemas.microsoft.com/office/powerpoint/2010/main" val="420993473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p:cNvSpPr>
            <a:spLocks noGrp="1" noChangeArrowheads="1"/>
          </p:cNvSpPr>
          <p:nvPr>
            <p:ph type="title"/>
          </p:nvPr>
        </p:nvSpPr>
        <p:spPr>
          <a:xfrm>
            <a:off x="609600" y="361950"/>
            <a:ext cx="7924800" cy="62746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000" cap="none"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Faktor-faktor yang Mendorong Proses Difusi</a:t>
            </a:r>
            <a:br>
              <a:rPr lang="en-US" sz="4000" cap="none"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en-US" sz="4000"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a:xfrm>
            <a:off x="609600" y="1771650"/>
            <a:ext cx="7924800" cy="3373040"/>
          </a:xfrm>
        </p:spPr>
        <p:txBody>
          <a:bodyPr/>
          <a:lstStyle/>
          <a:p>
            <a:pPr marL="514350" indent="-514350">
              <a:buFont typeface="+mj-lt"/>
              <a:buAutoNum type="arabicPeriod"/>
            </a:pPr>
            <a:r>
              <a:rPr lang="en-US" sz="2800" smtClean="0"/>
              <a:t>Atribut Inovasi</a:t>
            </a:r>
            <a:endParaRPr lang="en-US" sz="2800" dirty="0" smtClean="0"/>
          </a:p>
          <a:p>
            <a:pPr marL="514350" indent="-514350">
              <a:buFont typeface="+mj-lt"/>
              <a:buAutoNum type="arabicPeriod"/>
            </a:pPr>
            <a:r>
              <a:rPr lang="en-US" sz="2800" smtClean="0"/>
              <a:t>Efek Komunitas</a:t>
            </a:r>
            <a:endParaRPr lang="en-US" sz="2800" dirty="0" smtClean="0"/>
          </a:p>
          <a:p>
            <a:pPr marL="514350" indent="-514350">
              <a:buFont typeface="+mj-lt"/>
              <a:buAutoNum type="arabicPeriod"/>
            </a:pPr>
            <a:r>
              <a:rPr lang="en-US" sz="2800" smtClean="0"/>
              <a:t>Karakteristik Populasi melalui mana Difusi Terjadi</a:t>
            </a:r>
          </a:p>
          <a:p>
            <a:pPr marL="514350" indent="-514350">
              <a:buFont typeface="+mj-lt"/>
              <a:buAutoNum type="arabicPeriod"/>
            </a:pPr>
            <a:endParaRPr lang="en-US" sz="2800" dirty="0" smtClean="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anim calcmode="lin" valueType="num">
                                      <p:cBhvr>
                                        <p:cTn id="8"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500"/>
                                        <p:tgtEl>
                                          <p:spTgt spid="3">
                                            <p:txEl>
                                              <p:pRg st="1" end="1"/>
                                            </p:txEl>
                                          </p:spTgt>
                                        </p:tgtEl>
                                      </p:cBhvr>
                                    </p:animEffect>
                                    <p:anim calcmode="lin" valueType="num">
                                      <p:cBhvr>
                                        <p:cTn id="15"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500"/>
                                        <p:tgtEl>
                                          <p:spTgt spid="3">
                                            <p:txEl>
                                              <p:pRg st="2" end="2"/>
                                            </p:txEl>
                                          </p:spTgt>
                                        </p:tgtEl>
                                      </p:cBhvr>
                                    </p:animEffect>
                                    <p:anim calcmode="lin" valueType="num">
                                      <p:cBhvr>
                                        <p:cTn id="22"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85800" y="133350"/>
            <a:ext cx="7696200" cy="914400"/>
          </a:xfrm>
          <a:prstGeom prst="roundRect">
            <a:avLst>
              <a:gd name="adj" fmla="val 50000"/>
            </a:avLst>
          </a:prstGeom>
          <a:solidFill>
            <a:srgbClr val="CC00CC"/>
          </a:solidFill>
          <a:effectLst>
            <a:outerShdw blurRad="203200" dist="114300" dir="2700000" algn="tl" rotWithShape="0">
              <a:prstClr val="black">
                <a:alpha val="71000"/>
              </a:prstClr>
            </a:outerShdw>
          </a:effectLst>
          <a:scene3d>
            <a:camera prst="orthographicFront"/>
            <a:lightRig rig="flat" dir="t">
              <a:rot lat="0" lon="0" rev="9000000"/>
            </a:lightRig>
          </a:scene3d>
          <a:sp3d prstMaterial="flat">
            <a:bevelT w="539750" h="285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426" name="Rectangle 2"/>
          <p:cNvSpPr>
            <a:spLocks noGrp="1" noChangeArrowheads="1"/>
          </p:cNvSpPr>
          <p:nvPr>
            <p:ph type="title"/>
          </p:nvPr>
        </p:nvSpPr>
        <p:spPr/>
        <p:txBody>
          <a:bodyPr>
            <a:scene3d>
              <a:camera prst="orthographicFront"/>
              <a:lightRig rig="threePt" dir="t"/>
            </a:scene3d>
            <a:sp3d extrusionH="57150">
              <a:bevelT w="38100" h="38100"/>
            </a:sp3d>
          </a:bodyPr>
          <a:lstStyle/>
          <a:p>
            <a:r>
              <a:rPr lang="en-US" sz="4000" dirty="0" smtClean="0">
                <a:effectLst>
                  <a:outerShdw blurRad="152400" dist="50800" dir="2700000" algn="tl" rotWithShape="0">
                    <a:prstClr val="black">
                      <a:alpha val="82000"/>
                    </a:prstClr>
                  </a:outerShdw>
                </a:effectLst>
              </a:rPr>
              <a:t>1</a:t>
            </a:r>
            <a:r>
              <a:rPr lang="en-US" sz="4000" smtClean="0">
                <a:effectLst>
                  <a:outerShdw blurRad="152400" dist="50800" dir="2700000" algn="tl" rotWithShape="0">
                    <a:prstClr val="black">
                      <a:alpha val="82000"/>
                    </a:prstClr>
                  </a:outerShdw>
                </a:effectLst>
              </a:rPr>
              <a:t>. ATRIBUT INOVASI</a:t>
            </a:r>
            <a:endParaRPr lang="en-US" sz="4000" dirty="0">
              <a:effectLst>
                <a:outerShdw blurRad="152400" dist="50800" dir="2700000" algn="tl" rotWithShape="0">
                  <a:prstClr val="black">
                    <a:alpha val="82000"/>
                  </a:prstClr>
                </a:outerShdw>
              </a:effectLst>
            </a:endParaRPr>
          </a:p>
        </p:txBody>
      </p:sp>
      <p:sp>
        <p:nvSpPr>
          <p:cNvPr id="103427" name="Rectangle 3"/>
          <p:cNvSpPr>
            <a:spLocks noGrp="1" noChangeArrowheads="1"/>
          </p:cNvSpPr>
          <p:nvPr>
            <p:ph idx="1"/>
          </p:nvPr>
        </p:nvSpPr>
        <p:spPr>
          <a:xfrm>
            <a:off x="419100" y="1428750"/>
            <a:ext cx="8229600" cy="3165873"/>
          </a:xfrm>
        </p:spPr>
        <p:txBody>
          <a:bodyPr/>
          <a:lstStyle/>
          <a:p>
            <a:pPr marL="609600" indent="-609600">
              <a:lnSpc>
                <a:spcPct val="80000"/>
              </a:lnSpc>
              <a:buFontTx/>
              <a:buAutoNum type="arabicPeriod"/>
            </a:pPr>
            <a:r>
              <a:rPr lang="en-US" dirty="0">
                <a:solidFill>
                  <a:srgbClr val="FF0000"/>
                </a:solidFill>
                <a:effectLst>
                  <a:outerShdw blurRad="38100" dist="38100" dir="2700000" algn="tl">
                    <a:srgbClr val="000000">
                      <a:alpha val="43137"/>
                    </a:srgbClr>
                  </a:outerShdw>
                </a:effectLst>
                <a:latin typeface="+mn-lt"/>
              </a:rPr>
              <a:t>Relative </a:t>
            </a:r>
            <a:r>
              <a:rPr lang="en-US">
                <a:solidFill>
                  <a:srgbClr val="FF0000"/>
                </a:solidFill>
                <a:effectLst>
                  <a:outerShdw blurRad="38100" dist="38100" dir="2700000" algn="tl">
                    <a:srgbClr val="000000">
                      <a:alpha val="43137"/>
                    </a:srgbClr>
                  </a:outerShdw>
                </a:effectLst>
                <a:latin typeface="+mn-lt"/>
              </a:rPr>
              <a:t>advantage </a:t>
            </a:r>
            <a:r>
              <a:rPr lang="en-US" sz="1800" smtClean="0">
                <a:effectLst>
                  <a:outerShdw blurRad="38100" dist="38100" dir="2700000" algn="tl">
                    <a:srgbClr val="000000">
                      <a:alpha val="43137"/>
                    </a:srgbClr>
                  </a:outerShdw>
                </a:effectLst>
                <a:latin typeface="+mn-lt"/>
              </a:rPr>
              <a:t>adalah sejauh mana inovasi dipersepsikan lebih baik dibandingkan ide sebelumnya</a:t>
            </a:r>
            <a:endParaRPr lang="en-US" sz="1800" dirty="0">
              <a:effectLst>
                <a:outerShdw blurRad="38100" dist="38100" dir="2700000" algn="tl">
                  <a:srgbClr val="000000">
                    <a:alpha val="43137"/>
                  </a:srgbClr>
                </a:outerShdw>
              </a:effectLst>
              <a:latin typeface="+mn-lt"/>
            </a:endParaRPr>
          </a:p>
          <a:p>
            <a:pPr marL="609600" indent="-609600">
              <a:lnSpc>
                <a:spcPct val="80000"/>
              </a:lnSpc>
              <a:buFontTx/>
              <a:buAutoNum type="arabicPeriod"/>
            </a:pPr>
            <a:r>
              <a:rPr lang="en-US">
                <a:solidFill>
                  <a:srgbClr val="FF0000"/>
                </a:solidFill>
                <a:effectLst>
                  <a:outerShdw blurRad="38100" dist="38100" dir="2700000" algn="tl">
                    <a:srgbClr val="000000">
                      <a:alpha val="43137"/>
                    </a:srgbClr>
                  </a:outerShdw>
                </a:effectLst>
                <a:latin typeface="+mn-lt"/>
              </a:rPr>
              <a:t>Compatibility </a:t>
            </a:r>
            <a:r>
              <a:rPr lang="en-US" sz="1800" smtClean="0">
                <a:effectLst>
                  <a:outerShdw blurRad="38100" dist="38100" dir="2700000" algn="tl">
                    <a:srgbClr val="000000">
                      <a:alpha val="43137"/>
                    </a:srgbClr>
                  </a:outerShdw>
                </a:effectLst>
                <a:latin typeface="+mn-lt"/>
              </a:rPr>
              <a:t>adalah sejauh mana inovasi dipersepsikan konsisten dengan nilai yang ada atau pengalaman masa lalu kebutuhan adopter potensial</a:t>
            </a:r>
          </a:p>
          <a:p>
            <a:pPr marL="609600" indent="-609600">
              <a:lnSpc>
                <a:spcPct val="80000"/>
              </a:lnSpc>
              <a:buFontTx/>
              <a:buAutoNum type="arabicPeriod"/>
            </a:pPr>
            <a:r>
              <a:rPr lang="en-US" smtClean="0">
                <a:solidFill>
                  <a:srgbClr val="FF0000"/>
                </a:solidFill>
                <a:effectLst>
                  <a:outerShdw blurRad="38100" dist="38100" dir="2700000" algn="tl">
                    <a:srgbClr val="000000">
                      <a:alpha val="43137"/>
                    </a:srgbClr>
                  </a:outerShdw>
                </a:effectLst>
                <a:latin typeface="+mn-lt"/>
              </a:rPr>
              <a:t>Complexity</a:t>
            </a:r>
            <a:r>
              <a:rPr lang="en-US" smtClean="0">
                <a:effectLst>
                  <a:outerShdw blurRad="38100" dist="38100" dir="2700000" algn="tl">
                    <a:srgbClr val="000000">
                      <a:alpha val="43137"/>
                    </a:srgbClr>
                  </a:outerShdw>
                </a:effectLst>
                <a:latin typeface="+mn-lt"/>
              </a:rPr>
              <a:t> </a:t>
            </a:r>
            <a:r>
              <a:rPr lang="en-US" sz="1800" smtClean="0">
                <a:effectLst>
                  <a:outerShdw blurRad="38100" dist="38100" dir="2700000" algn="tl">
                    <a:srgbClr val="000000">
                      <a:alpha val="43137"/>
                    </a:srgbClr>
                  </a:outerShdw>
                </a:effectLst>
                <a:latin typeface="+mn-lt"/>
              </a:rPr>
              <a:t>adalah sejauh mana inovasi dipersepsikan sulit dipahami pada saat penggunaan</a:t>
            </a:r>
          </a:p>
          <a:p>
            <a:pPr marL="609600" indent="-609600">
              <a:lnSpc>
                <a:spcPct val="80000"/>
              </a:lnSpc>
              <a:buFontTx/>
              <a:buAutoNum type="arabicPeriod"/>
            </a:pPr>
            <a:r>
              <a:rPr lang="en-US" smtClean="0">
                <a:solidFill>
                  <a:srgbClr val="FF0000"/>
                </a:solidFill>
                <a:effectLst>
                  <a:outerShdw blurRad="38100" dist="38100" dir="2700000" algn="tl">
                    <a:srgbClr val="000000">
                      <a:alpha val="43137"/>
                    </a:srgbClr>
                  </a:outerShdw>
                </a:effectLst>
                <a:latin typeface="+mn-lt"/>
              </a:rPr>
              <a:t>Trialability</a:t>
            </a:r>
            <a:r>
              <a:rPr lang="en-US" smtClean="0">
                <a:effectLst>
                  <a:outerShdw blurRad="38100" dist="38100" dir="2700000" algn="tl">
                    <a:srgbClr val="000000">
                      <a:alpha val="43137"/>
                    </a:srgbClr>
                  </a:outerShdw>
                </a:effectLst>
                <a:latin typeface="+mn-lt"/>
              </a:rPr>
              <a:t> </a:t>
            </a:r>
            <a:r>
              <a:rPr lang="en-US" sz="1800" smtClean="0">
                <a:effectLst>
                  <a:outerShdw blurRad="38100" dist="38100" dir="2700000" algn="tl">
                    <a:srgbClr val="000000">
                      <a:alpha val="43137"/>
                    </a:srgbClr>
                  </a:outerShdw>
                </a:effectLst>
                <a:latin typeface="+mn-lt"/>
              </a:rPr>
              <a:t>adalah sejauh mana dapat pengalaman dari inovasi pada basis terbatas</a:t>
            </a:r>
          </a:p>
          <a:p>
            <a:pPr marL="609600" indent="-609600">
              <a:lnSpc>
                <a:spcPct val="80000"/>
              </a:lnSpc>
              <a:buFontTx/>
              <a:buAutoNum type="arabicPeriod"/>
            </a:pPr>
            <a:r>
              <a:rPr lang="en-US" smtClean="0">
                <a:solidFill>
                  <a:srgbClr val="FF0000"/>
                </a:solidFill>
                <a:effectLst>
                  <a:outerShdw blurRad="38100" dist="38100" dir="2700000" algn="tl">
                    <a:srgbClr val="000000">
                      <a:alpha val="43137"/>
                    </a:srgbClr>
                  </a:outerShdw>
                </a:effectLst>
                <a:latin typeface="+mn-lt"/>
              </a:rPr>
              <a:t>Observability</a:t>
            </a:r>
            <a:r>
              <a:rPr lang="en-US" sz="1800" smtClean="0">
                <a:effectLst>
                  <a:outerShdw blurRad="38100" dist="38100" dir="2700000" algn="tl">
                    <a:srgbClr val="000000">
                      <a:alpha val="43137"/>
                    </a:srgbClr>
                  </a:outerShdw>
                </a:effectLst>
                <a:latin typeface="+mn-lt"/>
              </a:rPr>
              <a:t> adalah sejauh mana hasil suatu inovasi tersedia bagi orang lain</a:t>
            </a:r>
          </a:p>
          <a:p>
            <a:pPr marL="609600" indent="-609600">
              <a:lnSpc>
                <a:spcPct val="80000"/>
              </a:lnSpc>
              <a:buFontTx/>
              <a:buAutoNum type="arabicPeriod"/>
            </a:pPr>
            <a:endParaRPr lang="en-US" sz="1800" dirty="0">
              <a:effectLst>
                <a:outerShdw blurRad="38100" dist="38100" dir="2700000" algn="tl">
                  <a:srgbClr val="000000">
                    <a:alpha val="43137"/>
                  </a:srgbClr>
                </a:outerShdw>
              </a:effectLst>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Component of an Innovation</a:t>
            </a:r>
          </a:p>
        </p:txBody>
      </p:sp>
      <p:sp>
        <p:nvSpPr>
          <p:cNvPr id="106499" name="Rectangle 3"/>
          <p:cNvSpPr>
            <a:spLocks noGrp="1" noChangeArrowheads="1"/>
          </p:cNvSpPr>
          <p:nvPr>
            <p:ph idx="1"/>
          </p:nvPr>
        </p:nvSpPr>
        <p:spPr/>
        <p:txBody>
          <a:bodyPr/>
          <a:lstStyle/>
          <a:p>
            <a:pPr marL="609600" indent="-609600">
              <a:buFontTx/>
              <a:buAutoNum type="arabicPeriod"/>
            </a:pPr>
            <a:r>
              <a:rPr lang="en-US" sz="3200"/>
              <a:t>Hardware</a:t>
            </a:r>
          </a:p>
          <a:p>
            <a:pPr marL="609600" indent="-609600">
              <a:buFontTx/>
              <a:buAutoNum type="arabicPeriod"/>
            </a:pPr>
            <a:r>
              <a:rPr lang="en-US" sz="3200"/>
              <a:t>Software</a:t>
            </a:r>
          </a:p>
          <a:p>
            <a:pPr marL="609600" indent="-609600">
              <a:buFontTx/>
              <a:buAutoNum type="arabicPeriod"/>
            </a:pPr>
            <a:r>
              <a:rPr lang="en-US" sz="3200"/>
              <a:t>Evaluation Information</a:t>
            </a:r>
          </a:p>
        </p:txBody>
      </p:sp>
    </p:spTree>
  </p:cSld>
  <p:clrMapOvr>
    <a:masterClrMapping/>
  </p:clrMapOvr>
  <mc:AlternateContent xmlns:mc="http://schemas.openxmlformats.org/markup-compatibility/2006" xmlns:p14="http://schemas.microsoft.com/office/powerpoint/2010/main">
    <mc:Choice Requires="p14">
      <p:transition spd="slow" p14:dur="17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Effect transition="in" filter="fade">
                                      <p:cBhvr>
                                        <p:cTn id="7" dur="1000"/>
                                        <p:tgtEl>
                                          <p:spTgt spid="106499">
                                            <p:txEl>
                                              <p:pRg st="0" end="0"/>
                                            </p:txEl>
                                          </p:spTgt>
                                        </p:tgtEl>
                                      </p:cBhvr>
                                    </p:animEffect>
                                    <p:anim calcmode="lin" valueType="num">
                                      <p:cBhvr>
                                        <p:cTn id="8" dur="1000" fill="hold"/>
                                        <p:tgtEl>
                                          <p:spTgt spid="10649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649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6499">
                                            <p:txEl>
                                              <p:pRg st="1" end="1"/>
                                            </p:txEl>
                                          </p:spTgt>
                                        </p:tgtEl>
                                        <p:attrNameLst>
                                          <p:attrName>style.visibility</p:attrName>
                                        </p:attrNameLst>
                                      </p:cBhvr>
                                      <p:to>
                                        <p:strVal val="visible"/>
                                      </p:to>
                                    </p:set>
                                    <p:animEffect transition="in" filter="fade">
                                      <p:cBhvr>
                                        <p:cTn id="14" dur="1000"/>
                                        <p:tgtEl>
                                          <p:spTgt spid="106499">
                                            <p:txEl>
                                              <p:pRg st="1" end="1"/>
                                            </p:txEl>
                                          </p:spTgt>
                                        </p:tgtEl>
                                      </p:cBhvr>
                                    </p:animEffect>
                                    <p:anim calcmode="lin" valueType="num">
                                      <p:cBhvr>
                                        <p:cTn id="15" dur="1000" fill="hold"/>
                                        <p:tgtEl>
                                          <p:spTgt spid="10649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649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6499">
                                            <p:txEl>
                                              <p:pRg st="2" end="2"/>
                                            </p:txEl>
                                          </p:spTgt>
                                        </p:tgtEl>
                                        <p:attrNameLst>
                                          <p:attrName>style.visibility</p:attrName>
                                        </p:attrNameLst>
                                      </p:cBhvr>
                                      <p:to>
                                        <p:strVal val="visible"/>
                                      </p:to>
                                    </p:set>
                                    <p:animEffect transition="in" filter="fade">
                                      <p:cBhvr>
                                        <p:cTn id="21" dur="1000"/>
                                        <p:tgtEl>
                                          <p:spTgt spid="106499">
                                            <p:txEl>
                                              <p:pRg st="2" end="2"/>
                                            </p:txEl>
                                          </p:spTgt>
                                        </p:tgtEl>
                                      </p:cBhvr>
                                    </p:animEffect>
                                    <p:anim calcmode="lin" valueType="num">
                                      <p:cBhvr>
                                        <p:cTn id="22" dur="1000" fill="hold"/>
                                        <p:tgtEl>
                                          <p:spTgt spid="10649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649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ChangeArrowheads="1"/>
          </p:cNvSpPr>
          <p:nvPr/>
        </p:nvSpPr>
        <p:spPr bwMode="auto">
          <a:xfrm>
            <a:off x="990600" y="742950"/>
            <a:ext cx="2438400" cy="685800"/>
          </a:xfrm>
          <a:prstGeom prst="rect">
            <a:avLst/>
          </a:prstGeom>
          <a:ln>
            <a:headEnd/>
            <a:tailEnd/>
          </a:ln>
          <a:effectLst>
            <a:outerShdw blurRad="50800" dist="38100" dir="2700000" algn="t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nchor="ctr"/>
          <a:lstStyle/>
          <a:p>
            <a:pPr algn="ctr"/>
            <a:r>
              <a:rPr lang="en-US"/>
              <a:t>Hardware</a:t>
            </a:r>
          </a:p>
        </p:txBody>
      </p:sp>
      <p:sp>
        <p:nvSpPr>
          <p:cNvPr id="104453" name="Rectangle 5"/>
          <p:cNvSpPr>
            <a:spLocks noChangeArrowheads="1"/>
          </p:cNvSpPr>
          <p:nvPr/>
        </p:nvSpPr>
        <p:spPr bwMode="auto">
          <a:xfrm>
            <a:off x="990600" y="1885950"/>
            <a:ext cx="2438400" cy="685800"/>
          </a:xfrm>
          <a:prstGeom prst="rect">
            <a:avLst/>
          </a:prstGeom>
          <a:ln>
            <a:headEnd/>
            <a:tailEnd/>
          </a:ln>
          <a:effectLst>
            <a:outerShdw blurRad="50800" dist="381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none" anchor="ctr"/>
          <a:lstStyle/>
          <a:p>
            <a:pPr algn="ctr"/>
            <a:r>
              <a:rPr lang="en-US"/>
              <a:t>Software</a:t>
            </a:r>
          </a:p>
        </p:txBody>
      </p:sp>
      <p:sp>
        <p:nvSpPr>
          <p:cNvPr id="104454" name="Rectangle 6"/>
          <p:cNvSpPr>
            <a:spLocks noChangeArrowheads="1"/>
          </p:cNvSpPr>
          <p:nvPr/>
        </p:nvSpPr>
        <p:spPr bwMode="auto">
          <a:xfrm>
            <a:off x="990600" y="3200400"/>
            <a:ext cx="2438400" cy="685800"/>
          </a:xfrm>
          <a:prstGeom prst="rect">
            <a:avLst/>
          </a:prstGeom>
          <a:solidFill>
            <a:srgbClr val="00FF00"/>
          </a:solidFill>
          <a:ln w="12700">
            <a:solidFill>
              <a:srgbClr val="00FF00"/>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wrap="none" anchor="ctr"/>
          <a:lstStyle/>
          <a:p>
            <a:pPr algn="ctr"/>
            <a:r>
              <a:rPr lang="en-US" dirty="0"/>
              <a:t>Evaluation</a:t>
            </a:r>
          </a:p>
          <a:p>
            <a:pPr algn="ctr"/>
            <a:r>
              <a:rPr lang="en-US" dirty="0"/>
              <a:t>Information</a:t>
            </a:r>
          </a:p>
        </p:txBody>
      </p:sp>
      <p:sp>
        <p:nvSpPr>
          <p:cNvPr id="104455" name="Rectangle 7"/>
          <p:cNvSpPr>
            <a:spLocks noChangeArrowheads="1"/>
          </p:cNvSpPr>
          <p:nvPr/>
        </p:nvSpPr>
        <p:spPr bwMode="auto">
          <a:xfrm>
            <a:off x="4800600" y="800100"/>
            <a:ext cx="2514600" cy="400050"/>
          </a:xfrm>
          <a:prstGeom prst="rect">
            <a:avLst/>
          </a:prstGeom>
          <a:solidFill>
            <a:srgbClr val="438E00"/>
          </a:solidFill>
          <a:ln w="12700">
            <a:solidFill>
              <a:srgbClr val="438E00"/>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wrap="none" anchor="ctr"/>
          <a:lstStyle/>
          <a:p>
            <a:pPr algn="ctr"/>
            <a:r>
              <a:rPr lang="en-US"/>
              <a:t>Realtive Advantage</a:t>
            </a:r>
          </a:p>
        </p:txBody>
      </p:sp>
      <p:sp>
        <p:nvSpPr>
          <p:cNvPr id="104456" name="Rectangle 8"/>
          <p:cNvSpPr>
            <a:spLocks noChangeArrowheads="1"/>
          </p:cNvSpPr>
          <p:nvPr/>
        </p:nvSpPr>
        <p:spPr bwMode="auto">
          <a:xfrm>
            <a:off x="4800600" y="1457325"/>
            <a:ext cx="2514600" cy="400050"/>
          </a:xfrm>
          <a:prstGeom prst="rect">
            <a:avLst/>
          </a:prstGeom>
          <a:solidFill>
            <a:srgbClr val="FFFF00"/>
          </a:solidFill>
          <a:ln w="12700">
            <a:solidFill>
              <a:srgbClr val="FFFF00"/>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wrap="none" anchor="ctr"/>
          <a:lstStyle/>
          <a:p>
            <a:pPr algn="ctr"/>
            <a:r>
              <a:rPr lang="en-US"/>
              <a:t>Complexity</a:t>
            </a:r>
          </a:p>
        </p:txBody>
      </p:sp>
      <p:sp>
        <p:nvSpPr>
          <p:cNvPr id="104457" name="Rectangle 9"/>
          <p:cNvSpPr>
            <a:spLocks noChangeArrowheads="1"/>
          </p:cNvSpPr>
          <p:nvPr/>
        </p:nvSpPr>
        <p:spPr bwMode="auto">
          <a:xfrm>
            <a:off x="4800600" y="2228850"/>
            <a:ext cx="2514600" cy="400050"/>
          </a:xfrm>
          <a:prstGeom prst="rect">
            <a:avLst/>
          </a:prstGeom>
          <a:solidFill>
            <a:srgbClr val="FF0000"/>
          </a:solidFill>
          <a:ln w="12700">
            <a:solidFill>
              <a:srgbClr val="FF0000"/>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wrap="none" anchor="ctr"/>
          <a:lstStyle/>
          <a:p>
            <a:pPr algn="ctr"/>
            <a:r>
              <a:rPr lang="en-US" dirty="0"/>
              <a:t>Compatibility</a:t>
            </a:r>
          </a:p>
        </p:txBody>
      </p:sp>
      <p:sp>
        <p:nvSpPr>
          <p:cNvPr id="104458" name="Rectangle 10"/>
          <p:cNvSpPr>
            <a:spLocks noChangeArrowheads="1"/>
          </p:cNvSpPr>
          <p:nvPr/>
        </p:nvSpPr>
        <p:spPr bwMode="auto">
          <a:xfrm>
            <a:off x="4800600" y="2914650"/>
            <a:ext cx="2514600" cy="400050"/>
          </a:xfrm>
          <a:prstGeom prst="rect">
            <a:avLst/>
          </a:prstGeom>
          <a:solidFill>
            <a:schemeClr val="accent6">
              <a:lumMod val="60000"/>
              <a:lumOff val="40000"/>
            </a:schemeClr>
          </a:solidFill>
          <a:ln w="12700">
            <a:solidFill>
              <a:schemeClr val="accent6">
                <a:lumMod val="60000"/>
                <a:lumOff val="40000"/>
              </a:schemeClr>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wrap="none" anchor="ctr"/>
          <a:lstStyle/>
          <a:p>
            <a:pPr algn="ctr"/>
            <a:r>
              <a:rPr lang="en-US"/>
              <a:t>Trialability</a:t>
            </a:r>
          </a:p>
        </p:txBody>
      </p:sp>
      <p:sp>
        <p:nvSpPr>
          <p:cNvPr id="104459" name="Rectangle 11"/>
          <p:cNvSpPr>
            <a:spLocks noChangeArrowheads="1"/>
          </p:cNvSpPr>
          <p:nvPr/>
        </p:nvSpPr>
        <p:spPr bwMode="auto">
          <a:xfrm>
            <a:off x="4800600" y="3771900"/>
            <a:ext cx="2514600" cy="400050"/>
          </a:xfrm>
          <a:prstGeom prst="rect">
            <a:avLst/>
          </a:prstGeom>
          <a:solidFill>
            <a:srgbClr val="00B050"/>
          </a:solidFill>
          <a:ln w="12700">
            <a:solidFill>
              <a:srgbClr val="00B050"/>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wrap="none" anchor="ctr"/>
          <a:lstStyle/>
          <a:p>
            <a:pPr algn="ctr"/>
            <a:r>
              <a:rPr lang="en-US"/>
              <a:t>Observability</a:t>
            </a:r>
          </a:p>
        </p:txBody>
      </p:sp>
      <p:sp>
        <p:nvSpPr>
          <p:cNvPr id="104460" name="Line 12"/>
          <p:cNvSpPr>
            <a:spLocks noChangeShapeType="1"/>
          </p:cNvSpPr>
          <p:nvPr/>
        </p:nvSpPr>
        <p:spPr bwMode="auto">
          <a:xfrm>
            <a:off x="3505200" y="971550"/>
            <a:ext cx="1143000" cy="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1" name="Line 13"/>
          <p:cNvSpPr>
            <a:spLocks noChangeShapeType="1"/>
          </p:cNvSpPr>
          <p:nvPr/>
        </p:nvSpPr>
        <p:spPr bwMode="auto">
          <a:xfrm>
            <a:off x="3505200" y="1028700"/>
            <a:ext cx="1219200" cy="68580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2" name="Line 14"/>
          <p:cNvSpPr>
            <a:spLocks noChangeShapeType="1"/>
          </p:cNvSpPr>
          <p:nvPr/>
        </p:nvSpPr>
        <p:spPr bwMode="auto">
          <a:xfrm>
            <a:off x="3505200" y="1028700"/>
            <a:ext cx="1143000" cy="142875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3" name="Line 15"/>
          <p:cNvSpPr>
            <a:spLocks noChangeShapeType="1"/>
          </p:cNvSpPr>
          <p:nvPr/>
        </p:nvSpPr>
        <p:spPr bwMode="auto">
          <a:xfrm flipV="1">
            <a:off x="3505200" y="1085850"/>
            <a:ext cx="1066800" cy="114300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4" name="Line 16"/>
          <p:cNvSpPr>
            <a:spLocks noChangeShapeType="1"/>
          </p:cNvSpPr>
          <p:nvPr/>
        </p:nvSpPr>
        <p:spPr bwMode="auto">
          <a:xfrm flipV="1">
            <a:off x="3505200" y="1771650"/>
            <a:ext cx="1143000" cy="45720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5" name="Line 17"/>
          <p:cNvSpPr>
            <a:spLocks noChangeShapeType="1"/>
          </p:cNvSpPr>
          <p:nvPr/>
        </p:nvSpPr>
        <p:spPr bwMode="auto">
          <a:xfrm>
            <a:off x="3505200" y="2286000"/>
            <a:ext cx="990600" cy="22860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6" name="Line 18"/>
          <p:cNvSpPr>
            <a:spLocks noChangeShapeType="1"/>
          </p:cNvSpPr>
          <p:nvPr/>
        </p:nvSpPr>
        <p:spPr bwMode="auto">
          <a:xfrm>
            <a:off x="3581400" y="2343150"/>
            <a:ext cx="990600" cy="68580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7" name="Line 19"/>
          <p:cNvSpPr>
            <a:spLocks noChangeShapeType="1"/>
          </p:cNvSpPr>
          <p:nvPr/>
        </p:nvSpPr>
        <p:spPr bwMode="auto">
          <a:xfrm flipV="1">
            <a:off x="3429000" y="3143250"/>
            <a:ext cx="1219200" cy="40005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8" name="Line 20"/>
          <p:cNvSpPr>
            <a:spLocks noChangeShapeType="1"/>
          </p:cNvSpPr>
          <p:nvPr/>
        </p:nvSpPr>
        <p:spPr bwMode="auto">
          <a:xfrm>
            <a:off x="3429000" y="3543300"/>
            <a:ext cx="1295400" cy="40005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9" name="Text Box 21"/>
          <p:cNvSpPr txBox="1">
            <a:spLocks noChangeArrowheads="1"/>
          </p:cNvSpPr>
          <p:nvPr/>
        </p:nvSpPr>
        <p:spPr bwMode="auto">
          <a:xfrm>
            <a:off x="0" y="4793218"/>
            <a:ext cx="7024102" cy="369332"/>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wrap="none">
            <a:spAutoFit/>
          </a:bodyPr>
          <a:lstStyle/>
          <a:p>
            <a:r>
              <a:rPr lang="en-US">
                <a:solidFill>
                  <a:srgbClr val="FFFFFF"/>
                </a:solidFill>
              </a:rPr>
              <a:t>COMPONENTS OF AN INNOVATION MAPPED TO ATTRIBUTES</a:t>
            </a:r>
          </a:p>
        </p:txBody>
      </p:sp>
      <p:sp>
        <p:nvSpPr>
          <p:cNvPr id="104470" name="Text Box 22"/>
          <p:cNvSpPr txBox="1">
            <a:spLocks noChangeArrowheads="1"/>
          </p:cNvSpPr>
          <p:nvPr/>
        </p:nvSpPr>
        <p:spPr bwMode="auto">
          <a:xfrm>
            <a:off x="1355725" y="370285"/>
            <a:ext cx="1595309" cy="369332"/>
          </a:xfrm>
          <a:prstGeom prst="rect">
            <a:avLst/>
          </a:prstGeom>
          <a:noFill/>
          <a:ln w="12700">
            <a:noFill/>
            <a:miter lim="800000"/>
            <a:headEnd/>
            <a:tailEnd/>
          </a:ln>
          <a:effectLst/>
        </p:spPr>
        <p:txBody>
          <a:bodyPr wrap="none">
            <a:spAutoFit/>
          </a:bodyPr>
          <a:lstStyle/>
          <a:p>
            <a:r>
              <a:rPr lang="en-US" i="1"/>
              <a:t>Components</a:t>
            </a:r>
          </a:p>
        </p:txBody>
      </p:sp>
      <p:sp>
        <p:nvSpPr>
          <p:cNvPr id="104471" name="Text Box 23"/>
          <p:cNvSpPr txBox="1">
            <a:spLocks noChangeArrowheads="1"/>
          </p:cNvSpPr>
          <p:nvPr/>
        </p:nvSpPr>
        <p:spPr bwMode="auto">
          <a:xfrm>
            <a:off x="5257800" y="400050"/>
            <a:ext cx="1274708" cy="369332"/>
          </a:xfrm>
          <a:prstGeom prst="rect">
            <a:avLst/>
          </a:prstGeom>
          <a:noFill/>
          <a:ln w="12700">
            <a:noFill/>
            <a:miter lim="800000"/>
            <a:headEnd/>
            <a:tailEnd/>
          </a:ln>
          <a:effectLst/>
        </p:spPr>
        <p:txBody>
          <a:bodyPr wrap="none">
            <a:spAutoFit/>
          </a:bodyPr>
          <a:lstStyle/>
          <a:p>
            <a:r>
              <a:rPr lang="en-US" i="1"/>
              <a:t>Attributes</a:t>
            </a: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85800" y="133350"/>
            <a:ext cx="7696200" cy="914400"/>
          </a:xfrm>
          <a:prstGeom prst="roundRect">
            <a:avLst>
              <a:gd name="adj" fmla="val 50000"/>
            </a:avLst>
          </a:prstGeom>
          <a:solidFill>
            <a:srgbClr val="CC00CC"/>
          </a:solidFill>
          <a:effectLst>
            <a:outerShdw blurRad="203200" dist="114300" dir="2700000" algn="tl" rotWithShape="0">
              <a:prstClr val="black">
                <a:alpha val="71000"/>
              </a:prstClr>
            </a:outerShdw>
          </a:effectLst>
          <a:scene3d>
            <a:camera prst="orthographicFront"/>
            <a:lightRig rig="flat" dir="t">
              <a:rot lat="0" lon="0" rev="9000000"/>
            </a:lightRig>
          </a:scene3d>
          <a:sp3d prstMaterial="flat">
            <a:bevelT w="539750" h="285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522" name="Rectangle 2"/>
          <p:cNvSpPr>
            <a:spLocks noGrp="1" noChangeArrowheads="1"/>
          </p:cNvSpPr>
          <p:nvPr>
            <p:ph type="title"/>
          </p:nvPr>
        </p:nvSpPr>
        <p:spPr>
          <a:xfrm>
            <a:off x="446314" y="238636"/>
            <a:ext cx="8229600" cy="857250"/>
          </a:xfrm>
        </p:spPr>
        <p:txBody>
          <a:bodyPr/>
          <a:lstStyle/>
          <a:p>
            <a:r>
              <a:rPr lang="en-US" sz="4000" smtClean="0">
                <a:effectLst>
                  <a:outerShdw blurRad="190500" dist="76200" dir="2700000" algn="tl" rotWithShape="0">
                    <a:prstClr val="black">
                      <a:alpha val="81000"/>
                    </a:prstClr>
                  </a:outerShdw>
                </a:effectLst>
              </a:rPr>
              <a:t>2. EFEK KOMUNITAS</a:t>
            </a:r>
            <a:endParaRPr lang="en-US" sz="4000">
              <a:effectLst>
                <a:outerShdw blurRad="190500" dist="76200" dir="2700000" algn="tl" rotWithShape="0">
                  <a:prstClr val="black">
                    <a:alpha val="81000"/>
                  </a:prstClr>
                </a:outerShdw>
              </a:effectLst>
            </a:endParaRPr>
          </a:p>
        </p:txBody>
      </p:sp>
      <p:sp>
        <p:nvSpPr>
          <p:cNvPr id="107523" name="Rectangle 3"/>
          <p:cNvSpPr>
            <a:spLocks noGrp="1" noChangeArrowheads="1"/>
          </p:cNvSpPr>
          <p:nvPr>
            <p:ph idx="1"/>
          </p:nvPr>
        </p:nvSpPr>
        <p:spPr>
          <a:xfrm>
            <a:off x="609600" y="1371600"/>
            <a:ext cx="7924800" cy="3200400"/>
          </a:xfrm>
        </p:spPr>
        <p:txBody>
          <a:bodyPr/>
          <a:lstStyle/>
          <a:p>
            <a:pPr marL="0" indent="0">
              <a:buFontTx/>
              <a:buNone/>
            </a:pPr>
            <a:r>
              <a:rPr lang="en-US" sz="2800" smtClean="0">
                <a:effectLst>
                  <a:outerShdw blurRad="38100" dist="38100" dir="2700000" algn="tl">
                    <a:srgbClr val="000000">
                      <a:alpha val="43137"/>
                    </a:srgbClr>
                  </a:outerShdw>
                </a:effectLst>
              </a:rPr>
              <a:t>Empat faktor utama yang mendorong efek komunitas:</a:t>
            </a:r>
            <a:endParaRPr lang="en-US" sz="2800">
              <a:effectLst>
                <a:outerShdw blurRad="38100" dist="38100" dir="2700000" algn="tl">
                  <a:srgbClr val="000000">
                    <a:alpha val="43137"/>
                  </a:srgbClr>
                </a:outerShdw>
              </a:effectLst>
            </a:endParaRPr>
          </a:p>
          <a:p>
            <a:pPr marL="609600" indent="-609600">
              <a:buFontTx/>
              <a:buAutoNum type="arabicPeriod"/>
            </a:pPr>
            <a:r>
              <a:rPr lang="en-US" sz="2800">
                <a:effectLst>
                  <a:outerShdw blurRad="38100" dist="38100" dir="2700000" algn="tl">
                    <a:srgbClr val="000000">
                      <a:alpha val="43137"/>
                    </a:srgbClr>
                  </a:outerShdw>
                </a:effectLst>
              </a:rPr>
              <a:t>Prior technology </a:t>
            </a:r>
            <a:r>
              <a:rPr lang="en-US" sz="2800" smtClean="0">
                <a:effectLst>
                  <a:outerShdw blurRad="38100" dist="38100" dir="2700000" algn="tl">
                    <a:srgbClr val="000000">
                      <a:alpha val="43137"/>
                    </a:srgbClr>
                  </a:outerShdw>
                </a:effectLst>
              </a:rPr>
              <a:t>drag </a:t>
            </a:r>
            <a:endParaRPr lang="en-US" sz="2800">
              <a:effectLst>
                <a:outerShdw blurRad="38100" dist="38100" dir="2700000" algn="tl">
                  <a:srgbClr val="000000">
                    <a:alpha val="43137"/>
                  </a:srgbClr>
                </a:outerShdw>
              </a:effectLst>
            </a:endParaRPr>
          </a:p>
          <a:p>
            <a:pPr marL="609600" indent="-609600">
              <a:buFontTx/>
              <a:buAutoNum type="arabicPeriod"/>
            </a:pPr>
            <a:r>
              <a:rPr lang="en-US" sz="2800">
                <a:effectLst>
                  <a:outerShdw blurRad="38100" dist="38100" dir="2700000" algn="tl">
                    <a:srgbClr val="000000">
                      <a:alpha val="43137"/>
                    </a:srgbClr>
                  </a:outerShdw>
                </a:effectLst>
              </a:rPr>
              <a:t>Irreversibility of investments</a:t>
            </a:r>
          </a:p>
          <a:p>
            <a:pPr marL="609600" indent="-609600">
              <a:buFontTx/>
              <a:buAutoNum type="arabicPeriod"/>
            </a:pPr>
            <a:r>
              <a:rPr lang="en-US" sz="2800">
                <a:effectLst>
                  <a:outerShdw blurRad="38100" dist="38100" dir="2700000" algn="tl">
                    <a:srgbClr val="000000">
                      <a:alpha val="43137"/>
                    </a:srgbClr>
                  </a:outerShdw>
                </a:effectLst>
              </a:rPr>
              <a:t>Sponsorship</a:t>
            </a:r>
          </a:p>
          <a:p>
            <a:pPr marL="609600" indent="-609600">
              <a:buFontTx/>
              <a:buAutoNum type="arabicPeriod"/>
            </a:pPr>
            <a:r>
              <a:rPr lang="en-US" sz="2800">
                <a:effectLst>
                  <a:outerShdw blurRad="38100" dist="38100" dir="2700000" algn="tl">
                    <a:srgbClr val="000000">
                      <a:alpha val="43137"/>
                    </a:srgbClr>
                  </a:outerShdw>
                </a:effectLst>
              </a:rPr>
              <a:t>Expectations</a:t>
            </a:r>
          </a:p>
        </p:txBody>
      </p:sp>
    </p:spTree>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85800" y="133350"/>
            <a:ext cx="7696200" cy="914400"/>
          </a:xfrm>
          <a:prstGeom prst="roundRect">
            <a:avLst>
              <a:gd name="adj" fmla="val 50000"/>
            </a:avLst>
          </a:prstGeom>
          <a:solidFill>
            <a:srgbClr val="CC00CC"/>
          </a:solidFill>
          <a:effectLst>
            <a:outerShdw blurRad="203200" dist="114300" dir="2700000" algn="tl" rotWithShape="0">
              <a:prstClr val="black">
                <a:alpha val="71000"/>
              </a:prstClr>
            </a:outerShdw>
          </a:effectLst>
          <a:scene3d>
            <a:camera prst="orthographicFront"/>
            <a:lightRig rig="flat" dir="t">
              <a:rot lat="0" lon="0" rev="9000000"/>
            </a:lightRig>
          </a:scene3d>
          <a:sp3d prstMaterial="flat">
            <a:bevelT w="539750" h="285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522" name="Rectangle 2"/>
          <p:cNvSpPr>
            <a:spLocks noGrp="1" noChangeArrowheads="1"/>
          </p:cNvSpPr>
          <p:nvPr>
            <p:ph type="title"/>
          </p:nvPr>
        </p:nvSpPr>
        <p:spPr>
          <a:xfrm>
            <a:off x="446314" y="238636"/>
            <a:ext cx="8229600" cy="857250"/>
          </a:xfrm>
        </p:spPr>
        <p:txBody>
          <a:bodyPr/>
          <a:lstStyle/>
          <a:p>
            <a:r>
              <a:rPr lang="en-US" sz="4000" smtClean="0">
                <a:effectLst>
                  <a:outerShdw blurRad="190500" dist="76200" dir="2700000" algn="tl" rotWithShape="0">
                    <a:prstClr val="black">
                      <a:alpha val="81000"/>
                    </a:prstClr>
                  </a:outerShdw>
                </a:effectLst>
              </a:rPr>
              <a:t>2. EFEK KOMUNITAS</a:t>
            </a:r>
            <a:endParaRPr lang="en-US" sz="4000">
              <a:effectLst>
                <a:outerShdw blurRad="190500" dist="76200" dir="2700000" algn="tl" rotWithShape="0">
                  <a:prstClr val="black">
                    <a:alpha val="81000"/>
                  </a:prstClr>
                </a:outerShdw>
              </a:effectLst>
            </a:endParaRPr>
          </a:p>
        </p:txBody>
      </p:sp>
      <p:sp>
        <p:nvSpPr>
          <p:cNvPr id="107523" name="Rectangle 3"/>
          <p:cNvSpPr>
            <a:spLocks noGrp="1" noChangeArrowheads="1"/>
          </p:cNvSpPr>
          <p:nvPr>
            <p:ph idx="1"/>
          </p:nvPr>
        </p:nvSpPr>
        <p:spPr>
          <a:xfrm>
            <a:off x="609600" y="1371600"/>
            <a:ext cx="7924800" cy="3200400"/>
          </a:xfrm>
        </p:spPr>
        <p:txBody>
          <a:bodyPr/>
          <a:lstStyle/>
          <a:p>
            <a:pPr marL="0" indent="0">
              <a:buFontTx/>
              <a:buNone/>
            </a:pPr>
            <a:r>
              <a:rPr lang="en-US" sz="2800" smtClean="0">
                <a:effectLst>
                  <a:outerShdw blurRad="38100" dist="38100" dir="2700000" algn="tl">
                    <a:srgbClr val="000000">
                      <a:alpha val="43137"/>
                    </a:srgbClr>
                  </a:outerShdw>
                </a:effectLst>
              </a:rPr>
              <a:t>Empat faktor utama yang mendorong efek komunitas:</a:t>
            </a:r>
            <a:endParaRPr lang="en-US" sz="2800">
              <a:effectLst>
                <a:outerShdw blurRad="38100" dist="38100" dir="2700000" algn="tl">
                  <a:srgbClr val="000000">
                    <a:alpha val="43137"/>
                  </a:srgbClr>
                </a:outerShdw>
              </a:effectLst>
            </a:endParaRPr>
          </a:p>
          <a:p>
            <a:pPr marL="609600" indent="-609600">
              <a:buFontTx/>
              <a:buAutoNum type="arabicPeriod"/>
            </a:pPr>
            <a:r>
              <a:rPr lang="en-US" sz="2800">
                <a:effectLst>
                  <a:outerShdw blurRad="38100" dist="38100" dir="2700000" algn="tl">
                    <a:srgbClr val="000000">
                      <a:alpha val="43137"/>
                    </a:srgbClr>
                  </a:outerShdw>
                </a:effectLst>
              </a:rPr>
              <a:t>Prior technology </a:t>
            </a:r>
            <a:r>
              <a:rPr lang="en-US" sz="2800" smtClean="0">
                <a:effectLst>
                  <a:outerShdw blurRad="38100" dist="38100" dir="2700000" algn="tl">
                    <a:srgbClr val="000000">
                      <a:alpha val="43137"/>
                    </a:srgbClr>
                  </a:outerShdw>
                </a:effectLst>
              </a:rPr>
              <a:t>drag </a:t>
            </a:r>
            <a:endParaRPr lang="en-US" sz="2800">
              <a:effectLst>
                <a:outerShdw blurRad="38100" dist="38100" dir="2700000" algn="tl">
                  <a:srgbClr val="000000">
                    <a:alpha val="43137"/>
                  </a:srgbClr>
                </a:outerShdw>
              </a:effectLst>
            </a:endParaRPr>
          </a:p>
          <a:p>
            <a:pPr marL="609600" indent="-609600">
              <a:buFontTx/>
              <a:buAutoNum type="arabicPeriod"/>
            </a:pPr>
            <a:r>
              <a:rPr lang="en-US" sz="2800">
                <a:effectLst>
                  <a:outerShdw blurRad="38100" dist="38100" dir="2700000" algn="tl">
                    <a:srgbClr val="000000">
                      <a:alpha val="43137"/>
                    </a:srgbClr>
                  </a:outerShdw>
                </a:effectLst>
              </a:rPr>
              <a:t>Irreversibility of investments</a:t>
            </a:r>
          </a:p>
          <a:p>
            <a:pPr marL="609600" indent="-609600">
              <a:buFontTx/>
              <a:buAutoNum type="arabicPeriod"/>
            </a:pPr>
            <a:r>
              <a:rPr lang="en-US" sz="2800">
                <a:effectLst>
                  <a:outerShdw blurRad="38100" dist="38100" dir="2700000" algn="tl">
                    <a:srgbClr val="000000">
                      <a:alpha val="43137"/>
                    </a:srgbClr>
                  </a:outerShdw>
                </a:effectLst>
              </a:rPr>
              <a:t>Sponsorship</a:t>
            </a:r>
          </a:p>
          <a:p>
            <a:pPr marL="609600" indent="-609600">
              <a:buFontTx/>
              <a:buAutoNum type="arabicPeriod"/>
            </a:pPr>
            <a:r>
              <a:rPr lang="en-US" sz="2800">
                <a:effectLst>
                  <a:outerShdw blurRad="38100" dist="38100" dir="2700000" algn="tl">
                    <a:srgbClr val="000000">
                      <a:alpha val="43137"/>
                    </a:srgbClr>
                  </a:outerShdw>
                </a:effectLst>
              </a:rPr>
              <a:t>Expectations</a:t>
            </a:r>
          </a:p>
        </p:txBody>
      </p:sp>
    </p:spTree>
    <p:extLst>
      <p:ext uri="{BB962C8B-B14F-4D97-AF65-F5344CB8AC3E}">
        <p14:creationId xmlns:p14="http://schemas.microsoft.com/office/powerpoint/2010/main" val="3375605341"/>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sz="5400" smtClean="0"/>
              <a:t>2. Community </a:t>
            </a:r>
            <a:r>
              <a:rPr lang="en-US" sz="5400"/>
              <a:t>Effect</a:t>
            </a:r>
          </a:p>
        </p:txBody>
      </p:sp>
      <p:sp>
        <p:nvSpPr>
          <p:cNvPr id="107523" name="Rectangle 3"/>
          <p:cNvSpPr>
            <a:spLocks noGrp="1" noChangeArrowheads="1"/>
          </p:cNvSpPr>
          <p:nvPr>
            <p:ph idx="1"/>
          </p:nvPr>
        </p:nvSpPr>
        <p:spPr>
          <a:xfrm>
            <a:off x="609600" y="1371600"/>
            <a:ext cx="7924800" cy="3200400"/>
          </a:xfrm>
        </p:spPr>
        <p:txBody>
          <a:bodyPr/>
          <a:lstStyle/>
          <a:p>
            <a:pPr marL="609600" indent="-609600">
              <a:buFontTx/>
              <a:buNone/>
            </a:pPr>
            <a:r>
              <a:rPr lang="en-US" sz="2000" b="1" dirty="0"/>
              <a:t>Four major factors drives community effect:</a:t>
            </a:r>
          </a:p>
          <a:p>
            <a:pPr marL="288925" indent="-288925">
              <a:buFontTx/>
              <a:buAutoNum type="arabicPeriod"/>
            </a:pPr>
            <a:r>
              <a:rPr lang="en-US" sz="1400" b="1" dirty="0">
                <a:solidFill>
                  <a:srgbClr val="FF0000"/>
                </a:solidFill>
                <a:effectLst/>
              </a:rPr>
              <a:t>Prior technology </a:t>
            </a:r>
            <a:r>
              <a:rPr lang="en-US" sz="1400" b="1" dirty="0" smtClean="0">
                <a:solidFill>
                  <a:srgbClr val="FF0000"/>
                </a:solidFill>
                <a:effectLst/>
              </a:rPr>
              <a:t>drag </a:t>
            </a:r>
            <a:r>
              <a:rPr lang="en-US" sz="1400" b="1" smtClean="0">
                <a:effectLst/>
              </a:rPr>
              <a:t>: </a:t>
            </a:r>
            <a:r>
              <a:rPr lang="en-US" sz="1400"/>
              <a:t>Ketika teknologi sebelumnya ada yang telah mengembangkan jaringan adopsi matang, perbedaan dalam keuntungan jangka pendek antara teknologi lama dan baru cenderung besar, meskipun teknologi baru dapat menjanjikan lebih dalam jangka panjang</a:t>
            </a:r>
            <a:r>
              <a:rPr lang="en-US" sz="1400" smtClean="0"/>
              <a:t>.</a:t>
            </a:r>
          </a:p>
          <a:p>
            <a:pPr marL="288925" indent="-288925">
              <a:buFontTx/>
              <a:buAutoNum type="arabicPeriod"/>
            </a:pPr>
            <a:r>
              <a:rPr lang="en-US" sz="1400" b="1" smtClean="0">
                <a:solidFill>
                  <a:srgbClr val="FF0000"/>
                </a:solidFill>
                <a:effectLst/>
              </a:rPr>
              <a:t>Irreversibility </a:t>
            </a:r>
            <a:r>
              <a:rPr lang="en-US" sz="1400" b="1" dirty="0">
                <a:solidFill>
                  <a:srgbClr val="FF0000"/>
                </a:solidFill>
                <a:effectLst/>
              </a:rPr>
              <a:t>of </a:t>
            </a:r>
            <a:r>
              <a:rPr lang="en-US" sz="1400" b="1" dirty="0" smtClean="0">
                <a:solidFill>
                  <a:srgbClr val="FF0000"/>
                </a:solidFill>
                <a:effectLst/>
              </a:rPr>
              <a:t>investments</a:t>
            </a:r>
            <a:r>
              <a:rPr lang="en-US" sz="1400" b="1" smtClean="0">
                <a:solidFill>
                  <a:srgbClr val="FF0000"/>
                </a:solidFill>
                <a:effectLst/>
              </a:rPr>
              <a:t>: </a:t>
            </a:r>
            <a:r>
              <a:rPr lang="en-US" sz="1400"/>
              <a:t>Ketika adopsi inovasi memerlukan investasi ireversibel di berbagai bidang seperti pelatihan produk dan pengalaman proyek akumulatif, itu meningkatkan risiko adopsi</a:t>
            </a:r>
            <a:r>
              <a:rPr lang="en-US" sz="1400" smtClean="0"/>
              <a:t>.</a:t>
            </a:r>
          </a:p>
          <a:p>
            <a:pPr marL="288925" indent="-288925">
              <a:buFontTx/>
              <a:buAutoNum type="arabicPeriod"/>
            </a:pPr>
            <a:r>
              <a:rPr lang="en-US" sz="1400" b="1" smtClean="0">
                <a:solidFill>
                  <a:srgbClr val="FF0000"/>
                </a:solidFill>
                <a:effectLst/>
              </a:rPr>
              <a:t>Sponsorship: </a:t>
            </a:r>
            <a:r>
              <a:rPr lang="en-US" sz="1400"/>
              <a:t>Hal ini mengacu pada adanya suatu entitas tunggal (orang, organisasi, konsorsium) untuk menentukan teknologi, standar yang ditetapkan, mensubsidi pengadopsi awal, dan sebaliknya mempromosikan adopsi teknologi baru</a:t>
            </a:r>
            <a:r>
              <a:rPr lang="en-US" sz="1400" smtClean="0"/>
              <a:t>.</a:t>
            </a:r>
          </a:p>
          <a:p>
            <a:pPr marL="288925" indent="-288925">
              <a:buFontTx/>
              <a:buAutoNum type="arabicPeriod"/>
            </a:pPr>
            <a:r>
              <a:rPr lang="en-US" sz="1400" b="1" smtClean="0">
                <a:solidFill>
                  <a:srgbClr val="FF0000"/>
                </a:solidFill>
                <a:effectLst/>
              </a:rPr>
              <a:t>Expectations: </a:t>
            </a:r>
            <a:r>
              <a:rPr lang="en-US" sz="1400"/>
              <a:t>Jika cukup perusahaan memegang harapan positif tentang kemungkinan teknologi untuk dominasi, maka teknologi ini akan menikmati masa bulan madu yang panjang, dan adopsi difasilitasi.</a:t>
            </a:r>
            <a:endParaRPr lang="en-US" sz="1400" b="1" dirty="0">
              <a:effectLst/>
            </a:endParaRPr>
          </a:p>
        </p:txBody>
      </p:sp>
    </p:spTree>
  </p:cSld>
  <p:clrMapOvr>
    <a:masterClrMapping/>
  </p:clrMapOvr>
  <p:transition spd="slow">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6200" y="133350"/>
            <a:ext cx="8991600" cy="914400"/>
          </a:xfrm>
          <a:prstGeom prst="roundRect">
            <a:avLst>
              <a:gd name="adj" fmla="val 50000"/>
            </a:avLst>
          </a:prstGeom>
          <a:solidFill>
            <a:srgbClr val="CC00CC"/>
          </a:solidFill>
          <a:effectLst>
            <a:outerShdw blurRad="203200" dist="114300" dir="2700000" algn="tl" rotWithShape="0">
              <a:prstClr val="black">
                <a:alpha val="71000"/>
              </a:prstClr>
            </a:outerShdw>
          </a:effectLst>
          <a:scene3d>
            <a:camera prst="orthographicFront"/>
            <a:lightRig rig="flat" dir="t">
              <a:rot lat="0" lon="0" rev="9000000"/>
            </a:lightRig>
          </a:scene3d>
          <a:sp3d prstMaterial="flat">
            <a:bevelT w="539750" h="285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546" name="Rectangle 2"/>
          <p:cNvSpPr>
            <a:spLocks noGrp="1" noChangeArrowheads="1"/>
          </p:cNvSpPr>
          <p:nvPr>
            <p:ph type="title"/>
          </p:nvPr>
        </p:nvSpPr>
        <p:spPr>
          <a:xfrm>
            <a:off x="0" y="205978"/>
            <a:ext cx="9144000" cy="857250"/>
          </a:xfrm>
        </p:spPr>
        <p:txBody>
          <a:bodyPr/>
          <a:lstStyle/>
          <a:p>
            <a:r>
              <a:rPr lang="en-US" sz="4000" dirty="0" smtClean="0">
                <a:effectLst/>
              </a:rPr>
              <a:t>3. Characteristic </a:t>
            </a:r>
            <a:r>
              <a:rPr lang="en-US" sz="4000" dirty="0">
                <a:effectLst/>
              </a:rPr>
              <a:t>of The Population</a:t>
            </a:r>
          </a:p>
        </p:txBody>
      </p:sp>
      <p:sp>
        <p:nvSpPr>
          <p:cNvPr id="108547" name="Rectangle 3"/>
          <p:cNvSpPr>
            <a:spLocks noGrp="1" noChangeArrowheads="1"/>
          </p:cNvSpPr>
          <p:nvPr>
            <p:ph idx="1"/>
          </p:nvPr>
        </p:nvSpPr>
        <p:spPr>
          <a:xfrm>
            <a:off x="533400" y="1885950"/>
            <a:ext cx="7924800" cy="2572940"/>
          </a:xfrm>
        </p:spPr>
        <p:txBody>
          <a:bodyPr/>
          <a:lstStyle/>
          <a:p>
            <a:pPr marL="457200" indent="-457200">
              <a:buFont typeface="+mj-lt"/>
              <a:buAutoNum type="arabicPeriod"/>
            </a:pPr>
            <a:r>
              <a:rPr lang="en-US" sz="2000" dirty="0">
                <a:solidFill>
                  <a:srgbClr val="CC00CC"/>
                </a:solidFill>
              </a:rPr>
              <a:t>Communication</a:t>
            </a:r>
            <a:r>
              <a:rPr lang="en-US" sz="1800"/>
              <a:t>: </a:t>
            </a:r>
            <a:r>
              <a:rPr lang="en-US" sz="1800" smtClean="0"/>
              <a:t>Informasi mengurangi ketidakpastian bagi adopter.</a:t>
            </a:r>
            <a:endParaRPr lang="en-US" sz="1800" dirty="0"/>
          </a:p>
          <a:p>
            <a:pPr marL="457200" indent="-457200">
              <a:buFont typeface="+mj-lt"/>
              <a:buAutoNum type="arabicPeriod"/>
            </a:pPr>
            <a:r>
              <a:rPr lang="en-US" sz="2000" dirty="0">
                <a:solidFill>
                  <a:srgbClr val="CC00CC"/>
                </a:solidFill>
              </a:rPr>
              <a:t>Opinion leaders</a:t>
            </a:r>
            <a:r>
              <a:rPr lang="en-US" sz="1800"/>
              <a:t>: </a:t>
            </a:r>
            <a:r>
              <a:rPr lang="en-US" sz="1800" smtClean="0"/>
              <a:t>Adalah individu yang mempengaruhi opini orang lain tentang inovasi. Sebagian besar ide masuk dan terjadi difusi melalui populasi karena opinion leader (kepemimpinan opini) ini.</a:t>
            </a:r>
            <a:endParaRPr lang="en-US" sz="1800" dirty="0"/>
          </a:p>
          <a:p>
            <a:pPr marL="457200" indent="-457200">
              <a:buFont typeface="+mj-lt"/>
              <a:buAutoNum type="arabicPeriod"/>
            </a:pPr>
            <a:r>
              <a:rPr lang="en-US" sz="2000" dirty="0" smtClean="0">
                <a:solidFill>
                  <a:srgbClr val="CC00CC"/>
                </a:solidFill>
              </a:rPr>
              <a:t>Cultural </a:t>
            </a:r>
            <a:r>
              <a:rPr lang="en-US" sz="2000" dirty="0">
                <a:solidFill>
                  <a:srgbClr val="CC00CC"/>
                </a:solidFill>
              </a:rPr>
              <a:t>norms</a:t>
            </a:r>
            <a:r>
              <a:rPr lang="en-US" sz="1800"/>
              <a:t>: </a:t>
            </a:r>
            <a:r>
              <a:rPr lang="en-US" sz="1800" smtClean="0"/>
              <a:t>Didefinisikan sebagai rentang perilaku toleransi, sebagai panutan bagi individu, dan dikategorikan oleh kepemimpinan opini. Norma bisa menghambat atau mempercepat difusi inovasi.</a:t>
            </a:r>
          </a:p>
        </p:txBody>
      </p:sp>
    </p:spTree>
  </p:cSld>
  <p:clrMapOvr>
    <a:masterClrMapping/>
  </p:clrMapOvr>
  <p:transition spd="slow">
    <p:wheel spokes="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Scroll 2"/>
          <p:cNvSpPr/>
          <p:nvPr/>
        </p:nvSpPr>
        <p:spPr>
          <a:xfrm flipH="1">
            <a:off x="76200" y="54430"/>
            <a:ext cx="9067800" cy="5010150"/>
          </a:xfrm>
          <a:prstGeom prst="verticalScroll">
            <a:avLst>
              <a:gd name="adj" fmla="val 5804"/>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 name="Rectangle 1"/>
          <p:cNvSpPr>
            <a:spLocks noChangeArrowheads="1"/>
          </p:cNvSpPr>
          <p:nvPr/>
        </p:nvSpPr>
        <p:spPr bwMode="auto">
          <a:xfrm>
            <a:off x="533400" y="389527"/>
            <a:ext cx="8305800"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buFontTx/>
              <a:buNone/>
              <a:tabLst/>
            </a:pPr>
            <a:r>
              <a:rPr kumimoji="0" lang="en-US" sz="1400" i="0" u="none" strike="noStrike" cap="none" normalizeH="0" baseline="0" dirty="0" smtClean="0">
                <a:ln>
                  <a:noFill/>
                </a:ln>
                <a:effectLst/>
                <a:latin typeface="Calibri" pitchFamily="34" charset="0"/>
                <a:ea typeface="Calibri" pitchFamily="34" charset="0"/>
                <a:cs typeface="Times New Roman" pitchFamily="18" charset="0"/>
              </a:rPr>
              <a:t>PROCESS OF TECHNOLOGY CHANGE: DIFFUSION</a:t>
            </a:r>
          </a:p>
          <a:p>
            <a:pPr marL="0" marR="0" lvl="0" indent="457200" algn="l" defTabSz="914400" rtl="0" eaLnBrk="1" fontAlgn="base" latinLnBrk="0" hangingPunct="1">
              <a:lnSpc>
                <a:spcPct val="100000"/>
              </a:lnSpc>
              <a:spcBef>
                <a:spcPct val="0"/>
              </a:spcBef>
              <a:spcAft>
                <a:spcPct val="0"/>
              </a:spcAft>
              <a:buClrTx/>
              <a:buSzTx/>
              <a:buFontTx/>
              <a:buNone/>
              <a:tabLst/>
            </a:pPr>
            <a:endParaRPr kumimoji="0" lang="en-US" sz="1000" i="0" u="none" strike="noStrike" cap="none" normalizeH="0" baseline="0" dirty="0" smtClean="0">
              <a:ln>
                <a:noFill/>
              </a:ln>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400" i="0" u="none" strike="noStrike" cap="none" normalizeH="0" baseline="0" dirty="0" smtClean="0">
                <a:ln>
                  <a:noFill/>
                </a:ln>
                <a:effectLst/>
                <a:latin typeface="Calibri" pitchFamily="34" charset="0"/>
                <a:ea typeface="Calibri" pitchFamily="34" charset="0"/>
                <a:cs typeface="Times New Roman" pitchFamily="18" charset="0"/>
              </a:rPr>
              <a:t>In 1965, Dr. Richard Carlson analyzed the spread of modern math among school administrators in Pennsylvania and West Virginia. He studied the opinion leadership pattern related to modern math among school superintendents, characteristics of the innovation, and its rate of adoption.</a:t>
            </a:r>
            <a:endParaRPr kumimoji="0" lang="en-US" sz="1000" i="0" u="none" strike="noStrike" cap="none" normalizeH="0" baseline="0" dirty="0" smtClean="0">
              <a:ln>
                <a:noFill/>
              </a:ln>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400" i="0" u="none" strike="noStrike" cap="none" normalizeH="0" baseline="0" dirty="0" smtClean="0">
                <a:ln>
                  <a:noFill/>
                </a:ln>
                <a:effectLst/>
                <a:latin typeface="Calibri" pitchFamily="34" charset="0"/>
                <a:ea typeface="Calibri" pitchFamily="34" charset="0"/>
                <a:cs typeface="Times New Roman" pitchFamily="18" charset="0"/>
              </a:rPr>
              <a:t>Carlson’s study produced impressive insights about the diffusion networks through which modern math spread from school to school in Allegheny County, Pennsylvania (this county is the metropolitan area for Pittsburgh). Carlson conducted personal interviews with each of the 38 superintendents who headed these school systems, asking each (1) in what year they had adopted modern math, (2) which other superintendents were their best friends, and (3) for certain other data.</a:t>
            </a:r>
            <a:endParaRPr kumimoji="0" lang="en-US" sz="1000" i="0" u="none" strike="noStrike" cap="none" normalizeH="0" baseline="0" dirty="0" smtClean="0">
              <a:ln>
                <a:noFill/>
              </a:ln>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400" i="0" u="none" strike="noStrike" cap="none" normalizeH="0" baseline="0" dirty="0" smtClean="0">
                <a:ln>
                  <a:noFill/>
                </a:ln>
                <a:effectLst/>
                <a:latin typeface="Calibri" pitchFamily="34" charset="0"/>
                <a:ea typeface="Calibri" pitchFamily="34" charset="0"/>
                <a:cs typeface="Times New Roman" pitchFamily="18" charset="0"/>
              </a:rPr>
              <a:t>Modern math entered the local educational scene of Allegheny County by means of one school superintendent, who adopted in 1958. This innovator traveled widely outside the Pittsburgh area, but he was an isolate in the local network; none of the 37 other school administrators talked to him. The </a:t>
            </a:r>
            <a:r>
              <a:rPr kumimoji="0" lang="en-US" sz="1400" i="1" u="none" strike="noStrike" cap="none" normalizeH="0" baseline="0" dirty="0" smtClean="0">
                <a:ln>
                  <a:noFill/>
                </a:ln>
                <a:effectLst/>
                <a:latin typeface="Calibri" pitchFamily="34" charset="0"/>
                <a:ea typeface="Calibri" pitchFamily="34" charset="0"/>
                <a:cs typeface="Times New Roman" pitchFamily="18" charset="0"/>
              </a:rPr>
              <a:t>S</a:t>
            </a:r>
            <a:r>
              <a:rPr kumimoji="0" lang="en-US" sz="1400" i="0" u="none" strike="noStrike" cap="none" normalizeH="0" baseline="0" dirty="0" smtClean="0">
                <a:ln>
                  <a:noFill/>
                </a:ln>
                <a:effectLst/>
                <a:latin typeface="Calibri" pitchFamily="34" charset="0"/>
                <a:ea typeface="Calibri" pitchFamily="34" charset="0"/>
                <a:cs typeface="Times New Roman" pitchFamily="18" charset="0"/>
              </a:rPr>
              <a:t>-shaped diffusion curve din not take off until 1959—after a clique of six superintendents adopted; these six included three main opinion leaders in the system. The rate of adoption then began to climb rapidly. There was only one adopter in 1958 (the innovator), five by the end of 1959, 15 by 1960, 27 by 1961, 35 by 1962, and all 38 superintendents had adopted by the end of 1963. Thus, modern math spread to 100-percent adoption in about five years.</a:t>
            </a:r>
            <a:endParaRPr kumimoji="0" lang="en-US" sz="1000" i="0" u="none" strike="noStrike" cap="none" normalizeH="0" baseline="0" dirty="0" smtClean="0">
              <a:ln>
                <a:noFill/>
              </a:ln>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400" i="0" u="none" strike="noStrike" cap="none" normalizeH="0" baseline="0" dirty="0" smtClean="0">
                <a:ln>
                  <a:noFill/>
                </a:ln>
                <a:effectLst/>
                <a:latin typeface="Calibri" pitchFamily="34" charset="0"/>
                <a:ea typeface="Calibri" pitchFamily="34" charset="0"/>
                <a:cs typeface="Times New Roman" pitchFamily="18" charset="0"/>
              </a:rPr>
              <a:t>The cosmopolite innovator was too innovative to serve as an appropriate role model for the other superintendents. They waited to adopt until the opinion leaders in the six-member clique favored the innovation.</a:t>
            </a:r>
            <a:endParaRPr kumimoji="0" lang="en-US" sz="1000" i="0" u="none" strike="noStrike" cap="none" normalizeH="0" baseline="0" dirty="0" smtClean="0">
              <a:ln>
                <a:noFill/>
              </a:ln>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7">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1472333154</TotalTime>
  <Pages>24</Pages>
  <Words>1707</Words>
  <Application>Microsoft Office PowerPoint</Application>
  <PresentationFormat>On-screen Show (16:9)</PresentationFormat>
  <Paragraphs>203</Paragraphs>
  <Slides>32</Slides>
  <Notes>3</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Theme7</vt:lpstr>
      <vt:lpstr>PowerPoint Presentation</vt:lpstr>
      <vt:lpstr>Apa itu difusi?</vt:lpstr>
      <vt:lpstr>Ada 3 (tiga) elemen utama</vt:lpstr>
      <vt:lpstr>PowerPoint Presentation</vt:lpstr>
      <vt:lpstr>DINAMIKA DIFUSI</vt:lpstr>
      <vt:lpstr>3 (tiga) karakteristik utama dinamika difusi</vt:lpstr>
      <vt:lpstr>(1) S-CURVE OF DIFFUSION</vt:lpstr>
      <vt:lpstr>PowerPoint Presentation</vt:lpstr>
      <vt:lpstr>PowerPoint Presentation</vt:lpstr>
      <vt:lpstr>Mathematical formulation of s-curve of diffusion: The Bass model</vt:lpstr>
      <vt:lpstr>Mathematical formulation of s-curve of diffusion: The Bass model</vt:lpstr>
      <vt:lpstr>(2) Reinvension</vt:lpstr>
      <vt:lpstr>EMPAT CARA DI MANA REINVENSI TERJADI SELAMA DIFUSI</vt:lpstr>
      <vt:lpstr>Mekanisme Difusi</vt:lpstr>
      <vt:lpstr>MEKANISME DIFUSI</vt:lpstr>
      <vt:lpstr>1. STUBTITUSI TEKNOLOGI</vt:lpstr>
      <vt:lpstr>2. Bandwagon Effect</vt:lpstr>
      <vt:lpstr>Model  Adopsi Inovasi</vt:lpstr>
      <vt:lpstr>LIMA TAHAPAN PROSES KEPUTUSAN</vt:lpstr>
      <vt:lpstr>PowerPoint Presentation</vt:lpstr>
      <vt:lpstr>Pergeseran Karakteristik Adopter Sepanjang Waktu</vt:lpstr>
      <vt:lpstr>PowerPoint Presentation</vt:lpstr>
      <vt:lpstr>Relatif Pentingnya Tahap Keputusan</vt:lpstr>
      <vt:lpstr>Faktor-faktor yang Mendorong Proses Difusi </vt:lpstr>
      <vt:lpstr>1. ATRIBUT INOVASI</vt:lpstr>
      <vt:lpstr>Component of an Innovation</vt:lpstr>
      <vt:lpstr>PowerPoint Presentation</vt:lpstr>
      <vt:lpstr>2. EFEK KOMUNITAS</vt:lpstr>
      <vt:lpstr>2. EFEK KOMUNITAS</vt:lpstr>
      <vt:lpstr>2. Community Effect</vt:lpstr>
      <vt:lpstr>3. Characteristic of The Population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FM10 Chapter 25</dc:title>
  <dc:subject>Powerpoint Show</dc:subject>
  <dc:creator>Lou Gapenski, Mike Ehrhardt</dc:creator>
  <cp:lastModifiedBy>Jary</cp:lastModifiedBy>
  <cp:revision>206</cp:revision>
  <cp:lastPrinted>1997-04-29T13:41:06Z</cp:lastPrinted>
  <dcterms:created xsi:type="dcterms:W3CDTF">1996-01-09T12:47:42Z</dcterms:created>
  <dcterms:modified xsi:type="dcterms:W3CDTF">2016-03-21T15:16:16Z</dcterms:modified>
</cp:coreProperties>
</file>