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51" r:id="rId1"/>
  </p:sldMasterIdLst>
  <p:notesMasterIdLst>
    <p:notesMasterId r:id="rId32"/>
  </p:notesMasterIdLst>
  <p:handoutMasterIdLst>
    <p:handoutMasterId r:id="rId33"/>
  </p:handoutMasterIdLst>
  <p:sldIdLst>
    <p:sldId id="289" r:id="rId2"/>
    <p:sldId id="315" r:id="rId3"/>
    <p:sldId id="316" r:id="rId4"/>
    <p:sldId id="333" r:id="rId5"/>
    <p:sldId id="317" r:id="rId6"/>
    <p:sldId id="318" r:id="rId7"/>
    <p:sldId id="332" r:id="rId8"/>
    <p:sldId id="319" r:id="rId9"/>
    <p:sldId id="334" r:id="rId10"/>
    <p:sldId id="346" r:id="rId11"/>
    <p:sldId id="320" r:id="rId12"/>
    <p:sldId id="321" r:id="rId13"/>
    <p:sldId id="345" r:id="rId14"/>
    <p:sldId id="336" r:id="rId15"/>
    <p:sldId id="337" r:id="rId16"/>
    <p:sldId id="339" r:id="rId17"/>
    <p:sldId id="322" r:id="rId18"/>
    <p:sldId id="340" r:id="rId19"/>
    <p:sldId id="341" r:id="rId20"/>
    <p:sldId id="342" r:id="rId21"/>
    <p:sldId id="347" r:id="rId22"/>
    <p:sldId id="343" r:id="rId23"/>
    <p:sldId id="344" r:id="rId24"/>
    <p:sldId id="348" r:id="rId25"/>
    <p:sldId id="326" r:id="rId26"/>
    <p:sldId id="327" r:id="rId27"/>
    <p:sldId id="328" r:id="rId28"/>
    <p:sldId id="329" r:id="rId29"/>
    <p:sldId id="330" r:id="rId30"/>
    <p:sldId id="331" r:id="rId31"/>
  </p:sldIdLst>
  <p:sldSz cx="12192000" cy="6858000"/>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1200" userDrawn="1">
          <p15:clr>
            <a:srgbClr val="A4A3A4"/>
          </p15:clr>
        </p15:guide>
        <p15:guide id="2" pos="7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FF00"/>
    <a:srgbClr val="CC00CC"/>
    <a:srgbClr val="00FF00"/>
    <a:srgbClr val="FF0000"/>
    <a:srgbClr val="FF1D1D"/>
    <a:srgbClr val="FFFF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autoAdjust="0"/>
    <p:restoredTop sz="94761" autoAdjust="0"/>
  </p:normalViewPr>
  <p:slideViewPr>
    <p:cSldViewPr>
      <p:cViewPr varScale="1">
        <p:scale>
          <a:sx n="66" d="100"/>
          <a:sy n="66" d="100"/>
        </p:scale>
        <p:origin x="-960" y="-102"/>
      </p:cViewPr>
      <p:guideLst>
        <p:guide orient="horz" pos="1200"/>
        <p:guide pos="7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096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384175" y="687388"/>
            <a:ext cx="6089650" cy="3425825"/>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ChangeArrowheads="1"/>
          </p:cNvSpPr>
          <p:nvPr/>
        </p:nvSpPr>
        <p:spPr bwMode="auto">
          <a:xfrm>
            <a:off x="6400800" y="8751888"/>
            <a:ext cx="38735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spAutoFit/>
          </a:bodyPr>
          <a:lstStyle/>
          <a:p>
            <a:pPr algn="r"/>
            <a:fld id="{9AC5CFCE-06FB-4585-ABCB-0D2E9365B6F4}" type="slidenum">
              <a:rPr lang="en-US" sz="1400" b="0">
                <a:latin typeface="Times New Roman" panose="02020603050405020304" pitchFamily="18" charset="0"/>
              </a:rPr>
              <a:pPr algn="r"/>
              <a:t>‹#›</a:t>
            </a:fld>
            <a:endParaRPr lang="en-US" sz="1400" b="0">
              <a:latin typeface="Times New Roman" panose="02020603050405020304" pitchFamily="18" charset="0"/>
            </a:endParaRPr>
          </a:p>
        </p:txBody>
      </p:sp>
    </p:spTree>
    <p:extLst>
      <p:ext uri="{BB962C8B-B14F-4D97-AF65-F5344CB8AC3E}">
        <p14:creationId xmlns:p14="http://schemas.microsoft.com/office/powerpoint/2010/main" val="24867024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572085" y="3337560"/>
            <a:ext cx="8640064"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77400"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914400" y="3583838"/>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2485800"/>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68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86400"/>
            <a:ext cx="5386917"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5486400"/>
            <a:ext cx="5389033"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516912"/>
            <a:ext cx="5386917"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516912"/>
            <a:ext cx="53890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8" name="Slide Number Placeholder 7"/>
          <p:cNvSpPr>
            <a:spLocks noGrp="1"/>
          </p:cNvSpPr>
          <p:nvPr>
            <p:ph type="sldNum" sz="quarter" idx="11"/>
          </p:nvPr>
        </p:nvSpPr>
        <p:spPr/>
        <p:txBody>
          <a:bodyPr/>
          <a:lstStyle/>
          <a:p>
            <a:fld id="{2AA957AF-53C0-420B-9C2D-77DB1416566C}" type="slidenum">
              <a:rPr kumimoji="0" lang="en-US" smtClean="0"/>
              <a:pPr eaLnBrk="1" latinLnBrk="0" hangingPunct="1"/>
              <a:t>‹#›</a:t>
            </a:fld>
            <a:endParaRPr kumimoji="0" lang="en-US"/>
          </a:p>
        </p:txBody>
      </p:sp>
      <p:sp>
        <p:nvSpPr>
          <p:cNvPr id="9" name="Footer Placeholder 8"/>
          <p:cNvSpPr>
            <a:spLocks noGrp="1"/>
          </p:cNvSpPr>
          <p:nvPr>
            <p:ph type="ftr" sz="quarter" idx="12"/>
          </p:nvPr>
        </p:nvSpPr>
        <p:spPr/>
        <p:txBody>
          <a:bodyPr/>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5528"/>
            <a:ext cx="42672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eaLnBrk="1" latinLnBrk="0" hangingPunct="1"/>
            <a:fld id="{E637BB6B-EE1B-48FB-8575-0D55C373DE88}" type="datetimeFigureOut">
              <a:rPr lang="en-US" smtClean="0"/>
              <a:pPr eaLnBrk="1" latinLnBrk="0" hangingPunct="1"/>
              <a:t>7/10/2016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10875264" y="6422065"/>
            <a:ext cx="1016000" cy="365125"/>
          </a:xfrm>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08976" y="1705709"/>
            <a:ext cx="4071824"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7408979" y="2998765"/>
            <a:ext cx="4071821"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09600" y="6422065"/>
            <a:ext cx="2844800" cy="365125"/>
          </a:xfrm>
        </p:spPr>
        <p:txBody>
          <a:bodyPr/>
          <a:lstStyle/>
          <a:p>
            <a:pPr eaLnBrk="1" latinLnBrk="0" hangingPunct="1"/>
            <a:fld id="{E637BB6B-EE1B-48FB-8575-0D55C373DE88}" type="datetimeFigureOut">
              <a:rPr lang="en-US" smtClean="0"/>
              <a:pPr eaLnBrk="1" latinLnBrk="0" hangingPunct="1"/>
              <a:t>7/10/2016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7/10/2016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7/10/2016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609600" y="274638"/>
            <a:ext cx="99568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600201"/>
            <a:ext cx="995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422065"/>
            <a:ext cx="28448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eaLnBrk="1" latinLnBrk="0" hangingPunct="1"/>
            <a:fld id="{E637BB6B-EE1B-48FB-8575-0D55C373DE88}" type="datetimeFigureOut">
              <a:rPr lang="en-US" smtClean="0"/>
              <a:pPr eaLnBrk="1" latinLnBrk="0" hangingPunct="1"/>
              <a:t>7/10/2016</a:t>
            </a:fld>
            <a:endParaRPr lang="en-US" sz="1000">
              <a:solidFill>
                <a:schemeClr val="tx2">
                  <a:shade val="50000"/>
                </a:schemeClr>
              </a:solidFill>
            </a:endParaRPr>
          </a:p>
        </p:txBody>
      </p:sp>
      <p:sp>
        <p:nvSpPr>
          <p:cNvPr id="22" name="Footer Placeholder 21"/>
          <p:cNvSpPr>
            <a:spLocks noGrp="1"/>
          </p:cNvSpPr>
          <p:nvPr>
            <p:ph type="ftr" sz="quarter" idx="3"/>
          </p:nvPr>
        </p:nvSpPr>
        <p:spPr>
          <a:xfrm>
            <a:off x="4165600" y="6422065"/>
            <a:ext cx="38608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lgn="ctr" eaLnBrk="1" latinLnBrk="0" hangingPunct="1"/>
            <a:endParaRPr kumimoji="0" lang="en-US" sz="1000" dirty="0">
              <a:solidFill>
                <a:schemeClr val="tx2">
                  <a:shade val="50000"/>
                </a:schemeClr>
              </a:solidFill>
            </a:endParaRPr>
          </a:p>
        </p:txBody>
      </p:sp>
      <p:sp>
        <p:nvSpPr>
          <p:cNvPr id="18" name="Slide Number Placeholder 17"/>
          <p:cNvSpPr>
            <a:spLocks noGrp="1"/>
          </p:cNvSpPr>
          <p:nvPr>
            <p:ph type="sldNum" sz="quarter" idx="4"/>
          </p:nvPr>
        </p:nvSpPr>
        <p:spPr>
          <a:xfrm>
            <a:off x="10871200" y="6422065"/>
            <a:ext cx="1016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2AA957AF-53C0-420B-9C2D-77DB1416566C}" type="slidenum">
              <a:rPr kumimoji="0" lang="en-US" smtClean="0"/>
              <a:pPr eaLnBrk="1" latinLnBrk="0" hangingPunct="1"/>
              <a:t>‹#›</a:t>
            </a:fld>
            <a:endParaRPr kumimoji="0" lang="en-US" sz="1000" dirty="0">
              <a:solidFill>
                <a:schemeClr val="tx2">
                  <a:shade val="50000"/>
                </a:schemeClr>
              </a:solidFill>
            </a:endParaRPr>
          </a:p>
        </p:txBody>
      </p:sp>
    </p:spTree>
  </p:cSld>
  <p:clrMap bg1="dk1" tx1="lt1" bg2="dk2" tx2="lt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228600" y="1143001"/>
            <a:ext cx="10972800" cy="51054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en-US" sz="8800" smtClean="0">
                <a:effectLst>
                  <a:outerShdw blurRad="76200" dist="50800" dir="5400000" algn="tl" rotWithShape="0">
                    <a:srgbClr val="000000">
                      <a:alpha val="65000"/>
                    </a:srgbClr>
                  </a:outerShdw>
                </a:effectLst>
                <a:latin typeface="Berlin Sans FB Demi" panose="020E0802020502020306" pitchFamily="34" charset="0"/>
              </a:rPr>
              <a:t>BAB 5</a:t>
            </a:r>
            <a:r>
              <a:rPr lang="en-US" sz="8800">
                <a:effectLst>
                  <a:outerShdw blurRad="76200" dist="50800" dir="5400000" algn="tl" rotWithShape="0">
                    <a:srgbClr val="000000">
                      <a:alpha val="65000"/>
                    </a:srgbClr>
                  </a:outerShdw>
                </a:effectLst>
                <a:latin typeface="Berlin Sans FB Demi" panose="020E0802020502020306" pitchFamily="34" charset="0"/>
              </a:rPr>
              <a:t/>
            </a:r>
            <a:br>
              <a:rPr lang="en-US" sz="8800">
                <a:effectLst>
                  <a:outerShdw blurRad="76200" dist="50800" dir="5400000" algn="tl" rotWithShape="0">
                    <a:srgbClr val="000000">
                      <a:alpha val="65000"/>
                    </a:srgbClr>
                  </a:outerShdw>
                </a:effectLst>
                <a:latin typeface="Berlin Sans FB Demi" panose="020E0802020502020306" pitchFamily="34" charset="0"/>
              </a:rPr>
            </a:br>
            <a:r>
              <a:rPr lang="en-US" sz="8800" smtClean="0">
                <a:effectLst>
                  <a:outerShdw blurRad="76200" dist="50800" dir="5400000" algn="tl" rotWithShape="0">
                    <a:srgbClr val="000000">
                      <a:alpha val="65000"/>
                    </a:srgbClr>
                  </a:outerShdw>
                </a:effectLst>
                <a:latin typeface="Berlin Sans FB" panose="020E0602020502020306" pitchFamily="34" charset="0"/>
              </a:rPr>
              <a:t>TEKNOLOGI DAN PERSAINGAN</a:t>
            </a:r>
            <a:r>
              <a:rPr lang="en-US" sz="8800" dirty="0">
                <a:effectLst>
                  <a:outerShdw blurRad="76200" dist="50800" dir="5400000" algn="tl" rotWithShape="0">
                    <a:srgbClr val="000000">
                      <a:alpha val="65000"/>
                    </a:srgbClr>
                  </a:outerShdw>
                </a:effectLst>
                <a:latin typeface="Berlin Sans FB" panose="020E0602020502020306" pitchFamily="34" charset="0"/>
              </a:rPr>
              <a:t/>
            </a:r>
            <a:br>
              <a:rPr lang="en-US" sz="8800" dirty="0">
                <a:effectLst>
                  <a:outerShdw blurRad="76200" dist="50800" dir="5400000" algn="tl" rotWithShape="0">
                    <a:srgbClr val="000000">
                      <a:alpha val="65000"/>
                    </a:srgbClr>
                  </a:outerShdw>
                </a:effectLst>
                <a:latin typeface="Berlin Sans FB" panose="020E0602020502020306" pitchFamily="34" charset="0"/>
              </a:rPr>
            </a:br>
            <a:endParaRPr lang="en-US" sz="8000" dirty="0">
              <a:effectLst>
                <a:outerShdw blurRad="76200" dist="50800" dir="5400000" algn="tl" rotWithShape="0">
                  <a:srgbClr val="000000">
                    <a:alpha val="6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ChangeArrowheads="1"/>
          </p:cNvSpPr>
          <p:nvPr/>
        </p:nvSpPr>
        <p:spPr bwMode="auto">
          <a:xfrm>
            <a:off x="0" y="6403258"/>
            <a:ext cx="3890963" cy="457200"/>
          </a:xfrm>
          <a:prstGeom prst="rect">
            <a:avLst/>
          </a:prstGeom>
          <a:solidFill>
            <a:srgbClr val="438E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2400" dirty="0">
                <a:solidFill>
                  <a:srgbClr val="FFFF00"/>
                </a:solidFill>
                <a:effectLst>
                  <a:outerShdw blurRad="38100" dist="38100" dir="2700000" algn="tl">
                    <a:srgbClr val="000000">
                      <a:alpha val="43137"/>
                    </a:srgbClr>
                  </a:outerShdw>
                </a:effectLst>
              </a:rPr>
              <a:t>THEORITICAL LINKAGES</a:t>
            </a:r>
            <a:endParaRPr lang="en-US" sz="3200" b="0" dirty="0">
              <a:solidFill>
                <a:srgbClr val="FFFF00"/>
              </a:solidFill>
              <a:effectLst>
                <a:outerShdw blurRad="38100" dist="38100" dir="2700000" algn="tl">
                  <a:srgbClr val="000000">
                    <a:alpha val="43137"/>
                  </a:srgbClr>
                </a:outerShdw>
              </a:effectLst>
              <a:latin typeface="Times New Roman" panose="02020603050405020304" pitchFamily="18" charset="0"/>
            </a:endParaRPr>
          </a:p>
        </p:txBody>
      </p:sp>
      <p:sp>
        <p:nvSpPr>
          <p:cNvPr id="110598" name="Text Box 6"/>
          <p:cNvSpPr txBox="1">
            <a:spLocks noChangeArrowheads="1"/>
          </p:cNvSpPr>
          <p:nvPr/>
        </p:nvSpPr>
        <p:spPr bwMode="auto">
          <a:xfrm>
            <a:off x="1752600" y="2544764"/>
            <a:ext cx="2322514" cy="2179636"/>
          </a:xfrm>
          <a:prstGeom prst="rect">
            <a:avLst/>
          </a:prstGeom>
          <a:ln>
            <a:headEnd/>
            <a:tailEn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a:flatTx/>
          </a:bodyPr>
          <a:lstStyle/>
          <a:p>
            <a:pPr algn="ctr"/>
            <a:r>
              <a:rPr lang="en-US" sz="1700" dirty="0" err="1">
                <a:effectLst>
                  <a:outerShdw blurRad="38100" dist="38100" dir="2700000" algn="tl">
                    <a:srgbClr val="000000">
                      <a:alpha val="43137"/>
                    </a:srgbClr>
                  </a:outerShdw>
                </a:effectLst>
                <a:latin typeface="Kabel Bk BT" pitchFamily="34" charset="0"/>
              </a:rPr>
              <a:t>Globalisasi</a:t>
            </a: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smtClean="0">
                <a:effectLst>
                  <a:outerShdw blurRad="38100" dist="38100" dir="2700000" algn="tl">
                    <a:srgbClr val="000000">
                      <a:alpha val="43137"/>
                    </a:srgbClr>
                  </a:outerShdw>
                </a:effectLst>
                <a:latin typeface="Kabel Bk BT" pitchFamily="34" charset="0"/>
              </a:rPr>
              <a:t>Kompresi</a:t>
            </a:r>
          </a:p>
          <a:p>
            <a:pPr algn="ctr"/>
            <a:r>
              <a:rPr lang="en-US" sz="1700" smtClean="0">
                <a:effectLst>
                  <a:outerShdw blurRad="38100" dist="38100" dir="2700000" algn="tl">
                    <a:srgbClr val="000000">
                      <a:alpha val="43137"/>
                    </a:srgbClr>
                  </a:outerShdw>
                </a:effectLst>
                <a:latin typeface="Kabel Bk BT" pitchFamily="34" charset="0"/>
              </a:rPr>
              <a:t>Waktu</a:t>
            </a: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smtClean="0">
                <a:effectLst>
                  <a:outerShdw blurRad="38100" dist="38100" dir="2700000" algn="tl">
                    <a:srgbClr val="000000">
                      <a:alpha val="43137"/>
                    </a:srgbClr>
                  </a:outerShdw>
                </a:effectLst>
                <a:latin typeface="Kabel Bk BT" pitchFamily="34" charset="0"/>
              </a:rPr>
              <a:t>Integrasi</a:t>
            </a:r>
          </a:p>
          <a:p>
            <a:pPr algn="ctr"/>
            <a:r>
              <a:rPr lang="en-US" sz="1700" smtClean="0">
                <a:effectLst>
                  <a:outerShdw blurRad="38100" dist="38100" dir="2700000" algn="tl">
                    <a:srgbClr val="000000">
                      <a:alpha val="43137"/>
                    </a:srgbClr>
                  </a:outerShdw>
                </a:effectLst>
                <a:latin typeface="Kabel Bk BT" pitchFamily="34" charset="0"/>
              </a:rPr>
              <a:t>Teknologi</a:t>
            </a:r>
            <a:endParaRPr lang="en-US" sz="2400" dirty="0">
              <a:effectLst>
                <a:outerShdw blurRad="38100" dist="38100" dir="2700000" algn="tl">
                  <a:srgbClr val="000000">
                    <a:alpha val="43137"/>
                  </a:srgbClr>
                </a:outerShdw>
              </a:effectLst>
            </a:endParaRPr>
          </a:p>
        </p:txBody>
      </p:sp>
      <p:sp>
        <p:nvSpPr>
          <p:cNvPr id="110599" name="Text Box 7"/>
          <p:cNvSpPr txBox="1">
            <a:spLocks noChangeArrowheads="1"/>
          </p:cNvSpPr>
          <p:nvPr/>
        </p:nvSpPr>
        <p:spPr bwMode="auto">
          <a:xfrm>
            <a:off x="5164137" y="2514600"/>
            <a:ext cx="2243933" cy="2209800"/>
          </a:xfrm>
          <a:prstGeom prst="rect">
            <a:avLst/>
          </a:prstGeom>
          <a:ln>
            <a:headEnd/>
            <a:tailEnd/>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flatTx/>
          </a:bodyPr>
          <a:lstStyle/>
          <a:p>
            <a:pPr algn="ctr"/>
            <a:endParaRPr lang="en-US" sz="1700" dirty="0">
              <a:effectLst>
                <a:outerShdw blurRad="38100" dist="38100" dir="2700000" algn="tl">
                  <a:srgbClr val="000000">
                    <a:alpha val="43137"/>
                  </a:srgbClr>
                </a:outerShdw>
              </a:effectLst>
              <a:latin typeface="Kabel Bk BT" pitchFamily="34" charset="0"/>
            </a:endParaRPr>
          </a:p>
          <a:p>
            <a:pPr algn="ctr"/>
            <a:endParaRPr lang="id-ID" sz="1700" smtClean="0">
              <a:effectLst>
                <a:outerShdw blurRad="38100" dist="38100" dir="2700000" algn="tl">
                  <a:srgbClr val="000000">
                    <a:alpha val="43137"/>
                  </a:srgbClr>
                </a:outerShdw>
              </a:effectLst>
              <a:latin typeface="Kabel Bk BT" pitchFamily="34" charset="0"/>
            </a:endParaRPr>
          </a:p>
          <a:p>
            <a:pPr algn="ctr"/>
            <a:r>
              <a:rPr lang="en-US" sz="1700" smtClean="0">
                <a:effectLst>
                  <a:outerShdw blurRad="38100" dist="38100" dir="2700000" algn="tl">
                    <a:srgbClr val="000000">
                      <a:alpha val="43137"/>
                    </a:srgbClr>
                  </a:outerShdw>
                </a:effectLst>
                <a:latin typeface="Kabel Bk BT" pitchFamily="34" charset="0"/>
              </a:rPr>
              <a:t>Inovasi</a:t>
            </a: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smtClean="0">
                <a:effectLst>
                  <a:outerShdw blurRad="38100" dist="38100" dir="2700000" algn="tl">
                    <a:srgbClr val="000000">
                      <a:alpha val="43137"/>
                    </a:srgbClr>
                  </a:outerShdw>
                </a:effectLst>
                <a:latin typeface="Kabel Bk BT" pitchFamily="34" charset="0"/>
              </a:rPr>
              <a:t>Difusi</a:t>
            </a:r>
            <a:endParaRPr lang="en-US" sz="1700" dirty="0">
              <a:effectLst>
                <a:outerShdw blurRad="38100" dist="38100" dir="2700000" algn="tl">
                  <a:srgbClr val="000000">
                    <a:alpha val="43137"/>
                  </a:srgbClr>
                </a:outerShdw>
              </a:effectLst>
              <a:latin typeface="Kabel Bk BT" pitchFamily="34" charset="0"/>
            </a:endParaRPr>
          </a:p>
          <a:p>
            <a:pPr algn="ctr"/>
            <a:endParaRPr lang="en-US" sz="2400" dirty="0">
              <a:effectLst>
                <a:outerShdw blurRad="38100" dist="38100" dir="2700000" algn="tl">
                  <a:srgbClr val="000000">
                    <a:alpha val="43137"/>
                  </a:srgbClr>
                </a:outerShdw>
              </a:effectLst>
            </a:endParaRPr>
          </a:p>
        </p:txBody>
      </p:sp>
      <p:sp>
        <p:nvSpPr>
          <p:cNvPr id="110600" name="Text Box 8"/>
          <p:cNvSpPr txBox="1">
            <a:spLocks noChangeArrowheads="1"/>
          </p:cNvSpPr>
          <p:nvPr/>
        </p:nvSpPr>
        <p:spPr bwMode="auto">
          <a:xfrm>
            <a:off x="8497888" y="2514600"/>
            <a:ext cx="2170112" cy="2192336"/>
          </a:xfrm>
          <a:prstGeom prst="rect">
            <a:avLst/>
          </a:prstGeom>
          <a:ln>
            <a:headEnd/>
            <a:tailEnd/>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flatTx/>
          </a:bodyPr>
          <a:lstStyle>
            <a:lvl1pPr marL="174625" indent="-174625">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marL="800100" lvl="1" indent="-342900">
              <a:buFont typeface="+mj-lt"/>
              <a:buAutoNum type="arabicPeriod"/>
            </a:pPr>
            <a:endParaRPr lang="id-ID" sz="1700" smtClean="0">
              <a:solidFill>
                <a:sysClr val="windowText" lastClr="000000"/>
              </a:solidFill>
              <a:effectLst>
                <a:outerShdw blurRad="38100" dist="38100" dir="2700000" algn="tl">
                  <a:srgbClr val="000000">
                    <a:alpha val="43137"/>
                  </a:srgbClr>
                </a:outerShdw>
              </a:effectLst>
              <a:latin typeface="Kabel Bk BT" pitchFamily="34" charset="0"/>
            </a:endParaRPr>
          </a:p>
          <a:p>
            <a:pPr marL="800100" lvl="1" indent="-342900">
              <a:buFont typeface="+mj-lt"/>
              <a:buAutoNum type="arabicPeriod"/>
            </a:pPr>
            <a:endParaRPr lang="en-US" sz="1700" dirty="0">
              <a:solidFill>
                <a:sysClr val="windowText" lastClr="000000"/>
              </a:solidFill>
              <a:effectLst>
                <a:outerShdw blurRad="38100" dist="38100" dir="2700000" algn="tl">
                  <a:srgbClr val="000000">
                    <a:alpha val="43137"/>
                  </a:srgbClr>
                </a:outerShdw>
              </a:effectLst>
              <a:latin typeface="Kabel Bk BT" pitchFamily="34" charset="0"/>
            </a:endParaRPr>
          </a:p>
          <a:p>
            <a:pPr marL="342900" indent="-342900">
              <a:buFont typeface="+mj-lt"/>
              <a:buAutoNum type="arabicPeriod"/>
            </a:pPr>
            <a:r>
              <a:rPr lang="en-US" sz="1700" smtClean="0">
                <a:solidFill>
                  <a:sysClr val="windowText" lastClr="000000"/>
                </a:solidFill>
                <a:effectLst>
                  <a:outerShdw blurRad="38100" dist="38100" dir="2700000" algn="tl">
                    <a:srgbClr val="000000">
                      <a:alpha val="43137"/>
                    </a:srgbClr>
                  </a:outerShdw>
                </a:effectLst>
                <a:latin typeface="Kabel Bk BT" pitchFamily="34" charset="0"/>
              </a:rPr>
              <a:t>Dinamika</a:t>
            </a:r>
          </a:p>
          <a:p>
            <a:pPr marL="354013" lvl="1"/>
            <a:r>
              <a:rPr lang="en-US" sz="1700" smtClean="0">
                <a:solidFill>
                  <a:sysClr val="windowText" lastClr="000000"/>
                </a:solidFill>
                <a:effectLst>
                  <a:outerShdw blurRad="38100" dist="38100" dir="2700000" algn="tl">
                    <a:srgbClr val="000000">
                      <a:alpha val="43137"/>
                    </a:srgbClr>
                  </a:outerShdw>
                </a:effectLst>
                <a:latin typeface="Kabel Bk BT" pitchFamily="34" charset="0"/>
              </a:rPr>
              <a:t>Persaingan</a:t>
            </a:r>
            <a:endParaRPr lang="en-US" sz="1700" dirty="0">
              <a:solidFill>
                <a:sysClr val="windowText" lastClr="000000"/>
              </a:solidFill>
              <a:effectLst>
                <a:outerShdw blurRad="38100" dist="38100" dir="2700000" algn="tl">
                  <a:srgbClr val="000000">
                    <a:alpha val="43137"/>
                  </a:srgbClr>
                </a:outerShdw>
              </a:effectLst>
              <a:latin typeface="Kabel Bk BT" pitchFamily="34" charset="0"/>
            </a:endParaRPr>
          </a:p>
          <a:p>
            <a:pPr marL="800100" lvl="1" indent="-342900">
              <a:buFont typeface="+mj-lt"/>
              <a:buAutoNum type="arabicPeriod"/>
            </a:pPr>
            <a:endParaRPr lang="en-US" sz="1700" dirty="0">
              <a:solidFill>
                <a:sysClr val="windowText" lastClr="000000"/>
              </a:solidFill>
              <a:effectLst>
                <a:outerShdw blurRad="38100" dist="38100" dir="2700000" algn="tl">
                  <a:srgbClr val="000000">
                    <a:alpha val="43137"/>
                  </a:srgbClr>
                </a:outerShdw>
              </a:effectLst>
              <a:latin typeface="Kabel Bk BT" pitchFamily="34" charset="0"/>
            </a:endParaRPr>
          </a:p>
          <a:p>
            <a:pPr marL="342900" indent="-342900">
              <a:buFont typeface="+mj-lt"/>
              <a:buAutoNum type="arabicPeriod"/>
            </a:pPr>
            <a:r>
              <a:rPr lang="en-US" sz="1700" smtClean="0">
                <a:solidFill>
                  <a:sysClr val="windowText" lastClr="000000"/>
                </a:solidFill>
                <a:effectLst>
                  <a:outerShdw blurRad="38100" dist="38100" dir="2700000" algn="tl">
                    <a:srgbClr val="000000">
                      <a:alpha val="43137"/>
                    </a:srgbClr>
                  </a:outerShdw>
                </a:effectLst>
                <a:latin typeface="Kabel Bk BT" pitchFamily="34" charset="0"/>
              </a:rPr>
              <a:t>Organisasi</a:t>
            </a:r>
            <a:endParaRPr lang="en-US" dirty="0">
              <a:solidFill>
                <a:sysClr val="windowText" lastClr="000000"/>
              </a:solidFill>
              <a:effectLst>
                <a:outerShdw blurRad="38100" dist="38100" dir="2700000" algn="tl">
                  <a:srgbClr val="000000">
                    <a:alpha val="43137"/>
                  </a:srgbClr>
                </a:outerShdw>
              </a:effectLst>
              <a:latin typeface="Arial" panose="020B0604020202020204" pitchFamily="34" charset="0"/>
            </a:endParaRPr>
          </a:p>
        </p:txBody>
      </p:sp>
      <p:sp>
        <p:nvSpPr>
          <p:cNvPr id="110601" name="Line 9"/>
          <p:cNvSpPr>
            <a:spLocks noChangeShapeType="1"/>
          </p:cNvSpPr>
          <p:nvPr/>
        </p:nvSpPr>
        <p:spPr bwMode="auto">
          <a:xfrm>
            <a:off x="4151315" y="3693678"/>
            <a:ext cx="1012823" cy="0"/>
          </a:xfrm>
          <a:prstGeom prst="line">
            <a:avLst/>
          </a:prstGeom>
          <a:ln>
            <a:headEnd/>
            <a:tailEnd type="triangle" w="med" len="med"/>
          </a:ln>
        </p:spPr>
        <p:style>
          <a:lnRef idx="3">
            <a:schemeClr val="accent6"/>
          </a:lnRef>
          <a:fillRef idx="0">
            <a:schemeClr val="accent6"/>
          </a:fillRef>
          <a:effectRef idx="2">
            <a:schemeClr val="accent6"/>
          </a:effectRef>
          <a:fontRef idx="minor">
            <a:schemeClr val="tx1"/>
          </a:fontRef>
        </p:style>
        <p:txBody>
          <a:bodyPr>
            <a:flatTx/>
          </a:bodyPr>
          <a:lstStyle/>
          <a:p>
            <a:endParaRPr lang="en-US"/>
          </a:p>
        </p:txBody>
      </p:sp>
      <p:sp>
        <p:nvSpPr>
          <p:cNvPr id="110602" name="Line 10"/>
          <p:cNvSpPr>
            <a:spLocks noChangeShapeType="1"/>
          </p:cNvSpPr>
          <p:nvPr/>
        </p:nvSpPr>
        <p:spPr bwMode="auto">
          <a:xfrm>
            <a:off x="7445376" y="3693678"/>
            <a:ext cx="1012824" cy="0"/>
          </a:xfrm>
          <a:prstGeom prst="line">
            <a:avLst/>
          </a:prstGeom>
          <a:ln>
            <a:headEnd/>
            <a:tailEnd type="triangle" w="med" len="med"/>
          </a:ln>
        </p:spPr>
        <p:style>
          <a:lnRef idx="3">
            <a:schemeClr val="accent6"/>
          </a:lnRef>
          <a:fillRef idx="0">
            <a:schemeClr val="accent6"/>
          </a:fillRef>
          <a:effectRef idx="2">
            <a:schemeClr val="accent6"/>
          </a:effectRef>
          <a:fontRef idx="minor">
            <a:schemeClr val="tx1"/>
          </a:fontRef>
        </p:style>
        <p:txBody>
          <a:bodyPr>
            <a:flatTx/>
          </a:bodyPr>
          <a:lstStyle/>
          <a:p>
            <a:endParaRPr lang="en-US"/>
          </a:p>
        </p:txBody>
      </p:sp>
      <p:sp>
        <p:nvSpPr>
          <p:cNvPr id="110603" name="Text Box 11"/>
          <p:cNvSpPr txBox="1">
            <a:spLocks noChangeArrowheads="1"/>
          </p:cNvSpPr>
          <p:nvPr/>
        </p:nvSpPr>
        <p:spPr bwMode="auto">
          <a:xfrm>
            <a:off x="1992581" y="1712580"/>
            <a:ext cx="149271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smtClean="0"/>
              <a:t>Lingkungan</a:t>
            </a:r>
          </a:p>
          <a:p>
            <a:r>
              <a:rPr lang="en-US" i="1" smtClean="0"/>
              <a:t>Teknologi</a:t>
            </a:r>
            <a:endParaRPr lang="en-US" i="1" dirty="0"/>
          </a:p>
        </p:txBody>
      </p:sp>
      <p:sp>
        <p:nvSpPr>
          <p:cNvPr id="110604" name="Text Box 12"/>
          <p:cNvSpPr txBox="1">
            <a:spLocks noChangeArrowheads="1"/>
          </p:cNvSpPr>
          <p:nvPr/>
        </p:nvSpPr>
        <p:spPr bwMode="auto">
          <a:xfrm>
            <a:off x="5022850" y="1676400"/>
            <a:ext cx="22108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i="1" smtClean="0"/>
              <a:t>Proses Perubahan</a:t>
            </a:r>
          </a:p>
          <a:p>
            <a:pPr algn="ctr"/>
            <a:r>
              <a:rPr lang="en-US" i="1" smtClean="0"/>
              <a:t>Teknis</a:t>
            </a:r>
            <a:endParaRPr lang="en-US" i="1" dirty="0"/>
          </a:p>
        </p:txBody>
      </p:sp>
      <p:sp>
        <p:nvSpPr>
          <p:cNvPr id="110605" name="Text Box 13"/>
          <p:cNvSpPr txBox="1">
            <a:spLocks noChangeArrowheads="1"/>
          </p:cNvSpPr>
          <p:nvPr/>
        </p:nvSpPr>
        <p:spPr bwMode="auto">
          <a:xfrm>
            <a:off x="8420894" y="1849899"/>
            <a:ext cx="16209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smtClean="0"/>
              <a:t>Konsekuensi</a:t>
            </a:r>
            <a:endParaRPr lang="en-US" i="1"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609600" y="274638"/>
            <a:ext cx="11125200" cy="1143000"/>
          </a:xfrm>
        </p:spPr>
        <p:txBody>
          <a:bodyPr>
            <a:normAutofit fontScale="90000"/>
          </a:bodyPr>
          <a:lstStyle/>
          <a:p>
            <a:r>
              <a:rPr lang="en-US" b="1" smtClean="0">
                <a:effectLst>
                  <a:outerShdw blurRad="38100" dist="38100" dir="2700000" algn="tl">
                    <a:srgbClr val="000000">
                      <a:alpha val="43137"/>
                    </a:srgbClr>
                  </a:outerShdw>
                </a:effectLst>
              </a:rPr>
              <a:t>COMPETITIVE DOMAIN </a:t>
            </a:r>
            <a:r>
              <a:rPr lang="en-US" b="1" smtClean="0">
                <a:solidFill>
                  <a:schemeClr val="accent2">
                    <a:lumMod val="60000"/>
                    <a:lumOff val="40000"/>
                  </a:schemeClr>
                </a:solidFill>
                <a:effectLst>
                  <a:outerShdw blurRad="38100" dist="38100" dir="2700000" algn="tl">
                    <a:srgbClr val="000000">
                      <a:alpha val="43137"/>
                    </a:srgbClr>
                  </a:outerShdw>
                </a:effectLst>
              </a:rPr>
              <a:t>(DOMAIN PERSAINGAN)</a:t>
            </a:r>
            <a:endParaRPr lang="en-US" dirty="0">
              <a:solidFill>
                <a:schemeClr val="accent2">
                  <a:lumMod val="60000"/>
                  <a:lumOff val="40000"/>
                </a:schemeClr>
              </a:solidFill>
              <a:effectLst>
                <a:outerShdw blurRad="38100" dist="38100" dir="2700000" algn="tl">
                  <a:srgbClr val="000000">
                    <a:alpha val="43137"/>
                  </a:srgbClr>
                </a:outerShdw>
              </a:effectLst>
            </a:endParaRPr>
          </a:p>
        </p:txBody>
      </p:sp>
      <p:sp>
        <p:nvSpPr>
          <p:cNvPr id="111619" name="Rectangle 3"/>
          <p:cNvSpPr>
            <a:spLocks noGrp="1" noChangeArrowheads="1"/>
          </p:cNvSpPr>
          <p:nvPr>
            <p:ph idx="1"/>
          </p:nvPr>
        </p:nvSpPr>
        <p:spPr>
          <a:xfrm>
            <a:off x="304800" y="2057400"/>
            <a:ext cx="11582400" cy="4191000"/>
          </a:xfrm>
        </p:spPr>
        <p:txBody>
          <a:bodyPr/>
          <a:lstStyle/>
          <a:p>
            <a:r>
              <a:rPr lang="en-US" b="1" i="1" dirty="0" smtClean="0">
                <a:solidFill>
                  <a:srgbClr val="00B0F0"/>
                </a:solidFill>
                <a:effectLst>
                  <a:outerShdw blurRad="38100" dist="38100" dir="2700000" algn="tl">
                    <a:srgbClr val="000000">
                      <a:alpha val="43137"/>
                    </a:srgbClr>
                  </a:outerShdw>
                </a:effectLst>
              </a:rPr>
              <a:t>Competitive </a:t>
            </a:r>
            <a:r>
              <a:rPr lang="en-US" b="1" i="1" smtClean="0">
                <a:solidFill>
                  <a:srgbClr val="00B0F0"/>
                </a:solidFill>
                <a:effectLst>
                  <a:outerShdw blurRad="38100" dist="38100" dir="2700000" algn="tl">
                    <a:srgbClr val="000000">
                      <a:alpha val="43137"/>
                    </a:srgbClr>
                  </a:outerShdw>
                </a:effectLst>
              </a:rPr>
              <a:t>domain </a:t>
            </a:r>
            <a:r>
              <a:rPr lang="en-US" smtClean="0">
                <a:effectLst>
                  <a:outerShdw blurRad="38100" dist="38100" dir="2700000" algn="tl">
                    <a:srgbClr val="000000">
                      <a:alpha val="43137"/>
                    </a:srgbClr>
                  </a:outerShdw>
                </a:effectLst>
              </a:rPr>
              <a:t>mengacu pada arena di mana banyak perusahaan saling bersaing memperebutkan hati dan pikiran pelanggan</a:t>
            </a:r>
            <a:endParaRPr lang="en-US" dirty="0" smtClean="0">
              <a:solidFill>
                <a:schemeClr val="tx1"/>
              </a:solidFill>
              <a:effectLst>
                <a:outerShdw blurRad="38100" dist="38100" dir="2700000" algn="tl">
                  <a:srgbClr val="000000">
                    <a:alpha val="43137"/>
                  </a:srgbClr>
                </a:outerShdw>
              </a:effectLst>
            </a:endParaRPr>
          </a:p>
          <a:p>
            <a:r>
              <a:rPr lang="en-US" smtClean="0">
                <a:solidFill>
                  <a:schemeClr val="tx1"/>
                </a:solidFill>
                <a:effectLst>
                  <a:outerShdw blurRad="38100" dist="38100" dir="2700000" algn="tl">
                    <a:srgbClr val="000000">
                      <a:alpha val="43137"/>
                    </a:srgbClr>
                  </a:outerShdw>
                </a:effectLst>
              </a:rPr>
              <a:t>Pada banyak kasus, industri merupakan domain utama persaingan teknologi.</a:t>
            </a:r>
          </a:p>
          <a:p>
            <a:endParaRPr lang="en-US"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143000" y="3505200"/>
            <a:ext cx="2438400" cy="1676400"/>
          </a:xfrm>
          <a:prstGeom prst="roundRect">
            <a:avLst>
              <a:gd name="adj" fmla="val 457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solidFill>
                  <a:schemeClr val="bg1"/>
                </a:solidFill>
                <a:effectLst>
                  <a:outerShdw blurRad="38100" dist="38100" dir="2700000" algn="tl">
                    <a:srgbClr val="000000">
                      <a:alpha val="43137"/>
                    </a:srgbClr>
                  </a:outerShdw>
                </a:effectLst>
              </a:rPr>
              <a:t>Competitive</a:t>
            </a:r>
          </a:p>
          <a:p>
            <a:pPr algn="ctr"/>
            <a:r>
              <a:rPr lang="en-US" dirty="0" smtClean="0">
                <a:solidFill>
                  <a:schemeClr val="bg1"/>
                </a:solidFill>
                <a:effectLst>
                  <a:outerShdw blurRad="38100" dist="38100" dir="2700000" algn="tl">
                    <a:srgbClr val="000000">
                      <a:alpha val="43137"/>
                    </a:srgbClr>
                  </a:outerShdw>
                </a:effectLst>
              </a:rPr>
              <a:t>Dynamics</a:t>
            </a:r>
            <a:endParaRPr lang="en-US" dirty="0">
              <a:solidFill>
                <a:schemeClr val="bg1"/>
              </a:solidFill>
              <a:effectLst>
                <a:outerShdw blurRad="38100" dist="38100" dir="2700000" algn="tl">
                  <a:srgbClr val="000000">
                    <a:alpha val="43137"/>
                  </a:srgbClr>
                </a:outerShdw>
              </a:effectLst>
            </a:endParaRPr>
          </a:p>
        </p:txBody>
      </p:sp>
      <p:sp>
        <p:nvSpPr>
          <p:cNvPr id="8" name="Rounded Rectangle 7"/>
          <p:cNvSpPr/>
          <p:nvPr/>
        </p:nvSpPr>
        <p:spPr>
          <a:xfrm>
            <a:off x="4191000" y="3505200"/>
            <a:ext cx="2438400" cy="1676400"/>
          </a:xfrm>
          <a:prstGeom prst="roundRect">
            <a:avLst>
              <a:gd name="adj" fmla="val 457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solidFill>
                  <a:schemeClr val="bg1"/>
                </a:solidFill>
                <a:effectLst>
                  <a:outerShdw blurRad="38100" dist="38100" dir="2700000" algn="tl">
                    <a:srgbClr val="000000">
                      <a:alpha val="43137"/>
                    </a:srgbClr>
                  </a:outerShdw>
                </a:effectLst>
              </a:rPr>
              <a:t>Competitive</a:t>
            </a:r>
          </a:p>
          <a:p>
            <a:pPr algn="ctr"/>
            <a:r>
              <a:rPr lang="en-US" dirty="0" smtClean="0">
                <a:solidFill>
                  <a:schemeClr val="bg1"/>
                </a:solidFill>
                <a:effectLst>
                  <a:outerShdw blurRad="38100" dist="38100" dir="2700000" algn="tl">
                    <a:srgbClr val="000000">
                      <a:alpha val="43137"/>
                    </a:srgbClr>
                  </a:outerShdw>
                </a:effectLst>
              </a:rPr>
              <a:t>Advantage</a:t>
            </a:r>
            <a:endParaRPr lang="en-US" dirty="0">
              <a:solidFill>
                <a:schemeClr val="bg1"/>
              </a:solidFill>
              <a:effectLst>
                <a:outerShdw blurRad="38100" dist="38100" dir="2700000" algn="tl">
                  <a:srgbClr val="000000">
                    <a:alpha val="43137"/>
                  </a:srgbClr>
                </a:outerShdw>
              </a:effectLst>
            </a:endParaRPr>
          </a:p>
        </p:txBody>
      </p:sp>
      <p:sp>
        <p:nvSpPr>
          <p:cNvPr id="9" name="Rounded Rectangle 8"/>
          <p:cNvSpPr/>
          <p:nvPr/>
        </p:nvSpPr>
        <p:spPr>
          <a:xfrm>
            <a:off x="7239000" y="3505200"/>
            <a:ext cx="2438400" cy="1676400"/>
          </a:xfrm>
          <a:prstGeom prst="roundRect">
            <a:avLst>
              <a:gd name="adj" fmla="val 457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smtClean="0">
                <a:solidFill>
                  <a:schemeClr val="bg1"/>
                </a:solidFill>
                <a:effectLst>
                  <a:outerShdw blurRad="38100" dist="38100" dir="2700000" algn="tl">
                    <a:srgbClr val="000000">
                      <a:alpha val="43137"/>
                    </a:srgbClr>
                  </a:outerShdw>
                </a:effectLst>
              </a:rPr>
              <a:t>Value</a:t>
            </a:r>
          </a:p>
          <a:p>
            <a:pPr algn="ctr"/>
            <a:r>
              <a:rPr lang="en-US" dirty="0" smtClean="0">
                <a:solidFill>
                  <a:schemeClr val="bg1"/>
                </a:solidFill>
                <a:effectLst>
                  <a:outerShdw blurRad="38100" dist="38100" dir="2700000" algn="tl">
                    <a:srgbClr val="000000">
                      <a:alpha val="43137"/>
                    </a:srgbClr>
                  </a:outerShdw>
                </a:effectLst>
              </a:rPr>
              <a:t>Creation</a:t>
            </a:r>
            <a:endParaRPr lang="en-US" dirty="0">
              <a:solidFill>
                <a:schemeClr val="bg1"/>
              </a:solidFill>
              <a:effectLst>
                <a:outerShdw blurRad="38100" dist="38100" dir="2700000" algn="tl">
                  <a:srgbClr val="000000">
                    <a:alpha val="43137"/>
                  </a:srgbClr>
                </a:outerShdw>
              </a:effectLst>
            </a:endParaRPr>
          </a:p>
        </p:txBody>
      </p:sp>
      <p:cxnSp>
        <p:nvCxnSpPr>
          <p:cNvPr id="12" name="Straight Arrow Connector 11"/>
          <p:cNvCxnSpPr>
            <a:stCxn id="10" idx="2"/>
            <a:endCxn id="7" idx="0"/>
          </p:cNvCxnSpPr>
          <p:nvPr/>
        </p:nvCxnSpPr>
        <p:spPr>
          <a:xfrm>
            <a:off x="1981200" y="2514600"/>
            <a:ext cx="381000" cy="9906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a:off x="1981200" y="2514600"/>
            <a:ext cx="3429000" cy="9906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p:nvPr/>
        </p:nvCxnSpPr>
        <p:spPr>
          <a:xfrm>
            <a:off x="3581400" y="4343400"/>
            <a:ext cx="6096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a:endCxn id="9" idx="1"/>
          </p:cNvCxnSpPr>
          <p:nvPr/>
        </p:nvCxnSpPr>
        <p:spPr>
          <a:xfrm>
            <a:off x="6629400" y="4343400"/>
            <a:ext cx="6096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Rectangle 18"/>
          <p:cNvSpPr/>
          <p:nvPr/>
        </p:nvSpPr>
        <p:spPr>
          <a:xfrm>
            <a:off x="0" y="6324600"/>
            <a:ext cx="6172200" cy="5334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TECHNOLOGY AND COMPETITIVE ADVANTAGE</a:t>
            </a:r>
            <a:endParaRPr lang="en-US" sz="2000" dirty="0"/>
          </a:p>
        </p:txBody>
      </p:sp>
      <p:sp>
        <p:nvSpPr>
          <p:cNvPr id="10" name="Rounded Rectangle 9"/>
          <p:cNvSpPr/>
          <p:nvPr/>
        </p:nvSpPr>
        <p:spPr>
          <a:xfrm>
            <a:off x="838200" y="1828800"/>
            <a:ext cx="2286000" cy="6858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smtClean="0">
                <a:effectLst>
                  <a:outerShdw blurRad="38100" dist="38100" dir="2700000" algn="tl">
                    <a:srgbClr val="000000">
                      <a:alpha val="43137"/>
                    </a:srgbClr>
                  </a:outerShdw>
                </a:effectLst>
              </a:rPr>
              <a:t>TECHNOLOGY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98347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228600"/>
            <a:ext cx="8077200" cy="1600200"/>
          </a:xfrm>
          <a:prstGeom prst="roundRect">
            <a:avLst>
              <a:gd name="adj" fmla="val 50000"/>
            </a:avLst>
          </a:prstGeom>
          <a:scene3d>
            <a:camera prst="orthographicFront"/>
            <a:lightRig rig="soft" dir="t"/>
          </a:scene3d>
          <a:sp3d prstMaterial="flat">
            <a:bevelT w="698500" h="228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42" name="Rectangle 2"/>
          <p:cNvSpPr>
            <a:spLocks noGrp="1" noChangeArrowheads="1"/>
          </p:cNvSpPr>
          <p:nvPr>
            <p:ph type="title"/>
          </p:nvPr>
        </p:nvSpPr>
        <p:spPr>
          <a:xfrm>
            <a:off x="1143000" y="533400"/>
            <a:ext cx="7924800" cy="836612"/>
          </a:xfrm>
        </p:spPr>
        <p:txBody>
          <a:bodyPr>
            <a:normAutofit fontScale="90000"/>
          </a:bodyPr>
          <a:lstStyle/>
          <a:p>
            <a:r>
              <a:rPr lang="en-US" sz="4000" b="1" smtClean="0">
                <a:effectLst>
                  <a:outerShdw blurRad="38100" dist="38100" dir="2700000" algn="tl">
                    <a:srgbClr val="000000">
                      <a:alpha val="43137"/>
                    </a:srgbClr>
                  </a:outerShdw>
                </a:effectLst>
              </a:rPr>
              <a:t>KONSUEKUENSI PERSAINGAN DARI ADANYA PERUBAHAN TEKNOLOGI</a:t>
            </a:r>
            <a:endParaRPr lang="en-US" sz="4000" b="1" dirty="0">
              <a:effectLst>
                <a:outerShdw blurRad="38100" dist="38100" dir="2700000" algn="tl">
                  <a:srgbClr val="000000">
                    <a:alpha val="43137"/>
                  </a:srgbClr>
                </a:outerShdw>
              </a:effectLst>
            </a:endParaRPr>
          </a:p>
        </p:txBody>
      </p:sp>
      <p:sp>
        <p:nvSpPr>
          <p:cNvPr id="112643" name="Rectangle 3"/>
          <p:cNvSpPr>
            <a:spLocks noGrp="1" noChangeArrowheads="1"/>
          </p:cNvSpPr>
          <p:nvPr>
            <p:ph idx="1"/>
          </p:nvPr>
        </p:nvSpPr>
        <p:spPr>
          <a:xfrm>
            <a:off x="1066800" y="2133600"/>
            <a:ext cx="7924800" cy="3581400"/>
          </a:xfrm>
        </p:spPr>
        <p:txBody>
          <a:bodyPr>
            <a:normAutofit/>
          </a:bodyPr>
          <a:lstStyle/>
          <a:p>
            <a:pPr marL="0" indent="0">
              <a:lnSpc>
                <a:spcPct val="80000"/>
              </a:lnSpc>
              <a:buNone/>
            </a:pPr>
            <a:r>
              <a:rPr lang="en-US" sz="3600" smtClean="0">
                <a:effectLst>
                  <a:outerShdw blurRad="38100" dist="38100" dir="2700000" algn="tl">
                    <a:srgbClr val="000000">
                      <a:alpha val="43137"/>
                    </a:srgbClr>
                  </a:outerShdw>
                </a:effectLst>
              </a:rPr>
              <a:t>EMPAT cluster konsekuensi dari perubahan teknologi:</a:t>
            </a:r>
            <a:endParaRPr lang="en-US" sz="3600" dirty="0">
              <a:effectLst>
                <a:outerShdw blurRad="38100" dist="38100" dir="2700000" algn="tl">
                  <a:srgbClr val="000000">
                    <a:alpha val="43137"/>
                  </a:srgbClr>
                </a:outerShdw>
              </a:effectLst>
            </a:endParaRPr>
          </a:p>
          <a:p>
            <a:pPr marL="533400" indent="-533400">
              <a:lnSpc>
                <a:spcPct val="80000"/>
              </a:lnSpc>
              <a:buFontTx/>
              <a:buAutoNum type="arabicPeriod"/>
            </a:pPr>
            <a:r>
              <a:rPr lang="en-US" sz="3600" smtClean="0">
                <a:solidFill>
                  <a:srgbClr val="FFC000"/>
                </a:solidFill>
                <a:effectLst>
                  <a:outerShdw blurRad="38100" dist="38100" dir="2700000" algn="tl">
                    <a:srgbClr val="000000">
                      <a:alpha val="43137"/>
                    </a:srgbClr>
                  </a:outerShdw>
                </a:effectLst>
              </a:rPr>
              <a:t>Penciptaan Produk Baru</a:t>
            </a:r>
            <a:endParaRPr lang="en-US" sz="3600" dirty="0">
              <a:solidFill>
                <a:srgbClr val="FFC000"/>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smtClean="0">
                <a:solidFill>
                  <a:srgbClr val="FFC000"/>
                </a:solidFill>
                <a:effectLst>
                  <a:outerShdw blurRad="38100" dist="38100" dir="2700000" algn="tl">
                    <a:srgbClr val="000000">
                      <a:alpha val="43137"/>
                    </a:srgbClr>
                  </a:outerShdw>
                </a:effectLst>
              </a:rPr>
              <a:t>Perubahan pada Rantai </a:t>
            </a:r>
            <a:r>
              <a:rPr lang="en-US" sz="3600" smtClean="0">
                <a:solidFill>
                  <a:srgbClr val="FFC000"/>
                </a:solidFill>
                <a:effectLst>
                  <a:outerShdw blurRad="38100" dist="38100" dir="2700000" algn="tl">
                    <a:srgbClr val="000000">
                      <a:alpha val="43137"/>
                    </a:srgbClr>
                  </a:outerShdw>
                </a:effectLst>
              </a:rPr>
              <a:t>Nilai</a:t>
            </a:r>
            <a:endParaRPr lang="en-US" sz="3600" dirty="0">
              <a:solidFill>
                <a:srgbClr val="FFC000"/>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smtClean="0">
                <a:solidFill>
                  <a:srgbClr val="FFC000"/>
                </a:solidFill>
                <a:effectLst>
                  <a:outerShdw blurRad="38100" dist="38100" dir="2700000" algn="tl">
                    <a:srgbClr val="000000">
                      <a:alpha val="43137"/>
                    </a:srgbClr>
                  </a:outerShdw>
                </a:effectLst>
              </a:rPr>
              <a:t>Perubahan pada Konstelasi Nilai</a:t>
            </a:r>
            <a:endParaRPr lang="en-US" sz="3600" dirty="0">
              <a:solidFill>
                <a:srgbClr val="FFC000"/>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smtClean="0">
                <a:solidFill>
                  <a:srgbClr val="FFC000"/>
                </a:solidFill>
                <a:effectLst>
                  <a:outerShdw blurRad="38100" dist="38100" dir="2700000" algn="tl">
                    <a:srgbClr val="000000">
                      <a:alpha val="43137"/>
                    </a:srgbClr>
                  </a:outerShdw>
                </a:effectLst>
              </a:rPr>
              <a:t>Persaingan Kompetitif</a:t>
            </a:r>
            <a:endParaRPr lang="en-US" sz="3600" dirty="0">
              <a:solidFill>
                <a:srgbClr val="FFC0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US" b="1" cap="none" dirty="0" smtClean="0">
                <a:ln w="10160">
                  <a:solidFill>
                    <a:schemeClr val="accent5"/>
                  </a:solidFill>
                  <a:prstDash val="solid"/>
                </a:ln>
                <a:solidFill>
                  <a:srgbClr val="FFFF00"/>
                </a:solidFill>
                <a:effectLst>
                  <a:outerShdw blurRad="50800" dist="38100" dir="2700000" algn="tl" rotWithShape="0">
                    <a:prstClr val="black">
                      <a:alpha val="40000"/>
                    </a:prstClr>
                  </a:outerShdw>
                </a:effectLst>
              </a:rPr>
              <a:t>1</a:t>
            </a:r>
            <a:r>
              <a:rPr lang="en-US" b="1" cap="none" smtClean="0">
                <a:ln w="10160">
                  <a:solidFill>
                    <a:schemeClr val="accent5"/>
                  </a:solidFill>
                  <a:prstDash val="solid"/>
                </a:ln>
                <a:solidFill>
                  <a:srgbClr val="FFFF00"/>
                </a:solidFill>
                <a:effectLst>
                  <a:outerShdw blurRad="50800" dist="38100" dir="2700000" algn="tl" rotWithShape="0">
                    <a:prstClr val="black">
                      <a:alpha val="40000"/>
                    </a:prstClr>
                  </a:outerShdw>
                </a:effectLst>
              </a:rPr>
              <a:t>. PENCIPTAAN PRODUK BARU</a:t>
            </a:r>
            <a:endPar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endParaRPr>
          </a:p>
        </p:txBody>
      </p:sp>
      <p:sp>
        <p:nvSpPr>
          <p:cNvPr id="113667" name="Rectangle 3"/>
          <p:cNvSpPr>
            <a:spLocks noGrp="1" noChangeArrowheads="1"/>
          </p:cNvSpPr>
          <p:nvPr>
            <p:ph idx="1"/>
          </p:nvPr>
        </p:nvSpPr>
        <p:spPr>
          <a:xfrm>
            <a:off x="1295400" y="1371600"/>
            <a:ext cx="10591800" cy="4038600"/>
          </a:xfrm>
        </p:spPr>
        <p:txBody>
          <a:bodyPr>
            <a:normAutofit/>
          </a:bodyPr>
          <a:lstStyle/>
          <a:p>
            <a:pPr marL="633413" indent="-633413">
              <a:buFont typeface="Wingdings" panose="05000000000000000000" pitchFamily="2" charset="2"/>
              <a:buChar char="v"/>
            </a:pPr>
            <a:r>
              <a:rPr lang="en-US" sz="2800">
                <a:effectLst>
                  <a:outerShdw blurRad="38100" dist="38100" dir="2700000" algn="tl">
                    <a:srgbClr val="000000">
                      <a:alpha val="43137"/>
                    </a:srgbClr>
                  </a:outerShdw>
                </a:effectLst>
              </a:rPr>
              <a:t>Produk baru mewakili </a:t>
            </a:r>
            <a:r>
              <a:rPr lang="en-US" sz="2800" smtClean="0">
                <a:effectLst>
                  <a:outerShdw blurRad="38100" dist="38100" dir="2700000" algn="tl">
                    <a:srgbClr val="000000">
                      <a:alpha val="43137"/>
                    </a:srgbClr>
                  </a:outerShdw>
                </a:effectLst>
              </a:rPr>
              <a:t>apa yang dapat disebut sebagai medan </a:t>
            </a:r>
            <a:r>
              <a:rPr lang="en-US" sz="2800">
                <a:effectLst>
                  <a:outerShdw blurRad="38100" dist="38100" dir="2700000" algn="tl">
                    <a:srgbClr val="000000">
                      <a:alpha val="43137"/>
                    </a:srgbClr>
                  </a:outerShdw>
                </a:effectLst>
              </a:rPr>
              <a:t>pertempuran yang paling terlihat di pasar </a:t>
            </a:r>
            <a:endParaRPr lang="en-US" sz="2800" smtClean="0">
              <a:effectLst>
                <a:outerShdw blurRad="38100" dist="38100" dir="2700000" algn="tl">
                  <a:srgbClr val="000000">
                    <a:alpha val="43137"/>
                  </a:srgbClr>
                </a:outerShdw>
              </a:effectLst>
            </a:endParaRPr>
          </a:p>
          <a:p>
            <a:pPr marL="633413" indent="-633413">
              <a:buFont typeface="Wingdings" panose="05000000000000000000" pitchFamily="2" charset="2"/>
              <a:buChar char="v"/>
            </a:pPr>
            <a:r>
              <a:rPr lang="en-US" sz="2800" smtClean="0">
                <a:effectLst>
                  <a:outerShdw blurRad="38100" dist="38100" dir="2700000" algn="tl">
                    <a:srgbClr val="000000">
                      <a:alpha val="43137"/>
                    </a:srgbClr>
                  </a:outerShdw>
                </a:effectLst>
              </a:rPr>
              <a:t>Perbaikan produk (inovasi </a:t>
            </a:r>
            <a:r>
              <a:rPr lang="en-US" sz="2800" smtClean="0">
                <a:solidFill>
                  <a:schemeClr val="tx2">
                    <a:lumMod val="60000"/>
                    <a:lumOff val="40000"/>
                  </a:schemeClr>
                </a:solidFill>
                <a:effectLst>
                  <a:outerShdw blurRad="38100" dist="38100" dir="2700000" algn="tl">
                    <a:srgbClr val="000000">
                      <a:alpha val="43137"/>
                    </a:srgbClr>
                  </a:outerShdw>
                </a:effectLst>
              </a:rPr>
              <a:t>incremental dan modular</a:t>
            </a:r>
            <a:r>
              <a:rPr lang="en-US" sz="2800">
                <a:effectLst>
                  <a:outerShdw blurRad="38100" dist="38100" dir="2700000" algn="tl">
                    <a:srgbClr val="000000">
                      <a:alpha val="43137"/>
                    </a:srgbClr>
                  </a:outerShdw>
                </a:effectLst>
              </a:rPr>
              <a:t>), inovasi arsitektural, produk baru secara radikal, dan konfergensi teknologi, </a:t>
            </a:r>
            <a:r>
              <a:rPr lang="en-US" sz="2800" smtClean="0">
                <a:effectLst>
                  <a:outerShdw blurRad="38100" dist="38100" dir="2700000" algn="tl">
                    <a:srgbClr val="000000">
                      <a:alpha val="43137"/>
                    </a:srgbClr>
                  </a:outerShdw>
                </a:effectLst>
              </a:rPr>
              <a:t>adalah </a:t>
            </a:r>
            <a:r>
              <a:rPr lang="en-US" sz="2800">
                <a:effectLst>
                  <a:outerShdw blurRad="38100" dist="38100" dir="2700000" algn="tl">
                    <a:srgbClr val="000000">
                      <a:alpha val="43137"/>
                    </a:srgbClr>
                  </a:outerShdw>
                </a:effectLst>
              </a:rPr>
              <a:t>cara nyata </a:t>
            </a:r>
            <a:r>
              <a:rPr lang="en-US" sz="2800" smtClean="0">
                <a:effectLst>
                  <a:outerShdw blurRad="38100" dist="38100" dir="2700000" algn="tl">
                    <a:srgbClr val="000000">
                      <a:alpha val="43137"/>
                    </a:srgbClr>
                  </a:outerShdw>
                </a:effectLst>
              </a:rPr>
              <a:t>di mana persaingan produk dibangkitkan</a:t>
            </a:r>
            <a:endParaRPr lang="en-US" sz="28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1</a:t>
            </a:r>
            <a:r>
              <a:rPr lang="en-US" b="1" cap="none">
                <a:ln w="10160">
                  <a:solidFill>
                    <a:schemeClr val="accent5"/>
                  </a:solidFill>
                  <a:prstDash val="solid"/>
                </a:ln>
                <a:solidFill>
                  <a:srgbClr val="FFFF00"/>
                </a:solidFill>
                <a:effectLst>
                  <a:outerShdw blurRad="50800" dist="38100" dir="2700000" algn="tl" rotWithShape="0">
                    <a:prstClr val="black">
                      <a:alpha val="40000"/>
                    </a:prstClr>
                  </a:outerShdw>
                </a:effectLst>
              </a:rPr>
              <a:t>. </a:t>
            </a:r>
            <a:r>
              <a:rPr lang="en-US" b="1">
                <a:ln w="10160">
                  <a:solidFill>
                    <a:schemeClr val="accent5"/>
                  </a:solidFill>
                  <a:prstDash val="solid"/>
                </a:ln>
                <a:solidFill>
                  <a:srgbClr val="FFFF00"/>
                </a:solidFill>
                <a:effectLst>
                  <a:outerShdw blurRad="50800" dist="38100" dir="2700000" algn="tl" rotWithShape="0">
                    <a:prstClr val="black">
                      <a:alpha val="40000"/>
                    </a:prstClr>
                  </a:outerShdw>
                </a:effectLst>
              </a:rPr>
              <a:t>PENCIPTAAN PRODUK BARU</a:t>
            </a:r>
            <a:endPar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endParaRPr>
          </a:p>
        </p:txBody>
      </p:sp>
      <p:sp>
        <p:nvSpPr>
          <p:cNvPr id="113667" name="Rectangle 3"/>
          <p:cNvSpPr>
            <a:spLocks noGrp="1" noChangeArrowheads="1"/>
          </p:cNvSpPr>
          <p:nvPr>
            <p:ph idx="1"/>
          </p:nvPr>
        </p:nvSpPr>
        <p:spPr>
          <a:xfrm>
            <a:off x="685800" y="1752600"/>
            <a:ext cx="10974210" cy="4549605"/>
          </a:xfrm>
        </p:spPr>
        <p:txBody>
          <a:bodyPr>
            <a:noAutofit/>
          </a:bodyPr>
          <a:lstStyle/>
          <a:p>
            <a:pPr marL="398463" indent="-398463">
              <a:buFont typeface="+mj-lt"/>
              <a:buAutoNum type="alphaLcPeriod"/>
            </a:pPr>
            <a:r>
              <a:rPr lang="en-US" sz="2400" dirty="0">
                <a:solidFill>
                  <a:srgbClr val="CC00CC"/>
                </a:solidFill>
                <a:effectLst>
                  <a:outerShdw blurRad="38100" dist="38100" dir="2700000" algn="tl">
                    <a:srgbClr val="000000">
                      <a:alpha val="43137"/>
                    </a:srgbClr>
                  </a:outerShdw>
                </a:effectLst>
              </a:rPr>
              <a:t>Product </a:t>
            </a:r>
            <a:r>
              <a:rPr lang="en-US" sz="2400" dirty="0" smtClean="0">
                <a:solidFill>
                  <a:srgbClr val="CC00CC"/>
                </a:solidFill>
                <a:effectLst>
                  <a:outerShdw blurRad="38100" dist="38100" dir="2700000" algn="tl">
                    <a:srgbClr val="000000">
                      <a:alpha val="43137"/>
                    </a:srgbClr>
                  </a:outerShdw>
                </a:effectLst>
              </a:rPr>
              <a:t>Improvements</a:t>
            </a:r>
            <a:r>
              <a:rPr lang="en-US" sz="2400" smtClean="0">
                <a:solidFill>
                  <a:srgbClr val="CC00CC"/>
                </a:solidFill>
                <a:effectLst>
                  <a:outerShdw blurRad="38100" dist="38100" dir="2700000" algn="tl">
                    <a:srgbClr val="000000">
                      <a:alpha val="43137"/>
                    </a:srgbClr>
                  </a:outerShdw>
                </a:effectLst>
              </a:rPr>
              <a:t>. </a:t>
            </a:r>
            <a:r>
              <a:rPr lang="en-US" sz="2400" smtClean="0">
                <a:solidFill>
                  <a:schemeClr val="tx1"/>
                </a:solidFill>
                <a:effectLst>
                  <a:outerShdw blurRad="38100" dist="38100" dir="2700000" algn="tl">
                    <a:srgbClr val="000000">
                      <a:alpha val="43137"/>
                    </a:srgbClr>
                  </a:outerShdw>
                </a:effectLst>
              </a:rPr>
              <a:t>Perbaikan produk telah membantu perusahaan memperluas pencapaian pasar dari produknya</a:t>
            </a:r>
            <a:endParaRPr lang="en-US" sz="2400"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dirty="0">
                <a:solidFill>
                  <a:srgbClr val="CC00CC"/>
                </a:solidFill>
                <a:effectLst>
                  <a:outerShdw blurRad="38100" dist="38100" dir="2700000" algn="tl">
                    <a:srgbClr val="000000">
                      <a:alpha val="43137"/>
                    </a:srgbClr>
                  </a:outerShdw>
                </a:effectLst>
              </a:rPr>
              <a:t>Architectural </a:t>
            </a:r>
            <a:r>
              <a:rPr lang="en-US" sz="2400" dirty="0" smtClean="0">
                <a:solidFill>
                  <a:srgbClr val="CC00CC"/>
                </a:solidFill>
                <a:effectLst>
                  <a:outerShdw blurRad="38100" dist="38100" dir="2700000" algn="tl">
                    <a:srgbClr val="000000">
                      <a:alpha val="43137"/>
                    </a:srgbClr>
                  </a:outerShdw>
                </a:effectLst>
              </a:rPr>
              <a:t>innovation</a:t>
            </a:r>
            <a:r>
              <a:rPr lang="en-US" sz="2400" smtClean="0">
                <a:solidFill>
                  <a:srgbClr val="CC00CC"/>
                </a:solidFill>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Inovasi arsitektural memberi peluang </a:t>
            </a:r>
            <a:r>
              <a:rPr lang="en-US" sz="2400">
                <a:effectLst>
                  <a:outerShdw blurRad="38100" dist="38100" dir="2700000" algn="tl">
                    <a:srgbClr val="000000">
                      <a:alpha val="43137"/>
                    </a:srgbClr>
                  </a:outerShdw>
                </a:effectLst>
              </a:rPr>
              <a:t>untuk melayani segmen pasar yang sebelumnya belum tersentuh dan memungkinkan perusahaan untuk mengubah posisi kompetitif mereka. </a:t>
            </a:r>
            <a:endParaRPr lang="en-US" sz="2400"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dirty="0">
                <a:solidFill>
                  <a:srgbClr val="CC00CC"/>
                </a:solidFill>
                <a:effectLst>
                  <a:outerShdw blurRad="38100" dist="38100" dir="2700000" algn="tl">
                    <a:srgbClr val="000000">
                      <a:alpha val="43137"/>
                    </a:srgbClr>
                  </a:outerShdw>
                </a:effectLst>
              </a:rPr>
              <a:t>R</a:t>
            </a:r>
            <a:r>
              <a:rPr lang="en-US" sz="2400" dirty="0" smtClean="0">
                <a:solidFill>
                  <a:srgbClr val="CC00CC"/>
                </a:solidFill>
                <a:effectLst>
                  <a:outerShdw blurRad="38100" dist="38100" dir="2700000" algn="tl">
                    <a:srgbClr val="000000">
                      <a:alpha val="43137"/>
                    </a:srgbClr>
                  </a:outerShdw>
                </a:effectLst>
              </a:rPr>
              <a:t>adically New Product</a:t>
            </a:r>
            <a:r>
              <a:rPr lang="en-US" sz="2400" smtClean="0">
                <a:solidFill>
                  <a:srgbClr val="CC00CC"/>
                </a:solidFill>
                <a:effectLst>
                  <a:outerShdw blurRad="38100" dist="38100" dir="2700000" algn="tl">
                    <a:srgbClr val="000000">
                      <a:alpha val="43137"/>
                    </a:srgbClr>
                  </a:outerShdw>
                </a:effectLst>
              </a:rPr>
              <a:t>. </a:t>
            </a:r>
            <a:r>
              <a:rPr lang="en-US" sz="2400">
                <a:effectLst>
                  <a:outerShdw blurRad="38100" dist="38100" dir="2700000" algn="tl">
                    <a:srgbClr val="000000">
                      <a:alpha val="43137"/>
                    </a:srgbClr>
                  </a:outerShdw>
                </a:effectLst>
              </a:rPr>
              <a:t>Inovasi teknologi terkadang memunculkan produk yang sama sekali baru. </a:t>
            </a:r>
            <a:endParaRPr lang="en-US" sz="2400"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dirty="0" smtClean="0">
                <a:solidFill>
                  <a:srgbClr val="CC00CC"/>
                </a:solidFill>
                <a:effectLst>
                  <a:outerShdw blurRad="38100" dist="38100" dir="2700000" algn="tl">
                    <a:srgbClr val="000000">
                      <a:alpha val="43137"/>
                    </a:srgbClr>
                  </a:outerShdw>
                </a:effectLst>
              </a:rPr>
              <a:t>Technology Convergence</a:t>
            </a:r>
            <a:r>
              <a:rPr lang="en-US" sz="2400" smtClean="0">
                <a:solidFill>
                  <a:srgbClr val="CC00CC"/>
                </a:solidFill>
                <a:effectLst>
                  <a:outerShdw blurRad="38100" dist="38100" dir="2700000" algn="tl">
                    <a:srgbClr val="000000">
                      <a:alpha val="43137"/>
                    </a:srgbClr>
                  </a:outerShdw>
                </a:effectLst>
              </a:rPr>
              <a:t>. </a:t>
            </a:r>
            <a:r>
              <a:rPr lang="en-US" sz="2400">
                <a:effectLst>
                  <a:outerShdw blurRad="38100" dist="38100" dir="2700000" algn="tl">
                    <a:srgbClr val="000000">
                      <a:alpha val="43137"/>
                    </a:srgbClr>
                  </a:outerShdw>
                </a:effectLst>
              </a:rPr>
              <a:t>Integrasi teknologi menyebabkan konvergensi. Sebagai contoh, konvergensi yang sekarang sedang terjadi di komputer, telekomunikasi, dan hiburan untuk berkumpul untuk membentuk sebuah "industri informasi".</a:t>
            </a:r>
            <a:endParaRPr lang="en-US" sz="24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30354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2</a:t>
            </a:r>
            <a:r>
              <a:rPr lang="en-US" b="1" cap="none">
                <a:ln w="10160">
                  <a:solidFill>
                    <a:schemeClr val="accent5"/>
                  </a:solidFill>
                  <a:prstDash val="solid"/>
                </a:ln>
                <a:solidFill>
                  <a:srgbClr val="FFFF00"/>
                </a:solidFill>
                <a:effectLst>
                  <a:outerShdw blurRad="50800" dist="38100" dir="2700000" algn="tl" rotWithShape="0">
                    <a:prstClr val="black">
                      <a:alpha val="40000"/>
                    </a:prstClr>
                  </a:outerShdw>
                </a:effectLst>
              </a:rPr>
              <a:t>. </a:t>
            </a:r>
            <a:r>
              <a:rPr lang="en-US" b="1" cap="none" smtClean="0">
                <a:ln w="10160">
                  <a:solidFill>
                    <a:schemeClr val="accent5"/>
                  </a:solidFill>
                  <a:prstDash val="solid"/>
                </a:ln>
                <a:solidFill>
                  <a:srgbClr val="FFFF00"/>
                </a:solidFill>
                <a:effectLst>
                  <a:outerShdw blurRad="50800" dist="38100" dir="2700000" algn="tl" rotWithShape="0">
                    <a:prstClr val="black">
                      <a:alpha val="40000"/>
                    </a:prstClr>
                  </a:outerShdw>
                </a:effectLst>
              </a:rPr>
              <a:t>PERUBAHAN PADA RANTAI NILAI</a:t>
            </a:r>
            <a:endPar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endParaRPr>
          </a:p>
        </p:txBody>
      </p:sp>
      <p:sp>
        <p:nvSpPr>
          <p:cNvPr id="114691" name="Rectangle 3"/>
          <p:cNvSpPr>
            <a:spLocks noGrp="1" noChangeArrowheads="1"/>
          </p:cNvSpPr>
          <p:nvPr>
            <p:ph idx="1"/>
          </p:nvPr>
        </p:nvSpPr>
        <p:spPr>
          <a:xfrm>
            <a:off x="685800" y="1981200"/>
            <a:ext cx="11050410" cy="3615267"/>
          </a:xfrm>
        </p:spPr>
        <p:txBody>
          <a:bodyPr>
            <a:noAutofit/>
          </a:bodyPr>
          <a:lstStyle/>
          <a:p>
            <a:pPr marL="457200" indent="-457200">
              <a:lnSpc>
                <a:spcPct val="90000"/>
              </a:lnSpc>
            </a:pPr>
            <a:r>
              <a:rPr lang="en-US" sz="2800">
                <a:effectLst>
                  <a:outerShdw blurRad="38100" dist="38100" dir="2700000" algn="tl">
                    <a:srgbClr val="000000">
                      <a:alpha val="43137"/>
                    </a:srgbClr>
                  </a:outerShdw>
                </a:effectLst>
              </a:rPr>
              <a:t>Perubahan teknologi memungkinkan perusahaan untuk mengkonfigurasi ulang rantai nilai mereka, sehingga mempengaruhi biaya dan kecepatan dalam melakukan bisnis</a:t>
            </a:r>
            <a:r>
              <a:rPr lang="en-US" sz="2800" smtClean="0">
                <a:effectLst>
                  <a:outerShdw blurRad="38100" dist="38100" dir="2700000" algn="tl">
                    <a:srgbClr val="000000">
                      <a:alpha val="43137"/>
                    </a:srgbClr>
                  </a:outerShdw>
                </a:effectLst>
              </a:rPr>
              <a:t>.</a:t>
            </a:r>
          </a:p>
          <a:p>
            <a:pPr marL="457200" indent="-457200">
              <a:lnSpc>
                <a:spcPct val="90000"/>
              </a:lnSpc>
            </a:pPr>
            <a:r>
              <a:rPr lang="it-IT" sz="2800">
                <a:effectLst>
                  <a:outerShdw blurRad="38100" dist="38100" dir="2700000" algn="tl">
                    <a:srgbClr val="000000">
                      <a:alpha val="43137"/>
                    </a:srgbClr>
                  </a:outerShdw>
                </a:effectLst>
              </a:rPr>
              <a:t>Kami dapat mengidentifikasi </a:t>
            </a:r>
            <a:r>
              <a:rPr lang="it-IT" sz="2800" b="1">
                <a:effectLst>
                  <a:outerShdw blurRad="38100" dist="38100" dir="2700000" algn="tl">
                    <a:srgbClr val="000000">
                      <a:alpha val="43137"/>
                    </a:srgbClr>
                  </a:outerShdw>
                </a:effectLst>
              </a:rPr>
              <a:t>dua cara </a:t>
            </a:r>
            <a:r>
              <a:rPr lang="it-IT" sz="2800">
                <a:effectLst>
                  <a:outerShdw blurRad="38100" dist="38100" dir="2700000" algn="tl">
                    <a:srgbClr val="000000">
                      <a:alpha val="43137"/>
                    </a:srgbClr>
                  </a:outerShdw>
                </a:effectLst>
              </a:rPr>
              <a:t>di mana rantai nilai </a:t>
            </a:r>
            <a:r>
              <a:rPr lang="it-IT" sz="2800" smtClean="0">
                <a:effectLst>
                  <a:outerShdw blurRad="38100" dist="38100" dir="2700000" algn="tl">
                    <a:srgbClr val="000000">
                      <a:alpha val="43137"/>
                    </a:srgbClr>
                  </a:outerShdw>
                </a:effectLst>
              </a:rPr>
              <a:t>diubah</a:t>
            </a:r>
            <a:r>
              <a:rPr lang="en-US" sz="2800" smtClean="0">
                <a:solidFill>
                  <a:schemeClr val="tx1"/>
                </a:solidFill>
                <a:effectLst>
                  <a:outerShdw blurRad="38100" dist="38100" dir="2700000" algn="tl">
                    <a:srgbClr val="000000">
                      <a:alpha val="43137"/>
                    </a:srgbClr>
                  </a:outerShdw>
                </a:effectLst>
              </a:rPr>
              <a:t>: </a:t>
            </a:r>
            <a:endParaRPr lang="en-US" sz="2800" dirty="0" smtClean="0">
              <a:solidFill>
                <a:schemeClr val="tx1"/>
              </a:solidFill>
              <a:effectLst>
                <a:outerShdw blurRad="38100" dist="38100" dir="2700000" algn="tl">
                  <a:srgbClr val="000000">
                    <a:alpha val="43137"/>
                  </a:srgbClr>
                </a:outerShdw>
              </a:effectLst>
            </a:endParaRPr>
          </a:p>
          <a:p>
            <a:pPr lvl="1">
              <a:lnSpc>
                <a:spcPct val="90000"/>
              </a:lnSpc>
            </a:pPr>
            <a:r>
              <a:rPr lang="en-US" sz="2800" smtClean="0">
                <a:solidFill>
                  <a:schemeClr val="tx1"/>
                </a:solidFill>
                <a:effectLst>
                  <a:outerShdw blurRad="38100" dist="38100" dir="2700000" algn="tl">
                    <a:srgbClr val="000000">
                      <a:alpha val="43137"/>
                    </a:srgbClr>
                  </a:outerShdw>
                </a:effectLst>
              </a:rPr>
              <a:t>Automation (otomasi), </a:t>
            </a:r>
            <a:r>
              <a:rPr lang="en-US" sz="2800" smtClean="0">
                <a:effectLst>
                  <a:outerShdw blurRad="38100" dist="38100" dir="2700000" algn="tl">
                    <a:srgbClr val="000000">
                      <a:alpha val="43137"/>
                    </a:srgbClr>
                  </a:outerShdw>
                </a:effectLst>
              </a:rPr>
              <a:t>dan</a:t>
            </a:r>
            <a:endParaRPr lang="en-US" sz="2800" dirty="0" smtClean="0">
              <a:solidFill>
                <a:schemeClr val="tx1"/>
              </a:solidFill>
              <a:effectLst>
                <a:outerShdw blurRad="38100" dist="38100" dir="2700000" algn="tl">
                  <a:srgbClr val="000000">
                    <a:alpha val="43137"/>
                  </a:srgbClr>
                </a:outerShdw>
              </a:effectLst>
            </a:endParaRPr>
          </a:p>
          <a:p>
            <a:pPr lvl="1">
              <a:lnSpc>
                <a:spcPct val="90000"/>
              </a:lnSpc>
            </a:pPr>
            <a:r>
              <a:rPr lang="en-US" sz="2800" dirty="0" smtClean="0">
                <a:solidFill>
                  <a:schemeClr val="tx1"/>
                </a:solidFill>
                <a:effectLst>
                  <a:outerShdw blurRad="38100" dist="38100" dir="2700000" algn="tl">
                    <a:srgbClr val="000000">
                      <a:alpha val="43137"/>
                    </a:srgbClr>
                  </a:outerShdw>
                </a:effectLst>
              </a:rPr>
              <a:t>Reconfiguration </a:t>
            </a:r>
            <a:r>
              <a:rPr lang="en-US" sz="2800" smtClean="0">
                <a:solidFill>
                  <a:schemeClr val="tx1"/>
                </a:solidFill>
                <a:effectLst>
                  <a:outerShdw blurRad="38100" dist="38100" dir="2700000" algn="tl">
                    <a:srgbClr val="000000">
                      <a:alpha val="43137"/>
                    </a:srgbClr>
                  </a:outerShdw>
                </a:effectLst>
              </a:rPr>
              <a:t>of process (rekonfigurasi proses).</a:t>
            </a:r>
            <a:endParaRPr lang="en-US" sz="2800" dirty="0">
              <a:solidFill>
                <a:schemeClr val="tx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81000" y="533400"/>
            <a:ext cx="9347200" cy="1143000"/>
          </a:xfrm>
        </p:spPr>
        <p:txBody>
          <a:bodyPr>
            <a:normAutofit/>
          </a:bodyPr>
          <a:lstStyle/>
          <a:p>
            <a:pPr marL="742950" indent="-742950">
              <a:buFont typeface="+mj-lt"/>
              <a:buAutoNum type="arabicPeriod"/>
            </a:pPr>
            <a:r>
              <a:rPr lang="en-US" sz="4400" b="1" smtClean="0">
                <a:solidFill>
                  <a:srgbClr val="FFC000"/>
                </a:solidFill>
                <a:effectLst>
                  <a:outerShdw blurRad="38100" dist="38100" dir="2700000" algn="tl">
                    <a:srgbClr val="000000">
                      <a:alpha val="43137"/>
                    </a:srgbClr>
                  </a:outerShdw>
                </a:effectLst>
              </a:rPr>
              <a:t>Automation (Otomasi)</a:t>
            </a:r>
            <a:endParaRPr lang="en-US" sz="4400" b="1" dirty="0">
              <a:solidFill>
                <a:srgbClr val="FFC000"/>
              </a:solidFill>
              <a:effectLst>
                <a:outerShdw blurRad="38100" dist="38100" dir="2700000" algn="tl">
                  <a:srgbClr val="000000">
                    <a:alpha val="43137"/>
                  </a:srgbClr>
                </a:outerShdw>
              </a:effectLst>
            </a:endParaRPr>
          </a:p>
        </p:txBody>
      </p:sp>
      <p:sp>
        <p:nvSpPr>
          <p:cNvPr id="114691" name="Rectangle 3"/>
          <p:cNvSpPr>
            <a:spLocks noGrp="1" noChangeArrowheads="1"/>
          </p:cNvSpPr>
          <p:nvPr>
            <p:ph idx="1"/>
          </p:nvPr>
        </p:nvSpPr>
        <p:spPr>
          <a:xfrm>
            <a:off x="304800" y="2362200"/>
            <a:ext cx="10896600" cy="3886200"/>
          </a:xfrm>
        </p:spPr>
        <p:txBody>
          <a:bodyPr>
            <a:normAutofit/>
          </a:bodyPr>
          <a:lstStyle/>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Automation refers to the replacement of labor with less expensive capital-intensive technologies.</a:t>
            </a:r>
          </a:p>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Automation has been an ongoing phenomenon in developed countries during the twentieth century, with capital-intensive equipment and machinery replacing </a:t>
            </a:r>
            <a:r>
              <a:rPr lang="en-US" sz="3200" b="1" dirty="0" smtClean="0">
                <a:solidFill>
                  <a:schemeClr val="tx1"/>
                </a:solidFill>
                <a:effectLst>
                  <a:outerShdw blurRad="38100" dist="38100" dir="2700000" algn="tl">
                    <a:srgbClr val="000000">
                      <a:alpha val="43137"/>
                    </a:srgbClr>
                  </a:outerShdw>
                </a:effectLst>
              </a:rPr>
              <a:t>blue-collar</a:t>
            </a:r>
            <a:r>
              <a:rPr lang="en-US" sz="3200" dirty="0" smtClean="0">
                <a:solidFill>
                  <a:schemeClr val="tx1"/>
                </a:solidFill>
                <a:effectLst>
                  <a:outerShdw blurRad="38100" dist="38100" dir="2700000" algn="tl">
                    <a:srgbClr val="000000">
                      <a:alpha val="43137"/>
                    </a:srgbClr>
                  </a:outerShdw>
                </a:effectLst>
              </a:rPr>
              <a:t> job.</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095531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81000" y="533400"/>
            <a:ext cx="9347200" cy="1143000"/>
          </a:xfrm>
        </p:spPr>
        <p:txBody>
          <a:bodyPr>
            <a:normAutofit/>
          </a:bodyPr>
          <a:lstStyle/>
          <a:p>
            <a:pPr marL="742950" indent="-742950">
              <a:buFont typeface="+mj-lt"/>
              <a:buAutoNum type="arabicPeriod" startAt="2"/>
            </a:pPr>
            <a:r>
              <a:rPr lang="en-US" sz="4400" b="1" smtClean="0">
                <a:solidFill>
                  <a:srgbClr val="FFC000"/>
                </a:solidFill>
                <a:effectLst>
                  <a:outerShdw blurRad="38100" dist="38100" dir="2700000" algn="tl">
                    <a:srgbClr val="000000">
                      <a:alpha val="43137"/>
                    </a:srgbClr>
                  </a:outerShdw>
                </a:effectLst>
              </a:rPr>
              <a:t>Konfigurasi Proses</a:t>
            </a:r>
            <a:endParaRPr lang="en-US" sz="4400" b="1" dirty="0">
              <a:solidFill>
                <a:srgbClr val="FFC000"/>
              </a:solidFill>
              <a:effectLst>
                <a:outerShdw blurRad="38100" dist="38100" dir="2700000" algn="tl">
                  <a:srgbClr val="000000">
                    <a:alpha val="43137"/>
                  </a:srgbClr>
                </a:outerShdw>
              </a:effectLst>
            </a:endParaRPr>
          </a:p>
        </p:txBody>
      </p:sp>
      <p:sp>
        <p:nvSpPr>
          <p:cNvPr id="114691" name="Rectangle 3"/>
          <p:cNvSpPr>
            <a:spLocks noGrp="1" noChangeArrowheads="1"/>
          </p:cNvSpPr>
          <p:nvPr>
            <p:ph idx="1"/>
          </p:nvPr>
        </p:nvSpPr>
        <p:spPr>
          <a:xfrm>
            <a:off x="304800" y="2362200"/>
            <a:ext cx="10896600" cy="3886200"/>
          </a:xfrm>
        </p:spPr>
        <p:txBody>
          <a:bodyPr>
            <a:normAutofit/>
          </a:bodyPr>
          <a:lstStyle/>
          <a:p>
            <a:pPr marL="457200" indent="-457200">
              <a:lnSpc>
                <a:spcPct val="90000"/>
              </a:lnSpc>
            </a:pPr>
            <a:r>
              <a:rPr lang="en-US" sz="3200">
                <a:effectLst>
                  <a:outerShdw blurRad="38100" dist="38100" dir="2700000" algn="tl">
                    <a:srgbClr val="000000">
                      <a:alpha val="43137"/>
                    </a:srgbClr>
                  </a:outerShdw>
                </a:effectLst>
              </a:rPr>
              <a:t>Firm also reconfigure their value chains by introducing superior processes into their operations.</a:t>
            </a:r>
          </a:p>
          <a:p>
            <a:pPr marL="457200" indent="-457200">
              <a:lnSpc>
                <a:spcPct val="90000"/>
              </a:lnSpc>
            </a:pPr>
            <a:r>
              <a:rPr lang="en-US" sz="3200">
                <a:effectLst>
                  <a:outerShdw blurRad="38100" dist="38100" dir="2700000" algn="tl">
                    <a:srgbClr val="000000">
                      <a:alpha val="43137"/>
                    </a:srgbClr>
                  </a:outerShdw>
                </a:effectLst>
              </a:rPr>
              <a:t>Superior processes may evolve from technology progression or technology evolution</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085397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09600" y="304800"/>
            <a:ext cx="10669410"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3. CHANGE IN VALUE CONSTELLATION </a:t>
            </a:r>
          </a:p>
        </p:txBody>
      </p:sp>
      <p:sp>
        <p:nvSpPr>
          <p:cNvPr id="115715" name="Rectangle 3"/>
          <p:cNvSpPr>
            <a:spLocks noGrp="1" noChangeArrowheads="1"/>
          </p:cNvSpPr>
          <p:nvPr>
            <p:ph idx="1"/>
          </p:nvPr>
        </p:nvSpPr>
        <p:spPr>
          <a:xfrm>
            <a:off x="533400" y="2133600"/>
            <a:ext cx="11050410" cy="3886200"/>
          </a:xfrm>
        </p:spPr>
        <p:txBody>
          <a:bodyPr>
            <a:noAutofit/>
          </a:bodyPr>
          <a:lstStyle/>
          <a:p>
            <a:pPr marL="0" indent="0">
              <a:lnSpc>
                <a:spcPct val="90000"/>
              </a:lnSpc>
              <a:buNone/>
            </a:pPr>
            <a:r>
              <a:rPr lang="en-US" sz="2600" b="1" dirty="0" smtClean="0">
                <a:solidFill>
                  <a:schemeClr val="tx1"/>
                </a:solidFill>
                <a:effectLst>
                  <a:outerShdw blurRad="38100" dist="38100" dir="2700000" algn="tl">
                    <a:srgbClr val="000000">
                      <a:alpha val="43137"/>
                    </a:srgbClr>
                  </a:outerShdw>
                </a:effectLst>
              </a:rPr>
              <a:t>The value constellations (IN: </a:t>
            </a:r>
            <a:r>
              <a:rPr lang="en-US" sz="2600" b="1" dirty="0" err="1" smtClean="0">
                <a:solidFill>
                  <a:schemeClr val="tx1"/>
                </a:solidFill>
                <a:effectLst>
                  <a:outerShdw blurRad="38100" dist="38100" dir="2700000" algn="tl">
                    <a:srgbClr val="000000">
                      <a:alpha val="43137"/>
                    </a:srgbClr>
                  </a:outerShdw>
                </a:effectLst>
              </a:rPr>
              <a:t>tatanan</a:t>
            </a:r>
            <a:r>
              <a:rPr lang="en-US" sz="2600" b="1" dirty="0" smtClean="0">
                <a:solidFill>
                  <a:schemeClr val="tx1"/>
                </a:solidFill>
                <a:effectLst>
                  <a:outerShdw blurRad="38100" dist="38100" dir="2700000" algn="tl">
                    <a:srgbClr val="000000">
                      <a:alpha val="43137"/>
                    </a:srgbClr>
                  </a:outerShdw>
                </a:effectLst>
              </a:rPr>
              <a:t> </a:t>
            </a:r>
            <a:r>
              <a:rPr lang="en-US" sz="2600" b="1" dirty="0" err="1" smtClean="0">
                <a:solidFill>
                  <a:schemeClr val="tx1"/>
                </a:solidFill>
                <a:effectLst>
                  <a:outerShdw blurRad="38100" dist="38100" dir="2700000" algn="tl">
                    <a:srgbClr val="000000">
                      <a:alpha val="43137"/>
                    </a:srgbClr>
                  </a:outerShdw>
                </a:effectLst>
              </a:rPr>
              <a:t>nilai</a:t>
            </a:r>
            <a:r>
              <a:rPr lang="en-US" sz="2600" b="1" dirty="0" smtClean="0">
                <a:solidFill>
                  <a:schemeClr val="tx1"/>
                </a:solidFill>
                <a:effectLst>
                  <a:outerShdw blurRad="38100" dist="38100" dir="2700000" algn="tl">
                    <a:srgbClr val="000000">
                      <a:alpha val="43137"/>
                    </a:srgbClr>
                  </a:outerShdw>
                </a:effectLst>
              </a:rPr>
              <a:t>) of firms are often upset by technological developments in three ways:</a:t>
            </a:r>
          </a:p>
          <a:p>
            <a:pPr marL="609600" indent="-609600">
              <a:lnSpc>
                <a:spcPct val="90000"/>
              </a:lnSpc>
              <a:buFontTx/>
              <a:buAutoNum type="arabicPeriod"/>
            </a:pPr>
            <a:r>
              <a:rPr lang="en-US" sz="2600" b="1" dirty="0" smtClean="0">
                <a:solidFill>
                  <a:schemeClr val="tx1"/>
                </a:solidFill>
                <a:effectLst>
                  <a:outerShdw blurRad="38100" dist="38100" dir="2700000" algn="tl">
                    <a:srgbClr val="000000">
                      <a:alpha val="43137"/>
                    </a:srgbClr>
                  </a:outerShdw>
                </a:effectLst>
              </a:rPr>
              <a:t>Shifting </a:t>
            </a:r>
            <a:r>
              <a:rPr lang="en-US" sz="2600" b="1" dirty="0">
                <a:solidFill>
                  <a:schemeClr val="tx1"/>
                </a:solidFill>
                <a:effectLst>
                  <a:outerShdw blurRad="38100" dist="38100" dir="2700000" algn="tl">
                    <a:srgbClr val="000000">
                      <a:alpha val="43137"/>
                    </a:srgbClr>
                  </a:outerShdw>
                </a:effectLst>
              </a:rPr>
              <a:t>balance of </a:t>
            </a:r>
            <a:r>
              <a:rPr lang="en-US" sz="2600" b="1" dirty="0" smtClean="0">
                <a:solidFill>
                  <a:schemeClr val="tx1"/>
                </a:solidFill>
                <a:effectLst>
                  <a:outerShdw blurRad="38100" dist="38100" dir="2700000" algn="tl">
                    <a:srgbClr val="000000">
                      <a:alpha val="43137"/>
                    </a:srgbClr>
                  </a:outerShdw>
                </a:effectLst>
              </a:rPr>
              <a:t>power,</a:t>
            </a:r>
            <a:r>
              <a:rPr lang="en-US" sz="2600" dirty="0" smtClean="0">
                <a:solidFill>
                  <a:schemeClr val="tx1"/>
                </a:solidFill>
                <a:effectLst>
                  <a:outerShdw blurRad="38100" dist="38100" dir="2700000" algn="tl">
                    <a:srgbClr val="000000">
                      <a:alpha val="43137"/>
                    </a:srgbClr>
                  </a:outerShdw>
                </a:effectLst>
              </a:rPr>
              <a:t> shift the balance of power between firms and their suppliers and distributors.</a:t>
            </a:r>
            <a:endParaRPr lang="en-US" sz="2600" dirty="0">
              <a:solidFill>
                <a:schemeClr val="tx1"/>
              </a:solidFill>
              <a:effectLst>
                <a:outerShdw blurRad="38100" dist="38100" dir="2700000" algn="tl">
                  <a:srgbClr val="000000">
                    <a:alpha val="43137"/>
                  </a:srgbClr>
                </a:outerShdw>
              </a:effectLst>
            </a:endParaRPr>
          </a:p>
          <a:p>
            <a:pPr marL="609600" indent="-609600">
              <a:lnSpc>
                <a:spcPct val="90000"/>
              </a:lnSpc>
              <a:buFontTx/>
              <a:buAutoNum type="arabicPeriod"/>
            </a:pPr>
            <a:r>
              <a:rPr lang="en-US" sz="2600" b="1" dirty="0">
                <a:solidFill>
                  <a:schemeClr val="tx1"/>
                </a:solidFill>
                <a:effectLst>
                  <a:outerShdw blurRad="38100" dist="38100" dir="2700000" algn="tl">
                    <a:srgbClr val="000000">
                      <a:alpha val="43137"/>
                    </a:srgbClr>
                  </a:outerShdw>
                </a:effectLst>
              </a:rPr>
              <a:t>Potential for outsourcing</a:t>
            </a:r>
            <a:r>
              <a:rPr lang="en-US" sz="2600" dirty="0">
                <a:solidFill>
                  <a:schemeClr val="tx1"/>
                </a:solidFill>
                <a:effectLst>
                  <a:outerShdw blurRad="38100" dist="38100" dir="2700000" algn="tl">
                    <a:srgbClr val="000000">
                      <a:alpha val="43137"/>
                    </a:srgbClr>
                  </a:outerShdw>
                </a:effectLst>
              </a:rPr>
              <a:t>. </a:t>
            </a:r>
            <a:r>
              <a:rPr lang="en-US" sz="2600" dirty="0" smtClean="0">
                <a:solidFill>
                  <a:schemeClr val="tx1"/>
                </a:solidFill>
                <a:effectLst>
                  <a:outerShdw blurRad="38100" dist="38100" dir="2700000" algn="tl">
                    <a:srgbClr val="000000">
                      <a:alpha val="43137"/>
                    </a:srgbClr>
                  </a:outerShdw>
                </a:effectLst>
              </a:rPr>
              <a:t>As a result of the market forces and the standardization of production processes, firms are discovering opportunities to </a:t>
            </a:r>
            <a:r>
              <a:rPr lang="en-US" sz="2600" b="1" dirty="0" smtClean="0">
                <a:solidFill>
                  <a:schemeClr val="tx1"/>
                </a:solidFill>
                <a:effectLst>
                  <a:outerShdw blurRad="38100" dist="38100" dir="2700000" algn="tl">
                    <a:srgbClr val="000000">
                      <a:alpha val="43137"/>
                    </a:srgbClr>
                  </a:outerShdw>
                </a:effectLst>
              </a:rPr>
              <a:t>outsource</a:t>
            </a:r>
            <a:r>
              <a:rPr lang="en-US" sz="2600" dirty="0" smtClean="0">
                <a:solidFill>
                  <a:schemeClr val="tx1"/>
                </a:solidFill>
                <a:effectLst>
                  <a:outerShdw blurRad="38100" dist="38100" dir="2700000" algn="tl">
                    <a:srgbClr val="000000">
                      <a:alpha val="43137"/>
                    </a:srgbClr>
                  </a:outerShdw>
                </a:effectLst>
              </a:rPr>
              <a:t> many activities that had hitherto been conducted in-house.</a:t>
            </a:r>
            <a:endParaRPr lang="en-US" sz="2600" dirty="0">
              <a:solidFill>
                <a:schemeClr val="tx1"/>
              </a:solidFill>
              <a:effectLst>
                <a:outerShdw blurRad="38100" dist="38100" dir="2700000" algn="tl">
                  <a:srgbClr val="000000">
                    <a:alpha val="43137"/>
                  </a:srgbClr>
                </a:outerShdw>
              </a:effectLst>
            </a:endParaRPr>
          </a:p>
          <a:p>
            <a:pPr marL="609600" indent="-609600">
              <a:lnSpc>
                <a:spcPct val="90000"/>
              </a:lnSpc>
              <a:buFontTx/>
              <a:buAutoNum type="arabicPeriod"/>
            </a:pPr>
            <a:r>
              <a:rPr lang="en-US" sz="2600" b="1" dirty="0">
                <a:solidFill>
                  <a:schemeClr val="tx1"/>
                </a:solidFill>
                <a:effectLst>
                  <a:outerShdw blurRad="38100" dist="38100" dir="2700000" algn="tl">
                    <a:srgbClr val="000000">
                      <a:alpha val="43137"/>
                    </a:srgbClr>
                  </a:outerShdw>
                </a:effectLst>
              </a:rPr>
              <a:t>Different ways of managing value </a:t>
            </a:r>
            <a:r>
              <a:rPr lang="en-US" sz="2600" b="1" dirty="0" smtClean="0">
                <a:solidFill>
                  <a:schemeClr val="tx1"/>
                </a:solidFill>
                <a:effectLst>
                  <a:outerShdw blurRad="38100" dist="38100" dir="2700000" algn="tl">
                    <a:srgbClr val="000000">
                      <a:alpha val="43137"/>
                    </a:srgbClr>
                  </a:outerShdw>
                </a:effectLst>
              </a:rPr>
              <a:t>constellation.</a:t>
            </a:r>
            <a:r>
              <a:rPr lang="en-US" sz="2600" dirty="0" smtClean="0">
                <a:solidFill>
                  <a:schemeClr val="tx1"/>
                </a:solidFill>
                <a:effectLst>
                  <a:outerShdw blurRad="38100" dist="38100" dir="2700000" algn="tl">
                    <a:srgbClr val="000000">
                      <a:alpha val="43137"/>
                    </a:srgbClr>
                  </a:outerShdw>
                </a:effectLst>
              </a:rPr>
              <a:t> Better </a:t>
            </a:r>
            <a:r>
              <a:rPr lang="en-US" sz="2600" dirty="0">
                <a:solidFill>
                  <a:schemeClr val="tx1"/>
                </a:solidFill>
                <a:effectLst>
                  <a:outerShdw blurRad="38100" dist="38100" dir="2700000" algn="tl">
                    <a:srgbClr val="000000">
                      <a:alpha val="43137"/>
                    </a:srgbClr>
                  </a:outerShdw>
                </a:effectLst>
              </a:rPr>
              <a:t>manage their supplier and distributor relationship.</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838200" y="457200"/>
            <a:ext cx="8536623"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4. COMPETITIVE RIVALRY</a:t>
            </a:r>
          </a:p>
        </p:txBody>
      </p:sp>
      <p:sp>
        <p:nvSpPr>
          <p:cNvPr id="116739" name="Rectangle 3"/>
          <p:cNvSpPr>
            <a:spLocks noGrp="1" noChangeArrowheads="1"/>
          </p:cNvSpPr>
          <p:nvPr>
            <p:ph idx="1"/>
          </p:nvPr>
        </p:nvSpPr>
        <p:spPr>
          <a:xfrm>
            <a:off x="609600" y="2133600"/>
            <a:ext cx="10972800" cy="3733800"/>
          </a:xfrm>
        </p:spPr>
        <p:txBody>
          <a:bodyPr anchor="t">
            <a:normAutofit/>
          </a:bodyPr>
          <a:lstStyle/>
          <a:p>
            <a:pPr marL="457200" indent="-457200">
              <a:lnSpc>
                <a:spcPct val="80000"/>
              </a:lnSpc>
            </a:pP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Product and process innovations are two means                by which the competitive game is </a:t>
            </a:r>
            <a:r>
              <a:rPr lang="en-US" b="1" dirty="0" smtClean="0">
                <a:solidFill>
                  <a:schemeClr val="tx1"/>
                </a:solidFill>
                <a:effectLst>
                  <a:outerShdw blurRad="38100" dist="38100" dir="2700000" algn="tl">
                    <a:srgbClr val="000000">
                      <a:alpha val="43137"/>
                    </a:srgbClr>
                  </a:outerShdw>
                </a:effectLst>
                <a:latin typeface="Arial" panose="020B0604020202020204" pitchFamily="34" charset="0"/>
              </a:rPr>
              <a:t>played</a:t>
            </a: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 and </a:t>
            </a:r>
            <a:r>
              <a:rPr lang="en-US" b="1" dirty="0" smtClean="0">
                <a:solidFill>
                  <a:schemeClr val="tx1"/>
                </a:solidFill>
                <a:effectLst>
                  <a:outerShdw blurRad="38100" dist="38100" dir="2700000" algn="tl">
                    <a:srgbClr val="000000">
                      <a:alpha val="43137"/>
                    </a:srgbClr>
                  </a:outerShdw>
                </a:effectLst>
                <a:latin typeface="Arial" panose="020B0604020202020204" pitchFamily="34" charset="0"/>
              </a:rPr>
              <a:t>won. </a:t>
            </a:r>
          </a:p>
          <a:p>
            <a:pPr marL="457200" indent="-457200">
              <a:lnSpc>
                <a:spcPct val="80000"/>
              </a:lnSpc>
            </a:pP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This innovations enable firms </a:t>
            </a:r>
          </a:p>
          <a:p>
            <a:pPr marL="1123935" lvl="1" indent="-514350">
              <a:lnSpc>
                <a:spcPct val="80000"/>
              </a:lnSpc>
              <a:buFont typeface="+mj-lt"/>
              <a:buAutoNum type="arabicParenR"/>
            </a:pP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to erect entry barriers to competitors; </a:t>
            </a:r>
          </a:p>
          <a:p>
            <a:pPr marL="1123935" lvl="1" indent="-514350">
              <a:lnSpc>
                <a:spcPct val="80000"/>
              </a:lnSpc>
              <a:buFont typeface="+mj-lt"/>
              <a:buAutoNum type="arabicParenR"/>
            </a:pP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to bring about product and process substitution; and </a:t>
            </a:r>
          </a:p>
          <a:p>
            <a:pPr marL="1123935" lvl="1" indent="-514350">
              <a:lnSpc>
                <a:spcPct val="80000"/>
              </a:lnSpc>
              <a:buFont typeface="+mj-lt"/>
              <a:buAutoNum type="arabicParenR"/>
            </a:pPr>
            <a:r>
              <a:rPr lang="en-US" dirty="0" smtClean="0">
                <a:solidFill>
                  <a:schemeClr val="tx1"/>
                </a:solidFill>
                <a:effectLst>
                  <a:outerShdw blurRad="38100" dist="38100" dir="2700000" algn="tl">
                    <a:srgbClr val="000000">
                      <a:alpha val="43137"/>
                    </a:srgbClr>
                  </a:outerShdw>
                </a:effectLst>
                <a:latin typeface="Arial" panose="020B0604020202020204" pitchFamily="34" charset="0"/>
              </a:rPr>
              <a:t>to redefine the rules of competition.</a:t>
            </a:r>
            <a:endParaRPr lang="en-US" dirty="0">
              <a:solidFill>
                <a:schemeClr val="tx1"/>
              </a:solidFill>
              <a:effectLst>
                <a:outerShdw blurRad="38100" dist="38100" dir="2700000" algn="tl">
                  <a:srgbClr val="000000">
                    <a:alpha val="43137"/>
                  </a:srgbClr>
                </a:outerShdw>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838200" y="457200"/>
            <a:ext cx="8536623"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4. COMPETITIVE RIVALRY</a:t>
            </a:r>
          </a:p>
        </p:txBody>
      </p:sp>
      <p:sp>
        <p:nvSpPr>
          <p:cNvPr id="5" name="Rectangle 3"/>
          <p:cNvSpPr txBox="1">
            <a:spLocks noChangeArrowheads="1"/>
          </p:cNvSpPr>
          <p:nvPr/>
        </p:nvSpPr>
        <p:spPr>
          <a:xfrm>
            <a:off x="457200" y="1905000"/>
            <a:ext cx="10134600" cy="4497388"/>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tx1"/>
              </a:buClr>
              <a:buSzPct val="70000"/>
              <a:buFont typeface="Lucida Grande"/>
              <a:buChar char="►"/>
              <a:defRPr sz="2800" kern="1200" cap="none">
                <a:solidFill>
                  <a:schemeClr val="bg1">
                    <a:lumMod val="50000"/>
                  </a:schemeClr>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70000"/>
              <a:buFont typeface="Lucida Grande"/>
              <a:buChar char="►"/>
              <a:defRPr sz="2400" kern="1200" cap="none">
                <a:solidFill>
                  <a:schemeClr val="bg1">
                    <a:lumMod val="50000"/>
                  </a:schemeClr>
                </a:solidFill>
                <a:effectLst>
                  <a:outerShdw blurRad="38100" dist="38100" dir="2700000" algn="tl">
                    <a:srgbClr val="000000">
                      <a:alpha val="43137"/>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70000"/>
              <a:buFont typeface="Lucida Grande"/>
              <a:buChar char="►"/>
              <a:defRPr sz="2000" kern="1200" cap="none">
                <a:solidFill>
                  <a:schemeClr val="bg1">
                    <a:lumMod val="50000"/>
                  </a:schemeClr>
                </a:solidFill>
                <a:effectLst>
                  <a:outerShdw blurRad="38100" dist="38100" dir="2700000" algn="tl">
                    <a:srgbClr val="000000">
                      <a:alpha val="43137"/>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70000"/>
              <a:buFont typeface="Lucida Grande"/>
              <a:buChar char="►"/>
              <a:defRPr sz="1800" kern="1200" cap="none">
                <a:solidFill>
                  <a:schemeClr val="bg1">
                    <a:lumMod val="50000"/>
                  </a:schemeClr>
                </a:solidFill>
                <a:effectLst>
                  <a:outerShdw blurRad="38100" dist="38100" dir="2700000" algn="tl">
                    <a:srgbClr val="000000">
                      <a:alpha val="43137"/>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70000"/>
              <a:buFont typeface="Lucida Grande"/>
              <a:buChar char="►"/>
              <a:defRPr sz="1800" kern="1200" cap="none">
                <a:solidFill>
                  <a:schemeClr val="bg1">
                    <a:lumMod val="50000"/>
                  </a:schemeClr>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11200" lvl="1" indent="-449263">
              <a:lnSpc>
                <a:spcPct val="80000"/>
              </a:lnSpc>
            </a:pPr>
            <a:r>
              <a:rPr lang="en-US" b="1" smtClean="0">
                <a:solidFill>
                  <a:srgbClr val="CC00CC"/>
                </a:solidFill>
                <a:effectLst/>
                <a:latin typeface="Arial" panose="020B0604020202020204" pitchFamily="34" charset="0"/>
              </a:rPr>
              <a:t>Barrier to entry</a:t>
            </a:r>
            <a:r>
              <a:rPr lang="en-US" smtClean="0">
                <a:solidFill>
                  <a:schemeClr val="tx1"/>
                </a:solidFill>
                <a:effectLst/>
                <a:latin typeface="Arial" panose="020B0604020202020204" pitchFamily="34" charset="0"/>
              </a:rPr>
              <a:t>. Misal dengan hak patent, maka dapat menghalangi new entrance untuk memasuki industri. Contoh lain adalah perusahaan yang bersaing berbasis pada know-how yang dihasilkan dari kegiatan R&amp;D, maka akan membatasi new entrance.</a:t>
            </a:r>
          </a:p>
          <a:p>
            <a:pPr marL="711200" lvl="1" indent="-449263">
              <a:lnSpc>
                <a:spcPct val="80000"/>
              </a:lnSpc>
            </a:pPr>
            <a:r>
              <a:rPr lang="en-US" b="1" smtClean="0">
                <a:solidFill>
                  <a:srgbClr val="CC00CC"/>
                </a:solidFill>
                <a:effectLst/>
                <a:latin typeface="Arial" panose="020B0604020202020204" pitchFamily="34" charset="0"/>
              </a:rPr>
              <a:t>Product and process substitution</a:t>
            </a:r>
            <a:r>
              <a:rPr lang="en-US" b="1" smtClean="0">
                <a:solidFill>
                  <a:schemeClr val="tx1"/>
                </a:solidFill>
                <a:effectLst/>
                <a:latin typeface="Arial" panose="020B0604020202020204" pitchFamily="34" charset="0"/>
              </a:rPr>
              <a:t>.</a:t>
            </a:r>
            <a:r>
              <a:rPr lang="en-US" smtClean="0">
                <a:solidFill>
                  <a:schemeClr val="tx1"/>
                </a:solidFill>
                <a:effectLst/>
                <a:latin typeface="Arial" panose="020B0604020202020204" pitchFamily="34" charset="0"/>
              </a:rPr>
              <a:t> Contoh: plastik sebagai pengganti plat baja, word processor sebagai pengganti mesin ketik, microwave oven sebagai pengganti oven biasa. Juga diferensiasi produk: mengasilkan DVD yang menghasilkan play time yang lebih panjang, gambar lebih tajam, suara lebih jernih, dsb.</a:t>
            </a:r>
          </a:p>
          <a:p>
            <a:pPr marL="711200" lvl="1" indent="-449263">
              <a:lnSpc>
                <a:spcPct val="80000"/>
              </a:lnSpc>
            </a:pPr>
            <a:r>
              <a:rPr lang="en-US" b="1" smtClean="0">
                <a:solidFill>
                  <a:srgbClr val="CC00CC"/>
                </a:solidFill>
                <a:effectLst/>
                <a:latin typeface="Arial" panose="020B0604020202020204" pitchFamily="34" charset="0"/>
              </a:rPr>
              <a:t>Redefine the rules of competition</a:t>
            </a:r>
            <a:r>
              <a:rPr lang="en-US" smtClean="0">
                <a:solidFill>
                  <a:schemeClr val="tx1"/>
                </a:solidFill>
                <a:effectLst/>
                <a:latin typeface="Arial" panose="020B0604020202020204" pitchFamily="34" charset="0"/>
              </a:rPr>
              <a:t>. Contoh: dengan mempelajari Jepang yang memperkenalkan mesin fotocopy ukuran kecil, maka Xerox menemukan cara lain untuk menjual, saluran distribusi, dan bersaing.&lt;</a:t>
            </a:r>
            <a:endParaRPr lang="en-US" dirty="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86075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838200" y="474133"/>
            <a:ext cx="8536623"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4. COMPETITIVE RIVALRY</a:t>
            </a:r>
          </a:p>
        </p:txBody>
      </p:sp>
      <p:sp>
        <p:nvSpPr>
          <p:cNvPr id="116739" name="Rectangle 3"/>
          <p:cNvSpPr>
            <a:spLocks noGrp="1" noChangeArrowheads="1"/>
          </p:cNvSpPr>
          <p:nvPr>
            <p:ph idx="1"/>
          </p:nvPr>
        </p:nvSpPr>
        <p:spPr>
          <a:xfrm>
            <a:off x="457200" y="1828800"/>
            <a:ext cx="10134600" cy="4497388"/>
          </a:xfrm>
        </p:spPr>
        <p:txBody>
          <a:bodyPr>
            <a:normAutofit/>
          </a:bodyPr>
          <a:lstStyle/>
          <a:p>
            <a:pPr marL="711200" lvl="1" indent="-449263">
              <a:lnSpc>
                <a:spcPct val="80000"/>
              </a:lnSpc>
            </a:pPr>
            <a:r>
              <a:rPr lang="en-US" sz="2400" b="1" dirty="0" smtClean="0">
                <a:solidFill>
                  <a:srgbClr val="CC00CC"/>
                </a:solidFill>
                <a:effectLst/>
                <a:latin typeface="Arial" panose="020B0604020202020204" pitchFamily="34" charset="0"/>
              </a:rPr>
              <a:t>Barrier to entry</a:t>
            </a:r>
            <a:r>
              <a:rPr lang="en-US" sz="2400" dirty="0" smtClean="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Misal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dengan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hak</a:t>
            </a:r>
            <a:r>
              <a:rPr lang="en-US" sz="2400" dirty="0">
                <a:solidFill>
                  <a:schemeClr val="tx1"/>
                </a:solidFill>
                <a:effectLst/>
                <a:latin typeface="Arial" panose="020B0604020202020204" pitchFamily="34" charset="0"/>
              </a:rPr>
              <a:t> patent,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dapat</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menghalangi</a:t>
            </a:r>
            <a:r>
              <a:rPr lang="en-US" sz="2400" dirty="0">
                <a:solidFill>
                  <a:schemeClr val="tx1"/>
                </a:solidFill>
                <a:effectLst/>
                <a:latin typeface="Arial" panose="020B0604020202020204" pitchFamily="34" charset="0"/>
              </a:rPr>
              <a:t> new entrance </a:t>
            </a:r>
            <a:r>
              <a:rPr lang="en-US" sz="2400" dirty="0" err="1">
                <a:solidFill>
                  <a:schemeClr val="tx1"/>
                </a:solidFill>
                <a:effectLst/>
                <a:latin typeface="Arial" panose="020B0604020202020204" pitchFamily="34" charset="0"/>
              </a:rPr>
              <a:t>untuk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memasuki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industri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lain </a:t>
            </a:r>
            <a:r>
              <a:rPr lang="en-US" sz="2400" dirty="0" err="1">
                <a:solidFill>
                  <a:schemeClr val="tx1"/>
                </a:solidFill>
                <a:effectLst/>
                <a:latin typeface="Arial" panose="020B0604020202020204" pitchFamily="34" charset="0"/>
              </a:rPr>
              <a:t>adalah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perusahaan</a:t>
            </a:r>
            <a:r>
              <a:rPr lang="en-US" sz="2400" dirty="0">
                <a:solidFill>
                  <a:schemeClr val="tx1"/>
                </a:solidFill>
                <a:effectLst/>
                <a:latin typeface="Arial" panose="020B0604020202020204" pitchFamily="34" charset="0"/>
              </a:rPr>
              <a:t> yang </a:t>
            </a:r>
            <a:r>
              <a:rPr lang="en-US" sz="2400" dirty="0" err="1">
                <a:solidFill>
                  <a:schemeClr val="tx1"/>
                </a:solidFill>
                <a:effectLst/>
                <a:latin typeface="Arial" panose="020B0604020202020204" pitchFamily="34" charset="0"/>
              </a:rPr>
              <a:t>bersaing</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berbasis</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pada</a:t>
            </a:r>
            <a:r>
              <a:rPr lang="en-US" sz="2400" dirty="0">
                <a:solidFill>
                  <a:schemeClr val="tx1"/>
                </a:solidFill>
                <a:effectLst/>
                <a:latin typeface="Arial" panose="020B0604020202020204" pitchFamily="34" charset="0"/>
              </a:rPr>
              <a:t> know-how yang </a:t>
            </a:r>
            <a:r>
              <a:rPr lang="en-US" sz="2400" dirty="0" err="1">
                <a:solidFill>
                  <a:schemeClr val="tx1"/>
                </a:solidFill>
                <a:effectLst/>
                <a:latin typeface="Arial" panose="020B0604020202020204" pitchFamily="34" charset="0"/>
              </a:rPr>
              <a:t>dihasilkan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kegiatan</a:t>
            </a:r>
            <a:r>
              <a:rPr lang="en-US" sz="2400" dirty="0">
                <a:solidFill>
                  <a:schemeClr val="tx1"/>
                </a:solidFill>
                <a:effectLst/>
                <a:latin typeface="Arial" panose="020B0604020202020204" pitchFamily="34" charset="0"/>
              </a:rPr>
              <a:t> R&amp;D,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akan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membatasi</a:t>
            </a:r>
            <a:r>
              <a:rPr lang="en-US" sz="2400" dirty="0">
                <a:solidFill>
                  <a:schemeClr val="tx1"/>
                </a:solidFill>
                <a:effectLst/>
                <a:latin typeface="Arial" panose="020B0604020202020204" pitchFamily="34" charset="0"/>
              </a:rPr>
              <a:t> new entrance.</a:t>
            </a:r>
          </a:p>
          <a:p>
            <a:pPr marL="711200" lvl="1" indent="-449263">
              <a:lnSpc>
                <a:spcPct val="80000"/>
              </a:lnSpc>
            </a:pPr>
            <a:r>
              <a:rPr lang="en-US" sz="2400" b="1" dirty="0" smtClean="0">
                <a:solidFill>
                  <a:srgbClr val="CC00CC"/>
                </a:solidFill>
                <a:effectLst/>
                <a:latin typeface="Arial" panose="020B0604020202020204" pitchFamily="34" charset="0"/>
              </a:rPr>
              <a:t>Product and process substitution</a:t>
            </a:r>
            <a:r>
              <a:rPr lang="en-US" sz="2400" b="1" dirty="0" smtClean="0">
                <a:solidFill>
                  <a:schemeClr val="tx1"/>
                </a:solidFill>
                <a:effectLst/>
                <a:latin typeface="Arial" panose="020B0604020202020204" pitchFamily="34" charset="0"/>
              </a:rPr>
              <a:t>.</a:t>
            </a:r>
            <a:r>
              <a:rPr lang="en-US" sz="2400" dirty="0" smtClean="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plastik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plat </a:t>
            </a:r>
            <a:r>
              <a:rPr lang="en-US" sz="2400" dirty="0" err="1">
                <a:solidFill>
                  <a:schemeClr val="tx1"/>
                </a:solidFill>
                <a:effectLst/>
                <a:latin typeface="Arial" panose="020B0604020202020204" pitchFamily="34" charset="0"/>
              </a:rPr>
              <a:t>baja</a:t>
            </a:r>
            <a:r>
              <a:rPr lang="en-US" sz="2400" dirty="0">
                <a:solidFill>
                  <a:schemeClr val="tx1"/>
                </a:solidFill>
                <a:effectLst/>
                <a:latin typeface="Arial" panose="020B0604020202020204" pitchFamily="34" charset="0"/>
              </a:rPr>
              <a:t>, word processor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mesin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ketik</a:t>
            </a:r>
            <a:r>
              <a:rPr lang="en-US" sz="2400" dirty="0">
                <a:solidFill>
                  <a:schemeClr val="tx1"/>
                </a:solidFill>
                <a:effectLst/>
                <a:latin typeface="Arial" panose="020B0604020202020204" pitchFamily="34" charset="0"/>
              </a:rPr>
              <a:t>, </a:t>
            </a:r>
            <a:r>
              <a:rPr lang="en-US" sz="2400" dirty="0" smtClean="0">
                <a:solidFill>
                  <a:schemeClr val="tx1"/>
                </a:solidFill>
                <a:effectLst/>
                <a:latin typeface="Arial" panose="020B0604020202020204" pitchFamily="34" charset="0"/>
              </a:rPr>
              <a:t>microwave </a:t>
            </a:r>
            <a:r>
              <a:rPr lang="en-US" sz="2400" dirty="0">
                <a:solidFill>
                  <a:schemeClr val="tx1"/>
                </a:solidFill>
                <a:effectLst/>
                <a:latin typeface="Arial" panose="020B0604020202020204" pitchFamily="34" charset="0"/>
              </a:rPr>
              <a:t>oven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oven </a:t>
            </a:r>
            <a:r>
              <a:rPr lang="en-US" sz="2400" dirty="0" err="1">
                <a:solidFill>
                  <a:schemeClr val="tx1"/>
                </a:solidFill>
                <a:effectLst/>
                <a:latin typeface="Arial" panose="020B0604020202020204" pitchFamily="34" charset="0"/>
              </a:rPr>
              <a:t>biasa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Juga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diferensiasi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produk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mengasilkan</a:t>
            </a:r>
            <a:r>
              <a:rPr lang="en-US" sz="2400" dirty="0">
                <a:solidFill>
                  <a:schemeClr val="tx1"/>
                </a:solidFill>
                <a:effectLst/>
                <a:latin typeface="Arial" panose="020B0604020202020204" pitchFamily="34" charset="0"/>
              </a:rPr>
              <a:t> DVD yang </a:t>
            </a:r>
            <a:r>
              <a:rPr lang="en-US" sz="2400" dirty="0" err="1">
                <a:solidFill>
                  <a:schemeClr val="tx1"/>
                </a:solidFill>
                <a:effectLst/>
                <a:latin typeface="Arial" panose="020B0604020202020204" pitchFamily="34" charset="0"/>
              </a:rPr>
              <a:t>menghasilkan</a:t>
            </a:r>
            <a:r>
              <a:rPr lang="en-US" sz="2400" dirty="0">
                <a:solidFill>
                  <a:schemeClr val="tx1"/>
                </a:solidFill>
                <a:effectLst/>
                <a:latin typeface="Arial" panose="020B0604020202020204" pitchFamily="34" charset="0"/>
              </a:rPr>
              <a:t> play time yang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panjang</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gambar</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tajam</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suara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jernih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dsb</a:t>
            </a:r>
            <a:r>
              <a:rPr lang="en-US" sz="2400" dirty="0">
                <a:solidFill>
                  <a:schemeClr val="tx1"/>
                </a:solidFill>
                <a:effectLst/>
                <a:latin typeface="Arial" panose="020B0604020202020204" pitchFamily="34" charset="0"/>
              </a:rPr>
              <a:t>.</a:t>
            </a:r>
          </a:p>
          <a:p>
            <a:pPr marL="711200" lvl="1" indent="-449263">
              <a:lnSpc>
                <a:spcPct val="80000"/>
              </a:lnSpc>
            </a:pPr>
            <a:r>
              <a:rPr lang="en-US" sz="2400" b="1" dirty="0" smtClean="0">
                <a:solidFill>
                  <a:srgbClr val="CC00CC"/>
                </a:solidFill>
                <a:effectLst/>
                <a:latin typeface="Arial" panose="020B0604020202020204" pitchFamily="34" charset="0"/>
              </a:rPr>
              <a:t>Redefine </a:t>
            </a:r>
            <a:r>
              <a:rPr lang="en-US" sz="2400" b="1" dirty="0">
                <a:solidFill>
                  <a:srgbClr val="CC00CC"/>
                </a:solidFill>
                <a:effectLst/>
                <a:latin typeface="Arial" panose="020B0604020202020204" pitchFamily="34" charset="0"/>
              </a:rPr>
              <a:t>the rules of competition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dengan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mempelajari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Jepang</a:t>
            </a:r>
            <a:r>
              <a:rPr lang="en-US" sz="2400" dirty="0">
                <a:solidFill>
                  <a:schemeClr val="tx1"/>
                </a:solidFill>
                <a:effectLst/>
                <a:latin typeface="Arial" panose="020B0604020202020204" pitchFamily="34" charset="0"/>
              </a:rPr>
              <a:t> yang </a:t>
            </a:r>
            <a:r>
              <a:rPr lang="en-US" sz="2400" dirty="0" err="1">
                <a:solidFill>
                  <a:schemeClr val="tx1"/>
                </a:solidFill>
                <a:effectLst/>
                <a:latin typeface="Arial" panose="020B0604020202020204" pitchFamily="34" charset="0"/>
              </a:rPr>
              <a:t>memperkenalkan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mesin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fotocopy</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ukuran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kecil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Xerox </a:t>
            </a:r>
            <a:r>
              <a:rPr lang="en-US" sz="2400" dirty="0" err="1">
                <a:solidFill>
                  <a:schemeClr val="tx1"/>
                </a:solidFill>
                <a:effectLst/>
                <a:latin typeface="Arial" panose="020B0604020202020204" pitchFamily="34" charset="0"/>
              </a:rPr>
              <a:t>menemukan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cara</a:t>
            </a:r>
            <a:r>
              <a:rPr lang="en-US" sz="2400" dirty="0">
                <a:solidFill>
                  <a:schemeClr val="tx1"/>
                </a:solidFill>
                <a:effectLst/>
                <a:latin typeface="Arial" panose="020B0604020202020204" pitchFamily="34" charset="0"/>
              </a:rPr>
              <a:t> lain </a:t>
            </a:r>
            <a:r>
              <a:rPr lang="en-US" sz="2400" dirty="0" err="1">
                <a:solidFill>
                  <a:schemeClr val="tx1"/>
                </a:solidFill>
                <a:effectLst/>
                <a:latin typeface="Arial" panose="020B0604020202020204" pitchFamily="34" charset="0"/>
              </a:rPr>
              <a:t>untuk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menjual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saluran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distribusi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bersaing</a:t>
            </a:r>
            <a:r>
              <a:rPr lang="en-US" sz="2400" dirty="0">
                <a:solidFill>
                  <a:schemeClr val="tx1"/>
                </a:solidFill>
                <a:effectLst/>
                <a:latin typeface="Arial" panose="020B0604020202020204" pitchFamily="34" charset="0"/>
              </a:rPr>
              <a:t>.&lt;</a:t>
            </a:r>
          </a:p>
        </p:txBody>
      </p:sp>
    </p:spTree>
    <p:extLst>
      <p:ext uri="{BB962C8B-B14F-4D97-AF65-F5344CB8AC3E}">
        <p14:creationId xmlns:p14="http://schemas.microsoft.com/office/powerpoint/2010/main" val="10517761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2057400"/>
            <a:ext cx="9755010" cy="2281600"/>
          </a:xfrm>
        </p:spPr>
        <p:txBody>
          <a:bodyPr>
            <a:noAutofit/>
          </a:bodyPr>
          <a:lstStyle/>
          <a:p>
            <a:r>
              <a:rPr lang="en-US" sz="4000" b="1" dirty="0" smtClean="0">
                <a:solidFill>
                  <a:srgbClr val="FFFF00"/>
                </a:solidFill>
                <a:effectLst>
                  <a:outerShdw blurRad="38100" dist="38100" dir="2700000" algn="tl">
                    <a:srgbClr val="000000">
                      <a:alpha val="43137"/>
                    </a:srgbClr>
                  </a:outerShdw>
                </a:effectLst>
              </a:rPr>
              <a:t>Technological characteristics of competitive domains</a:t>
            </a:r>
            <a:endParaRPr lang="en-US" sz="40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425499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536624" cy="1828800"/>
          </a:xfrm>
        </p:spPr>
        <p:txBody>
          <a:bodyPr anchor="t"/>
          <a:lstStyle/>
          <a:p>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Six characteristics of competitive domains influence the rivalry:</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Text Placeholder 2"/>
          <p:cNvSpPr>
            <a:spLocks noGrp="1"/>
          </p:cNvSpPr>
          <p:nvPr>
            <p:ph type="body" idx="1"/>
          </p:nvPr>
        </p:nvSpPr>
        <p:spPr>
          <a:xfrm>
            <a:off x="684391" y="2510200"/>
            <a:ext cx="8536623" cy="3484200"/>
          </a:xfrm>
        </p:spPr>
        <p:txBody>
          <a:bodyPr>
            <a:normAutofit/>
          </a:bodyPr>
          <a:lstStyle/>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Technological Opportunity</a:t>
            </a:r>
          </a:p>
          <a:p>
            <a:pPr marL="574675" indent="-574675">
              <a:spcBef>
                <a:spcPts val="0"/>
              </a:spcBef>
              <a:spcAft>
                <a:spcPts val="0"/>
              </a:spcAft>
              <a:buFont typeface="+mj-lt"/>
              <a:buAutoNum type="arabicPeriod"/>
            </a:pPr>
            <a:r>
              <a:rPr lang="en-US" sz="3600" b="1" dirty="0" err="1" smtClean="0">
                <a:solidFill>
                  <a:srgbClr val="FFFF00"/>
                </a:solidFill>
                <a:effectLst>
                  <a:outerShdw blurRad="38100" dist="38100" dir="2700000" algn="tl">
                    <a:srgbClr val="000000">
                      <a:alpha val="43137"/>
                    </a:srgbClr>
                  </a:outerShdw>
                </a:effectLst>
              </a:rPr>
              <a:t>Appropriability</a:t>
            </a:r>
            <a:endParaRPr lang="en-US" sz="3600" b="1" dirty="0" smtClean="0">
              <a:solidFill>
                <a:srgbClr val="FFFF00"/>
              </a:solidFill>
              <a:effectLst>
                <a:outerShdw blurRad="38100" dist="38100" dir="2700000" algn="tl">
                  <a:srgbClr val="000000">
                    <a:alpha val="43137"/>
                  </a:srgbClr>
                </a:outerShdw>
              </a:effectLst>
            </a:endParaRP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Resource Requirement</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Collateral Assets</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Institutional Milieu</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Speed</a:t>
            </a:r>
          </a:p>
          <a:p>
            <a:pPr marL="342900" indent="-342900">
              <a:spcBef>
                <a:spcPts val="0"/>
              </a:spcBef>
              <a:spcAft>
                <a:spcPts val="0"/>
              </a:spcAft>
              <a:buFont typeface="+mj-lt"/>
              <a:buAutoNum type="arabicPeriod"/>
            </a:pPr>
            <a:endParaRPr lang="en-US" sz="3600" b="1" dirty="0" smtClean="0">
              <a:solidFill>
                <a:srgbClr val="FFFF00"/>
              </a:solidFill>
              <a:effectLst>
                <a:outerShdw blurRad="38100" dist="38100" dir="2700000" algn="tl">
                  <a:srgbClr val="000000">
                    <a:alpha val="43137"/>
                  </a:srgbClr>
                </a:outerShdw>
              </a:effectLst>
            </a:endParaRPr>
          </a:p>
          <a:p>
            <a:pPr marL="342900" indent="-342900">
              <a:spcBef>
                <a:spcPts val="0"/>
              </a:spcBef>
              <a:spcAft>
                <a:spcPts val="0"/>
              </a:spcAft>
              <a:buFont typeface="+mj-lt"/>
              <a:buAutoNum type="arabicPeriod"/>
            </a:pPr>
            <a:endParaRPr lang="en-US" sz="36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25151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a:bodyPr>
          <a:lstStyle/>
          <a:p>
            <a:pPr marL="742950" indent="-742950">
              <a:lnSpc>
                <a:spcPct val="90000"/>
              </a:lnSpc>
              <a:buFont typeface="+mj-lt"/>
              <a:buAutoNum type="arabicPeriod"/>
            </a:pPr>
            <a:r>
              <a:rPr lang="en-US" sz="4000" dirty="0" smtClean="0">
                <a:solidFill>
                  <a:srgbClr val="FFFF00"/>
                </a:solidFill>
                <a:effectLst>
                  <a:outerShdw blurRad="38100" dist="38100" dir="2700000" algn="tl">
                    <a:srgbClr val="000000">
                      <a:alpha val="43137"/>
                    </a:srgbClr>
                  </a:outerShdw>
                </a:effectLst>
                <a:latin typeface="AGaramond" pitchFamily="18" charset="0"/>
              </a:rPr>
              <a:t>Technological opportunity</a:t>
            </a:r>
            <a:r>
              <a:rPr lang="en-US" sz="4000" smtClean="0">
                <a:effectLst>
                  <a:outerShdw blurRad="38100" dist="38100" dir="2700000" algn="tl">
                    <a:srgbClr val="000000">
                      <a:alpha val="43137"/>
                    </a:srgbClr>
                  </a:outerShdw>
                </a:effectLst>
                <a:latin typeface="AGaramond" pitchFamily="18" charset="0"/>
              </a:rPr>
              <a:t>, </a:t>
            </a:r>
            <a:r>
              <a:rPr lang="en-US" sz="4000">
                <a:effectLst>
                  <a:outerShdw blurRad="38100" dist="38100" dir="2700000" algn="tl">
                    <a:srgbClr val="000000">
                      <a:alpha val="43137"/>
                    </a:srgbClr>
                  </a:outerShdw>
                </a:effectLst>
                <a:latin typeface="AGaramond" pitchFamily="18" charset="0"/>
              </a:rPr>
              <a:t>mengacu pada sejauh mana potensi inovasi ada dalam suatu </a:t>
            </a:r>
            <a:r>
              <a:rPr lang="en-US" sz="4000" smtClean="0">
                <a:effectLst>
                  <a:outerShdw blurRad="38100" dist="38100" dir="2700000" algn="tl">
                    <a:srgbClr val="000000">
                      <a:alpha val="43137"/>
                    </a:srgbClr>
                  </a:outerShdw>
                </a:effectLst>
                <a:latin typeface="AGaramond" pitchFamily="18" charset="0"/>
              </a:rPr>
              <a:t>industri.</a:t>
            </a:r>
            <a:r>
              <a:rPr lang="en-US" sz="4000" smtClean="0">
                <a:solidFill>
                  <a:srgbClr val="0000FF"/>
                </a:solidFill>
                <a:effectLst>
                  <a:outerShdw blurRad="38100" dist="38100" dir="2700000" algn="tl">
                    <a:srgbClr val="000000">
                      <a:alpha val="43137"/>
                    </a:srgbClr>
                  </a:outerShdw>
                </a:effectLst>
                <a:latin typeface="AGaramond" pitchFamily="18" charset="0"/>
              </a:rPr>
              <a:t>.</a:t>
            </a:r>
            <a:endParaRPr lang="en-US" sz="4000" dirty="0" smtClean="0">
              <a:solidFill>
                <a:srgbClr val="0000FF"/>
              </a:solidFill>
              <a:effectLst>
                <a:outerShdw blurRad="38100" dist="38100" dir="2700000" algn="tl">
                  <a:srgbClr val="000000">
                    <a:alpha val="43137"/>
                  </a:srgbClr>
                </a:outerShdw>
              </a:effectLst>
              <a:latin typeface="AGaramond" pitchFamily="18" charset="0"/>
            </a:endParaRPr>
          </a:p>
          <a:p>
            <a:pPr marL="742950" indent="-742950">
              <a:lnSpc>
                <a:spcPct val="90000"/>
              </a:lnSpc>
              <a:buFont typeface="+mj-lt"/>
              <a:buAutoNum type="arabicPeriod"/>
              <a:tabLst>
                <a:tab pos="457200" algn="l"/>
              </a:tabLst>
            </a:pPr>
            <a:r>
              <a:rPr lang="en-US" sz="4000" dirty="0" err="1" smtClean="0">
                <a:solidFill>
                  <a:srgbClr val="FFFF00"/>
                </a:solidFill>
                <a:effectLst>
                  <a:outerShdw blurRad="38100" dist="38100" dir="2700000" algn="tl">
                    <a:srgbClr val="000000">
                      <a:alpha val="43137"/>
                    </a:srgbClr>
                  </a:outerShdw>
                </a:effectLst>
                <a:latin typeface="AGaramond" pitchFamily="18" charset="0"/>
              </a:rPr>
              <a:t>Appropriability</a:t>
            </a:r>
            <a:r>
              <a:rPr lang="en-US" sz="4000" smtClean="0">
                <a:effectLst>
                  <a:outerShdw blurRad="38100" dist="38100" dir="2700000" algn="tl">
                    <a:srgbClr val="000000">
                      <a:alpha val="43137"/>
                    </a:srgbClr>
                  </a:outerShdw>
                </a:effectLst>
                <a:latin typeface="AGaramond" pitchFamily="18" charset="0"/>
              </a:rPr>
              <a:t>, </a:t>
            </a:r>
            <a:r>
              <a:rPr lang="en-US" sz="4000">
                <a:effectLst>
                  <a:outerShdw blurRad="38100" dist="38100" dir="2700000" algn="tl">
                    <a:srgbClr val="000000">
                      <a:alpha val="43137"/>
                    </a:srgbClr>
                  </a:outerShdw>
                </a:effectLst>
                <a:latin typeface="AGaramond" pitchFamily="18" charset="0"/>
              </a:rPr>
              <a:t>mengacu pada sejauh mana manfaat ekonomi potensial dari suatu inovasi dapat disesuaikan dengan perusahaan yang bergerak di bidang pengembangan teknologi.</a:t>
            </a:r>
            <a:endParaRPr lang="en-US" sz="4000" dirty="0" smtClean="0">
              <a:effectLst>
                <a:outerShdw blurRad="38100" dist="38100" dir="2700000" algn="tl">
                  <a:srgbClr val="000000">
                    <a:alpha val="43137"/>
                  </a:srgbClr>
                </a:outerShdw>
              </a:effectLst>
              <a:latin typeface="AGaramond"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fontScale="85000" lnSpcReduction="10000"/>
          </a:bodyPr>
          <a:lstStyle/>
          <a:p>
            <a:pPr marL="742950" indent="-742950">
              <a:lnSpc>
                <a:spcPct val="90000"/>
              </a:lnSpc>
              <a:buFont typeface="+mj-lt"/>
              <a:buAutoNum type="arabicPeriod" startAt="3"/>
            </a:pPr>
            <a:r>
              <a:rPr lang="en-US" sz="4000" dirty="0" smtClean="0">
                <a:solidFill>
                  <a:srgbClr val="FFFF00"/>
                </a:solidFill>
                <a:effectLst>
                  <a:outerShdw blurRad="38100" dist="38100" dir="2700000" algn="tl">
                    <a:srgbClr val="000000">
                      <a:alpha val="43137"/>
                    </a:srgbClr>
                  </a:outerShdw>
                </a:effectLst>
                <a:latin typeface="AGaramond" pitchFamily="18" charset="0"/>
              </a:rPr>
              <a:t>Resource requirement</a:t>
            </a:r>
            <a:r>
              <a:rPr lang="en-US" sz="4000" smtClean="0">
                <a:solidFill>
                  <a:srgbClr val="FFFF00"/>
                </a:solidFill>
                <a:effectLst>
                  <a:outerShdw blurRad="38100" dist="38100" dir="2700000" algn="tl">
                    <a:srgbClr val="000000">
                      <a:alpha val="43137"/>
                    </a:srgbClr>
                  </a:outerShdw>
                </a:effectLst>
                <a:latin typeface="AGaramond" pitchFamily="18" charset="0"/>
              </a:rPr>
              <a:t>.</a:t>
            </a:r>
            <a:r>
              <a:rPr lang="en-US" sz="4000" smtClean="0">
                <a:solidFill>
                  <a:srgbClr val="0000FF"/>
                </a:solidFill>
                <a:effectLst>
                  <a:outerShdw blurRad="38100" dist="38100" dir="2700000" algn="tl">
                    <a:srgbClr val="000000">
                      <a:alpha val="43137"/>
                    </a:srgbClr>
                  </a:outerShdw>
                </a:effectLst>
                <a:latin typeface="AGaramond" pitchFamily="18" charset="0"/>
              </a:rPr>
              <a:t> </a:t>
            </a:r>
            <a:r>
              <a:rPr lang="en-US" sz="4000">
                <a:effectLst>
                  <a:outerShdw blurRad="38100" dist="38100" dir="2700000" algn="tl">
                    <a:srgbClr val="000000">
                      <a:alpha val="43137"/>
                    </a:srgbClr>
                  </a:outerShdw>
                </a:effectLst>
                <a:latin typeface="AGaramond" pitchFamily="18" charset="0"/>
              </a:rPr>
              <a:t>domain kompetitif berbeda dalam besarnya komitmen sumber daya yang diperlukan untuk membawa sebuah inovasi. domain kompetitif berbeda dalam hal sumber daya yang mengalir ke pengembangan teknologi. domain kompetitif berbeda jauh dalam hal kebutuhan sumber daya mereka dan komitmen</a:t>
            </a:r>
            <a:r>
              <a:rPr lang="en-US" sz="4000" smtClean="0">
                <a:effectLst>
                  <a:outerShdw blurRad="38100" dist="38100" dir="2700000" algn="tl">
                    <a:srgbClr val="000000">
                      <a:alpha val="43137"/>
                    </a:srgbClr>
                  </a:outerShdw>
                </a:effectLst>
                <a:latin typeface="AGaramond" pitchFamily="18" charset="0"/>
              </a:rPr>
              <a:t>.</a:t>
            </a:r>
          </a:p>
          <a:p>
            <a:pPr marL="742950" indent="-742950">
              <a:lnSpc>
                <a:spcPct val="90000"/>
              </a:lnSpc>
              <a:buFont typeface="+mj-lt"/>
              <a:buAutoNum type="arabicPeriod" startAt="3"/>
            </a:pPr>
            <a:r>
              <a:rPr lang="en-US" sz="4000" smtClean="0">
                <a:solidFill>
                  <a:srgbClr val="FFFF00"/>
                </a:solidFill>
                <a:effectLst>
                  <a:outerShdw blurRad="38100" dist="38100" dir="2700000" algn="tl">
                    <a:srgbClr val="000000">
                      <a:alpha val="43137"/>
                    </a:srgbClr>
                  </a:outerShdw>
                </a:effectLst>
                <a:latin typeface="AGaramond" pitchFamily="18" charset="0"/>
              </a:rPr>
              <a:t>Collateral </a:t>
            </a:r>
            <a:r>
              <a:rPr lang="en-US" sz="4000" dirty="0" smtClean="0">
                <a:solidFill>
                  <a:srgbClr val="FFFF00"/>
                </a:solidFill>
                <a:effectLst>
                  <a:outerShdw blurRad="38100" dist="38100" dir="2700000" algn="tl">
                    <a:srgbClr val="000000">
                      <a:alpha val="43137"/>
                    </a:srgbClr>
                  </a:outerShdw>
                </a:effectLst>
                <a:latin typeface="AGaramond" pitchFamily="18" charset="0"/>
              </a:rPr>
              <a:t>assets</a:t>
            </a:r>
            <a:r>
              <a:rPr lang="en-US" sz="4000" smtClean="0">
                <a:effectLst>
                  <a:outerShdw blurRad="38100" dist="38100" dir="2700000" algn="tl">
                    <a:srgbClr val="000000">
                      <a:alpha val="43137"/>
                    </a:srgbClr>
                  </a:outerShdw>
                </a:effectLst>
                <a:latin typeface="AGaramond" pitchFamily="18" charset="0"/>
              </a:rPr>
              <a:t>, domain </a:t>
            </a:r>
            <a:r>
              <a:rPr lang="en-US" sz="4000">
                <a:effectLst>
                  <a:outerShdw blurRad="38100" dist="38100" dir="2700000" algn="tl">
                    <a:srgbClr val="000000">
                      <a:alpha val="43137"/>
                    </a:srgbClr>
                  </a:outerShdw>
                </a:effectLst>
                <a:latin typeface="AGaramond" pitchFamily="18" charset="0"/>
              </a:rPr>
              <a:t>kompetitif adalah kebutuhan dan ketersediaan aset jaminan untuk sebuah inovasi untuk menghasilkan keunggulan kompetitif perusahaan</a:t>
            </a:r>
            <a:r>
              <a:rPr lang="en-US" sz="4000" smtClean="0">
                <a:solidFill>
                  <a:srgbClr val="0000FF"/>
                </a:solidFill>
                <a:effectLst>
                  <a:outerShdw blurRad="38100" dist="38100" dir="2700000" algn="tl">
                    <a:srgbClr val="000000">
                      <a:alpha val="43137"/>
                    </a:srgbClr>
                  </a:outerShdw>
                </a:effectLst>
                <a:latin typeface="AGaramond" pitchFamily="18" charset="0"/>
              </a:rPr>
              <a:t>.</a:t>
            </a:r>
            <a:endParaRPr lang="en-US" sz="4000" dirty="0" smtClean="0">
              <a:solidFill>
                <a:srgbClr val="0000FF"/>
              </a:solidFill>
              <a:effectLst>
                <a:outerShdw blurRad="38100" dist="38100" dir="2700000" algn="tl">
                  <a:srgbClr val="000000">
                    <a:alpha val="43137"/>
                  </a:srgbClr>
                </a:outerShdw>
              </a:effectLst>
              <a:latin typeface="AGaramond" pitchFamily="18" charset="0"/>
            </a:endParaRPr>
          </a:p>
        </p:txBody>
      </p:sp>
    </p:spTree>
    <p:extLst>
      <p:ext uri="{BB962C8B-B14F-4D97-AF65-F5344CB8AC3E}">
        <p14:creationId xmlns:p14="http://schemas.microsoft.com/office/powerpoint/2010/main" val="39320147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fontScale="85000" lnSpcReduction="20000"/>
          </a:bodyPr>
          <a:lstStyle/>
          <a:p>
            <a:pPr marL="742950" indent="-742950">
              <a:lnSpc>
                <a:spcPct val="90000"/>
              </a:lnSpc>
              <a:buFont typeface="+mj-lt"/>
              <a:buAutoNum type="arabicPeriod" startAt="5"/>
            </a:pPr>
            <a:r>
              <a:rPr lang="en-US" sz="4000" dirty="0" smtClean="0">
                <a:solidFill>
                  <a:srgbClr val="FFFF00"/>
                </a:solidFill>
                <a:effectLst>
                  <a:outerShdw blurRad="38100" dist="38100" dir="2700000" algn="tl">
                    <a:srgbClr val="000000">
                      <a:alpha val="43137"/>
                    </a:srgbClr>
                  </a:outerShdw>
                </a:effectLst>
                <a:latin typeface="AGaramond" pitchFamily="18" charset="0"/>
              </a:rPr>
              <a:t>Institutional milieu</a:t>
            </a:r>
            <a:r>
              <a:rPr lang="en-US" sz="4000" smtClean="0">
                <a:solidFill>
                  <a:srgbClr val="FFFF00"/>
                </a:solidFill>
                <a:effectLst>
                  <a:outerShdw blurRad="38100" dist="38100" dir="2700000" algn="tl">
                    <a:srgbClr val="000000">
                      <a:alpha val="43137"/>
                    </a:srgbClr>
                  </a:outerShdw>
                </a:effectLst>
                <a:latin typeface="AGaramond" pitchFamily="18" charset="0"/>
              </a:rPr>
              <a:t>.</a:t>
            </a:r>
            <a:r>
              <a:rPr lang="en-US" sz="4000" smtClean="0">
                <a:solidFill>
                  <a:srgbClr val="0000FF"/>
                </a:solidFill>
                <a:effectLst>
                  <a:outerShdw blurRad="38100" dist="38100" dir="2700000" algn="tl">
                    <a:srgbClr val="000000">
                      <a:alpha val="43137"/>
                    </a:srgbClr>
                  </a:outerShdw>
                </a:effectLst>
                <a:latin typeface="AGaramond" pitchFamily="18" charset="0"/>
              </a:rPr>
              <a:t> </a:t>
            </a:r>
            <a:r>
              <a:rPr lang="en-US" sz="4000">
                <a:effectLst>
                  <a:outerShdw blurRad="38100" dist="38100" dir="2700000" algn="tl">
                    <a:srgbClr val="000000">
                      <a:alpha val="43137"/>
                    </a:srgbClr>
                  </a:outerShdw>
                </a:effectLst>
                <a:latin typeface="AGaramond" pitchFamily="18" charset="0"/>
              </a:rPr>
              <a:t>Dalam banyak domain yang kompetitif, persaingan berbasis teknologi akan berlaku tidak hanya di pasar tapi di lembaga-lembaga yang terkait dengan teknologi, juga. Tiga set pemain institusional: pelaku pasar, institusi pasar non, lembaga memungkinkan</a:t>
            </a:r>
            <a:r>
              <a:rPr lang="en-US" sz="4000" smtClean="0">
                <a:solidFill>
                  <a:srgbClr val="0000FF"/>
                </a:solidFill>
                <a:effectLst>
                  <a:outerShdw blurRad="38100" dist="38100" dir="2700000" algn="tl">
                    <a:srgbClr val="000000">
                      <a:alpha val="43137"/>
                    </a:srgbClr>
                  </a:outerShdw>
                </a:effectLst>
                <a:latin typeface="AGaramond" pitchFamily="18" charset="0"/>
              </a:rPr>
              <a:t>.</a:t>
            </a:r>
            <a:endParaRPr lang="en-US" sz="4000" dirty="0" smtClean="0">
              <a:solidFill>
                <a:srgbClr val="0000FF"/>
              </a:solidFill>
              <a:effectLst>
                <a:outerShdw blurRad="38100" dist="38100" dir="2700000" algn="tl">
                  <a:srgbClr val="000000">
                    <a:alpha val="43137"/>
                  </a:srgbClr>
                </a:outerShdw>
              </a:effectLst>
              <a:latin typeface="AGaramond" pitchFamily="18" charset="0"/>
            </a:endParaRPr>
          </a:p>
          <a:p>
            <a:pPr marL="742950" indent="-742950">
              <a:lnSpc>
                <a:spcPct val="90000"/>
              </a:lnSpc>
              <a:buFont typeface="+mj-lt"/>
              <a:buAutoNum type="arabicPeriod" startAt="5"/>
              <a:tabLst>
                <a:tab pos="457200" algn="l"/>
              </a:tabLst>
            </a:pPr>
            <a:r>
              <a:rPr lang="en-US" sz="4000" dirty="0" smtClean="0">
                <a:solidFill>
                  <a:srgbClr val="FFFF00"/>
                </a:solidFill>
                <a:effectLst>
                  <a:outerShdw blurRad="38100" dist="38100" dir="2700000" algn="tl">
                    <a:srgbClr val="000000">
                      <a:alpha val="43137"/>
                    </a:srgbClr>
                  </a:outerShdw>
                </a:effectLst>
                <a:latin typeface="AGaramond" pitchFamily="18" charset="0"/>
              </a:rPr>
              <a:t>Speed</a:t>
            </a:r>
            <a:r>
              <a:rPr lang="en-US" sz="4000" smtClean="0">
                <a:solidFill>
                  <a:srgbClr val="FFFF00"/>
                </a:solidFill>
                <a:effectLst>
                  <a:outerShdw blurRad="38100" dist="38100" dir="2700000" algn="tl">
                    <a:srgbClr val="000000">
                      <a:alpha val="43137"/>
                    </a:srgbClr>
                  </a:outerShdw>
                </a:effectLst>
                <a:latin typeface="AGaramond" pitchFamily="18" charset="0"/>
              </a:rPr>
              <a:t>. </a:t>
            </a:r>
            <a:r>
              <a:rPr lang="en-US" sz="4000">
                <a:effectLst>
                  <a:outerShdw blurRad="38100" dist="38100" dir="2700000" algn="tl">
                    <a:srgbClr val="000000">
                      <a:alpha val="43137"/>
                    </a:srgbClr>
                  </a:outerShdw>
                </a:effectLst>
                <a:latin typeface="AGaramond" pitchFamily="18" charset="0"/>
              </a:rPr>
              <a:t>domain kompetitif juga berbeda dalam hal kecepatan eksekusi mereka menuntut perusahaan yang bersaing. Kecepatan mengacu pada kecepatan perubahan dalam domain kompetitif yang menentukan laju operasi internal dari perusahaan yang bersaing.</a:t>
            </a:r>
            <a:endParaRPr lang="en-US" sz="4000" dirty="0" smtClean="0">
              <a:effectLst>
                <a:outerShdw blurRad="38100" dist="38100" dir="2700000" algn="tl">
                  <a:srgbClr val="000000">
                    <a:alpha val="43137"/>
                  </a:srgbClr>
                </a:outerShdw>
              </a:effectLst>
              <a:latin typeface="AGaramond" pitchFamily="18" charset="0"/>
            </a:endParaRPr>
          </a:p>
        </p:txBody>
      </p:sp>
    </p:spTree>
    <p:extLst>
      <p:ext uri="{BB962C8B-B14F-4D97-AF65-F5344CB8AC3E}">
        <p14:creationId xmlns:p14="http://schemas.microsoft.com/office/powerpoint/2010/main" val="3779670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10440759"/>
              </p:ext>
            </p:extLst>
          </p:nvPr>
        </p:nvGraphicFramePr>
        <p:xfrm>
          <a:off x="609600" y="1752600"/>
          <a:ext cx="10896600" cy="2813304"/>
        </p:xfrm>
        <a:graphic>
          <a:graphicData uri="http://schemas.openxmlformats.org/drawingml/2006/table">
            <a:tbl>
              <a:tblPr firstRow="1" bandRow="1">
                <a:tableStyleId>{5C22544A-7EE6-4342-B048-85BDC9FD1C3A}</a:tableStyleId>
              </a:tblPr>
              <a:tblGrid>
                <a:gridCol w="636298"/>
                <a:gridCol w="3022414"/>
                <a:gridCol w="1590744"/>
                <a:gridCol w="3037294"/>
                <a:gridCol w="2609850"/>
              </a:tblGrid>
              <a:tr h="370840">
                <a:tc>
                  <a:txBody>
                    <a:bodyPr/>
                    <a:lstStyle/>
                    <a:p>
                      <a:pPr algn="ctr"/>
                      <a:r>
                        <a:rPr lang="en-US" sz="1600" i="1" smtClean="0">
                          <a:latin typeface="Arial" pitchFamily="34" charset="0"/>
                          <a:cs typeface="Arial" pitchFamily="34" charset="0"/>
                        </a:rPr>
                        <a:t>No</a:t>
                      </a:r>
                      <a:endParaRPr lang="en-US" sz="1600" i="1" dirty="0">
                        <a:latin typeface="Arial" pitchFamily="34" charset="0"/>
                        <a:cs typeface="Arial" pitchFamily="34" charset="0"/>
                      </a:endParaRPr>
                    </a:p>
                  </a:txBody>
                  <a:tcPr anchor="ctr"/>
                </a:tc>
                <a:tc>
                  <a:txBody>
                    <a:bodyPr/>
                    <a:lstStyle/>
                    <a:p>
                      <a:pPr algn="ctr"/>
                      <a:r>
                        <a:rPr lang="en-US" sz="1600" i="1" smtClean="0">
                          <a:latin typeface="Arial" pitchFamily="34" charset="0"/>
                          <a:cs typeface="Arial" pitchFamily="34" charset="0"/>
                        </a:rPr>
                        <a:t>Characteristics</a:t>
                      </a:r>
                      <a:endParaRPr lang="en-US" sz="1600" i="1" dirty="0">
                        <a:latin typeface="Arial" pitchFamily="34" charset="0"/>
                        <a:cs typeface="Arial" pitchFamily="34" charset="0"/>
                      </a:endParaRPr>
                    </a:p>
                  </a:txBody>
                  <a:tcPr anchor="ctr"/>
                </a:tc>
                <a:tc>
                  <a:txBody>
                    <a:bodyPr/>
                    <a:lstStyle/>
                    <a:p>
                      <a:pPr algn="ctr"/>
                      <a:r>
                        <a:rPr lang="en-US" sz="1600" i="1" smtClean="0">
                          <a:latin typeface="Arial" pitchFamily="34" charset="0"/>
                          <a:cs typeface="Arial" pitchFamily="34" charset="0"/>
                        </a:rPr>
                        <a:t>Capacity driven</a:t>
                      </a:r>
                      <a:endParaRPr lang="en-US" sz="1600" i="1" dirty="0">
                        <a:latin typeface="Arial" pitchFamily="34" charset="0"/>
                        <a:cs typeface="Arial" pitchFamily="34" charset="0"/>
                      </a:endParaRPr>
                    </a:p>
                  </a:txBody>
                  <a:tcPr anchor="ctr"/>
                </a:tc>
                <a:tc>
                  <a:txBody>
                    <a:bodyPr/>
                    <a:lstStyle/>
                    <a:p>
                      <a:pPr algn="ctr"/>
                      <a:r>
                        <a:rPr lang="en-US" sz="1600" i="1" smtClean="0">
                          <a:latin typeface="Arial" pitchFamily="34" charset="0"/>
                          <a:cs typeface="Arial" pitchFamily="34" charset="0"/>
                        </a:rPr>
                        <a:t>Customer driven</a:t>
                      </a:r>
                      <a:endParaRPr lang="en-US" sz="1600" i="1" dirty="0">
                        <a:latin typeface="Arial" pitchFamily="34" charset="0"/>
                        <a:cs typeface="Arial" pitchFamily="34" charset="0"/>
                      </a:endParaRPr>
                    </a:p>
                  </a:txBody>
                  <a:tcPr anchor="ctr"/>
                </a:tc>
                <a:tc>
                  <a:txBody>
                    <a:bodyPr/>
                    <a:lstStyle/>
                    <a:p>
                      <a:pPr algn="ctr"/>
                      <a:r>
                        <a:rPr lang="en-US" sz="1600" i="1" smtClean="0">
                          <a:latin typeface="Arial" pitchFamily="34" charset="0"/>
                          <a:cs typeface="Arial" pitchFamily="34" charset="0"/>
                        </a:rPr>
                        <a:t>Knowledge driven</a:t>
                      </a:r>
                      <a:endParaRPr lang="en-US" sz="1600" i="1" dirty="0">
                        <a:latin typeface="Arial" pitchFamily="34" charset="0"/>
                        <a:cs typeface="Arial" pitchFamily="34" charset="0"/>
                      </a:endParaRPr>
                    </a:p>
                  </a:txBody>
                  <a:tcPr anchor="ctr"/>
                </a:tc>
              </a:tr>
              <a:tr h="370840">
                <a:tc>
                  <a:txBody>
                    <a:bodyPr/>
                    <a:lstStyle/>
                    <a:p>
                      <a:pPr algn="r"/>
                      <a:r>
                        <a:rPr lang="en-US" sz="1600" smtClean="0">
                          <a:latin typeface="Arial" pitchFamily="34" charset="0"/>
                          <a:cs typeface="Arial" pitchFamily="34" charset="0"/>
                        </a:rPr>
                        <a:t>1.</a:t>
                      </a:r>
                      <a:endParaRPr lang="en-US" sz="1600" dirty="0">
                        <a:latin typeface="Arial" pitchFamily="34" charset="0"/>
                        <a:cs typeface="Arial" pitchFamily="34" charset="0"/>
                      </a:endParaRPr>
                    </a:p>
                  </a:txBody>
                  <a:tcPr/>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Peluang</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Proses</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Proses perbaikan produk</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Produk baru</a:t>
                      </a:r>
                      <a:endParaRPr lang="en-US" sz="1600">
                        <a:effectLst/>
                        <a:latin typeface="Arial" pitchFamily="34" charset="0"/>
                        <a:ea typeface="Calibri"/>
                        <a:cs typeface="Arial" pitchFamily="34" charset="0"/>
                      </a:endParaRPr>
                    </a:p>
                  </a:txBody>
                  <a:tcPr marL="68580" marR="68580" marT="0" marB="0"/>
                </a:tc>
              </a:tr>
              <a:tr h="370840">
                <a:tc>
                  <a:txBody>
                    <a:bodyPr/>
                    <a:lstStyle/>
                    <a:p>
                      <a:pPr algn="r"/>
                      <a:r>
                        <a:rPr lang="en-US" sz="1600" smtClean="0">
                          <a:latin typeface="Arial" pitchFamily="34" charset="0"/>
                          <a:cs typeface="Arial" pitchFamily="34" charset="0"/>
                        </a:rPr>
                        <a:t>2.</a:t>
                      </a:r>
                      <a:endParaRPr lang="en-US" sz="1600" dirty="0">
                        <a:latin typeface="Arial" pitchFamily="34" charset="0"/>
                        <a:cs typeface="Arial" pitchFamily="34" charset="0"/>
                      </a:endParaRPr>
                    </a:p>
                  </a:txBody>
                  <a:tcPr/>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Appropriability</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Variabel</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Variabel</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Menjalankan pendek</a:t>
                      </a:r>
                      <a:endParaRPr lang="en-US" sz="1600">
                        <a:effectLst/>
                        <a:latin typeface="Arial" pitchFamily="34" charset="0"/>
                        <a:ea typeface="Calibri"/>
                        <a:cs typeface="Arial" pitchFamily="34" charset="0"/>
                      </a:endParaRPr>
                    </a:p>
                  </a:txBody>
                  <a:tcPr marL="68580" marR="68580" marT="0" marB="0"/>
                </a:tc>
              </a:tr>
              <a:tr h="370840">
                <a:tc>
                  <a:txBody>
                    <a:bodyPr/>
                    <a:lstStyle/>
                    <a:p>
                      <a:pPr algn="r"/>
                      <a:r>
                        <a:rPr lang="en-US" sz="1600" smtClean="0">
                          <a:latin typeface="Arial" pitchFamily="34" charset="0"/>
                          <a:cs typeface="Arial" pitchFamily="34" charset="0"/>
                        </a:rPr>
                        <a:t>3.</a:t>
                      </a:r>
                      <a:endParaRPr lang="en-US" sz="1600" dirty="0">
                        <a:latin typeface="Arial" pitchFamily="34" charset="0"/>
                        <a:cs typeface="Arial" pitchFamily="34" charset="0"/>
                      </a:endParaRPr>
                    </a:p>
                  </a:txBody>
                  <a:tcPr/>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Kebutuhan sumber daya untuk teknologi</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Rendah</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Sedang</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Tinggi</a:t>
                      </a:r>
                      <a:endParaRPr lang="en-US" sz="1600">
                        <a:effectLst/>
                        <a:latin typeface="Arial" pitchFamily="34" charset="0"/>
                        <a:ea typeface="Calibri"/>
                        <a:cs typeface="Arial" pitchFamily="34" charset="0"/>
                      </a:endParaRPr>
                    </a:p>
                  </a:txBody>
                  <a:tcPr marL="68580" marR="68580" marT="0" marB="0"/>
                </a:tc>
              </a:tr>
              <a:tr h="370840">
                <a:tc>
                  <a:txBody>
                    <a:bodyPr/>
                    <a:lstStyle/>
                    <a:p>
                      <a:pPr algn="r"/>
                      <a:r>
                        <a:rPr lang="en-US" sz="1600" smtClean="0">
                          <a:latin typeface="Arial" pitchFamily="34" charset="0"/>
                          <a:cs typeface="Arial" pitchFamily="34" charset="0"/>
                        </a:rPr>
                        <a:t>4.</a:t>
                      </a:r>
                      <a:endParaRPr lang="en-US" sz="1600" dirty="0">
                        <a:latin typeface="Arial" pitchFamily="34" charset="0"/>
                        <a:cs typeface="Arial" pitchFamily="34" charset="0"/>
                      </a:endParaRPr>
                    </a:p>
                  </a:txBody>
                  <a:tcPr/>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Lingkungan kelembagaan</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Pasar</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Pasar</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Pasar dan masyarakat teknologi</a:t>
                      </a:r>
                      <a:endParaRPr lang="en-US" sz="1600">
                        <a:effectLst/>
                        <a:latin typeface="Arial" pitchFamily="34" charset="0"/>
                        <a:ea typeface="Calibri"/>
                        <a:cs typeface="Arial" pitchFamily="34" charset="0"/>
                      </a:endParaRPr>
                    </a:p>
                  </a:txBody>
                  <a:tcPr marL="68580" marR="68580" marT="0" marB="0"/>
                </a:tc>
              </a:tr>
              <a:tr h="370840">
                <a:tc>
                  <a:txBody>
                    <a:bodyPr/>
                    <a:lstStyle/>
                    <a:p>
                      <a:pPr algn="r"/>
                      <a:r>
                        <a:rPr lang="en-US" sz="1600" smtClean="0">
                          <a:latin typeface="Arial" pitchFamily="34" charset="0"/>
                          <a:cs typeface="Arial" pitchFamily="34" charset="0"/>
                        </a:rPr>
                        <a:t>5.</a:t>
                      </a:r>
                      <a:endParaRPr lang="en-US" sz="1600" dirty="0">
                        <a:latin typeface="Arial" pitchFamily="34" charset="0"/>
                        <a:cs typeface="Arial" pitchFamily="34" charset="0"/>
                      </a:endParaRPr>
                    </a:p>
                  </a:txBody>
                  <a:tcPr/>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Clock speed</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Rendah</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Sedang</a:t>
                      </a:r>
                      <a:endParaRPr lang="en-US" sz="1600">
                        <a:effectLst/>
                        <a:latin typeface="Arial" pitchFamily="34" charset="0"/>
                        <a:ea typeface="Calibri"/>
                        <a:cs typeface="Arial" pitchFamily="34" charset="0"/>
                      </a:endParaRPr>
                    </a:p>
                  </a:txBody>
                  <a:tcPr marL="68580" marR="68580" marT="0" marB="0"/>
                </a:tc>
                <a:tc>
                  <a:txBody>
                    <a:bodyPr/>
                    <a:lstStyle/>
                    <a:p>
                      <a:pPr marL="0" marR="0">
                        <a:lnSpc>
                          <a:spcPct val="115000"/>
                        </a:lnSpc>
                        <a:spcBef>
                          <a:spcPts val="0"/>
                        </a:spcBef>
                        <a:spcAft>
                          <a:spcPts val="0"/>
                        </a:spcAft>
                      </a:pPr>
                      <a:r>
                        <a:rPr lang="en-US" sz="1600" smtClean="0">
                          <a:effectLst/>
                          <a:latin typeface="Arial" pitchFamily="34" charset="0"/>
                          <a:ea typeface="Calibri"/>
                          <a:cs typeface="Arial" pitchFamily="34" charset="0"/>
                        </a:rPr>
                        <a:t>Tinggi</a:t>
                      </a:r>
                      <a:endParaRPr lang="en-US" sz="1600">
                        <a:effectLst/>
                        <a:latin typeface="Arial" pitchFamily="34" charset="0"/>
                        <a:ea typeface="Calibri"/>
                        <a:cs typeface="Arial" pitchFamily="34" charset="0"/>
                      </a:endParaRPr>
                    </a:p>
                  </a:txBody>
                  <a:tcPr marL="68580" marR="68580" marT="0" marB="0"/>
                </a:tc>
              </a:tr>
            </a:tbl>
          </a:graphicData>
        </a:graphic>
      </p:graphicFrame>
      <p:sp>
        <p:nvSpPr>
          <p:cNvPr id="5" name="TextBox 4"/>
          <p:cNvSpPr txBox="1"/>
          <p:nvPr/>
        </p:nvSpPr>
        <p:spPr>
          <a:xfrm>
            <a:off x="1828800" y="838200"/>
            <a:ext cx="8728287" cy="461665"/>
          </a:xfrm>
          <a:prstGeom prst="rect">
            <a:avLst/>
          </a:prstGeom>
          <a:noFill/>
        </p:spPr>
        <p:txBody>
          <a:bodyPr wrap="none" rtlCol="0">
            <a:prstTxWarp prst="textPlain">
              <a:avLst/>
            </a:prstTxWarp>
            <a:spAutoFit/>
          </a:bodyPr>
          <a:lstStyle/>
          <a:p>
            <a:r>
              <a:rPr lang="en-US" sz="240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Jenis Industri dan Karakteristik Competitive </a:t>
            </a:r>
            <a:r>
              <a:rPr lang="en-US" sz="24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Domain</a:t>
            </a:r>
            <a:endParaRPr lang="en-US" sz="24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0800542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25766774"/>
              </p:ext>
            </p:extLst>
          </p:nvPr>
        </p:nvGraphicFramePr>
        <p:xfrm>
          <a:off x="609600" y="1752600"/>
          <a:ext cx="10896600" cy="3576320"/>
        </p:xfrm>
        <a:graphic>
          <a:graphicData uri="http://schemas.openxmlformats.org/drawingml/2006/table">
            <a:tbl>
              <a:tblPr firstRow="1" bandRow="1">
                <a:tableStyleId>{5C22544A-7EE6-4342-B048-85BDC9FD1C3A}</a:tableStyleId>
              </a:tblPr>
              <a:tblGrid>
                <a:gridCol w="636298"/>
                <a:gridCol w="3022414"/>
                <a:gridCol w="1590744"/>
                <a:gridCol w="3037294"/>
                <a:gridCol w="2609850"/>
              </a:tblGrid>
              <a:tr h="370840">
                <a:tc>
                  <a:txBody>
                    <a:bodyPr/>
                    <a:lstStyle/>
                    <a:p>
                      <a:pPr algn="ctr"/>
                      <a:r>
                        <a:rPr lang="en-US" i="1" dirty="0" smtClean="0">
                          <a:latin typeface="Times New Roman" panose="02020603050405020304" pitchFamily="18" charset="0"/>
                          <a:cs typeface="Times New Roman" panose="02020603050405020304" pitchFamily="18" charset="0"/>
                        </a:rPr>
                        <a:t>No</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Characteristics</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Capacity Driven</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Customer Driven</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Knowledge Driven</a:t>
                      </a:r>
                      <a:endParaRPr lang="en-US" i="1" dirty="0">
                        <a:latin typeface="Times New Roman" panose="02020603050405020304" pitchFamily="18" charset="0"/>
                        <a:cs typeface="Times New Roman" panose="02020603050405020304" pitchFamily="18" charset="0"/>
                      </a:endParaRPr>
                    </a:p>
                  </a:txBody>
                  <a:tcPr anchor="ctr"/>
                </a:tc>
              </a:tr>
              <a:tr h="370840">
                <a:tc>
                  <a:txBody>
                    <a:bodyPr/>
                    <a:lstStyle/>
                    <a:p>
                      <a:pPr algn="r"/>
                      <a:r>
                        <a:rPr lang="en-US" dirty="0" smtClean="0"/>
                        <a:t>1.</a:t>
                      </a:r>
                      <a:endParaRPr lang="en-US" dirty="0"/>
                    </a:p>
                  </a:txBody>
                  <a:tcPr/>
                </a:tc>
                <a:tc>
                  <a:txBody>
                    <a:bodyPr/>
                    <a:lstStyle/>
                    <a:p>
                      <a:r>
                        <a:rPr lang="en-US" dirty="0" smtClean="0"/>
                        <a:t>Opportunity</a:t>
                      </a:r>
                      <a:endParaRPr lang="en-US" dirty="0"/>
                    </a:p>
                  </a:txBody>
                  <a:tcPr/>
                </a:tc>
                <a:tc>
                  <a:txBody>
                    <a:bodyPr/>
                    <a:lstStyle/>
                    <a:p>
                      <a:r>
                        <a:rPr lang="en-US" dirty="0" smtClean="0"/>
                        <a:t>Process</a:t>
                      </a:r>
                      <a:endParaRPr lang="en-US" dirty="0"/>
                    </a:p>
                  </a:txBody>
                  <a:tcPr/>
                </a:tc>
                <a:tc>
                  <a:txBody>
                    <a:bodyPr/>
                    <a:lstStyle/>
                    <a:p>
                      <a:r>
                        <a:rPr lang="en-US" dirty="0" smtClean="0"/>
                        <a:t>Process</a:t>
                      </a:r>
                    </a:p>
                    <a:p>
                      <a:r>
                        <a:rPr lang="en-US" dirty="0" smtClean="0"/>
                        <a:t>Product Improvement</a:t>
                      </a:r>
                      <a:endParaRPr lang="en-US" dirty="0"/>
                    </a:p>
                  </a:txBody>
                  <a:tcPr/>
                </a:tc>
                <a:tc>
                  <a:txBody>
                    <a:bodyPr/>
                    <a:lstStyle/>
                    <a:p>
                      <a:r>
                        <a:rPr lang="en-US" dirty="0" smtClean="0"/>
                        <a:t>New Product</a:t>
                      </a:r>
                      <a:endParaRPr lang="en-US" dirty="0"/>
                    </a:p>
                  </a:txBody>
                  <a:tcPr/>
                </a:tc>
              </a:tr>
              <a:tr h="370840">
                <a:tc>
                  <a:txBody>
                    <a:bodyPr/>
                    <a:lstStyle/>
                    <a:p>
                      <a:pPr algn="r"/>
                      <a:r>
                        <a:rPr lang="en-US" dirty="0" smtClean="0"/>
                        <a:t>2.</a:t>
                      </a:r>
                      <a:endParaRPr lang="en-US" dirty="0"/>
                    </a:p>
                  </a:txBody>
                  <a:tcPr/>
                </a:tc>
                <a:tc>
                  <a:txBody>
                    <a:bodyPr/>
                    <a:lstStyle/>
                    <a:p>
                      <a:r>
                        <a:rPr lang="en-US" dirty="0" err="1" smtClean="0"/>
                        <a:t>Appropriability</a:t>
                      </a:r>
                      <a:r>
                        <a:rPr lang="en-US" dirty="0" smtClean="0"/>
                        <a:t> </a:t>
                      </a:r>
                      <a:endParaRPr lang="en-US" dirty="0"/>
                    </a:p>
                  </a:txBody>
                  <a:tcPr/>
                </a:tc>
                <a:tc>
                  <a:txBody>
                    <a:bodyPr/>
                    <a:lstStyle/>
                    <a:p>
                      <a:r>
                        <a:rPr lang="en-US" dirty="0" smtClean="0"/>
                        <a:t>Variable</a:t>
                      </a:r>
                      <a:endParaRPr lang="en-US" dirty="0"/>
                    </a:p>
                  </a:txBody>
                  <a:tcPr/>
                </a:tc>
                <a:tc>
                  <a:txBody>
                    <a:bodyPr/>
                    <a:lstStyle/>
                    <a:p>
                      <a:r>
                        <a:rPr lang="en-US" dirty="0" smtClean="0"/>
                        <a:t>Variable</a:t>
                      </a:r>
                      <a:endParaRPr lang="en-US" dirty="0"/>
                    </a:p>
                  </a:txBody>
                  <a:tcPr/>
                </a:tc>
                <a:tc>
                  <a:txBody>
                    <a:bodyPr/>
                    <a:lstStyle/>
                    <a:p>
                      <a:r>
                        <a:rPr lang="en-US" dirty="0" smtClean="0"/>
                        <a:t>Short run</a:t>
                      </a:r>
                      <a:endParaRPr lang="en-US" dirty="0"/>
                    </a:p>
                  </a:txBody>
                  <a:tcPr/>
                </a:tc>
              </a:tr>
              <a:tr h="370840">
                <a:tc>
                  <a:txBody>
                    <a:bodyPr/>
                    <a:lstStyle/>
                    <a:p>
                      <a:pPr algn="r"/>
                      <a:r>
                        <a:rPr lang="en-US" dirty="0" smtClean="0"/>
                        <a:t>3.</a:t>
                      </a:r>
                      <a:endParaRPr lang="en-US" dirty="0"/>
                    </a:p>
                  </a:txBody>
                  <a:tcPr/>
                </a:tc>
                <a:tc>
                  <a:txBody>
                    <a:bodyPr/>
                    <a:lstStyle/>
                    <a:p>
                      <a:r>
                        <a:rPr lang="en-US" dirty="0" smtClean="0"/>
                        <a:t>Resource requirement</a:t>
                      </a:r>
                      <a:r>
                        <a:rPr lang="en-US" baseline="0" dirty="0" smtClean="0"/>
                        <a:t> for technology</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High</a:t>
                      </a:r>
                      <a:endParaRPr lang="en-US" dirty="0"/>
                    </a:p>
                  </a:txBody>
                  <a:tcPr/>
                </a:tc>
              </a:tr>
              <a:tr h="370840">
                <a:tc>
                  <a:txBody>
                    <a:bodyPr/>
                    <a:lstStyle/>
                    <a:p>
                      <a:pPr algn="r"/>
                      <a:r>
                        <a:rPr lang="en-US" dirty="0" smtClean="0"/>
                        <a:t>4.</a:t>
                      </a:r>
                      <a:endParaRPr lang="en-US" dirty="0"/>
                    </a:p>
                  </a:txBody>
                  <a:tcPr/>
                </a:tc>
                <a:tc>
                  <a:txBody>
                    <a:bodyPr/>
                    <a:lstStyle/>
                    <a:p>
                      <a:r>
                        <a:rPr lang="en-US" dirty="0" smtClean="0"/>
                        <a:t>Institutional milieu</a:t>
                      </a:r>
                      <a:endParaRPr lang="en-US" dirty="0"/>
                    </a:p>
                  </a:txBody>
                  <a:tcPr/>
                </a:tc>
                <a:tc>
                  <a:txBody>
                    <a:bodyPr/>
                    <a:lstStyle/>
                    <a:p>
                      <a:r>
                        <a:rPr lang="en-US" dirty="0" smtClean="0"/>
                        <a:t>Market</a:t>
                      </a:r>
                      <a:endParaRPr lang="en-US" dirty="0"/>
                    </a:p>
                  </a:txBody>
                  <a:tcPr/>
                </a:tc>
                <a:tc>
                  <a:txBody>
                    <a:bodyPr/>
                    <a:lstStyle/>
                    <a:p>
                      <a:r>
                        <a:rPr lang="en-US" dirty="0" smtClean="0"/>
                        <a:t>Market</a:t>
                      </a:r>
                      <a:endParaRPr lang="en-US" dirty="0"/>
                    </a:p>
                  </a:txBody>
                  <a:tcPr/>
                </a:tc>
                <a:tc>
                  <a:txBody>
                    <a:bodyPr/>
                    <a:lstStyle/>
                    <a:p>
                      <a:r>
                        <a:rPr lang="en-US" dirty="0" smtClean="0"/>
                        <a:t>Markets and technological communities</a:t>
                      </a:r>
                      <a:endParaRPr lang="en-US" dirty="0"/>
                    </a:p>
                  </a:txBody>
                  <a:tcPr/>
                </a:tc>
              </a:tr>
              <a:tr h="370840">
                <a:tc>
                  <a:txBody>
                    <a:bodyPr/>
                    <a:lstStyle/>
                    <a:p>
                      <a:pPr algn="r"/>
                      <a:r>
                        <a:rPr lang="en-US" dirty="0" smtClean="0"/>
                        <a:t>5.</a:t>
                      </a:r>
                      <a:endParaRPr lang="en-US" dirty="0"/>
                    </a:p>
                  </a:txBody>
                  <a:tcPr/>
                </a:tc>
                <a:tc>
                  <a:txBody>
                    <a:bodyPr/>
                    <a:lstStyle/>
                    <a:p>
                      <a:r>
                        <a:rPr lang="en-US" dirty="0" err="1" smtClean="0"/>
                        <a:t>Clockspeed</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High</a:t>
                      </a:r>
                      <a:endParaRPr lang="en-US" dirty="0"/>
                    </a:p>
                  </a:txBody>
                  <a:tcPr/>
                </a:tc>
              </a:tr>
            </a:tbl>
          </a:graphicData>
        </a:graphic>
      </p:graphicFrame>
      <p:sp>
        <p:nvSpPr>
          <p:cNvPr id="5" name="TextBox 4"/>
          <p:cNvSpPr txBox="1"/>
          <p:nvPr/>
        </p:nvSpPr>
        <p:spPr>
          <a:xfrm>
            <a:off x="1828800" y="838200"/>
            <a:ext cx="8728287" cy="461665"/>
          </a:xfrm>
          <a:prstGeom prst="rect">
            <a:avLst/>
          </a:prstGeom>
          <a:noFill/>
        </p:spPr>
        <p:txBody>
          <a:bodyPr wrap="none" rtlCol="0">
            <a:prstTxWarp prst="textPlain">
              <a:avLst/>
            </a:prstTxWarp>
            <a:spAutoFit/>
          </a:bodyPr>
          <a:lstStyle/>
          <a:p>
            <a:r>
              <a:rPr lang="en-US" sz="24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Industry Types and Characteristics of </a:t>
            </a:r>
            <a:r>
              <a:rPr lang="en-US" sz="2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t>
            </a:r>
            <a:r>
              <a:rPr lang="en-US" sz="24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ompetitive Domain</a:t>
            </a:r>
            <a:endParaRPr lang="en-US" sz="24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249670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438400"/>
            <a:ext cx="9296400" cy="1507067"/>
          </a:xfrm>
          <a:ln>
            <a:noFill/>
          </a:ln>
        </p:spPr>
        <p:txBody>
          <a:bodyPr>
            <a:noAutofit/>
          </a:bodyPr>
          <a:lstStyle/>
          <a:p>
            <a:r>
              <a:rPr lang="en-US" sz="5400" b="1" i="1" cap="none" dirty="0" smtClean="0">
                <a:ln w="22225">
                  <a:solidFill>
                    <a:schemeClr val="accent2">
                      <a:lumMod val="60000"/>
                      <a:lumOff val="40000"/>
                    </a:schemeClr>
                  </a:solidFill>
                  <a:prstDash val="solid"/>
                </a:ln>
                <a:solidFill>
                  <a:schemeClr val="accent2">
                    <a:lumMod val="40000"/>
                    <a:lumOff val="60000"/>
                  </a:schemeClr>
                </a:solidFill>
                <a:effectLst>
                  <a:outerShdw blurRad="114300" dist="76200" dir="3000000" algn="ctr" rotWithShape="0">
                    <a:srgbClr val="000000">
                      <a:alpha val="43137"/>
                    </a:srgbClr>
                  </a:outerShdw>
                </a:effectLst>
              </a:rPr>
              <a:t>DYNAMICS OF CHANGE IN COMPETITIVE DOMAINS</a:t>
            </a:r>
            <a:endParaRPr lang="en-US" sz="5400" b="1" i="1" cap="none" dirty="0">
              <a:ln w="22225">
                <a:solidFill>
                  <a:schemeClr val="accent2">
                    <a:lumMod val="60000"/>
                    <a:lumOff val="40000"/>
                  </a:schemeClr>
                </a:solidFill>
                <a:prstDash val="solid"/>
              </a:ln>
              <a:solidFill>
                <a:schemeClr val="accent2">
                  <a:lumMod val="40000"/>
                  <a:lumOff val="60000"/>
                </a:schemeClr>
              </a:solidFill>
              <a:effectLst>
                <a:outerShdw blurRad="114300" dist="76200" dir="3000000" algn="ctr" rotWithShape="0">
                  <a:srgbClr val="000000">
                    <a:alpha val="43137"/>
                  </a:srgbClr>
                </a:outerShdw>
              </a:effectLst>
            </a:endParaRPr>
          </a:p>
        </p:txBody>
      </p:sp>
    </p:spTree>
    <p:extLst>
      <p:ext uri="{BB962C8B-B14F-4D97-AF65-F5344CB8AC3E}">
        <p14:creationId xmlns:p14="http://schemas.microsoft.com/office/powerpoint/2010/main" val="25971546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a:solidFill>
                  <a:srgbClr val="00B0F0"/>
                </a:solidFill>
                <a:effectLst>
                  <a:outerShdw blurRad="38100" dist="38100" dir="2700000" algn="tl">
                    <a:srgbClr val="000000">
                      <a:alpha val="43137"/>
                    </a:srgbClr>
                  </a:outerShdw>
                </a:effectLst>
              </a:rPr>
              <a:t>DINAMIKA PERUBAHAN DOMAIN KOMPETITIF</a:t>
            </a:r>
            <a:endParaRPr lang="en-US" b="1" dirty="0">
              <a:solidFill>
                <a:srgbClr val="00B0F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p:txBody>
          <a:bodyPr anchor="t">
            <a:normAutofit fontScale="92500" lnSpcReduction="20000"/>
          </a:bodyPr>
          <a:lstStyle/>
          <a:p>
            <a:pPr marL="0" indent="0">
              <a:buNone/>
            </a:pPr>
            <a:r>
              <a:rPr lang="sv-SE">
                <a:latin typeface="Calibri" pitchFamily="34" charset="0"/>
                <a:cs typeface="Calibri" pitchFamily="34" charset="0"/>
              </a:rPr>
              <a:t>Perubahan teknologi dapat membuat turbulensi serta perubahan yang meningkat diprediksi dalam domain kompetitif</a:t>
            </a:r>
            <a:r>
              <a:rPr lang="sv-SE" smtClean="0">
                <a:latin typeface="Calibri" pitchFamily="34" charset="0"/>
                <a:cs typeface="Calibri" pitchFamily="34" charset="0"/>
              </a:rPr>
              <a:t>:</a:t>
            </a:r>
          </a:p>
          <a:p>
            <a:pPr marL="514350" indent="-514350">
              <a:buFont typeface="+mj-lt"/>
              <a:buAutoNum type="arabicPeriod"/>
            </a:pPr>
            <a:r>
              <a:rPr lang="en-US" smtClean="0">
                <a:latin typeface="Calibri" pitchFamily="34" charset="0"/>
                <a:cs typeface="Calibri" pitchFamily="34" charset="0"/>
              </a:rPr>
              <a:t>Selama </a:t>
            </a:r>
            <a:r>
              <a:rPr lang="en-US">
                <a:latin typeface="Calibri" pitchFamily="34" charset="0"/>
                <a:cs typeface="Calibri" pitchFamily="34" charset="0"/>
              </a:rPr>
              <a:t>periode tertentu, inovasi radikal menciptakan gejolak dalam sebuah industri, dan pola perubahan teknologi mendorong evolusi domain kompetitif.</a:t>
            </a:r>
          </a:p>
          <a:p>
            <a:pPr marL="514350" indent="-514350">
              <a:buFont typeface="+mj-lt"/>
              <a:buAutoNum type="arabicPeriod"/>
            </a:pPr>
            <a:r>
              <a:rPr lang="en-US">
                <a:latin typeface="Calibri" pitchFamily="34" charset="0"/>
                <a:cs typeface="Calibri" pitchFamily="34" charset="0"/>
              </a:rPr>
              <a:t>Selama periode lain, kita menyaksikan evolusi diprediksi teknologi saat karakteristik yang ada dari industri memberikan pengaruh besar pada perkembangan teknologi.</a:t>
            </a:r>
          </a:p>
          <a:p>
            <a:pPr marL="514350" indent="-514350">
              <a:buFont typeface="+mj-lt"/>
              <a:buAutoNum type="arabicPeriod"/>
            </a:pPr>
            <a:r>
              <a:rPr lang="en-US">
                <a:latin typeface="Calibri" pitchFamily="34" charset="0"/>
                <a:cs typeface="Calibri" pitchFamily="34" charset="0"/>
              </a:rPr>
              <a:t>Kedua periode sesuai masing-masing dengan dua jenis inovasi diidentifikasi oleh Joseph Schumpeter: inovasi kewirausahaan dan inovasi manajerial.</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7922063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DYNAMICS OF CHANGE IN COMPETITIVE DOMAINS</a:t>
            </a:r>
            <a:endParaRPr lang="en-US" dirty="0"/>
          </a:p>
        </p:txBody>
      </p:sp>
      <p:sp>
        <p:nvSpPr>
          <p:cNvPr id="4" name="Content Placeholder 3"/>
          <p:cNvSpPr>
            <a:spLocks noGrp="1"/>
          </p:cNvSpPr>
          <p:nvPr>
            <p:ph idx="1"/>
          </p:nvPr>
        </p:nvSpPr>
        <p:spPr/>
        <p:txBody>
          <a:bodyPr anchor="t">
            <a:normAutofit fontScale="92500" lnSpcReduction="20000"/>
          </a:bodyPr>
          <a:lstStyle/>
          <a:p>
            <a:pPr marL="0" indent="0">
              <a:buNone/>
            </a:pPr>
            <a:r>
              <a:rPr lang="en-US" dirty="0" smtClean="0"/>
              <a:t>Technology change can create turbulence as well as predictable incremental change in competitive domains:</a:t>
            </a:r>
          </a:p>
          <a:p>
            <a:pPr marL="342900" indent="-342900">
              <a:buFont typeface="+mj-lt"/>
              <a:buAutoNum type="arabicPeriod"/>
            </a:pPr>
            <a:r>
              <a:rPr lang="en-US" dirty="0" smtClean="0"/>
              <a:t>During certain periods, radical innovations create upheavals within an industry, and the patterns of technology change drive the evolution of competitive domains.</a:t>
            </a:r>
          </a:p>
          <a:p>
            <a:pPr marL="342900" indent="-342900">
              <a:buFont typeface="+mj-lt"/>
              <a:buAutoNum type="arabicPeriod"/>
            </a:pPr>
            <a:r>
              <a:rPr lang="en-US" dirty="0" smtClean="0"/>
              <a:t>During other periods, we witness predictable evolution of technology when existing characteristics of industries exert a major influence on technology development.</a:t>
            </a:r>
          </a:p>
          <a:p>
            <a:pPr marL="342900" indent="-342900">
              <a:buFont typeface="+mj-lt"/>
              <a:buAutoNum type="arabicPeriod"/>
            </a:pPr>
            <a:r>
              <a:rPr lang="en-US" dirty="0" smtClean="0"/>
              <a:t>These two periods correspond respectively to the two types of innovation identified by Joseph Schumpeter: </a:t>
            </a:r>
            <a:r>
              <a:rPr lang="en-US" b="1" i="1" dirty="0" smtClean="0"/>
              <a:t>entrepreneurial innovation </a:t>
            </a:r>
            <a:r>
              <a:rPr lang="en-US" dirty="0" smtClean="0"/>
              <a:t>and </a:t>
            </a:r>
            <a:r>
              <a:rPr lang="en-US" b="1" i="1" dirty="0" smtClean="0"/>
              <a:t>managerial innovation.</a:t>
            </a:r>
            <a:endParaRPr lang="en-US" dirty="0"/>
          </a:p>
        </p:txBody>
      </p:sp>
    </p:spTree>
    <p:extLst>
      <p:ext uri="{BB962C8B-B14F-4D97-AF65-F5344CB8AC3E}">
        <p14:creationId xmlns:p14="http://schemas.microsoft.com/office/powerpoint/2010/main" val="487590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Text Box 6"/>
          <p:cNvSpPr txBox="1">
            <a:spLocks noChangeArrowheads="1"/>
          </p:cNvSpPr>
          <p:nvPr/>
        </p:nvSpPr>
        <p:spPr bwMode="auto">
          <a:xfrm>
            <a:off x="5029200" y="1385198"/>
            <a:ext cx="1442295" cy="36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ln w="0"/>
                <a:effectLst>
                  <a:outerShdw blurRad="38100" dist="38100" dir="2700000" algn="tl">
                    <a:srgbClr val="000000">
                      <a:alpha val="43137"/>
                    </a:srgbClr>
                  </a:outerShdw>
                </a:effectLst>
              </a:rPr>
              <a:t>Overturn </a:t>
            </a:r>
            <a:endParaRPr lang="en-US" dirty="0">
              <a:ln w="0"/>
              <a:effectLst>
                <a:outerShdw blurRad="38100" dist="38100" dir="2700000" algn="tl">
                  <a:srgbClr val="000000">
                    <a:alpha val="43137"/>
                  </a:srgbClr>
                </a:outerShdw>
              </a:effectLst>
            </a:endParaRPr>
          </a:p>
        </p:txBody>
      </p:sp>
      <p:sp>
        <p:nvSpPr>
          <p:cNvPr id="121863" name="Text Box 7"/>
          <p:cNvSpPr txBox="1">
            <a:spLocks noChangeArrowheads="1"/>
          </p:cNvSpPr>
          <p:nvPr/>
        </p:nvSpPr>
        <p:spPr bwMode="auto">
          <a:xfrm>
            <a:off x="6629400" y="1828800"/>
            <a:ext cx="3342935" cy="709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Appearance of Technological Discontinuity </a:t>
            </a:r>
            <a:endParaRPr lang="en-US" dirty="0">
              <a:effectLst>
                <a:outerShdw blurRad="38100" dist="38100" dir="2700000" algn="tl">
                  <a:srgbClr val="000000">
                    <a:alpha val="43137"/>
                  </a:srgbClr>
                </a:outerShdw>
              </a:effectLst>
            </a:endParaRPr>
          </a:p>
        </p:txBody>
      </p:sp>
      <p:sp>
        <p:nvSpPr>
          <p:cNvPr id="121864" name="Text Box 8"/>
          <p:cNvSpPr txBox="1">
            <a:spLocks noChangeArrowheads="1"/>
          </p:cNvSpPr>
          <p:nvPr/>
        </p:nvSpPr>
        <p:spPr bwMode="auto">
          <a:xfrm>
            <a:off x="8077200" y="3733800"/>
            <a:ext cx="1815946" cy="42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Era of Ferment</a:t>
            </a:r>
            <a:endParaRPr lang="en-US" dirty="0">
              <a:effectLst>
                <a:outerShdw blurRad="38100" dist="38100" dir="2700000" algn="tl">
                  <a:srgbClr val="000000">
                    <a:alpha val="43137"/>
                  </a:srgbClr>
                </a:outerShdw>
              </a:effectLst>
            </a:endParaRPr>
          </a:p>
        </p:txBody>
      </p:sp>
      <p:sp>
        <p:nvSpPr>
          <p:cNvPr id="121865" name="Text Box 9"/>
          <p:cNvSpPr txBox="1">
            <a:spLocks noChangeArrowheads="1"/>
          </p:cNvSpPr>
          <p:nvPr/>
        </p:nvSpPr>
        <p:spPr bwMode="auto">
          <a:xfrm>
            <a:off x="6448152" y="4735215"/>
            <a:ext cx="2040137" cy="61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Emergence of</a:t>
            </a:r>
          </a:p>
          <a:p>
            <a:pPr algn="ctr"/>
            <a:r>
              <a:rPr lang="en-US" sz="1400" dirty="0">
                <a:effectLst>
                  <a:outerShdw blurRad="38100" dist="38100" dir="2700000" algn="tl">
                    <a:srgbClr val="000000">
                      <a:alpha val="43137"/>
                    </a:srgbClr>
                  </a:outerShdw>
                </a:effectLst>
              </a:rPr>
              <a:t>Dominant Design</a:t>
            </a:r>
            <a:endParaRPr lang="en-US" dirty="0">
              <a:effectLst>
                <a:outerShdw blurRad="38100" dist="38100" dir="2700000" algn="tl">
                  <a:srgbClr val="000000">
                    <a:alpha val="43137"/>
                  </a:srgbClr>
                </a:outerShdw>
              </a:effectLst>
            </a:endParaRPr>
          </a:p>
        </p:txBody>
      </p:sp>
      <p:sp>
        <p:nvSpPr>
          <p:cNvPr id="121866" name="Text Box 10"/>
          <p:cNvSpPr txBox="1">
            <a:spLocks noChangeArrowheads="1"/>
          </p:cNvSpPr>
          <p:nvPr/>
        </p:nvSpPr>
        <p:spPr bwMode="auto">
          <a:xfrm>
            <a:off x="3412441" y="4772425"/>
            <a:ext cx="2520072" cy="59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Incremental Product Innovation</a:t>
            </a:r>
            <a:endParaRPr lang="en-US" dirty="0">
              <a:effectLst>
                <a:outerShdw blurRad="38100" dist="38100" dir="2700000" algn="tl">
                  <a:srgbClr val="000000">
                    <a:alpha val="43137"/>
                  </a:srgbClr>
                </a:outerShdw>
              </a:effectLst>
            </a:endParaRPr>
          </a:p>
        </p:txBody>
      </p:sp>
      <p:sp>
        <p:nvSpPr>
          <p:cNvPr id="121867" name="Text Box 11"/>
          <p:cNvSpPr txBox="1">
            <a:spLocks noChangeArrowheads="1"/>
          </p:cNvSpPr>
          <p:nvPr/>
        </p:nvSpPr>
        <p:spPr bwMode="auto">
          <a:xfrm>
            <a:off x="2356253" y="3496419"/>
            <a:ext cx="1741216" cy="59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Process</a:t>
            </a:r>
          </a:p>
          <a:p>
            <a:pPr algn="ctr"/>
            <a:r>
              <a:rPr lang="en-US" sz="1400" dirty="0">
                <a:effectLst>
                  <a:outerShdw blurRad="38100" dist="38100" dir="2700000" algn="tl">
                    <a:srgbClr val="000000">
                      <a:alpha val="43137"/>
                    </a:srgbClr>
                  </a:outerShdw>
                </a:effectLst>
              </a:rPr>
              <a:t>Innovation</a:t>
            </a:r>
            <a:endParaRPr lang="en-US" dirty="0">
              <a:effectLst>
                <a:outerShdw blurRad="38100" dist="38100" dir="2700000" algn="tl">
                  <a:srgbClr val="000000">
                    <a:alpha val="43137"/>
                  </a:srgbClr>
                </a:outerShdw>
              </a:effectLst>
            </a:endParaRPr>
          </a:p>
        </p:txBody>
      </p:sp>
      <p:sp>
        <p:nvSpPr>
          <p:cNvPr id="121868" name="Text Box 12"/>
          <p:cNvSpPr txBox="1">
            <a:spLocks noChangeArrowheads="1"/>
          </p:cNvSpPr>
          <p:nvPr/>
        </p:nvSpPr>
        <p:spPr bwMode="auto">
          <a:xfrm>
            <a:off x="2743200" y="2089552"/>
            <a:ext cx="1741216" cy="348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a:effectLst>
                  <a:outerShdw blurRad="38100" dist="38100" dir="2700000" algn="tl">
                    <a:srgbClr val="000000">
                      <a:alpha val="43137"/>
                    </a:srgbClr>
                  </a:outerShdw>
                </a:effectLst>
              </a:rPr>
              <a:t>Stability</a:t>
            </a:r>
            <a:endParaRPr lang="en-US">
              <a:effectLst>
                <a:outerShdw blurRad="38100" dist="38100" dir="2700000" algn="tl">
                  <a:srgbClr val="000000">
                    <a:alpha val="43137"/>
                  </a:srgbClr>
                </a:outerShdw>
              </a:effectLst>
            </a:endParaRPr>
          </a:p>
        </p:txBody>
      </p:sp>
      <p:sp>
        <p:nvSpPr>
          <p:cNvPr id="121876" name="Text Box 20"/>
          <p:cNvSpPr txBox="1">
            <a:spLocks noChangeArrowheads="1"/>
          </p:cNvSpPr>
          <p:nvPr/>
        </p:nvSpPr>
        <p:spPr bwMode="auto">
          <a:xfrm>
            <a:off x="1371600" y="533400"/>
            <a:ext cx="3072119" cy="587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dirty="0">
                <a:effectLst>
                  <a:outerShdw blurRad="38100" dist="38100" dir="2700000" algn="tl">
                    <a:srgbClr val="000000">
                      <a:alpha val="43137"/>
                    </a:srgbClr>
                  </a:outerShdw>
                </a:effectLst>
              </a:rPr>
              <a:t>The incremental </a:t>
            </a: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change  phase</a:t>
            </a:r>
            <a:endParaRPr lang="en-US" sz="2800" dirty="0">
              <a:effectLst>
                <a:outerShdw blurRad="38100" dist="38100" dir="2700000" algn="tl">
                  <a:srgbClr val="000000">
                    <a:alpha val="43137"/>
                  </a:srgbClr>
                </a:outerShdw>
              </a:effectLst>
            </a:endParaRPr>
          </a:p>
        </p:txBody>
      </p:sp>
      <p:sp>
        <p:nvSpPr>
          <p:cNvPr id="121877" name="Text Box 21"/>
          <p:cNvSpPr txBox="1">
            <a:spLocks noChangeArrowheads="1"/>
          </p:cNvSpPr>
          <p:nvPr/>
        </p:nvSpPr>
        <p:spPr bwMode="auto">
          <a:xfrm>
            <a:off x="7136238" y="574396"/>
            <a:ext cx="2348192" cy="587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dirty="0">
                <a:effectLst>
                  <a:outerShdw blurRad="38100" dist="38100" dir="2700000" algn="tl">
                    <a:srgbClr val="000000">
                      <a:alpha val="43137"/>
                    </a:srgbClr>
                  </a:outerShdw>
                </a:effectLst>
              </a:rPr>
              <a:t>The Technology Emergence Phase</a:t>
            </a:r>
            <a:endParaRPr lang="en-US" sz="2800" dirty="0">
              <a:effectLst>
                <a:outerShdw blurRad="38100" dist="38100" dir="2700000" algn="tl">
                  <a:srgbClr val="000000">
                    <a:alpha val="43137"/>
                  </a:srgbClr>
                </a:outerShdw>
              </a:effectLst>
            </a:endParaRPr>
          </a:p>
        </p:txBody>
      </p:sp>
      <p:sp>
        <p:nvSpPr>
          <p:cNvPr id="121878" name="Text Box 22"/>
          <p:cNvSpPr txBox="1">
            <a:spLocks noChangeArrowheads="1"/>
          </p:cNvSpPr>
          <p:nvPr/>
        </p:nvSpPr>
        <p:spPr bwMode="auto">
          <a:xfrm>
            <a:off x="8458200" y="3962400"/>
            <a:ext cx="918352" cy="32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900" dirty="0">
                <a:effectLst>
                  <a:outerShdw blurRad="38100" dist="38100" dir="2700000" algn="tl">
                    <a:srgbClr val="000000">
                      <a:alpha val="43137"/>
                    </a:srgbClr>
                  </a:outerShdw>
                </a:effectLst>
              </a:rPr>
              <a:t>(</a:t>
            </a:r>
            <a:r>
              <a:rPr lang="en-US" sz="900" dirty="0" err="1">
                <a:effectLst>
                  <a:outerShdw blurRad="38100" dist="38100" dir="2700000" algn="tl">
                    <a:srgbClr val="000000">
                      <a:alpha val="43137"/>
                    </a:srgbClr>
                  </a:outerShdw>
                </a:effectLst>
              </a:rPr>
              <a:t>bergejolak</a:t>
            </a:r>
            <a:r>
              <a:rPr lang="en-US" sz="900" dirty="0">
                <a:effectLst>
                  <a:outerShdw blurRad="38100" dist="38100" dir="2700000" algn="tl">
                    <a:srgbClr val="000000">
                      <a:alpha val="43137"/>
                    </a:srgbClr>
                  </a:outerShdw>
                </a:effectLst>
              </a:rPr>
              <a:t>)</a:t>
            </a:r>
            <a:endParaRPr lang="en-US" sz="2000" dirty="0">
              <a:effectLst>
                <a:outerShdw blurRad="38100" dist="38100" dir="2700000" algn="tl">
                  <a:srgbClr val="000000">
                    <a:alpha val="43137"/>
                  </a:srgbClr>
                </a:outerShdw>
              </a:effectLst>
            </a:endParaRPr>
          </a:p>
        </p:txBody>
      </p:sp>
      <p:sp>
        <p:nvSpPr>
          <p:cNvPr id="2" name="Rectangle 1"/>
          <p:cNvSpPr/>
          <p:nvPr/>
        </p:nvSpPr>
        <p:spPr>
          <a:xfrm>
            <a:off x="2473905" y="6294611"/>
            <a:ext cx="7202614" cy="523220"/>
          </a:xfrm>
          <a:prstGeom prst="rect">
            <a:avLst/>
          </a:prstGeom>
          <a:noFill/>
        </p:spPr>
        <p:txBody>
          <a:bodyPr wrap="none" lIns="91440" tIns="45720" rIns="91440" bIns="45720">
            <a:spAutoFit/>
          </a:bodyPr>
          <a:lstStyle/>
          <a:p>
            <a:pPr algn="ctr"/>
            <a:r>
              <a:rPr lang="en-US" sz="2800" dirty="0" smtClean="0">
                <a:ln w="22225">
                  <a:solidFill>
                    <a:schemeClr val="accent2"/>
                  </a:solidFill>
                  <a:prstDash val="solid"/>
                </a:ln>
                <a:solidFill>
                  <a:schemeClr val="accent2">
                    <a:lumMod val="40000"/>
                    <a:lumOff val="60000"/>
                  </a:schemeClr>
                </a:solidFill>
              </a:rPr>
              <a:t>EVOLUTION OF COMPETITIVE DOMAINS</a:t>
            </a:r>
            <a:endParaRPr lang="en-US" sz="2800" dirty="0">
              <a:ln w="22225">
                <a:solidFill>
                  <a:schemeClr val="accent2"/>
                </a:solidFill>
                <a:prstDash val="solid"/>
              </a:ln>
              <a:solidFill>
                <a:schemeClr val="accent2">
                  <a:lumMod val="40000"/>
                  <a:lumOff val="60000"/>
                </a:schemeClr>
              </a:solidFill>
            </a:endParaRPr>
          </a:p>
        </p:txBody>
      </p:sp>
      <p:sp>
        <p:nvSpPr>
          <p:cNvPr id="3" name="Arc 2"/>
          <p:cNvSpPr/>
          <p:nvPr/>
        </p:nvSpPr>
        <p:spPr>
          <a:xfrm>
            <a:off x="3048452" y="1568991"/>
            <a:ext cx="5943147" cy="3581400"/>
          </a:xfrm>
          <a:prstGeom prst="arc">
            <a:avLst>
              <a:gd name="adj1" fmla="val 16756912"/>
              <a:gd name="adj2" fmla="val 1897375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5" name="Arc 24"/>
          <p:cNvSpPr/>
          <p:nvPr/>
        </p:nvSpPr>
        <p:spPr>
          <a:xfrm>
            <a:off x="3048000" y="1553496"/>
            <a:ext cx="5943147" cy="3581400"/>
          </a:xfrm>
          <a:prstGeom prst="arc">
            <a:avLst>
              <a:gd name="adj1" fmla="val 20296299"/>
              <a:gd name="adj2" fmla="val 451428"/>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6" name="Arc 25"/>
          <p:cNvSpPr/>
          <p:nvPr/>
        </p:nvSpPr>
        <p:spPr>
          <a:xfrm>
            <a:off x="3048453" y="1553496"/>
            <a:ext cx="5943147" cy="3581400"/>
          </a:xfrm>
          <a:prstGeom prst="arc">
            <a:avLst>
              <a:gd name="adj1" fmla="val 1164588"/>
              <a:gd name="adj2" fmla="val 221486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7" name="Arc 26"/>
          <p:cNvSpPr/>
          <p:nvPr/>
        </p:nvSpPr>
        <p:spPr>
          <a:xfrm>
            <a:off x="3053373" y="1558416"/>
            <a:ext cx="5943147" cy="3581400"/>
          </a:xfrm>
          <a:prstGeom prst="arc">
            <a:avLst>
              <a:gd name="adj1" fmla="val 4523030"/>
              <a:gd name="adj2" fmla="val 613191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8" name="Arc 27"/>
          <p:cNvSpPr/>
          <p:nvPr/>
        </p:nvSpPr>
        <p:spPr>
          <a:xfrm>
            <a:off x="3058293" y="1563336"/>
            <a:ext cx="5943147" cy="3581400"/>
          </a:xfrm>
          <a:prstGeom prst="arc">
            <a:avLst>
              <a:gd name="adj1" fmla="val 8736519"/>
              <a:gd name="adj2" fmla="val 995447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9" name="Arc 28"/>
          <p:cNvSpPr/>
          <p:nvPr/>
        </p:nvSpPr>
        <p:spPr>
          <a:xfrm>
            <a:off x="3066038" y="1576755"/>
            <a:ext cx="5943147" cy="3581400"/>
          </a:xfrm>
          <a:prstGeom prst="arc">
            <a:avLst>
              <a:gd name="adj1" fmla="val 10719248"/>
              <a:gd name="adj2" fmla="val 12124782"/>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0" name="Arc 29"/>
          <p:cNvSpPr/>
          <p:nvPr/>
        </p:nvSpPr>
        <p:spPr>
          <a:xfrm>
            <a:off x="3060173" y="1588475"/>
            <a:ext cx="5943147" cy="3581400"/>
          </a:xfrm>
          <a:prstGeom prst="arc">
            <a:avLst>
              <a:gd name="adj1" fmla="val 12658315"/>
              <a:gd name="adj2" fmla="val 14337679"/>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7" name="Rectangle 17"/>
          <p:cNvSpPr>
            <a:spLocks noChangeArrowheads="1"/>
          </p:cNvSpPr>
          <p:nvPr/>
        </p:nvSpPr>
        <p:spPr bwMode="auto">
          <a:xfrm>
            <a:off x="-34413" y="6103947"/>
            <a:ext cx="4682613" cy="707886"/>
          </a:xfrm>
          <a:prstGeom prst="rect">
            <a:avLst/>
          </a:prstGeom>
          <a:solidFill>
            <a:srgbClr val="438E00"/>
          </a:solidFill>
          <a:ln>
            <a:noFill/>
          </a:ln>
          <a:effectLst>
            <a:outerShdw dist="107763" dir="189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p>
            <a:pPr algn="ctr"/>
            <a:r>
              <a:rPr lang="en-US" sz="2000">
                <a:solidFill>
                  <a:srgbClr val="FFFF00"/>
                </a:solidFill>
                <a:effectLst>
                  <a:outerShdw blurRad="38100" dist="38100" dir="2700000" algn="tl">
                    <a:srgbClr val="000000">
                      <a:alpha val="43137"/>
                    </a:srgbClr>
                  </a:outerShdw>
                </a:effectLst>
                <a:latin typeface="Kabel Bk BT" pitchFamily="34" charset="0"/>
                <a:cs typeface="Times New Roman" panose="02020603050405020304" pitchFamily="18" charset="0"/>
              </a:rPr>
              <a:t>KERANGKA ANALISIS</a:t>
            </a:r>
            <a:endParaRPr lang="en-US" sz="3200">
              <a:solidFill>
                <a:srgbClr val="FFFF00"/>
              </a:solidFill>
              <a:effectLst>
                <a:outerShdw blurRad="38100" dist="38100" dir="2700000" algn="tl">
                  <a:srgbClr val="000000">
                    <a:alpha val="43137"/>
                  </a:srgbClr>
                </a:outerShdw>
              </a:effectLst>
              <a:latin typeface="Times New Roman" panose="02020603050405020304" pitchFamily="18" charset="0"/>
            </a:endParaRPr>
          </a:p>
          <a:p>
            <a:pPr algn="ctr"/>
            <a:r>
              <a:rPr lang="en-US" sz="2000" smtClean="0">
                <a:solidFill>
                  <a:srgbClr val="FFFF00"/>
                </a:solidFill>
                <a:effectLst>
                  <a:outerShdw blurRad="38100" dist="38100" dir="2700000" algn="tl">
                    <a:srgbClr val="000000">
                      <a:alpha val="43137"/>
                    </a:srgbClr>
                  </a:outerShdw>
                </a:effectLst>
                <a:latin typeface="Kabel Bk BT" pitchFamily="34" charset="0"/>
                <a:cs typeface="Times New Roman" panose="02020603050405020304" pitchFamily="18" charset="0"/>
              </a:rPr>
              <a:t>TEKNOLOGI MUNCULNYA</a:t>
            </a:r>
            <a:endParaRPr lang="en-US" sz="3200" dirty="0">
              <a:solidFill>
                <a:srgbClr val="FFFF00"/>
              </a:solidFill>
              <a:effectLst>
                <a:outerShdw blurRad="38100" dist="38100" dir="2700000" algn="tl">
                  <a:srgbClr val="000000">
                    <a:alpha val="43137"/>
                  </a:srgbClr>
                </a:outerShdw>
              </a:effectLst>
              <a:latin typeface="Times New Roman" panose="02020603050405020304" pitchFamily="18" charset="0"/>
            </a:endParaRPr>
          </a:p>
        </p:txBody>
      </p:sp>
      <p:sp>
        <p:nvSpPr>
          <p:cNvPr id="122896" name="Oval 16"/>
          <p:cNvSpPr>
            <a:spLocks noChangeArrowheads="1"/>
          </p:cNvSpPr>
          <p:nvPr/>
        </p:nvSpPr>
        <p:spPr bwMode="auto">
          <a:xfrm>
            <a:off x="4774124" y="1013559"/>
            <a:ext cx="2830513" cy="2019300"/>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lstStyle/>
          <a:p>
            <a:endParaRPr lang="en-US">
              <a:solidFill>
                <a:srgbClr val="CC00CC"/>
              </a:solidFill>
            </a:endParaRPr>
          </a:p>
        </p:txBody>
      </p:sp>
      <p:sp>
        <p:nvSpPr>
          <p:cNvPr id="122895" name="Text Box 15"/>
          <p:cNvSpPr txBox="1">
            <a:spLocks noChangeArrowheads="1"/>
          </p:cNvSpPr>
          <p:nvPr/>
        </p:nvSpPr>
        <p:spPr bwMode="auto">
          <a:xfrm>
            <a:off x="4799012" y="1295400"/>
            <a:ext cx="2820988"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Technical Economic</a:t>
            </a:r>
            <a:endParaRPr lang="en-US" sz="15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Activities</a:t>
            </a:r>
            <a:endParaRPr lang="en-US" sz="15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Applied R&amp;D Testing</a:t>
            </a:r>
            <a:endParaRPr lang="en-US" sz="15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Manufacturing</a:t>
            </a:r>
            <a:endParaRPr lang="en-US" sz="15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Marketing </a:t>
            </a: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&amp; Distribution</a:t>
            </a:r>
            <a:endParaRPr lang="en-US" sz="32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p:txBody>
      </p:sp>
      <p:sp>
        <p:nvSpPr>
          <p:cNvPr id="122893" name="Oval 13"/>
          <p:cNvSpPr>
            <a:spLocks noChangeArrowheads="1"/>
          </p:cNvSpPr>
          <p:nvPr/>
        </p:nvSpPr>
        <p:spPr bwMode="auto">
          <a:xfrm>
            <a:off x="2590801" y="3352800"/>
            <a:ext cx="2830513" cy="20193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a:lstStyle/>
          <a:p>
            <a:endParaRPr lang="en-US">
              <a:solidFill>
                <a:srgbClr val="CC00CC"/>
              </a:solidFill>
            </a:endParaRPr>
          </a:p>
        </p:txBody>
      </p:sp>
      <p:sp>
        <p:nvSpPr>
          <p:cNvPr id="122892" name="Text Box 12"/>
          <p:cNvSpPr txBox="1">
            <a:spLocks noChangeArrowheads="1"/>
          </p:cNvSpPr>
          <p:nvPr/>
        </p:nvSpPr>
        <p:spPr bwMode="auto">
          <a:xfrm>
            <a:off x="2346325" y="4075112"/>
            <a:ext cx="331946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Resource Endowments</a:t>
            </a:r>
            <a:endPar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Basic </a:t>
            </a:r>
            <a:r>
              <a:rPr lang="en-US" sz="1600" b="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Science Finance</a:t>
            </a:r>
            <a:endPar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Competent Labor</a:t>
            </a:r>
            <a:endParaRPr lang="en-US" sz="3200" b="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ndParaRPr>
          </a:p>
        </p:txBody>
      </p:sp>
      <p:sp>
        <p:nvSpPr>
          <p:cNvPr id="122890" name="Oval 10"/>
          <p:cNvSpPr>
            <a:spLocks noChangeArrowheads="1"/>
          </p:cNvSpPr>
          <p:nvPr/>
        </p:nvSpPr>
        <p:spPr bwMode="auto">
          <a:xfrm>
            <a:off x="6849872" y="3410309"/>
            <a:ext cx="2830513" cy="20193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lstStyle/>
          <a:p>
            <a:endParaRPr lang="en-US">
              <a:solidFill>
                <a:srgbClr val="CC00CC"/>
              </a:solidFill>
            </a:endParaRPr>
          </a:p>
        </p:txBody>
      </p:sp>
      <p:sp>
        <p:nvSpPr>
          <p:cNvPr id="122887" name="Line 7"/>
          <p:cNvSpPr>
            <a:spLocks noChangeShapeType="1"/>
          </p:cNvSpPr>
          <p:nvPr/>
        </p:nvSpPr>
        <p:spPr bwMode="auto">
          <a:xfrm flipV="1">
            <a:off x="4035426" y="2621755"/>
            <a:ext cx="993774" cy="706259"/>
          </a:xfrm>
          <a:prstGeom prst="line">
            <a:avLst/>
          </a:prstGeom>
          <a:ln>
            <a:headEnd type="triangle" w="med" len="med"/>
            <a:tailEnd type="triangle" w="med" len="med"/>
          </a:ln>
          <a:extLst/>
        </p:spPr>
        <p:style>
          <a:lnRef idx="3">
            <a:schemeClr val="accent2"/>
          </a:lnRef>
          <a:fillRef idx="0">
            <a:schemeClr val="accent2"/>
          </a:fillRef>
          <a:effectRef idx="2">
            <a:schemeClr val="accent2"/>
          </a:effectRef>
          <a:fontRef idx="minor">
            <a:schemeClr val="tx1"/>
          </a:fontRef>
        </p:style>
        <p:txBody>
          <a:bodyPr/>
          <a:lstStyle/>
          <a:p>
            <a:endParaRPr lang="en-US">
              <a:solidFill>
                <a:srgbClr val="CC00CC"/>
              </a:solidFill>
            </a:endParaRPr>
          </a:p>
        </p:txBody>
      </p:sp>
      <p:sp>
        <p:nvSpPr>
          <p:cNvPr id="122886" name="Line 6"/>
          <p:cNvSpPr>
            <a:spLocks noChangeShapeType="1"/>
          </p:cNvSpPr>
          <p:nvPr/>
        </p:nvSpPr>
        <p:spPr bwMode="auto">
          <a:xfrm>
            <a:off x="7391401" y="2514600"/>
            <a:ext cx="992188" cy="780256"/>
          </a:xfrm>
          <a:prstGeom prst="line">
            <a:avLst/>
          </a:prstGeom>
          <a:ln>
            <a:headEnd type="triangle" w="med" len="med"/>
            <a:tailEnd type="triangle" w="med" len="med"/>
          </a:ln>
          <a:extLst/>
        </p:spPr>
        <p:style>
          <a:lnRef idx="3">
            <a:schemeClr val="accent2"/>
          </a:lnRef>
          <a:fillRef idx="0">
            <a:schemeClr val="accent2"/>
          </a:fillRef>
          <a:effectRef idx="2">
            <a:schemeClr val="accent2"/>
          </a:effectRef>
          <a:fontRef idx="minor">
            <a:schemeClr val="tx1"/>
          </a:fontRef>
        </p:style>
        <p:txBody>
          <a:bodyPr/>
          <a:lstStyle/>
          <a:p>
            <a:endParaRPr lang="en-US">
              <a:solidFill>
                <a:srgbClr val="CC00CC"/>
              </a:solidFill>
            </a:endParaRPr>
          </a:p>
        </p:txBody>
      </p:sp>
      <p:sp>
        <p:nvSpPr>
          <p:cNvPr id="122885" name="Line 5"/>
          <p:cNvSpPr>
            <a:spLocks noChangeShapeType="1"/>
          </p:cNvSpPr>
          <p:nvPr/>
        </p:nvSpPr>
        <p:spPr bwMode="auto">
          <a:xfrm>
            <a:off x="5421314" y="4495800"/>
            <a:ext cx="1428558" cy="0"/>
          </a:xfrm>
          <a:prstGeom prst="line">
            <a:avLst/>
          </a:prstGeom>
          <a:ln>
            <a:headEnd type="triangle" w="med" len="med"/>
            <a:tailEnd type="triangle" w="med" len="med"/>
          </a:ln>
          <a:extLst/>
        </p:spPr>
        <p:style>
          <a:lnRef idx="3">
            <a:schemeClr val="accent2"/>
          </a:lnRef>
          <a:fillRef idx="0">
            <a:schemeClr val="accent2"/>
          </a:fillRef>
          <a:effectRef idx="2">
            <a:schemeClr val="accent2"/>
          </a:effectRef>
          <a:fontRef idx="minor">
            <a:schemeClr val="tx1"/>
          </a:fontRef>
        </p:style>
        <p:txBody>
          <a:bodyPr/>
          <a:lstStyle/>
          <a:p>
            <a:endParaRPr lang="en-US">
              <a:solidFill>
                <a:srgbClr val="CC00CC"/>
              </a:solidFill>
            </a:endParaRPr>
          </a:p>
        </p:txBody>
      </p:sp>
      <p:sp>
        <p:nvSpPr>
          <p:cNvPr id="122889" name="Text Box 9"/>
          <p:cNvSpPr txBox="1">
            <a:spLocks noChangeArrowheads="1"/>
          </p:cNvSpPr>
          <p:nvPr/>
        </p:nvSpPr>
        <p:spPr bwMode="auto">
          <a:xfrm>
            <a:off x="7046940" y="4343400"/>
            <a:ext cx="2325660" cy="31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numCol="1" anchor="ctr" anchorCtr="1">
            <a:noAutofit/>
          </a:bodyPr>
          <a:lstStyle/>
          <a:p>
            <a:pPr algn="ctr"/>
            <a:r>
              <a:rPr lang="en-US" sz="1600" b="0" dirty="0" smtClean="0">
                <a:ln w="0"/>
                <a:solidFill>
                  <a:srgbClr val="FF0000"/>
                </a:solidFill>
                <a:effectLst>
                  <a:outerShdw blurRad="38100" dist="19050" dir="2700000" algn="tl" rotWithShape="0">
                    <a:schemeClr val="tx1">
                      <a:alpha val="40000"/>
                    </a:schemeClr>
                  </a:outerShdw>
                </a:effectLst>
                <a:latin typeface="Times New Roman" panose="02020603050405020304" pitchFamily="18" charset="0"/>
                <a:cs typeface="Times New Roman" panose="02020603050405020304" pitchFamily="18" charset="0"/>
              </a:rPr>
              <a:t>Institutional Arrangement Legitimation Regulation Standards</a:t>
            </a:r>
            <a:endParaRPr lang="en-US" sz="3200" b="0" dirty="0">
              <a:ln w="0"/>
              <a:solidFill>
                <a:srgbClr val="FF0000"/>
              </a:solidFill>
              <a:effectLst>
                <a:outerShdw blurRad="38100" dist="19050" dir="2700000" algn="tl" rotWithShape="0">
                  <a:schemeClr val="tx1">
                    <a:alpha val="40000"/>
                  </a:schemeClr>
                </a:outerShdw>
              </a:effectLst>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73510" y="228600"/>
            <a:ext cx="8536623" cy="1507067"/>
          </a:xfrm>
        </p:spPr>
        <p:txBody>
          <a:bodyPr/>
          <a:lstStyle/>
          <a:p>
            <a:r>
              <a:rPr lang="en-US" b="1" i="1" dirty="0" smtClean="0">
                <a:effectLst>
                  <a:outerShdw blurRad="38100" dist="38100" dir="2700000" algn="tl">
                    <a:srgbClr val="000000">
                      <a:alpha val="43137"/>
                    </a:srgbClr>
                  </a:outerShdw>
                </a:effectLst>
              </a:rPr>
              <a:t>GLOBALIZATION</a:t>
            </a:r>
            <a:endParaRPr lang="en-US" b="1" i="1" dirty="0">
              <a:effectLst>
                <a:outerShdw blurRad="38100" dist="38100" dir="2700000" algn="tl">
                  <a:srgbClr val="000000">
                    <a:alpha val="43137"/>
                  </a:srgbClr>
                </a:outerShdw>
              </a:effectLst>
            </a:endParaRPr>
          </a:p>
        </p:txBody>
      </p:sp>
      <p:sp>
        <p:nvSpPr>
          <p:cNvPr id="123907" name="Rectangle 3"/>
          <p:cNvSpPr>
            <a:spLocks noGrp="1" noChangeArrowheads="1"/>
          </p:cNvSpPr>
          <p:nvPr>
            <p:ph idx="1"/>
          </p:nvPr>
        </p:nvSpPr>
        <p:spPr>
          <a:xfrm>
            <a:off x="228600" y="1735667"/>
            <a:ext cx="11277600" cy="4961194"/>
          </a:xfrm>
        </p:spPr>
        <p:txBody>
          <a:bodyPr>
            <a:noAutofit/>
          </a:bodyPr>
          <a:lstStyle/>
          <a:p>
            <a:pPr marL="0" indent="0">
              <a:lnSpc>
                <a:spcPct val="90000"/>
              </a:lnSpc>
              <a:buNone/>
            </a:pPr>
            <a:r>
              <a:rPr lang="en-US" sz="2400" b="1" dirty="0" smtClean="0">
                <a:effectLst>
                  <a:outerShdw blurRad="38100" dist="38100" dir="2700000" algn="tl">
                    <a:srgbClr val="000000">
                      <a:alpha val="43137"/>
                    </a:srgbClr>
                  </a:outerShdw>
                </a:effectLst>
              </a:rPr>
              <a:t>The scope of competition is increasingly global:</a:t>
            </a:r>
            <a:endParaRPr lang="en-US" sz="2400" b="1" dirty="0">
              <a:effectLst>
                <a:outerShdw blurRad="38100" dist="38100" dir="2700000" algn="tl">
                  <a:srgbClr val="000000">
                    <a:alpha val="43137"/>
                  </a:srgbClr>
                </a:outerShdw>
              </a:effectLst>
            </a:endParaRPr>
          </a:p>
          <a:p>
            <a:pPr marL="1066800" lvl="1" indent="-609600">
              <a:lnSpc>
                <a:spcPct val="90000"/>
              </a:lnSpc>
            </a:pPr>
            <a:r>
              <a:rPr lang="en-US" sz="2400" b="1">
                <a:effectLst>
                  <a:outerShdw blurRad="38100" dist="38100" dir="2700000" algn="tl">
                    <a:srgbClr val="000000">
                      <a:alpha val="43137"/>
                    </a:srgbClr>
                  </a:outerShdw>
                </a:effectLst>
              </a:rPr>
              <a:t>Pesaing dari seluruh dunia yang berpotensi dapat bersaing pada banyak medan pertempuran teknologi.</a:t>
            </a:r>
          </a:p>
          <a:p>
            <a:pPr marL="1066800" lvl="1" indent="-609600">
              <a:lnSpc>
                <a:spcPct val="90000"/>
              </a:lnSpc>
            </a:pPr>
            <a:r>
              <a:rPr lang="en-US" sz="2400" b="1">
                <a:effectLst>
                  <a:outerShdw blurRad="38100" dist="38100" dir="2700000" algn="tl">
                    <a:srgbClr val="000000">
                      <a:alpha val="43137"/>
                    </a:srgbClr>
                  </a:outerShdw>
                </a:effectLst>
              </a:rPr>
              <a:t>persaingan teknologi tidak hanya terbatas pada pasar tetapi meluas ke lingkungan lembaga; lembaga di berbagai belahan dunia mengikuti praktek-praktek yang berbeda, peraturan, dan pendekatan. Mengetahui masing-masing dari mereka adalah tugas berat.</a:t>
            </a:r>
          </a:p>
          <a:p>
            <a:pPr marL="1066800" lvl="1" indent="-609600">
              <a:lnSpc>
                <a:spcPct val="90000"/>
              </a:lnSpc>
            </a:pPr>
            <a:r>
              <a:rPr lang="en-US" sz="2400" b="1">
                <a:effectLst>
                  <a:outerShdw blurRad="38100" dist="38100" dir="2700000" algn="tl">
                    <a:srgbClr val="000000">
                      <a:alpha val="43137"/>
                    </a:srgbClr>
                  </a:outerShdw>
                </a:effectLst>
              </a:rPr>
              <a:t>Di sisi positif, globalisasi telah memberikan kesempatan untuk cepat memperoleh aset agunan, karena jumlah kemungkinan aliansi telah meningkat pesat.</a:t>
            </a:r>
            <a:endParaRPr lang="en-US" sz="24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684389" y="381000"/>
            <a:ext cx="8536623" cy="1507067"/>
          </a:xfrm>
        </p:spPr>
        <p:txBody>
          <a:bodyPr/>
          <a:lstStyle/>
          <a:p>
            <a:pPr algn="l"/>
            <a:r>
              <a:rPr lang="en-US" sz="3600" b="1" i="1" dirty="0" smtClean="0">
                <a:effectLst>
                  <a:outerShdw blurRad="38100" dist="38100" dir="2700000" algn="tl">
                    <a:srgbClr val="000000">
                      <a:alpha val="43137"/>
                    </a:srgbClr>
                  </a:outerShdw>
                </a:effectLst>
              </a:rPr>
              <a:t>TIME COMPRESSION </a:t>
            </a:r>
            <a:endParaRPr lang="en-US" sz="3600" b="1" i="1" dirty="0">
              <a:effectLst>
                <a:outerShdw blurRad="38100" dist="38100" dir="2700000" algn="tl">
                  <a:srgbClr val="000000">
                    <a:alpha val="43137"/>
                  </a:srgbClr>
                </a:outerShdw>
              </a:effectLst>
            </a:endParaRPr>
          </a:p>
        </p:txBody>
      </p:sp>
      <p:sp>
        <p:nvSpPr>
          <p:cNvPr id="124931" name="Rectangle 3"/>
          <p:cNvSpPr>
            <a:spLocks noGrp="1" noChangeArrowheads="1"/>
          </p:cNvSpPr>
          <p:nvPr>
            <p:ph idx="1"/>
          </p:nvPr>
        </p:nvSpPr>
        <p:spPr/>
        <p:txBody>
          <a:bodyPr anchor="t">
            <a:normAutofit/>
          </a:bodyPr>
          <a:lstStyle/>
          <a:p>
            <a:r>
              <a:rPr lang="id-ID" sz="2800" b="1">
                <a:effectLst>
                  <a:outerShdw blurRad="38100" dist="38100" dir="2700000" algn="tl">
                    <a:srgbClr val="000000">
                      <a:alpha val="43137"/>
                    </a:srgbClr>
                  </a:outerShdw>
                </a:effectLst>
              </a:rPr>
              <a:t>kompresi waktu adalah menciptakan kebutuhan untuk kecepatan respon kompetitif di antara perusahaan-perusahaan; dengan demikian, fase teknologi munculnya berlangsung cepat.</a:t>
            </a:r>
          </a:p>
          <a:p>
            <a:r>
              <a:rPr lang="id-ID" sz="2800" b="1">
                <a:effectLst>
                  <a:outerShdw blurRad="38100" dist="38100" dir="2700000" algn="tl">
                    <a:srgbClr val="000000">
                      <a:alpha val="43137"/>
                    </a:srgbClr>
                  </a:outerShdw>
                </a:effectLst>
              </a:rPr>
              <a:t>Sama seperti kita saksikan dalam kasus siklus hidup produk, industri, sekali terbentuk, matang lebih cepat. Oleh karena itu pemecahan masalah, belajar, dan tanggapan kompetitif dengan perusahaan dipaksa untuk lebih cepat dibanding kasus yang</a:t>
            </a:r>
            <a:endParaRPr lang="en-US" sz="28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713887" y="381000"/>
            <a:ext cx="8536623" cy="1507067"/>
          </a:xfrm>
        </p:spPr>
        <p:txBody>
          <a:bodyPr>
            <a:normAutofit/>
          </a:bodyPr>
          <a:lstStyle/>
          <a:p>
            <a:pPr algn="l"/>
            <a:r>
              <a:rPr lang="en-US" b="1" i="1" dirty="0" smtClean="0">
                <a:effectLst>
                  <a:outerShdw blurRad="38100" dist="38100" dir="2700000" algn="tl">
                    <a:srgbClr val="000000">
                      <a:alpha val="43137"/>
                    </a:srgbClr>
                  </a:outerShdw>
                </a:effectLst>
              </a:rPr>
              <a:t>TECHNOLOGY INTEGRATION</a:t>
            </a:r>
            <a:endParaRPr lang="en-US" b="1" i="1" dirty="0">
              <a:effectLst>
                <a:outerShdw blurRad="38100" dist="38100" dir="2700000" algn="tl">
                  <a:srgbClr val="000000">
                    <a:alpha val="43137"/>
                  </a:srgbClr>
                </a:outerShdw>
              </a:effectLst>
            </a:endParaRPr>
          </a:p>
        </p:txBody>
      </p:sp>
      <p:sp>
        <p:nvSpPr>
          <p:cNvPr id="125955" name="Rectangle 3"/>
          <p:cNvSpPr>
            <a:spLocks noGrp="1" noChangeArrowheads="1"/>
          </p:cNvSpPr>
          <p:nvPr>
            <p:ph idx="1"/>
          </p:nvPr>
        </p:nvSpPr>
        <p:spPr/>
        <p:txBody>
          <a:bodyPr anchor="t">
            <a:normAutofit fontScale="92500" lnSpcReduction="20000"/>
          </a:bodyPr>
          <a:lstStyle/>
          <a:p>
            <a:r>
              <a:rPr lang="id-ID" sz="2800" b="1" smtClean="0">
                <a:effectLst>
                  <a:outerShdw blurRad="38100" dist="38100" dir="2700000" algn="tl">
                    <a:srgbClr val="000000">
                      <a:alpha val="43137"/>
                    </a:srgbClr>
                  </a:outerShdw>
                </a:effectLst>
              </a:rPr>
              <a:t>Fase yang berbeda dalam evolusi teknologi membuka kemungkinan untuk integrasi teknologi, proses dan produk.</a:t>
            </a:r>
          </a:p>
          <a:p>
            <a:r>
              <a:rPr lang="id-ID" sz="2800" b="1" smtClean="0">
                <a:effectLst>
                  <a:outerShdw blurRad="38100" dist="38100" dir="2700000" algn="tl">
                    <a:srgbClr val="000000">
                      <a:alpha val="43137"/>
                    </a:srgbClr>
                  </a:outerShdw>
                </a:effectLst>
              </a:rPr>
              <a:t>Selama fase teknologi munculnya, perusahaan-perusahaan kecil seperti artemis bisa bergabung dengan microsoft untuk menyelesaikan rantai nilai mereka.</a:t>
            </a:r>
          </a:p>
          <a:p>
            <a:r>
              <a:rPr lang="id-ID" sz="2800" b="1" smtClean="0">
                <a:effectLst>
                  <a:outerShdw blurRad="38100" dist="38100" dir="2700000" algn="tl">
                    <a:srgbClr val="000000">
                      <a:alpha val="43137"/>
                    </a:srgbClr>
                  </a:outerShdw>
                </a:effectLst>
              </a:rPr>
              <a:t>Sebaliknya, perusahaan-perusahaan besar mungkin menemukan yang lebih kecil yang berguna untuk menyelesaikan portofolio teknologi mereka. Integrasi teknologi potensial di tingkat produk terus baik setelah pembentukan sebuah industri; ini dapat memungkinkan perusahaan untuk meningkatkan fitur produk dan menciptakan diferensiasi.</a:t>
            </a:r>
            <a:endParaRPr lang="en-US" sz="28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MANAGERIAL IMPLICATION</a:t>
            </a:r>
          </a:p>
        </p:txBody>
      </p:sp>
      <p:sp>
        <p:nvSpPr>
          <p:cNvPr id="126979" name="Rectangle 3"/>
          <p:cNvSpPr>
            <a:spLocks noGrp="1" noChangeArrowheads="1"/>
          </p:cNvSpPr>
          <p:nvPr>
            <p:ph idx="1"/>
          </p:nvPr>
        </p:nvSpPr>
        <p:spPr/>
        <p:txBody>
          <a:bodyPr>
            <a:normAutofit/>
          </a:bodyPr>
          <a:lstStyle/>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Competitive Strategy</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Investment in Innovation</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Learning</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Internal Operation.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Technic</Template>
  <TotalTime>1472332266</TotalTime>
  <Pages>24</Pages>
  <Words>1528</Words>
  <Application>Microsoft Office PowerPoint</Application>
  <PresentationFormat>Custom</PresentationFormat>
  <Paragraphs>214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Technic</vt:lpstr>
      <vt:lpstr>BAB 5 TEKNOLOGI DAN PERSAINGAN </vt:lpstr>
      <vt:lpstr>PowerPoint Presentation</vt:lpstr>
      <vt:lpstr>COMPETITIVE DOMAIN (DOMAIN PERSAINGAN)</vt:lpstr>
      <vt:lpstr>PowerPoint Presentation</vt:lpstr>
      <vt:lpstr>KONSUEKUENSI PERSAINGAN DARI ADANYA PERUBAHAN TEKNOLOGI</vt:lpstr>
      <vt:lpstr>1. PENCIPTAAN PRODUK BARU</vt:lpstr>
      <vt:lpstr>1. PENCIPTAAN PRODUK BARU</vt:lpstr>
      <vt:lpstr>2. PERUBAHAN PADA RANTAI NILAI</vt:lpstr>
      <vt:lpstr>Automation (Otomasi)</vt:lpstr>
      <vt:lpstr>Konfigurasi Proses</vt:lpstr>
      <vt:lpstr>3. CHANGE IN VALUE CONSTELLATION </vt:lpstr>
      <vt:lpstr>4. COMPETITIVE RIVALRY</vt:lpstr>
      <vt:lpstr>4. COMPETITIVE RIVALRY</vt:lpstr>
      <vt:lpstr>4. COMPETITIVE RIVALRY</vt:lpstr>
      <vt:lpstr>Technological characteristics of competitive domains</vt:lpstr>
      <vt:lpstr>Six characteristics of competitive domains influence the rivalry:</vt:lpstr>
      <vt:lpstr>Technological Characteristics of  COMPETITIVE DOMAIN</vt:lpstr>
      <vt:lpstr>Technological Characteristics of  COMPETITIVE DOMAIN</vt:lpstr>
      <vt:lpstr>Technological Characteristics of  COMPETITIVE DOMAIN</vt:lpstr>
      <vt:lpstr>PowerPoint Presentation</vt:lpstr>
      <vt:lpstr>PowerPoint Presentation</vt:lpstr>
      <vt:lpstr>DYNAMICS OF CHANGE IN COMPETITIVE DOMAINS</vt:lpstr>
      <vt:lpstr>DINAMIKA PERUBAHAN DOMAIN KOMPETITIF</vt:lpstr>
      <vt:lpstr>DYNAMICS OF CHANGE IN COMPETITIVE DOMAINS</vt:lpstr>
      <vt:lpstr>PowerPoint Presentation</vt:lpstr>
      <vt:lpstr>PowerPoint Presentation</vt:lpstr>
      <vt:lpstr>GLOBALIZATION</vt:lpstr>
      <vt:lpstr>TIME COMPRESSION </vt:lpstr>
      <vt:lpstr>TECHNOLOGY INTEGRATION</vt:lpstr>
      <vt:lpstr>MANAGERIAL IMPLICATION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25</dc:title>
  <dc:subject>Powerpoint Show</dc:subject>
  <dc:creator>Lou Gapenski, Mike Ehrhardt</dc:creator>
  <cp:lastModifiedBy>Jary</cp:lastModifiedBy>
  <cp:revision>199</cp:revision>
  <cp:lastPrinted>1997-04-29T13:41:06Z</cp:lastPrinted>
  <dcterms:created xsi:type="dcterms:W3CDTF">1996-01-09T12:47:42Z</dcterms:created>
  <dcterms:modified xsi:type="dcterms:W3CDTF">2016-07-10T15:32:09Z</dcterms:modified>
</cp:coreProperties>
</file>