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7" r:id="rId1"/>
  </p:sldMasterIdLst>
  <p:notesMasterIdLst>
    <p:notesMasterId r:id="rId38"/>
  </p:notesMasterIdLst>
  <p:handoutMasterIdLst>
    <p:handoutMasterId r:id="rId39"/>
  </p:handoutMasterIdLst>
  <p:sldIdLst>
    <p:sldId id="289" r:id="rId2"/>
    <p:sldId id="290" r:id="rId3"/>
    <p:sldId id="291" r:id="rId4"/>
    <p:sldId id="292" r:id="rId5"/>
    <p:sldId id="324" r:id="rId6"/>
    <p:sldId id="295" r:id="rId7"/>
    <p:sldId id="296" r:id="rId8"/>
    <p:sldId id="297" r:id="rId9"/>
    <p:sldId id="326" r:id="rId10"/>
    <p:sldId id="298" r:id="rId11"/>
    <p:sldId id="299" r:id="rId12"/>
    <p:sldId id="300" r:id="rId13"/>
    <p:sldId id="301" r:id="rId14"/>
    <p:sldId id="331" r:id="rId15"/>
    <p:sldId id="302" r:id="rId16"/>
    <p:sldId id="323" r:id="rId17"/>
    <p:sldId id="303" r:id="rId18"/>
    <p:sldId id="333" r:id="rId19"/>
    <p:sldId id="305" r:id="rId20"/>
    <p:sldId id="306" r:id="rId21"/>
    <p:sldId id="307" r:id="rId22"/>
    <p:sldId id="335" r:id="rId23"/>
    <p:sldId id="308" r:id="rId24"/>
    <p:sldId id="309" r:id="rId25"/>
    <p:sldId id="310" r:id="rId26"/>
    <p:sldId id="311" r:id="rId27"/>
    <p:sldId id="312" r:id="rId28"/>
    <p:sldId id="313" r:id="rId29"/>
    <p:sldId id="327" r:id="rId30"/>
    <p:sldId id="328" r:id="rId31"/>
    <p:sldId id="316" r:id="rId32"/>
    <p:sldId id="317" r:id="rId33"/>
    <p:sldId id="318" r:id="rId34"/>
    <p:sldId id="319" r:id="rId35"/>
    <p:sldId id="342" r:id="rId36"/>
    <p:sldId id="321" r:id="rId37"/>
  </p:sldIdLst>
  <p:sldSz cx="12192000" cy="6858000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FF0000"/>
    <a:srgbClr val="FF6600"/>
    <a:srgbClr val="000000"/>
    <a:srgbClr val="FFFF00"/>
    <a:srgbClr val="0000FF"/>
    <a:srgbClr val="FF1D1D"/>
    <a:srgbClr val="CC00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9" autoAdjust="0"/>
    <p:restoredTop sz="94662" autoAdjust="0"/>
  </p:normalViewPr>
  <p:slideViewPr>
    <p:cSldViewPr>
      <p:cViewPr>
        <p:scale>
          <a:sx n="50" d="100"/>
          <a:sy n="50" d="100"/>
        </p:scale>
        <p:origin x="-1524" y="-432"/>
      </p:cViewPr>
      <p:guideLst>
        <p:guide orient="horz" pos="1200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73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4175" y="687388"/>
            <a:ext cx="608965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751888"/>
            <a:ext cx="3873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11FCD72E-D761-4908-B42F-6383C02D5679}" type="slidenum">
              <a:rPr lang="en-US" sz="1400" b="0">
                <a:latin typeface="Times New Roman" panose="02020603050405020304" pitchFamily="18" charset="0"/>
              </a:rPr>
              <a:pPr algn="r"/>
              <a:t>‹#›</a:t>
            </a:fld>
            <a:endParaRPr lang="en-US" sz="14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0260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8414"/>
            <a:ext cx="12192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12192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381000" y="858996"/>
            <a:ext cx="11201399" cy="599440"/>
          </a:xfrm>
          <a:noFill/>
          <a:ln>
            <a:noFill/>
          </a:ln>
        </p:spPr>
        <p:txBody>
          <a:bodyPr bIns="0" anchor="b"/>
          <a:lstStyle>
            <a:lvl1pPr>
              <a:defRPr sz="96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609600" y="2020824"/>
            <a:ext cx="10972800" cy="4075176"/>
          </a:xfrm>
        </p:spPr>
        <p:txBody>
          <a:bodyPr/>
          <a:lstStyle>
            <a:lvl1pPr marL="739775" indent="-739775" algn="l">
              <a:buFont typeface="Courier New" pitchFamily="49" charset="0"/>
              <a:buChar char="o"/>
              <a:defRPr/>
            </a:lvl1pPr>
            <a:lvl2pPr marL="739775" indent="-739775" algn="l">
              <a:buFont typeface="Courier New" pitchFamily="49" charset="0"/>
              <a:buChar char="o"/>
              <a:defRPr/>
            </a:lvl2pPr>
            <a:lvl3pPr marL="739775" indent="-739775" algn="l">
              <a:buFont typeface="Courier New" pitchFamily="49" charset="0"/>
              <a:buChar char="o"/>
              <a:defRPr/>
            </a:lvl3pPr>
            <a:lvl4pPr marL="739775" indent="-739775" algn="l">
              <a:buFont typeface="Courier New" pitchFamily="49" charset="0"/>
              <a:buChar char="o"/>
              <a:defRPr/>
            </a:lvl4pPr>
            <a:lvl5pPr marL="739775" indent="-739775" algn="l"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3400" y="381000"/>
            <a:ext cx="11049000" cy="701040"/>
          </a:xfrm>
          <a:noFill/>
          <a:ln>
            <a:noFill/>
          </a:ln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3921760"/>
            <a:ext cx="12192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295400" y="1219200"/>
            <a:ext cx="9601200" cy="464820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2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1600200" y="2849926"/>
            <a:ext cx="8991600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kumimoji="0" lang="en-US" sz="6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1600200" y="4084577"/>
            <a:ext cx="8915399" cy="397094"/>
          </a:xfrm>
        </p:spPr>
        <p:txBody>
          <a:bodyPr tIns="0" anchor="t" anchorCtr="0">
            <a:noAutofit/>
          </a:bodyPr>
          <a:lstStyle>
            <a:lvl1pPr marL="0" indent="0" algn="ctr">
              <a:buNone/>
              <a:defRPr kumimoji="0" lang="en-US" sz="36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09601" y="2020824"/>
            <a:ext cx="536448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6217920" y="2020824"/>
            <a:ext cx="536448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609601" y="2819400"/>
            <a:ext cx="536448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6217920" y="2816352"/>
            <a:ext cx="536448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020824"/>
            <a:ext cx="536448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6217920" y="2020824"/>
            <a:ext cx="536448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981200" y="1914526"/>
            <a:ext cx="82296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316480" y="5513832"/>
            <a:ext cx="755904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69612" y="2026918"/>
            <a:ext cx="7252776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316480" y="5516880"/>
            <a:ext cx="755904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352800" y="975360"/>
            <a:ext cx="54864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6832600" y="3428736"/>
            <a:ext cx="6858000" cy="2117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10261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1"/>
            <a:ext cx="88392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52000" y="914401"/>
            <a:ext cx="1235973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4"/>
            <a:ext cx="12192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19301"/>
            <a:ext cx="109728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12192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11201400" cy="701040"/>
          </a:xfrm>
          <a:prstGeom prst="rect">
            <a:avLst/>
          </a:prstGeom>
          <a:noFill/>
          <a:ln w="76200" cmpd="thinThick">
            <a:noFill/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ts val="400"/>
        </a:spcBef>
        <a:buNone/>
        <a:defRPr sz="4000" b="1" kern="1200" cap="all" spc="0" baseline="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Tunga" pitchFamily="2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Courier New" pitchFamily="49" charset="0"/>
        <a:buChar char="o"/>
        <a:defRPr sz="36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285750" indent="-2857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Courier New" pitchFamily="49" charset="0"/>
        <a:buChar char="o"/>
        <a:defRPr sz="32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Courier New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285750" indent="-2857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Courier New" pitchFamily="49" charset="0"/>
        <a:buChar char="o"/>
        <a:defRPr sz="2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285750" indent="-2857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Courier New" pitchFamily="49" charset="0"/>
        <a:buChar char="o"/>
        <a:defRPr sz="2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838200" y="1734457"/>
            <a:ext cx="10058400" cy="4285343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glow" dir="tl">
                <a:rot lat="0" lon="0" rev="1200000"/>
              </a:lightRig>
            </a:scene3d>
            <a:sp3d extrusionH="57150" contourW="25400" prstMaterial="flat">
              <a:bevelT w="88900" h="88900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ts val="400"/>
              </a:spcBef>
              <a:buNone/>
              <a:defRPr sz="4000" b="1" kern="1200" cap="all" spc="0" baseline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Tunga" pitchFamily="2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5400" smtClean="0"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eeler Personal Use Only" pitchFamily="2" charset="0"/>
              </a:rPr>
              <a:t>INOVASI PROSES, </a:t>
            </a:r>
          </a:p>
          <a:p>
            <a:pPr algn="l" fontAlgn="auto">
              <a:spcAft>
                <a:spcPts val="0"/>
              </a:spcAft>
            </a:pPr>
            <a:r>
              <a:rPr lang="en-US" sz="5400" smtClean="0">
                <a:solidFill>
                  <a:srgbClr val="FF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eeler Personal Use Only" pitchFamily="2" charset="0"/>
              </a:rPr>
              <a:t>RANTAI NILAI, DAN ORGANISASI</a:t>
            </a:r>
            <a:endParaRPr lang="en-US" sz="4800" dirty="0"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eeler Personal Use Only" pitchFamily="2" charset="0"/>
            </a:endParaRPr>
          </a:p>
        </p:txBody>
      </p:sp>
      <p:sp>
        <p:nvSpPr>
          <p:cNvPr id="5" name="Title 7"/>
          <p:cNvSpPr txBox="1">
            <a:spLocks/>
          </p:cNvSpPr>
          <p:nvPr/>
        </p:nvSpPr>
        <p:spPr>
          <a:xfrm>
            <a:off x="838200" y="609600"/>
            <a:ext cx="2667000" cy="9144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glow" dir="tl">
                <a:rot lat="0" lon="0" rev="1200000"/>
              </a:lightRig>
            </a:scene3d>
            <a:sp3d extrusionH="57150" contourW="25400" prstMaterial="flat">
              <a:bevelT w="88900" h="88900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ts val="400"/>
              </a:spcBef>
              <a:buNone/>
              <a:defRPr sz="4000" b="1" kern="1200" cap="all" spc="0" baseline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Tunga" pitchFamily="2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600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BAB 6</a:t>
            </a:r>
            <a:endParaRPr lang="en-US" sz="8000" dirty="0">
              <a:solidFill>
                <a:srgbClr val="FF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132" name="Group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858345"/>
              </p:ext>
            </p:extLst>
          </p:nvPr>
        </p:nvGraphicFramePr>
        <p:xfrm>
          <a:off x="0" y="0"/>
          <a:ext cx="12192002" cy="6997400"/>
        </p:xfrm>
        <a:graphic>
          <a:graphicData uri="http://schemas.openxmlformats.org/drawingml/2006/table">
            <a:tbl>
              <a:tblPr/>
              <a:tblGrid>
                <a:gridCol w="3352800"/>
                <a:gridCol w="3937491"/>
                <a:gridCol w="1633903"/>
                <a:gridCol w="3267808"/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Era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Events/Concept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Dates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Originator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1217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Industrial Revolution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Steam engine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Division of labor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Interchangable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parts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1769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1776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1790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James Watt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Adam Smith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Eli Whitney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28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Scientific Management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Principle of scientific management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Time and motion studies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Activity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scheduing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chart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Moving assembly line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1911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1911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1912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Federicik W. Taylor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Frank and Lillian Gilbreth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Henry Gantt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Henry Ford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28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Human Relation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Hawtho</a:t>
                      </a:r>
                      <a:r>
                        <a:rPr kumimoji="0" 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rn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studies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Motivation theory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1930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1940s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1950s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1960s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George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Elton Mayo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Abraham Maslow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Frederick Herzberg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Douglas McGregor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330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Management Science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Linear programming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Digital computer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Simulation, waiting line theory, decision theory, PERT/CPM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MRP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1947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1951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1950s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1960s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George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Dantzig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Remington Rand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Operation research groups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Joseph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Orlicky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, IBM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094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849491"/>
              </p:ext>
            </p:extLst>
          </p:nvPr>
        </p:nvGraphicFramePr>
        <p:xfrm>
          <a:off x="0" y="0"/>
          <a:ext cx="12192000" cy="6811264"/>
        </p:xfrm>
        <a:graphic>
          <a:graphicData uri="http://schemas.openxmlformats.org/drawingml/2006/table">
            <a:tbl>
              <a:tblPr/>
              <a:tblGrid>
                <a:gridCol w="3399692"/>
                <a:gridCol w="3890597"/>
                <a:gridCol w="1633903"/>
                <a:gridCol w="3267808"/>
              </a:tblGrid>
              <a:tr h="7471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Era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Events/Concept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Dates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Originator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794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Quality Revolution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JIT (just-in-time)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TQM (total quality management)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Strategy and Operation Business process Reengineering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1970s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1980s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1990s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Taiichi Ohno (Toyota)</a:t>
                      </a: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W. Edwards Deming, </a:t>
                      </a: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Joseph JuranWickham Skinner, </a:t>
                      </a: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Robert HayesMichael Hammer, </a:t>
                      </a: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James Champy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3161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Information 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EDI, EFT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CIM (computer-integrated manufacturing),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PCs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Internet, World Wide Web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1970s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1980s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1990s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Numerous individuals and companiesTim Berners-Lee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536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Globalization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Worldwide markets and operations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Supply chain management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Electronic commerce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Mass customization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1990s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Numerous companies and nations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250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551123"/>
              </p:ext>
            </p:extLst>
          </p:nvPr>
        </p:nvGraphicFramePr>
        <p:xfrm>
          <a:off x="152399" y="1371600"/>
          <a:ext cx="11811001" cy="5257800"/>
        </p:xfrm>
        <a:graphic>
          <a:graphicData uri="http://schemas.openxmlformats.org/drawingml/2006/table">
            <a:tbl>
              <a:tblPr/>
              <a:tblGrid>
                <a:gridCol w="4156527"/>
                <a:gridCol w="1736912"/>
                <a:gridCol w="1761035"/>
                <a:gridCol w="4156527"/>
              </a:tblGrid>
              <a:tr h="59463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Quality of Automobiles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TGWs (things gone wrong)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In First Eight Months per 100 cars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45746">
                <a:tc gridSpan="2">
                  <a:txBody>
                    <a:bodyPr/>
                    <a:lstStyle>
                      <a:lvl1pPr indent="388938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3889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Chrysler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889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GM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889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Ford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889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Japanese (avg.)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3889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Toyota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285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256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214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4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Quality of Semiconductors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U.S. Company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Japanese Company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5946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Defective on delivery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Failur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after 1.000 hours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16%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14%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344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Quality of Room Air Conditioners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U.S. Company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Japanese Company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1095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Fabrication defect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Assembly line defects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Service calls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Warranty cost (as % of sales)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4,4%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63,5%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10,5%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2,2%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&lt;0,1%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0,9%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0,6%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0,6%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3442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Quality of Color TVs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U.S. Company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Japanese Company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5946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Assembly line defects per set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Service calls per set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1,0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0,01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0,09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sp>
        <p:nvSpPr>
          <p:cNvPr id="131247" name="Rectangle 175"/>
          <p:cNvSpPr>
            <a:spLocks noChangeArrowheads="1"/>
          </p:cNvSpPr>
          <p:nvPr/>
        </p:nvSpPr>
        <p:spPr bwMode="auto">
          <a:xfrm>
            <a:off x="2770462" y="454711"/>
            <a:ext cx="67717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 COMPARISON OF AMERICAN AND JAPANESE PRODUCT</a:t>
            </a:r>
          </a:p>
          <a:p>
            <a:pPr algn="ctr"/>
            <a:r>
              <a:rPr 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1970s AND 1980s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508000" y="1981200"/>
            <a:ext cx="11176000" cy="3617437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INOVASI PROSES BISA JADI </a:t>
            </a:r>
            <a:r>
              <a:rPr lang="id-ID" sz="3600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HARDWARE DOMINANT </a:t>
            </a: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ATAU</a:t>
            </a:r>
            <a:r>
              <a:rPr lang="id-ID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id-ID" sz="36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SOFTWARE DOMINANT</a:t>
            </a:r>
            <a:r>
              <a:rPr lang="id-I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457200" indent="-457200"/>
            <a:r>
              <a:rPr lang="id-ID" sz="30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 dominant process innovations</a:t>
            </a:r>
            <a:r>
              <a:rPr lang="en-US" sz="30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id-ID" sz="30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menanamkan tingkat yang lebih tinggi dari teknologi dalam hal peralatan atau karakteristik fisik lainnya, kadang-kadang menggantikan tenaga kerja, seperti dalam kasus </a:t>
            </a:r>
            <a:r>
              <a:rPr lang="id-ID" sz="3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otomatisasi</a:t>
            </a:r>
            <a:endParaRPr lang="id-ID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/>
            <a:r>
              <a:rPr lang="id-ID" sz="3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 dominant process innovations</a:t>
            </a:r>
            <a:r>
              <a:rPr lang="id-ID" sz="3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mungkin</a:t>
            </a:r>
            <a:r>
              <a:rPr lang="en-US" sz="3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d-ID" sz="3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perusahaan  </a:t>
            </a:r>
            <a:r>
              <a:rPr lang="en-US" sz="3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perlu</a:t>
            </a:r>
            <a:r>
              <a:rPr lang="id-ID" sz="3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menciptakan </a:t>
            </a:r>
            <a:r>
              <a:rPr lang="id-ID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 hanya </a:t>
            </a:r>
            <a:r>
              <a:rPr lang="id-ID" sz="3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keterampilan baru</a:t>
            </a:r>
            <a:r>
              <a:rPr lang="id-ID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tetapi juga </a:t>
            </a:r>
            <a:r>
              <a:rPr lang="id-ID" sz="3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sikap baru </a:t>
            </a:r>
            <a:r>
              <a:rPr lang="id-ID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</a:t>
            </a:r>
            <a:r>
              <a:rPr lang="id-ID" sz="3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 pikir </a:t>
            </a:r>
            <a:r>
              <a:rPr lang="id-ID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kalangan karyawan.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2980" y="2"/>
            <a:ext cx="10823221" cy="1507067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b="0" cap="none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27000" dist="38100" dir="3600000" algn="tl" rotWithShape="0">
                    <a:srgbClr val="000000">
                      <a:alpha val="71000"/>
                    </a:srgbClr>
                  </a:outerShdw>
                </a:effectLst>
              </a:rPr>
              <a:t>INOVASI PROSES DAN RANTAI NILAI</a:t>
            </a:r>
            <a:endParaRPr lang="en-US" sz="36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127000" dist="38100" dir="3600000" algn="tl" rotWithShape="0">
                  <a:srgbClr val="000000">
                    <a:alpha val="71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636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207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24091"/>
              </p:ext>
            </p:extLst>
          </p:nvPr>
        </p:nvGraphicFramePr>
        <p:xfrm>
          <a:off x="1447800" y="1713169"/>
          <a:ext cx="9372600" cy="4781490"/>
        </p:xfrm>
        <a:graphic>
          <a:graphicData uri="http://schemas.openxmlformats.org/drawingml/2006/table">
            <a:tbl>
              <a:tblPr/>
              <a:tblGrid>
                <a:gridCol w="1424035"/>
                <a:gridCol w="3974283"/>
                <a:gridCol w="3974282"/>
              </a:tblGrid>
              <a:tr h="9092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Existing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691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Existing</a:t>
                      </a:r>
                      <a:endParaRPr kumimoji="0" lang="en-US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Hardware Dominant</a:t>
                      </a: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Upgrading of Equipment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Software Dominant</a:t>
                      </a: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Training Programs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Hardware Dominant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Voice Transmission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Software Dominant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Quality Circles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Job Design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030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New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47675" algn="l"/>
                        </a:tabLst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447675" algn="l"/>
                        </a:tabLst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447675" algn="l"/>
                        </a:tabLst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447675" algn="l"/>
                        </a:tabLs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447675" algn="l"/>
                        </a:tabLs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47675" algn="l"/>
                        </a:tabLs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47675" algn="l"/>
                        </a:tabLs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47675" algn="l"/>
                        </a:tabLs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47675" algn="l"/>
                        </a:tabLs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Hardware Dominant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kumimoji="0" lang="id-ID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Evolution of Information  -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     Architecture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Software Dominant</a:t>
                      </a:r>
                    </a:p>
                    <a:p>
                      <a:pPr marL="1746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47675" algn="l"/>
                        </a:tabLst>
                      </a:pPr>
                      <a:r>
                        <a:rPr kumimoji="0" 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Socio-Technical System</a:t>
                      </a:r>
                    </a:p>
                    <a:p>
                      <a:pPr marL="1746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447675" algn="l"/>
                        </a:tabLst>
                      </a:pPr>
                      <a:r>
                        <a:rPr kumimoji="0" lang="id-ID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TQM</a:t>
                      </a:r>
                      <a:endParaRPr kumimoji="0" lang="en-US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oudy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Hardware Dominant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AI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Robotic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Software Dominant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oudy Old Style" pitchFamily="18" charset="0"/>
                          <a:cs typeface="Times New Roman" panose="02020603050405020304" pitchFamily="18" charset="0"/>
                        </a:rPr>
                        <a:t>Re-engineering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4208" name="Text Box 64"/>
          <p:cNvSpPr txBox="1">
            <a:spLocks noChangeArrowheads="1"/>
          </p:cNvSpPr>
          <p:nvPr/>
        </p:nvSpPr>
        <p:spPr bwMode="auto">
          <a:xfrm rot="16200000">
            <a:off x="-1142999" y="4114800"/>
            <a:ext cx="3810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oudy Old Style" pitchFamily="18" charset="0"/>
              </a:rPr>
              <a:t>Hubungan Antar</a:t>
            </a:r>
          </a:p>
          <a:p>
            <a:pPr algn="ctr"/>
            <a:r>
              <a:rPr lang="en-US" sz="2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oudy Old Style" pitchFamily="18" charset="0"/>
              </a:rPr>
              <a:t>Elemen</a:t>
            </a:r>
            <a:endParaRPr lang="en-US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oudy Old Style" pitchFamily="18" charset="0"/>
            </a:endParaRPr>
          </a:p>
        </p:txBody>
      </p:sp>
      <p:sp>
        <p:nvSpPr>
          <p:cNvPr id="134209" name="Rectangle 65"/>
          <p:cNvSpPr>
            <a:spLocks noChangeArrowheads="1"/>
          </p:cNvSpPr>
          <p:nvPr/>
        </p:nvSpPr>
        <p:spPr bwMode="auto">
          <a:xfrm>
            <a:off x="5334000" y="1155116"/>
            <a:ext cx="28449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Elemen Teknologi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</p:txBody>
      </p:sp>
      <p:sp>
        <p:nvSpPr>
          <p:cNvPr id="134210" name="Rectangle 66"/>
          <p:cNvSpPr>
            <a:spLocks noChangeArrowheads="1"/>
          </p:cNvSpPr>
          <p:nvPr/>
        </p:nvSpPr>
        <p:spPr bwMode="auto">
          <a:xfrm>
            <a:off x="2538715" y="228602"/>
            <a:ext cx="70022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eeler Personal Use Only" pitchFamily="2" charset="0"/>
              </a:rPr>
              <a:t>JENIS-JENIS INOVASI PROSES</a:t>
            </a:r>
            <a:endParaRPr lang="en-US" sz="3200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eeler Personal Use Only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828800"/>
            <a:ext cx="11049000" cy="4343400"/>
          </a:xfrm>
        </p:spPr>
        <p:txBody>
          <a:bodyPr>
            <a:noAutofit/>
          </a:bodyPr>
          <a:lstStyle/>
          <a:p>
            <a:pPr marL="609600" indent="-609600" algn="just">
              <a:buClr>
                <a:schemeClr val="tx1"/>
              </a:buClr>
              <a:buFont typeface="+mj-lt"/>
              <a:buAutoNum type="arabicPeriod"/>
            </a:pPr>
            <a:r>
              <a:rPr lang="id-ID" sz="2800" smtClean="0"/>
              <a:t>Te</a:t>
            </a:r>
            <a:r>
              <a:rPr lang="en-US" sz="2800" smtClean="0"/>
              <a:t>knologi</a:t>
            </a:r>
            <a:r>
              <a:rPr lang="id-ID" sz="2800" smtClean="0"/>
              <a:t> </a:t>
            </a:r>
            <a:r>
              <a:rPr lang="id-ID" sz="2800"/>
              <a:t>baru mengubah cara di mana perusahaan mengaktualisasikan kegiatan </a:t>
            </a:r>
            <a:r>
              <a:rPr lang="en-US" sz="2800" smtClean="0"/>
              <a:t>utama </a:t>
            </a:r>
            <a:r>
              <a:rPr lang="id-ID" sz="2800" smtClean="0"/>
              <a:t>rantai nilai. </a:t>
            </a:r>
            <a:r>
              <a:rPr lang="id-ID" sz="2800"/>
              <a:t>Dengan demikian, inovasi proses dapat digunakan untuk </a:t>
            </a:r>
            <a:r>
              <a:rPr lang="id-ID" sz="2800" b="1">
                <a:solidFill>
                  <a:srgbClr val="FFFF00"/>
                </a:solidFill>
              </a:rPr>
              <a:t>merestrukturisasi fungsi utama </a:t>
            </a:r>
            <a:r>
              <a:rPr lang="id-ID" sz="2800"/>
              <a:t>seperti manufaktur, pemasaran, atau </a:t>
            </a:r>
            <a:r>
              <a:rPr lang="id-ID" sz="2800" smtClean="0"/>
              <a:t>R&amp;D</a:t>
            </a:r>
            <a:r>
              <a:rPr lang="id-ID" sz="2800"/>
              <a:t>.</a:t>
            </a:r>
          </a:p>
          <a:p>
            <a:pPr marL="609600" indent="-609600" algn="just">
              <a:buClr>
                <a:schemeClr val="tx1"/>
              </a:buClr>
              <a:buFont typeface="+mj-lt"/>
              <a:buAutoNum type="arabicPeriod"/>
            </a:pPr>
            <a:r>
              <a:rPr lang="id-ID" sz="2800"/>
              <a:t>Proses inovasi terutama dalam teknologi informasi, dapat digunakan untuk </a:t>
            </a:r>
            <a:r>
              <a:rPr lang="id-ID" sz="2800" b="1">
                <a:solidFill>
                  <a:srgbClr val="FFFF00"/>
                </a:solidFill>
              </a:rPr>
              <a:t>mengubah perilaku kegiatan </a:t>
            </a:r>
            <a:r>
              <a:rPr lang="id-ID" sz="2800" b="1" smtClean="0">
                <a:solidFill>
                  <a:srgbClr val="FFFF00"/>
                </a:solidFill>
              </a:rPr>
              <a:t>sekunder</a:t>
            </a:r>
            <a:r>
              <a:rPr lang="en-US" sz="2800" b="1" smtClean="0">
                <a:solidFill>
                  <a:srgbClr val="FFFF00"/>
                </a:solidFill>
              </a:rPr>
              <a:t> </a:t>
            </a:r>
            <a:r>
              <a:rPr lang="id-ID" sz="2800" smtClean="0"/>
              <a:t>rantai nilai.</a:t>
            </a:r>
            <a:endParaRPr lang="id-ID" sz="2800"/>
          </a:p>
          <a:p>
            <a:pPr marL="609600" indent="-609600" algn="just">
              <a:buClr>
                <a:schemeClr val="tx1"/>
              </a:buClr>
              <a:buFont typeface="+mj-lt"/>
              <a:buAutoNum type="arabicPeriod"/>
            </a:pPr>
            <a:r>
              <a:rPr lang="id-ID" sz="2800"/>
              <a:t>Akhirnya, inovasi proses juga memungkinkan perusahaan untuk mendefinisikan ruang lingkup mereka, yaitu, </a:t>
            </a:r>
            <a:r>
              <a:rPr lang="id-ID" sz="2800" b="1">
                <a:solidFill>
                  <a:srgbClr val="FFFF00"/>
                </a:solidFill>
              </a:rPr>
              <a:t>mengkonfigurasi ulang </a:t>
            </a:r>
            <a:r>
              <a:rPr lang="id-ID" sz="2800" smtClean="0"/>
              <a:t>konstelasi</a:t>
            </a:r>
            <a:r>
              <a:rPr lang="en-US" sz="2800" smtClean="0"/>
              <a:t> nilai</a:t>
            </a:r>
            <a:r>
              <a:rPr lang="id-ID" sz="2800" smtClean="0"/>
              <a:t>, </a:t>
            </a:r>
            <a:r>
              <a:rPr lang="id-ID" sz="2800"/>
              <a:t>dengan </a:t>
            </a:r>
            <a:r>
              <a:rPr lang="id-ID" sz="2800" b="1">
                <a:solidFill>
                  <a:srgbClr val="FFFF00"/>
                </a:solidFill>
              </a:rPr>
              <a:t>outsourcing </a:t>
            </a:r>
            <a:r>
              <a:rPr lang="id-ID" sz="2800"/>
              <a:t>atau sumber-kegiatan rantai nilai.</a:t>
            </a:r>
            <a:endParaRPr lang="en-US" sz="2400" dirty="0"/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11201400" cy="886397"/>
          </a:xfrm>
          <a:noFill/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US" sz="2800" cap="none" smtClean="0">
                <a:latin typeface="+mn-lt"/>
              </a:rPr>
              <a:t>Inovasi Proses Membantu Perusahaan Memenuhi Rekonfigurasi Rantai Nilai melalui Tiga Cara</a:t>
            </a:r>
            <a:r>
              <a:rPr lang="id-ID" sz="2800" cap="none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:</a:t>
            </a:r>
            <a:endParaRPr lang="en-US" sz="2800" cap="none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90600" y="1828800"/>
            <a:ext cx="10363200" cy="39210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d-ID" sz="2800">
                <a:latin typeface="Adobe Garamond Pro" pitchFamily="18" charset="0"/>
              </a:rPr>
              <a:t>Seperti dalam kasus produk, baik </a:t>
            </a:r>
            <a:r>
              <a:rPr lang="en-US" sz="2800" b="1" smtClean="0">
                <a:latin typeface="Adobe Garamond Pro" pitchFamily="18" charset="0"/>
              </a:rPr>
              <a:t>technology-push </a:t>
            </a:r>
            <a:r>
              <a:rPr lang="id-ID" sz="2800" smtClean="0">
                <a:latin typeface="Adobe Garamond Pro" pitchFamily="18" charset="0"/>
              </a:rPr>
              <a:t>dan </a:t>
            </a:r>
            <a:r>
              <a:rPr lang="en-US" sz="2800" b="1" smtClean="0">
                <a:latin typeface="Adobe Garamond Pro" pitchFamily="18" charset="0"/>
              </a:rPr>
              <a:t>market-pull</a:t>
            </a:r>
            <a:r>
              <a:rPr lang="id-ID" sz="2800" smtClean="0">
                <a:latin typeface="Adobe Garamond Pro" pitchFamily="18" charset="0"/>
              </a:rPr>
              <a:t> </a:t>
            </a:r>
            <a:r>
              <a:rPr lang="id-ID" sz="2800">
                <a:latin typeface="Adobe Garamond Pro" pitchFamily="18" charset="0"/>
              </a:rPr>
              <a:t>sumber </a:t>
            </a:r>
            <a:r>
              <a:rPr lang="id-ID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" pitchFamily="18" charset="0"/>
              </a:rPr>
              <a:t>inovasi proses </a:t>
            </a:r>
            <a:r>
              <a:rPr lang="id-ID" sz="2800">
                <a:latin typeface="Adobe Garamond Pro" pitchFamily="18" charset="0"/>
              </a:rPr>
              <a:t>dapat mengubah rantai nilai dan nilai konstelasi perusahaan. Proses inovasi, baik </a:t>
            </a:r>
            <a:r>
              <a:rPr lang="en-US" sz="2800" smtClean="0">
                <a:latin typeface="Adobe Garamond Pro" pitchFamily="18" charset="0"/>
              </a:rPr>
              <a:t>technology push </a:t>
            </a:r>
            <a:r>
              <a:rPr lang="id-ID" sz="2800" smtClean="0">
                <a:latin typeface="Adobe Garamond Pro" pitchFamily="18" charset="0"/>
              </a:rPr>
              <a:t>dan </a:t>
            </a:r>
            <a:r>
              <a:rPr lang="en-US" sz="2800" smtClean="0">
                <a:latin typeface="Adobe Garamond Pro" pitchFamily="18" charset="0"/>
              </a:rPr>
              <a:t>market-pull</a:t>
            </a:r>
            <a:r>
              <a:rPr lang="id-ID" sz="2800" smtClean="0">
                <a:latin typeface="Adobe Garamond Pro" pitchFamily="18" charset="0"/>
              </a:rPr>
              <a:t>, </a:t>
            </a:r>
            <a:r>
              <a:rPr lang="id-ID" sz="2800">
                <a:latin typeface="Adobe Garamond Pro" pitchFamily="18" charset="0"/>
              </a:rPr>
              <a:t>dapat menghasilkan satu atau lebih </a:t>
            </a:r>
            <a:r>
              <a:rPr lang="id-ID" sz="2800" smtClean="0">
                <a:latin typeface="Adobe Garamond Pro" pitchFamily="18" charset="0"/>
              </a:rPr>
              <a:t>konsekuensi:</a:t>
            </a:r>
            <a:endParaRPr lang="en-US" sz="2800" smtClean="0">
              <a:latin typeface="Adobe Garamond Pro" pitchFamily="18" charset="0"/>
            </a:endParaRPr>
          </a:p>
          <a:p>
            <a:pPr algn="just"/>
            <a:r>
              <a:rPr lang="id-ID" sz="2800">
                <a:latin typeface="Adobe Garamond Pro" pitchFamily="18" charset="0"/>
              </a:rPr>
              <a:t>Meningkatkan kecepatan operasi dan respon </a:t>
            </a:r>
            <a:r>
              <a:rPr lang="en-US" sz="2800" smtClean="0">
                <a:latin typeface="Adobe Garamond Pro" pitchFamily="18" charset="0"/>
              </a:rPr>
              <a:t>ke </a:t>
            </a:r>
            <a:r>
              <a:rPr lang="id-ID" sz="2800" smtClean="0">
                <a:latin typeface="Adobe Garamond Pro" pitchFamily="18" charset="0"/>
              </a:rPr>
              <a:t>pelanggan</a:t>
            </a:r>
            <a:r>
              <a:rPr lang="id-ID" sz="2800">
                <a:latin typeface="Adobe Garamond Pro" pitchFamily="18" charset="0"/>
              </a:rPr>
              <a:t>;</a:t>
            </a:r>
          </a:p>
          <a:p>
            <a:pPr algn="just"/>
            <a:r>
              <a:rPr lang="id-ID" sz="2800">
                <a:latin typeface="Adobe Garamond Pro" pitchFamily="18" charset="0"/>
              </a:rPr>
              <a:t>Mengurangi posisi biaya perusahaan relatif terhadap </a:t>
            </a:r>
            <a:r>
              <a:rPr lang="en-US" sz="2800" smtClean="0">
                <a:latin typeface="Adobe Garamond Pro" pitchFamily="18" charset="0"/>
              </a:rPr>
              <a:t>pesaing</a:t>
            </a:r>
            <a:r>
              <a:rPr lang="id-ID" sz="2800" smtClean="0">
                <a:latin typeface="Adobe Garamond Pro" pitchFamily="18" charset="0"/>
              </a:rPr>
              <a:t>;</a:t>
            </a:r>
            <a:endParaRPr lang="id-ID" sz="2800">
              <a:latin typeface="Adobe Garamond Pro" pitchFamily="18" charset="0"/>
            </a:endParaRPr>
          </a:p>
          <a:p>
            <a:pPr algn="just"/>
            <a:r>
              <a:rPr lang="id-ID" sz="2800">
                <a:latin typeface="Adobe Garamond Pro" pitchFamily="18" charset="0"/>
              </a:rPr>
              <a:t>Menggabungkan fitur produk; dan</a:t>
            </a:r>
          </a:p>
          <a:p>
            <a:pPr algn="just"/>
            <a:r>
              <a:rPr lang="id-ID" sz="2800">
                <a:latin typeface="Adobe Garamond Pro" pitchFamily="18" charset="0"/>
              </a:rPr>
              <a:t>Meningkatkan fleksibilitas tempat kerja</a:t>
            </a:r>
            <a:endParaRPr lang="en-US" sz="2800" dirty="0">
              <a:latin typeface="Adobe Garamond Pro" pitchFamily="18" charset="0"/>
            </a:endParaRP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11049000" cy="70104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sz="480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PENDORONG PERUBAHAN</a:t>
            </a:r>
            <a:endParaRPr lang="en-US" sz="480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83345" y="2209802"/>
            <a:ext cx="9989457" cy="3213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d-ID" sz="3500"/>
              <a:t>Produk-Pasar dan pertimbangan strategis mendikte inovasi pasar-tarik. Secara umum, kita dapat mengidentifikasi empat pertimbangan utama</a:t>
            </a:r>
            <a:r>
              <a:rPr lang="id-ID" sz="3500" smtClean="0"/>
              <a:t>:</a:t>
            </a:r>
            <a:endParaRPr lang="en-US" sz="3500" smtClean="0"/>
          </a:p>
          <a:p>
            <a:pPr marL="0" indent="0">
              <a:buNone/>
            </a:pPr>
            <a:r>
              <a:rPr lang="id-ID" sz="3500"/>
              <a:t>1. Tahap evolusi teknologi;</a:t>
            </a:r>
          </a:p>
          <a:p>
            <a:pPr marL="0" indent="0">
              <a:buNone/>
            </a:pPr>
            <a:r>
              <a:rPr lang="id-ID" sz="3500"/>
              <a:t>2. Karakteristik </a:t>
            </a:r>
            <a:r>
              <a:rPr lang="id-ID" sz="3500" smtClean="0"/>
              <a:t>kompetitif</a:t>
            </a:r>
            <a:r>
              <a:rPr lang="en-US" sz="3500" smtClean="0"/>
              <a:t> </a:t>
            </a:r>
            <a:r>
              <a:rPr lang="id-ID" sz="3500" smtClean="0"/>
              <a:t>domain;</a:t>
            </a:r>
            <a:endParaRPr lang="id-ID" sz="3500"/>
          </a:p>
          <a:p>
            <a:pPr marL="0" indent="0">
              <a:buNone/>
            </a:pPr>
            <a:r>
              <a:rPr lang="id-ID" sz="3500"/>
              <a:t>3. Perubahan produk;</a:t>
            </a:r>
          </a:p>
          <a:p>
            <a:pPr marL="0" indent="0">
              <a:buNone/>
            </a:pPr>
            <a:r>
              <a:rPr lang="id-ID" sz="3500"/>
              <a:t>4. </a:t>
            </a:r>
            <a:r>
              <a:rPr lang="en-US" sz="3500" smtClean="0"/>
              <a:t>A</a:t>
            </a:r>
            <a:r>
              <a:rPr lang="id-ID" sz="3500" smtClean="0"/>
              <a:t>lasan </a:t>
            </a:r>
            <a:r>
              <a:rPr lang="id-ID" sz="3500"/>
              <a:t>strategis lainnya.</a:t>
            </a:r>
            <a:endParaRPr lang="en-US" sz="2800" dirty="0"/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DRIVERS OF CHANGE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1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37221" name="Freeform 5"/>
          <p:cNvSpPr>
            <a:spLocks/>
          </p:cNvSpPr>
          <p:nvPr/>
        </p:nvSpPr>
        <p:spPr bwMode="auto">
          <a:xfrm>
            <a:off x="3700465" y="1016000"/>
            <a:ext cx="6053137" cy="4013200"/>
          </a:xfrm>
          <a:custGeom>
            <a:avLst/>
            <a:gdLst>
              <a:gd name="T0" fmla="*/ 0 w 4518"/>
              <a:gd name="T1" fmla="*/ 0 h 3633"/>
              <a:gd name="T2" fmla="*/ 0 w 4518"/>
              <a:gd name="T3" fmla="*/ 3633 h 3633"/>
              <a:gd name="T4" fmla="*/ 4518 w 4518"/>
              <a:gd name="T5" fmla="*/ 3633 h 3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18" h="3633">
                <a:moveTo>
                  <a:pt x="0" y="0"/>
                </a:moveTo>
                <a:lnTo>
                  <a:pt x="0" y="3633"/>
                </a:lnTo>
                <a:lnTo>
                  <a:pt x="4518" y="3633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3962401" y="1143001"/>
            <a:ext cx="3157537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TECHNOLOGY PUSH</a:t>
            </a:r>
          </a:p>
          <a:p>
            <a:endParaRPr lang="id-ID" sz="2000" b="0" i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  <a:p>
            <a:r>
              <a:rPr lang="en-US" sz="2000" b="0" i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Newer </a:t>
            </a: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technology make feasible value chain reconfiguration</a:t>
            </a:r>
            <a:endParaRPr lang="en-US" sz="3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6681789" y="3017841"/>
            <a:ext cx="2825751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MARKET PULL</a:t>
            </a:r>
          </a:p>
          <a:p>
            <a:endParaRPr lang="id-ID" sz="2000" b="0" i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  <a:p>
            <a:r>
              <a:rPr lang="en-US" sz="2000" b="0" i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Market </a:t>
            </a:r>
            <a:r>
              <a:rPr lang="en-US" sz="2000" b="0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requirement dictate value chain reconfiguration</a:t>
            </a:r>
            <a:endParaRPr lang="en-US" sz="3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</p:txBody>
      </p:sp>
      <p:sp>
        <p:nvSpPr>
          <p:cNvPr id="137224" name="Line 8"/>
          <p:cNvSpPr>
            <a:spLocks noChangeShapeType="1"/>
          </p:cNvSpPr>
          <p:nvPr/>
        </p:nvSpPr>
        <p:spPr bwMode="auto">
          <a:xfrm flipV="1">
            <a:off x="3176588" y="1920875"/>
            <a:ext cx="0" cy="2495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 rot="16200000">
            <a:off x="1934371" y="2877347"/>
            <a:ext cx="20859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Techonoogy</a:t>
            </a:r>
            <a:endParaRPr lang="en-US" sz="3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</p:txBody>
      </p:sp>
      <p:sp>
        <p:nvSpPr>
          <p:cNvPr id="137226" name="Rectangle 10"/>
          <p:cNvSpPr>
            <a:spLocks noChangeArrowheads="1"/>
          </p:cNvSpPr>
          <p:nvPr/>
        </p:nvSpPr>
        <p:spPr bwMode="auto">
          <a:xfrm>
            <a:off x="5061529" y="6093769"/>
            <a:ext cx="1895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2400" b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T-M MATRIX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8056564" y="5029200"/>
            <a:ext cx="20859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000" b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Market</a:t>
            </a:r>
            <a:endParaRPr lang="en-US" sz="3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600200" y="2286000"/>
            <a:ext cx="7924800" cy="2585323"/>
          </a:xfrm>
        </p:spPr>
        <p:txBody>
          <a:bodyPr>
            <a:normAutofit lnSpcReduction="10000"/>
          </a:bodyPr>
          <a:lstStyle/>
          <a:p>
            <a:pPr marL="812800" indent="-812800">
              <a:buNone/>
            </a:pP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1)</a:t>
            </a:r>
            <a:r>
              <a:rPr lang="id-ID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	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Craft </a:t>
            </a: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Production, </a:t>
            </a:r>
          </a:p>
          <a:p>
            <a:pPr marL="812800" indent="-812800">
              <a:buNone/>
            </a:pP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2) </a:t>
            </a:r>
            <a:r>
              <a:rPr lang="id-ID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	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Mass </a:t>
            </a: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Production, </a:t>
            </a:r>
          </a:p>
          <a:p>
            <a:pPr marL="812800" indent="-812800">
              <a:buNone/>
            </a:pP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3) </a:t>
            </a:r>
            <a:r>
              <a:rPr lang="id-ID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	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Lean </a:t>
            </a: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Production, 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and </a:t>
            </a:r>
            <a:endParaRPr lang="en-US" sz="4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itchFamily="34" charset="0"/>
            </a:endParaRPr>
          </a:p>
          <a:p>
            <a:pPr marL="812800" indent="-812800">
              <a:buNone/>
            </a:pP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4) </a:t>
            </a:r>
            <a:r>
              <a:rPr lang="id-ID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	</a:t>
            </a:r>
            <a:r>
              <a:rPr lang="en-US" sz="4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Mass </a:t>
            </a:r>
            <a:r>
              <a:rPr lang="en-US" sz="4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itchFamily="34" charset="0"/>
              </a:rPr>
              <a:t>Customization.</a:t>
            </a:r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11049000" cy="990600"/>
          </a:xfrm>
        </p:spPr>
        <p:txBody>
          <a:bodyPr>
            <a:noAutofit/>
          </a:bodyPr>
          <a:lstStyle/>
          <a:p>
            <a:pPr algn="ctr"/>
            <a:r>
              <a:rPr lang="en-US" sz="4400" smtClean="0"/>
              <a:t>MODA KONFIGURASI RANTAI NILAI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14400" y="2208214"/>
            <a:ext cx="10515600" cy="3600986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Semuanya </a:t>
            </a:r>
            <a:r>
              <a:rPr lang="en-US"/>
              <a:t>dibuat dengan tangan seseorang yang memiliki bahan yang diperlukan, peralatan, dan yang paling penting, keterampilan.</a:t>
            </a:r>
          </a:p>
          <a:p>
            <a:pPr>
              <a:lnSpc>
                <a:spcPct val="90000"/>
              </a:lnSpc>
            </a:pPr>
            <a:r>
              <a:rPr lang="en-US"/>
              <a:t>Pengrajin, yang juga disebut seniman, </a:t>
            </a:r>
            <a:r>
              <a:rPr lang="en-US" smtClean="0"/>
              <a:t>menggunakan </a:t>
            </a:r>
            <a:r>
              <a:rPr lang="en-US"/>
              <a:t>keterampilan atau knowhow mereka untuk mengubah bahan baku menjadi barang jadi; kerajinan mereka </a:t>
            </a:r>
            <a:r>
              <a:rPr lang="en-US" smtClean="0"/>
              <a:t>merupakan </a:t>
            </a:r>
            <a:r>
              <a:rPr lang="en-US"/>
              <a:t>seni </a:t>
            </a:r>
            <a:r>
              <a:rPr lang="en-US" smtClean="0"/>
              <a:t>maupun juga sumber </a:t>
            </a:r>
            <a:r>
              <a:rPr lang="en-US"/>
              <a:t>kebanggaan.</a:t>
            </a:r>
            <a:endParaRPr lang="en-US" sz="3600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rgbClr val="00FF00"/>
                </a:solidFill>
              </a:rPr>
              <a:t>1. CRAFT PRODUCTION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981200"/>
            <a:ext cx="10744200" cy="45720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2800" smtClean="0"/>
              <a:t>Memasuki</a:t>
            </a:r>
            <a:r>
              <a:rPr lang="id-ID" sz="2800" smtClean="0"/>
              <a:t> </a:t>
            </a:r>
            <a:r>
              <a:rPr lang="id-ID" sz="2800"/>
              <a:t>abad </a:t>
            </a:r>
            <a:r>
              <a:rPr lang="id-ID" sz="2800" smtClean="0"/>
              <a:t>ke</a:t>
            </a:r>
            <a:r>
              <a:rPr lang="en-US" sz="2800" smtClean="0"/>
              <a:t>-20</a:t>
            </a:r>
            <a:r>
              <a:rPr lang="id-ID" sz="2800" smtClean="0"/>
              <a:t>, </a:t>
            </a:r>
            <a:r>
              <a:rPr lang="id-ID" sz="2800"/>
              <a:t>proses </a:t>
            </a:r>
            <a:r>
              <a:rPr lang="en-US" sz="28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craft production </a:t>
            </a:r>
            <a:r>
              <a:rPr lang="id-ID" sz="2800" smtClean="0"/>
              <a:t>tidak </a:t>
            </a:r>
            <a:r>
              <a:rPr lang="id-ID" sz="2800"/>
              <a:t>dapat </a:t>
            </a:r>
            <a:r>
              <a:rPr lang="en-US" sz="2800" smtClean="0"/>
              <a:t>lagi </a:t>
            </a:r>
            <a:r>
              <a:rPr lang="id-ID" sz="2800" smtClean="0"/>
              <a:t>mendukung </a:t>
            </a:r>
            <a:r>
              <a:rPr lang="id-ID" sz="2800"/>
              <a:t>pertumbuhan perusahaan industri </a:t>
            </a:r>
            <a:r>
              <a:rPr lang="id-ID" sz="2800" smtClean="0"/>
              <a:t>besar</a:t>
            </a:r>
            <a:r>
              <a:rPr lang="en-US" sz="2800" smtClean="0"/>
              <a:t>,</a:t>
            </a:r>
            <a:r>
              <a:rPr lang="id-ID" sz="2800" smtClean="0"/>
              <a:t> </a:t>
            </a:r>
            <a:r>
              <a:rPr lang="id-ID" sz="2800"/>
              <a:t>karena mereka berusaha untuk memenuhi tuntutan pertumbuhan populasi </a:t>
            </a:r>
            <a:r>
              <a:rPr lang="en-US" sz="2800" smtClean="0"/>
              <a:t>yang secara</a:t>
            </a:r>
            <a:r>
              <a:rPr lang="id-ID" sz="2800" smtClean="0"/>
              <a:t> geografis</a:t>
            </a:r>
            <a:r>
              <a:rPr lang="en-US" sz="2800" smtClean="0"/>
              <a:t> tersebar</a:t>
            </a:r>
            <a:r>
              <a:rPr lang="id-ID" sz="2800" smtClean="0"/>
              <a:t>.</a:t>
            </a:r>
            <a:endParaRPr lang="id-ID" sz="2800"/>
          </a:p>
          <a:p>
            <a:pPr algn="just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id-ID" sz="2800"/>
              <a:t>Praktek </a:t>
            </a:r>
            <a:r>
              <a:rPr lang="id-ID" sz="2800" b="1">
                <a:solidFill>
                  <a:srgbClr val="FFFF00"/>
                </a:solidFill>
              </a:rPr>
              <a:t>produksi massal </a:t>
            </a:r>
            <a:r>
              <a:rPr lang="id-ID" sz="2800"/>
              <a:t>muncul </a:t>
            </a:r>
            <a:r>
              <a:rPr lang="id-ID" sz="2800" smtClean="0"/>
              <a:t>sebagai </a:t>
            </a:r>
            <a:r>
              <a:rPr lang="en-US" sz="2800" smtClean="0"/>
              <a:t>jawaban atas</a:t>
            </a:r>
            <a:r>
              <a:rPr lang="id-ID" sz="2800" smtClean="0"/>
              <a:t> </a:t>
            </a:r>
            <a:r>
              <a:rPr lang="id-ID" sz="2800"/>
              <a:t>permintaan </a:t>
            </a:r>
            <a:r>
              <a:rPr lang="id-ID" sz="2800" smtClean="0"/>
              <a:t>produksi </a:t>
            </a:r>
            <a:r>
              <a:rPr lang="id-ID" sz="2800"/>
              <a:t>barang </a:t>
            </a:r>
            <a:r>
              <a:rPr lang="en-US" sz="2800" smtClean="0"/>
              <a:t>dalam </a:t>
            </a:r>
            <a:r>
              <a:rPr lang="id-ID" sz="2800" smtClean="0"/>
              <a:t>skala </a:t>
            </a:r>
            <a:r>
              <a:rPr lang="en-US" sz="2800" smtClean="0"/>
              <a:t>dan volume </a:t>
            </a:r>
            <a:r>
              <a:rPr lang="id-ID" sz="2800" smtClean="0"/>
              <a:t>yang </a:t>
            </a:r>
            <a:r>
              <a:rPr lang="id-ID" sz="2800"/>
              <a:t>lebih </a:t>
            </a:r>
            <a:r>
              <a:rPr lang="id-ID" sz="2800" smtClean="0"/>
              <a:t>besar.</a:t>
            </a:r>
            <a:endParaRPr lang="id-ID" sz="2800"/>
          </a:p>
          <a:p>
            <a:pPr algn="just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id-ID" sz="2800"/>
              <a:t>Meskipun produksi massal dapat ditelusuri kembali ke awal dari tahun </a:t>
            </a:r>
            <a:r>
              <a:rPr lang="id-ID" sz="2800" smtClean="0"/>
              <a:t>1800-an, </a:t>
            </a:r>
            <a:r>
              <a:rPr lang="id-ID" sz="2800"/>
              <a:t>mencapai pengembangan penuh </a:t>
            </a:r>
            <a:r>
              <a:rPr lang="en-US" sz="2800" smtClean="0"/>
              <a:t>antara</a:t>
            </a:r>
            <a:r>
              <a:rPr lang="id-ID" sz="2800" smtClean="0"/>
              <a:t> </a:t>
            </a:r>
            <a:r>
              <a:rPr lang="id-ID" sz="2800"/>
              <a:t>tahun 1910-an dan 1920-an di bawah kepemimpinan </a:t>
            </a:r>
            <a:r>
              <a:rPr lang="id-ID" sz="2800" b="1"/>
              <a:t>Henry Ford</a:t>
            </a:r>
            <a:r>
              <a:rPr lang="id-ID" sz="2800"/>
              <a:t>.</a:t>
            </a:r>
            <a:endParaRPr lang="en-US" sz="280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rgbClr val="00FF00"/>
                </a:solidFill>
              </a:rPr>
              <a:t>2. MASS PRODUCTION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2305240"/>
            <a:ext cx="10744200" cy="46289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id-ID" smtClean="0"/>
              <a:t>Moved into the twentieth century, craft production processes became unable to support the growth of large industrial enterprises as they sought to meet the demands of a growing and geographically dispersed population.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Mass production  </a:t>
            </a:r>
            <a:r>
              <a:rPr lang="id-ID" smtClean="0"/>
              <a:t>practices arose partly in response to the demand for producing goods and a larger scale and volume.</a:t>
            </a:r>
          </a:p>
          <a:p>
            <a:pPr>
              <a:lnSpc>
                <a:spcPct val="90000"/>
              </a:lnSpc>
            </a:pPr>
            <a:r>
              <a:rPr lang="id-ID" smtClean="0"/>
              <a:t>Although mass production can be traced back to the beginnings of th late 1800s, it reached its full development during the 1910s and 1920s under the leadership of Henry Ford.</a:t>
            </a:r>
            <a:endParaRPr lang="en-US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rgbClr val="00FF00"/>
                </a:solidFill>
              </a:rPr>
              <a:t>2. MASS PRODUCTION</a:t>
            </a:r>
          </a:p>
        </p:txBody>
      </p:sp>
    </p:spTree>
    <p:extLst>
      <p:ext uri="{BB962C8B-B14F-4D97-AF65-F5344CB8AC3E}">
        <p14:creationId xmlns:p14="http://schemas.microsoft.com/office/powerpoint/2010/main" val="137593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295400" y="1752600"/>
            <a:ext cx="10515600" cy="3865674"/>
          </a:xfrm>
        </p:spPr>
        <p:txBody>
          <a:bodyPr>
            <a:normAutofit lnSpcReduction="10000"/>
          </a:bodyPr>
          <a:lstStyle/>
          <a:p>
            <a:pPr marL="363538" indent="-363538">
              <a:lnSpc>
                <a:spcPct val="80000"/>
              </a:lnSpc>
            </a:pPr>
            <a:r>
              <a:rPr lang="en-US" sz="3600" b="1" dirty="0">
                <a:solidFill>
                  <a:srgbClr val="00FF00"/>
                </a:solidFill>
              </a:rPr>
              <a:t>5 </a:t>
            </a:r>
            <a:r>
              <a:rPr lang="en-US" sz="3600" b="1" dirty="0" err="1" smtClean="0">
                <a:solidFill>
                  <a:srgbClr val="00FF00"/>
                </a:solidFill>
              </a:rPr>
              <a:t>Prin</a:t>
            </a:r>
            <a:r>
              <a:rPr lang="id-ID" sz="3600" b="1" dirty="0" smtClean="0">
                <a:solidFill>
                  <a:srgbClr val="00FF00"/>
                </a:solidFill>
              </a:rPr>
              <a:t>c</a:t>
            </a:r>
            <a:r>
              <a:rPr lang="en-US" sz="3600" b="1" dirty="0" err="1" smtClean="0">
                <a:solidFill>
                  <a:srgbClr val="00FF00"/>
                </a:solidFill>
              </a:rPr>
              <a:t>ip</a:t>
            </a:r>
            <a:r>
              <a:rPr lang="id-ID" sz="3600" b="1" dirty="0" smtClean="0">
                <a:solidFill>
                  <a:srgbClr val="00FF00"/>
                </a:solidFill>
              </a:rPr>
              <a:t>les</a:t>
            </a:r>
            <a:r>
              <a:rPr lang="en-US" sz="3600" b="1" dirty="0" smtClean="0">
                <a:solidFill>
                  <a:srgbClr val="00FF00"/>
                </a:solidFill>
              </a:rPr>
              <a:t> </a:t>
            </a:r>
            <a:r>
              <a:rPr lang="id-ID" sz="3600" b="1" dirty="0" smtClean="0">
                <a:solidFill>
                  <a:srgbClr val="00FF00"/>
                </a:solidFill>
              </a:rPr>
              <a:t>of </a:t>
            </a:r>
            <a:r>
              <a:rPr lang="en-US" sz="3600" b="1" dirty="0" smtClean="0">
                <a:solidFill>
                  <a:srgbClr val="00FF00"/>
                </a:solidFill>
              </a:rPr>
              <a:t>Value Chain</a:t>
            </a:r>
            <a:r>
              <a:rPr lang="id-ID" sz="3600" b="1" dirty="0" smtClean="0">
                <a:solidFill>
                  <a:srgbClr val="00FF00"/>
                </a:solidFill>
              </a:rPr>
              <a:t> Configuration</a:t>
            </a:r>
            <a:endParaRPr lang="en-US" sz="3600" b="1" dirty="0">
              <a:solidFill>
                <a:srgbClr val="00FF00"/>
              </a:solidFill>
            </a:endParaRPr>
          </a:p>
          <a:p>
            <a:pPr marL="1285875" lvl="1" indent="-742950">
              <a:lnSpc>
                <a:spcPct val="80000"/>
              </a:lnSpc>
              <a:buFont typeface="+mj-lt"/>
              <a:buAutoNum type="arabicPeriod"/>
            </a:pPr>
            <a:r>
              <a:rPr lang="en-US" sz="3600" err="1"/>
              <a:t>Interchangable</a:t>
            </a:r>
            <a:r>
              <a:rPr lang="en-US" sz="3600"/>
              <a:t> </a:t>
            </a:r>
            <a:r>
              <a:rPr lang="en-US" sz="3600" smtClean="0"/>
              <a:t>part (suku cadang yg dpt diganti)</a:t>
            </a:r>
            <a:endParaRPr lang="en-US" sz="3600" dirty="0"/>
          </a:p>
          <a:p>
            <a:pPr marL="1285875" lvl="1" indent="-742950">
              <a:lnSpc>
                <a:spcPct val="80000"/>
              </a:lnSpc>
              <a:buFont typeface="+mj-lt"/>
              <a:buAutoNum type="arabicPeriod"/>
            </a:pPr>
            <a:r>
              <a:rPr lang="en-US" sz="3600"/>
              <a:t>Specialized </a:t>
            </a:r>
            <a:r>
              <a:rPr lang="en-US" sz="3600" smtClean="0"/>
              <a:t>machines (mesin khusus)</a:t>
            </a:r>
            <a:endParaRPr lang="en-US" sz="3600" dirty="0"/>
          </a:p>
          <a:p>
            <a:pPr marL="1285875" lvl="1" indent="-742950">
              <a:lnSpc>
                <a:spcPct val="80000"/>
              </a:lnSpc>
              <a:buFont typeface="+mj-lt"/>
              <a:buAutoNum type="arabicPeriod"/>
            </a:pPr>
            <a:r>
              <a:rPr lang="en-US" sz="3600" dirty="0"/>
              <a:t>Focus on the process </a:t>
            </a:r>
            <a:r>
              <a:rPr lang="en-US" sz="3600"/>
              <a:t>of </a:t>
            </a:r>
            <a:r>
              <a:rPr lang="en-US" sz="3600" smtClean="0"/>
              <a:t>production (fokus pada proses produksi)</a:t>
            </a:r>
            <a:endParaRPr lang="en-US" sz="3600" dirty="0"/>
          </a:p>
          <a:p>
            <a:pPr marL="1285875" lvl="1" indent="-742950">
              <a:lnSpc>
                <a:spcPct val="80000"/>
              </a:lnSpc>
              <a:buFont typeface="+mj-lt"/>
              <a:buAutoNum type="arabicPeriod"/>
            </a:pPr>
            <a:r>
              <a:rPr lang="en-US" sz="3600" dirty="0"/>
              <a:t>Division </a:t>
            </a:r>
            <a:r>
              <a:rPr lang="en-US" sz="3600"/>
              <a:t>of </a:t>
            </a:r>
            <a:r>
              <a:rPr lang="en-US" sz="3600" smtClean="0"/>
              <a:t>labor (pembagian kerja)</a:t>
            </a:r>
            <a:endParaRPr lang="en-US" sz="3600" dirty="0"/>
          </a:p>
          <a:p>
            <a:pPr marL="1285875" lvl="1" indent="-742950">
              <a:lnSpc>
                <a:spcPct val="80000"/>
              </a:lnSpc>
              <a:buFont typeface="+mj-lt"/>
              <a:buAutoNum type="arabicPeriod"/>
            </a:pPr>
            <a:r>
              <a:rPr lang="en-US" sz="3600" smtClean="0"/>
              <a:t>Flow (aliran)</a:t>
            </a:r>
            <a:endParaRPr lang="en-US" sz="3600" dirty="0"/>
          </a:p>
          <a:p>
            <a:pPr marL="987425" lvl="1" indent="-444500">
              <a:lnSpc>
                <a:spcPct val="80000"/>
              </a:lnSpc>
            </a:pPr>
            <a:endParaRPr lang="en-US" sz="3600" dirty="0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12802"/>
            <a:ext cx="11049000" cy="553998"/>
          </a:xfrm>
        </p:spPr>
        <p:txBody>
          <a:bodyPr>
            <a:normAutofit fontScale="90000"/>
          </a:bodyPr>
          <a:lstStyle/>
          <a:p>
            <a:r>
              <a:rPr lang="en-US" sz="4000" smtClean="0"/>
              <a:t>Prinsip produksi masa</a:t>
            </a:r>
            <a:r>
              <a:rPr lang="id-ID" sz="4000" smtClean="0"/>
              <a:t> 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konfigurasi rantai nilai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81000" y="1752600"/>
            <a:ext cx="10972800" cy="3369512"/>
          </a:xfrm>
        </p:spPr>
        <p:txBody>
          <a:bodyPr>
            <a:noAutofit/>
          </a:bodyPr>
          <a:lstStyle/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/>
              <a:t>Fokus pada biaya rendah dan harga rendah</a:t>
            </a:r>
          </a:p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 smtClean="0"/>
              <a:t>Skala yang ekonomis</a:t>
            </a:r>
            <a:endParaRPr lang="en-US" sz="3600"/>
          </a:p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 smtClean="0"/>
              <a:t>Standardisasi </a:t>
            </a:r>
            <a:r>
              <a:rPr lang="en-US" sz="3600"/>
              <a:t>produk</a:t>
            </a:r>
          </a:p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 smtClean="0"/>
              <a:t>Derajat </a:t>
            </a:r>
            <a:r>
              <a:rPr lang="en-US" sz="3600"/>
              <a:t>spesialisasi</a:t>
            </a:r>
          </a:p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/>
              <a:t>Fokus pada efisiensi operasional</a:t>
            </a:r>
          </a:p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/>
              <a:t>Organisasi hirarkis dengan manajer profesional</a:t>
            </a:r>
          </a:p>
          <a:p>
            <a:pPr marL="1057275" lvl="1" indent="-771525">
              <a:lnSpc>
                <a:spcPct val="80000"/>
              </a:lnSpc>
              <a:buClr>
                <a:srgbClr val="CC00CC"/>
              </a:buClr>
              <a:buFont typeface="+mj-lt"/>
              <a:buAutoNum type="arabicPeriod"/>
            </a:pPr>
            <a:r>
              <a:rPr lang="en-US" sz="3600"/>
              <a:t>Integrasi Vertikal.</a:t>
            </a:r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30189"/>
            <a:ext cx="10896600" cy="1107996"/>
          </a:xfrm>
        </p:spPr>
        <p:txBody>
          <a:bodyPr>
            <a:normAutofit fontScale="90000"/>
          </a:bodyPr>
          <a:lstStyle/>
          <a:p>
            <a:r>
              <a:rPr lang="en-US" sz="4000" cap="none" smtClean="0"/>
              <a:t>Mass Production</a:t>
            </a:r>
            <a:r>
              <a:rPr lang="id-ID" sz="4000" cap="none" smtClean="0"/>
              <a:t> Melibatkan Tujuh Prinsip Utama Manajemen :</a:t>
            </a:r>
            <a:endParaRPr lang="en-US" sz="4000" cap="none" dirty="0"/>
          </a:p>
        </p:txBody>
      </p:sp>
    </p:spTree>
    <p:extLst>
      <p:ext uri="{BB962C8B-B14F-4D97-AF65-F5344CB8AC3E}">
        <p14:creationId xmlns:p14="http://schemas.microsoft.com/office/powerpoint/2010/main" val="4064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40" name="Group 4"/>
          <p:cNvGrpSpPr>
            <a:grpSpLocks/>
          </p:cNvGrpSpPr>
          <p:nvPr/>
        </p:nvGrpSpPr>
        <p:grpSpPr bwMode="auto">
          <a:xfrm>
            <a:off x="2514601" y="1295304"/>
            <a:ext cx="7383220" cy="4800696"/>
            <a:chOff x="2600" y="2007"/>
            <a:chExt cx="7700" cy="5282"/>
          </a:xfrm>
        </p:grpSpPr>
        <p:sp>
          <p:nvSpPr>
            <p:cNvPr id="142341" name="Freeform 5"/>
            <p:cNvSpPr>
              <a:spLocks/>
            </p:cNvSpPr>
            <p:nvPr/>
          </p:nvSpPr>
          <p:spPr bwMode="auto">
            <a:xfrm rot="968651">
              <a:off x="6751" y="2460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42342" name="Text Box 6"/>
            <p:cNvSpPr txBox="1">
              <a:spLocks noChangeArrowheads="1"/>
            </p:cNvSpPr>
            <p:nvPr/>
          </p:nvSpPr>
          <p:spPr bwMode="auto">
            <a:xfrm>
              <a:off x="5143" y="2007"/>
              <a:ext cx="1533" cy="67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New Product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43" name="Text Box 7"/>
            <p:cNvSpPr txBox="1">
              <a:spLocks noChangeArrowheads="1"/>
            </p:cNvSpPr>
            <p:nvPr/>
          </p:nvSpPr>
          <p:spPr bwMode="auto">
            <a:xfrm>
              <a:off x="6977" y="2872"/>
              <a:ext cx="2035" cy="67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Mass Production Process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44" name="Freeform 8"/>
            <p:cNvSpPr>
              <a:spLocks/>
            </p:cNvSpPr>
            <p:nvPr/>
          </p:nvSpPr>
          <p:spPr bwMode="auto">
            <a:xfrm rot="3602151">
              <a:off x="7915" y="3916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2345" name="Text Box 9"/>
            <p:cNvSpPr txBox="1">
              <a:spLocks noChangeArrowheads="1"/>
            </p:cNvSpPr>
            <p:nvPr/>
          </p:nvSpPr>
          <p:spPr bwMode="auto">
            <a:xfrm>
              <a:off x="7050" y="4774"/>
              <a:ext cx="3250" cy="67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Low-Cost Consistent Quality,</a:t>
              </a:r>
            </a:p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Standardized Product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46" name="Text Box 10"/>
            <p:cNvSpPr txBox="1">
              <a:spLocks noChangeArrowheads="1"/>
            </p:cNvSpPr>
            <p:nvPr/>
          </p:nvSpPr>
          <p:spPr bwMode="auto">
            <a:xfrm>
              <a:off x="6494" y="6451"/>
              <a:ext cx="2035" cy="67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Mass Production Process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47" name="Freeform 11"/>
            <p:cNvSpPr>
              <a:spLocks/>
            </p:cNvSpPr>
            <p:nvPr/>
          </p:nvSpPr>
          <p:spPr bwMode="auto">
            <a:xfrm rot="6196946">
              <a:off x="7693" y="5794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2348" name="Freeform 12"/>
            <p:cNvSpPr>
              <a:spLocks/>
            </p:cNvSpPr>
            <p:nvPr/>
          </p:nvSpPr>
          <p:spPr bwMode="auto">
            <a:xfrm rot="9904419">
              <a:off x="5565" y="7011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2349" name="Text Box 13"/>
            <p:cNvSpPr txBox="1">
              <a:spLocks noChangeArrowheads="1"/>
            </p:cNvSpPr>
            <p:nvPr/>
          </p:nvSpPr>
          <p:spPr bwMode="auto">
            <a:xfrm>
              <a:off x="3705" y="6589"/>
              <a:ext cx="2035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Stable Demand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50" name="Freeform 14"/>
            <p:cNvSpPr>
              <a:spLocks/>
            </p:cNvSpPr>
            <p:nvPr/>
          </p:nvSpPr>
          <p:spPr bwMode="auto">
            <a:xfrm rot="13255569">
              <a:off x="3414" y="5969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2351" name="Text Box 15"/>
            <p:cNvSpPr txBox="1">
              <a:spLocks noChangeArrowheads="1"/>
            </p:cNvSpPr>
            <p:nvPr/>
          </p:nvSpPr>
          <p:spPr bwMode="auto">
            <a:xfrm>
              <a:off x="2638" y="4993"/>
              <a:ext cx="2035" cy="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Long Product</a:t>
              </a:r>
            </a:p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Life Cycle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52" name="Freeform 16"/>
            <p:cNvSpPr>
              <a:spLocks/>
            </p:cNvSpPr>
            <p:nvPr/>
          </p:nvSpPr>
          <p:spPr bwMode="auto">
            <a:xfrm rot="15745356">
              <a:off x="3020" y="4294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2353" name="Text Box 17"/>
            <p:cNvSpPr txBox="1">
              <a:spLocks noChangeArrowheads="1"/>
            </p:cNvSpPr>
            <p:nvPr/>
          </p:nvSpPr>
          <p:spPr bwMode="auto">
            <a:xfrm>
              <a:off x="2600" y="3093"/>
              <a:ext cx="2445" cy="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Long Product</a:t>
              </a:r>
            </a:p>
            <a:p>
              <a:pPr algn="ctr"/>
              <a:r>
                <a:rPr lang="en-US" sz="1600" b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Development Cycle</a:t>
              </a:r>
              <a:endParaRPr lang="en-US" sz="24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2354" name="Freeform 18"/>
            <p:cNvSpPr>
              <a:spLocks/>
            </p:cNvSpPr>
            <p:nvPr/>
          </p:nvSpPr>
          <p:spPr bwMode="auto">
            <a:xfrm rot="-2981167">
              <a:off x="4052" y="2565"/>
              <a:ext cx="1030" cy="278"/>
            </a:xfrm>
            <a:custGeom>
              <a:avLst/>
              <a:gdLst>
                <a:gd name="T0" fmla="*/ 0 w 1030"/>
                <a:gd name="T1" fmla="*/ 0 h 278"/>
                <a:gd name="T2" fmla="*/ 238 w 1030"/>
                <a:gd name="T3" fmla="*/ 13 h 278"/>
                <a:gd name="T4" fmla="*/ 555 w 1030"/>
                <a:gd name="T5" fmla="*/ 80 h 278"/>
                <a:gd name="T6" fmla="*/ 806 w 1030"/>
                <a:gd name="T7" fmla="*/ 159 h 278"/>
                <a:gd name="T8" fmla="*/ 1030 w 1030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0" h="278">
                  <a:moveTo>
                    <a:pt x="0" y="0"/>
                  </a:moveTo>
                  <a:cubicBezTo>
                    <a:pt x="72" y="0"/>
                    <a:pt x="145" y="0"/>
                    <a:pt x="238" y="13"/>
                  </a:cubicBezTo>
                  <a:cubicBezTo>
                    <a:pt x="331" y="26"/>
                    <a:pt x="460" y="56"/>
                    <a:pt x="555" y="80"/>
                  </a:cubicBezTo>
                  <a:cubicBezTo>
                    <a:pt x="650" y="104"/>
                    <a:pt x="727" y="126"/>
                    <a:pt x="806" y="159"/>
                  </a:cubicBezTo>
                  <a:cubicBezTo>
                    <a:pt x="885" y="192"/>
                    <a:pt x="999" y="265"/>
                    <a:pt x="1030" y="278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142355" name="Rectangle 19"/>
          <p:cNvSpPr>
            <a:spLocks noChangeArrowheads="1"/>
          </p:cNvSpPr>
          <p:nvPr/>
        </p:nvSpPr>
        <p:spPr bwMode="auto">
          <a:xfrm>
            <a:off x="2640015" y="454969"/>
            <a:ext cx="68849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400" b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anose="020E0602020502020306" pitchFamily="34" charset="0"/>
              </a:rPr>
              <a:t>LOGIKA YANG MENDASARI </a:t>
            </a:r>
            <a:r>
              <a:rPr lang="en-US" sz="2400" b="0" smtClean="0">
                <a:ln w="18415" cmpd="sng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anose="020E0602020502020306" pitchFamily="34" charset="0"/>
              </a:rPr>
              <a:t>MASS PRODUCTION</a:t>
            </a:r>
            <a:endParaRPr lang="en-US" sz="2400" b="0">
              <a:ln w="18415" cmpd="sng">
                <a:solidFill>
                  <a:srgbClr val="00FF00"/>
                </a:solidFill>
                <a:prstDash val="solid"/>
              </a:ln>
              <a:solidFill>
                <a:srgbClr val="00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90600" y="1600200"/>
            <a:ext cx="10515600" cy="4912114"/>
          </a:xfrm>
        </p:spPr>
        <p:txBody>
          <a:bodyPr>
            <a:normAutofit lnSpcReduction="10000"/>
          </a:bodyPr>
          <a:lstStyle/>
          <a:p>
            <a:pPr algn="just">
              <a:buClr>
                <a:schemeClr val="tx1"/>
              </a:buClr>
            </a:pP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Toyota sering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diakui sebagai perintis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elemen kunci dari model </a:t>
            </a:r>
            <a:r>
              <a:rPr lang="en-US" sz="2800" b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lean production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.</a:t>
            </a:r>
            <a:endParaRPr lang="id-ID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0"/>
            </a:endParaRPr>
          </a:p>
          <a:p>
            <a:pPr algn="just">
              <a:buClr>
                <a:schemeClr val="tx1"/>
              </a:buClr>
            </a:pPr>
            <a:r>
              <a:rPr lang="id-ID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Toyota Production System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mengembangkan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prinsip-prinsip kunci dari 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mass production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,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mengadaptasinya dengan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situasi di 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Jepang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.</a:t>
            </a:r>
          </a:p>
          <a:p>
            <a:pPr algn="just">
              <a:buClr>
                <a:schemeClr val="tx1"/>
              </a:buClr>
            </a:pP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Toyota 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mengadaptasi </a:t>
            </a:r>
            <a:r>
              <a:rPr lang="id-ID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skala </a:t>
            </a:r>
            <a:r>
              <a:rPr lang="id-ID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besar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, </a:t>
            </a:r>
            <a:r>
              <a:rPr lang="en-US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sangat</a:t>
            </a:r>
            <a:r>
              <a:rPr lang="id-ID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id-ID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efisien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, </a:t>
            </a:r>
            <a:r>
              <a:rPr lang="en-US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filosofi </a:t>
            </a:r>
            <a:r>
              <a:rPr lang="id-ID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aliran </a:t>
            </a:r>
            <a:r>
              <a:rPr lang="en-US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produksi konstan</a:t>
            </a:r>
            <a:r>
              <a:rPr lang="id-ID" sz="28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milik </a:t>
            </a:r>
            <a:r>
              <a:rPr lang="id-ID" sz="2800">
                <a:latin typeface="Goudy Old Style" panose="02020502050305020303" pitchFamily="18" charset="0"/>
              </a:rPr>
              <a:t>Ford Rouge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diterapkan pada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id-ID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fasilitas berskala kecil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dengan cara yang menarik.</a:t>
            </a:r>
          </a:p>
          <a:p>
            <a:pPr algn="just">
              <a:buClr>
                <a:schemeClr val="tx1"/>
              </a:buClr>
            </a:pP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Tidak dapat mencapai baik </a:t>
            </a:r>
            <a:r>
              <a:rPr lang="id-ID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integrasi vertikal 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tingkat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tinggi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maupun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volume besar, Toyota membangun 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jaringan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 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pemasok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lokal </a:t>
            </a:r>
            <a:r>
              <a:rPr 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yang dapat diadaptasi dan mengintegrasikannya </a:t>
            </a:r>
            <a:r>
              <a:rPr lang="id-ID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dengan </a:t>
            </a:r>
            <a:r>
              <a:rPr lang="id-ID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pabrik perakitan.</a:t>
            </a:r>
            <a:endParaRPr 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0"/>
            </a:endParaRPr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3"/>
            <a:ext cx="10823221" cy="1066798"/>
          </a:xfrm>
        </p:spPr>
        <p:txBody>
          <a:bodyPr/>
          <a:lstStyle/>
          <a:p>
            <a:r>
              <a:rPr lang="en-US" sz="4400">
                <a:solidFill>
                  <a:srgbClr val="00FF00"/>
                </a:solidFill>
              </a:rPr>
              <a:t>3. LEAN PRODUCTION</a:t>
            </a:r>
          </a:p>
        </p:txBody>
      </p:sp>
    </p:spTree>
    <p:extLst>
      <p:ext uri="{BB962C8B-B14F-4D97-AF65-F5344CB8AC3E}">
        <p14:creationId xmlns:p14="http://schemas.microsoft.com/office/powerpoint/2010/main" val="398603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295400" y="1905002"/>
            <a:ext cx="10058400" cy="3816429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4000"/>
              <a:t>Team organization</a:t>
            </a:r>
          </a:p>
          <a:p>
            <a:pPr marL="609600" indent="-609600">
              <a:buFontTx/>
              <a:buAutoNum type="arabicPeriod"/>
            </a:pPr>
            <a:r>
              <a:rPr lang="en-US" sz="4000"/>
              <a:t>Training</a:t>
            </a:r>
          </a:p>
          <a:p>
            <a:pPr marL="609600" indent="-609600">
              <a:buFontTx/>
              <a:buAutoNum type="arabicPeriod"/>
            </a:pPr>
            <a:r>
              <a:rPr lang="en-US" sz="4000"/>
              <a:t>Continuous improvement</a:t>
            </a:r>
          </a:p>
          <a:p>
            <a:pPr marL="609600" indent="-609600">
              <a:buFontTx/>
              <a:buAutoNum type="arabicPeriod"/>
            </a:pPr>
            <a:r>
              <a:rPr lang="en-US" sz="4000"/>
              <a:t>Just-in-time manufacturing system (JIT)</a:t>
            </a:r>
          </a:p>
          <a:p>
            <a:pPr marL="609600" indent="-609600">
              <a:buFontTx/>
              <a:buAutoNum type="arabicPeriod"/>
            </a:pPr>
            <a:endParaRPr lang="en-US" sz="4000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11353800" cy="858798"/>
          </a:xfrm>
        </p:spPr>
        <p:txBody>
          <a:bodyPr>
            <a:normAutofit/>
          </a:bodyPr>
          <a:lstStyle/>
          <a:p>
            <a:r>
              <a:rPr lang="en-US" sz="4000" smtClean="0"/>
              <a:t>ADA 4 IDE UTAMA </a:t>
            </a:r>
            <a:r>
              <a:rPr lang="en-US" sz="4000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LEAN </a:t>
            </a:r>
            <a:r>
              <a:rPr lang="en-US" sz="400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PRODUCTION: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143000" y="1600202"/>
            <a:ext cx="10515600" cy="4035157"/>
          </a:xfrm>
        </p:spPr>
        <p:txBody>
          <a:bodyPr>
            <a:normAutofit fontScale="92500"/>
          </a:bodyPr>
          <a:lstStyle/>
          <a:p>
            <a:r>
              <a:rPr lang="en-US" sz="2800" smtClean="0"/>
              <a:t>Mass customization dapat </a:t>
            </a:r>
            <a:r>
              <a:rPr lang="en-US" sz="2800"/>
              <a:t>dilihat sebagai sintesis </a:t>
            </a:r>
            <a:r>
              <a:rPr lang="en-US" sz="2800" smtClean="0"/>
              <a:t>dari: </a:t>
            </a:r>
            <a:r>
              <a:rPr lang="en-US" sz="2800" b="1" smtClean="0">
                <a:solidFill>
                  <a:srgbClr val="00FF00"/>
                </a:solidFill>
              </a:rPr>
              <a:t>craft production </a:t>
            </a:r>
            <a:r>
              <a:rPr lang="en-US" sz="2800"/>
              <a:t>dan </a:t>
            </a:r>
            <a:r>
              <a:rPr lang="en-US" sz="2800" b="1" smtClean="0">
                <a:solidFill>
                  <a:srgbClr val="00FF00"/>
                </a:solidFill>
              </a:rPr>
              <a:t>mass production</a:t>
            </a:r>
            <a:r>
              <a:rPr lang="en-US" sz="2800" smtClean="0"/>
              <a:t>.</a:t>
            </a:r>
            <a:endParaRPr lang="en-US" sz="2800"/>
          </a:p>
          <a:p>
            <a:r>
              <a:rPr lang="en-US" sz="2800"/>
              <a:t>Secara khusus, </a:t>
            </a:r>
            <a:r>
              <a:rPr lang="en-US" sz="2800" smtClean="0"/>
              <a:t>mass customization melibatkan </a:t>
            </a:r>
            <a:r>
              <a:rPr lang="en-US" sz="2800"/>
              <a:t>operasi rantai nilai barang dan jasa yang </a:t>
            </a:r>
            <a:r>
              <a:rPr lang="en-US" sz="2800" smtClean="0"/>
              <a:t>customize </a:t>
            </a:r>
            <a:r>
              <a:rPr lang="en-US" sz="2800"/>
              <a:t>secara individual dalam skala massal.</a:t>
            </a:r>
          </a:p>
          <a:p>
            <a:r>
              <a:rPr lang="en-US" sz="2800"/>
              <a:t>Ia telah datang untuk mewakili modus konfigurasi rantai nilai dari Gelombang Ketiga. Dalam </a:t>
            </a:r>
            <a:r>
              <a:rPr lang="en-US" sz="2800" smtClean="0"/>
              <a:t>moda </a:t>
            </a:r>
            <a:r>
              <a:rPr lang="en-US" sz="2800"/>
              <a:t>ini, infomration dan teknologi lainnya memungkinkan perusahaan untuk menyesuaikan barang dan jasa untuk memenuhi permintaan konsumen, seringkali dengan atau di bawah </a:t>
            </a:r>
            <a:r>
              <a:rPr lang="en-US" sz="2800" smtClean="0"/>
              <a:t>harga produsen masal.</a:t>
            </a:r>
            <a:endParaRPr lang="en-US" sz="2800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941"/>
            <a:ext cx="10823221" cy="1507067"/>
          </a:xfrm>
        </p:spPr>
        <p:txBody>
          <a:bodyPr/>
          <a:lstStyle/>
          <a:p>
            <a:r>
              <a:rPr lang="en-US" sz="4400">
                <a:solidFill>
                  <a:srgbClr val="00FF00"/>
                </a:solidFill>
              </a:rPr>
              <a:t>4. MASS CUSTOMIZATION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04800"/>
            <a:ext cx="10287000" cy="914400"/>
          </a:xfrm>
          <a:prstGeom prst="roundRect">
            <a:avLst>
              <a:gd name="adj" fmla="val 50000"/>
            </a:avLst>
          </a:prstGeom>
          <a:effectLst>
            <a:outerShdw blurRad="177800" dist="152400" dir="2700000" algn="tl" rotWithShape="0">
              <a:prstClr val="black">
                <a:alpha val="82000"/>
              </a:prstClr>
            </a:outerShdw>
          </a:effectLst>
          <a:scene3d>
            <a:camera prst="orthographicFront">
              <a:rot lat="21299963" lon="0" rev="0"/>
            </a:camera>
            <a:lightRig rig="soft" dir="t"/>
          </a:scene3d>
          <a:sp3d prstMaterial="dkEdge">
            <a:bevelT w="444500" h="444500"/>
            <a:bevelB w="444500" h="444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66800" y="1905002"/>
            <a:ext cx="10134600" cy="4428905"/>
          </a:xfrm>
        </p:spPr>
        <p:txBody>
          <a:bodyPr>
            <a:normAutofit/>
          </a:bodyPr>
          <a:lstStyle/>
          <a:p>
            <a:pPr marL="363538" indent="-363538"/>
            <a:r>
              <a:rPr lang="id-ID" sz="2400" b="1" dirty="0" smtClean="0">
                <a:solidFill>
                  <a:srgbClr val="FFC000"/>
                </a:solidFill>
              </a:rPr>
              <a:t>The Value Chain </a:t>
            </a:r>
            <a:r>
              <a:rPr lang="id-ID" sz="2400" b="1" smtClean="0">
                <a:solidFill>
                  <a:srgbClr val="FFC000"/>
                </a:solidFill>
              </a:rPr>
              <a:t>Configuration Principles</a:t>
            </a:r>
            <a:r>
              <a:rPr lang="en-US" sz="2400" b="1" smtClean="0">
                <a:solidFill>
                  <a:srgbClr val="FFC000"/>
                </a:solidFill>
              </a:rPr>
              <a:t>:</a:t>
            </a:r>
            <a:endParaRPr lang="en-US" sz="2400" b="1" dirty="0">
              <a:solidFill>
                <a:srgbClr val="0000FF"/>
              </a:solidFill>
            </a:endParaRP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Flexible </a:t>
            </a:r>
            <a:r>
              <a:rPr lang="en-US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manufacturing </a:t>
            </a:r>
            <a:r>
              <a:rPr lang="en-US"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system (FMS)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Computer-aided design/computer-aided manufacturing (CAD/CAM)</a:t>
            </a: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Computer </a:t>
            </a:r>
            <a:r>
              <a:rPr lang="en-US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integrated </a:t>
            </a:r>
            <a:r>
              <a:rPr lang="en-US"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manufacturing (CIM)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Use of information and </a:t>
            </a:r>
            <a:r>
              <a:rPr lang="en-US" sz="240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telecomunication</a:t>
            </a:r>
            <a:r>
              <a:rPr lang="en-US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technologies (ICT)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Use of 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compterized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databases.</a:t>
            </a:r>
          </a:p>
          <a:p>
            <a:pPr marL="900113" lvl="1" indent="-357188"/>
            <a:endParaRPr lang="en-US" sz="2400" b="1" dirty="0">
              <a:solidFill>
                <a:srgbClr val="0000FF"/>
              </a:solidFill>
            </a:endParaRPr>
          </a:p>
          <a:p>
            <a:pPr marL="900113" lvl="1" indent="-357188"/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10591800" cy="553998"/>
          </a:xfrm>
        </p:spPr>
        <p:txBody>
          <a:bodyPr>
            <a:normAutofit fontScale="90000"/>
          </a:bodyPr>
          <a:lstStyle/>
          <a:p>
            <a:r>
              <a:rPr lang="en-US" sz="4000" smtClean="0">
                <a:solidFill>
                  <a:srgbClr val="FF0000"/>
                </a:solidFill>
                <a:effectLst>
                  <a:outerShdw blurRad="76200" dist="63500" dir="2700000" algn="tl" rotWithShape="0">
                    <a:prstClr val="black">
                      <a:alpha val="85000"/>
                    </a:prstClr>
                  </a:outerShdw>
                </a:effectLst>
              </a:rPr>
              <a:t>PRINSIP-PRINSIP Mass Customization</a:t>
            </a:r>
            <a:r>
              <a:rPr lang="id-ID" sz="4000" smtClean="0">
                <a:solidFill>
                  <a:srgbClr val="FF0000"/>
                </a:solidFill>
                <a:effectLst>
                  <a:outerShdw blurRad="76200" dist="63500" dir="2700000" algn="tl" rotWithShape="0">
                    <a:prstClr val="black">
                      <a:alpha val="85000"/>
                    </a:prstClr>
                  </a:outerShdw>
                </a:effectLst>
              </a:rPr>
              <a:t> :</a:t>
            </a:r>
            <a:endParaRPr lang="en-US" sz="4000" dirty="0">
              <a:solidFill>
                <a:srgbClr val="FF0000"/>
              </a:solidFill>
              <a:effectLst>
                <a:outerShdw blurRad="76200" dist="63500" dir="2700000" algn="tl" rotWithShape="0">
                  <a:prstClr val="black">
                    <a:alpha val="85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304800"/>
            <a:ext cx="10287000" cy="914400"/>
          </a:xfrm>
          <a:prstGeom prst="roundRect">
            <a:avLst>
              <a:gd name="adj" fmla="val 50000"/>
            </a:avLst>
          </a:prstGeom>
          <a:effectLst>
            <a:outerShdw blurRad="177800" dist="152400" dir="2700000" algn="tl" rotWithShape="0">
              <a:prstClr val="black">
                <a:alpha val="82000"/>
              </a:prstClr>
            </a:outerShdw>
          </a:effectLst>
          <a:scene3d>
            <a:camera prst="orthographicFront">
              <a:rot lat="21299963" lon="0" rev="0"/>
            </a:camera>
            <a:lightRig rig="soft" dir="t"/>
          </a:scene3d>
          <a:sp3d prstMaterial="dkEdge">
            <a:bevelT w="444500" h="444500"/>
            <a:bevelB w="444500" h="444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66800" y="1905002"/>
            <a:ext cx="8991600" cy="4428905"/>
          </a:xfrm>
        </p:spPr>
        <p:txBody>
          <a:bodyPr>
            <a:normAutofit/>
          </a:bodyPr>
          <a:lstStyle/>
          <a:p>
            <a:pPr marL="363538" indent="-363538"/>
            <a:r>
              <a:rPr lang="id-ID" sz="2400" b="1" smtClean="0">
                <a:solidFill>
                  <a:srgbClr val="FFC000"/>
                </a:solidFill>
              </a:rPr>
              <a:t>Principles of Management</a:t>
            </a:r>
            <a:r>
              <a:rPr lang="en-US" sz="2400" b="1" smtClean="0">
                <a:solidFill>
                  <a:srgbClr val="FFC000"/>
                </a:solidFill>
              </a:rPr>
              <a:t>:</a:t>
            </a:r>
            <a:r>
              <a:rPr lang="id-ID" sz="2400" b="1" smtClean="0">
                <a:solidFill>
                  <a:srgbClr val="FFC000"/>
                </a:solidFill>
              </a:rPr>
              <a:t> </a:t>
            </a:r>
            <a:endParaRPr lang="en-US" sz="2400" b="1" dirty="0">
              <a:solidFill>
                <a:srgbClr val="FFC000"/>
              </a:solidFill>
            </a:endParaRPr>
          </a:p>
          <a:p>
            <a:pPr marL="900113" lvl="1" indent="-357188"/>
            <a:r>
              <a:rPr lang="en-US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Just-in-time </a:t>
            </a:r>
            <a:r>
              <a:rPr lang="en-US"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delivery (JIT)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Reducing set-up and changeover times</a:t>
            </a:r>
          </a:p>
          <a:p>
            <a:pPr marL="900113" lvl="1" indent="-357188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Compressing cycle time</a:t>
            </a:r>
          </a:p>
          <a:p>
            <a:pPr marL="900113" lvl="1" indent="-357188"/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Procution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to order</a:t>
            </a:r>
          </a:p>
          <a:p>
            <a:pPr marL="900113" lvl="1" indent="-357188"/>
            <a:endParaRPr lang="en-US" sz="2400" b="1" dirty="0">
              <a:solidFill>
                <a:srgbClr val="0000FF"/>
              </a:solidFill>
            </a:endParaRPr>
          </a:p>
          <a:p>
            <a:pPr marL="900113" lvl="1" indent="-357188"/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10591800" cy="553998"/>
          </a:xfrm>
          <a:noFill/>
          <a:ln w="76200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 fontScale="90000"/>
          </a:bodyPr>
          <a:lstStyle/>
          <a:p>
            <a:r>
              <a:rPr lang="en-US" sz="4000">
                <a:solidFill>
                  <a:srgbClr val="FF0000"/>
                </a:solidFill>
                <a:effectLst>
                  <a:outerShdw blurRad="76200" dist="63500" dir="2700000" algn="tl" rotWithShape="0">
                    <a:prstClr val="black">
                      <a:alpha val="85000"/>
                    </a:prstClr>
                  </a:outerShdw>
                </a:effectLst>
              </a:rPr>
              <a:t>PRINSIP-PRINSIP Mass Customization</a:t>
            </a:r>
            <a:r>
              <a:rPr lang="id-ID" sz="4000">
                <a:solidFill>
                  <a:srgbClr val="FF0000"/>
                </a:solidFill>
                <a:effectLst>
                  <a:outerShdw blurRad="76200" dist="63500" dir="2700000" algn="tl" rotWithShape="0">
                    <a:prstClr val="black">
                      <a:alpha val="85000"/>
                    </a:prstClr>
                  </a:outerShdw>
                </a:effectLst>
              </a:rPr>
              <a:t> :</a:t>
            </a:r>
            <a:endParaRPr lang="en-US" sz="4000" dirty="0">
              <a:solidFill>
                <a:srgbClr val="FF0000"/>
              </a:solidFill>
              <a:effectLst>
                <a:outerShdw blurRad="76200" dist="63500" dir="2700000" algn="tl" rotWithShape="0">
                  <a:prstClr val="black">
                    <a:alpha val="85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73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2429868" y="608293"/>
            <a:ext cx="71354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/>
              <a:t>COMPARING MASS PRODUCTION AND MASS CUSTOMIZATION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152400" y="152400"/>
            <a:ext cx="11887200" cy="6553200"/>
          </a:xfrm>
          <a:prstGeom prst="roundRect">
            <a:avLst>
              <a:gd name="adj" fmla="val 3521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aphicFrame>
        <p:nvGraphicFramePr>
          <p:cNvPr id="14751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045367"/>
              </p:ext>
            </p:extLst>
          </p:nvPr>
        </p:nvGraphicFramePr>
        <p:xfrm>
          <a:off x="533400" y="1143000"/>
          <a:ext cx="10972799" cy="5237480"/>
        </p:xfrm>
        <a:graphic>
          <a:graphicData uri="http://schemas.openxmlformats.org/drawingml/2006/table">
            <a:tbl>
              <a:tblPr/>
              <a:tblGrid>
                <a:gridCol w="1807435"/>
                <a:gridCol w="4460904"/>
                <a:gridCol w="4704460"/>
              </a:tblGrid>
              <a:tr h="609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Mass Production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Mass Customization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787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Fokus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Efisien melalui stabilitas dan kontrol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Variasi dan kustomisasi melalui fleksibilitas dan respon yang cepat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Tujuan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Mengembangkan, memproduksi, memasarkan, dan menyediakan barang dan jasa dengan harga yang cukup rendah sehingga hampir semua orang bisa membelinya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Menyampaikan, memproduksi, memasarkan, dan menyediakan barang dan jasa yang terjangkau dengan cukup bervariasi dan kustomisasi sehingga hampir semua orang menemukan apa yang mereka inginkan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2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Fitur utama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Permintaan yang stabil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Pasar besar dan homogen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Kualitas konsisten harga murah,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    Barang dan jasa standar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Siklus pengembangan produk lama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Siklus hidup produk yang panjang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Permintaan terfragmentasi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Ceruk heterogen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Barang/Jasa kusomisasi yg murah dan berkualitas tinggi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Siklus pengembangan produk pendek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Siklus hidup produk pendek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38200" y="457202"/>
            <a:ext cx="1046209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28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Comparing Mass Production and Mass Customization</a:t>
            </a:r>
            <a:endParaRPr lang="en-US" sz="2800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57200" y="5943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 bwMode="auto">
          <a:xfrm>
            <a:off x="152400" y="152400"/>
            <a:ext cx="11887200" cy="6553200"/>
          </a:xfrm>
          <a:prstGeom prst="roundRect">
            <a:avLst>
              <a:gd name="adj" fmla="val 404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2057400" y="1514478"/>
            <a:ext cx="7848600" cy="4124325"/>
            <a:chOff x="1599" y="1706"/>
            <a:chExt cx="9197" cy="4292"/>
          </a:xfrm>
        </p:grpSpPr>
        <p:sp>
          <p:nvSpPr>
            <p:cNvPr id="148485" name="Text Box 5"/>
            <p:cNvSpPr txBox="1">
              <a:spLocks noChangeArrowheads="1"/>
            </p:cNvSpPr>
            <p:nvPr/>
          </p:nvSpPr>
          <p:spPr bwMode="auto">
            <a:xfrm>
              <a:off x="1599" y="1717"/>
              <a:ext cx="1810" cy="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Craft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Customization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86" name="Text Box 6"/>
            <p:cNvSpPr txBox="1">
              <a:spLocks noChangeArrowheads="1"/>
            </p:cNvSpPr>
            <p:nvPr/>
          </p:nvSpPr>
          <p:spPr bwMode="auto">
            <a:xfrm>
              <a:off x="3715" y="1707"/>
              <a:ext cx="1480" cy="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Fragmented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Production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87" name="Text Box 7"/>
            <p:cNvSpPr txBox="1">
              <a:spLocks noChangeArrowheads="1"/>
            </p:cNvSpPr>
            <p:nvPr/>
          </p:nvSpPr>
          <p:spPr bwMode="auto">
            <a:xfrm>
              <a:off x="5496" y="1717"/>
              <a:ext cx="1480" cy="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Mass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Production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88" name="Text Box 8"/>
            <p:cNvSpPr txBox="1">
              <a:spLocks noChangeArrowheads="1"/>
            </p:cNvSpPr>
            <p:nvPr/>
          </p:nvSpPr>
          <p:spPr bwMode="auto">
            <a:xfrm>
              <a:off x="7255" y="1706"/>
              <a:ext cx="1480" cy="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Variety at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Low Cost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89" name="Text Box 9"/>
            <p:cNvSpPr txBox="1">
              <a:spLocks noChangeArrowheads="1"/>
            </p:cNvSpPr>
            <p:nvPr/>
          </p:nvSpPr>
          <p:spPr bwMode="auto">
            <a:xfrm>
              <a:off x="9065" y="1706"/>
              <a:ext cx="1731" cy="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Mass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Customization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90" name="Line 10"/>
            <p:cNvSpPr>
              <a:spLocks noChangeShapeType="1"/>
            </p:cNvSpPr>
            <p:nvPr/>
          </p:nvSpPr>
          <p:spPr bwMode="auto">
            <a:xfrm>
              <a:off x="3448" y="2048"/>
              <a:ext cx="2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1" name="Line 11"/>
            <p:cNvSpPr>
              <a:spLocks noChangeShapeType="1"/>
            </p:cNvSpPr>
            <p:nvPr/>
          </p:nvSpPr>
          <p:spPr bwMode="auto">
            <a:xfrm>
              <a:off x="5218" y="2021"/>
              <a:ext cx="2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2" name="Line 12"/>
            <p:cNvSpPr>
              <a:spLocks noChangeShapeType="1"/>
            </p:cNvSpPr>
            <p:nvPr/>
          </p:nvSpPr>
          <p:spPr bwMode="auto">
            <a:xfrm flipV="1">
              <a:off x="7015" y="2021"/>
              <a:ext cx="185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3" name="Line 13"/>
            <p:cNvSpPr>
              <a:spLocks noChangeShapeType="1"/>
            </p:cNvSpPr>
            <p:nvPr/>
          </p:nvSpPr>
          <p:spPr bwMode="auto">
            <a:xfrm>
              <a:off x="8759" y="2048"/>
              <a:ext cx="2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4" name="Text Box 14"/>
            <p:cNvSpPr txBox="1">
              <a:spLocks noChangeArrowheads="1"/>
            </p:cNvSpPr>
            <p:nvPr/>
          </p:nvSpPr>
          <p:spPr bwMode="auto">
            <a:xfrm>
              <a:off x="2735" y="2655"/>
              <a:ext cx="7649" cy="33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95" name="Text Box 15"/>
            <p:cNvSpPr txBox="1">
              <a:spLocks noChangeArrowheads="1"/>
            </p:cNvSpPr>
            <p:nvPr/>
          </p:nvSpPr>
          <p:spPr bwMode="auto">
            <a:xfrm>
              <a:off x="1678" y="2682"/>
              <a:ext cx="1189" cy="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400" b="0">
                  <a:solidFill>
                    <a:schemeClr val="bg1"/>
                  </a:solidFill>
                </a:rPr>
                <a:t>Unit Cost</a:t>
              </a:r>
              <a:br>
                <a:rPr lang="en-US" sz="1400" b="0">
                  <a:solidFill>
                    <a:schemeClr val="bg1"/>
                  </a:solidFill>
                </a:rPr>
              </a:br>
              <a:r>
                <a:rPr lang="en-US" sz="1400" b="0">
                  <a:solidFill>
                    <a:schemeClr val="bg1"/>
                  </a:solidFill>
                </a:rPr>
                <a:t>Of Apparel</a:t>
              </a:r>
            </a:p>
            <a:p>
              <a:r>
                <a:rPr lang="en-US" sz="1400" b="0">
                  <a:solidFill>
                    <a:schemeClr val="bg1"/>
                  </a:solidFill>
                </a:rPr>
                <a:t>In US</a:t>
              </a:r>
            </a:p>
            <a:p>
              <a:endParaRPr lang="en-US" sz="1400" b="0">
                <a:solidFill>
                  <a:schemeClr val="bg1"/>
                </a:solidFill>
              </a:endParaRPr>
            </a:p>
            <a:p>
              <a:endParaRPr lang="en-US" sz="1400" b="0">
                <a:solidFill>
                  <a:schemeClr val="bg1"/>
                </a:solidFill>
              </a:endParaRPr>
            </a:p>
            <a:p>
              <a:endParaRPr lang="en-US" sz="1400" b="0">
                <a:solidFill>
                  <a:schemeClr val="bg1"/>
                </a:solidFill>
              </a:endParaRPr>
            </a:p>
            <a:p>
              <a:r>
                <a:rPr lang="en-US" sz="1400" b="0">
                  <a:solidFill>
                    <a:schemeClr val="bg1"/>
                  </a:solidFill>
                </a:rPr>
                <a:t>Varety</a:t>
              </a:r>
            </a:p>
            <a:p>
              <a:r>
                <a:rPr lang="en-US" sz="1400" b="0">
                  <a:solidFill>
                    <a:schemeClr val="bg1"/>
                  </a:solidFill>
                </a:rPr>
                <a:t>Index 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148496" name="Line 16"/>
            <p:cNvSpPr>
              <a:spLocks noChangeShapeType="1"/>
            </p:cNvSpPr>
            <p:nvPr/>
          </p:nvSpPr>
          <p:spPr bwMode="auto">
            <a:xfrm>
              <a:off x="2972" y="4228"/>
              <a:ext cx="746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7" name="Freeform 17"/>
            <p:cNvSpPr>
              <a:spLocks/>
            </p:cNvSpPr>
            <p:nvPr/>
          </p:nvSpPr>
          <p:spPr bwMode="auto">
            <a:xfrm>
              <a:off x="2893" y="3039"/>
              <a:ext cx="6064" cy="1109"/>
            </a:xfrm>
            <a:custGeom>
              <a:avLst/>
              <a:gdLst>
                <a:gd name="T0" fmla="*/ 0 w 6605"/>
                <a:gd name="T1" fmla="*/ 0 h 1109"/>
                <a:gd name="T2" fmla="*/ 3382 w 6605"/>
                <a:gd name="T3" fmla="*/ 184 h 1109"/>
                <a:gd name="T4" fmla="*/ 4412 w 6605"/>
                <a:gd name="T5" fmla="*/ 488 h 1109"/>
                <a:gd name="T6" fmla="*/ 4452 w 6605"/>
                <a:gd name="T7" fmla="*/ 330 h 1109"/>
                <a:gd name="T8" fmla="*/ 4690 w 6605"/>
                <a:gd name="T9" fmla="*/ 620 h 1109"/>
                <a:gd name="T10" fmla="*/ 4941 w 6605"/>
                <a:gd name="T11" fmla="*/ 462 h 1109"/>
                <a:gd name="T12" fmla="*/ 5311 w 6605"/>
                <a:gd name="T13" fmla="*/ 687 h 1109"/>
                <a:gd name="T14" fmla="*/ 5377 w 6605"/>
                <a:gd name="T15" fmla="*/ 634 h 1109"/>
                <a:gd name="T16" fmla="*/ 5932 w 6605"/>
                <a:gd name="T17" fmla="*/ 700 h 1109"/>
                <a:gd name="T18" fmla="*/ 6605 w 6605"/>
                <a:gd name="T19" fmla="*/ 1109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05" h="1109">
                  <a:moveTo>
                    <a:pt x="0" y="0"/>
                  </a:moveTo>
                  <a:lnTo>
                    <a:pt x="3382" y="184"/>
                  </a:lnTo>
                  <a:lnTo>
                    <a:pt x="4412" y="488"/>
                  </a:lnTo>
                  <a:lnTo>
                    <a:pt x="4452" y="330"/>
                  </a:lnTo>
                  <a:lnTo>
                    <a:pt x="4690" y="620"/>
                  </a:lnTo>
                  <a:lnTo>
                    <a:pt x="4941" y="462"/>
                  </a:lnTo>
                  <a:lnTo>
                    <a:pt x="5311" y="687"/>
                  </a:lnTo>
                  <a:lnTo>
                    <a:pt x="5377" y="634"/>
                  </a:lnTo>
                  <a:lnTo>
                    <a:pt x="5932" y="700"/>
                  </a:lnTo>
                  <a:lnTo>
                    <a:pt x="6605" y="110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8" name="Freeform 18"/>
            <p:cNvSpPr>
              <a:spLocks/>
            </p:cNvSpPr>
            <p:nvPr/>
          </p:nvSpPr>
          <p:spPr bwMode="auto">
            <a:xfrm>
              <a:off x="2933" y="4439"/>
              <a:ext cx="6169" cy="1215"/>
            </a:xfrm>
            <a:custGeom>
              <a:avLst/>
              <a:gdLst>
                <a:gd name="T0" fmla="*/ 0 w 5931"/>
                <a:gd name="T1" fmla="*/ 0 h 1215"/>
                <a:gd name="T2" fmla="*/ 3131 w 5931"/>
                <a:gd name="T3" fmla="*/ 1215 h 1215"/>
                <a:gd name="T4" fmla="*/ 4610 w 5931"/>
                <a:gd name="T5" fmla="*/ 1215 h 1215"/>
                <a:gd name="T6" fmla="*/ 5614 w 5931"/>
                <a:gd name="T7" fmla="*/ 845 h 1215"/>
                <a:gd name="T8" fmla="*/ 5931 w 5931"/>
                <a:gd name="T9" fmla="*/ 727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1" h="1215">
                  <a:moveTo>
                    <a:pt x="0" y="0"/>
                  </a:moveTo>
                  <a:lnTo>
                    <a:pt x="3131" y="1215"/>
                  </a:lnTo>
                  <a:lnTo>
                    <a:pt x="4610" y="1215"/>
                  </a:lnTo>
                  <a:cubicBezTo>
                    <a:pt x="4945" y="1092"/>
                    <a:pt x="5356" y="975"/>
                    <a:pt x="5614" y="845"/>
                  </a:cubicBezTo>
                  <a:lnTo>
                    <a:pt x="5931" y="72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99" name="Line 19"/>
            <p:cNvSpPr>
              <a:spLocks noChangeShapeType="1"/>
            </p:cNvSpPr>
            <p:nvPr/>
          </p:nvSpPr>
          <p:spPr bwMode="auto">
            <a:xfrm flipV="1">
              <a:off x="9102" y="4650"/>
              <a:ext cx="661" cy="5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500" name="Text Box 20"/>
            <p:cNvSpPr txBox="1">
              <a:spLocks noChangeArrowheads="1"/>
            </p:cNvSpPr>
            <p:nvPr/>
          </p:nvSpPr>
          <p:spPr bwMode="auto">
            <a:xfrm>
              <a:off x="9604" y="4400"/>
              <a:ext cx="449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400" b="0">
                  <a:solidFill>
                    <a:schemeClr val="bg1"/>
                  </a:solidFill>
                </a:rPr>
                <a:t>?</a:t>
              </a:r>
              <a:endParaRPr 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148501" name="Rectangle 21"/>
          <p:cNvSpPr>
            <a:spLocks noChangeArrowheads="1"/>
          </p:cNvSpPr>
          <p:nvPr/>
        </p:nvSpPr>
        <p:spPr bwMode="auto">
          <a:xfrm>
            <a:off x="3680945" y="530911"/>
            <a:ext cx="49380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TEKNIK PRODUKSI DAN VARIASI PRODUK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INDUSTRI PAKAIAN AMERIKA</a:t>
            </a: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 bwMode="auto">
          <a:xfrm>
            <a:off x="101598" y="87084"/>
            <a:ext cx="11978640" cy="6675120"/>
          </a:xfrm>
          <a:prstGeom prst="roundRect">
            <a:avLst>
              <a:gd name="adj" fmla="val 5736"/>
            </a:avLst>
          </a:prstGeom>
          <a:solidFill>
            <a:srgbClr val="00B050"/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aphicFrame>
        <p:nvGraphicFramePr>
          <p:cNvPr id="149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055153"/>
              </p:ext>
            </p:extLst>
          </p:nvPr>
        </p:nvGraphicFramePr>
        <p:xfrm>
          <a:off x="1981200" y="1447800"/>
          <a:ext cx="7772403" cy="4572000"/>
        </p:xfrm>
        <a:graphic>
          <a:graphicData uri="http://schemas.openxmlformats.org/drawingml/2006/table">
            <a:tbl>
              <a:tblPr/>
              <a:tblGrid>
                <a:gridCol w="1554163"/>
                <a:gridCol w="1554163"/>
                <a:gridCol w="1554163"/>
                <a:gridCol w="1554163"/>
                <a:gridCol w="1555751"/>
              </a:tblGrid>
              <a:tr h="898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Struktur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Proses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Unik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Utama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Komoditas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Produk Standar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Job Shop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 1: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Commercial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Printer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Batch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Sage 2: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Heavy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Equipment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 3: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</a:t>
                      </a:r>
                      <a:b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assembly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Flow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 4: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Sugar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Refinery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9522" name="Rectangle 18"/>
          <p:cNvSpPr>
            <a:spLocks noChangeArrowheads="1"/>
          </p:cNvSpPr>
          <p:nvPr/>
        </p:nvSpPr>
        <p:spPr bwMode="auto">
          <a:xfrm>
            <a:off x="3063877" y="1132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511" name="Oval 7"/>
          <p:cNvSpPr>
            <a:spLocks noChangeArrowheads="1"/>
          </p:cNvSpPr>
          <p:nvPr/>
        </p:nvSpPr>
        <p:spPr bwMode="auto">
          <a:xfrm rot="1814682">
            <a:off x="2749550" y="3186113"/>
            <a:ext cx="7067551" cy="1828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10" name="Oval 6"/>
          <p:cNvSpPr>
            <a:spLocks noChangeArrowheads="1"/>
          </p:cNvSpPr>
          <p:nvPr/>
        </p:nvSpPr>
        <p:spPr bwMode="auto">
          <a:xfrm>
            <a:off x="3352802" y="5791200"/>
            <a:ext cx="5675313" cy="609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4419602" y="5638800"/>
            <a:ext cx="3657598" cy="64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b="0">
                <a:latin typeface="Times New Roman" panose="02020603050405020304" pitchFamily="18" charset="0"/>
                <a:cs typeface="Times New Roman" panose="02020603050405020304" pitchFamily="18" charset="0"/>
              </a:rPr>
              <a:t>Mass Customization</a:t>
            </a:r>
            <a:endParaRPr lang="en-US" sz="3600" b="0">
              <a:latin typeface="Times New Roman" panose="02020603050405020304" pitchFamily="18" charset="0"/>
            </a:endParaRPr>
          </a:p>
        </p:txBody>
      </p:sp>
      <p:sp>
        <p:nvSpPr>
          <p:cNvPr id="149594" name="Rectangle 90"/>
          <p:cNvSpPr>
            <a:spLocks noChangeArrowheads="1"/>
          </p:cNvSpPr>
          <p:nvPr/>
        </p:nvSpPr>
        <p:spPr bwMode="auto">
          <a:xfrm>
            <a:off x="3429000" y="684493"/>
            <a:ext cx="5280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THE EVOLVING PRODUCT-PROCESS MATRIX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3082783" y="455893"/>
            <a:ext cx="60708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PERBEDAAN BERBAGAI </a:t>
            </a:r>
            <a:r>
              <a:rPr lang="en-US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DIMENSI </a:t>
            </a:r>
            <a:r>
              <a:rPr lang="en-US" b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SISTEM PRODUKSI</a:t>
            </a:r>
            <a:endParaRPr lang="en-US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150729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076345"/>
              </p:ext>
            </p:extLst>
          </p:nvPr>
        </p:nvGraphicFramePr>
        <p:xfrm>
          <a:off x="381001" y="1066800"/>
          <a:ext cx="11506202" cy="5598478"/>
        </p:xfrm>
        <a:graphic>
          <a:graphicData uri="http://schemas.openxmlformats.org/drawingml/2006/table">
            <a:tbl>
              <a:tblPr/>
              <a:tblGrid>
                <a:gridCol w="2301707"/>
                <a:gridCol w="2299379"/>
                <a:gridCol w="2304032"/>
                <a:gridCol w="2299379"/>
                <a:gridCol w="2301705"/>
              </a:tblGrid>
              <a:tr h="325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Dimensi Produksi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Craft Production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Mass Production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Lean Production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Mass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Costomization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Keterkaitan antara organisasi dan pasar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Interaksi sering;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Hubungan dekat.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Hubungan berpenyangga; pelanggan mungkin terlibat dalam desain, tetapi sedikit keterlibatan sesudahnya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Fokus pada kebutuhan pelanggan meningkat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Organisasi sangat selaras dengan pasar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Keterkatitan antara produk dan proses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Setiap produk unik, dan diproduksi satu pada satu waktu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Produk standar;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Diproduksi dengan proses yang standar pula.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Fokus pada produksi yang efisien dan produk terstandarisasi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Proses produksi yang fleksibel dan berubah dengan cepat untuk mengakomodasi produk yang kustomais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Bauran tenaga kerja dan modal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Labor Intensive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Capital Intensive; dalam banyak kasus, modal diganti tenaga kerja; mesin khusus sebagai penjelmaan tenaga kerja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Tenaga kerja dan modal meningkat; keterampilan sosial pekerja menjadi penting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Teknologi menggantikan  tenaga kerja berkemampuan khusus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Bauran Elemen Hardware dan Software Teknologi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Utamanya software intensive; teknologi ada di pengrajin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Hardware intensive; proses produksi  dibuat di peralatan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Teknologi baru adalahsoftware dominant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Teknologi baru meliputi baik elemen hardware  maupun software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Sifat dari Sistem Sosial di Tempat Kerja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Hubungan yang dekat antar pengrajin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Pekerja jadi saling tergantung, tetapi terpisah secara sosial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Sistem sosial dipandang sebagai kunci untuk produktivitas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abel Md BT" pitchFamily="34" charset="0"/>
                          <a:cs typeface="Times New Roman" panose="02020603050405020304" pitchFamily="18" charset="0"/>
                        </a:rPr>
                        <a:t>Ketergantungan lebih lanjut tentang potensi keuntungan yang melekat dalam sistem sosial.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2438400"/>
            <a:ext cx="11277600" cy="18651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4000" smtClean="0"/>
              <a:t>Pengaruh </a:t>
            </a:r>
            <a:r>
              <a:rPr lang="it-IT" sz="4000"/>
              <a:t>konfigurasi rantai nilai </a:t>
            </a:r>
            <a:r>
              <a:rPr lang="it-IT" sz="4000" smtClean="0"/>
              <a:t>pada:</a:t>
            </a:r>
          </a:p>
          <a:p>
            <a:pPr marL="742950" indent="-742950">
              <a:buClr>
                <a:schemeClr val="tx1"/>
              </a:buClr>
              <a:buFont typeface="+mj-lt"/>
              <a:buAutoNum type="arabicPeriod"/>
            </a:pPr>
            <a:r>
              <a:rPr lang="id-ID" smtClean="0"/>
              <a:t>Struktur organisasi</a:t>
            </a:r>
          </a:p>
          <a:p>
            <a:pPr marL="742950" indent="-742950">
              <a:buClr>
                <a:schemeClr val="tx1"/>
              </a:buClr>
              <a:buFont typeface="+mj-lt"/>
              <a:buAutoNum type="arabicPeriod"/>
            </a:pPr>
            <a:r>
              <a:rPr lang="id-ID" smtClean="0"/>
              <a:t>Proses organisasi</a:t>
            </a:r>
          </a:p>
          <a:p>
            <a:pPr marL="742950" indent="-742950">
              <a:buClr>
                <a:schemeClr val="tx1"/>
              </a:buClr>
              <a:buFont typeface="+mj-lt"/>
              <a:buAutoNum type="arabicPeriod"/>
            </a:pPr>
            <a:r>
              <a:rPr lang="id-ID" smtClean="0"/>
              <a:t>Peran manajer</a:t>
            </a:r>
            <a:endParaRPr lang="en-US" sz="3600" dirty="0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7716" y="127002"/>
            <a:ext cx="11658600" cy="1107996"/>
          </a:xfrm>
        </p:spPr>
        <p:txBody>
          <a:bodyPr>
            <a:normAutofit/>
          </a:bodyPr>
          <a:lstStyle/>
          <a:p>
            <a:r>
              <a:rPr lang="en-US" sz="3200" smtClean="0"/>
              <a:t>KONFIGURASI RANTAI NILAI</a:t>
            </a:r>
            <a:r>
              <a:rPr lang="en-US" sz="3200"/>
              <a:t/>
            </a:r>
            <a:br>
              <a:rPr lang="en-US" sz="3200"/>
            </a:br>
            <a:r>
              <a:rPr lang="en-US" sz="3200" smtClean="0"/>
              <a:t>DAN KARAKTERISTIK ORGANISASIONAL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981200"/>
            <a:ext cx="10363200" cy="4191917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id-ID" sz="2800"/>
              <a:t>Perubahan teknologi dalam konfigurasi rantai nilai, juga membawa perubahan dalam struktur organisasi.</a:t>
            </a:r>
          </a:p>
          <a:p>
            <a:pPr marL="609600" indent="-609600"/>
            <a:r>
              <a:rPr lang="id-ID" sz="2800"/>
              <a:t>Struktur organisasi biasanya tercermin dalam </a:t>
            </a:r>
            <a:r>
              <a:rPr lang="en-US" sz="2800" b="1" smtClean="0"/>
              <a:t>bagan</a:t>
            </a:r>
            <a:r>
              <a:rPr lang="id-ID" sz="2800" b="1" smtClean="0"/>
              <a:t> </a:t>
            </a:r>
            <a:r>
              <a:rPr lang="id-ID" sz="2800" b="1"/>
              <a:t>organisasi</a:t>
            </a:r>
            <a:r>
              <a:rPr lang="id-ID" sz="2800"/>
              <a:t>, yang merupakan representasi </a:t>
            </a:r>
            <a:r>
              <a:rPr lang="en-US" sz="2800" smtClean="0"/>
              <a:t>yg nampak </a:t>
            </a:r>
            <a:r>
              <a:rPr lang="id-ID" sz="2800" smtClean="0"/>
              <a:t>mendasari </a:t>
            </a:r>
            <a:r>
              <a:rPr lang="id-ID" sz="2800"/>
              <a:t>kegiatan rantai nilai dan proses dalam organisasi.</a:t>
            </a:r>
          </a:p>
          <a:p>
            <a:pPr marL="609600" indent="-609600"/>
            <a:r>
              <a:rPr lang="id-ID" sz="2800"/>
              <a:t>Struture organisasi biasanya terdiri dari tiga komponen:</a:t>
            </a:r>
          </a:p>
          <a:p>
            <a:pPr marL="1146175" lvl="1" indent="-609600"/>
            <a:r>
              <a:rPr lang="id-ID" sz="2400"/>
              <a:t>Dasar pembentukan subunit, pengelompokan individu ke dalam </a:t>
            </a:r>
            <a:r>
              <a:rPr lang="en-US" sz="2400" smtClean="0"/>
              <a:t>d</a:t>
            </a:r>
            <a:r>
              <a:rPr lang="id-ID" sz="2400" smtClean="0"/>
              <a:t>epartemen-departemen</a:t>
            </a:r>
            <a:endParaRPr lang="id-ID" sz="2400"/>
          </a:p>
          <a:p>
            <a:pPr marL="1146175" lvl="1" indent="-609600"/>
            <a:r>
              <a:rPr lang="id-ID" sz="2400"/>
              <a:t>Tingkat sentralisasi, mengacu pada lokus pengambilan keputusan</a:t>
            </a:r>
          </a:p>
          <a:p>
            <a:pPr marL="1146175" lvl="1" indent="-609600"/>
            <a:r>
              <a:rPr lang="id-ID" sz="2400"/>
              <a:t>Tingkat hierarki, mengacu pada hubungan formal.</a:t>
            </a:r>
            <a:endParaRPr lang="en-US" sz="2400" dirty="0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11277600" cy="941796"/>
          </a:xfrm>
        </p:spPr>
        <p:txBody>
          <a:bodyPr>
            <a:noAutofit/>
          </a:bodyPr>
          <a:lstStyle/>
          <a:p>
            <a:r>
              <a:rPr lang="en-US" sz="2400" smtClean="0"/>
              <a:t>PENGARUH KONFIGURASI RANTAI NILAI PADA</a:t>
            </a:r>
            <a:r>
              <a:rPr lang="en-US" sz="2400"/>
              <a:t/>
            </a:r>
            <a:br>
              <a:rPr lang="en-US" sz="2400"/>
            </a:br>
            <a:r>
              <a:rPr lang="en-US" sz="3200" smtClean="0"/>
              <a:t>struktur organisasi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62000" y="2362201"/>
            <a:ext cx="10363200" cy="2412968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id-ID" sz="2800"/>
              <a:t>Proses seperti pengambilan keputusan, komunikasi, dan konversi input menjadi output dipengaruhi oleh </a:t>
            </a:r>
            <a:r>
              <a:rPr lang="id-ID" sz="2800" b="1"/>
              <a:t>perubahan teknologi</a:t>
            </a:r>
            <a:r>
              <a:rPr lang="id-ID" sz="2800"/>
              <a:t>.</a:t>
            </a:r>
          </a:p>
          <a:p>
            <a:pPr marL="609600" indent="-609600"/>
            <a:r>
              <a:rPr lang="id-ID" sz="2800"/>
              <a:t>Seperti yang telah kita lihat sebelumnya, ketika perubahan desing sering dibutuhkan, kustomisasi massal bekerja jauh lebih cepat daripada produksi massal untuk menghasilkan produk-produk yang diperlukan </a:t>
            </a:r>
            <a:r>
              <a:rPr lang="id-ID" sz="2800" smtClean="0"/>
              <a:t>pelanggan</a:t>
            </a:r>
            <a:r>
              <a:rPr lang="id-ID" sz="2800"/>
              <a:t>, setelah pesanan telah dimulai.</a:t>
            </a:r>
            <a:endParaRPr lang="en-US" sz="2400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11353800" cy="941796"/>
          </a:xfrm>
        </p:spPr>
        <p:txBody>
          <a:bodyPr>
            <a:normAutofit fontScale="90000"/>
          </a:bodyPr>
          <a:lstStyle/>
          <a:p>
            <a:r>
              <a:rPr lang="en-US" sz="2800"/>
              <a:t>PENGARUH KONFIGURASI RANTAI NILAI PADA</a:t>
            </a:r>
            <a:br>
              <a:rPr lang="en-US" sz="2800"/>
            </a:br>
            <a:r>
              <a:rPr lang="en-US" sz="4400" smtClean="0"/>
              <a:t>PROSES </a:t>
            </a:r>
            <a:r>
              <a:rPr lang="en-US" sz="4400"/>
              <a:t>organisasi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0766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62000" y="2362201"/>
            <a:ext cx="10363200" cy="3274743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id-ID" sz="2800"/>
              <a:t>Tren terbaru menunjukkan bahwa perubahan teknologi proses memerlukan lebih higly terampil tenaga kerja dan berbagai bentuk praktek manajerial.</a:t>
            </a:r>
          </a:p>
          <a:p>
            <a:pPr marL="609600" indent="-609600"/>
            <a:r>
              <a:rPr lang="id-ID" sz="2800"/>
              <a:t>Struktur organisasi telah merespon perubahan tersebut dengan mengambil keuntungan dari keterampilan pekerja meningkat untuk meningkatkan produktivitas th organisasi secara keseluruhan.</a:t>
            </a:r>
          </a:p>
          <a:p>
            <a:pPr marL="609600" indent="-609600"/>
            <a:r>
              <a:rPr lang="id-ID" sz="2800"/>
              <a:t>A dengan-produk dari perubahan struktur organisasi proses adalah bahwa peran manajer sudah mulai berubah.</a:t>
            </a:r>
            <a:endParaRPr lang="en-US" sz="2400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11125200" cy="941796"/>
          </a:xfrm>
        </p:spPr>
        <p:txBody>
          <a:bodyPr>
            <a:normAutofit fontScale="90000"/>
          </a:bodyPr>
          <a:lstStyle/>
          <a:p>
            <a:r>
              <a:rPr lang="en-US" sz="2800"/>
              <a:t>PENGARUH KONFIGURASI RANTAI NILAI PADA</a:t>
            </a:r>
            <a:br>
              <a:rPr lang="en-US" sz="2800"/>
            </a:br>
            <a:r>
              <a:rPr lang="en-US" sz="4000" smtClean="0"/>
              <a:t>PERAN</a:t>
            </a:r>
            <a:r>
              <a:rPr lang="id-ID" sz="4000" smtClean="0"/>
              <a:t> </a:t>
            </a:r>
            <a:r>
              <a:rPr lang="id-ID" sz="4000" dirty="0" smtClean="0"/>
              <a:t>MANAGER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2425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921" name="Group 2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932951"/>
              </p:ext>
            </p:extLst>
          </p:nvPr>
        </p:nvGraphicFramePr>
        <p:xfrm>
          <a:off x="18139" y="762000"/>
          <a:ext cx="12173860" cy="5425123"/>
        </p:xfrm>
        <a:graphic>
          <a:graphicData uri="http://schemas.openxmlformats.org/drawingml/2006/table">
            <a:tbl>
              <a:tblPr/>
              <a:tblGrid>
                <a:gridCol w="605653"/>
                <a:gridCol w="2180490"/>
                <a:gridCol w="2180490"/>
                <a:gridCol w="2180490"/>
                <a:gridCol w="2180490"/>
                <a:gridCol w="2180490"/>
                <a:gridCol w="665757"/>
              </a:tblGrid>
              <a:tr h="6731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Characteristic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Craft Production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Mass Production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Lean Production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Mass Cuatomization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Organizational Strucure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1. Subunits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Small, few subunit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Based on similar activies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Overlay of teams on existing group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Team structure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2. Locus of Decision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Centralized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Increasingly Decentralized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Higly Decentralized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3. Degree of Hierarchy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Moderate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Organizational Process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1143000" indent="-4572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 marL="1638300" indent="-381000"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 marL="20955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 marL="25527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marL="3009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marL="3467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marL="3924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marL="4381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Speed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Low to moderate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1143000" indent="-4572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 marL="1638300" indent="-381000"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 marL="20955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 marL="25527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marL="3009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marL="3467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marL="3924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marL="4381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2. Customer Responsivness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Moderate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1143000" indent="-4572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 marL="1638300" indent="-381000"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 marL="20955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 marL="25527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marL="3009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marL="3467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marL="3924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marL="4381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Management Role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Partisipative Supervisory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Directive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Facilitative Parcitipative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Conceptual Facilitative Parcitipative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28600" indent="-2286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1143000" indent="-4572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 marL="1638300" indent="-381000"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 marL="20955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 marL="2552700" indent="-342900"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marL="3009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marL="3467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marL="3924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marL="4381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Partisipative Supervisory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Directive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Facilitative Parcitipative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Conceptual Facilitative Parcitipative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6922" name="Text Box 250"/>
          <p:cNvSpPr txBox="1">
            <a:spLocks noChangeArrowheads="1"/>
          </p:cNvSpPr>
          <p:nvPr/>
        </p:nvSpPr>
        <p:spPr bwMode="auto">
          <a:xfrm>
            <a:off x="0" y="14744"/>
            <a:ext cx="12192000" cy="3968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wrap="square">
            <a:spAutoFit/>
          </a:bodyPr>
          <a:lstStyle/>
          <a:p>
            <a:pPr algn="ctr"/>
            <a:r>
              <a:rPr lang="en-US" sz="2000" smtClean="0">
                <a:ln>
                  <a:solidFill>
                    <a:schemeClr val="tx1"/>
                  </a:solidFill>
                </a:ln>
              </a:rPr>
              <a:t>Konfigurasi Rantai Nilai dan Karakteristik Organisasional</a:t>
            </a:r>
            <a:endParaRPr lang="en-US" sz="200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429000"/>
            <a:ext cx="11201399" cy="59944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DESAIN KERJA DAN KARIR</a:t>
            </a:r>
            <a:endParaRPr lang="en-US" sz="7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057400" y="3124200"/>
            <a:ext cx="7924800" cy="1471172"/>
          </a:xfrm>
        </p:spPr>
        <p:txBody>
          <a:bodyPr>
            <a:noAutofit/>
          </a:bodyPr>
          <a:lstStyle/>
          <a:p>
            <a:pPr marL="609600" indent="-609600">
              <a:buFontTx/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Task Characteristic</a:t>
            </a: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s;</a:t>
            </a:r>
          </a:p>
          <a:p>
            <a:pPr marL="609600" indent="-609600">
              <a:buFontTx/>
              <a:buAutoNum type="arabicPeriod"/>
            </a:pP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Interdependence among task;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609600" indent="-609600">
              <a:buFontTx/>
              <a:buAutoNum type="arabicPeriod"/>
            </a:pPr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Requisite skill levels.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7924800" cy="2215991"/>
          </a:xfrm>
        </p:spPr>
        <p:txBody>
          <a:bodyPr>
            <a:normAutofit/>
          </a:bodyPr>
          <a:lstStyle/>
          <a:p>
            <a:r>
              <a:rPr lang="en-US" sz="3200" smtClean="0"/>
              <a:t>PENGARUH TEKNOLOGI PADA</a:t>
            </a:r>
            <a:r>
              <a:rPr lang="en-US" sz="3200"/>
              <a:t/>
            </a:r>
            <a:br>
              <a:rPr lang="en-US" sz="3200"/>
            </a:br>
            <a:r>
              <a:rPr lang="en-US" sz="3200" smtClean="0"/>
              <a:t>DESAIN KERJA: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id-ID" sz="3200"/>
              <a:t/>
            </a:r>
            <a:br>
              <a:rPr lang="id-ID" sz="3200"/>
            </a:br>
            <a:r>
              <a:rPr lang="en-US" sz="3200" smtClean="0">
                <a:solidFill>
                  <a:srgbClr val="FF0000"/>
                </a:solidFill>
              </a:rPr>
              <a:t>ADA TIGA DIMENSI</a:t>
            </a:r>
            <a:r>
              <a:rPr lang="id-ID" sz="3200" smtClean="0">
                <a:solidFill>
                  <a:srgbClr val="FF0000"/>
                </a:solidFill>
              </a:rPr>
              <a:t>: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 bwMode="auto">
          <a:xfrm>
            <a:off x="609600" y="381000"/>
            <a:ext cx="11049000" cy="6019800"/>
          </a:xfrm>
          <a:prstGeom prst="roundRect">
            <a:avLst>
              <a:gd name="adj" fmla="val 2683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aphicFrame>
        <p:nvGraphicFramePr>
          <p:cNvPr id="160852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790190"/>
              </p:ext>
            </p:extLst>
          </p:nvPr>
        </p:nvGraphicFramePr>
        <p:xfrm>
          <a:off x="838200" y="685802"/>
          <a:ext cx="10439400" cy="5342255"/>
        </p:xfrm>
        <a:graphic>
          <a:graphicData uri="http://schemas.openxmlformats.org/drawingml/2006/table">
            <a:tbl>
              <a:tblPr/>
              <a:tblGrid>
                <a:gridCol w="2280451"/>
                <a:gridCol w="4199832"/>
                <a:gridCol w="3959117"/>
              </a:tblGrid>
              <a:tr h="206692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     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         High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Task Variety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         Low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00050" indent="-4000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6858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Nonroutine</a:t>
                      </a: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Frequent face-to-face meeting; group meetings</a:t>
                      </a: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Unscheduled meetings </a:t>
                      </a: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MIS, DIS support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62865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Engineering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Large computer bases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Written and technical material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Frequent statistical report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MIS support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0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400050" indent="-4000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Craft</a:t>
                      </a: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Personal observation</a:t>
                      </a: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Occasional face-to-face; group meetins</a:t>
                      </a:r>
                    </a:p>
                    <a:p>
                      <a:pPr marL="400050" marR="0" lvl="0" indent="-400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Telephone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Routine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Written reports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Rules and procedures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Some statistical data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  MIS support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 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G Omega" pitchFamily="34" charset="0"/>
                        </a:rPr>
                        <a:t>Task Analyzability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0853" name="Text Box 85"/>
          <p:cNvSpPr txBox="1">
            <a:spLocks noChangeArrowheads="1"/>
          </p:cNvSpPr>
          <p:nvPr/>
        </p:nvSpPr>
        <p:spPr bwMode="auto">
          <a:xfrm>
            <a:off x="4724400" y="6461126"/>
            <a:ext cx="366658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wrap="none">
            <a:spAutoFit/>
          </a:bodyPr>
          <a:lstStyle/>
          <a:p>
            <a:r>
              <a:rPr lang="en-US" sz="2000" dirty="0"/>
              <a:t>Matrix of Task Characteristic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828800"/>
            <a:ext cx="10439400" cy="3768725"/>
          </a:xfrm>
        </p:spPr>
        <p:txBody>
          <a:bodyPr>
            <a:normAutofit lnSpcReduction="10000"/>
          </a:bodyPr>
          <a:lstStyle/>
          <a:p>
            <a:r>
              <a:rPr lang="en-US" sz="2800" smtClean="0"/>
              <a:t>Sebagai akibat </a:t>
            </a:r>
            <a:r>
              <a:rPr lang="en-US" sz="2800"/>
              <a:t>kemajuan </a:t>
            </a:r>
            <a:r>
              <a:rPr lang="en-US" sz="2800" smtClean="0"/>
              <a:t>teknologi, ini </a:t>
            </a:r>
            <a:r>
              <a:rPr lang="en-US" sz="2800"/>
              <a:t>mempengaruhi tingkat </a:t>
            </a:r>
            <a:r>
              <a:rPr lang="en-US" sz="2800" b="1">
                <a:solidFill>
                  <a:srgbClr val="00FF00"/>
                </a:solidFill>
              </a:rPr>
              <a:t>keterampilan yang diperlukan</a:t>
            </a:r>
            <a:r>
              <a:rPr lang="en-US" sz="2800"/>
              <a:t>, </a:t>
            </a:r>
            <a:r>
              <a:rPr lang="en-US" sz="2800" smtClean="0"/>
              <a:t>dan juga mengubah </a:t>
            </a:r>
            <a:r>
              <a:rPr lang="en-US" sz="2800" b="1">
                <a:solidFill>
                  <a:srgbClr val="00FF00"/>
                </a:solidFill>
              </a:rPr>
              <a:t>jalur karir </a:t>
            </a:r>
            <a:r>
              <a:rPr lang="en-US" sz="2800"/>
              <a:t>dalam organisasi.</a:t>
            </a:r>
          </a:p>
          <a:p>
            <a:r>
              <a:rPr lang="en-US" sz="2800"/>
              <a:t>Perubahan teknologi informasi telah mempengaruhi kerja dan karir manajer</a:t>
            </a:r>
          </a:p>
          <a:p>
            <a:r>
              <a:rPr lang="en-US" sz="2800"/>
              <a:t>Jalur karir menuntut kemampuan adaptif tetapi fleksibilitas yang berhubungan dengan pekerjaan yang ditawarkan, dan </a:t>
            </a:r>
            <a:r>
              <a:rPr lang="en-US" sz="2800" smtClean="0"/>
              <a:t>hal itu </a:t>
            </a:r>
            <a:r>
              <a:rPr lang="en-US" sz="2800"/>
              <a:t>telah mengubah sifat dari kontrak ekonomi antara karyawan dan perusahaan.</a:t>
            </a:r>
            <a:endParaRPr lang="en-US" sz="2800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4638"/>
            <a:ext cx="10823221" cy="1507067"/>
          </a:xfrm>
        </p:spPr>
        <p:txBody>
          <a:bodyPr/>
          <a:lstStyle/>
          <a:p>
            <a:r>
              <a:rPr lang="en-US" smtClean="0"/>
              <a:t>KARIR DALAM ORGANISASI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200" y="5981700"/>
            <a:ext cx="8458200" cy="762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>
              <a:rot lat="0" lon="0" rev="10200000"/>
            </a:lightRig>
          </a:scene3d>
          <a:sp3d prstMaterial="metal">
            <a:bevelT w="266700" h="222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2915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742921"/>
              </p:ext>
            </p:extLst>
          </p:nvPr>
        </p:nvGraphicFramePr>
        <p:xfrm>
          <a:off x="457200" y="457200"/>
          <a:ext cx="11201401" cy="5312729"/>
        </p:xfrm>
        <a:graphic>
          <a:graphicData uri="http://schemas.openxmlformats.org/drawingml/2006/table">
            <a:tbl>
              <a:tblPr/>
              <a:tblGrid>
                <a:gridCol w="3271521"/>
                <a:gridCol w="3769359"/>
                <a:gridCol w="4160521"/>
              </a:tblGrid>
              <a:tr h="41910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DIMENSI DESAIN KERJA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G Omeg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Differing Production Regime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Mass Production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Mass Customization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Karakteristik tugas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Formal dan terstandarisasi; variasi rendah dan high analyzability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Tidak rutin dan spesialisasi; otomasi komputer memberikan analisisabilitas lebih besar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41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Tingkat keterampilan yang diperlukan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Terbatas dan sangat terspesialisasi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5715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Lebih luas untuk menyelesaikan banyak tahapan proses produksi; ketrampilan teknis dan personal yang lebih tinggi diperlukan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28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Keterkaitan tugas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Lini asembling saling terkait amat tinggi antar tugas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5715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Ketergantungannya tinggi, tetapi komunikasi menjadi sangat penting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5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Fleksibilitas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Sangat tidak fleksibel; lokasi dan waktu sudah diset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5715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Teknologi memungkinkan fleksibilitasi baik pada waktu maupun lokasi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41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Kontrak ketenagakerjaan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Stable ladders of career progression within narrowly defined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5715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Keterampilan diprlukan dalam berbagai fungsi sehingga peningkatan kemampuannya menjadi penting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Kemampuan adaptif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Little need for adaptive capabilities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 marL="571500"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G Omega" pitchFamily="34" charset="0"/>
                        </a:rPr>
                        <a:t>Tenaga kerja harus sangat adaptif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2916" name="Text Box 100"/>
          <p:cNvSpPr txBox="1">
            <a:spLocks noChangeArrowheads="1"/>
          </p:cNvSpPr>
          <p:nvPr/>
        </p:nvSpPr>
        <p:spPr bwMode="auto">
          <a:xfrm>
            <a:off x="1943100" y="6120884"/>
            <a:ext cx="7772400" cy="36933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mtClean="0">
                <a:ln w="50800"/>
                <a:solidFill>
                  <a:srgbClr val="FFFF00"/>
                </a:solidFill>
              </a:rPr>
              <a:t>DESAIN KERJA MENURUT REJIM PRODUKSI</a:t>
            </a:r>
            <a:endParaRPr lang="en-US" dirty="0">
              <a:ln w="50800"/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1472333294</TotalTime>
  <Pages>24</Pages>
  <Words>2245</Words>
  <Application>Microsoft Office PowerPoint</Application>
  <PresentationFormat>Custom</PresentationFormat>
  <Paragraphs>494</Paragraphs>
  <Slides>36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BlackTie</vt:lpstr>
      <vt:lpstr>PowerPoint Presentation</vt:lpstr>
      <vt:lpstr>PowerPoint Presentation</vt:lpstr>
      <vt:lpstr>PowerPoint Presentation</vt:lpstr>
      <vt:lpstr>PowerPoint Presentation</vt:lpstr>
      <vt:lpstr>INOVASI PROSES DAN RANTAI NILAI</vt:lpstr>
      <vt:lpstr>PowerPoint Presentation</vt:lpstr>
      <vt:lpstr>Inovasi Proses Membantu Perusahaan Memenuhi Rekonfigurasi Rantai Nilai melalui Tiga Cara:</vt:lpstr>
      <vt:lpstr>PENDORONG PERUBAHAN</vt:lpstr>
      <vt:lpstr>DRIVERS OF CHANGE</vt:lpstr>
      <vt:lpstr>PowerPoint Presentation</vt:lpstr>
      <vt:lpstr>MODA KONFIGURASI RANTAI NILAI</vt:lpstr>
      <vt:lpstr>1. CRAFT PRODUCTION</vt:lpstr>
      <vt:lpstr>2. MASS PRODUCTION</vt:lpstr>
      <vt:lpstr>2. MASS PRODUCTION</vt:lpstr>
      <vt:lpstr>Prinsip produksi masa  konfigurasi rantai nilai</vt:lpstr>
      <vt:lpstr>Mass Production Melibatkan Tujuh Prinsip Utama Manajemen :</vt:lpstr>
      <vt:lpstr>PowerPoint Presentation</vt:lpstr>
      <vt:lpstr>3. LEAN PRODUCTION</vt:lpstr>
      <vt:lpstr>ADA 4 IDE UTAMA LEAN PRODUCTION:</vt:lpstr>
      <vt:lpstr>4. MASS CUSTOMIZATION </vt:lpstr>
      <vt:lpstr>PRINSIP-PRINSIP Mass Customization :</vt:lpstr>
      <vt:lpstr>PRINSIP-PRINSIP Mass Customization :</vt:lpstr>
      <vt:lpstr>PowerPoint Presentation</vt:lpstr>
      <vt:lpstr>PowerPoint Presentation</vt:lpstr>
      <vt:lpstr>PowerPoint Presentation</vt:lpstr>
      <vt:lpstr>PowerPoint Presentation</vt:lpstr>
      <vt:lpstr>KONFIGURASI RANTAI NILAI DAN KARAKTERISTIK ORGANISASIONAL</vt:lpstr>
      <vt:lpstr>PENGARUH KONFIGURASI RANTAI NILAI PADA struktur organisasi</vt:lpstr>
      <vt:lpstr>PENGARUH KONFIGURASI RANTAI NILAI PADA PROSES organisasi</vt:lpstr>
      <vt:lpstr>PENGARUH KONFIGURASI RANTAI NILAI PADA PERAN MANAGER</vt:lpstr>
      <vt:lpstr>PowerPoint Presentation</vt:lpstr>
      <vt:lpstr>DESAIN KERJA DAN KARIR</vt:lpstr>
      <vt:lpstr>PENGARUH TEKNOLOGI PADA DESAIN KERJA:   ADA TIGA DIMENSI:</vt:lpstr>
      <vt:lpstr>PowerPoint Presentation</vt:lpstr>
      <vt:lpstr>KARIR DALAM ORGANISASI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lastModifiedBy>Jary</cp:lastModifiedBy>
  <cp:revision>239</cp:revision>
  <cp:lastPrinted>1997-04-29T13:41:06Z</cp:lastPrinted>
  <dcterms:created xsi:type="dcterms:W3CDTF">1996-01-09T12:47:42Z</dcterms:created>
  <dcterms:modified xsi:type="dcterms:W3CDTF">2016-07-10T15:29:32Z</dcterms:modified>
</cp:coreProperties>
</file>