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1" r:id="rId1"/>
  </p:sldMasterIdLst>
  <p:notesMasterIdLst>
    <p:notesMasterId r:id="rId19"/>
  </p:notesMasterIdLst>
  <p:handoutMasterIdLst>
    <p:handoutMasterId r:id="rId20"/>
  </p:handoutMasterIdLst>
  <p:sldIdLst>
    <p:sldId id="289" r:id="rId2"/>
    <p:sldId id="290" r:id="rId3"/>
    <p:sldId id="291" r:id="rId4"/>
    <p:sldId id="292" r:id="rId5"/>
    <p:sldId id="293" r:id="rId6"/>
    <p:sldId id="305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</p:sldIdLst>
  <p:sldSz cx="9144000" cy="5143500" type="screen16x9"/>
  <p:notesSz cx="6858000" cy="93122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00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FF0000"/>
    <a:srgbClr val="CC00CC"/>
    <a:srgbClr val="0000FF"/>
    <a:srgbClr val="FF1D1D"/>
    <a:srgbClr val="FFFFFF"/>
    <a:srgbClr val="FF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9" autoAdjust="0"/>
    <p:restoredTop sz="94662" autoAdjust="0"/>
  </p:normalViewPr>
  <p:slideViewPr>
    <p:cSldViewPr>
      <p:cViewPr varScale="1">
        <p:scale>
          <a:sx n="85" d="100"/>
          <a:sy n="85" d="100"/>
        </p:scale>
        <p:origin x="-84" y="-84"/>
      </p:cViewPr>
      <p:guideLst>
        <p:guide orient="horz" pos="900"/>
        <p:guide pos="5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691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22775"/>
            <a:ext cx="5029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613" y="700088"/>
            <a:ext cx="6202362" cy="3489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912225"/>
            <a:ext cx="3873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E5A6CF06-D431-4EEC-A6FF-75F2566F0D4C}" type="slidenum">
              <a:rPr lang="en-US" sz="1400" b="0">
                <a:latin typeface="Times New Roman" panose="02020603050405020304" pitchFamily="18" charset="0"/>
              </a:rPr>
              <a:pPr algn="r"/>
              <a:t>‹#›</a:t>
            </a:fld>
            <a:endParaRPr lang="en-US" sz="14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06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1364-79DD-5240-90AD-1DBC55882A08}" type="datetime1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58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DB3DB-4FD1-9649-B3A5-D5E9A850757C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2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B0E6-3251-2A4C-9325-436C2D185524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6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5415-7F52-8645-9BC9-944D3FF0ECBC}" type="datetime1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1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DED6D-D7F5-784F-AF0D-8E75164DC803}" type="datetime1">
              <a:rPr lang="en-US" smtClean="0"/>
              <a:t>4/7/2015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55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1F430-D3CF-E84A-9965-1B65C2B9F183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9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25AE7-66C1-2A4A-B0D1-37DDD4DE6BC1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8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E8F5-DD5E-FF46-80E6-A388F553DD68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DC56-74B5-ED44-9902-3629395B971B}" type="datetime1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7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46C50-A2AB-2949-BF1D-BA4D8DB6EEEC}" type="datetime1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6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3B9AC-B64C-E74A-829C-13A31C7ABB63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27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27D0-C45E-FF4E-97E4-A4D0242B729B}" type="datetime1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68580" tIns="34290" rIns="68580" bIns="34290" rtlCol="0" anchor="t">
            <a:normAutofit/>
          </a:bodyPr>
          <a:lstStyle>
            <a:lvl1pPr>
              <a:defRPr lang="en-US" sz="11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94668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0"/>
            <a:ext cx="601434" cy="194668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0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8E28-1DC0-4C4A-A618-57839CE05204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245745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8959-7EAE-5B41-A42B-F7DF5E962F82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1101" y="3714750"/>
            <a:ext cx="5999486" cy="805543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721" y="728440"/>
            <a:ext cx="601434" cy="194668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00525" y="2487385"/>
            <a:ext cx="601434" cy="194668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3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8B8-0FB7-264A-9E91-19516FE7DE36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215" y="2886458"/>
            <a:ext cx="6619244" cy="441388"/>
          </a:xfrm>
        </p:spPr>
        <p:txBody>
          <a:bodyPr anchor="b">
            <a:normAutofit/>
          </a:bodyPr>
          <a:lstStyle>
            <a:lvl1pPr marL="0" indent="0" algn="l" defTabSz="342900" rtl="0" eaLnBrk="1" latinLnBrk="0" hangingPunct="1">
              <a:buNone/>
              <a:defRPr lang="en-US" sz="27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98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BAF2-EA2D-A543-AA5E-BC523FEC062C}" type="datetime1">
              <a:rPr lang="en-US" smtClean="0"/>
              <a:t>4/7/2015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1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89960-FA88-DE44-A6FC-88BDD7E4503F}" type="datetime1">
              <a:rPr lang="en-US" smtClean="0"/>
              <a:t>4/7/2015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AEA-0472-A048-9A93-8873F114527F}" type="datetime1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322660"/>
            <a:ext cx="5567362" cy="43695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0007D-C43B-2E41-9334-91AFBCCEC0D6}" type="datetime1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3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15491" y="2000250"/>
            <a:ext cx="3143250" cy="31432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0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629841" y="2171700"/>
            <a:ext cx="1771650" cy="17716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999559" y="-342900"/>
            <a:ext cx="1200150" cy="12001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56759" y="4572000"/>
            <a:ext cx="742950" cy="7429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67000">
                <a:schemeClr val="bg2">
                  <a:lumMod val="60000"/>
                  <a:lumOff val="40000"/>
                  <a:alpha val="0"/>
                </a:schemeClr>
              </a:gs>
              <a:gs pos="30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lvl1pPr algn="l">
              <a:defRPr sz="8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FE73F4B-2A6D-FE41-8D5E-1502D5454F8B}" type="datetime1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lvl1pPr algn="l">
              <a:defRPr sz="8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nl-NL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98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342900" rtl="0" eaLnBrk="1" latinLnBrk="0" hangingPunct="1">
        <a:spcBef>
          <a:spcPct val="0"/>
        </a:spcBef>
        <a:buNone/>
        <a:defRPr sz="3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1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9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9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9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9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714501" y="914400"/>
            <a:ext cx="5779294" cy="108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 algn="ctr"/>
            <a:r>
              <a:rPr lang="en-US" sz="660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anose="020E0802020502020306" pitchFamily="34" charset="0"/>
              </a:rPr>
              <a:t>BAB 7</a:t>
            </a:r>
            <a:endParaRPr lang="en-US" sz="660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1485900" y="2026444"/>
            <a:ext cx="5943600" cy="2098652"/>
          </a:xfrm>
          <a:prstGeom prst="rect">
            <a:avLst/>
          </a:prstGeom>
          <a:noFill/>
          <a:ln>
            <a:noFill/>
          </a:ln>
          <a:effectLst>
            <a:outerShdw blurRad="114300" dist="63500" dir="2700000" algn="ctr" rotWithShape="0">
              <a:schemeClr val="bg2">
                <a:alpha val="69000"/>
              </a:schemeClr>
            </a:outerShdw>
          </a:effectLst>
          <a:scene3d>
            <a:camera prst="orthographicFront">
              <a:rot lat="20099981" lon="0" rev="0"/>
            </a:camera>
            <a:lightRig rig="twoPt" dir="t">
              <a:rot lat="0" lon="0" rev="4800000"/>
            </a:lightRig>
          </a:scene3d>
          <a:sp3d prstMaterial="dkEdge">
            <a:bevelT w="152400" h="152400"/>
            <a:bevelB w="152400" h="1524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>
            <a:spAutoFit/>
            <a:sp3d prstMaterial="dkEdge">
              <a:bevelT w="127000" h="127000"/>
              <a:bevelB w="127000" h="127000"/>
            </a:sp3d>
          </a:bodyPr>
          <a:lstStyle/>
          <a:p>
            <a:pPr algn="ctr"/>
            <a:r>
              <a:rPr lang="en-US" sz="6600" b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iafont" pitchFamily="2" charset="0"/>
              </a:rPr>
              <a:t>INTELIJEN TEKNOLOGI</a:t>
            </a:r>
            <a:endParaRPr lang="en-US" sz="6600" b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iafon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Freeform 5"/>
          <p:cNvSpPr>
            <a:spLocks/>
          </p:cNvSpPr>
          <p:nvPr/>
        </p:nvSpPr>
        <p:spPr bwMode="auto">
          <a:xfrm>
            <a:off x="2916042" y="1200150"/>
            <a:ext cx="4456308" cy="2650815"/>
          </a:xfrm>
          <a:custGeom>
            <a:avLst/>
            <a:gdLst>
              <a:gd name="T0" fmla="*/ 0 w 6245"/>
              <a:gd name="T1" fmla="*/ 0 h 3366"/>
              <a:gd name="T2" fmla="*/ 0 w 6245"/>
              <a:gd name="T3" fmla="*/ 3366 h 3366"/>
              <a:gd name="T4" fmla="*/ 6245 w 6245"/>
              <a:gd name="T5" fmla="*/ 3366 h 3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45" h="3366">
                <a:moveTo>
                  <a:pt x="0" y="0"/>
                </a:moveTo>
                <a:lnTo>
                  <a:pt x="0" y="3366"/>
                </a:lnTo>
                <a:lnTo>
                  <a:pt x="6245" y="3366"/>
                </a:ln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2582" name="Line 6"/>
          <p:cNvSpPr>
            <a:spLocks noChangeShapeType="1"/>
          </p:cNvSpPr>
          <p:nvPr/>
        </p:nvSpPr>
        <p:spPr bwMode="auto">
          <a:xfrm flipV="1">
            <a:off x="2234573" y="1345056"/>
            <a:ext cx="0" cy="910381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2583" name="Text Box 7"/>
          <p:cNvSpPr txBox="1">
            <a:spLocks noChangeArrowheads="1"/>
          </p:cNvSpPr>
          <p:nvPr/>
        </p:nvSpPr>
        <p:spPr bwMode="auto">
          <a:xfrm>
            <a:off x="1600200" y="2559421"/>
            <a:ext cx="1374356" cy="105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b="0">
                <a:latin typeface="CG Omega" pitchFamily="34" charset="0"/>
              </a:rPr>
              <a:t>(T)</a:t>
            </a:r>
          </a:p>
          <a:p>
            <a:pPr algn="ctr"/>
            <a:endParaRPr lang="en-US" b="0">
              <a:latin typeface="CG Omega" pitchFamily="34" charset="0"/>
            </a:endParaRPr>
          </a:p>
          <a:p>
            <a:pPr algn="ctr"/>
            <a:r>
              <a:rPr lang="en-US" b="0" smtClean="0">
                <a:latin typeface="CG Omega" pitchFamily="34" charset="0"/>
              </a:rPr>
              <a:t>Intelijen</a:t>
            </a:r>
          </a:p>
          <a:p>
            <a:pPr algn="ctr"/>
            <a:r>
              <a:rPr lang="en-US" b="0" smtClean="0">
                <a:latin typeface="CG Omega" pitchFamily="34" charset="0"/>
              </a:rPr>
              <a:t>Teknis</a:t>
            </a:r>
            <a:endParaRPr lang="en-US">
              <a:latin typeface="CG Omega" pitchFamily="34" charset="0"/>
            </a:endParaRP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3384864" y="3921843"/>
            <a:ext cx="3238227" cy="59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b="0" smtClean="0">
                <a:latin typeface="CG Omega" pitchFamily="34" charset="0"/>
              </a:rPr>
              <a:t>Intelijen Pasar (M</a:t>
            </a:r>
            <a:r>
              <a:rPr lang="en-US" b="0">
                <a:latin typeface="CG Omega" pitchFamily="34" charset="0"/>
              </a:rPr>
              <a:t>) </a:t>
            </a:r>
            <a:endParaRPr lang="en-US">
              <a:latin typeface="CG Omega" pitchFamily="34" charset="0"/>
            </a:endParaRPr>
          </a:p>
        </p:txBody>
      </p:sp>
      <p:sp>
        <p:nvSpPr>
          <p:cNvPr id="152585" name="Line 9"/>
          <p:cNvSpPr>
            <a:spLocks noChangeShapeType="1"/>
          </p:cNvSpPr>
          <p:nvPr/>
        </p:nvSpPr>
        <p:spPr bwMode="auto">
          <a:xfrm>
            <a:off x="6309116" y="4101398"/>
            <a:ext cx="65720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/>
          <p:cNvSpPr>
            <a:spLocks noChangeArrowheads="1"/>
          </p:cNvSpPr>
          <p:nvPr/>
        </p:nvSpPr>
        <p:spPr bwMode="auto">
          <a:xfrm>
            <a:off x="1485900" y="685800"/>
            <a:ext cx="6115050" cy="1543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>
              <a:solidFill>
                <a:srgbClr val="FF0000"/>
              </a:solidFill>
            </a:endParaRPr>
          </a:p>
        </p:txBody>
      </p:sp>
      <p:sp>
        <p:nvSpPr>
          <p:cNvPr id="154638" name="Rectangle 14"/>
          <p:cNvSpPr>
            <a:spLocks noChangeArrowheads="1"/>
          </p:cNvSpPr>
          <p:nvPr/>
        </p:nvSpPr>
        <p:spPr bwMode="auto">
          <a:xfrm>
            <a:off x="1485900" y="2800350"/>
            <a:ext cx="6115050" cy="1820466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68580" tIns="34290" rIns="68580" bIns="34290"/>
          <a:lstStyle/>
          <a:p>
            <a:endParaRPr lang="id-ID">
              <a:solidFill>
                <a:srgbClr val="FF0000"/>
              </a:solidFill>
            </a:endParaRP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2743200" y="920526"/>
            <a:ext cx="3505200" cy="38280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Intelijen Teknologi </a:t>
            </a:r>
            <a:endParaRPr lang="en-US" sz="2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1704447" y="1457326"/>
            <a:ext cx="2443884" cy="5620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Audit Teknologi</a:t>
            </a:r>
            <a:endParaRPr lang="en-US" sz="2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631" name="Text Box 7"/>
          <p:cNvSpPr txBox="1">
            <a:spLocks noChangeArrowheads="1"/>
          </p:cNvSpPr>
          <p:nvPr/>
        </p:nvSpPr>
        <p:spPr bwMode="auto">
          <a:xfrm>
            <a:off x="4462463" y="1457325"/>
            <a:ext cx="2776538" cy="64392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Pemetaan Lingkungan Teknologi</a:t>
            </a:r>
            <a:endParaRPr lang="en-US" sz="2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633" name="AutoShape 9"/>
          <p:cNvSpPr>
            <a:spLocks noChangeArrowheads="1"/>
          </p:cNvSpPr>
          <p:nvPr/>
        </p:nvSpPr>
        <p:spPr bwMode="auto">
          <a:xfrm>
            <a:off x="4229100" y="2343150"/>
            <a:ext cx="466725" cy="420291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3452825" y="3077276"/>
            <a:ext cx="2443884" cy="45163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Strategi Teknologi</a:t>
            </a:r>
            <a:endParaRPr lang="en-US" sz="2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54636" name="Text Box 12"/>
          <p:cNvSpPr txBox="1">
            <a:spLocks noChangeArrowheads="1"/>
          </p:cNvSpPr>
          <p:nvPr/>
        </p:nvSpPr>
        <p:spPr bwMode="auto">
          <a:xfrm>
            <a:off x="1704447" y="3921995"/>
            <a:ext cx="2443884" cy="4516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Konsep Umum</a:t>
            </a:r>
            <a:endParaRPr lang="en-US" sz="21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637" name="Text Box 13"/>
          <p:cNvSpPr txBox="1">
            <a:spLocks noChangeArrowheads="1"/>
          </p:cNvSpPr>
          <p:nvPr/>
        </p:nvSpPr>
        <p:spPr bwMode="auto">
          <a:xfrm>
            <a:off x="4736345" y="3927571"/>
            <a:ext cx="2777756" cy="4516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 Kolaboratif</a:t>
            </a:r>
            <a:endParaRPr lang="en-US" sz="21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639" name="Rectangle 15"/>
          <p:cNvSpPr>
            <a:spLocks noChangeArrowheads="1"/>
          </p:cNvSpPr>
          <p:nvPr/>
        </p:nvSpPr>
        <p:spPr bwMode="auto">
          <a:xfrm>
            <a:off x="152400" y="133350"/>
            <a:ext cx="8925391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en-US" smtClean="0"/>
              <a:t>Intelijen Teknologi dan Perumusan Strategi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2096341" y="1200151"/>
            <a:ext cx="5119574" cy="82663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Technical Intelligence</a:t>
            </a:r>
          </a:p>
          <a:p>
            <a:pPr algn="ctr"/>
            <a:endParaRPr lang="en-US" sz="12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Internal                                               External</a:t>
            </a:r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4" name="Line 6"/>
          <p:cNvSpPr>
            <a:spLocks noChangeShapeType="1"/>
          </p:cNvSpPr>
          <p:nvPr/>
        </p:nvSpPr>
        <p:spPr bwMode="auto">
          <a:xfrm>
            <a:off x="3892100" y="1643135"/>
            <a:ext cx="148240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5655" name="Line 7"/>
          <p:cNvSpPr>
            <a:spLocks noChangeShapeType="1"/>
          </p:cNvSpPr>
          <p:nvPr/>
        </p:nvSpPr>
        <p:spPr bwMode="auto">
          <a:xfrm>
            <a:off x="4656474" y="2026782"/>
            <a:ext cx="0" cy="23618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5656" name="Text Box 8"/>
          <p:cNvSpPr txBox="1">
            <a:spLocks noChangeArrowheads="1"/>
          </p:cNvSpPr>
          <p:nvPr/>
        </p:nvSpPr>
        <p:spPr bwMode="auto">
          <a:xfrm>
            <a:off x="2131620" y="2361076"/>
            <a:ext cx="5026881" cy="7079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en-US" sz="120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Process of Mapping Technologycal</a:t>
            </a:r>
          </a:p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Environment</a:t>
            </a:r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7" name="Text Box 9"/>
          <p:cNvSpPr txBox="1">
            <a:spLocks noChangeArrowheads="1"/>
          </p:cNvSpPr>
          <p:nvPr/>
        </p:nvSpPr>
        <p:spPr bwMode="auto">
          <a:xfrm>
            <a:off x="1714500" y="3285821"/>
            <a:ext cx="1736961" cy="45238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Mechanisms of Data</a:t>
            </a:r>
          </a:p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Collection</a:t>
            </a:r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8" name="Text Box 10"/>
          <p:cNvSpPr txBox="1">
            <a:spLocks noChangeArrowheads="1"/>
          </p:cNvSpPr>
          <p:nvPr/>
        </p:nvSpPr>
        <p:spPr bwMode="auto">
          <a:xfrm>
            <a:off x="5806839" y="3269371"/>
            <a:ext cx="1736961" cy="45238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Tools of</a:t>
            </a:r>
          </a:p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Analysis</a:t>
            </a:r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59" name="Text Box 11"/>
          <p:cNvSpPr txBox="1">
            <a:spLocks noChangeArrowheads="1"/>
          </p:cNvSpPr>
          <p:nvPr/>
        </p:nvSpPr>
        <p:spPr bwMode="auto">
          <a:xfrm>
            <a:off x="3733691" y="4066038"/>
            <a:ext cx="1736961" cy="45238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Organizational</a:t>
            </a:r>
          </a:p>
          <a:p>
            <a:pPr algn="ctr"/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Issues</a:t>
            </a:r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5660" name="Freeform 12"/>
          <p:cNvSpPr>
            <a:spLocks/>
          </p:cNvSpPr>
          <p:nvPr/>
        </p:nvSpPr>
        <p:spPr bwMode="auto">
          <a:xfrm>
            <a:off x="2490633" y="3059629"/>
            <a:ext cx="4007255" cy="216205"/>
          </a:xfrm>
          <a:custGeom>
            <a:avLst/>
            <a:gdLst>
              <a:gd name="T0" fmla="*/ 0 w 5793"/>
              <a:gd name="T1" fmla="*/ 368 h 368"/>
              <a:gd name="T2" fmla="*/ 2980 w 5793"/>
              <a:gd name="T3" fmla="*/ 0 h 368"/>
              <a:gd name="T4" fmla="*/ 5793 w 5793"/>
              <a:gd name="T5" fmla="*/ 35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93" h="368">
                <a:moveTo>
                  <a:pt x="0" y="368"/>
                </a:moveTo>
                <a:lnTo>
                  <a:pt x="2980" y="0"/>
                </a:lnTo>
                <a:lnTo>
                  <a:pt x="5793" y="352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5661" name="Line 13"/>
          <p:cNvSpPr>
            <a:spLocks noChangeShapeType="1"/>
          </p:cNvSpPr>
          <p:nvPr/>
        </p:nvSpPr>
        <p:spPr bwMode="auto">
          <a:xfrm>
            <a:off x="2467114" y="3738206"/>
            <a:ext cx="2096666" cy="31490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5662" name="Line 14"/>
          <p:cNvSpPr>
            <a:spLocks noChangeShapeType="1"/>
          </p:cNvSpPr>
          <p:nvPr/>
        </p:nvSpPr>
        <p:spPr bwMode="auto">
          <a:xfrm flipH="1">
            <a:off x="4656474" y="3718818"/>
            <a:ext cx="1968695" cy="31490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55663" name="Rectangle 15"/>
          <p:cNvSpPr>
            <a:spLocks noChangeArrowheads="1"/>
          </p:cNvSpPr>
          <p:nvPr/>
        </p:nvSpPr>
        <p:spPr bwMode="auto">
          <a:xfrm>
            <a:off x="3600450" y="478744"/>
            <a:ext cx="2622193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/>
          <a:p>
            <a:r>
              <a:rPr lang="en-US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CHAPTER OVERVIEW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Intelijen Teknologi</a:t>
            </a:r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827484" y="1539689"/>
            <a:ext cx="7859316" cy="314661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400" smtClean="0"/>
              <a:t>Intelijen Teknologi (Technology Intelligence) mengacu pada informasi terkait teknologi yang berguna dan dimanfaatkan oleh perusahaan selama pengambilan keputusan strategik. </a:t>
            </a:r>
            <a:endParaRPr lang="en-US" sz="2400" dirty="0"/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400" smtClean="0"/>
              <a:t>INTELIJEN TEKNOLOGI MEMBERIKAN:</a:t>
            </a:r>
            <a:endParaRPr lang="en-US" sz="2400" dirty="0"/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/>
              <a:t>Deskripsi perubahan teknologi yang berhubungan dengan saat ini </a:t>
            </a:r>
            <a:r>
              <a:rPr lang="en-US" sz="1800" smtClean="0"/>
              <a:t>yang sedang </a:t>
            </a:r>
            <a:r>
              <a:rPr lang="en-US" sz="1800"/>
              <a:t>berlangsung;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/>
              <a:t>Pertanda perubahan potensial di masa depan; dan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/>
              <a:t>Deskripsi alternatif perubahan di masa depan.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>
            <a:off x="3514725" y="1118421"/>
            <a:ext cx="3257550" cy="2820591"/>
          </a:xfrm>
          <a:prstGeom prst="triangle">
            <a:avLst/>
          </a:prstGeom>
          <a:effectLst>
            <a:outerShdw blurRad="127000" dist="114300" dir="2700000" algn="tl" rotWithShape="0">
              <a:prstClr val="black">
                <a:alpha val="6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8965" name="AutoShape 5"/>
          <p:cNvCxnSpPr>
            <a:cxnSpLocks noChangeShapeType="1"/>
          </p:cNvCxnSpPr>
          <p:nvPr/>
        </p:nvCxnSpPr>
        <p:spPr bwMode="auto">
          <a:xfrm>
            <a:off x="3943350" y="2571750"/>
            <a:ext cx="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967" name="AutoShape 7"/>
          <p:cNvCxnSpPr>
            <a:cxnSpLocks noChangeShapeType="1"/>
          </p:cNvCxnSpPr>
          <p:nvPr/>
        </p:nvCxnSpPr>
        <p:spPr bwMode="auto">
          <a:xfrm>
            <a:off x="3943350" y="2571750"/>
            <a:ext cx="1191" cy="119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Diagram 9"/>
          <p:cNvGrpSpPr>
            <a:grpSpLocks noChangeAspect="1"/>
          </p:cNvGrpSpPr>
          <p:nvPr/>
        </p:nvGrpSpPr>
        <p:grpSpPr bwMode="auto">
          <a:xfrm>
            <a:off x="2286000" y="342900"/>
            <a:ext cx="5715000" cy="4343400"/>
            <a:chOff x="0" y="384"/>
            <a:chExt cx="4800" cy="3648"/>
          </a:xfrm>
        </p:grpSpPr>
        <p:sp>
          <p:nvSpPr>
            <p:cNvPr id="3" name="_s168970"/>
            <p:cNvSpPr>
              <a:spLocks noChangeArrowheads="1"/>
            </p:cNvSpPr>
            <p:nvPr/>
          </p:nvSpPr>
          <p:spPr bwMode="auto">
            <a:xfrm flipV="1">
              <a:off x="1944" y="1023"/>
              <a:ext cx="912" cy="790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70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/>
              <a:endParaRPr lang="en-US" sz="1400"/>
            </a:p>
            <a:p>
              <a:pPr algn="ctr" defTabSz="685800"/>
              <a:endParaRPr lang="en-US" sz="1400"/>
            </a:p>
            <a:p>
              <a:pPr algn="ctr" defTabSz="685800"/>
              <a:r>
                <a:rPr lang="en-US" sz="1400"/>
                <a:t>Intelli-</a:t>
              </a:r>
            </a:p>
            <a:p>
              <a:pPr algn="ctr" defTabSz="685800"/>
              <a:r>
                <a:rPr lang="en-US" sz="1400"/>
                <a:t>gence</a:t>
              </a:r>
            </a:p>
          </p:txBody>
        </p:sp>
        <p:sp>
          <p:nvSpPr>
            <p:cNvPr id="4" name="_s168971"/>
            <p:cNvSpPr>
              <a:spLocks noChangeArrowheads="1"/>
            </p:cNvSpPr>
            <p:nvPr/>
          </p:nvSpPr>
          <p:spPr bwMode="auto">
            <a:xfrm flipV="1">
              <a:off x="1488" y="1813"/>
              <a:ext cx="1824" cy="79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70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/>
              <a:r>
                <a:rPr lang="en-US" sz="1400"/>
                <a:t>Information</a:t>
              </a:r>
            </a:p>
          </p:txBody>
        </p:sp>
        <p:sp>
          <p:nvSpPr>
            <p:cNvPr id="5" name="_s168972"/>
            <p:cNvSpPr>
              <a:spLocks noChangeArrowheads="1"/>
            </p:cNvSpPr>
            <p:nvPr/>
          </p:nvSpPr>
          <p:spPr bwMode="auto">
            <a:xfrm flipV="1">
              <a:off x="1032" y="2603"/>
              <a:ext cx="2736" cy="789"/>
            </a:xfrm>
            <a:custGeom>
              <a:avLst/>
              <a:gdLst>
                <a:gd name="G0" fmla="+- 3600 0 0"/>
                <a:gd name="G1" fmla="+- 21600 0 3600"/>
                <a:gd name="G2" fmla="*/ 3600 1 2"/>
                <a:gd name="G3" fmla="+- 21600 0 G2"/>
                <a:gd name="G4" fmla="+/ 3600 21600 2"/>
                <a:gd name="G5" fmla="+/ G1 0 2"/>
                <a:gd name="G6" fmla="*/ 21600 21600 3600"/>
                <a:gd name="G7" fmla="*/ G6 1 2"/>
                <a:gd name="G8" fmla="+- 21600 0 G7"/>
                <a:gd name="G9" fmla="*/ 21600 1 2"/>
                <a:gd name="G10" fmla="+- 3600 0 G9"/>
                <a:gd name="G11" fmla="?: G10 G8 0"/>
                <a:gd name="G12" fmla="?: G10 G7 21600"/>
                <a:gd name="T0" fmla="*/ 19800 w 21600"/>
                <a:gd name="T1" fmla="*/ 10800 h 21600"/>
                <a:gd name="T2" fmla="*/ 10800 w 21600"/>
                <a:gd name="T3" fmla="*/ 21600 h 21600"/>
                <a:gd name="T4" fmla="*/ 1800 w 21600"/>
                <a:gd name="T5" fmla="*/ 10800 h 21600"/>
                <a:gd name="T6" fmla="*/ 10800 w 21600"/>
                <a:gd name="T7" fmla="*/ 0 h 21600"/>
                <a:gd name="T8" fmla="*/ 3600 w 21600"/>
                <a:gd name="T9" fmla="*/ 3600 h 21600"/>
                <a:gd name="T10" fmla="*/ 18000 w 21600"/>
                <a:gd name="T11" fmla="*/ 18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70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/>
              <a:r>
                <a:rPr lang="en-US" sz="1400"/>
                <a:t>Data</a:t>
              </a:r>
            </a:p>
          </p:txBody>
        </p:sp>
      </p:grpSp>
      <p:sp>
        <p:nvSpPr>
          <p:cNvPr id="168974" name="Text Box 14"/>
          <p:cNvSpPr txBox="1">
            <a:spLocks noChangeArrowheads="1"/>
          </p:cNvSpPr>
          <p:nvPr/>
        </p:nvSpPr>
        <p:spPr bwMode="auto">
          <a:xfrm>
            <a:off x="533398" y="1376772"/>
            <a:ext cx="2981325" cy="228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Infer</a:t>
            </a:r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Interpret</a:t>
            </a:r>
          </a:p>
          <a:p>
            <a:pPr algn="ctr"/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Gather</a:t>
            </a:r>
          </a:p>
        </p:txBody>
      </p:sp>
      <p:sp>
        <p:nvSpPr>
          <p:cNvPr id="168975" name="Text Box 15"/>
          <p:cNvSpPr txBox="1">
            <a:spLocks noChangeArrowheads="1"/>
          </p:cNvSpPr>
          <p:nvPr/>
        </p:nvSpPr>
        <p:spPr bwMode="auto">
          <a:xfrm>
            <a:off x="1524000" y="4085036"/>
            <a:ext cx="464820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sz="1400" i="1" dirty="0" smtClean="0">
                <a:solidFill>
                  <a:srgbClr val="FFFF00"/>
                </a:solidFill>
              </a:rPr>
              <a:t>Intelligence</a:t>
            </a:r>
            <a:endParaRPr lang="en-US" sz="1400" i="1" dirty="0">
              <a:solidFill>
                <a:srgbClr val="FFFF00"/>
              </a:solidFill>
            </a:endParaRPr>
          </a:p>
          <a:p>
            <a:r>
              <a:rPr lang="en-US" sz="1400" i="1" dirty="0">
                <a:solidFill>
                  <a:srgbClr val="FFFF00"/>
                </a:solidFill>
              </a:rPr>
              <a:t>Gathering                 </a:t>
            </a:r>
            <a:r>
              <a:rPr lang="en-US" sz="1400" i="1" dirty="0" smtClean="0">
                <a:solidFill>
                  <a:srgbClr val="FFFF00"/>
                </a:solidFill>
              </a:rPr>
              <a:t>                                 </a:t>
            </a:r>
            <a:r>
              <a:rPr lang="en-US" sz="1400" i="1" dirty="0">
                <a:solidFill>
                  <a:srgbClr val="FFFF00"/>
                </a:solidFill>
              </a:rPr>
              <a:t>Output</a:t>
            </a:r>
          </a:p>
          <a:p>
            <a:r>
              <a:rPr lang="en-US" sz="1400" i="1" dirty="0" smtClean="0">
                <a:solidFill>
                  <a:srgbClr val="FFFF00"/>
                </a:solidFill>
              </a:rPr>
              <a:t>  Activity</a:t>
            </a:r>
            <a:endParaRPr lang="en-US" sz="1400" i="1" dirty="0">
              <a:solidFill>
                <a:srgbClr val="FFFF00"/>
              </a:solidFill>
            </a:endParaRPr>
          </a:p>
        </p:txBody>
      </p:sp>
      <p:sp>
        <p:nvSpPr>
          <p:cNvPr id="168976" name="Text Box 16"/>
          <p:cNvSpPr txBox="1">
            <a:spLocks noChangeArrowheads="1"/>
          </p:cNvSpPr>
          <p:nvPr/>
        </p:nvSpPr>
        <p:spPr bwMode="auto">
          <a:xfrm>
            <a:off x="533399" y="117651"/>
            <a:ext cx="6392199" cy="34624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HUBUNGAN ANTARA DATA, INFORMASI DAN INTELIJEN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6826" y="-152404"/>
            <a:ext cx="7162800" cy="99060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>
              <a:rot lat="19799985" lon="0" rev="0"/>
            </a:camera>
            <a:lightRig rig="threePt" dir="t">
              <a:rot lat="0" lon="0" rev="3000000"/>
            </a:lightRig>
          </a:scene3d>
          <a:sp3d prstMaterial="metal">
            <a:bevelT w="558800" h="558800"/>
            <a:bevelB w="558800" h="558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84584" y="339538"/>
            <a:ext cx="7592616" cy="1050398"/>
          </a:xfrm>
        </p:spPr>
        <p:txBody>
          <a:bodyPr/>
          <a:lstStyle/>
          <a:p>
            <a:r>
              <a:rPr lang="en-US" sz="3000" b="1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effectLst>
                  <a:outerShdw blurRad="88900" dist="76200" dir="2700000" algn="tl" rotWithShape="0">
                    <a:prstClr val="black">
                      <a:alpha val="62000"/>
                    </a:prstClr>
                  </a:outerShdw>
                </a:effectLst>
              </a:rPr>
              <a:t>PENTINGNYA INTELIJEN TEKNOLOGI</a:t>
            </a:r>
            <a:endParaRPr lang="en-US" sz="3000" dirty="0">
              <a:ln>
                <a:solidFill>
                  <a:srgbClr val="00FF00"/>
                </a:solidFill>
              </a:ln>
              <a:solidFill>
                <a:srgbClr val="00FF00"/>
              </a:solidFill>
              <a:effectLst>
                <a:outerShdw blurRad="88900" dist="76200" dir="2700000" algn="tl" rotWithShape="0">
                  <a:prstClr val="black">
                    <a:alpha val="62000"/>
                  </a:prstClr>
                </a:outerShdw>
              </a:effectLst>
            </a:endParaRP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827484" y="1539689"/>
            <a:ext cx="7706916" cy="314661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100" smtClean="0"/>
              <a:t>Intelijen </a:t>
            </a:r>
            <a:r>
              <a:rPr lang="en-US" sz="2100"/>
              <a:t>memberikan pemahaman tentang perubahan saat ini dan potensi </a:t>
            </a:r>
            <a:r>
              <a:rPr lang="en-US" sz="2100" smtClean="0"/>
              <a:t>yang terjadi </a:t>
            </a:r>
            <a:r>
              <a:rPr lang="en-US" sz="2100"/>
              <a:t>di lingkungan.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100"/>
              <a:t>Teknologi intelijen memberikan informasi penting bagi para pengambil keputusan strategis. Informasi teknologi sering kali </a:t>
            </a:r>
            <a:r>
              <a:rPr lang="en-US" sz="2100" smtClean="0"/>
              <a:t>secara intrinsik </a:t>
            </a:r>
            <a:r>
              <a:rPr lang="en-US" sz="2100"/>
              <a:t>menarik.</a:t>
            </a:r>
          </a:p>
          <a:p>
            <a:pPr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100"/>
              <a:t>Akhirnya, intelijen memfasilitasi dan pemikiran </a:t>
            </a:r>
            <a:r>
              <a:rPr lang="en-US" sz="2100" smtClean="0"/>
              <a:t>strategis </a:t>
            </a:r>
            <a:r>
              <a:rPr lang="en-US" sz="2100"/>
              <a:t>dalam organisasi.</a:t>
            </a:r>
          </a:p>
          <a:p>
            <a:pPr marL="457200" indent="-457200">
              <a:lnSpc>
                <a:spcPct val="90000"/>
              </a:lnSpc>
            </a:pPr>
            <a:endParaRPr lang="en-US" sz="2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LEVEL OF TECHNOLOGY INTELLIGENCE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</a:pPr>
            <a:r>
              <a:rPr lang="en-US" sz="2100">
                <a:solidFill>
                  <a:srgbClr val="00FF00"/>
                </a:solidFill>
              </a:rPr>
              <a:t>Macro level</a:t>
            </a:r>
            <a:r>
              <a:rPr lang="en-US" sz="2100"/>
              <a:t>: berhubungan dengan tren teknologi yang dikembangkan dalam perekonomian.</a:t>
            </a:r>
          </a:p>
          <a:p>
            <a:pPr marL="457200" indent="-457200">
              <a:lnSpc>
                <a:spcPct val="90000"/>
              </a:lnSpc>
            </a:pPr>
            <a:r>
              <a:rPr lang="en-US" sz="2100">
                <a:solidFill>
                  <a:srgbClr val="00FF00"/>
                </a:solidFill>
              </a:rPr>
              <a:t>Industry or business level</a:t>
            </a:r>
            <a:r>
              <a:rPr lang="en-US" sz="2100"/>
              <a:t>: kecenderungan teknologi dan faktor yang mempengaruhi industri tertentu.</a:t>
            </a:r>
          </a:p>
          <a:p>
            <a:pPr marL="457200" indent="-457200">
              <a:lnSpc>
                <a:spcPct val="90000"/>
              </a:lnSpc>
            </a:pPr>
            <a:r>
              <a:rPr lang="en-US" sz="2100">
                <a:solidFill>
                  <a:srgbClr val="00FF00"/>
                </a:solidFill>
              </a:rPr>
              <a:t>Program or Project level</a:t>
            </a:r>
            <a:r>
              <a:rPr lang="en-US" sz="2100"/>
              <a:t>: faktor yg berhubungan dg teknologi dari proyek atau program teknologi tertentu.</a:t>
            </a:r>
          </a:p>
          <a:p>
            <a:pPr marL="457200" indent="-457200">
              <a:lnSpc>
                <a:spcPct val="90000"/>
              </a:lnSpc>
            </a:pPr>
            <a:endParaRPr lang="en-US" sz="21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90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625667"/>
              </p:ext>
            </p:extLst>
          </p:nvPr>
        </p:nvGraphicFramePr>
        <p:xfrm>
          <a:off x="1657350" y="1200150"/>
          <a:ext cx="5886451" cy="3371852"/>
        </p:xfrm>
        <a:graphic>
          <a:graphicData uri="http://schemas.openxmlformats.org/drawingml/2006/table">
            <a:tbl>
              <a:tblPr/>
              <a:tblGrid>
                <a:gridCol w="1151335"/>
                <a:gridCol w="2747963"/>
                <a:gridCol w="1987153"/>
              </a:tblGrid>
              <a:tr h="4131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Level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Karakteristik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Aplikabilitas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85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Makro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General technology trends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Directional, imprecise, ambiguous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Long-range focus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national and corporate level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870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Bisnis/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Industri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specific technologies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General trends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Medium range focus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Business strategy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85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Program/ Proyek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Specific technologies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Specific trends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Short-range focus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Product, process, and material</a:t>
                      </a:r>
                      <a:endParaRPr kumimoji="0" lang="en-US" sz="2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9791" name="Rectangle 47"/>
          <p:cNvSpPr>
            <a:spLocks noChangeArrowheads="1"/>
          </p:cNvSpPr>
          <p:nvPr/>
        </p:nvSpPr>
        <p:spPr bwMode="auto">
          <a:xfrm>
            <a:off x="2792966" y="535894"/>
            <a:ext cx="3267561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/>
          <a:p>
            <a:pPr algn="just"/>
            <a:r>
              <a:rPr lang="en-US" smtClean="0"/>
              <a:t>KARAKTERISTIK INTELIJEN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5198173" y="1888332"/>
            <a:ext cx="2002727" cy="7545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en-US" sz="1200" b="0"/>
          </a:p>
          <a:p>
            <a:pPr algn="ctr"/>
            <a:r>
              <a:rPr lang="en-US" sz="1200" b="0"/>
              <a:t>Industry Environment</a:t>
            </a:r>
            <a:endParaRPr lang="en-US"/>
          </a:p>
        </p:txBody>
      </p:sp>
      <p:sp>
        <p:nvSpPr>
          <p:cNvPr id="160772" name="Text Box 4"/>
          <p:cNvSpPr txBox="1">
            <a:spLocks noChangeArrowheads="1"/>
          </p:cNvSpPr>
          <p:nvPr/>
        </p:nvSpPr>
        <p:spPr bwMode="auto">
          <a:xfrm>
            <a:off x="2139553" y="1936167"/>
            <a:ext cx="2004380" cy="7545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en-US" sz="1200" b="0"/>
          </a:p>
          <a:p>
            <a:pPr algn="ctr"/>
            <a:r>
              <a:rPr lang="en-US" sz="1200" b="0"/>
              <a:t>Macro-Level Technology</a:t>
            </a:r>
          </a:p>
          <a:p>
            <a:pPr algn="ctr"/>
            <a:r>
              <a:rPr lang="en-US" sz="1200" b="0"/>
              <a:t>Environment</a:t>
            </a:r>
            <a:endParaRPr lang="en-US"/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3593678" y="3531693"/>
            <a:ext cx="2002727" cy="75455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algn="ctr"/>
            <a:endParaRPr lang="en-US" sz="1200" b="0"/>
          </a:p>
          <a:p>
            <a:pPr algn="ctr"/>
            <a:r>
              <a:rPr lang="en-US" sz="1200" b="0"/>
              <a:t>External Technology</a:t>
            </a:r>
          </a:p>
          <a:p>
            <a:pPr algn="ctr"/>
            <a:r>
              <a:rPr lang="en-US" sz="1200" b="0"/>
              <a:t>Intelligence</a:t>
            </a:r>
            <a:endParaRPr lang="en-US"/>
          </a:p>
        </p:txBody>
      </p:sp>
      <p:sp>
        <p:nvSpPr>
          <p:cNvPr id="160775" name="Line 7"/>
          <p:cNvSpPr>
            <a:spLocks noChangeShapeType="1"/>
          </p:cNvSpPr>
          <p:nvPr/>
        </p:nvSpPr>
        <p:spPr bwMode="auto">
          <a:xfrm>
            <a:off x="4153847" y="2215461"/>
            <a:ext cx="1050936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0776" name="Line 8"/>
          <p:cNvSpPr>
            <a:spLocks noChangeShapeType="1"/>
          </p:cNvSpPr>
          <p:nvPr/>
        </p:nvSpPr>
        <p:spPr bwMode="auto">
          <a:xfrm>
            <a:off x="3036815" y="2701526"/>
            <a:ext cx="1161647" cy="79622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0777" name="Line 9"/>
          <p:cNvSpPr>
            <a:spLocks noChangeShapeType="1"/>
          </p:cNvSpPr>
          <p:nvPr/>
        </p:nvSpPr>
        <p:spPr bwMode="auto">
          <a:xfrm flipH="1">
            <a:off x="4940397" y="2639804"/>
            <a:ext cx="1239311" cy="83634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2114550" y="685800"/>
            <a:ext cx="5133975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anose="020E0602020502020306" pitchFamily="34" charset="0"/>
              </a:rPr>
              <a:t>PEMETAAN LINGKUNGAN TEKNOLOGI</a:t>
            </a:r>
            <a:endParaRPr lang="en-US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Langkah-langkah pemetaan lingkungan teknologi meliputi: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428750"/>
            <a:ext cx="5943600" cy="2857500"/>
          </a:xfrm>
        </p:spPr>
        <p:txBody>
          <a:bodyPr>
            <a:normAutofit fontScale="92500" lnSpcReduction="10000"/>
          </a:bodyPr>
          <a:lstStyle/>
          <a:p>
            <a:pPr marL="1610916" indent="-1610916">
              <a:lnSpc>
                <a:spcPct val="90000"/>
              </a:lnSpc>
              <a:buNone/>
              <a:tabLst>
                <a:tab pos="196454" algn="l"/>
              </a:tabLst>
            </a:pPr>
            <a:r>
              <a:rPr lang="en-US" sz="1800"/>
              <a:t>Langkah 1	</a:t>
            </a:r>
            <a:r>
              <a:rPr lang="en-US" sz="1800" b="1"/>
              <a:t>Scanning lingkungan</a:t>
            </a:r>
            <a:r>
              <a:rPr lang="en-US" sz="1800"/>
              <a:t> untuk mendeteksi perubahan yang sedang dan akan terjadi.</a:t>
            </a:r>
          </a:p>
          <a:p>
            <a:pPr marL="1610916" indent="-1610916">
              <a:lnSpc>
                <a:spcPct val="90000"/>
              </a:lnSpc>
              <a:buNone/>
              <a:tabLst>
                <a:tab pos="196454" algn="l"/>
              </a:tabLst>
            </a:pPr>
            <a:r>
              <a:rPr lang="en-US" sz="1800"/>
              <a:t>Langkah 2	Monitoring </a:t>
            </a:r>
            <a:r>
              <a:rPr lang="en-US" sz="1800" b="1"/>
              <a:t>pola dan kecenderungan</a:t>
            </a:r>
            <a:r>
              <a:rPr lang="en-US" sz="1800"/>
              <a:t> lingkungan spesifik untuk menentukan evolusinya.</a:t>
            </a:r>
          </a:p>
          <a:p>
            <a:pPr marL="1610916" indent="-1610916">
              <a:lnSpc>
                <a:spcPct val="90000"/>
              </a:lnSpc>
              <a:buNone/>
              <a:tabLst>
                <a:tab pos="196454" algn="l"/>
              </a:tabLst>
            </a:pPr>
            <a:r>
              <a:rPr lang="en-US" sz="1800"/>
              <a:t>Langkah 3	</a:t>
            </a:r>
            <a:r>
              <a:rPr lang="en-US" sz="1800" b="1"/>
              <a:t>Prediksi arah</a:t>
            </a:r>
            <a:r>
              <a:rPr lang="en-US" sz="1800"/>
              <a:t> yang akan datang dari perubahan lingkungan; dan</a:t>
            </a:r>
          </a:p>
          <a:p>
            <a:pPr marL="1610916" indent="-1610916">
              <a:lnSpc>
                <a:spcPct val="90000"/>
              </a:lnSpc>
              <a:buNone/>
              <a:tabLst>
                <a:tab pos="196454" algn="l"/>
              </a:tabLst>
            </a:pPr>
            <a:r>
              <a:rPr lang="en-US" sz="1800"/>
              <a:t>Langkah 4	</a:t>
            </a:r>
            <a:r>
              <a:rPr lang="en-US" sz="1800" b="1"/>
              <a:t>Menghitung arah</a:t>
            </a:r>
            <a:r>
              <a:rPr lang="en-US" sz="1800"/>
              <a:t> dari perubahan lingkungan mendatang untuk strateginya dan implikasi organisasional.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4" name="Oval 8"/>
          <p:cNvSpPr>
            <a:spLocks noChangeArrowheads="1"/>
          </p:cNvSpPr>
          <p:nvPr/>
        </p:nvSpPr>
        <p:spPr bwMode="auto">
          <a:xfrm>
            <a:off x="3834601" y="1028701"/>
            <a:ext cx="1302914" cy="120567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62826" name="Oval 10"/>
          <p:cNvSpPr>
            <a:spLocks noChangeArrowheads="1"/>
          </p:cNvSpPr>
          <p:nvPr/>
        </p:nvSpPr>
        <p:spPr bwMode="auto">
          <a:xfrm>
            <a:off x="6172069" y="2131597"/>
            <a:ext cx="1302914" cy="120567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27" name="Oval 11"/>
          <p:cNvSpPr>
            <a:spLocks noChangeArrowheads="1"/>
          </p:cNvSpPr>
          <p:nvPr/>
        </p:nvSpPr>
        <p:spPr bwMode="auto">
          <a:xfrm>
            <a:off x="3826823" y="3416332"/>
            <a:ext cx="1302914" cy="120567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25" name="Oval 9"/>
          <p:cNvSpPr>
            <a:spLocks noChangeArrowheads="1"/>
          </p:cNvSpPr>
          <p:nvPr/>
        </p:nvSpPr>
        <p:spPr bwMode="auto">
          <a:xfrm>
            <a:off x="1600201" y="2198798"/>
            <a:ext cx="1302914" cy="120567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62820" name="Text Box 4"/>
          <p:cNvSpPr txBox="1">
            <a:spLocks noChangeArrowheads="1"/>
          </p:cNvSpPr>
          <p:nvPr/>
        </p:nvSpPr>
        <p:spPr bwMode="auto">
          <a:xfrm>
            <a:off x="3848213" y="1386450"/>
            <a:ext cx="1277634" cy="490176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/>
          <a:p>
            <a:pPr algn="ctr"/>
            <a:r>
              <a:rPr lang="en-US" sz="15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</a:rPr>
              <a:t>Monitoring</a:t>
            </a:r>
            <a:endParaRPr lang="en-US" sz="24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1639093" y="2596078"/>
            <a:ext cx="1275689" cy="49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algn="ctr"/>
            <a:r>
              <a:rPr lang="en-US" sz="1500">
                <a:ln w="0"/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Scanning</a:t>
            </a:r>
            <a:endParaRPr lang="en-US" sz="2400">
              <a:ln w="0"/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162822" name="Text Box 6"/>
          <p:cNvSpPr txBox="1">
            <a:spLocks noChangeArrowheads="1"/>
          </p:cNvSpPr>
          <p:nvPr/>
        </p:nvSpPr>
        <p:spPr bwMode="auto">
          <a:xfrm>
            <a:off x="6210961" y="2542712"/>
            <a:ext cx="1275689" cy="49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algn="ctr"/>
            <a:r>
              <a:rPr lang="en-US" sz="15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</a:rPr>
              <a:t>Forecasting</a:t>
            </a:r>
            <a:endParaRPr lang="en-US" sz="24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2823" name="Text Box 7"/>
          <p:cNvSpPr txBox="1">
            <a:spLocks noChangeArrowheads="1"/>
          </p:cNvSpPr>
          <p:nvPr/>
        </p:nvSpPr>
        <p:spPr bwMode="auto">
          <a:xfrm>
            <a:off x="3813209" y="3787917"/>
            <a:ext cx="1277634" cy="49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algn="ctr"/>
            <a:r>
              <a:rPr lang="en-US" sz="150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</a:rPr>
              <a:t>Assessment</a:t>
            </a:r>
            <a:endParaRPr lang="en-US" sz="240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2828" name="Line 12"/>
          <p:cNvSpPr>
            <a:spLocks noChangeShapeType="1"/>
          </p:cNvSpPr>
          <p:nvPr/>
        </p:nvSpPr>
        <p:spPr bwMode="auto">
          <a:xfrm flipV="1">
            <a:off x="2702816" y="1744200"/>
            <a:ext cx="1053999" cy="555401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29" name="Line 13"/>
          <p:cNvSpPr>
            <a:spLocks noChangeShapeType="1"/>
          </p:cNvSpPr>
          <p:nvPr/>
        </p:nvSpPr>
        <p:spPr bwMode="auto">
          <a:xfrm>
            <a:off x="5125847" y="1758036"/>
            <a:ext cx="1106505" cy="60876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30" name="Line 14"/>
          <p:cNvSpPr>
            <a:spLocks noChangeShapeType="1"/>
          </p:cNvSpPr>
          <p:nvPr/>
        </p:nvSpPr>
        <p:spPr bwMode="auto">
          <a:xfrm>
            <a:off x="2885613" y="2815472"/>
            <a:ext cx="307254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31" name="Line 15"/>
          <p:cNvSpPr>
            <a:spLocks noChangeShapeType="1"/>
          </p:cNvSpPr>
          <p:nvPr/>
        </p:nvSpPr>
        <p:spPr bwMode="auto">
          <a:xfrm>
            <a:off x="4474390" y="2234375"/>
            <a:ext cx="0" cy="113847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32" name="Line 16"/>
          <p:cNvSpPr>
            <a:spLocks noChangeShapeType="1"/>
          </p:cNvSpPr>
          <p:nvPr/>
        </p:nvSpPr>
        <p:spPr bwMode="auto">
          <a:xfrm>
            <a:off x="2741709" y="3187056"/>
            <a:ext cx="1042331" cy="64829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33" name="Line 17"/>
          <p:cNvSpPr>
            <a:spLocks noChangeShapeType="1"/>
          </p:cNvSpPr>
          <p:nvPr/>
        </p:nvSpPr>
        <p:spPr bwMode="auto">
          <a:xfrm flipH="1">
            <a:off x="5190020" y="3175197"/>
            <a:ext cx="1147343" cy="6344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2835" name="Rectangle 19"/>
          <p:cNvSpPr>
            <a:spLocks noChangeArrowheads="1"/>
          </p:cNvSpPr>
          <p:nvPr/>
        </p:nvSpPr>
        <p:spPr bwMode="auto">
          <a:xfrm>
            <a:off x="2064899" y="421594"/>
            <a:ext cx="5114222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/>
          <a:p>
            <a:pPr algn="ctr"/>
            <a:r>
              <a:rPr lang="en-US"/>
              <a:t>LANGKAH MENCARI </a:t>
            </a:r>
            <a:r>
              <a:rPr lang="en-US" smtClean="0"/>
              <a:t>INTELIJEN TEKNOLOGI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/>
              <a:t>MEKANISME PENGUMPULAN DATA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36947" indent="-336947"/>
            <a:r>
              <a:rPr lang="en-US" sz="2100" b="1"/>
              <a:t>TANTANGAN PENGUMPULAN DATA</a:t>
            </a:r>
          </a:p>
          <a:p>
            <a:pPr marL="806054" lvl="1" indent="-334566">
              <a:buFontTx/>
              <a:buAutoNum type="arabicPeriod"/>
            </a:pPr>
            <a:r>
              <a:rPr lang="en-US" sz="1800" b="1"/>
              <a:t>Teknologi yang terdahulu (yg sudah ada),</a:t>
            </a:r>
          </a:p>
          <a:p>
            <a:pPr marL="806054" lvl="1" indent="-334566">
              <a:buFontTx/>
              <a:buAutoNum type="arabicPeriod"/>
            </a:pPr>
            <a:r>
              <a:rPr lang="en-US" sz="1800" b="1"/>
              <a:t>Teknologi yang sudah ketinggalan.</a:t>
            </a:r>
          </a:p>
          <a:p>
            <a:pPr marL="336947" indent="-336947"/>
            <a:r>
              <a:rPr lang="en-US" sz="2100" b="1"/>
              <a:t>PENYUSUNAN ORGANISASI UNTUK PENGUMPULAN DATA</a:t>
            </a:r>
          </a:p>
          <a:p>
            <a:pPr marL="806054" lvl="1" indent="-334566">
              <a:buFontTx/>
              <a:buAutoNum type="arabicPeriod"/>
            </a:pPr>
            <a:r>
              <a:rPr lang="en-US" sz="1800" b="1"/>
              <a:t>kerangka waktu pengumpulan data, </a:t>
            </a:r>
          </a:p>
          <a:p>
            <a:pPr marL="806054" lvl="1" indent="-334566">
              <a:buFontTx/>
              <a:buAutoNum type="arabicPeriod"/>
            </a:pPr>
            <a:r>
              <a:rPr lang="en-US" sz="1800" b="1"/>
              <a:t>tingkat komitmen dari perusahaan untuk teknologi pengumpulan intelegensi.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550" y="803673"/>
            <a:ext cx="7429500" cy="36540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grpSp>
        <p:nvGrpSpPr>
          <p:cNvPr id="164869" name="Group 5"/>
          <p:cNvGrpSpPr>
            <a:grpSpLocks/>
          </p:cNvGrpSpPr>
          <p:nvPr/>
        </p:nvGrpSpPr>
        <p:grpSpPr bwMode="auto">
          <a:xfrm>
            <a:off x="2108522" y="1021895"/>
            <a:ext cx="5155406" cy="3092907"/>
            <a:chOff x="1961" y="8833"/>
            <a:chExt cx="8022" cy="3926"/>
          </a:xfrm>
        </p:grpSpPr>
        <p:sp>
          <p:nvSpPr>
            <p:cNvPr id="164870" name="Rectangle 6"/>
            <p:cNvSpPr>
              <a:spLocks noChangeArrowheads="1"/>
            </p:cNvSpPr>
            <p:nvPr/>
          </p:nvSpPr>
          <p:spPr bwMode="auto">
            <a:xfrm>
              <a:off x="3232" y="9745"/>
              <a:ext cx="6446" cy="301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1" name="Text Box 7"/>
            <p:cNvSpPr txBox="1">
              <a:spLocks noChangeArrowheads="1"/>
            </p:cNvSpPr>
            <p:nvPr/>
          </p:nvSpPr>
          <p:spPr bwMode="auto">
            <a:xfrm>
              <a:off x="3165" y="9260"/>
              <a:ext cx="6379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2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Ex Post                      Current                     Ex Ante</a:t>
              </a:r>
              <a:endParaRPr lang="en-US" sz="21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64872" name="Line 8"/>
            <p:cNvSpPr>
              <a:spLocks noChangeShapeType="1"/>
            </p:cNvSpPr>
            <p:nvPr/>
          </p:nvSpPr>
          <p:spPr bwMode="auto">
            <a:xfrm>
              <a:off x="5073" y="9460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3" name="Line 9"/>
            <p:cNvSpPr>
              <a:spLocks noChangeShapeType="1"/>
            </p:cNvSpPr>
            <p:nvPr/>
          </p:nvSpPr>
          <p:spPr bwMode="auto">
            <a:xfrm>
              <a:off x="6848" y="9477"/>
              <a:ext cx="7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4" name="Text Box 10"/>
            <p:cNvSpPr txBox="1">
              <a:spLocks noChangeArrowheads="1"/>
            </p:cNvSpPr>
            <p:nvPr/>
          </p:nvSpPr>
          <p:spPr bwMode="auto">
            <a:xfrm>
              <a:off x="2060" y="9645"/>
              <a:ext cx="920" cy="3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1100" i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Low</a:t>
              </a: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endParaRPr lang="en-US" sz="11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100" i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High</a:t>
              </a:r>
              <a:endParaRPr lang="en-US" sz="2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4875" name="Line 11"/>
            <p:cNvSpPr>
              <a:spLocks noChangeShapeType="1"/>
            </p:cNvSpPr>
            <p:nvPr/>
          </p:nvSpPr>
          <p:spPr bwMode="auto">
            <a:xfrm flipH="1">
              <a:off x="2494" y="10063"/>
              <a:ext cx="1" cy="21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876" name="Text Box 12"/>
            <p:cNvSpPr txBox="1">
              <a:spLocks noChangeArrowheads="1"/>
            </p:cNvSpPr>
            <p:nvPr/>
          </p:nvSpPr>
          <p:spPr bwMode="auto">
            <a:xfrm>
              <a:off x="1961" y="8833"/>
              <a:ext cx="8022" cy="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sz="9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Time Frame of Data Collection</a:t>
              </a:r>
            </a:p>
            <a:p>
              <a:r>
                <a:rPr lang="en-US" sz="9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Level of</a:t>
              </a:r>
            </a:p>
            <a:p>
              <a:r>
                <a:rPr lang="en-US" sz="900" i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Commitment</a:t>
              </a:r>
              <a:endParaRPr lang="en-US" sz="21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6493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339671"/>
              </p:ext>
            </p:extLst>
          </p:nvPr>
        </p:nvGraphicFramePr>
        <p:xfrm>
          <a:off x="2971800" y="2057400"/>
          <a:ext cx="4057650" cy="1715929"/>
        </p:xfrm>
        <a:graphic>
          <a:graphicData uri="http://schemas.openxmlformats.org/drawingml/2006/table">
            <a:tbl>
              <a:tblPr/>
              <a:tblGrid>
                <a:gridCol w="1028700"/>
                <a:gridCol w="1594247"/>
                <a:gridCol w="1434703"/>
              </a:tblGrid>
              <a:tr h="4800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Reverse engineering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Trade shows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Visits to supplier, distributors, customer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Ad hoc Delphi studies scenarios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8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G Omega" pitchFamily="34" charset="0"/>
                      </a:endParaRPr>
                    </a:p>
                  </a:txBody>
                  <a:tcPr marL="68580" marR="68580" marT="34290" marB="3429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Board of directors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Consultants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Personal recruitment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    “Cherry-picking”</a:t>
                      </a: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Chartering organizational location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G Omeg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Technical inttelegence unit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933" name="Rectangle 69"/>
          <p:cNvSpPr>
            <a:spLocks noChangeArrowheads="1"/>
          </p:cNvSpPr>
          <p:nvPr/>
        </p:nvSpPr>
        <p:spPr bwMode="auto">
          <a:xfrm>
            <a:off x="2101312" y="364444"/>
            <a:ext cx="4917565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/>
          <a:p>
            <a:pPr algn="ctr"/>
            <a:r>
              <a:rPr lang="en-US"/>
              <a:t>KERANGKA WAKTU PENGUMPULAN DATA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ALAT ANALISIS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b="1"/>
              <a:t>ALAT FORECASTING</a:t>
            </a:r>
          </a:p>
          <a:p>
            <a:pPr marL="457200" indent="-457200"/>
            <a:r>
              <a:rPr lang="en-US"/>
              <a:t>Time-series</a:t>
            </a:r>
          </a:p>
          <a:p>
            <a:pPr marL="457200" indent="-457200"/>
            <a:r>
              <a:rPr lang="en-US"/>
              <a:t>S-Curve</a:t>
            </a:r>
          </a:p>
          <a:p>
            <a:pPr marL="457200" indent="-457200"/>
            <a:r>
              <a:rPr lang="en-US"/>
              <a:t>Simulation</a:t>
            </a:r>
          </a:p>
          <a:p>
            <a:pPr marL="457200" indent="-457200"/>
            <a:r>
              <a:rPr lang="en-US"/>
              <a:t>Scenario</a:t>
            </a:r>
          </a:p>
          <a:p>
            <a:pPr marL="457200" indent="-457200"/>
            <a:r>
              <a:rPr lang="en-US"/>
              <a:t>Delphi</a:t>
            </a:r>
          </a:p>
          <a:p>
            <a:pPr marL="457200" indent="-457200"/>
            <a:r>
              <a:rPr lang="en-US"/>
              <a:t>Morphological analysis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MANAGING ENVIRONMENTAL ANALYSIS</a:t>
            </a:r>
            <a:br>
              <a:rPr lang="en-US" sz="2400"/>
            </a:br>
            <a:r>
              <a:rPr lang="en-US" sz="2400"/>
              <a:t>IN ORGANIZATION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600200"/>
            <a:ext cx="5943600" cy="2971800"/>
          </a:xfrm>
        </p:spPr>
        <p:txBody>
          <a:bodyPr/>
          <a:lstStyle/>
          <a:p>
            <a:pPr marL="457200" indent="-457200"/>
            <a:r>
              <a:rPr lang="en-US"/>
              <a:t>Managing the design process</a:t>
            </a:r>
          </a:p>
          <a:p>
            <a:pPr marL="457200" indent="-457200"/>
            <a:r>
              <a:rPr lang="en-US"/>
              <a:t>Managing the internal process</a:t>
            </a:r>
          </a:p>
          <a:p>
            <a:pPr marL="457200" indent="-457200"/>
            <a:r>
              <a:rPr lang="en-US"/>
              <a:t>Managing Linkages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7" name="Oval 11"/>
          <p:cNvSpPr>
            <a:spLocks noChangeArrowheads="1"/>
          </p:cNvSpPr>
          <p:nvPr/>
        </p:nvSpPr>
        <p:spPr bwMode="auto">
          <a:xfrm>
            <a:off x="1607663" y="2723347"/>
            <a:ext cx="1457911" cy="81393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7948" name="Oval 12"/>
          <p:cNvSpPr>
            <a:spLocks noChangeArrowheads="1"/>
          </p:cNvSpPr>
          <p:nvPr/>
        </p:nvSpPr>
        <p:spPr bwMode="auto">
          <a:xfrm>
            <a:off x="2667000" y="3960161"/>
            <a:ext cx="1457911" cy="81393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7950" name="Oval 14"/>
          <p:cNvSpPr>
            <a:spLocks noChangeArrowheads="1"/>
          </p:cNvSpPr>
          <p:nvPr/>
        </p:nvSpPr>
        <p:spPr bwMode="auto">
          <a:xfrm>
            <a:off x="5405862" y="3866888"/>
            <a:ext cx="1457911" cy="81393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7949" name="Oval 13"/>
          <p:cNvSpPr>
            <a:spLocks noChangeArrowheads="1"/>
          </p:cNvSpPr>
          <p:nvPr/>
        </p:nvSpPr>
        <p:spPr bwMode="auto">
          <a:xfrm>
            <a:off x="6044424" y="2519000"/>
            <a:ext cx="1457911" cy="81393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7946" name="Oval 10"/>
          <p:cNvSpPr>
            <a:spLocks noChangeArrowheads="1"/>
          </p:cNvSpPr>
          <p:nvPr/>
        </p:nvSpPr>
        <p:spPr bwMode="auto">
          <a:xfrm>
            <a:off x="2274422" y="1265832"/>
            <a:ext cx="1457911" cy="81393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endParaRPr lang="id-ID"/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2318352" y="1420068"/>
            <a:ext cx="1402348" cy="65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sz="1500" b="0"/>
              <a:t>Herring</a:t>
            </a:r>
          </a:p>
          <a:p>
            <a:pPr algn="ctr"/>
            <a:r>
              <a:rPr lang="en-US" sz="1500" b="0"/>
              <a:t>Assessment</a:t>
            </a:r>
            <a:endParaRPr lang="en-US" sz="2400"/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6141453" y="2757898"/>
            <a:ext cx="1402348" cy="65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sz="1500" b="0"/>
              <a:t>Planning</a:t>
            </a:r>
            <a:endParaRPr lang="en-US" sz="2400"/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1646331" y="2957248"/>
            <a:ext cx="1402348" cy="65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sz="1500" b="0"/>
              <a:t>Presentation</a:t>
            </a:r>
            <a:endParaRPr lang="en-US" sz="2400"/>
          </a:p>
        </p:txBody>
      </p:sp>
      <p:sp>
        <p:nvSpPr>
          <p:cNvPr id="167944" name="Text Box 8"/>
          <p:cNvSpPr txBox="1">
            <a:spLocks noChangeArrowheads="1"/>
          </p:cNvSpPr>
          <p:nvPr/>
        </p:nvSpPr>
        <p:spPr bwMode="auto">
          <a:xfrm>
            <a:off x="2694781" y="4124491"/>
            <a:ext cx="1402348" cy="65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sz="1500" b="0"/>
              <a:t>Aanalysis</a:t>
            </a:r>
            <a:endParaRPr lang="en-US" sz="2400"/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5377666" y="4133447"/>
            <a:ext cx="1402348" cy="65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/>
            <a:r>
              <a:rPr lang="en-US" sz="1500" b="0"/>
              <a:t>Collection</a:t>
            </a:r>
            <a:endParaRPr lang="en-US" sz="2400"/>
          </a:p>
        </p:txBody>
      </p:sp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2971800" y="457200"/>
            <a:ext cx="28003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HERRING MODEL</a:t>
            </a:r>
          </a:p>
        </p:txBody>
      </p:sp>
      <p:sp>
        <p:nvSpPr>
          <p:cNvPr id="2" name="Arc 1"/>
          <p:cNvSpPr/>
          <p:nvPr/>
        </p:nvSpPr>
        <p:spPr>
          <a:xfrm>
            <a:off x="2317673" y="1206646"/>
            <a:ext cx="4546100" cy="3365354"/>
          </a:xfrm>
          <a:prstGeom prst="arc">
            <a:avLst>
              <a:gd name="adj1" fmla="val 8856580"/>
              <a:gd name="adj2" fmla="val 9565336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sp>
        <p:nvSpPr>
          <p:cNvPr id="26" name="Arc 25"/>
          <p:cNvSpPr/>
          <p:nvPr/>
        </p:nvSpPr>
        <p:spPr>
          <a:xfrm>
            <a:off x="2327434" y="1040670"/>
            <a:ext cx="4546100" cy="3365354"/>
          </a:xfrm>
          <a:prstGeom prst="arc">
            <a:avLst>
              <a:gd name="adj1" fmla="val 13951611"/>
              <a:gd name="adj2" fmla="val 20999368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sp>
        <p:nvSpPr>
          <p:cNvPr id="27" name="Arc 26"/>
          <p:cNvSpPr/>
          <p:nvPr/>
        </p:nvSpPr>
        <p:spPr>
          <a:xfrm>
            <a:off x="2311900" y="1200150"/>
            <a:ext cx="4546100" cy="3365354"/>
          </a:xfrm>
          <a:prstGeom prst="arc">
            <a:avLst>
              <a:gd name="adj1" fmla="val 814127"/>
              <a:gd name="adj2" fmla="val 1664993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sp>
        <p:nvSpPr>
          <p:cNvPr id="28" name="Arc 27"/>
          <p:cNvSpPr/>
          <p:nvPr/>
        </p:nvSpPr>
        <p:spPr>
          <a:xfrm>
            <a:off x="2311900" y="1200150"/>
            <a:ext cx="4546100" cy="3365354"/>
          </a:xfrm>
          <a:prstGeom prst="arc">
            <a:avLst>
              <a:gd name="adj1" fmla="val 3790748"/>
              <a:gd name="adj2" fmla="val 6210223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sp>
        <p:nvSpPr>
          <p:cNvPr id="29" name="Arc 28"/>
          <p:cNvSpPr/>
          <p:nvPr/>
        </p:nvSpPr>
        <p:spPr>
          <a:xfrm>
            <a:off x="2308123" y="1200150"/>
            <a:ext cx="4546100" cy="3365354"/>
          </a:xfrm>
          <a:prstGeom prst="arc">
            <a:avLst>
              <a:gd name="adj1" fmla="val 11171816"/>
              <a:gd name="adj2" fmla="val 12169692"/>
            </a:avLst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 Gree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1472332063</TotalTime>
  <Pages>24</Pages>
  <Words>414</Words>
  <Application>Microsoft Office PowerPoint</Application>
  <PresentationFormat>On-screen Show (16:9)</PresentationFormat>
  <Paragraphs>160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Ion</vt:lpstr>
      <vt:lpstr>PowerPoint Presentation</vt:lpstr>
      <vt:lpstr>PowerPoint Presentation</vt:lpstr>
      <vt:lpstr>PowerPoint Presentation</vt:lpstr>
      <vt:lpstr>PowerPoint Presentation</vt:lpstr>
      <vt:lpstr>Intelijen Teknologi</vt:lpstr>
      <vt:lpstr>PowerPoint Presentation</vt:lpstr>
      <vt:lpstr>PENTINGNYA INTELIJEN TEKNOLOGI</vt:lpstr>
      <vt:lpstr>LEVEL OF TECHNOLOGY INTELLIGENCE</vt:lpstr>
      <vt:lpstr>PowerPoint Presentation</vt:lpstr>
      <vt:lpstr>PowerPoint Presentation</vt:lpstr>
      <vt:lpstr>Langkah-langkah pemetaan lingkungan teknologi meliputi:</vt:lpstr>
      <vt:lpstr>PowerPoint Presentation</vt:lpstr>
      <vt:lpstr>MEKANISME PENGUMPULAN DATA</vt:lpstr>
      <vt:lpstr>PowerPoint Presentation</vt:lpstr>
      <vt:lpstr>ALAT ANALISIS</vt:lpstr>
      <vt:lpstr>MANAGING ENVIRONMENTAL ANALYSIS IN ORGANIZATION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keywords/>
  <dc:description/>
  <cp:lastModifiedBy>Jary</cp:lastModifiedBy>
  <cp:revision>163</cp:revision>
  <cp:lastPrinted>1997-04-29T13:41:06Z</cp:lastPrinted>
  <dcterms:created xsi:type="dcterms:W3CDTF">1996-01-09T12:47:42Z</dcterms:created>
  <dcterms:modified xsi:type="dcterms:W3CDTF">2015-04-07T02:46:08Z</dcterms:modified>
</cp:coreProperties>
</file>