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1"/>
  </p:sldMasterIdLst>
  <p:notesMasterIdLst>
    <p:notesMasterId r:id="rId35"/>
  </p:notesMasterIdLst>
  <p:handoutMasterIdLst>
    <p:handoutMasterId r:id="rId36"/>
  </p:handoutMasterIdLst>
  <p:sldIdLst>
    <p:sldId id="256" r:id="rId2"/>
    <p:sldId id="257" r:id="rId3"/>
    <p:sldId id="266" r:id="rId4"/>
    <p:sldId id="294" r:id="rId5"/>
    <p:sldId id="267" r:id="rId6"/>
    <p:sldId id="268" r:id="rId7"/>
    <p:sldId id="269" r:id="rId8"/>
    <p:sldId id="270" r:id="rId9"/>
    <p:sldId id="271" r:id="rId10"/>
    <p:sldId id="272" r:id="rId11"/>
    <p:sldId id="295" r:id="rId12"/>
    <p:sldId id="273" r:id="rId13"/>
    <p:sldId id="274" r:id="rId14"/>
    <p:sldId id="276" r:id="rId15"/>
    <p:sldId id="277" r:id="rId16"/>
    <p:sldId id="278" r:id="rId17"/>
    <p:sldId id="279" r:id="rId18"/>
    <p:sldId id="275" r:id="rId19"/>
    <p:sldId id="280" r:id="rId20"/>
    <p:sldId id="281" r:id="rId21"/>
    <p:sldId id="282" r:id="rId22"/>
    <p:sldId id="283" r:id="rId23"/>
    <p:sldId id="293" r:id="rId24"/>
    <p:sldId id="284" r:id="rId25"/>
    <p:sldId id="285" r:id="rId26"/>
    <p:sldId id="286" r:id="rId27"/>
    <p:sldId id="287" r:id="rId28"/>
    <p:sldId id="288" r:id="rId29"/>
    <p:sldId id="297" r:id="rId30"/>
    <p:sldId id="289" r:id="rId31"/>
    <p:sldId id="290" r:id="rId32"/>
    <p:sldId id="291" r:id="rId33"/>
    <p:sldId id="296" r:id="rId34"/>
  </p:sldIdLst>
  <p:sldSz cx="12192000" cy="6858000"/>
  <p:notesSz cx="6858000" cy="9312275"/>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33CC"/>
    <a:srgbClr val="66CCFF"/>
    <a:srgbClr val="CC3300"/>
    <a:srgbClr val="FFFF66"/>
    <a:srgbClr val="99FF99"/>
    <a:srgbClr val="DDDDDD"/>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278" autoAdjust="0"/>
  </p:normalViewPr>
  <p:slideViewPr>
    <p:cSldViewPr snapToGrid="0">
      <p:cViewPr varScale="1">
        <p:scale>
          <a:sx n="58" d="100"/>
          <a:sy n="58" d="100"/>
        </p:scale>
        <p:origin x="-1062" y="-96"/>
      </p:cViewPr>
      <p:guideLst>
        <p:guide orient="horz" pos="2160"/>
        <p:guide pos="3840"/>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55299" name="Rectangle 3"/>
          <p:cNvSpPr>
            <a:spLocks noGrp="1" noChangeArrowheads="1"/>
          </p:cNvSpPr>
          <p:nvPr>
            <p:ph type="dt" sz="quarter" idx="1"/>
          </p:nvPr>
        </p:nvSpPr>
        <p:spPr bwMode="auto">
          <a:xfrm>
            <a:off x="3884613"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55300" name="Rectangle 4"/>
          <p:cNvSpPr>
            <a:spLocks noGrp="1" noChangeArrowheads="1"/>
          </p:cNvSpPr>
          <p:nvPr>
            <p:ph type="ftr" sz="quarter" idx="2"/>
          </p:nvPr>
        </p:nvSpPr>
        <p:spPr bwMode="auto">
          <a:xfrm>
            <a:off x="0" y="884555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5301" name="Rectangle 5"/>
          <p:cNvSpPr>
            <a:spLocks noGrp="1" noChangeArrowheads="1"/>
          </p:cNvSpPr>
          <p:nvPr>
            <p:ph type="sldNum" sz="quarter" idx="3"/>
          </p:nvPr>
        </p:nvSpPr>
        <p:spPr bwMode="auto">
          <a:xfrm>
            <a:off x="3884613" y="884555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4D840CD-2D02-4F36-837B-6E589CB3D8AB}" type="slidenum">
              <a:rPr lang="en-US"/>
              <a:pPr/>
              <a:t>‹#›</a:t>
            </a:fld>
            <a:endParaRPr lang="en-US"/>
          </a:p>
        </p:txBody>
      </p:sp>
    </p:spTree>
    <p:extLst>
      <p:ext uri="{BB962C8B-B14F-4D97-AF65-F5344CB8AC3E}">
        <p14:creationId xmlns:p14="http://schemas.microsoft.com/office/powerpoint/2010/main" val="6550855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884613"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325438" y="698500"/>
            <a:ext cx="6208712" cy="34925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422775"/>
            <a:ext cx="5486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4555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4613" y="884555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E4C87DC-9ABC-4344-88F4-C553B7A6EBCF}" type="slidenum">
              <a:rPr lang="en-US"/>
              <a:pPr/>
              <a:t>‹#›</a:t>
            </a:fld>
            <a:endParaRPr lang="en-US"/>
          </a:p>
        </p:txBody>
      </p:sp>
    </p:spTree>
    <p:extLst>
      <p:ext uri="{BB962C8B-B14F-4D97-AF65-F5344CB8AC3E}">
        <p14:creationId xmlns:p14="http://schemas.microsoft.com/office/powerpoint/2010/main" val="66542077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en.wikipedia.org/wiki/Technology_management"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en.wikipedia.org/wiki/De_facto_standard"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smtClean="0">
                <a:solidFill>
                  <a:schemeClr val="tx1"/>
                </a:solidFill>
                <a:effectLst/>
                <a:latin typeface="Arial" panose="020B0604020202020204" pitchFamily="34" charset="0"/>
                <a:ea typeface="+mn-ea"/>
                <a:cs typeface="+mn-cs"/>
              </a:rPr>
              <a:t>Dominant design</a:t>
            </a:r>
            <a:r>
              <a:rPr lang="en-US" sz="1200" b="0" i="0" kern="1200" smtClean="0">
                <a:solidFill>
                  <a:schemeClr val="tx1"/>
                </a:solidFill>
                <a:effectLst/>
                <a:latin typeface="Arial" panose="020B0604020202020204" pitchFamily="34" charset="0"/>
                <a:ea typeface="+mn-ea"/>
                <a:cs typeface="+mn-cs"/>
              </a:rPr>
              <a:t> is a </a:t>
            </a:r>
            <a:r>
              <a:rPr lang="en-US" sz="1200" b="0" i="0" u="sng" strike="noStrike" kern="1200" smtClean="0">
                <a:solidFill>
                  <a:schemeClr val="tx1"/>
                </a:solidFill>
                <a:effectLst/>
                <a:latin typeface="Arial" panose="020B0604020202020204" pitchFamily="34" charset="0"/>
                <a:ea typeface="+mn-ea"/>
                <a:cs typeface="+mn-cs"/>
                <a:hlinkClick r:id="rId3" tooltip="Technology management"/>
              </a:rPr>
              <a:t>technology management</a:t>
            </a:r>
            <a:r>
              <a:rPr lang="en-US" sz="1200" b="0" i="0" kern="1200" smtClean="0">
                <a:solidFill>
                  <a:schemeClr val="tx1"/>
                </a:solidFill>
                <a:effectLst/>
                <a:latin typeface="Arial" panose="020B0604020202020204" pitchFamily="34" charset="0"/>
                <a:ea typeface="+mn-ea"/>
                <a:cs typeface="+mn-cs"/>
              </a:rPr>
              <a:t> concept introduced by Utterback and Abernathy in 1975, identifying key technological features that become a </a:t>
            </a:r>
            <a:r>
              <a:rPr lang="en-US" sz="1200" b="0" i="0" u="none" strike="noStrike" kern="1200" smtClean="0">
                <a:solidFill>
                  <a:schemeClr val="tx1"/>
                </a:solidFill>
                <a:effectLst/>
                <a:latin typeface="Arial" panose="020B0604020202020204" pitchFamily="34" charset="0"/>
                <a:ea typeface="+mn-ea"/>
                <a:cs typeface="+mn-cs"/>
                <a:hlinkClick r:id="rId4" tooltip="De facto standard"/>
              </a:rPr>
              <a:t>de facto standard</a:t>
            </a:r>
            <a:endParaRPr lang="id-ID" sz="1200" b="0" i="0" u="none" strike="noStrike" kern="1200" smtClean="0">
              <a:solidFill>
                <a:schemeClr val="tx1"/>
              </a:solidFill>
              <a:effectLst/>
              <a:latin typeface="Arial" panose="020B0604020202020204" pitchFamily="34" charset="0"/>
              <a:ea typeface="+mn-ea"/>
              <a:cs typeface="+mn-cs"/>
            </a:endParaRPr>
          </a:p>
          <a:p>
            <a:endParaRPr lang="id-ID"/>
          </a:p>
        </p:txBody>
      </p:sp>
      <p:sp>
        <p:nvSpPr>
          <p:cNvPr id="4" name="Slide Number Placeholder 3"/>
          <p:cNvSpPr>
            <a:spLocks noGrp="1"/>
          </p:cNvSpPr>
          <p:nvPr>
            <p:ph type="sldNum" sz="quarter" idx="10"/>
          </p:nvPr>
        </p:nvSpPr>
        <p:spPr/>
        <p:txBody>
          <a:bodyPr/>
          <a:lstStyle/>
          <a:p>
            <a:fld id="{BE4C87DC-9ABC-4344-88F4-C553B7A6EBCF}" type="slidenum">
              <a:rPr lang="en-US" smtClean="0"/>
              <a:pPr/>
              <a:t>14</a:t>
            </a:fld>
            <a:endParaRPr lang="en-US"/>
          </a:p>
        </p:txBody>
      </p:sp>
    </p:spTree>
    <p:extLst>
      <p:ext uri="{BB962C8B-B14F-4D97-AF65-F5344CB8AC3E}">
        <p14:creationId xmlns:p14="http://schemas.microsoft.com/office/powerpoint/2010/main" val="800984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491" y="1828800"/>
            <a:ext cx="8231744" cy="2895600"/>
          </a:xfrm>
        </p:spPr>
        <p:txBody>
          <a:bodyPr anchor="b">
            <a:normAutofit/>
          </a:bodyPr>
          <a:lstStyle>
            <a:lvl1pPr>
              <a:lnSpc>
                <a:spcPct val="80000"/>
              </a:lnSpc>
              <a:defRPr sz="6600">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1065490" y="4800600"/>
            <a:ext cx="8231744"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299252394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cap="none" spc="0">
                <a:ln w="22225">
                  <a:solidFill>
                    <a:schemeClr val="accent2"/>
                  </a:solidFill>
                  <a:prstDash val="solid"/>
                </a:ln>
                <a:solidFill>
                  <a:schemeClr val="accent2">
                    <a:lumMod val="40000"/>
                    <a:lumOff val="60000"/>
                  </a:schemeClr>
                </a:solidFill>
                <a:effectLst/>
              </a:defRPr>
            </a:lvl1p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4154963-C91A-47E7-8A38-62538A1F5198}" type="datetime1">
              <a:rPr lang="id-ID" smtClean="0"/>
              <a:pPr/>
              <a:t>06/04/2015</a:t>
            </a:fld>
            <a:endParaRPr lang="en-US"/>
          </a:p>
        </p:txBody>
      </p:sp>
      <p:sp>
        <p:nvSpPr>
          <p:cNvPr id="5" name="Footer Placeholder 4"/>
          <p:cNvSpPr>
            <a:spLocks noGrp="1"/>
          </p:cNvSpPr>
          <p:nvPr>
            <p:ph type="ftr" sz="quarter" idx="11"/>
          </p:nvPr>
        </p:nvSpPr>
        <p:spPr/>
        <p:txBody>
          <a:bodyPr/>
          <a:lstStyle/>
          <a:p>
            <a:r>
              <a:rPr lang="en-US" smtClean="0"/>
              <a:t>jaryono@hotmail.com</a:t>
            </a:r>
            <a:endParaRPr lang="en-US"/>
          </a:p>
        </p:txBody>
      </p:sp>
      <p:sp>
        <p:nvSpPr>
          <p:cNvPr id="6" name="Slide Number Placeholder 5"/>
          <p:cNvSpPr>
            <a:spLocks noGrp="1"/>
          </p:cNvSpPr>
          <p:nvPr>
            <p:ph type="sldNum" sz="quarter" idx="12"/>
          </p:nvPr>
        </p:nvSpPr>
        <p:spPr/>
        <p:txBody>
          <a:bodyPr/>
          <a:lstStyle/>
          <a:p>
            <a:fld id="{3819FDDE-B4FE-483B-A9CB-9575F149D8B3}" type="slidenum">
              <a:rPr lang="en-US" smtClean="0"/>
              <a:pPr/>
              <a:t>‹#›</a:t>
            </a:fld>
            <a:endParaRPr lang="en-US"/>
          </a:p>
        </p:txBody>
      </p:sp>
    </p:spTree>
    <p:extLst>
      <p:ext uri="{BB962C8B-B14F-4D97-AF65-F5344CB8AC3E}">
        <p14:creationId xmlns:p14="http://schemas.microsoft.com/office/powerpoint/2010/main" val="68566741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891" y="2514600"/>
            <a:ext cx="8694663" cy="2819400"/>
          </a:xfrm>
        </p:spPr>
        <p:txBody>
          <a:bodyPr anchor="b">
            <a:normAutofit/>
          </a:bodyPr>
          <a:lstStyle>
            <a:lvl1pPr algn="l">
              <a:lnSpc>
                <a:spcPct val="80000"/>
              </a:lnSpc>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1065491" y="5410201"/>
            <a:ext cx="8689596"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5AB950-1F88-495B-B3EC-F076D4E17F56}" type="datetimeFigureOut">
              <a:rPr lang="en-US" smtClean="0"/>
              <a:t>4/6/2015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8BE1B-F821-4C05-9C77-C81DF14C6DAE}" type="slidenum">
              <a:rPr lang="en-US" smtClean="0"/>
              <a:t>‹#›</a:t>
            </a:fld>
            <a:endParaRPr lang="en-US"/>
          </a:p>
        </p:txBody>
      </p:sp>
    </p:spTree>
    <p:extLst>
      <p:ext uri="{BB962C8B-B14F-4D97-AF65-F5344CB8AC3E}">
        <p14:creationId xmlns:p14="http://schemas.microsoft.com/office/powerpoint/2010/main" val="135279114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505174" y="1905001"/>
            <a:ext cx="442075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30806" y="1905001"/>
            <a:ext cx="4420751"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518952F-3D9F-4184-B41D-C07CE0A6B3A4}" type="datetime1">
              <a:rPr lang="id-ID" smtClean="0"/>
              <a:pPr/>
              <a:t>06/04/2015</a:t>
            </a:fld>
            <a:endParaRPr lang="en-US"/>
          </a:p>
        </p:txBody>
      </p:sp>
      <p:sp>
        <p:nvSpPr>
          <p:cNvPr id="6" name="Footer Placeholder 5"/>
          <p:cNvSpPr>
            <a:spLocks noGrp="1"/>
          </p:cNvSpPr>
          <p:nvPr>
            <p:ph type="ftr" sz="quarter" idx="11"/>
          </p:nvPr>
        </p:nvSpPr>
        <p:spPr/>
        <p:txBody>
          <a:bodyPr/>
          <a:lstStyle/>
          <a:p>
            <a:r>
              <a:rPr lang="en-US" smtClean="0"/>
              <a:t>jaryono@hotmail.com</a:t>
            </a:r>
            <a:endParaRPr lang="en-US"/>
          </a:p>
        </p:txBody>
      </p:sp>
      <p:sp>
        <p:nvSpPr>
          <p:cNvPr id="7" name="Slide Number Placeholder 6"/>
          <p:cNvSpPr>
            <a:spLocks noGrp="1"/>
          </p:cNvSpPr>
          <p:nvPr>
            <p:ph type="sldNum" sz="quarter" idx="12"/>
          </p:nvPr>
        </p:nvSpPr>
        <p:spPr/>
        <p:txBody>
          <a:bodyPr/>
          <a:lstStyle/>
          <a:p>
            <a:fld id="{73C179EB-A4F2-445B-A757-D1A112486D40}" type="slidenum">
              <a:rPr lang="en-US" smtClean="0"/>
              <a:pPr/>
              <a:t>‹#›</a:t>
            </a:fld>
            <a:endParaRPr lang="en-US"/>
          </a:p>
        </p:txBody>
      </p:sp>
    </p:spTree>
    <p:extLst>
      <p:ext uri="{BB962C8B-B14F-4D97-AF65-F5344CB8AC3E}">
        <p14:creationId xmlns:p14="http://schemas.microsoft.com/office/powerpoint/2010/main" val="16729906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22808" y="1905000"/>
            <a:ext cx="441770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2808" y="2743201"/>
            <a:ext cx="441770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51489" y="1905000"/>
            <a:ext cx="441770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51489" y="2743201"/>
            <a:ext cx="441770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EE831A05-A812-4287-89AC-FE7ED2E6430B}" type="datetime1">
              <a:rPr lang="id-ID" smtClean="0"/>
              <a:pPr/>
              <a:t>06/04/2015</a:t>
            </a:fld>
            <a:endParaRPr lang="en-US"/>
          </a:p>
        </p:txBody>
      </p:sp>
      <p:sp>
        <p:nvSpPr>
          <p:cNvPr id="8" name="Footer Placeholder 7"/>
          <p:cNvSpPr>
            <a:spLocks noGrp="1"/>
          </p:cNvSpPr>
          <p:nvPr>
            <p:ph type="ftr" sz="quarter" idx="11"/>
          </p:nvPr>
        </p:nvSpPr>
        <p:spPr/>
        <p:txBody>
          <a:bodyPr/>
          <a:lstStyle/>
          <a:p>
            <a:r>
              <a:rPr lang="en-US" smtClean="0"/>
              <a:t>jaryono@hotmail.com</a:t>
            </a:r>
            <a:endParaRPr lang="en-US"/>
          </a:p>
        </p:txBody>
      </p:sp>
      <p:sp>
        <p:nvSpPr>
          <p:cNvPr id="9" name="Slide Number Placeholder 8"/>
          <p:cNvSpPr>
            <a:spLocks noGrp="1"/>
          </p:cNvSpPr>
          <p:nvPr>
            <p:ph type="sldNum" sz="quarter" idx="12"/>
          </p:nvPr>
        </p:nvSpPr>
        <p:spPr/>
        <p:txBody>
          <a:bodyPr/>
          <a:lstStyle/>
          <a:p>
            <a:fld id="{A051D91B-4680-4476-8A45-C974B48BCD8B}" type="slidenum">
              <a:rPr lang="en-US" smtClean="0"/>
              <a:pPr/>
              <a:t>‹#›</a:t>
            </a:fld>
            <a:endParaRPr lang="en-US"/>
          </a:p>
        </p:txBody>
      </p:sp>
    </p:spTree>
    <p:extLst>
      <p:ext uri="{BB962C8B-B14F-4D97-AF65-F5344CB8AC3E}">
        <p14:creationId xmlns:p14="http://schemas.microsoft.com/office/powerpoint/2010/main" val="11758946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D7AEC2D-47A5-49D7-9C53-5C82F260C4FC}" type="datetime1">
              <a:rPr lang="id-ID" smtClean="0"/>
              <a:pPr/>
              <a:t>06/04/2015</a:t>
            </a:fld>
            <a:endParaRPr lang="en-US"/>
          </a:p>
        </p:txBody>
      </p:sp>
      <p:sp>
        <p:nvSpPr>
          <p:cNvPr id="4" name="Footer Placeholder 3"/>
          <p:cNvSpPr>
            <a:spLocks noGrp="1"/>
          </p:cNvSpPr>
          <p:nvPr>
            <p:ph type="ftr" sz="quarter" idx="11"/>
          </p:nvPr>
        </p:nvSpPr>
        <p:spPr/>
        <p:txBody>
          <a:bodyPr/>
          <a:lstStyle/>
          <a:p>
            <a:r>
              <a:rPr lang="en-US" smtClean="0"/>
              <a:t>jaryono@hotmail.com</a:t>
            </a:r>
            <a:endParaRPr lang="en-US"/>
          </a:p>
        </p:txBody>
      </p:sp>
      <p:sp>
        <p:nvSpPr>
          <p:cNvPr id="5" name="Slide Number Placeholder 4"/>
          <p:cNvSpPr>
            <a:spLocks noGrp="1"/>
          </p:cNvSpPr>
          <p:nvPr>
            <p:ph type="sldNum" sz="quarter" idx="12"/>
          </p:nvPr>
        </p:nvSpPr>
        <p:spPr/>
        <p:txBody>
          <a:bodyPr/>
          <a:lstStyle/>
          <a:p>
            <a:fld id="{5E5C5FE1-D864-42A9-9295-A2C10F5E0261}" type="slidenum">
              <a:rPr lang="en-US" smtClean="0"/>
              <a:pPr/>
              <a:t>‹#›</a:t>
            </a:fld>
            <a:endParaRPr lang="en-US"/>
          </a:p>
        </p:txBody>
      </p:sp>
    </p:spTree>
    <p:extLst>
      <p:ext uri="{BB962C8B-B14F-4D97-AF65-F5344CB8AC3E}">
        <p14:creationId xmlns:p14="http://schemas.microsoft.com/office/powerpoint/2010/main" val="109762276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5787C-3FD8-40A3-847A-8460F025DE8B}" type="datetime1">
              <a:rPr lang="id-ID" smtClean="0"/>
              <a:pPr/>
              <a:t>06/04/2015</a:t>
            </a:fld>
            <a:endParaRPr lang="en-US"/>
          </a:p>
        </p:txBody>
      </p:sp>
      <p:sp>
        <p:nvSpPr>
          <p:cNvPr id="3" name="Footer Placeholder 2"/>
          <p:cNvSpPr>
            <a:spLocks noGrp="1"/>
          </p:cNvSpPr>
          <p:nvPr>
            <p:ph type="ftr" sz="quarter" idx="11"/>
          </p:nvPr>
        </p:nvSpPr>
        <p:spPr/>
        <p:txBody>
          <a:bodyPr/>
          <a:lstStyle/>
          <a:p>
            <a:r>
              <a:rPr lang="en-US" smtClean="0"/>
              <a:t>jaryono@hotmail.com</a:t>
            </a:r>
            <a:endParaRPr lang="en-US"/>
          </a:p>
        </p:txBody>
      </p:sp>
      <p:sp>
        <p:nvSpPr>
          <p:cNvPr id="4" name="Slide Number Placeholder 3"/>
          <p:cNvSpPr>
            <a:spLocks noGrp="1"/>
          </p:cNvSpPr>
          <p:nvPr>
            <p:ph type="sldNum" sz="quarter" idx="12"/>
          </p:nvPr>
        </p:nvSpPr>
        <p:spPr/>
        <p:txBody>
          <a:bodyPr/>
          <a:lstStyle/>
          <a:p>
            <a:fld id="{1055DEB5-90E6-401D-AD0B-D4AE807592FA}" type="slidenum">
              <a:rPr lang="en-US" smtClean="0"/>
              <a:pPr/>
              <a:t>‹#›</a:t>
            </a:fld>
            <a:endParaRPr lang="en-US"/>
          </a:p>
        </p:txBody>
      </p:sp>
    </p:spTree>
    <p:extLst>
      <p:ext uri="{BB962C8B-B14F-4D97-AF65-F5344CB8AC3E}">
        <p14:creationId xmlns:p14="http://schemas.microsoft.com/office/powerpoint/2010/main" val="204827711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879" y="1905000"/>
            <a:ext cx="3597544" cy="2667000"/>
          </a:xfrm>
        </p:spPr>
        <p:txBody>
          <a:bodyPr anchor="b">
            <a:noAutofit/>
          </a:bodyPr>
          <a:lstStyle>
            <a:lvl1pPr algn="l">
              <a:lnSpc>
                <a:spcPct val="90000"/>
              </a:lnSpc>
              <a:defRPr sz="3600" b="0" baseline="0">
                <a:solidFill>
                  <a:schemeClr val="tx1"/>
                </a:solidFill>
              </a:defRPr>
            </a:lvl1pPr>
          </a:lstStyle>
          <a:p>
            <a:r>
              <a:rPr lang="en-US" smtClean="0"/>
              <a:t>Click to edit Master title style</a:t>
            </a:r>
            <a:endParaRPr/>
          </a:p>
        </p:txBody>
      </p:sp>
      <p:sp>
        <p:nvSpPr>
          <p:cNvPr id="3" name="Content Placeholder 2"/>
          <p:cNvSpPr>
            <a:spLocks noGrp="1"/>
          </p:cNvSpPr>
          <p:nvPr>
            <p:ph idx="1"/>
          </p:nvPr>
        </p:nvSpPr>
        <p:spPr>
          <a:xfrm>
            <a:off x="4952704" y="685800"/>
            <a:ext cx="6402467"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065491" y="4648200"/>
            <a:ext cx="3582332"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42456E-30F5-4117-8B70-20C4B101A6ED}" type="datetime1">
              <a:rPr lang="id-ID" smtClean="0"/>
              <a:pPr/>
              <a:t>06/04/2015</a:t>
            </a:fld>
            <a:endParaRPr lang="en-US"/>
          </a:p>
        </p:txBody>
      </p:sp>
      <p:sp>
        <p:nvSpPr>
          <p:cNvPr id="6" name="Footer Placeholder 5"/>
          <p:cNvSpPr>
            <a:spLocks noGrp="1"/>
          </p:cNvSpPr>
          <p:nvPr>
            <p:ph type="ftr" sz="quarter" idx="11"/>
          </p:nvPr>
        </p:nvSpPr>
        <p:spPr/>
        <p:txBody>
          <a:bodyPr/>
          <a:lstStyle/>
          <a:p>
            <a:r>
              <a:rPr lang="en-US" smtClean="0"/>
              <a:t>jaryono@hotmail.com</a:t>
            </a:r>
            <a:endParaRPr lang="en-US"/>
          </a:p>
        </p:txBody>
      </p:sp>
      <p:sp>
        <p:nvSpPr>
          <p:cNvPr id="7" name="Slide Number Placeholder 6"/>
          <p:cNvSpPr>
            <a:spLocks noGrp="1"/>
          </p:cNvSpPr>
          <p:nvPr>
            <p:ph type="sldNum" sz="quarter" idx="12"/>
          </p:nvPr>
        </p:nvSpPr>
        <p:spPr/>
        <p:txBody>
          <a:bodyPr/>
          <a:lstStyle/>
          <a:p>
            <a:fld id="{37ED39D6-E972-4FC2-91C5-0ECAEB711E39}" type="slidenum">
              <a:rPr lang="en-US" smtClean="0"/>
              <a:pPr/>
              <a:t>‹#›</a:t>
            </a:fld>
            <a:endParaRPr lang="en-US"/>
          </a:p>
        </p:txBody>
      </p:sp>
    </p:spTree>
    <p:extLst>
      <p:ext uri="{BB962C8B-B14F-4D97-AF65-F5344CB8AC3E}">
        <p14:creationId xmlns:p14="http://schemas.microsoft.com/office/powerpoint/2010/main" val="305326275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952704" y="685800"/>
            <a:ext cx="6402466"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Title 1"/>
          <p:cNvSpPr>
            <a:spLocks noGrp="1"/>
          </p:cNvSpPr>
          <p:nvPr>
            <p:ph type="title"/>
          </p:nvPr>
        </p:nvSpPr>
        <p:spPr>
          <a:xfrm>
            <a:off x="1055879" y="1905000"/>
            <a:ext cx="3597544" cy="2667000"/>
          </a:xfrm>
        </p:spPr>
        <p:txBody>
          <a:bodyPr anchor="b">
            <a:normAutofit/>
          </a:bodyPr>
          <a:lstStyle>
            <a:lvl1pPr algn="l">
              <a:lnSpc>
                <a:spcPct val="90000"/>
              </a:lnSpc>
              <a:defRPr sz="3600" b="0" i="0" baseline="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1065491" y="4648200"/>
            <a:ext cx="3582332"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5AB950-1F88-495B-B3EC-F076D4E17F56}" type="datetimeFigureOut">
              <a:rPr lang="en-US" smtClean="0"/>
              <a:t>4/6/2015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8BE1B-F821-4C05-9C77-C81DF14C6DAE}" type="slidenum">
              <a:rPr lang="en-US" smtClean="0"/>
              <a:t>‹#›</a:t>
            </a:fld>
            <a:endParaRPr lang="en-US"/>
          </a:p>
        </p:txBody>
      </p:sp>
    </p:spTree>
    <p:extLst>
      <p:ext uri="{BB962C8B-B14F-4D97-AF65-F5344CB8AC3E}">
        <p14:creationId xmlns:p14="http://schemas.microsoft.com/office/powerpoint/2010/main" val="164036436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45AFE0C-06E4-4808-BE05-A0CE76008157}" type="datetime1">
              <a:rPr lang="id-ID" smtClean="0"/>
              <a:pPr/>
              <a:t>06/04/2015</a:t>
            </a:fld>
            <a:endParaRPr lang="en-US"/>
          </a:p>
        </p:txBody>
      </p:sp>
      <p:sp>
        <p:nvSpPr>
          <p:cNvPr id="5" name="Footer Placeholder 4"/>
          <p:cNvSpPr>
            <a:spLocks noGrp="1"/>
          </p:cNvSpPr>
          <p:nvPr>
            <p:ph type="ftr" sz="quarter" idx="11"/>
          </p:nvPr>
        </p:nvSpPr>
        <p:spPr/>
        <p:txBody>
          <a:bodyPr/>
          <a:lstStyle/>
          <a:p>
            <a:r>
              <a:rPr lang="en-US" smtClean="0"/>
              <a:t>jaryono@hotmail.com</a:t>
            </a:r>
            <a:endParaRPr lang="en-US"/>
          </a:p>
        </p:txBody>
      </p:sp>
      <p:sp>
        <p:nvSpPr>
          <p:cNvPr id="6" name="Slide Number Placeholder 5"/>
          <p:cNvSpPr>
            <a:spLocks noGrp="1"/>
          </p:cNvSpPr>
          <p:nvPr>
            <p:ph type="sldNum" sz="quarter" idx="12"/>
          </p:nvPr>
        </p:nvSpPr>
        <p:spPr/>
        <p:txBody>
          <a:bodyPr/>
          <a:lstStyle/>
          <a:p>
            <a:fld id="{584EA8CC-7C3B-4C01-A99C-E29AE020B1CF}" type="slidenum">
              <a:rPr lang="en-US" smtClean="0"/>
              <a:pPr/>
              <a:t>‹#›</a:t>
            </a:fld>
            <a:endParaRPr lang="en-US"/>
          </a:p>
        </p:txBody>
      </p:sp>
    </p:spTree>
    <p:extLst>
      <p:ext uri="{BB962C8B-B14F-4D97-AF65-F5344CB8AC3E}">
        <p14:creationId xmlns:p14="http://schemas.microsoft.com/office/powerpoint/2010/main" val="30588463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794" y="381001"/>
            <a:ext cx="1524398" cy="56388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522809" y="381001"/>
            <a:ext cx="7393324"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F9675CE-6648-4157-AD61-2DF8E2558E85}" type="datetime1">
              <a:rPr lang="id-ID" smtClean="0"/>
              <a:pPr/>
              <a:t>06/04/2015</a:t>
            </a:fld>
            <a:endParaRPr lang="en-US"/>
          </a:p>
        </p:txBody>
      </p:sp>
      <p:sp>
        <p:nvSpPr>
          <p:cNvPr id="5" name="Footer Placeholder 4"/>
          <p:cNvSpPr>
            <a:spLocks noGrp="1"/>
          </p:cNvSpPr>
          <p:nvPr>
            <p:ph type="ftr" sz="quarter" idx="11"/>
          </p:nvPr>
        </p:nvSpPr>
        <p:spPr/>
        <p:txBody>
          <a:bodyPr/>
          <a:lstStyle/>
          <a:p>
            <a:r>
              <a:rPr lang="en-US" smtClean="0"/>
              <a:t>jaryono@hotmail.com</a:t>
            </a:r>
            <a:endParaRPr lang="en-US"/>
          </a:p>
        </p:txBody>
      </p:sp>
      <p:sp>
        <p:nvSpPr>
          <p:cNvPr id="6" name="Slide Number Placeholder 5"/>
          <p:cNvSpPr>
            <a:spLocks noGrp="1"/>
          </p:cNvSpPr>
          <p:nvPr>
            <p:ph type="sldNum" sz="quarter" idx="12"/>
          </p:nvPr>
        </p:nvSpPr>
        <p:spPr/>
        <p:txBody>
          <a:bodyPr/>
          <a:lstStyle/>
          <a:p>
            <a:fld id="{B068016B-C2DC-40BF-B73D-0DBCBBCBFEEC}" type="slidenum">
              <a:rPr lang="en-US" smtClean="0"/>
              <a:pPr/>
              <a:t>‹#›</a:t>
            </a:fld>
            <a:endParaRPr lang="en-US"/>
          </a:p>
        </p:txBody>
      </p:sp>
    </p:spTree>
    <p:extLst>
      <p:ext uri="{BB962C8B-B14F-4D97-AF65-F5344CB8AC3E}">
        <p14:creationId xmlns:p14="http://schemas.microsoft.com/office/powerpoint/2010/main" val="2724486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810" y="381000"/>
            <a:ext cx="9146383" cy="13716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22810" y="1904999"/>
            <a:ext cx="9136770" cy="41148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8228565" y="6400800"/>
            <a:ext cx="1449767"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F496CFCA-BB71-4BB8-9804-416E320E5927}" type="datetime1">
              <a:rPr lang="id-ID" smtClean="0"/>
              <a:pPr/>
              <a:t>06/04/2015</a:t>
            </a:fld>
            <a:endParaRPr lang="en-US"/>
          </a:p>
        </p:txBody>
      </p:sp>
      <p:sp>
        <p:nvSpPr>
          <p:cNvPr id="5" name="Footer Placeholder 4"/>
          <p:cNvSpPr>
            <a:spLocks noGrp="1"/>
          </p:cNvSpPr>
          <p:nvPr>
            <p:ph type="ftr" sz="quarter" idx="3"/>
          </p:nvPr>
        </p:nvSpPr>
        <p:spPr>
          <a:xfrm>
            <a:off x="1522810" y="6400800"/>
            <a:ext cx="6554906" cy="276228"/>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smtClean="0"/>
              <a:t>jaryono@hotmail.com</a:t>
            </a:r>
            <a:endParaRPr lang="en-US"/>
          </a:p>
        </p:txBody>
      </p:sp>
      <p:sp>
        <p:nvSpPr>
          <p:cNvPr id="6" name="Slide Number Placeholder 5"/>
          <p:cNvSpPr>
            <a:spLocks noGrp="1"/>
          </p:cNvSpPr>
          <p:nvPr>
            <p:ph type="sldNum" sz="quarter" idx="4"/>
          </p:nvPr>
        </p:nvSpPr>
        <p:spPr>
          <a:xfrm>
            <a:off x="9830772" y="6400800"/>
            <a:ext cx="838419"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B6F13261-2104-49EC-A03F-AE1FBC22C608}" type="slidenum">
              <a:rPr lang="en-US" smtClean="0"/>
              <a:pPr/>
              <a:t>‹#›</a:t>
            </a:fld>
            <a:endParaRPr lang="en-US"/>
          </a:p>
        </p:txBody>
      </p:sp>
    </p:spTree>
    <p:extLst>
      <p:ext uri="{BB962C8B-B14F-4D97-AF65-F5344CB8AC3E}">
        <p14:creationId xmlns:p14="http://schemas.microsoft.com/office/powerpoint/2010/main" val="3225120380"/>
      </p:ext>
    </p:extLst>
  </p:cSld>
  <p:clrMap bg1="dk1" tx1="lt1" bg2="dk2" tx2="lt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hf hdr="0"/>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39">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31422" y="3970129"/>
            <a:ext cx="10921092" cy="1470025"/>
          </a:xfrm>
        </p:spPr>
        <p:txBody>
          <a:bodyPr>
            <a:noAutofit/>
            <a:scene3d>
              <a:camera prst="orthographicFront">
                <a:rot lat="20699938" lon="9" rev="21599973"/>
              </a:camera>
              <a:lightRig rig="flat" dir="t">
                <a:rot lat="0" lon="0" rev="14400000"/>
              </a:lightRig>
            </a:scene3d>
            <a:sp3d extrusionH="101600" contourW="6350" prstMaterial="metal">
              <a:bevelT w="50800" h="50800"/>
              <a:bevelB w="50800" h="50800"/>
              <a:contourClr>
                <a:schemeClr val="accent3">
                  <a:tint val="100000"/>
                  <a:shade val="100000"/>
                  <a:satMod val="100000"/>
                  <a:hueMod val="100000"/>
                </a:schemeClr>
              </a:contourClr>
            </a:sp3d>
          </a:bodyPr>
          <a:lstStyle/>
          <a:p>
            <a:r>
              <a:rPr lang="en-US" sz="8800" b="1" spc="0" smtClean="0">
                <a:ln/>
                <a:solidFill>
                  <a:srgbClr val="FF0000"/>
                </a:solidFill>
              </a:rPr>
              <a:t>BAB</a:t>
            </a:r>
            <a:r>
              <a:rPr lang="en-US" sz="8800" b="1" spc="0" smtClean="0">
                <a:ln/>
                <a:solidFill>
                  <a:srgbClr val="FF0000"/>
                </a:solidFill>
              </a:rPr>
              <a:t> </a:t>
            </a:r>
            <a:r>
              <a:rPr lang="en-US" sz="8800" b="1" spc="0" smtClean="0">
                <a:ln/>
                <a:solidFill>
                  <a:srgbClr val="FF0000"/>
                </a:solidFill>
              </a:rPr>
              <a:t>9</a:t>
            </a:r>
            <a:r>
              <a:rPr lang="id-ID" sz="8800" b="1" spc="0" smtClean="0">
                <a:ln/>
                <a:solidFill>
                  <a:srgbClr val="FF0000"/>
                </a:solidFill>
              </a:rPr>
              <a:t/>
            </a:r>
            <a:br>
              <a:rPr lang="id-ID" sz="8800" b="1" spc="0" smtClean="0">
                <a:ln/>
                <a:solidFill>
                  <a:srgbClr val="FF0000"/>
                </a:solidFill>
              </a:rPr>
            </a:br>
            <a:r>
              <a:rPr lang="en-US" sz="9600" b="1" spc="0" smtClean="0">
                <a:ln/>
                <a:solidFill>
                  <a:schemeClr val="accent3">
                    <a:lumMod val="75000"/>
                  </a:schemeClr>
                </a:solidFill>
              </a:rPr>
              <a:t>Strategi Teknologi</a:t>
            </a:r>
            <a:r>
              <a:rPr lang="en-US" sz="8800" b="1" spc="0" smtClean="0">
                <a:ln/>
                <a:solidFill>
                  <a:schemeClr val="accent3">
                    <a:lumMod val="75000"/>
                  </a:schemeClr>
                </a:solidFill>
              </a:rPr>
              <a:t>: </a:t>
            </a:r>
            <a:br>
              <a:rPr lang="en-US" sz="8800" b="1" spc="0" smtClean="0">
                <a:ln/>
                <a:solidFill>
                  <a:schemeClr val="accent3">
                    <a:lumMod val="75000"/>
                  </a:schemeClr>
                </a:solidFill>
              </a:rPr>
            </a:br>
            <a:r>
              <a:rPr lang="en-US" sz="9600" b="1" spc="0" smtClean="0">
                <a:ln/>
                <a:solidFill>
                  <a:schemeClr val="accent3">
                    <a:lumMod val="75000"/>
                  </a:schemeClr>
                </a:solidFill>
              </a:rPr>
              <a:t>Moda Kolaboratif</a:t>
            </a:r>
            <a:endParaRPr lang="en-US" sz="9600" b="1" spc="0">
              <a:ln/>
              <a:solidFill>
                <a:schemeClr val="accent3">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z="4800"/>
              <a:t>Answer such questions as:</a:t>
            </a:r>
          </a:p>
        </p:txBody>
      </p:sp>
      <p:sp>
        <p:nvSpPr>
          <p:cNvPr id="6147" name="Rectangle 3"/>
          <p:cNvSpPr>
            <a:spLocks noGrp="1" noChangeArrowheads="1"/>
          </p:cNvSpPr>
          <p:nvPr>
            <p:ph idx="1"/>
          </p:nvPr>
        </p:nvSpPr>
        <p:spPr>
          <a:xfrm>
            <a:off x="1981200" y="2266950"/>
            <a:ext cx="8229600" cy="3898900"/>
          </a:xfrm>
        </p:spPr>
        <p:txBody>
          <a:bodyPr/>
          <a:lstStyle/>
          <a:p>
            <a:pPr marL="609600" indent="-609600"/>
            <a:r>
              <a:rPr lang="id-ID" smtClean="0"/>
              <a:t>Apa itu perjanjian kerjasama? </a:t>
            </a:r>
            <a:r>
              <a:rPr lang="en-US" smtClean="0">
                <a:ln w="0"/>
                <a:solidFill>
                  <a:schemeClr val="accent1"/>
                </a:solidFill>
                <a:effectLst>
                  <a:outerShdw blurRad="38100" dist="25400" dir="5400000" algn="ctr" rotWithShape="0">
                    <a:srgbClr val="6E747A">
                      <a:alpha val="43000"/>
                    </a:srgbClr>
                  </a:outerShdw>
                </a:effectLst>
              </a:rPr>
              <a:t>What </a:t>
            </a:r>
            <a:r>
              <a:rPr lang="en-US">
                <a:ln w="0"/>
                <a:solidFill>
                  <a:schemeClr val="accent1"/>
                </a:solidFill>
                <a:effectLst>
                  <a:outerShdw blurRad="38100" dist="25400" dir="5400000" algn="ctr" rotWithShape="0">
                    <a:srgbClr val="6E747A">
                      <a:alpha val="43000"/>
                    </a:srgbClr>
                  </a:outerShdw>
                </a:effectLst>
              </a:rPr>
              <a:t>is a collaborative arrangement?</a:t>
            </a:r>
          </a:p>
          <a:p>
            <a:pPr marL="609600" indent="-609600"/>
            <a:r>
              <a:rPr lang="id-ID" smtClean="0"/>
              <a:t>Mengapa perusahaan kolaboratif? </a:t>
            </a:r>
            <a:r>
              <a:rPr lang="en-US" smtClean="0">
                <a:ln w="0"/>
                <a:solidFill>
                  <a:schemeClr val="accent1"/>
                </a:solidFill>
                <a:effectLst>
                  <a:outerShdw blurRad="38100" dist="25400" dir="5400000" algn="ctr" rotWithShape="0">
                    <a:srgbClr val="6E747A">
                      <a:alpha val="43000"/>
                    </a:srgbClr>
                  </a:outerShdw>
                </a:effectLst>
              </a:rPr>
              <a:t>Why </a:t>
            </a:r>
            <a:r>
              <a:rPr lang="en-US">
                <a:ln w="0"/>
                <a:solidFill>
                  <a:schemeClr val="accent1"/>
                </a:solidFill>
                <a:effectLst>
                  <a:outerShdw blurRad="38100" dist="25400" dir="5400000" algn="ctr" rotWithShape="0">
                    <a:srgbClr val="6E747A">
                      <a:alpha val="43000"/>
                    </a:srgbClr>
                  </a:outerShdw>
                </a:effectLst>
              </a:rPr>
              <a:t>do firms collaborative?</a:t>
            </a:r>
          </a:p>
          <a:p>
            <a:pPr marL="609600" indent="-609600"/>
            <a:r>
              <a:rPr lang="id-ID" smtClean="0"/>
              <a:t>Apa perbedaan jenis-jenis perjanjian kerjasama? </a:t>
            </a:r>
            <a:r>
              <a:rPr lang="en-US" smtClean="0">
                <a:ln w="0"/>
                <a:solidFill>
                  <a:schemeClr val="accent1"/>
                </a:solidFill>
                <a:effectLst>
                  <a:outerShdw blurRad="38100" dist="25400" dir="5400000" algn="ctr" rotWithShape="0">
                    <a:srgbClr val="6E747A">
                      <a:alpha val="43000"/>
                    </a:srgbClr>
                  </a:outerShdw>
                </a:effectLst>
              </a:rPr>
              <a:t>What </a:t>
            </a:r>
            <a:r>
              <a:rPr lang="en-US">
                <a:ln w="0"/>
                <a:solidFill>
                  <a:schemeClr val="accent1"/>
                </a:solidFill>
                <a:effectLst>
                  <a:outerShdw blurRad="38100" dist="25400" dir="5400000" algn="ctr" rotWithShape="0">
                    <a:srgbClr val="6E747A">
                      <a:alpha val="43000"/>
                    </a:srgbClr>
                  </a:outerShdw>
                </a:effectLst>
              </a:rPr>
              <a:t>are the different types of collaborative arrangements?</a:t>
            </a:r>
          </a:p>
          <a:p>
            <a:pPr marL="609600" indent="-609600"/>
            <a:r>
              <a:rPr lang="id-ID" smtClean="0"/>
              <a:t>Apa saja risiko kerjasama? </a:t>
            </a:r>
            <a:r>
              <a:rPr lang="en-US" smtClean="0">
                <a:ln w="0"/>
                <a:solidFill>
                  <a:schemeClr val="accent1"/>
                </a:solidFill>
                <a:effectLst>
                  <a:outerShdw blurRad="38100" dist="25400" dir="5400000" algn="ctr" rotWithShape="0">
                    <a:srgbClr val="6E747A">
                      <a:alpha val="43000"/>
                    </a:srgbClr>
                  </a:outerShdw>
                </a:effectLst>
              </a:rPr>
              <a:t>What </a:t>
            </a:r>
            <a:r>
              <a:rPr lang="en-US">
                <a:ln w="0"/>
                <a:solidFill>
                  <a:schemeClr val="accent1"/>
                </a:solidFill>
                <a:effectLst>
                  <a:outerShdw blurRad="38100" dist="25400" dir="5400000" algn="ctr" rotWithShape="0">
                    <a:srgbClr val="6E747A">
                      <a:alpha val="43000"/>
                    </a:srgbClr>
                  </a:outerShdw>
                </a:effectLst>
              </a:rPr>
              <a:t>are the risks of collaboration?</a:t>
            </a:r>
          </a:p>
        </p:txBody>
      </p:sp>
      <p:sp>
        <p:nvSpPr>
          <p:cNvPr id="4" name="Date Placeholder 3"/>
          <p:cNvSpPr>
            <a:spLocks noGrp="1"/>
          </p:cNvSpPr>
          <p:nvPr>
            <p:ph type="dt" sz="half" idx="10"/>
          </p:nvPr>
        </p:nvSpPr>
        <p:spPr/>
        <p:txBody>
          <a:bodyPr/>
          <a:lstStyle/>
          <a:p>
            <a:fld id="{DBF30DC0-9B14-477F-A8F1-808F0DB4CFBB}"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A8E1B3DF-7EA8-49EF-BFA9-5AA7BFDD8EC7}" type="slidenum">
              <a:rPr lang="en-US"/>
              <a:pPr/>
              <a:t>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457200" y="1828800"/>
            <a:ext cx="10466613" cy="2895600"/>
          </a:xfrm>
        </p:spPr>
        <p:txBody>
          <a:bodyPr/>
          <a:lstStyle/>
          <a:p>
            <a:r>
              <a:rPr lang="en-US" b="1" spc="0">
                <a:ln w="22225">
                  <a:solidFill>
                    <a:schemeClr val="accent2"/>
                  </a:solidFill>
                  <a:prstDash val="solid"/>
                </a:ln>
                <a:solidFill>
                  <a:schemeClr val="accent2">
                    <a:lumMod val="40000"/>
                    <a:lumOff val="60000"/>
                  </a:schemeClr>
                </a:solidFill>
              </a:rPr>
              <a:t>Collaborative Arrangement</a:t>
            </a:r>
            <a:r>
              <a:rPr lang="en-US">
                <a:effectLst>
                  <a:outerShdw blurRad="50800" dist="38100" dir="2700000" algn="tl" rotWithShape="0">
                    <a:prstClr val="black">
                      <a:alpha val="40000"/>
                    </a:prstClr>
                  </a:outerShdw>
                </a:effectLst>
              </a:rPr>
              <a:t>:</a:t>
            </a:r>
            <a:br>
              <a:rPr lang="en-US">
                <a:effectLst>
                  <a:outerShdw blurRad="50800" dist="38100" dir="2700000" algn="tl" rotWithShape="0">
                    <a:prstClr val="black">
                      <a:alpha val="40000"/>
                    </a:prstClr>
                  </a:outerShdw>
                </a:effectLst>
              </a:rPr>
            </a:br>
            <a:r>
              <a:rPr lang="en-US" smtClean="0">
                <a:effectLst>
                  <a:outerShdw blurRad="50800" dist="38100" dir="2700000" algn="tl" rotWithShape="0">
                    <a:prstClr val="black">
                      <a:alpha val="40000"/>
                    </a:prstClr>
                  </a:outerShdw>
                </a:effectLst>
              </a:rPr>
              <a:t>Definisi dan Tren</a:t>
            </a:r>
            <a:endParaRPr lang="en-US">
              <a:effectLst>
                <a:outerShdw blurRad="50800" dist="38100" dir="2700000" algn="tl" rotWithShape="0">
                  <a:prstClr val="black">
                    <a:alpha val="40000"/>
                  </a:prst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t>Definisi</a:t>
            </a:r>
          </a:p>
        </p:txBody>
      </p:sp>
      <p:sp>
        <p:nvSpPr>
          <p:cNvPr id="51203" name="Rectangle 3"/>
          <p:cNvSpPr>
            <a:spLocks noGrp="1" noChangeArrowheads="1"/>
          </p:cNvSpPr>
          <p:nvPr>
            <p:ph idx="1"/>
          </p:nvPr>
        </p:nvSpPr>
        <p:spPr>
          <a:xfrm>
            <a:off x="1598561" y="2555364"/>
            <a:ext cx="9055152" cy="2957512"/>
          </a:xfrm>
        </p:spPr>
        <p:txBody>
          <a:bodyPr/>
          <a:lstStyle/>
          <a:p>
            <a:pPr marL="0" indent="723900" algn="just">
              <a:buNone/>
            </a:pPr>
            <a:r>
              <a:rPr lang="en-US" sz="2800">
                <a:latin typeface="CG Omega" pitchFamily="34" charset="0"/>
              </a:rPr>
              <a:t>Collaborative Arrangement (Perjanjian Kerjasama) meliputi dua atau lebih perusahaan dalam mana masing-masing berharap untuk dapat berlatih dan saling mendapatkan teknologi, produk, ketrampilan, dan pengetahuan yang belum dimilikinya.</a:t>
            </a:r>
          </a:p>
        </p:txBody>
      </p:sp>
      <p:sp>
        <p:nvSpPr>
          <p:cNvPr id="4" name="Date Placeholder 3"/>
          <p:cNvSpPr>
            <a:spLocks noGrp="1"/>
          </p:cNvSpPr>
          <p:nvPr>
            <p:ph type="dt" sz="half" idx="10"/>
          </p:nvPr>
        </p:nvSpPr>
        <p:spPr/>
        <p:txBody>
          <a:bodyPr/>
          <a:lstStyle/>
          <a:p>
            <a:fld id="{29378FB8-2A2D-45E4-AB43-4371DDC45F4E}"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F4EF7851-6B8C-4EAA-875F-B5998E818D2E}" type="slidenum">
              <a:rPr lang="en-US"/>
              <a:pPr/>
              <a:t>4</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id-ID" sz="4000" smtClean="0"/>
              <a:t>Tren Baru pada Perjanjian Kerjasama</a:t>
            </a:r>
            <a:endParaRPr lang="en-GB" sz="4000"/>
          </a:p>
        </p:txBody>
      </p:sp>
      <p:sp>
        <p:nvSpPr>
          <p:cNvPr id="17411" name="Rectangle 3"/>
          <p:cNvSpPr>
            <a:spLocks noGrp="1" noChangeArrowheads="1"/>
          </p:cNvSpPr>
          <p:nvPr>
            <p:ph idx="1"/>
          </p:nvPr>
        </p:nvSpPr>
        <p:spPr>
          <a:xfrm>
            <a:off x="1155255" y="2166938"/>
            <a:ext cx="9055545" cy="3998912"/>
          </a:xfrm>
        </p:spPr>
        <p:txBody>
          <a:bodyPr>
            <a:normAutofit/>
          </a:bodyPr>
          <a:lstStyle/>
          <a:p>
            <a:pPr marL="533400" indent="-533400"/>
            <a:r>
              <a:rPr lang="id-ID" sz="2800" b="1" smtClean="0"/>
              <a:t>Aliansi Litbang (</a:t>
            </a:r>
            <a:r>
              <a:rPr lang="en-GB" sz="2800" i="1" smtClean="0">
                <a:ln w="0"/>
                <a:solidFill>
                  <a:schemeClr val="accent1"/>
                </a:solidFill>
                <a:effectLst>
                  <a:outerShdw blurRad="38100" dist="25400" dir="5400000" algn="ctr" rotWithShape="0">
                    <a:srgbClr val="6E747A">
                      <a:alpha val="43000"/>
                    </a:srgbClr>
                  </a:outerShdw>
                </a:effectLst>
              </a:rPr>
              <a:t>R&amp;D alliances</a:t>
            </a:r>
            <a:r>
              <a:rPr lang="id-ID" sz="2800" b="1" smtClean="0"/>
              <a:t>)</a:t>
            </a:r>
            <a:r>
              <a:rPr lang="en-GB" sz="2800" b="1" smtClean="0"/>
              <a:t>,</a:t>
            </a:r>
            <a:endParaRPr lang="en-GB" sz="2800" b="1"/>
          </a:p>
          <a:p>
            <a:pPr marL="533400" indent="-533400"/>
            <a:r>
              <a:rPr lang="id-ID" sz="2800" b="1" smtClean="0"/>
              <a:t>Aliansi Pemasaran (</a:t>
            </a:r>
            <a:r>
              <a:rPr lang="en-GB" sz="2800" i="1" smtClean="0">
                <a:ln w="0"/>
                <a:solidFill>
                  <a:schemeClr val="accent1"/>
                </a:solidFill>
                <a:effectLst>
                  <a:outerShdw blurRad="38100" dist="25400" dir="5400000" algn="ctr" rotWithShape="0">
                    <a:srgbClr val="6E747A">
                      <a:alpha val="43000"/>
                    </a:srgbClr>
                  </a:outerShdw>
                </a:effectLst>
              </a:rPr>
              <a:t>Marketing alliances</a:t>
            </a:r>
            <a:r>
              <a:rPr lang="id-ID" sz="2800" b="1" smtClean="0"/>
              <a:t>)</a:t>
            </a:r>
            <a:r>
              <a:rPr lang="en-GB" sz="2800" b="1" smtClean="0"/>
              <a:t>,</a:t>
            </a:r>
            <a:endParaRPr lang="en-GB" sz="2800" b="1"/>
          </a:p>
          <a:p>
            <a:pPr marL="533400" indent="-533400"/>
            <a:r>
              <a:rPr lang="id-ID" sz="2800" b="1" smtClean="0"/>
              <a:t>Perjanjian </a:t>
            </a:r>
            <a:r>
              <a:rPr lang="en-GB" sz="2800" b="1" smtClean="0"/>
              <a:t>Outsourcing </a:t>
            </a:r>
            <a:r>
              <a:rPr lang="id-ID" sz="2800" b="1" smtClean="0"/>
              <a:t>(</a:t>
            </a:r>
            <a:r>
              <a:rPr lang="en-GB" sz="2800" i="1" smtClean="0">
                <a:ln w="0"/>
                <a:solidFill>
                  <a:schemeClr val="accent1"/>
                </a:solidFill>
                <a:effectLst>
                  <a:outerShdw blurRad="38100" dist="25400" dir="5400000" algn="ctr" rotWithShape="0">
                    <a:srgbClr val="6E747A">
                      <a:alpha val="43000"/>
                    </a:srgbClr>
                  </a:outerShdw>
                </a:effectLst>
              </a:rPr>
              <a:t>Outsourcing arrangements</a:t>
            </a:r>
            <a:r>
              <a:rPr lang="id-ID" sz="2800" b="1" smtClean="0"/>
              <a:t>)</a:t>
            </a:r>
            <a:r>
              <a:rPr lang="en-GB" sz="2800" b="1" smtClean="0"/>
              <a:t>, </a:t>
            </a:r>
            <a:r>
              <a:rPr lang="id-ID" sz="2800" b="1" smtClean="0"/>
              <a:t>dan</a:t>
            </a:r>
            <a:endParaRPr lang="en-GB" sz="2800" b="1"/>
          </a:p>
          <a:p>
            <a:pPr marL="533400" indent="-533400"/>
            <a:r>
              <a:rPr lang="id-ID" sz="2800" b="1" smtClean="0"/>
              <a:t>Kolaborasi antara persh besar dan perusahan kecil (</a:t>
            </a:r>
            <a:r>
              <a:rPr lang="en-GB" sz="2800" i="1" smtClean="0">
                <a:ln w="0"/>
                <a:solidFill>
                  <a:schemeClr val="accent1"/>
                </a:solidFill>
                <a:effectLst>
                  <a:outerShdw blurRad="38100" dist="25400" dir="5400000" algn="ctr" rotWithShape="0">
                    <a:srgbClr val="6E747A">
                      <a:alpha val="43000"/>
                    </a:srgbClr>
                  </a:outerShdw>
                </a:effectLst>
              </a:rPr>
              <a:t>Collaboration </a:t>
            </a:r>
            <a:r>
              <a:rPr lang="en-GB" sz="2800" i="1">
                <a:ln w="0"/>
                <a:solidFill>
                  <a:schemeClr val="accent1"/>
                </a:solidFill>
                <a:effectLst>
                  <a:outerShdw blurRad="38100" dist="25400" dir="5400000" algn="ctr" rotWithShape="0">
                    <a:srgbClr val="6E747A">
                      <a:alpha val="43000"/>
                    </a:srgbClr>
                  </a:outerShdw>
                </a:effectLst>
              </a:rPr>
              <a:t>between small and large </a:t>
            </a:r>
            <a:r>
              <a:rPr lang="en-GB" sz="2800" i="1" smtClean="0">
                <a:ln w="0"/>
                <a:solidFill>
                  <a:schemeClr val="accent1"/>
                </a:solidFill>
                <a:effectLst>
                  <a:outerShdw blurRad="38100" dist="25400" dir="5400000" algn="ctr" rotWithShape="0">
                    <a:srgbClr val="6E747A">
                      <a:alpha val="43000"/>
                    </a:srgbClr>
                  </a:outerShdw>
                </a:effectLst>
              </a:rPr>
              <a:t>firms</a:t>
            </a:r>
            <a:r>
              <a:rPr lang="id-ID" sz="2800" b="1" smtClean="0"/>
              <a:t>)</a:t>
            </a:r>
            <a:r>
              <a:rPr lang="en-GB" sz="2800" b="1" i="1" smtClean="0"/>
              <a:t>.</a:t>
            </a:r>
            <a:endParaRPr lang="en-GB" sz="2800" b="1" i="1"/>
          </a:p>
        </p:txBody>
      </p:sp>
      <p:sp>
        <p:nvSpPr>
          <p:cNvPr id="4" name="Date Placeholder 3"/>
          <p:cNvSpPr>
            <a:spLocks noGrp="1"/>
          </p:cNvSpPr>
          <p:nvPr>
            <p:ph type="dt" sz="half" idx="10"/>
          </p:nvPr>
        </p:nvSpPr>
        <p:spPr/>
        <p:txBody>
          <a:bodyPr/>
          <a:lstStyle/>
          <a:p>
            <a:fld id="{3B661E69-7CD9-4DED-8A74-640A0D6AE30F}"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1CC0FD68-C763-410B-BED2-47075680AD90}" type="slidenum">
              <a:rPr lang="en-US"/>
              <a:pPr/>
              <a:t>5</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GB"/>
              <a:t>1. R&amp;D Alliances</a:t>
            </a:r>
          </a:p>
        </p:txBody>
      </p:sp>
      <p:sp>
        <p:nvSpPr>
          <p:cNvPr id="21507" name="Rectangle 3"/>
          <p:cNvSpPr>
            <a:spLocks noGrp="1" noChangeArrowheads="1"/>
          </p:cNvSpPr>
          <p:nvPr>
            <p:ph idx="1"/>
          </p:nvPr>
        </p:nvSpPr>
        <p:spPr/>
        <p:txBody>
          <a:bodyPr>
            <a:normAutofit/>
          </a:bodyPr>
          <a:lstStyle/>
          <a:p>
            <a:pPr marL="0" indent="0">
              <a:buNone/>
            </a:pPr>
            <a:r>
              <a:rPr lang="en-GB" sz="3200" b="1"/>
              <a:t>R&amp;D Alliance</a:t>
            </a:r>
            <a:r>
              <a:rPr lang="en-GB" sz="3200"/>
              <a:t> memberi gambaran formasi kolaborasi antara dua atau lebih perusahaan untuk melaksanakan riset dan </a:t>
            </a:r>
            <a:r>
              <a:rPr lang="en-GB" sz="3200" smtClean="0"/>
              <a:t>pengembangan</a:t>
            </a:r>
            <a:r>
              <a:rPr lang="id-ID" sz="3200" smtClean="0"/>
              <a:t> (</a:t>
            </a:r>
            <a:r>
              <a:rPr lang="id-ID" sz="3200" smtClean="0">
                <a:ln w="0"/>
                <a:solidFill>
                  <a:schemeClr val="accent1"/>
                </a:solidFill>
                <a:effectLst>
                  <a:outerShdw blurRad="38100" dist="25400" dir="5400000" algn="ctr" rotWithShape="0">
                    <a:srgbClr val="6E747A">
                      <a:alpha val="43000"/>
                    </a:srgbClr>
                  </a:outerShdw>
                </a:effectLst>
              </a:rPr>
              <a:t>Litbang</a:t>
            </a:r>
            <a:r>
              <a:rPr lang="id-ID" sz="3200" smtClean="0"/>
              <a:t>)</a:t>
            </a:r>
            <a:r>
              <a:rPr lang="en-GB" sz="3200" smtClean="0"/>
              <a:t>. </a:t>
            </a:r>
            <a:endParaRPr lang="en-GB" sz="3200"/>
          </a:p>
        </p:txBody>
      </p:sp>
      <p:sp>
        <p:nvSpPr>
          <p:cNvPr id="4" name="Date Placeholder 3"/>
          <p:cNvSpPr>
            <a:spLocks noGrp="1"/>
          </p:cNvSpPr>
          <p:nvPr>
            <p:ph type="dt" sz="half" idx="10"/>
          </p:nvPr>
        </p:nvSpPr>
        <p:spPr/>
        <p:txBody>
          <a:bodyPr/>
          <a:lstStyle/>
          <a:p>
            <a:fld id="{58E2A897-B327-4822-8162-4DF99B7D31BB}"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750EB98E-AAA6-4FEF-B612-73BCDA345630}" type="slidenum">
              <a:rPr lang="en-US"/>
              <a:pPr/>
              <a:t>6</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GB"/>
              <a:t>2. Marketing Alliance</a:t>
            </a:r>
          </a:p>
        </p:txBody>
      </p:sp>
      <p:sp>
        <p:nvSpPr>
          <p:cNvPr id="22531" name="Rectangle 3"/>
          <p:cNvSpPr>
            <a:spLocks noGrp="1" noChangeArrowheads="1"/>
          </p:cNvSpPr>
          <p:nvPr>
            <p:ph idx="1"/>
          </p:nvPr>
        </p:nvSpPr>
        <p:spPr/>
        <p:txBody>
          <a:bodyPr/>
          <a:lstStyle/>
          <a:p>
            <a:r>
              <a:rPr lang="en-GB"/>
              <a:t>Perusahaan melakukan aliansi pemasaran untuk mengeksploitasi outcome dari R&amp;D melalui saluran pemasaran.</a:t>
            </a:r>
          </a:p>
          <a:p>
            <a:r>
              <a:rPr lang="en-GB"/>
              <a:t>Aliansi ini dapat berupa LICENSING atau TEAMING UP dengan perusahaan yang mempunyai kemampuan pemasaran.</a:t>
            </a:r>
          </a:p>
        </p:txBody>
      </p:sp>
      <p:sp>
        <p:nvSpPr>
          <p:cNvPr id="4" name="Date Placeholder 3"/>
          <p:cNvSpPr>
            <a:spLocks noGrp="1"/>
          </p:cNvSpPr>
          <p:nvPr>
            <p:ph type="dt" sz="half" idx="10"/>
          </p:nvPr>
        </p:nvSpPr>
        <p:spPr/>
        <p:txBody>
          <a:bodyPr/>
          <a:lstStyle/>
          <a:p>
            <a:fld id="{47EF70D9-9EAA-41CD-9038-1AA1B73C369E}"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43DBB8D9-CDDC-4023-8B29-C3508C4F0244}" type="slidenum">
              <a:rPr lang="en-US"/>
              <a:pPr/>
              <a:t>7</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GB"/>
              <a:t>3. Outsourcing Arrangements</a:t>
            </a:r>
          </a:p>
        </p:txBody>
      </p:sp>
      <p:sp>
        <p:nvSpPr>
          <p:cNvPr id="23555" name="Rectangle 3"/>
          <p:cNvSpPr>
            <a:spLocks noGrp="1" noChangeArrowheads="1"/>
          </p:cNvSpPr>
          <p:nvPr>
            <p:ph idx="1"/>
          </p:nvPr>
        </p:nvSpPr>
        <p:spPr/>
        <p:txBody>
          <a:bodyPr>
            <a:normAutofit/>
          </a:bodyPr>
          <a:lstStyle/>
          <a:p>
            <a:pPr marL="0" indent="0">
              <a:buNone/>
            </a:pPr>
            <a:r>
              <a:rPr lang="id-ID" sz="3200" smtClean="0"/>
              <a:t>Perusahaan menggunakan sumber dari perusahaan lain (termasuk partner luar negeri), baik berupa komponen tertentu maupun proses produksi. (</a:t>
            </a:r>
            <a:r>
              <a:rPr lang="en-GB" sz="3200" i="1" smtClean="0"/>
              <a:t>Firms </a:t>
            </a:r>
            <a:r>
              <a:rPr lang="en-GB" sz="3200" i="1"/>
              <a:t>are sourcing particular components and production processes from other firms, including foreign partners</a:t>
            </a:r>
            <a:r>
              <a:rPr lang="en-GB" sz="3200" i="1" smtClean="0"/>
              <a:t>.</a:t>
            </a:r>
            <a:r>
              <a:rPr lang="id-ID" sz="3200" smtClean="0"/>
              <a:t>)</a:t>
            </a:r>
            <a:endParaRPr lang="en-GB" sz="3200"/>
          </a:p>
          <a:p>
            <a:pPr marL="0" indent="0"/>
            <a:endParaRPr lang="en-GB" sz="3200"/>
          </a:p>
        </p:txBody>
      </p:sp>
      <p:sp>
        <p:nvSpPr>
          <p:cNvPr id="4" name="Date Placeholder 3"/>
          <p:cNvSpPr>
            <a:spLocks noGrp="1"/>
          </p:cNvSpPr>
          <p:nvPr>
            <p:ph type="dt" sz="half" idx="10"/>
          </p:nvPr>
        </p:nvSpPr>
        <p:spPr/>
        <p:txBody>
          <a:bodyPr/>
          <a:lstStyle/>
          <a:p>
            <a:fld id="{F56ADFD0-69AA-4662-A422-120A443BCE11}"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23AA8682-AD71-4358-BEA4-E6A8653531B6}" type="slidenum">
              <a:rPr lang="en-US"/>
              <a:pPr/>
              <a:t>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marL="722313" indent="-722313"/>
            <a:r>
              <a:rPr lang="en-GB" sz="4000"/>
              <a:t>4. </a:t>
            </a:r>
            <a:r>
              <a:rPr lang="id-ID" sz="4000" smtClean="0"/>
              <a:t>	Kolaborasi perush besar dg perush kecil</a:t>
            </a:r>
            <a:endParaRPr lang="en-GB" sz="4000"/>
          </a:p>
        </p:txBody>
      </p:sp>
      <p:sp>
        <p:nvSpPr>
          <p:cNvPr id="24579" name="Rectangle 3"/>
          <p:cNvSpPr>
            <a:spLocks noGrp="1" noChangeArrowheads="1"/>
          </p:cNvSpPr>
          <p:nvPr>
            <p:ph idx="1"/>
          </p:nvPr>
        </p:nvSpPr>
        <p:spPr/>
        <p:txBody>
          <a:bodyPr>
            <a:normAutofit fontScale="85000" lnSpcReduction="20000"/>
          </a:bodyPr>
          <a:lstStyle/>
          <a:p>
            <a:pPr marL="609600" indent="-609600"/>
            <a:r>
              <a:rPr lang="id-ID" sz="2800" smtClean="0"/>
              <a:t>Karena kemampuan perusahaan kecil utk bersaing di pasar global terkendala oleh kondisi internal maupun eksternal perusahaan, kolaborasi antar perusahaan untuk melakukan inovasi menjadi sarana utama yang memungkinkan perusahaan kecil mengatasi kendala tersebut. (</a:t>
            </a:r>
            <a:r>
              <a:rPr lang="en-GB" sz="2800" i="1" smtClean="0">
                <a:solidFill>
                  <a:srgbClr val="FFFF00"/>
                </a:solidFill>
              </a:rPr>
              <a:t>Because </a:t>
            </a:r>
            <a:r>
              <a:rPr lang="en-GB" sz="2800" i="1">
                <a:solidFill>
                  <a:srgbClr val="FFFF00"/>
                </a:solidFill>
              </a:rPr>
              <a:t>the ability of small firms to compete in the global markets is constrained by conditions both internal and external to the firm, inter-firm collaboration for innovation has became a major  </a:t>
            </a:r>
            <a:r>
              <a:rPr lang="en-GB" sz="2800" i="1" smtClean="0">
                <a:solidFill>
                  <a:srgbClr val="FFFF00"/>
                </a:solidFill>
              </a:rPr>
              <a:t>vehicle</a:t>
            </a:r>
            <a:r>
              <a:rPr lang="id-ID" sz="2800" i="1" smtClean="0">
                <a:solidFill>
                  <a:srgbClr val="FFFF00"/>
                </a:solidFill>
              </a:rPr>
              <a:t> </a:t>
            </a:r>
            <a:r>
              <a:rPr lang="en-GB" sz="2800" i="1" smtClean="0">
                <a:solidFill>
                  <a:srgbClr val="FFFF00"/>
                </a:solidFill>
              </a:rPr>
              <a:t>by </a:t>
            </a:r>
            <a:r>
              <a:rPr lang="en-GB" sz="2800" i="1">
                <a:solidFill>
                  <a:srgbClr val="FFFF00"/>
                </a:solidFill>
              </a:rPr>
              <a:t>which small firms overcome some of these barrier</a:t>
            </a:r>
            <a:r>
              <a:rPr lang="en-GB" sz="2800" i="1" smtClean="0">
                <a:solidFill>
                  <a:srgbClr val="FFFF00"/>
                </a:solidFill>
              </a:rPr>
              <a:t>.</a:t>
            </a:r>
            <a:r>
              <a:rPr lang="id-ID" sz="2800" smtClean="0">
                <a:solidFill>
                  <a:srgbClr val="FFFF00"/>
                </a:solidFill>
              </a:rPr>
              <a:t>)</a:t>
            </a:r>
            <a:endParaRPr lang="en-GB" sz="2800">
              <a:solidFill>
                <a:srgbClr val="FFFF00"/>
              </a:solidFill>
            </a:endParaRPr>
          </a:p>
          <a:p>
            <a:pPr marL="609600" indent="-609600"/>
            <a:r>
              <a:rPr lang="id-ID" sz="2800" smtClean="0"/>
              <a:t>Kolaborasi antara perusahaan besar dan perusahaan kecil menjadi kekuatan yang nyata dalam banyak industri saat ini. (</a:t>
            </a:r>
            <a:r>
              <a:rPr lang="en-GB" sz="2800" i="1" smtClean="0">
                <a:solidFill>
                  <a:srgbClr val="FFFF00"/>
                </a:solidFill>
              </a:rPr>
              <a:t>Collaboration </a:t>
            </a:r>
            <a:r>
              <a:rPr lang="en-GB" sz="2800" i="1">
                <a:solidFill>
                  <a:srgbClr val="FFFF00"/>
                </a:solidFill>
              </a:rPr>
              <a:t>between large and small firms I becoming a very significant force in many industries today</a:t>
            </a:r>
            <a:r>
              <a:rPr lang="en-GB" sz="2800" i="1" smtClean="0">
                <a:solidFill>
                  <a:srgbClr val="FFFF00"/>
                </a:solidFill>
              </a:rPr>
              <a:t>.</a:t>
            </a:r>
            <a:r>
              <a:rPr lang="id-ID" sz="2800" smtClean="0"/>
              <a:t>)</a:t>
            </a:r>
            <a:endParaRPr lang="en-GB" sz="2800"/>
          </a:p>
        </p:txBody>
      </p:sp>
      <p:sp>
        <p:nvSpPr>
          <p:cNvPr id="4" name="Date Placeholder 3"/>
          <p:cNvSpPr>
            <a:spLocks noGrp="1"/>
          </p:cNvSpPr>
          <p:nvPr>
            <p:ph type="dt" sz="half" idx="10"/>
          </p:nvPr>
        </p:nvSpPr>
        <p:spPr/>
        <p:txBody>
          <a:bodyPr/>
          <a:lstStyle/>
          <a:p>
            <a:fld id="{06057A1A-46FF-4DF6-9FF3-8C552D637143}"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84454299-40CF-4007-BAFD-60AF1D05B3C8}" type="slidenum">
              <a:rPr lang="en-US"/>
              <a:pPr/>
              <a:t>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id-ID" sz="4000" smtClean="0"/>
              <a:t>Alasan Perjanjian Kerjsama</a:t>
            </a:r>
            <a:endParaRPr lang="en-GB" sz="4000"/>
          </a:p>
        </p:txBody>
      </p:sp>
      <p:sp>
        <p:nvSpPr>
          <p:cNvPr id="25603" name="Rectangle 3"/>
          <p:cNvSpPr>
            <a:spLocks noGrp="1" noChangeArrowheads="1"/>
          </p:cNvSpPr>
          <p:nvPr>
            <p:ph idx="1"/>
          </p:nvPr>
        </p:nvSpPr>
        <p:spPr>
          <a:xfrm>
            <a:off x="1155255" y="2447433"/>
            <a:ext cx="8763695" cy="3757930"/>
          </a:xfrm>
        </p:spPr>
        <p:txBody>
          <a:bodyPr>
            <a:normAutofit lnSpcReduction="10000"/>
          </a:bodyPr>
          <a:lstStyle/>
          <a:p>
            <a:r>
              <a:rPr lang="id-ID" sz="2800" smtClean="0">
                <a:ln w="0"/>
                <a:effectLst>
                  <a:outerShdw blurRad="38100" dist="19050" dir="2700000" algn="tl" rotWithShape="0">
                    <a:schemeClr val="tx1">
                      <a:alpha val="40000"/>
                    </a:schemeClr>
                  </a:outerShdw>
                </a:effectLst>
              </a:rPr>
              <a:t>Sumberdaya yg dibutuhkan bagi perusahaan biasanya cukup besar, dan perusahaan tidak mampu menanggung sendirian.</a:t>
            </a:r>
          </a:p>
          <a:p>
            <a:r>
              <a:rPr lang="id-ID" sz="2800" smtClean="0">
                <a:ln w="0"/>
                <a:effectLst>
                  <a:outerShdw blurRad="38100" dist="19050" dir="2700000" algn="tl" rotWithShape="0">
                    <a:schemeClr val="tx1">
                      <a:alpha val="40000"/>
                    </a:schemeClr>
                  </a:outerShdw>
                </a:effectLst>
              </a:rPr>
              <a:t>Risiko berhubungan dengan perusahaan cukup besar, perusahaan ingin hanya menanggun sebagian daripadanya.</a:t>
            </a:r>
          </a:p>
          <a:p>
            <a:r>
              <a:rPr lang="id-ID" sz="2800" smtClean="0">
                <a:ln w="0"/>
                <a:effectLst>
                  <a:outerShdw blurRad="38100" dist="19050" dir="2700000" algn="tl" rotWithShape="0">
                    <a:schemeClr val="tx1">
                      <a:alpha val="40000"/>
                    </a:schemeClr>
                  </a:outerShdw>
                </a:effectLst>
              </a:rPr>
              <a:t>Beda perusahaan beda kemampuan, dan beberapa perush memerlukan penggabungan kemampuan berbagai perusahaan untuk keberhasilan implementasi.</a:t>
            </a:r>
          </a:p>
        </p:txBody>
      </p:sp>
      <p:sp>
        <p:nvSpPr>
          <p:cNvPr id="4" name="Date Placeholder 3"/>
          <p:cNvSpPr>
            <a:spLocks noGrp="1"/>
          </p:cNvSpPr>
          <p:nvPr>
            <p:ph type="dt" sz="half" idx="10"/>
          </p:nvPr>
        </p:nvSpPr>
        <p:spPr/>
        <p:txBody>
          <a:bodyPr/>
          <a:lstStyle/>
          <a:p>
            <a:fld id="{53030140-46AD-4640-A493-BDB04392B819}"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24E81D50-D59E-43C3-9E49-4EA09988525A}" type="slidenum">
              <a:rPr lang="en-US"/>
              <a:pPr/>
              <a:t>10</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ate Placeholder 1"/>
          <p:cNvSpPr>
            <a:spLocks noGrp="1"/>
          </p:cNvSpPr>
          <p:nvPr>
            <p:ph type="dt" sz="half" idx="10"/>
          </p:nvPr>
        </p:nvSpPr>
        <p:spPr/>
        <p:txBody>
          <a:bodyPr/>
          <a:lstStyle/>
          <a:p>
            <a:fld id="{681BF8A4-EA7D-44CC-B3DD-622BEC5AEB30}" type="datetime1">
              <a:rPr lang="id-ID">
                <a:latin typeface="Garamond" panose="02020404030301010803" pitchFamily="18" charset="0"/>
              </a:rPr>
              <a:pPr/>
              <a:t>06/04/2015</a:t>
            </a:fld>
            <a:endParaRPr lang="en-US">
              <a:latin typeface="Garamond" panose="02020404030301010803" pitchFamily="18" charset="0"/>
            </a:endParaRPr>
          </a:p>
        </p:txBody>
      </p:sp>
      <p:sp>
        <p:nvSpPr>
          <p:cNvPr id="10" name="Footer Placeholder 2"/>
          <p:cNvSpPr>
            <a:spLocks noGrp="1"/>
          </p:cNvSpPr>
          <p:nvPr>
            <p:ph type="ftr" sz="quarter" idx="11"/>
          </p:nvPr>
        </p:nvSpPr>
        <p:spPr/>
        <p:txBody>
          <a:bodyPr/>
          <a:lstStyle/>
          <a:p>
            <a:r>
              <a:rPr lang="en-US">
                <a:latin typeface="Garamond" panose="02020404030301010803" pitchFamily="18" charset="0"/>
              </a:rPr>
              <a:t>jaryono@hotmail.com</a:t>
            </a:r>
          </a:p>
        </p:txBody>
      </p:sp>
      <p:sp>
        <p:nvSpPr>
          <p:cNvPr id="11" name="Slide Number Placeholder 3"/>
          <p:cNvSpPr>
            <a:spLocks noGrp="1"/>
          </p:cNvSpPr>
          <p:nvPr>
            <p:ph type="sldNum" sz="quarter" idx="12"/>
          </p:nvPr>
        </p:nvSpPr>
        <p:spPr/>
        <p:txBody>
          <a:bodyPr/>
          <a:lstStyle/>
          <a:p>
            <a:fld id="{FAC8E77F-43B4-47F0-BE77-975AA1295870}" type="slidenum">
              <a:rPr lang="en-US">
                <a:latin typeface="Garamond" panose="02020404030301010803" pitchFamily="18" charset="0"/>
              </a:rPr>
              <a:pPr/>
              <a:t>11</a:t>
            </a:fld>
            <a:endParaRPr lang="en-US">
              <a:latin typeface="Garamond" panose="02020404030301010803" pitchFamily="18" charset="0"/>
            </a:endParaRPr>
          </a:p>
        </p:txBody>
      </p:sp>
      <p:sp>
        <p:nvSpPr>
          <p:cNvPr id="52237" name="Text Box 13"/>
          <p:cNvSpPr txBox="1">
            <a:spLocks noChangeArrowheads="1"/>
          </p:cNvSpPr>
          <p:nvPr/>
        </p:nvSpPr>
        <p:spPr bwMode="auto">
          <a:xfrm>
            <a:off x="4098926" y="777876"/>
            <a:ext cx="4087813" cy="1565275"/>
          </a:xfrm>
          <a:prstGeom prst="rect">
            <a:avLst/>
          </a:prstGeom>
          <a:solidFill>
            <a:schemeClr val="folHlink"/>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folHlink"/>
            </a:extrusionClr>
            <a:contourClr>
              <a:schemeClr val="folHlink"/>
            </a:contourClr>
          </a:sp3d>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flatTx/>
          </a:bodyPr>
          <a:lstStyle/>
          <a:p>
            <a:pPr algn="ctr"/>
            <a:r>
              <a:rPr lang="en-US" sz="4800">
                <a:solidFill>
                  <a:srgbClr val="FFFF00"/>
                </a:solidFill>
                <a:effectLst>
                  <a:outerShdw blurRad="38100" dist="38100" dir="2700000" algn="tl">
                    <a:srgbClr val="000000"/>
                  </a:outerShdw>
                </a:effectLst>
                <a:latin typeface="Garamond" panose="02020404030301010803" pitchFamily="18" charset="0"/>
              </a:rPr>
              <a:t>Collaboration Reason</a:t>
            </a:r>
          </a:p>
        </p:txBody>
      </p:sp>
      <p:sp>
        <p:nvSpPr>
          <p:cNvPr id="52239" name="AutoShape 15"/>
          <p:cNvSpPr>
            <a:spLocks noChangeArrowheads="1"/>
          </p:cNvSpPr>
          <p:nvPr/>
        </p:nvSpPr>
        <p:spPr bwMode="auto">
          <a:xfrm rot="7878398">
            <a:off x="2805907" y="2209007"/>
            <a:ext cx="1157287" cy="1111250"/>
          </a:xfrm>
          <a:prstGeom prst="rightArrow">
            <a:avLst>
              <a:gd name="adj1" fmla="val 56093"/>
              <a:gd name="adj2" fmla="val 46127"/>
            </a:avLst>
          </a:prstGeom>
          <a:solidFill>
            <a:srgbClr val="FFFF00"/>
          </a:solidFill>
          <a:ln w="9525">
            <a:miter lim="800000"/>
            <a:headEnd/>
            <a:tailEnd/>
          </a:ln>
          <a:effectLst/>
          <a:scene3d>
            <a:camera prst="legacyObliqueTopRight">
              <a:rot lat="19199999" lon="0" rev="0"/>
            </a:camera>
            <a:lightRig rig="legacyFlat3" dir="b"/>
          </a:scene3d>
          <a:sp3d extrusionH="430200" prstMaterial="legacyMatte">
            <a:bevelT w="13500" h="13500" prst="angle"/>
            <a:bevelB w="13500" h="13500" prst="angle"/>
            <a:extrusionClr>
              <a:srgbClr val="FFFF00"/>
            </a:extrusionClr>
            <a:contourClr>
              <a:srgbClr val="FFFF0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id-ID">
              <a:latin typeface="Garamond" panose="02020404030301010803" pitchFamily="18" charset="0"/>
            </a:endParaRPr>
          </a:p>
        </p:txBody>
      </p:sp>
      <p:sp>
        <p:nvSpPr>
          <p:cNvPr id="52240" name="Text Box 16"/>
          <p:cNvSpPr txBox="1">
            <a:spLocks noChangeArrowheads="1"/>
          </p:cNvSpPr>
          <p:nvPr/>
        </p:nvSpPr>
        <p:spPr bwMode="auto">
          <a:xfrm>
            <a:off x="1524001" y="3578225"/>
            <a:ext cx="2182813" cy="1200150"/>
          </a:xfrm>
          <a:prstGeom prst="rect">
            <a:avLst/>
          </a:prstGeom>
          <a:solidFill>
            <a:srgbClr val="CC33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CC3300"/>
            </a:extrusionClr>
            <a:contourClr>
              <a:srgbClr val="CC3300"/>
            </a:contourClr>
          </a:sp3d>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flatTx/>
          </a:bodyPr>
          <a:lstStyle/>
          <a:p>
            <a:pPr algn="ctr"/>
            <a:r>
              <a:rPr lang="en-US" sz="3600">
                <a:solidFill>
                  <a:srgbClr val="FFFF00"/>
                </a:solidFill>
                <a:effectLst>
                  <a:outerShdw blurRad="38100" dist="38100" dir="2700000" algn="tl">
                    <a:srgbClr val="000000"/>
                  </a:outerShdw>
                </a:effectLst>
                <a:latin typeface="Garamond" panose="02020404030301010803" pitchFamily="18" charset="0"/>
              </a:rPr>
              <a:t>Resources</a:t>
            </a:r>
          </a:p>
          <a:p>
            <a:pPr algn="ctr"/>
            <a:r>
              <a:rPr lang="en-US" sz="3600">
                <a:solidFill>
                  <a:srgbClr val="FFFF00"/>
                </a:solidFill>
                <a:effectLst>
                  <a:outerShdw blurRad="38100" dist="38100" dir="2700000" algn="tl">
                    <a:srgbClr val="000000"/>
                  </a:outerShdw>
                </a:effectLst>
                <a:latin typeface="Garamond" panose="02020404030301010803" pitchFamily="18" charset="0"/>
              </a:rPr>
              <a:t>Sharing</a:t>
            </a:r>
          </a:p>
        </p:txBody>
      </p:sp>
      <p:sp>
        <p:nvSpPr>
          <p:cNvPr id="52241" name="Text Box 17"/>
          <p:cNvSpPr txBox="1">
            <a:spLocks noChangeArrowheads="1"/>
          </p:cNvSpPr>
          <p:nvPr/>
        </p:nvSpPr>
        <p:spPr bwMode="auto">
          <a:xfrm>
            <a:off x="4152901" y="3957638"/>
            <a:ext cx="2182813" cy="1200150"/>
          </a:xfrm>
          <a:prstGeom prst="rect">
            <a:avLst/>
          </a:prstGeom>
          <a:solidFill>
            <a:schemeClr val="hlink"/>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hlink"/>
            </a:extrusionClr>
            <a:contourClr>
              <a:schemeClr val="hlink"/>
            </a:contourClr>
          </a:sp3d>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flatTx/>
          </a:bodyPr>
          <a:lstStyle/>
          <a:p>
            <a:pPr algn="ctr"/>
            <a:r>
              <a:rPr lang="en-US" sz="3600">
                <a:solidFill>
                  <a:srgbClr val="FFFF00"/>
                </a:solidFill>
                <a:effectLst>
                  <a:outerShdw blurRad="38100" dist="38100" dir="2700000" algn="tl">
                    <a:srgbClr val="000000"/>
                  </a:outerShdw>
                </a:effectLst>
                <a:latin typeface="Garamond" panose="02020404030301010803" pitchFamily="18" charset="0"/>
              </a:rPr>
              <a:t>Pooling</a:t>
            </a:r>
          </a:p>
          <a:p>
            <a:pPr algn="ctr"/>
            <a:r>
              <a:rPr lang="en-US" sz="3600">
                <a:solidFill>
                  <a:srgbClr val="FFFF00"/>
                </a:solidFill>
                <a:effectLst>
                  <a:outerShdw blurRad="38100" dist="38100" dir="2700000" algn="tl">
                    <a:srgbClr val="000000"/>
                  </a:outerShdw>
                </a:effectLst>
                <a:latin typeface="Garamond" panose="02020404030301010803" pitchFamily="18" charset="0"/>
              </a:rPr>
              <a:t>Of Risk</a:t>
            </a:r>
          </a:p>
        </p:txBody>
      </p:sp>
      <p:sp>
        <p:nvSpPr>
          <p:cNvPr id="52242" name="AutoShape 18"/>
          <p:cNvSpPr>
            <a:spLocks noChangeArrowheads="1"/>
          </p:cNvSpPr>
          <p:nvPr/>
        </p:nvSpPr>
        <p:spPr bwMode="auto">
          <a:xfrm rot="5943636">
            <a:off x="4569620" y="2751932"/>
            <a:ext cx="1157287" cy="1111250"/>
          </a:xfrm>
          <a:prstGeom prst="rightArrow">
            <a:avLst>
              <a:gd name="adj1" fmla="val 50000"/>
              <a:gd name="adj2" fmla="val 26036"/>
            </a:avLst>
          </a:prstGeom>
          <a:solidFill>
            <a:srgbClr val="99FF99"/>
          </a:solidFill>
          <a:ln w="9525">
            <a:miter lim="800000"/>
            <a:headEnd/>
            <a:tailEnd/>
          </a:ln>
          <a:effectLst/>
          <a:scene3d>
            <a:camera prst="legacyObliqueTopRight">
              <a:rot lat="20999999" lon="20999999" rev="0"/>
            </a:camera>
            <a:lightRig rig="legacyFlat3" dir="b"/>
          </a:scene3d>
          <a:sp3d extrusionH="430200" prstMaterial="legacyMatte">
            <a:bevelT w="13500" h="13500" prst="angle"/>
            <a:bevelB w="13500" h="13500" prst="angle"/>
            <a:extrusionClr>
              <a:srgbClr val="99FF99"/>
            </a:extrusionClr>
            <a:contourClr>
              <a:srgbClr val="99FF99"/>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id-ID">
              <a:latin typeface="Garamond" panose="02020404030301010803" pitchFamily="18" charset="0"/>
            </a:endParaRPr>
          </a:p>
        </p:txBody>
      </p:sp>
      <p:sp>
        <p:nvSpPr>
          <p:cNvPr id="52243" name="Text Box 19"/>
          <p:cNvSpPr txBox="1">
            <a:spLocks noChangeArrowheads="1"/>
          </p:cNvSpPr>
          <p:nvPr/>
        </p:nvSpPr>
        <p:spPr bwMode="auto">
          <a:xfrm>
            <a:off x="7142164" y="3678239"/>
            <a:ext cx="3087687" cy="1563687"/>
          </a:xfrm>
          <a:prstGeom prst="rect">
            <a:avLst/>
          </a:prstGeom>
          <a:solidFill>
            <a:srgbClr val="0033CC"/>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33CC"/>
            </a:extrusionClr>
            <a:contourClr>
              <a:srgbClr val="0033CC"/>
            </a:contourClr>
          </a:sp3d>
          <a:extLs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a:spAutoFit/>
            <a:flatTx/>
          </a:bodyPr>
          <a:lstStyle/>
          <a:p>
            <a:pPr algn="ctr"/>
            <a:r>
              <a:rPr lang="en-US" sz="3200">
                <a:solidFill>
                  <a:srgbClr val="FFFF00"/>
                </a:solidFill>
                <a:effectLst>
                  <a:outerShdw blurRad="38100" dist="38100" dir="2700000" algn="tl">
                    <a:srgbClr val="000000"/>
                  </a:outerShdw>
                </a:effectLst>
                <a:latin typeface="Garamond" panose="02020404030301010803" pitchFamily="18" charset="0"/>
              </a:rPr>
              <a:t>Leveraging</a:t>
            </a:r>
          </a:p>
          <a:p>
            <a:pPr algn="ctr"/>
            <a:r>
              <a:rPr lang="en-US" sz="3200">
                <a:solidFill>
                  <a:srgbClr val="FFFF00"/>
                </a:solidFill>
                <a:effectLst>
                  <a:outerShdw blurRad="38100" dist="38100" dir="2700000" algn="tl">
                    <a:srgbClr val="000000"/>
                  </a:outerShdw>
                </a:effectLst>
                <a:latin typeface="Garamond" panose="02020404030301010803" pitchFamily="18" charset="0"/>
              </a:rPr>
              <a:t>Each other capabilities</a:t>
            </a:r>
          </a:p>
        </p:txBody>
      </p:sp>
      <p:sp>
        <p:nvSpPr>
          <p:cNvPr id="52244" name="AutoShape 20"/>
          <p:cNvSpPr>
            <a:spLocks noChangeArrowheads="1"/>
          </p:cNvSpPr>
          <p:nvPr/>
        </p:nvSpPr>
        <p:spPr bwMode="auto">
          <a:xfrm rot="2400070">
            <a:off x="7186614" y="2416175"/>
            <a:ext cx="1157287" cy="1111250"/>
          </a:xfrm>
          <a:prstGeom prst="rightArrow">
            <a:avLst>
              <a:gd name="adj1" fmla="val 50000"/>
              <a:gd name="adj2" fmla="val 26036"/>
            </a:avLst>
          </a:prstGeom>
          <a:solidFill>
            <a:schemeClr val="folHlink"/>
          </a:solidFill>
          <a:ln w="9525">
            <a:miter lim="800000"/>
            <a:headEnd/>
            <a:tailEnd/>
          </a:ln>
          <a:effectLst/>
          <a:scene3d>
            <a:camera prst="legacyObliqueTopRight">
              <a:rot lat="20699999" lon="21299999" rev="0"/>
            </a:camera>
            <a:lightRig rig="legacyFlat3" dir="b"/>
          </a:scene3d>
          <a:sp3d extrusionH="430200" prstMaterial="legacyMatte">
            <a:bevelT w="13500" h="13500" prst="angle"/>
            <a:bevelB w="13500" h="13500" prst="angle"/>
            <a:extrusionClr>
              <a:schemeClr val="folHlink"/>
            </a:extrusionClr>
            <a:contourClr>
              <a:schemeClr val="fo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id-ID">
              <a:latin typeface="Garamond" panose="02020404030301010803"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522809" y="4083050"/>
            <a:ext cx="5825047" cy="1322614"/>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2" name="Rounded Rectangle 1"/>
          <p:cNvSpPr/>
          <p:nvPr/>
        </p:nvSpPr>
        <p:spPr>
          <a:xfrm>
            <a:off x="1522810" y="2073729"/>
            <a:ext cx="5825047" cy="1322614"/>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26626" name="Rectangle 2"/>
          <p:cNvSpPr>
            <a:spLocks noGrp="1" noChangeArrowheads="1"/>
          </p:cNvSpPr>
          <p:nvPr>
            <p:ph type="title"/>
          </p:nvPr>
        </p:nvSpPr>
        <p:spPr>
          <a:xfrm>
            <a:off x="1981200" y="596900"/>
            <a:ext cx="8229600" cy="1143000"/>
          </a:xfrm>
        </p:spPr>
        <p:txBody>
          <a:bodyPr>
            <a:normAutofit fontScale="90000"/>
          </a:bodyPr>
          <a:lstStyle/>
          <a:p>
            <a:r>
              <a:rPr lang="en-GB" sz="4400">
                <a:effectLst>
                  <a:outerShdw blurRad="50800" dist="38100" dir="2700000" algn="tl" rotWithShape="0">
                    <a:prstClr val="black">
                      <a:alpha val="40000"/>
                    </a:prstClr>
                  </a:outerShdw>
                </a:effectLst>
              </a:rPr>
              <a:t>DUA Kategori </a:t>
            </a:r>
            <a:br>
              <a:rPr lang="en-GB" sz="4400">
                <a:effectLst>
                  <a:outerShdw blurRad="50800" dist="38100" dir="2700000" algn="tl" rotWithShape="0">
                    <a:prstClr val="black">
                      <a:alpha val="40000"/>
                    </a:prstClr>
                  </a:outerShdw>
                </a:effectLst>
              </a:rPr>
            </a:br>
            <a:r>
              <a:rPr lang="en-GB" sz="4400">
                <a:effectLst>
                  <a:outerShdw blurRad="50800" dist="38100" dir="2700000" algn="tl" rotWithShape="0">
                    <a:prstClr val="black">
                      <a:alpha val="40000"/>
                    </a:prstClr>
                  </a:outerShdw>
                </a:effectLst>
              </a:rPr>
              <a:t>Collaborative Arrangement</a:t>
            </a:r>
          </a:p>
        </p:txBody>
      </p:sp>
      <p:sp>
        <p:nvSpPr>
          <p:cNvPr id="26627" name="Rectangle 3"/>
          <p:cNvSpPr>
            <a:spLocks noGrp="1" noChangeArrowheads="1"/>
          </p:cNvSpPr>
          <p:nvPr>
            <p:ph idx="1"/>
          </p:nvPr>
        </p:nvSpPr>
        <p:spPr>
          <a:xfrm>
            <a:off x="1981200" y="2281238"/>
            <a:ext cx="8229600" cy="3884612"/>
          </a:xfrm>
        </p:spPr>
        <p:txBody>
          <a:bodyPr/>
          <a:lstStyle/>
          <a:p>
            <a:pPr marL="1077913" indent="-1077913">
              <a:buFontTx/>
              <a:buAutoNum type="alphaUcPeriod"/>
            </a:pPr>
            <a:r>
              <a:rPr lang="en-GB" sz="6000" smtClean="0">
                <a:latin typeface="Dutch801 XBd BT" pitchFamily="18" charset="0"/>
              </a:rPr>
              <a:t>Strategic</a:t>
            </a:r>
            <a:endParaRPr lang="id-ID" sz="6000" smtClean="0">
              <a:latin typeface="Dutch801 XBd BT" pitchFamily="18" charset="0"/>
            </a:endParaRPr>
          </a:p>
          <a:p>
            <a:pPr marL="1077913" indent="-1077913">
              <a:buFontTx/>
              <a:buAutoNum type="alphaUcPeriod"/>
            </a:pPr>
            <a:endParaRPr lang="en-GB" sz="6000">
              <a:latin typeface="Dutch801 XBd BT" pitchFamily="18" charset="0"/>
            </a:endParaRPr>
          </a:p>
          <a:p>
            <a:pPr marL="1077913" indent="-1077913">
              <a:buFontTx/>
              <a:buAutoNum type="alphaUcPeriod"/>
            </a:pPr>
            <a:r>
              <a:rPr lang="en-GB" sz="6000">
                <a:latin typeface="Dutch801 XBd BT" pitchFamily="18" charset="0"/>
              </a:rPr>
              <a:t>Operational</a:t>
            </a:r>
          </a:p>
        </p:txBody>
      </p:sp>
      <p:sp>
        <p:nvSpPr>
          <p:cNvPr id="4" name="Date Placeholder 3"/>
          <p:cNvSpPr>
            <a:spLocks noGrp="1"/>
          </p:cNvSpPr>
          <p:nvPr>
            <p:ph type="dt" sz="half" idx="10"/>
          </p:nvPr>
        </p:nvSpPr>
        <p:spPr/>
        <p:txBody>
          <a:bodyPr/>
          <a:lstStyle/>
          <a:p>
            <a:fld id="{E4F6E329-D17D-41DD-8F53-3446EA5B1BF4}"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ED04C830-3797-4A05-9C23-A331C6C9A85C}" type="slidenum">
              <a:rPr lang="en-US"/>
              <a:pPr/>
              <a:t>12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GB" sz="6600">
                <a:solidFill>
                  <a:srgbClr val="FFFF66"/>
                </a:solidFill>
              </a:rPr>
              <a:t>A. Strategic</a:t>
            </a:r>
          </a:p>
        </p:txBody>
      </p:sp>
      <p:sp>
        <p:nvSpPr>
          <p:cNvPr id="27651" name="Rectangle 3"/>
          <p:cNvSpPr>
            <a:spLocks noGrp="1" noChangeArrowheads="1"/>
          </p:cNvSpPr>
          <p:nvPr>
            <p:ph idx="1"/>
          </p:nvPr>
        </p:nvSpPr>
        <p:spPr/>
        <p:txBody>
          <a:bodyPr>
            <a:normAutofit/>
          </a:bodyPr>
          <a:lstStyle/>
          <a:p>
            <a:pPr marL="609600" indent="-609600">
              <a:buNone/>
            </a:pPr>
            <a:r>
              <a:rPr lang="en-GB" sz="3200">
                <a:ln w="0"/>
                <a:effectLst>
                  <a:outerShdw blurRad="38100" dist="19050" dir="2700000" algn="tl" rotWithShape="0">
                    <a:schemeClr val="tx1">
                      <a:alpha val="40000"/>
                    </a:schemeClr>
                  </a:outerShdw>
                </a:effectLst>
                <a:latin typeface="Calibri" panose="020F0502020204030204" pitchFamily="34" charset="0"/>
                <a:cs typeface="Calibri" panose="020F0502020204030204" pitchFamily="34" charset="0"/>
              </a:rPr>
              <a:t>	THREE STRATEGIC LONG-TERM OBJECTIVE:</a:t>
            </a:r>
          </a:p>
          <a:p>
            <a:pPr marL="609600" indent="-609600">
              <a:buFont typeface="+mj-lt"/>
              <a:buAutoNum type="arabicPeriod"/>
            </a:pPr>
            <a:r>
              <a:rPr lang="id-ID" sz="3200" smtClean="0">
                <a:ln w="0"/>
                <a:effectLst>
                  <a:outerShdw blurRad="38100" dist="19050" dir="2700000" algn="tl" rotWithShape="0">
                    <a:schemeClr val="tx1">
                      <a:alpha val="40000"/>
                    </a:schemeClr>
                  </a:outerShdw>
                </a:effectLst>
                <a:latin typeface="Calibri" panose="020F0502020204030204" pitchFamily="34" charset="0"/>
                <a:cs typeface="Calibri" panose="020F0502020204030204" pitchFamily="34" charset="0"/>
              </a:rPr>
              <a:t>Mengendalikan evolusi domain persaingan;</a:t>
            </a:r>
          </a:p>
          <a:p>
            <a:pPr marL="609600" indent="-609600">
              <a:buFont typeface="+mj-lt"/>
              <a:buAutoNum type="arabicPeriod"/>
            </a:pPr>
            <a:r>
              <a:rPr lang="id-ID" sz="3200" smtClean="0">
                <a:ln w="0"/>
                <a:effectLst>
                  <a:outerShdw blurRad="38100" dist="19050" dir="2700000" algn="tl" rotWithShape="0">
                    <a:schemeClr val="tx1">
                      <a:alpha val="40000"/>
                    </a:schemeClr>
                  </a:outerShdw>
                </a:effectLst>
                <a:latin typeface="Calibri" panose="020F0502020204030204" pitchFamily="34" charset="0"/>
                <a:cs typeface="Calibri" panose="020F0502020204030204" pitchFamily="34" charset="0"/>
              </a:rPr>
              <a:t>Pengadaan pengetahuan,</a:t>
            </a:r>
            <a:r>
              <a:rPr lang="en-GB" sz="3200" smtClean="0">
                <a:ln w="0"/>
                <a:effectLst>
                  <a:outerShdw blurRad="38100" dist="19050" dir="2700000" algn="tl" rotWithShape="0">
                    <a:schemeClr val="tx1">
                      <a:alpha val="40000"/>
                    </a:schemeClr>
                  </a:outerShdw>
                </a:effectLst>
                <a:latin typeface="Calibri" panose="020F0502020204030204" pitchFamily="34" charset="0"/>
                <a:cs typeface="Calibri" panose="020F0502020204030204" pitchFamily="34" charset="0"/>
              </a:rPr>
              <a:t> </a:t>
            </a:r>
            <a:r>
              <a:rPr lang="id-ID" sz="3200" smtClean="0">
                <a:ln w="0"/>
                <a:effectLst>
                  <a:outerShdw blurRad="38100" dist="19050" dir="2700000" algn="tl" rotWithShape="0">
                    <a:schemeClr val="tx1">
                      <a:alpha val="40000"/>
                    </a:schemeClr>
                  </a:outerShdw>
                </a:effectLst>
                <a:latin typeface="Calibri" panose="020F0502020204030204" pitchFamily="34" charset="0"/>
                <a:cs typeface="Calibri" panose="020F0502020204030204" pitchFamily="34" charset="0"/>
              </a:rPr>
              <a:t>dan</a:t>
            </a:r>
            <a:endParaRPr lang="en-GB" sz="3200">
              <a:ln w="0"/>
              <a:effectLst>
                <a:outerShdw blurRad="38100" dist="19050" dir="2700000" algn="tl" rotWithShape="0">
                  <a:schemeClr val="tx1">
                    <a:alpha val="40000"/>
                  </a:schemeClr>
                </a:outerShdw>
              </a:effectLst>
              <a:latin typeface="Calibri" panose="020F0502020204030204" pitchFamily="34" charset="0"/>
              <a:cs typeface="Calibri" panose="020F0502020204030204" pitchFamily="34" charset="0"/>
            </a:endParaRPr>
          </a:p>
          <a:p>
            <a:pPr marL="609600" indent="-609600">
              <a:buFont typeface="+mj-lt"/>
              <a:buAutoNum type="arabicPeriod"/>
            </a:pPr>
            <a:r>
              <a:rPr lang="id-ID" sz="3200" smtClean="0">
                <a:ln w="0"/>
                <a:effectLst>
                  <a:outerShdw blurRad="38100" dist="19050" dir="2700000" algn="tl" rotWithShape="0">
                    <a:schemeClr val="tx1">
                      <a:alpha val="40000"/>
                    </a:schemeClr>
                  </a:outerShdw>
                </a:effectLst>
                <a:latin typeface="Calibri" panose="020F0502020204030204" pitchFamily="34" charset="0"/>
                <a:cs typeface="Calibri" panose="020F0502020204030204" pitchFamily="34" charset="0"/>
              </a:rPr>
              <a:t>Pengembangan keterkaitan lembaga dengan lembaga lain.</a:t>
            </a:r>
          </a:p>
        </p:txBody>
      </p:sp>
      <p:sp>
        <p:nvSpPr>
          <p:cNvPr id="4" name="Date Placeholder 3"/>
          <p:cNvSpPr>
            <a:spLocks noGrp="1"/>
          </p:cNvSpPr>
          <p:nvPr>
            <p:ph type="dt" sz="half" idx="10"/>
          </p:nvPr>
        </p:nvSpPr>
        <p:spPr/>
        <p:txBody>
          <a:bodyPr/>
          <a:lstStyle/>
          <a:p>
            <a:fld id="{C4AF4AA3-8E66-4F5A-A160-92B42A7D8F7F}"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3EDF4E70-CC5B-483F-BF50-E02B8E1E78CE}" type="slidenum">
              <a:rPr lang="en-US"/>
              <a:pPr/>
              <a:t>13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706360" y="381000"/>
            <a:ext cx="9146383" cy="1371600"/>
          </a:xfrm>
        </p:spPr>
        <p:txBody>
          <a:bodyPr/>
          <a:lstStyle/>
          <a:p>
            <a:pPr marL="633413" indent="-633413"/>
            <a:r>
              <a:rPr lang="en-GB" sz="4000"/>
              <a:t>1. </a:t>
            </a:r>
            <a:r>
              <a:rPr lang="id-ID" sz="4000" smtClean="0"/>
              <a:t>	</a:t>
            </a:r>
            <a:r>
              <a:rPr lang="en-GB" sz="4000" smtClean="0"/>
              <a:t>Controlling </a:t>
            </a:r>
            <a:r>
              <a:rPr lang="en-GB" sz="4000"/>
              <a:t>The Evolution of Competitive Domains</a:t>
            </a:r>
          </a:p>
        </p:txBody>
      </p:sp>
      <p:sp>
        <p:nvSpPr>
          <p:cNvPr id="29699" name="Rectangle 3"/>
          <p:cNvSpPr>
            <a:spLocks noGrp="1" noChangeArrowheads="1"/>
          </p:cNvSpPr>
          <p:nvPr>
            <p:ph idx="1"/>
          </p:nvPr>
        </p:nvSpPr>
        <p:spPr/>
        <p:txBody>
          <a:bodyPr>
            <a:normAutofit/>
          </a:bodyPr>
          <a:lstStyle/>
          <a:p>
            <a:pPr marL="539750" indent="-539750">
              <a:lnSpc>
                <a:spcPct val="100000"/>
              </a:lnSpc>
              <a:spcBef>
                <a:spcPts val="600"/>
              </a:spcBef>
              <a:buNone/>
            </a:pPr>
            <a:r>
              <a:rPr lang="en-GB" sz="3200" b="1">
                <a:effectLst>
                  <a:outerShdw blurRad="38100" dist="38100" dir="2700000" algn="tl">
                    <a:srgbClr val="000000"/>
                  </a:outerShdw>
                </a:effectLst>
                <a:latin typeface="Calibri" panose="020F0502020204030204" pitchFamily="34" charset="0"/>
                <a:cs typeface="Calibri" panose="020F0502020204030204" pitchFamily="34" charset="0"/>
              </a:rPr>
              <a:t>	FOUR MAJOR ARENAS OF COLLABORATION:</a:t>
            </a:r>
          </a:p>
          <a:p>
            <a:pPr marL="539750" indent="-539750">
              <a:lnSpc>
                <a:spcPct val="100000"/>
              </a:lnSpc>
              <a:spcBef>
                <a:spcPts val="600"/>
              </a:spcBef>
            </a:pPr>
            <a:r>
              <a:rPr lang="en-GB" sz="3200">
                <a:latin typeface="Calibri" panose="020F0502020204030204" pitchFamily="34" charset="0"/>
                <a:cs typeface="Calibri" panose="020F0502020204030204" pitchFamily="34" charset="0"/>
              </a:rPr>
              <a:t>Dominant Design,</a:t>
            </a:r>
          </a:p>
          <a:p>
            <a:pPr marL="539750" indent="-539750">
              <a:lnSpc>
                <a:spcPct val="100000"/>
              </a:lnSpc>
              <a:spcBef>
                <a:spcPts val="600"/>
              </a:spcBef>
            </a:pPr>
            <a:r>
              <a:rPr lang="en-GB" sz="3200">
                <a:latin typeface="Calibri" panose="020F0502020204030204" pitchFamily="34" charset="0"/>
                <a:cs typeface="Calibri" panose="020F0502020204030204" pitchFamily="34" charset="0"/>
              </a:rPr>
              <a:t>Establishments of Standards,</a:t>
            </a:r>
          </a:p>
          <a:p>
            <a:pPr marL="539750" indent="-539750">
              <a:lnSpc>
                <a:spcPct val="100000"/>
              </a:lnSpc>
              <a:spcBef>
                <a:spcPts val="600"/>
              </a:spcBef>
            </a:pPr>
            <a:r>
              <a:rPr lang="en-GB" sz="3200">
                <a:latin typeface="Calibri" panose="020F0502020204030204" pitchFamily="34" charset="0"/>
                <a:cs typeface="Calibri" panose="020F0502020204030204" pitchFamily="34" charset="0"/>
              </a:rPr>
              <a:t>Cooperative Research to Compete with other firms in </a:t>
            </a:r>
            <a:r>
              <a:rPr lang="en-GB" sz="3200" smtClean="0">
                <a:latin typeface="Calibri" panose="020F0502020204030204" pitchFamily="34" charset="0"/>
                <a:cs typeface="Calibri" panose="020F0502020204030204" pitchFamily="34" charset="0"/>
              </a:rPr>
              <a:t>Technol</a:t>
            </a:r>
            <a:r>
              <a:rPr lang="id-ID" sz="3200" smtClean="0">
                <a:latin typeface="Calibri" panose="020F0502020204030204" pitchFamily="34" charset="0"/>
                <a:cs typeface="Calibri" panose="020F0502020204030204" pitchFamily="34" charset="0"/>
              </a:rPr>
              <a:t>o</a:t>
            </a:r>
            <a:r>
              <a:rPr lang="en-GB" sz="3200" smtClean="0">
                <a:latin typeface="Calibri" panose="020F0502020204030204" pitchFamily="34" charset="0"/>
                <a:cs typeface="Calibri" panose="020F0502020204030204" pitchFamily="34" charset="0"/>
              </a:rPr>
              <a:t>gy </a:t>
            </a:r>
            <a:r>
              <a:rPr lang="en-GB" sz="3200">
                <a:latin typeface="Calibri" panose="020F0502020204030204" pitchFamily="34" charset="0"/>
                <a:cs typeface="Calibri" panose="020F0502020204030204" pitchFamily="34" charset="0"/>
              </a:rPr>
              <a:t>Development,</a:t>
            </a:r>
          </a:p>
          <a:p>
            <a:pPr marL="539750" indent="-539750">
              <a:lnSpc>
                <a:spcPct val="100000"/>
              </a:lnSpc>
              <a:spcBef>
                <a:spcPts val="600"/>
              </a:spcBef>
            </a:pPr>
            <a:r>
              <a:rPr lang="en-GB" sz="3200">
                <a:latin typeface="Calibri" panose="020F0502020204030204" pitchFamily="34" charset="0"/>
                <a:cs typeface="Calibri" panose="020F0502020204030204" pitchFamily="34" charset="0"/>
              </a:rPr>
              <a:t>Obtain favourable treatment from the government.</a:t>
            </a:r>
          </a:p>
        </p:txBody>
      </p:sp>
      <p:sp>
        <p:nvSpPr>
          <p:cNvPr id="4" name="Date Placeholder 3"/>
          <p:cNvSpPr>
            <a:spLocks noGrp="1"/>
          </p:cNvSpPr>
          <p:nvPr>
            <p:ph type="dt" sz="half" idx="10"/>
          </p:nvPr>
        </p:nvSpPr>
        <p:spPr/>
        <p:txBody>
          <a:bodyPr/>
          <a:lstStyle/>
          <a:p>
            <a:fld id="{FE5C53D8-0AB1-4608-B0A5-5E11B7F6CE87}"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7195838A-BE68-41BC-83E6-E2A68EE2D77B}" type="slidenum">
              <a:rPr lang="en-US"/>
              <a:pPr/>
              <a:t>14</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marL="709613" indent="-709613"/>
            <a:r>
              <a:rPr lang="en-GB" sz="4000"/>
              <a:t>2. </a:t>
            </a:r>
            <a:r>
              <a:rPr lang="id-ID" sz="4000" smtClean="0"/>
              <a:t>	</a:t>
            </a:r>
            <a:r>
              <a:rPr lang="en-GB" sz="4000" smtClean="0"/>
              <a:t>Knowledge </a:t>
            </a:r>
            <a:r>
              <a:rPr lang="en-GB" sz="4000"/>
              <a:t>Acquisition and Transfer</a:t>
            </a:r>
          </a:p>
        </p:txBody>
      </p:sp>
      <p:sp>
        <p:nvSpPr>
          <p:cNvPr id="30723" name="Rectangle 3"/>
          <p:cNvSpPr>
            <a:spLocks noGrp="1" noChangeArrowheads="1"/>
          </p:cNvSpPr>
          <p:nvPr>
            <p:ph idx="1"/>
          </p:nvPr>
        </p:nvSpPr>
        <p:spPr/>
        <p:txBody>
          <a:bodyPr>
            <a:normAutofit lnSpcReduction="10000"/>
          </a:bodyPr>
          <a:lstStyle/>
          <a:p>
            <a:pPr>
              <a:buFontTx/>
              <a:buNone/>
            </a:pPr>
            <a:r>
              <a:rPr lang="en-GB" sz="3200">
                <a:latin typeface="Calibri" panose="020F0502020204030204" pitchFamily="34" charset="0"/>
                <a:cs typeface="Calibri" panose="020F0502020204030204" pitchFamily="34" charset="0"/>
              </a:rPr>
              <a:t>	</a:t>
            </a:r>
            <a:r>
              <a:rPr lang="id-ID" sz="3200" smtClean="0">
                <a:latin typeface="Calibri" panose="020F0502020204030204" pitchFamily="34" charset="0"/>
                <a:cs typeface="Calibri" panose="020F0502020204030204" pitchFamily="34" charset="0"/>
              </a:rPr>
              <a:t>Tujuan strategik kedua yang memotivasi perusahaan untuk mengikuti perjanjian kerjasama adalah </a:t>
            </a:r>
            <a:r>
              <a:rPr lang="id-ID" sz="3200" b="1" smtClean="0">
                <a:solidFill>
                  <a:srgbClr val="FFC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akuisisi</a:t>
            </a:r>
            <a:r>
              <a:rPr lang="id-ID" sz="3200" smtClean="0">
                <a:latin typeface="Calibri" panose="020F0502020204030204" pitchFamily="34" charset="0"/>
                <a:cs typeface="Calibri" panose="020F0502020204030204" pitchFamily="34" charset="0"/>
              </a:rPr>
              <a:t> atau </a:t>
            </a:r>
            <a:r>
              <a:rPr lang="id-ID" sz="3200" b="1" smtClean="0">
                <a:solidFill>
                  <a:srgbClr val="FFC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transfer pengetahuan </a:t>
            </a:r>
            <a:r>
              <a:rPr lang="id-ID" sz="3200" smtClean="0">
                <a:latin typeface="Calibri" panose="020F0502020204030204" pitchFamily="34" charset="0"/>
                <a:cs typeface="Calibri" panose="020F0502020204030204" pitchFamily="34" charset="0"/>
              </a:rPr>
              <a:t>yang diperlukan untuk dioperasikan ke dalam suatu industri atau ke dalam kegiatan rantai nilai tertentu. </a:t>
            </a:r>
          </a:p>
          <a:p>
            <a:pPr>
              <a:buFontTx/>
              <a:buNone/>
            </a:pPr>
            <a:r>
              <a:rPr lang="id-ID" sz="3200" smtClean="0">
                <a:latin typeface="Calibri" panose="020F0502020204030204" pitchFamily="34" charset="0"/>
                <a:cs typeface="Calibri" panose="020F0502020204030204" pitchFamily="34" charset="0"/>
              </a:rPr>
              <a:t>(</a:t>
            </a:r>
            <a:r>
              <a:rPr lang="en-GB" sz="3200" i="1" smtClean="0">
                <a:solidFill>
                  <a:srgbClr val="FFFF00"/>
                </a:solidFill>
                <a:latin typeface="Calibri" panose="020F0502020204030204" pitchFamily="34" charset="0"/>
                <a:cs typeface="Calibri" panose="020F0502020204030204" pitchFamily="34" charset="0"/>
              </a:rPr>
              <a:t>A </a:t>
            </a:r>
            <a:r>
              <a:rPr lang="en-GB" sz="3200" i="1">
                <a:solidFill>
                  <a:srgbClr val="FFFF00"/>
                </a:solidFill>
                <a:latin typeface="Calibri" panose="020F0502020204030204" pitchFamily="34" charset="0"/>
                <a:cs typeface="Calibri" panose="020F0502020204030204" pitchFamily="34" charset="0"/>
              </a:rPr>
              <a:t>second strategic objective that motivates a firms to pursue collaborative arrangements is the </a:t>
            </a:r>
            <a:r>
              <a:rPr lang="en-GB" sz="3200" b="1" i="1">
                <a:solidFill>
                  <a:srgbClr val="FFFF00"/>
                </a:solidFill>
                <a:latin typeface="Calibri" panose="020F0502020204030204" pitchFamily="34" charset="0"/>
                <a:cs typeface="Calibri" panose="020F0502020204030204" pitchFamily="34" charset="0"/>
              </a:rPr>
              <a:t>acquisition </a:t>
            </a:r>
            <a:r>
              <a:rPr lang="en-GB" sz="3200" i="1">
                <a:solidFill>
                  <a:srgbClr val="FFFF00"/>
                </a:solidFill>
                <a:latin typeface="Calibri" panose="020F0502020204030204" pitchFamily="34" charset="0"/>
                <a:cs typeface="Calibri" panose="020F0502020204030204" pitchFamily="34" charset="0"/>
              </a:rPr>
              <a:t>or </a:t>
            </a:r>
            <a:r>
              <a:rPr lang="en-GB" sz="3200" b="1" i="1">
                <a:solidFill>
                  <a:srgbClr val="FFFF00"/>
                </a:solidFill>
                <a:latin typeface="Calibri" panose="020F0502020204030204" pitchFamily="34" charset="0"/>
                <a:cs typeface="Calibri" panose="020F0502020204030204" pitchFamily="34" charset="0"/>
              </a:rPr>
              <a:t>transfer of knowledge </a:t>
            </a:r>
            <a:r>
              <a:rPr lang="en-GB" sz="3200" i="1">
                <a:solidFill>
                  <a:srgbClr val="FFFF00"/>
                </a:solidFill>
                <a:latin typeface="Calibri" panose="020F0502020204030204" pitchFamily="34" charset="0"/>
                <a:cs typeface="Calibri" panose="020F0502020204030204" pitchFamily="34" charset="0"/>
              </a:rPr>
              <a:t>needed to operate in an industry or a particular value chain acitivity</a:t>
            </a:r>
            <a:r>
              <a:rPr lang="en-GB" sz="3200" i="1" smtClean="0">
                <a:solidFill>
                  <a:srgbClr val="FFFF00"/>
                </a:solidFill>
                <a:latin typeface="Calibri" panose="020F0502020204030204" pitchFamily="34" charset="0"/>
                <a:cs typeface="Calibri" panose="020F0502020204030204" pitchFamily="34" charset="0"/>
              </a:rPr>
              <a:t>.</a:t>
            </a:r>
            <a:r>
              <a:rPr lang="id-ID" sz="3200" smtClean="0">
                <a:ln w="0"/>
                <a:effectLst>
                  <a:outerShdw blurRad="38100" dist="19050" dir="2700000" algn="tl" rotWithShape="0">
                    <a:schemeClr val="tx1">
                      <a:alpha val="40000"/>
                    </a:schemeClr>
                  </a:outerShdw>
                </a:effectLst>
                <a:latin typeface="Calibri" panose="020F0502020204030204" pitchFamily="34" charset="0"/>
                <a:cs typeface="Calibri" panose="020F0502020204030204" pitchFamily="34" charset="0"/>
              </a:rPr>
              <a:t>)</a:t>
            </a:r>
            <a:endParaRPr lang="en-GB" sz="3200">
              <a:latin typeface="Calibri" panose="020F0502020204030204" pitchFamily="34" charset="0"/>
              <a:cs typeface="Calibri" panose="020F0502020204030204" pitchFamily="34" charset="0"/>
            </a:endParaRPr>
          </a:p>
        </p:txBody>
      </p:sp>
      <p:sp>
        <p:nvSpPr>
          <p:cNvPr id="4" name="Date Placeholder 3"/>
          <p:cNvSpPr>
            <a:spLocks noGrp="1"/>
          </p:cNvSpPr>
          <p:nvPr>
            <p:ph type="dt" sz="half" idx="10"/>
          </p:nvPr>
        </p:nvSpPr>
        <p:spPr/>
        <p:txBody>
          <a:bodyPr/>
          <a:lstStyle/>
          <a:p>
            <a:fld id="{22C7F67C-F035-4768-A539-2475769C6BD4}"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BE5D993A-0595-45F2-BCB6-489DF0AD0664}" type="slidenum">
              <a:rPr lang="en-US"/>
              <a:pPr/>
              <a:t>15</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GB"/>
              <a:t>3. Link to Environment</a:t>
            </a:r>
          </a:p>
        </p:txBody>
      </p:sp>
      <p:sp>
        <p:nvSpPr>
          <p:cNvPr id="31747" name="Rectangle 3"/>
          <p:cNvSpPr>
            <a:spLocks noGrp="1" noChangeArrowheads="1"/>
          </p:cNvSpPr>
          <p:nvPr>
            <p:ph idx="1"/>
          </p:nvPr>
        </p:nvSpPr>
        <p:spPr/>
        <p:txBody>
          <a:bodyPr>
            <a:normAutofit fontScale="85000" lnSpcReduction="20000"/>
          </a:bodyPr>
          <a:lstStyle/>
          <a:p>
            <a:r>
              <a:rPr lang="en-GB" sz="2800">
                <a:latin typeface="Garamond" panose="02020404030301010803" pitchFamily="18" charset="0"/>
              </a:rPr>
              <a:t>Perusahaan selalu mengerti bahwa usaha kolaboratif adalah salah satu mekanisme yang mereka dapat menjaga hubungan dengan orang dan informasi</a:t>
            </a:r>
            <a:r>
              <a:rPr lang="en-GB" sz="2800" smtClean="0">
                <a:latin typeface="Garamond" panose="02020404030301010803" pitchFamily="18" charset="0"/>
              </a:rPr>
              <a:t>.</a:t>
            </a:r>
            <a:endParaRPr lang="id-ID" sz="2800" smtClean="0">
              <a:latin typeface="Garamond" panose="02020404030301010803" pitchFamily="18" charset="0"/>
            </a:endParaRPr>
          </a:p>
          <a:p>
            <a:r>
              <a:rPr lang="id-ID" sz="2800">
                <a:latin typeface="Garamond" panose="02020404030301010803" pitchFamily="18" charset="0"/>
              </a:rPr>
              <a:t>Contoh: dalam industri farmasi, keanggotaan komite penasihat di universitas memungkinkan seorang ilmuwan senior untuk memiliki interaksi yang dekat dengan profesor universitas, sehingga memungkinkan mereka untuk cherry-Pict mahasiswa dari universitas </a:t>
            </a:r>
            <a:r>
              <a:rPr lang="id-ID" sz="2800" smtClean="0">
                <a:latin typeface="Garamond" panose="02020404030301010803" pitchFamily="18" charset="0"/>
              </a:rPr>
              <a:t>tersebut.</a:t>
            </a:r>
            <a:endParaRPr lang="id-ID" sz="2800">
              <a:latin typeface="Garamond" panose="02020404030301010803" pitchFamily="18" charset="0"/>
            </a:endParaRPr>
          </a:p>
          <a:p>
            <a:r>
              <a:rPr lang="en-GB" sz="2800" i="1" smtClean="0">
                <a:solidFill>
                  <a:srgbClr val="FFC000"/>
                </a:solidFill>
                <a:latin typeface="Garamond" panose="02020404030301010803" pitchFamily="18" charset="0"/>
              </a:rPr>
              <a:t>Firms </a:t>
            </a:r>
            <a:r>
              <a:rPr lang="en-GB" sz="2800" i="1">
                <a:solidFill>
                  <a:srgbClr val="FFC000"/>
                </a:solidFill>
                <a:latin typeface="Garamond" panose="02020404030301010803" pitchFamily="18" charset="0"/>
              </a:rPr>
              <a:t>have always </a:t>
            </a:r>
            <a:r>
              <a:rPr lang="en-GB" sz="2800" i="1" smtClean="0">
                <a:solidFill>
                  <a:srgbClr val="FFC000"/>
                </a:solidFill>
                <a:latin typeface="Garamond" panose="02020404030301010803" pitchFamily="18" charset="0"/>
              </a:rPr>
              <a:t>un</a:t>
            </a:r>
            <a:r>
              <a:rPr lang="id-ID" sz="2800" i="1" smtClean="0">
                <a:solidFill>
                  <a:srgbClr val="FFC000"/>
                </a:solidFill>
                <a:latin typeface="Garamond" panose="02020404030301010803" pitchFamily="18" charset="0"/>
              </a:rPr>
              <a:t>d</a:t>
            </a:r>
            <a:r>
              <a:rPr lang="en-GB" sz="2800" i="1" smtClean="0">
                <a:solidFill>
                  <a:srgbClr val="FFC000"/>
                </a:solidFill>
                <a:latin typeface="Garamond" panose="02020404030301010803" pitchFamily="18" charset="0"/>
              </a:rPr>
              <a:t>erstood </a:t>
            </a:r>
            <a:r>
              <a:rPr lang="en-GB" sz="2800" i="1">
                <a:solidFill>
                  <a:srgbClr val="FFC000"/>
                </a:solidFill>
                <a:latin typeface="Garamond" panose="02020404030301010803" pitchFamily="18" charset="0"/>
              </a:rPr>
              <a:t>that collaborative ventures are one mechanism by which </a:t>
            </a:r>
            <a:r>
              <a:rPr lang="en-GB" sz="2800" i="1" smtClean="0">
                <a:solidFill>
                  <a:srgbClr val="FFC000"/>
                </a:solidFill>
                <a:latin typeface="Garamond" panose="02020404030301010803" pitchFamily="18" charset="0"/>
              </a:rPr>
              <a:t>they</a:t>
            </a:r>
            <a:r>
              <a:rPr lang="id-ID" sz="2800" i="1" smtClean="0">
                <a:solidFill>
                  <a:srgbClr val="FFC000"/>
                </a:solidFill>
                <a:latin typeface="Garamond" panose="02020404030301010803" pitchFamily="18" charset="0"/>
              </a:rPr>
              <a:t> </a:t>
            </a:r>
            <a:r>
              <a:rPr lang="en-GB" sz="2800" i="1" smtClean="0">
                <a:solidFill>
                  <a:srgbClr val="FFC000"/>
                </a:solidFill>
                <a:latin typeface="Garamond" panose="02020404030301010803" pitchFamily="18" charset="0"/>
              </a:rPr>
              <a:t>can </a:t>
            </a:r>
            <a:r>
              <a:rPr lang="en-GB" sz="2800" i="1">
                <a:solidFill>
                  <a:srgbClr val="FFC000"/>
                </a:solidFill>
                <a:latin typeface="Garamond" panose="02020404030301010803" pitchFamily="18" charset="0"/>
              </a:rPr>
              <a:t>maintain links to people and information.  </a:t>
            </a:r>
          </a:p>
          <a:p>
            <a:r>
              <a:rPr lang="en-GB" sz="2800" i="1">
                <a:solidFill>
                  <a:srgbClr val="FFC000"/>
                </a:solidFill>
                <a:latin typeface="Garamond" panose="02020404030301010803" pitchFamily="18" charset="0"/>
              </a:rPr>
              <a:t>Example: in the pharmaceutical industry, membership on the </a:t>
            </a:r>
            <a:r>
              <a:rPr lang="en-GB" sz="2800" i="1" smtClean="0">
                <a:solidFill>
                  <a:srgbClr val="FFC000"/>
                </a:solidFill>
                <a:latin typeface="Garamond" panose="02020404030301010803" pitchFamily="18" charset="0"/>
              </a:rPr>
              <a:t>advisory</a:t>
            </a:r>
            <a:r>
              <a:rPr lang="id-ID" sz="2800" i="1" smtClean="0">
                <a:solidFill>
                  <a:srgbClr val="FFC000"/>
                </a:solidFill>
                <a:latin typeface="Garamond" panose="02020404030301010803" pitchFamily="18" charset="0"/>
              </a:rPr>
              <a:t> </a:t>
            </a:r>
            <a:r>
              <a:rPr lang="en-GB" sz="2800" i="1" smtClean="0">
                <a:solidFill>
                  <a:srgbClr val="FFC000"/>
                </a:solidFill>
                <a:latin typeface="Garamond" panose="02020404030301010803" pitchFamily="18" charset="0"/>
              </a:rPr>
              <a:t>committee </a:t>
            </a:r>
            <a:r>
              <a:rPr lang="en-GB" sz="2800" i="1">
                <a:solidFill>
                  <a:srgbClr val="FFC000"/>
                </a:solidFill>
                <a:latin typeface="Garamond" panose="02020404030301010803" pitchFamily="18" charset="0"/>
              </a:rPr>
              <a:t>in a university enables a senior scientist to have close interaction with university professors, </a:t>
            </a:r>
            <a:r>
              <a:rPr lang="en-GB" sz="2800" i="1" smtClean="0">
                <a:solidFill>
                  <a:srgbClr val="FFC000"/>
                </a:solidFill>
                <a:latin typeface="Garamond" panose="02020404030301010803" pitchFamily="18" charset="0"/>
              </a:rPr>
              <a:t>thereby</a:t>
            </a:r>
            <a:r>
              <a:rPr lang="id-ID" sz="2800" i="1" smtClean="0">
                <a:solidFill>
                  <a:srgbClr val="FFC000"/>
                </a:solidFill>
                <a:latin typeface="Garamond" panose="02020404030301010803" pitchFamily="18" charset="0"/>
              </a:rPr>
              <a:t> </a:t>
            </a:r>
            <a:r>
              <a:rPr lang="en-GB" sz="2800" i="1" smtClean="0">
                <a:solidFill>
                  <a:srgbClr val="FFC000"/>
                </a:solidFill>
                <a:latin typeface="Garamond" panose="02020404030301010803" pitchFamily="18" charset="0"/>
              </a:rPr>
              <a:t>enabling </a:t>
            </a:r>
            <a:r>
              <a:rPr lang="en-GB" sz="2800" i="1">
                <a:solidFill>
                  <a:srgbClr val="FFC000"/>
                </a:solidFill>
                <a:latin typeface="Garamond" panose="02020404030301010803" pitchFamily="18" charset="0"/>
              </a:rPr>
              <a:t>them to cherry-pict the students from that particular university.</a:t>
            </a:r>
          </a:p>
        </p:txBody>
      </p:sp>
      <p:sp>
        <p:nvSpPr>
          <p:cNvPr id="4" name="Date Placeholder 3"/>
          <p:cNvSpPr>
            <a:spLocks noGrp="1"/>
          </p:cNvSpPr>
          <p:nvPr>
            <p:ph type="dt" sz="half" idx="10"/>
          </p:nvPr>
        </p:nvSpPr>
        <p:spPr/>
        <p:txBody>
          <a:bodyPr/>
          <a:lstStyle/>
          <a:p>
            <a:fld id="{93EFBF92-76B1-4F53-959E-2760E3DE3DA8}"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DB89C3B1-202F-4D53-956B-69FA0AE2320F}" type="slidenum">
              <a:rPr lang="en-US"/>
              <a:pPr/>
              <a:t>16</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GB" sz="5400">
                <a:solidFill>
                  <a:srgbClr val="FFFF66"/>
                </a:solidFill>
              </a:rPr>
              <a:t>B. Operational</a:t>
            </a:r>
          </a:p>
        </p:txBody>
      </p:sp>
      <p:sp>
        <p:nvSpPr>
          <p:cNvPr id="32771" name="Rectangle 3"/>
          <p:cNvSpPr>
            <a:spLocks noGrp="1" noChangeArrowheads="1"/>
          </p:cNvSpPr>
          <p:nvPr>
            <p:ph idx="1"/>
          </p:nvPr>
        </p:nvSpPr>
        <p:spPr/>
        <p:txBody>
          <a:bodyPr>
            <a:normAutofit lnSpcReduction="10000"/>
          </a:bodyPr>
          <a:lstStyle/>
          <a:p>
            <a:pPr marL="609600" indent="-609600">
              <a:buNone/>
            </a:pPr>
            <a:r>
              <a:rPr lang="en-GB" sz="2400">
                <a:latin typeface="Garamond" panose="02020404030301010803" pitchFamily="18" charset="0"/>
              </a:rPr>
              <a:t>	</a:t>
            </a:r>
            <a:r>
              <a:rPr lang="en-GB" sz="2400" b="1">
                <a:latin typeface="Garamond" panose="02020404030301010803" pitchFamily="18" charset="0"/>
              </a:rPr>
              <a:t>WE CAN IDENTIFY 4 MAJOR OPERATIONAL OBJECTIVES:</a:t>
            </a:r>
          </a:p>
          <a:p>
            <a:pPr marL="609600" indent="-609600">
              <a:spcBef>
                <a:spcPts val="600"/>
              </a:spcBef>
            </a:pPr>
            <a:r>
              <a:rPr lang="en-GB" sz="2800" i="1">
                <a:solidFill>
                  <a:srgbClr val="FFC000"/>
                </a:solidFill>
                <a:latin typeface="Garamond" panose="02020404030301010803" pitchFamily="18" charset="0"/>
              </a:rPr>
              <a:t>Competitive Benchmarking</a:t>
            </a:r>
          </a:p>
          <a:p>
            <a:pPr marL="609600" indent="-609600">
              <a:spcBef>
                <a:spcPts val="600"/>
              </a:spcBef>
            </a:pPr>
            <a:r>
              <a:rPr lang="en-GB" sz="2800" i="1">
                <a:solidFill>
                  <a:srgbClr val="FFC000"/>
                </a:solidFill>
                <a:latin typeface="Garamond" panose="02020404030301010803" pitchFamily="18" charset="0"/>
              </a:rPr>
              <a:t>Time to market</a:t>
            </a:r>
          </a:p>
          <a:p>
            <a:pPr marL="609600" indent="-609600">
              <a:spcBef>
                <a:spcPts val="600"/>
              </a:spcBef>
            </a:pPr>
            <a:r>
              <a:rPr lang="en-GB" sz="2800" i="1">
                <a:solidFill>
                  <a:srgbClr val="FFC000"/>
                </a:solidFill>
                <a:latin typeface="Garamond" panose="02020404030301010803" pitchFamily="18" charset="0"/>
              </a:rPr>
              <a:t>Extract operating efficiencies, and</a:t>
            </a:r>
          </a:p>
          <a:p>
            <a:pPr marL="609600" indent="-609600">
              <a:spcBef>
                <a:spcPts val="600"/>
              </a:spcBef>
            </a:pPr>
            <a:r>
              <a:rPr lang="en-GB" sz="2800" i="1">
                <a:solidFill>
                  <a:srgbClr val="FFC000"/>
                </a:solidFill>
                <a:latin typeface="Garamond" panose="02020404030301010803" pitchFamily="18" charset="0"/>
              </a:rPr>
              <a:t>Capture value from existing </a:t>
            </a:r>
            <a:r>
              <a:rPr lang="en-GB" sz="2800" i="1" smtClean="0">
                <a:solidFill>
                  <a:srgbClr val="FFC000"/>
                </a:solidFill>
                <a:latin typeface="Garamond" panose="02020404030301010803" pitchFamily="18" charset="0"/>
              </a:rPr>
              <a:t>technology</a:t>
            </a:r>
            <a:endParaRPr lang="id-ID" sz="2800" i="1" smtClean="0">
              <a:solidFill>
                <a:srgbClr val="FFC000"/>
              </a:solidFill>
              <a:latin typeface="Garamond" panose="02020404030301010803" pitchFamily="18" charset="0"/>
            </a:endParaRPr>
          </a:p>
          <a:p>
            <a:pPr marL="609600" indent="-609600">
              <a:spcBef>
                <a:spcPts val="600"/>
              </a:spcBef>
            </a:pPr>
            <a:r>
              <a:rPr lang="en-GB" sz="2800">
                <a:latin typeface="Garamond" panose="02020404030301010803" pitchFamily="18" charset="0"/>
              </a:rPr>
              <a:t>Benchmarking kompetitif </a:t>
            </a:r>
          </a:p>
          <a:p>
            <a:pPr marL="609600" indent="-609600">
              <a:spcBef>
                <a:spcPts val="600"/>
              </a:spcBef>
            </a:pPr>
            <a:r>
              <a:rPr lang="en-GB" sz="2800">
                <a:latin typeface="Garamond" panose="02020404030301010803" pitchFamily="18" charset="0"/>
              </a:rPr>
              <a:t>Waktu </a:t>
            </a:r>
            <a:r>
              <a:rPr lang="id-ID" sz="2800" smtClean="0">
                <a:latin typeface="Garamond" panose="02020404030301010803" pitchFamily="18" charset="0"/>
              </a:rPr>
              <a:t>sampai ke</a:t>
            </a:r>
            <a:r>
              <a:rPr lang="en-GB" sz="2800" smtClean="0">
                <a:latin typeface="Garamond" panose="02020404030301010803" pitchFamily="18" charset="0"/>
              </a:rPr>
              <a:t> </a:t>
            </a:r>
            <a:r>
              <a:rPr lang="en-GB" sz="2800">
                <a:latin typeface="Garamond" panose="02020404030301010803" pitchFamily="18" charset="0"/>
              </a:rPr>
              <a:t>pasar </a:t>
            </a:r>
          </a:p>
          <a:p>
            <a:pPr marL="609600" indent="-609600">
              <a:spcBef>
                <a:spcPts val="600"/>
              </a:spcBef>
            </a:pPr>
            <a:r>
              <a:rPr lang="en-GB" sz="2800">
                <a:latin typeface="Garamond" panose="02020404030301010803" pitchFamily="18" charset="0"/>
              </a:rPr>
              <a:t>Ekstrak efisiensi operasi, dan </a:t>
            </a:r>
          </a:p>
          <a:p>
            <a:pPr marL="609600" indent="-609600">
              <a:spcBef>
                <a:spcPts val="600"/>
              </a:spcBef>
            </a:pPr>
            <a:r>
              <a:rPr lang="en-GB" sz="2800">
                <a:latin typeface="Garamond" panose="02020404030301010803" pitchFamily="18" charset="0"/>
              </a:rPr>
              <a:t>Menangkap nilai dari teknologi yang ada</a:t>
            </a:r>
          </a:p>
        </p:txBody>
      </p:sp>
      <p:sp>
        <p:nvSpPr>
          <p:cNvPr id="4" name="Date Placeholder 3"/>
          <p:cNvSpPr>
            <a:spLocks noGrp="1"/>
          </p:cNvSpPr>
          <p:nvPr>
            <p:ph type="dt" sz="half" idx="10"/>
          </p:nvPr>
        </p:nvSpPr>
        <p:spPr/>
        <p:txBody>
          <a:bodyPr/>
          <a:lstStyle/>
          <a:p>
            <a:fld id="{B8CE4DE0-9708-4D92-AA1D-ED5A5A0EBE5C}"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88E7B7B5-12F1-4EA0-BB57-CC13BD965C82}" type="slidenum">
              <a:rPr lang="en-US"/>
              <a:pPr/>
              <a:t>17</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GB"/>
              <a:t>1. Competitive Benchmarking</a:t>
            </a:r>
          </a:p>
        </p:txBody>
      </p:sp>
      <p:sp>
        <p:nvSpPr>
          <p:cNvPr id="28675" name="Rectangle 3"/>
          <p:cNvSpPr>
            <a:spLocks noGrp="1" noChangeArrowheads="1"/>
          </p:cNvSpPr>
          <p:nvPr>
            <p:ph idx="1"/>
          </p:nvPr>
        </p:nvSpPr>
        <p:spPr/>
        <p:txBody>
          <a:bodyPr/>
          <a:lstStyle/>
          <a:p>
            <a:r>
              <a:rPr lang="en-GB" sz="2800">
                <a:latin typeface="Garamond" panose="02020404030301010803" pitchFamily="18" charset="0"/>
              </a:rPr>
              <a:t>Sebagai upaya memperbaiki operasi mereka, perusahaan mengadopsi benchmareking kegiatan perusahaan lain.</a:t>
            </a:r>
          </a:p>
          <a:p>
            <a:r>
              <a:rPr lang="en-GB" sz="2800">
                <a:latin typeface="Garamond" panose="02020404030301010803" pitchFamily="18" charset="0"/>
              </a:rPr>
              <a:t>Praktik benchmarking termasuk mengadopsi praktik “best in the world” pada aktivitas </a:t>
            </a:r>
            <a:r>
              <a:rPr lang="en-GB" sz="2800" i="1">
                <a:latin typeface="Garamond" panose="02020404030301010803" pitchFamily="18" charset="0"/>
              </a:rPr>
              <a:t>value chain</a:t>
            </a:r>
            <a:r>
              <a:rPr lang="en-GB" sz="2800">
                <a:latin typeface="Garamond" panose="02020404030301010803" pitchFamily="18" charset="0"/>
              </a:rPr>
              <a:t> dan melembagakan praktik ini pada </a:t>
            </a:r>
            <a:r>
              <a:rPr lang="en-GB" sz="2800" b="1" i="1">
                <a:latin typeface="Garamond" panose="02020404030301010803" pitchFamily="18" charset="0"/>
              </a:rPr>
              <a:t>normal operatin procedure.</a:t>
            </a:r>
          </a:p>
        </p:txBody>
      </p:sp>
      <p:sp>
        <p:nvSpPr>
          <p:cNvPr id="4" name="Date Placeholder 3"/>
          <p:cNvSpPr>
            <a:spLocks noGrp="1"/>
          </p:cNvSpPr>
          <p:nvPr>
            <p:ph type="dt" sz="half" idx="10"/>
          </p:nvPr>
        </p:nvSpPr>
        <p:spPr/>
        <p:txBody>
          <a:bodyPr/>
          <a:lstStyle/>
          <a:p>
            <a:fld id="{4FEBADAB-5DC1-40D5-B3A6-5FC781EA1248}"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FFB39BD0-14A4-4C27-AF53-AE57E86F4CF9}" type="slidenum">
              <a:rPr lang="en-US"/>
              <a:pPr/>
              <a:t>18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GB"/>
              <a:t>2. Time to market</a:t>
            </a:r>
          </a:p>
        </p:txBody>
      </p:sp>
      <p:sp>
        <p:nvSpPr>
          <p:cNvPr id="33795" name="Rectangle 3"/>
          <p:cNvSpPr>
            <a:spLocks noGrp="1" noChangeArrowheads="1"/>
          </p:cNvSpPr>
          <p:nvPr>
            <p:ph idx="1"/>
          </p:nvPr>
        </p:nvSpPr>
        <p:spPr/>
        <p:txBody>
          <a:bodyPr/>
          <a:lstStyle/>
          <a:p>
            <a:r>
              <a:rPr lang="en-GB"/>
              <a:t>Firms are also using collaborative mode to cut the time to market. </a:t>
            </a:r>
          </a:p>
          <a:p>
            <a:r>
              <a:rPr lang="en-GB"/>
              <a:t>Reduction in time tomarket is accomplished by using a variety of mechanisms ranging from outsourcing to joint development to equity purchase.</a:t>
            </a:r>
          </a:p>
        </p:txBody>
      </p:sp>
      <p:sp>
        <p:nvSpPr>
          <p:cNvPr id="4" name="Date Placeholder 3"/>
          <p:cNvSpPr>
            <a:spLocks noGrp="1"/>
          </p:cNvSpPr>
          <p:nvPr>
            <p:ph type="dt" sz="half" idx="10"/>
          </p:nvPr>
        </p:nvSpPr>
        <p:spPr/>
        <p:txBody>
          <a:bodyPr/>
          <a:lstStyle/>
          <a:p>
            <a:fld id="{269E5E28-E109-472F-9A03-3F1F93046208}"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B6F75EC5-7EB0-422C-A5C5-C1064FEBAE2E}" type="slidenum">
              <a:rPr lang="en-US"/>
              <a:pPr/>
              <a:t>19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GB"/>
              <a:t>3. Operating Efficiencies</a:t>
            </a:r>
          </a:p>
        </p:txBody>
      </p:sp>
      <p:sp>
        <p:nvSpPr>
          <p:cNvPr id="34819" name="Rectangle 3"/>
          <p:cNvSpPr>
            <a:spLocks noGrp="1" noChangeArrowheads="1"/>
          </p:cNvSpPr>
          <p:nvPr>
            <p:ph idx="1"/>
          </p:nvPr>
        </p:nvSpPr>
        <p:spPr/>
        <p:txBody>
          <a:bodyPr>
            <a:noAutofit/>
          </a:bodyPr>
          <a:lstStyle/>
          <a:p>
            <a:pPr marL="0" indent="0">
              <a:buNone/>
            </a:pPr>
            <a:r>
              <a:rPr lang="en-GB">
                <a:ln w="0"/>
                <a:effectLst>
                  <a:outerShdw blurRad="38100" dist="19050" dir="2700000" algn="tl" rotWithShape="0">
                    <a:schemeClr val="tx1">
                      <a:alpha val="40000"/>
                    </a:schemeClr>
                  </a:outerShdw>
                </a:effectLst>
              </a:rPr>
              <a:t>Karena keunggulan komparatif perusahaan </a:t>
            </a:r>
            <a:r>
              <a:rPr lang="id-ID">
                <a:ln w="0"/>
                <a:effectLst>
                  <a:outerShdw blurRad="38100" dist="19050" dir="2700000" algn="tl" rotWithShape="0">
                    <a:schemeClr val="tx1">
                      <a:alpha val="40000"/>
                    </a:schemeClr>
                  </a:outerShdw>
                </a:effectLst>
              </a:rPr>
              <a:t>yg </a:t>
            </a:r>
            <a:r>
              <a:rPr lang="en-GB">
                <a:ln w="0"/>
                <a:effectLst>
                  <a:outerShdw blurRad="38100" dist="19050" dir="2700000" algn="tl" rotWithShape="0">
                    <a:schemeClr val="tx1">
                      <a:alpha val="40000"/>
                    </a:schemeClr>
                  </a:outerShdw>
                </a:effectLst>
              </a:rPr>
              <a:t>bergeser karena perubahan cepat </a:t>
            </a:r>
            <a:r>
              <a:rPr lang="id-ID">
                <a:ln w="0"/>
                <a:effectLst>
                  <a:outerShdw blurRad="38100" dist="19050" dir="2700000" algn="tl" rotWithShape="0">
                    <a:schemeClr val="tx1">
                      <a:alpha val="40000"/>
                    </a:schemeClr>
                  </a:outerShdw>
                </a:effectLst>
              </a:rPr>
              <a:t>terjadi </a:t>
            </a:r>
            <a:r>
              <a:rPr lang="en-GB">
                <a:ln w="0"/>
                <a:effectLst>
                  <a:outerShdw blurRad="38100" dist="19050" dir="2700000" algn="tl" rotWithShape="0">
                    <a:schemeClr val="tx1">
                      <a:alpha val="40000"/>
                    </a:schemeClr>
                  </a:outerShdw>
                </a:effectLst>
              </a:rPr>
              <a:t>di pasar, perusahaan sering </a:t>
            </a:r>
            <a:r>
              <a:rPr lang="id-ID">
                <a:ln w="0"/>
                <a:effectLst>
                  <a:outerShdw blurRad="38100" dist="19050" dir="2700000" algn="tl" rotWithShape="0">
                    <a:schemeClr val="tx1">
                      <a:alpha val="40000"/>
                    </a:schemeClr>
                  </a:outerShdw>
                </a:effectLst>
              </a:rPr>
              <a:t>mencari manfaat </a:t>
            </a:r>
            <a:r>
              <a:rPr lang="en-GB" i="1">
                <a:ln w="0"/>
                <a:effectLst>
                  <a:outerShdw blurRad="38100" dist="19050" dir="2700000" algn="tl" rotWithShape="0">
                    <a:schemeClr val="tx1">
                      <a:alpha val="40000"/>
                    </a:schemeClr>
                  </a:outerShdw>
                </a:effectLst>
              </a:rPr>
              <a:t>ou</a:t>
            </a:r>
            <a:r>
              <a:rPr lang="id-ID" i="1">
                <a:ln w="0"/>
                <a:effectLst>
                  <a:outerShdw blurRad="38100" dist="19050" dir="2700000" algn="tl" rotWithShape="0">
                    <a:schemeClr val="tx1">
                      <a:alpha val="40000"/>
                    </a:schemeClr>
                  </a:outerShdw>
                </a:effectLst>
              </a:rPr>
              <a:t>t</a:t>
            </a:r>
            <a:r>
              <a:rPr lang="en-GB" i="1">
                <a:ln w="0"/>
                <a:effectLst>
                  <a:outerShdw blurRad="38100" dist="19050" dir="2700000" algn="tl" rotWithShape="0">
                    <a:schemeClr val="tx1">
                      <a:alpha val="40000"/>
                    </a:schemeClr>
                  </a:outerShdw>
                </a:effectLst>
              </a:rPr>
              <a:t>sourc</a:t>
            </a:r>
            <a:r>
              <a:rPr lang="id-ID" i="1">
                <a:ln w="0"/>
                <a:effectLst>
                  <a:outerShdw blurRad="38100" dist="19050" dir="2700000" algn="tl" rotWithShape="0">
                    <a:schemeClr val="tx1">
                      <a:alpha val="40000"/>
                    </a:schemeClr>
                  </a:outerShdw>
                </a:effectLst>
              </a:rPr>
              <a:t>ing</a:t>
            </a:r>
            <a:r>
              <a:rPr lang="en-GB">
                <a:ln w="0"/>
                <a:effectLst>
                  <a:outerShdw blurRad="38100" dist="19050" dir="2700000" algn="tl" rotWithShape="0">
                    <a:schemeClr val="tx1">
                      <a:alpha val="40000"/>
                    </a:schemeClr>
                  </a:outerShdw>
                </a:effectLst>
              </a:rPr>
              <a:t> beberapa acitivities dalam rantai nilai yang mereka sebelumnya telah dilakukan </a:t>
            </a:r>
            <a:r>
              <a:rPr lang="id-ID">
                <a:ln w="0"/>
                <a:effectLst>
                  <a:outerShdw blurRad="38100" dist="19050" dir="2700000" algn="tl" rotWithShape="0">
                    <a:schemeClr val="tx1">
                      <a:alpha val="40000"/>
                    </a:schemeClr>
                  </a:outerShdw>
                </a:effectLst>
              </a:rPr>
              <a:t>di internal </a:t>
            </a:r>
            <a:r>
              <a:rPr lang="id-ID" smtClean="0">
                <a:ln w="0"/>
                <a:effectLst>
                  <a:outerShdw blurRad="38100" dist="19050" dir="2700000" algn="tl" rotWithShape="0">
                    <a:schemeClr val="tx1">
                      <a:alpha val="40000"/>
                    </a:schemeClr>
                  </a:outerShdw>
                </a:effectLst>
              </a:rPr>
              <a:t>perusahaan. (</a:t>
            </a:r>
            <a:r>
              <a:rPr lang="en-GB" sz="2400" i="1" smtClean="0">
                <a:ln w="0"/>
                <a:solidFill>
                  <a:schemeClr val="accent1"/>
                </a:solidFill>
                <a:effectLst>
                  <a:outerShdw blurRad="38100" dist="25400" dir="5400000" algn="ctr" rotWithShape="0">
                    <a:srgbClr val="6E747A">
                      <a:alpha val="43000"/>
                    </a:srgbClr>
                  </a:outerShdw>
                </a:effectLst>
              </a:rPr>
              <a:t>Because </a:t>
            </a:r>
            <a:r>
              <a:rPr lang="en-GB" sz="2400" i="1">
                <a:ln w="0"/>
                <a:solidFill>
                  <a:schemeClr val="accent1"/>
                </a:solidFill>
                <a:effectLst>
                  <a:outerShdw blurRad="38100" dist="25400" dir="5400000" algn="ctr" rotWithShape="0">
                    <a:srgbClr val="6E747A">
                      <a:alpha val="43000"/>
                    </a:srgbClr>
                  </a:outerShdw>
                </a:effectLst>
              </a:rPr>
              <a:t>comparative advantage of firms is shifting due to the rapid changes in the marketplace, firms often find it useful to </a:t>
            </a:r>
            <a:r>
              <a:rPr lang="en-GB" sz="2400" i="1" smtClean="0">
                <a:ln w="0"/>
                <a:solidFill>
                  <a:schemeClr val="accent1"/>
                </a:solidFill>
                <a:effectLst>
                  <a:outerShdw blurRad="38100" dist="25400" dir="5400000" algn="ctr" rotWithShape="0">
                    <a:srgbClr val="6E747A">
                      <a:alpha val="43000"/>
                    </a:srgbClr>
                  </a:outerShdw>
                </a:effectLst>
              </a:rPr>
              <a:t>ou</a:t>
            </a:r>
            <a:r>
              <a:rPr lang="id-ID" sz="2400" i="1" smtClean="0">
                <a:ln w="0"/>
                <a:solidFill>
                  <a:schemeClr val="accent1"/>
                </a:solidFill>
                <a:effectLst>
                  <a:outerShdw blurRad="38100" dist="25400" dir="5400000" algn="ctr" rotWithShape="0">
                    <a:srgbClr val="6E747A">
                      <a:alpha val="43000"/>
                    </a:srgbClr>
                  </a:outerShdw>
                </a:effectLst>
              </a:rPr>
              <a:t>t</a:t>
            </a:r>
            <a:r>
              <a:rPr lang="en-GB" sz="2400" i="1" smtClean="0">
                <a:ln w="0"/>
                <a:solidFill>
                  <a:schemeClr val="accent1"/>
                </a:solidFill>
                <a:effectLst>
                  <a:outerShdw blurRad="38100" dist="25400" dir="5400000" algn="ctr" rotWithShape="0">
                    <a:srgbClr val="6E747A">
                      <a:alpha val="43000"/>
                    </a:srgbClr>
                  </a:outerShdw>
                </a:effectLst>
              </a:rPr>
              <a:t>source </a:t>
            </a:r>
            <a:r>
              <a:rPr lang="en-GB" sz="2400" i="1">
                <a:ln w="0"/>
                <a:solidFill>
                  <a:schemeClr val="accent1"/>
                </a:solidFill>
                <a:effectLst>
                  <a:outerShdw blurRad="38100" dist="25400" dir="5400000" algn="ctr" rotWithShape="0">
                    <a:srgbClr val="6E747A">
                      <a:alpha val="43000"/>
                    </a:srgbClr>
                  </a:outerShdw>
                </a:effectLst>
              </a:rPr>
              <a:t>some of the acitivities in the value chain that </a:t>
            </a:r>
            <a:r>
              <a:rPr lang="en-GB" sz="2400" i="1" smtClean="0">
                <a:ln w="0"/>
                <a:solidFill>
                  <a:schemeClr val="accent1"/>
                </a:solidFill>
                <a:effectLst>
                  <a:outerShdw blurRad="38100" dist="25400" dir="5400000" algn="ctr" rotWithShape="0">
                    <a:srgbClr val="6E747A">
                      <a:alpha val="43000"/>
                    </a:srgbClr>
                  </a:outerShdw>
                </a:effectLst>
              </a:rPr>
              <a:t>they </a:t>
            </a:r>
            <a:r>
              <a:rPr lang="en-GB" sz="2400" i="1">
                <a:ln w="0"/>
                <a:solidFill>
                  <a:schemeClr val="accent1"/>
                </a:solidFill>
                <a:effectLst>
                  <a:outerShdw blurRad="38100" dist="25400" dir="5400000" algn="ctr" rotWithShape="0">
                    <a:srgbClr val="6E747A">
                      <a:alpha val="43000"/>
                    </a:srgbClr>
                  </a:outerShdw>
                </a:effectLst>
              </a:rPr>
              <a:t>had previously </a:t>
            </a:r>
            <a:r>
              <a:rPr lang="en-GB" sz="2400" i="1" smtClean="0">
                <a:ln w="0"/>
                <a:solidFill>
                  <a:schemeClr val="accent1"/>
                </a:solidFill>
                <a:effectLst>
                  <a:outerShdw blurRad="38100" dist="25400" dir="5400000" algn="ctr" rotWithShape="0">
                    <a:srgbClr val="6E747A">
                      <a:alpha val="43000"/>
                    </a:srgbClr>
                  </a:outerShdw>
                </a:effectLst>
              </a:rPr>
              <a:t>perfo</a:t>
            </a:r>
            <a:r>
              <a:rPr lang="id-ID" sz="2400" i="1" smtClean="0">
                <a:ln w="0"/>
                <a:solidFill>
                  <a:schemeClr val="accent1"/>
                </a:solidFill>
                <a:effectLst>
                  <a:outerShdw blurRad="38100" dist="25400" dir="5400000" algn="ctr" rotWithShape="0">
                    <a:srgbClr val="6E747A">
                      <a:alpha val="43000"/>
                    </a:srgbClr>
                  </a:outerShdw>
                </a:effectLst>
              </a:rPr>
              <a:t>r</a:t>
            </a:r>
            <a:r>
              <a:rPr lang="en-GB" sz="2400" i="1" smtClean="0">
                <a:ln w="0"/>
                <a:solidFill>
                  <a:schemeClr val="accent1"/>
                </a:solidFill>
                <a:effectLst>
                  <a:outerShdw blurRad="38100" dist="25400" dir="5400000" algn="ctr" rotWithShape="0">
                    <a:srgbClr val="6E747A">
                      <a:alpha val="43000"/>
                    </a:srgbClr>
                  </a:outerShdw>
                </a:effectLst>
              </a:rPr>
              <a:t>med </a:t>
            </a:r>
            <a:r>
              <a:rPr lang="en-GB" sz="2400" i="1">
                <a:ln w="0"/>
                <a:solidFill>
                  <a:schemeClr val="accent1"/>
                </a:solidFill>
                <a:effectLst>
                  <a:outerShdw blurRad="38100" dist="25400" dir="5400000" algn="ctr" rotWithShape="0">
                    <a:srgbClr val="6E747A">
                      <a:alpha val="43000"/>
                    </a:srgbClr>
                  </a:outerShdw>
                </a:effectLst>
              </a:rPr>
              <a:t>in-house</a:t>
            </a:r>
            <a:r>
              <a:rPr lang="en-GB" sz="2400" i="1" smtClean="0">
                <a:ln w="0"/>
                <a:solidFill>
                  <a:schemeClr val="accent1"/>
                </a:solidFill>
                <a:effectLst>
                  <a:outerShdw blurRad="38100" dist="25400" dir="5400000" algn="ctr" rotWithShape="0">
                    <a:srgbClr val="6E747A">
                      <a:alpha val="43000"/>
                    </a:srgbClr>
                  </a:outerShdw>
                </a:effectLst>
              </a:rPr>
              <a:t>.</a:t>
            </a:r>
            <a:r>
              <a:rPr lang="id-ID" sz="2400" smtClean="0">
                <a:ln w="0"/>
                <a:effectLst>
                  <a:outerShdw blurRad="38100" dist="19050" dir="2700000" algn="tl" rotWithShape="0">
                    <a:schemeClr val="tx1">
                      <a:alpha val="40000"/>
                    </a:schemeClr>
                  </a:outerShdw>
                </a:effectLst>
              </a:rPr>
              <a:t>)</a:t>
            </a:r>
            <a:endParaRPr lang="id-ID" sz="2400" i="1" smtClean="0">
              <a:ln w="0"/>
              <a:effectLst>
                <a:outerShdw blurRad="38100" dist="19050" dir="2700000" algn="tl" rotWithShape="0">
                  <a:schemeClr val="tx1">
                    <a:alpha val="40000"/>
                  </a:schemeClr>
                </a:outerShdw>
              </a:effectLst>
            </a:endParaRPr>
          </a:p>
          <a:p>
            <a:pPr marL="0" indent="0">
              <a:buNone/>
            </a:pPr>
            <a:r>
              <a:rPr lang="en-GB" sz="2400" b="1" smtClean="0">
                <a:solidFill>
                  <a:schemeClr val="bg1"/>
                </a:solidFill>
              </a:rPr>
              <a:t>.</a:t>
            </a:r>
            <a:endParaRPr lang="en-GB" sz="2400" b="1">
              <a:solidFill>
                <a:schemeClr val="bg1"/>
              </a:solidFill>
            </a:endParaRPr>
          </a:p>
        </p:txBody>
      </p:sp>
      <p:sp>
        <p:nvSpPr>
          <p:cNvPr id="4" name="Date Placeholder 3"/>
          <p:cNvSpPr>
            <a:spLocks noGrp="1"/>
          </p:cNvSpPr>
          <p:nvPr>
            <p:ph type="dt" sz="half" idx="10"/>
          </p:nvPr>
        </p:nvSpPr>
        <p:spPr/>
        <p:txBody>
          <a:bodyPr/>
          <a:lstStyle/>
          <a:p>
            <a:fld id="{1B37CC80-A614-4504-B743-E98E482FF98C}"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5FD5F9C2-6AB6-4C2B-A415-7EC4EEA40C3E}" type="slidenum">
              <a:rPr lang="en-US"/>
              <a:pPr/>
              <a:t>20</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155255" y="973668"/>
            <a:ext cx="9345597" cy="702732"/>
          </a:xfrm>
        </p:spPr>
        <p:txBody>
          <a:bodyPr>
            <a:normAutofit fontScale="90000"/>
          </a:bodyPr>
          <a:lstStyle/>
          <a:p>
            <a:pPr marL="530225" indent="-530225">
              <a:tabLst>
                <a:tab pos="530225" algn="l"/>
              </a:tabLst>
            </a:pPr>
            <a:r>
              <a:rPr lang="en-GB" sz="4000">
                <a:ln w="0"/>
                <a:solidFill>
                  <a:schemeClr val="tx1"/>
                </a:solidFill>
                <a:effectLst>
                  <a:outerShdw blurRad="38100" dist="19050" dir="2700000" algn="tl" rotWithShape="0">
                    <a:schemeClr val="tx1">
                      <a:alpha val="40000"/>
                    </a:schemeClr>
                  </a:outerShdw>
                </a:effectLst>
              </a:rPr>
              <a:t>4. Capturing Value from Technology Development</a:t>
            </a:r>
          </a:p>
        </p:txBody>
      </p:sp>
      <p:sp>
        <p:nvSpPr>
          <p:cNvPr id="35843" name="Rectangle 3"/>
          <p:cNvSpPr>
            <a:spLocks noGrp="1" noChangeArrowheads="1"/>
          </p:cNvSpPr>
          <p:nvPr>
            <p:ph idx="1"/>
          </p:nvPr>
        </p:nvSpPr>
        <p:spPr/>
        <p:txBody>
          <a:bodyPr>
            <a:normAutofit/>
          </a:bodyPr>
          <a:lstStyle/>
          <a:p>
            <a:pPr marL="0" indent="0">
              <a:buNone/>
            </a:pPr>
            <a:r>
              <a:rPr lang="id-ID" smtClean="0">
                <a:ln w="0"/>
                <a:effectLst>
                  <a:outerShdw blurRad="38100" dist="19050" dir="2700000" algn="tl" rotWithShape="0">
                    <a:schemeClr val="tx1">
                      <a:alpha val="40000"/>
                    </a:schemeClr>
                  </a:outerShdw>
                </a:effectLst>
              </a:rPr>
              <a:t>Perjanjian kerjasama</a:t>
            </a:r>
            <a:r>
              <a:rPr lang="en-GB" smtClean="0">
                <a:ln w="0"/>
                <a:effectLst>
                  <a:outerShdw blurRad="38100" dist="19050" dir="2700000" algn="tl" rotWithShape="0">
                    <a:schemeClr val="tx1">
                      <a:alpha val="40000"/>
                    </a:schemeClr>
                  </a:outerShdw>
                </a:effectLst>
              </a:rPr>
              <a:t> </a:t>
            </a:r>
            <a:r>
              <a:rPr lang="en-GB">
                <a:ln w="0"/>
                <a:effectLst>
                  <a:outerShdw blurRad="38100" dist="19050" dir="2700000" algn="tl" rotWithShape="0">
                    <a:schemeClr val="tx1">
                      <a:alpha val="40000"/>
                    </a:schemeClr>
                  </a:outerShdw>
                </a:effectLst>
              </a:rPr>
              <a:t>juga menyediakan perusahaan salah satu jalan di mana manfaat dari pengembangan teknologi </a:t>
            </a:r>
            <a:r>
              <a:rPr lang="id-ID">
                <a:ln w="0"/>
                <a:effectLst>
                  <a:outerShdw blurRad="38100" dist="19050" dir="2700000" algn="tl" rotWithShape="0">
                    <a:schemeClr val="tx1">
                      <a:alpha val="40000"/>
                    </a:schemeClr>
                  </a:outerShdw>
                </a:effectLst>
              </a:rPr>
              <a:t>internal</a:t>
            </a:r>
            <a:r>
              <a:rPr lang="en-GB">
                <a:ln w="0"/>
                <a:effectLst>
                  <a:outerShdw blurRad="38100" dist="19050" dir="2700000" algn="tl" rotWithShape="0">
                    <a:schemeClr val="tx1">
                      <a:alpha val="40000"/>
                    </a:schemeClr>
                  </a:outerShdw>
                </a:effectLst>
              </a:rPr>
              <a:t> dapat terwujud.</a:t>
            </a:r>
          </a:p>
          <a:p>
            <a:pPr marL="0" indent="0">
              <a:buNone/>
            </a:pPr>
            <a:r>
              <a:rPr lang="id-ID" sz="2400" i="1" smtClean="0">
                <a:ln w="0"/>
                <a:solidFill>
                  <a:schemeClr val="accent1"/>
                </a:solidFill>
                <a:effectLst>
                  <a:outerShdw blurRad="38100" dist="25400" dir="5400000" algn="ctr" rotWithShape="0">
                    <a:srgbClr val="6E747A">
                      <a:alpha val="43000"/>
                    </a:srgbClr>
                  </a:outerShdw>
                </a:effectLst>
              </a:rPr>
              <a:t>(</a:t>
            </a:r>
            <a:r>
              <a:rPr lang="en-GB" sz="2400" i="1" smtClean="0">
                <a:ln w="0"/>
                <a:solidFill>
                  <a:schemeClr val="accent1"/>
                </a:solidFill>
                <a:effectLst>
                  <a:outerShdw blurRad="38100" dist="25400" dir="5400000" algn="ctr" rotWithShape="0">
                    <a:srgbClr val="6E747A">
                      <a:alpha val="43000"/>
                    </a:srgbClr>
                  </a:outerShdw>
                </a:effectLst>
              </a:rPr>
              <a:t>Collaborative </a:t>
            </a:r>
            <a:r>
              <a:rPr lang="en-GB" sz="2400" i="1">
                <a:ln w="0"/>
                <a:solidFill>
                  <a:schemeClr val="accent1"/>
                </a:solidFill>
                <a:effectLst>
                  <a:outerShdw blurRad="38100" dist="25400" dir="5400000" algn="ctr" rotWithShape="0">
                    <a:srgbClr val="6E747A">
                      <a:alpha val="43000"/>
                    </a:srgbClr>
                  </a:outerShdw>
                </a:effectLst>
              </a:rPr>
              <a:t>arrangements also provide firms one avenue by which the benefits of in-house technology development can be realized</a:t>
            </a:r>
            <a:r>
              <a:rPr lang="en-GB" sz="2400" b="1" smtClean="0"/>
              <a:t>.</a:t>
            </a:r>
            <a:r>
              <a:rPr lang="id-ID" sz="2400" smtClean="0">
                <a:ln w="0"/>
                <a:solidFill>
                  <a:schemeClr val="accent1"/>
                </a:solidFill>
                <a:effectLst>
                  <a:outerShdw blurRad="38100" dist="25400" dir="5400000" algn="ctr" rotWithShape="0">
                    <a:srgbClr val="6E747A">
                      <a:alpha val="43000"/>
                    </a:srgbClr>
                  </a:outerShdw>
                </a:effectLst>
              </a:rPr>
              <a:t>)</a:t>
            </a:r>
            <a:endParaRPr lang="id-ID" sz="2400" b="1" smtClean="0"/>
          </a:p>
        </p:txBody>
      </p:sp>
      <p:sp>
        <p:nvSpPr>
          <p:cNvPr id="4" name="Date Placeholder 3"/>
          <p:cNvSpPr>
            <a:spLocks noGrp="1"/>
          </p:cNvSpPr>
          <p:nvPr>
            <p:ph type="dt" sz="half" idx="10"/>
          </p:nvPr>
        </p:nvSpPr>
        <p:spPr/>
        <p:txBody>
          <a:bodyPr/>
          <a:lstStyle/>
          <a:p>
            <a:fld id="{A140AAEE-F82D-49CC-BED7-17CDC61909BA}"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7CF90459-58C2-4032-A4A2-2C92F01C2073}" type="slidenum">
              <a:rPr lang="en-US"/>
              <a:pPr/>
              <a:t>21</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4"/>
          <p:cNvSpPr>
            <a:spLocks noGrp="1" noChangeArrowheads="1"/>
          </p:cNvSpPr>
          <p:nvPr>
            <p:ph type="ctrTitle"/>
          </p:nvPr>
        </p:nvSpPr>
        <p:spPr>
          <a:xfrm>
            <a:off x="1065491" y="1828800"/>
            <a:ext cx="9123538" cy="2895600"/>
          </a:xfrm>
        </p:spPr>
        <p:txBody>
          <a:bodyPr>
            <a:noAutofit/>
          </a:bodyPr>
          <a:lstStyle/>
          <a:p>
            <a:r>
              <a:rPr lang="en-GB" sz="6000" spc="0" smtClean="0">
                <a:ln w="0"/>
                <a:solidFill>
                  <a:schemeClr val="accent1"/>
                </a:solidFill>
                <a:effectLst>
                  <a:outerShdw blurRad="38100" dist="25400" dir="5400000" algn="ctr" rotWithShape="0">
                    <a:srgbClr val="6E747A">
                      <a:alpha val="43000"/>
                    </a:srgbClr>
                  </a:outerShdw>
                </a:effectLst>
              </a:rPr>
              <a:t>Collaborative Arrangement </a:t>
            </a:r>
            <a:r>
              <a:rPr lang="id-ID" sz="6000" spc="0" smtClean="0">
                <a:ln w="0"/>
                <a:solidFill>
                  <a:schemeClr val="accent1"/>
                </a:solidFill>
                <a:effectLst>
                  <a:outerShdw blurRad="38100" dist="25400" dir="5400000" algn="ctr" rotWithShape="0">
                    <a:srgbClr val="6E747A">
                      <a:alpha val="43000"/>
                    </a:srgbClr>
                  </a:outerShdw>
                </a:effectLst>
              </a:rPr>
              <a:t>(</a:t>
            </a:r>
            <a:r>
              <a:rPr lang="id-ID" sz="6000" i="1" spc="0" smtClean="0">
                <a:ln w="0"/>
                <a:solidFill>
                  <a:schemeClr val="accent1"/>
                </a:solidFill>
                <a:effectLst>
                  <a:outerShdw blurRad="38100" dist="25400" dir="5400000" algn="ctr" rotWithShape="0">
                    <a:srgbClr val="6E747A">
                      <a:alpha val="43000"/>
                    </a:srgbClr>
                  </a:outerShdw>
                </a:effectLst>
              </a:rPr>
              <a:t>Perjanjian Kerjasama</a:t>
            </a:r>
            <a:r>
              <a:rPr lang="id-ID" sz="6000" spc="0" smtClean="0">
                <a:ln w="0"/>
                <a:solidFill>
                  <a:schemeClr val="accent1"/>
                </a:solidFill>
                <a:effectLst>
                  <a:outerShdw blurRad="38100" dist="25400" dir="5400000" algn="ctr" rotWithShape="0">
                    <a:srgbClr val="6E747A">
                      <a:alpha val="43000"/>
                    </a:srgbClr>
                  </a:outerShdw>
                </a:effectLst>
              </a:rPr>
              <a:t>) </a:t>
            </a:r>
            <a:r>
              <a:rPr lang="en-GB" sz="6000" spc="0" smtClean="0">
                <a:ln w="0"/>
                <a:solidFill>
                  <a:schemeClr val="accent1"/>
                </a:solidFill>
                <a:effectLst>
                  <a:outerShdw blurRad="38100" dist="25400" dir="5400000" algn="ctr" rotWithShape="0">
                    <a:srgbClr val="6E747A">
                      <a:alpha val="43000"/>
                    </a:srgbClr>
                  </a:outerShdw>
                </a:effectLst>
              </a:rPr>
              <a:t>in </a:t>
            </a:r>
            <a:r>
              <a:rPr lang="en-GB" sz="6000" spc="0">
                <a:ln w="0"/>
                <a:solidFill>
                  <a:schemeClr val="accent1"/>
                </a:solidFill>
                <a:effectLst>
                  <a:outerShdw blurRad="38100" dist="25400" dir="5400000" algn="ctr" rotWithShape="0">
                    <a:srgbClr val="6E747A">
                      <a:alpha val="43000"/>
                    </a:srgbClr>
                  </a:outerShdw>
                </a:effectLst>
              </a:rPr>
              <a:t>Domains of Technology Strategy</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id-ID" smtClean="0"/>
              <a:t>Collaborative Arrangements in </a:t>
            </a:r>
            <a:r>
              <a:rPr lang="en-GB" smtClean="0"/>
              <a:t>Domains </a:t>
            </a:r>
            <a:r>
              <a:rPr lang="en-GB"/>
              <a:t>of Technology Strategy:</a:t>
            </a:r>
          </a:p>
        </p:txBody>
      </p:sp>
      <p:sp>
        <p:nvSpPr>
          <p:cNvPr id="50179" name="Rectangle 3"/>
          <p:cNvSpPr>
            <a:spLocks noGrp="1" noChangeArrowheads="1"/>
          </p:cNvSpPr>
          <p:nvPr>
            <p:ph idx="1"/>
          </p:nvPr>
        </p:nvSpPr>
        <p:spPr/>
        <p:txBody>
          <a:bodyPr>
            <a:normAutofit/>
          </a:bodyPr>
          <a:lstStyle/>
          <a:p>
            <a:r>
              <a:rPr lang="en-GB" sz="2400">
                <a:latin typeface="Gill Sans MT" panose="020B0502020104020203" pitchFamily="34" charset="0"/>
              </a:rPr>
              <a:t>Appropriation of Technology</a:t>
            </a:r>
          </a:p>
          <a:p>
            <a:r>
              <a:rPr lang="en-GB" sz="2400">
                <a:latin typeface="Gill Sans MT" panose="020B0502020104020203" pitchFamily="34" charset="0"/>
              </a:rPr>
              <a:t>Deployment of Technology in New Product</a:t>
            </a:r>
          </a:p>
          <a:p>
            <a:r>
              <a:rPr lang="en-GB" sz="2400">
                <a:latin typeface="Gill Sans MT" panose="020B0502020104020203" pitchFamily="34" charset="0"/>
              </a:rPr>
              <a:t>Deployment of Technology in Value Chain</a:t>
            </a:r>
          </a:p>
          <a:p>
            <a:r>
              <a:rPr lang="en-GB" sz="2400">
                <a:latin typeface="Gill Sans MT" panose="020B0502020104020203" pitchFamily="34" charset="0"/>
              </a:rPr>
              <a:t>Marketing of Technology</a:t>
            </a:r>
          </a:p>
          <a:p>
            <a:endParaRPr lang="en-GB" sz="2400">
              <a:latin typeface="Gill Sans MT" panose="020B0502020104020203" pitchFamily="34" charset="0"/>
            </a:endParaRPr>
          </a:p>
          <a:p>
            <a:endParaRPr lang="en-GB" sz="2400">
              <a:latin typeface="Gill Sans MT" panose="020B0502020104020203" pitchFamily="34" charset="0"/>
            </a:endParaRPr>
          </a:p>
        </p:txBody>
      </p:sp>
      <p:sp>
        <p:nvSpPr>
          <p:cNvPr id="4" name="Date Placeholder 3"/>
          <p:cNvSpPr>
            <a:spLocks noGrp="1"/>
          </p:cNvSpPr>
          <p:nvPr>
            <p:ph type="dt" sz="half" idx="10"/>
          </p:nvPr>
        </p:nvSpPr>
        <p:spPr/>
        <p:txBody>
          <a:bodyPr/>
          <a:lstStyle/>
          <a:p>
            <a:fld id="{5569E4B0-BD2B-4990-9EF5-08B4867DCD24}"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C16732CF-0A09-46FE-A1E4-03497A5E1C87}" type="slidenum">
              <a:rPr lang="en-US"/>
              <a:pPr/>
              <a:t>23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GB"/>
              <a:t>i. Appropriation of Technology</a:t>
            </a:r>
          </a:p>
        </p:txBody>
      </p:sp>
      <p:sp>
        <p:nvSpPr>
          <p:cNvPr id="38915" name="Rectangle 3"/>
          <p:cNvSpPr>
            <a:spLocks noGrp="1" noChangeArrowheads="1"/>
          </p:cNvSpPr>
          <p:nvPr>
            <p:ph idx="1"/>
          </p:nvPr>
        </p:nvSpPr>
        <p:spPr/>
        <p:txBody>
          <a:bodyPr>
            <a:noAutofit/>
          </a:bodyPr>
          <a:lstStyle/>
          <a:p>
            <a:r>
              <a:rPr lang="en-GB" sz="2400"/>
              <a:t>Collective Research</a:t>
            </a:r>
          </a:p>
          <a:p>
            <a:pPr lvl="1"/>
            <a:r>
              <a:rPr lang="en-GB" sz="2000"/>
              <a:t>Precompetitive research</a:t>
            </a:r>
          </a:p>
          <a:p>
            <a:pPr lvl="1"/>
            <a:r>
              <a:rPr lang="en-GB" sz="2000"/>
              <a:t>Noncompetitive research </a:t>
            </a:r>
          </a:p>
          <a:p>
            <a:r>
              <a:rPr lang="en-GB" sz="2400"/>
              <a:t>Strategic </a:t>
            </a:r>
            <a:r>
              <a:rPr lang="en-GB" sz="2400" smtClean="0"/>
              <a:t>Alliances</a:t>
            </a:r>
            <a:r>
              <a:rPr lang="id-ID" sz="2400" smtClean="0"/>
              <a:t>. There are three major types of strategic alliances:</a:t>
            </a:r>
            <a:endParaRPr lang="en-GB" sz="2400"/>
          </a:p>
          <a:p>
            <a:pPr lvl="1"/>
            <a:r>
              <a:rPr lang="en-GB" sz="2000"/>
              <a:t>Corporate venturing</a:t>
            </a:r>
          </a:p>
          <a:p>
            <a:pPr lvl="1"/>
            <a:r>
              <a:rPr lang="en-GB" sz="2000"/>
              <a:t>Joint technology development</a:t>
            </a:r>
          </a:p>
          <a:p>
            <a:pPr lvl="1"/>
            <a:r>
              <a:rPr lang="en-GB" sz="2000"/>
              <a:t>Oursourcing</a:t>
            </a:r>
          </a:p>
          <a:p>
            <a:endParaRPr lang="en-GB" sz="2400"/>
          </a:p>
        </p:txBody>
      </p:sp>
      <p:sp>
        <p:nvSpPr>
          <p:cNvPr id="4" name="Date Placeholder 3"/>
          <p:cNvSpPr>
            <a:spLocks noGrp="1"/>
          </p:cNvSpPr>
          <p:nvPr>
            <p:ph type="dt" sz="half" idx="10"/>
          </p:nvPr>
        </p:nvSpPr>
        <p:spPr/>
        <p:txBody>
          <a:bodyPr/>
          <a:lstStyle/>
          <a:p>
            <a:fld id="{4B5AC0B6-9D7F-4CFE-8890-5EFB7C460538}"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8F003117-725C-4A33-AAAB-8826D1B64F63}" type="slidenum">
              <a:rPr lang="en-US"/>
              <a:pPr/>
              <a:t>24</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marL="635000" indent="-635000"/>
            <a:r>
              <a:rPr lang="en-GB" sz="4000"/>
              <a:t>ii. </a:t>
            </a:r>
            <a:r>
              <a:rPr lang="id-ID" sz="4000" smtClean="0"/>
              <a:t>	</a:t>
            </a:r>
            <a:r>
              <a:rPr lang="en-GB" sz="4000" smtClean="0"/>
              <a:t>Deployment </a:t>
            </a:r>
            <a:r>
              <a:rPr lang="en-GB" sz="4000"/>
              <a:t>of Technology in New Product</a:t>
            </a:r>
          </a:p>
        </p:txBody>
      </p:sp>
      <p:sp>
        <p:nvSpPr>
          <p:cNvPr id="39939" name="Rectangle 3"/>
          <p:cNvSpPr>
            <a:spLocks noGrp="1" noChangeArrowheads="1"/>
          </p:cNvSpPr>
          <p:nvPr>
            <p:ph idx="1"/>
          </p:nvPr>
        </p:nvSpPr>
        <p:spPr/>
        <p:txBody>
          <a:bodyPr>
            <a:normAutofit fontScale="92500" lnSpcReduction="10000"/>
          </a:bodyPr>
          <a:lstStyle/>
          <a:p>
            <a:pPr>
              <a:lnSpc>
                <a:spcPct val="80000"/>
              </a:lnSpc>
            </a:pPr>
            <a:r>
              <a:rPr lang="en-GB" sz="2400"/>
              <a:t>Inward Technology Licensing (ITL)</a:t>
            </a:r>
          </a:p>
          <a:p>
            <a:pPr marL="631825" lvl="1" indent="0">
              <a:lnSpc>
                <a:spcPct val="80000"/>
              </a:lnSpc>
              <a:buNone/>
            </a:pPr>
            <a:r>
              <a:rPr lang="id-ID">
                <a:latin typeface="Adobe Garamond Pro" pitchFamily="18" charset="0"/>
              </a:rPr>
              <a:t>Hal ini mengacu pada perjanjian kontraktual dimana satu perusahaan (pemegang lisensi) memperoleh hak untuk menggunakan teknologi (dalam bentuk paten, merek dagang, manufaktur, pemasaran, dan keahlian teknis) dari perusahaan lain, organisasi, atau individu (pemberi lisensi).</a:t>
            </a:r>
          </a:p>
          <a:p>
            <a:pPr marL="631825" lvl="1" indent="0">
              <a:lnSpc>
                <a:spcPct val="80000"/>
              </a:lnSpc>
              <a:buNone/>
            </a:pPr>
            <a:r>
              <a:rPr lang="en-GB" sz="2000" i="1" smtClean="0">
                <a:solidFill>
                  <a:srgbClr val="FFC000"/>
                </a:solidFill>
                <a:latin typeface="Adobe Garamond Pro" pitchFamily="18" charset="0"/>
              </a:rPr>
              <a:t>This </a:t>
            </a:r>
            <a:r>
              <a:rPr lang="en-GB" sz="2000" i="1">
                <a:solidFill>
                  <a:srgbClr val="FFC000"/>
                </a:solidFill>
                <a:latin typeface="Adobe Garamond Pro" pitchFamily="18" charset="0"/>
              </a:rPr>
              <a:t>refers to a contractual arrangement whereby one firm (licensee) obtains the rights to use technology </a:t>
            </a:r>
            <a:r>
              <a:rPr lang="en-GB" sz="2000" i="1" smtClean="0">
                <a:solidFill>
                  <a:srgbClr val="FFC000"/>
                </a:solidFill>
                <a:latin typeface="Adobe Garamond Pro" pitchFamily="18" charset="0"/>
              </a:rPr>
              <a:t>(</a:t>
            </a:r>
            <a:r>
              <a:rPr lang="id-ID" sz="2000" i="1" smtClean="0">
                <a:solidFill>
                  <a:srgbClr val="FFC000"/>
                </a:solidFill>
                <a:latin typeface="Adobe Garamond Pro" pitchFamily="18" charset="0"/>
              </a:rPr>
              <a:t>in </a:t>
            </a:r>
            <a:r>
              <a:rPr lang="en-GB" sz="2000" i="1" smtClean="0">
                <a:solidFill>
                  <a:srgbClr val="FFC000"/>
                </a:solidFill>
                <a:latin typeface="Adobe Garamond Pro" pitchFamily="18" charset="0"/>
              </a:rPr>
              <a:t>the </a:t>
            </a:r>
            <a:r>
              <a:rPr lang="en-GB" sz="2000" i="1">
                <a:solidFill>
                  <a:srgbClr val="FFC000"/>
                </a:solidFill>
                <a:latin typeface="Adobe Garamond Pro" pitchFamily="18" charset="0"/>
              </a:rPr>
              <a:t>form of patents, trademarks, manufacturing, marketing, and technical expertise) from another firm, organization, or individual (the licensor).</a:t>
            </a:r>
          </a:p>
          <a:p>
            <a:pPr>
              <a:lnSpc>
                <a:spcPct val="80000"/>
              </a:lnSpc>
            </a:pPr>
            <a:r>
              <a:rPr lang="en-GB" sz="2400"/>
              <a:t>Joint Technology Development </a:t>
            </a:r>
          </a:p>
          <a:p>
            <a:pPr marL="631825" lvl="1" indent="0">
              <a:lnSpc>
                <a:spcPct val="80000"/>
              </a:lnSpc>
              <a:buNone/>
            </a:pPr>
            <a:r>
              <a:rPr lang="en-GB"/>
              <a:t>Ketika perusahaan ingin memiliki keunggulan teknologi atas pesaing mereka dalam upaya pengembangan produk baru, mereka biasanya melakukan upaya pengembangan bersama atau pengembangan in-house sebagai alternatif</a:t>
            </a:r>
            <a:r>
              <a:rPr lang="en-GB" smtClean="0"/>
              <a:t>.</a:t>
            </a:r>
            <a:endParaRPr lang="id-ID" smtClean="0"/>
          </a:p>
          <a:p>
            <a:pPr marL="631825" lvl="1" indent="0">
              <a:lnSpc>
                <a:spcPct val="80000"/>
              </a:lnSpc>
              <a:buNone/>
            </a:pPr>
            <a:r>
              <a:rPr lang="en-GB" i="1" smtClean="0">
                <a:solidFill>
                  <a:srgbClr val="FFC000"/>
                </a:solidFill>
                <a:latin typeface="Adobe Garamond Pro" pitchFamily="18" charset="0"/>
              </a:rPr>
              <a:t>When </a:t>
            </a:r>
            <a:r>
              <a:rPr lang="en-GB" sz="2000" i="1">
                <a:solidFill>
                  <a:srgbClr val="FFC000"/>
                </a:solidFill>
                <a:latin typeface="Adobe Garamond Pro" pitchFamily="18" charset="0"/>
              </a:rPr>
              <a:t>firms want to have a technological lead over their competitors in new product development efforts, they usually undertake joint development efforts or in-house development as alternatives.</a:t>
            </a:r>
          </a:p>
        </p:txBody>
      </p:sp>
      <p:sp>
        <p:nvSpPr>
          <p:cNvPr id="4" name="Date Placeholder 3"/>
          <p:cNvSpPr>
            <a:spLocks noGrp="1"/>
          </p:cNvSpPr>
          <p:nvPr>
            <p:ph type="dt" sz="half" idx="10"/>
          </p:nvPr>
        </p:nvSpPr>
        <p:spPr/>
        <p:txBody>
          <a:bodyPr/>
          <a:lstStyle/>
          <a:p>
            <a:fld id="{DF6A1334-771D-4F41-9D7F-96047568FE1D}"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E38FE6A2-C594-4EE3-8530-C94A809E9CC8}" type="slidenum">
              <a:rPr lang="en-US"/>
              <a:pPr/>
              <a:t>25</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marL="979488" indent="-979488"/>
            <a:r>
              <a:rPr lang="en-GB" sz="4000"/>
              <a:t>iii. </a:t>
            </a:r>
            <a:r>
              <a:rPr lang="id-ID" sz="4000" smtClean="0"/>
              <a:t>	</a:t>
            </a:r>
            <a:r>
              <a:rPr lang="en-GB" sz="4000" smtClean="0"/>
              <a:t>Deployment </a:t>
            </a:r>
            <a:r>
              <a:rPr lang="en-GB" sz="4000"/>
              <a:t>of Technology in The Value Chain</a:t>
            </a:r>
          </a:p>
        </p:txBody>
      </p:sp>
      <p:sp>
        <p:nvSpPr>
          <p:cNvPr id="40963" name="Rectangle 3"/>
          <p:cNvSpPr>
            <a:spLocks noGrp="1" noChangeArrowheads="1"/>
          </p:cNvSpPr>
          <p:nvPr>
            <p:ph idx="1"/>
          </p:nvPr>
        </p:nvSpPr>
        <p:spPr/>
        <p:txBody>
          <a:bodyPr>
            <a:normAutofit/>
          </a:bodyPr>
          <a:lstStyle/>
          <a:p>
            <a:pPr marL="609600" indent="-609600">
              <a:buNone/>
            </a:pPr>
            <a:r>
              <a:rPr lang="en-GB" sz="2400"/>
              <a:t>Three major form:</a:t>
            </a:r>
          </a:p>
          <a:p>
            <a:pPr marL="609600" indent="-609600"/>
            <a:r>
              <a:rPr lang="en-GB" sz="2400"/>
              <a:t>Logistic alliances</a:t>
            </a:r>
          </a:p>
          <a:p>
            <a:pPr marL="609600" indent="-609600"/>
            <a:r>
              <a:rPr lang="en-GB" sz="2400"/>
              <a:t>Information partners, and</a:t>
            </a:r>
          </a:p>
          <a:p>
            <a:pPr marL="609600" indent="-609600"/>
            <a:r>
              <a:rPr lang="en-GB" sz="2400"/>
              <a:t>Oursourcing</a:t>
            </a:r>
          </a:p>
        </p:txBody>
      </p:sp>
      <p:sp>
        <p:nvSpPr>
          <p:cNvPr id="4" name="Date Placeholder 3"/>
          <p:cNvSpPr>
            <a:spLocks noGrp="1"/>
          </p:cNvSpPr>
          <p:nvPr>
            <p:ph type="dt" sz="half" idx="10"/>
          </p:nvPr>
        </p:nvSpPr>
        <p:spPr/>
        <p:txBody>
          <a:bodyPr/>
          <a:lstStyle/>
          <a:p>
            <a:fld id="{EE6189AD-CDB2-49DC-B7FE-69E895DFD1B2}"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558D8C05-3A57-45B6-8E2E-4BF9E684BE93}" type="slidenum">
              <a:rPr lang="en-US"/>
              <a:pPr/>
              <a:t>26</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GB"/>
              <a:t>iv. Marketing of Technology</a:t>
            </a:r>
          </a:p>
        </p:txBody>
      </p:sp>
      <p:sp>
        <p:nvSpPr>
          <p:cNvPr id="41987" name="Rectangle 3"/>
          <p:cNvSpPr>
            <a:spLocks noGrp="1" noChangeArrowheads="1"/>
          </p:cNvSpPr>
          <p:nvPr>
            <p:ph idx="1"/>
          </p:nvPr>
        </p:nvSpPr>
        <p:spPr/>
        <p:txBody>
          <a:bodyPr>
            <a:normAutofit fontScale="85000" lnSpcReduction="20000"/>
          </a:bodyPr>
          <a:lstStyle/>
          <a:p>
            <a:r>
              <a:rPr lang="id-ID" sz="2800">
                <a:ln w="0"/>
                <a:effectLst>
                  <a:outerShdw blurRad="38100" dist="19050" dir="2700000" algn="tl" rotWithShape="0">
                    <a:schemeClr val="tx1">
                      <a:alpha val="40000"/>
                    </a:schemeClr>
                  </a:outerShdw>
                </a:effectLst>
              </a:rPr>
              <a:t>Pemasaran teknologi merupakan sisi berlawanan outsourcing: Perusahaan yang memiliki kemampuan teknologi </a:t>
            </a:r>
            <a:r>
              <a:rPr lang="id-ID" sz="2800" smtClean="0">
                <a:ln w="0"/>
                <a:effectLst>
                  <a:outerShdw blurRad="38100" dist="19050" dir="2700000" algn="tl" rotWithShape="0">
                    <a:schemeClr val="tx1">
                      <a:alpha val="40000"/>
                    </a:schemeClr>
                  </a:outerShdw>
                </a:effectLst>
              </a:rPr>
              <a:t>berpartner </a:t>
            </a:r>
            <a:r>
              <a:rPr lang="id-ID" sz="2800">
                <a:ln w="0"/>
                <a:effectLst>
                  <a:outerShdw blurRad="38100" dist="19050" dir="2700000" algn="tl" rotWithShape="0">
                    <a:schemeClr val="tx1">
                      <a:alpha val="40000"/>
                    </a:schemeClr>
                  </a:outerShdw>
                </a:effectLst>
              </a:rPr>
              <a:t>dengan perusahaan-perusahaan yang membutuhkan teknologi yang diperlukan untuk saling menguntungkan. </a:t>
            </a:r>
          </a:p>
          <a:p>
            <a:r>
              <a:rPr lang="id-ID" sz="2800">
                <a:ln w="0"/>
                <a:effectLst>
                  <a:outerShdw blurRad="38100" dist="19050" dir="2700000" algn="tl" rotWithShape="0">
                    <a:schemeClr val="tx1">
                      <a:alpha val="40000"/>
                    </a:schemeClr>
                  </a:outerShdw>
                </a:effectLst>
              </a:rPr>
              <a:t>Mekanisme utama dimana teknologi pasar perusahaan adalah: a. Perizinan teknologi, b. penyediaan jasa konsultasi, dan c. penjualan teknologi melalui divestasi.</a:t>
            </a:r>
          </a:p>
          <a:p>
            <a:r>
              <a:rPr lang="en-GB" sz="2800" i="1" smtClean="0">
                <a:ln w="0"/>
                <a:solidFill>
                  <a:srgbClr val="FFC000"/>
                </a:solidFill>
                <a:effectLst>
                  <a:outerShdw blurRad="38100" dist="19050" dir="2700000" algn="tl" rotWithShape="0">
                    <a:schemeClr val="tx1">
                      <a:alpha val="40000"/>
                    </a:schemeClr>
                  </a:outerShdw>
                </a:effectLst>
                <a:latin typeface="Adobe Garamond Pro" pitchFamily="18" charset="0"/>
              </a:rPr>
              <a:t>Marketing </a:t>
            </a:r>
            <a:r>
              <a:rPr lang="en-GB" sz="2800" i="1">
                <a:ln w="0"/>
                <a:solidFill>
                  <a:srgbClr val="FFC000"/>
                </a:solidFill>
                <a:effectLst>
                  <a:outerShdw blurRad="38100" dist="19050" dir="2700000" algn="tl" rotWithShape="0">
                    <a:schemeClr val="tx1">
                      <a:alpha val="40000"/>
                    </a:schemeClr>
                  </a:outerShdw>
                </a:effectLst>
                <a:latin typeface="Adobe Garamond Pro" pitchFamily="18" charset="0"/>
              </a:rPr>
              <a:t>of technology represents the opposite side of outsourcing: Firms that have technology capabilities </a:t>
            </a:r>
            <a:r>
              <a:rPr lang="en-GB" sz="2800" i="1" smtClean="0">
                <a:ln w="0"/>
                <a:solidFill>
                  <a:srgbClr val="FFC000"/>
                </a:solidFill>
                <a:effectLst>
                  <a:outerShdw blurRad="38100" dist="19050" dir="2700000" algn="tl" rotWithShape="0">
                    <a:schemeClr val="tx1">
                      <a:alpha val="40000"/>
                    </a:schemeClr>
                  </a:outerShdw>
                </a:effectLst>
                <a:latin typeface="Adobe Garamond Pro" pitchFamily="18" charset="0"/>
              </a:rPr>
              <a:t>par</a:t>
            </a:r>
            <a:r>
              <a:rPr lang="id-ID" sz="2800" i="1" smtClean="0">
                <a:ln w="0"/>
                <a:solidFill>
                  <a:srgbClr val="FFC000"/>
                </a:solidFill>
                <a:effectLst>
                  <a:outerShdw blurRad="38100" dist="19050" dir="2700000" algn="tl" rotWithShape="0">
                    <a:schemeClr val="tx1">
                      <a:alpha val="40000"/>
                    </a:schemeClr>
                  </a:outerShdw>
                </a:effectLst>
                <a:latin typeface="Adobe Garamond Pro" pitchFamily="18" charset="0"/>
              </a:rPr>
              <a:t>t</a:t>
            </a:r>
            <a:r>
              <a:rPr lang="en-GB" sz="2800" i="1" smtClean="0">
                <a:ln w="0"/>
                <a:solidFill>
                  <a:srgbClr val="FFC000"/>
                </a:solidFill>
                <a:effectLst>
                  <a:outerShdw blurRad="38100" dist="19050" dir="2700000" algn="tl" rotWithShape="0">
                    <a:schemeClr val="tx1">
                      <a:alpha val="40000"/>
                    </a:schemeClr>
                  </a:outerShdw>
                </a:effectLst>
                <a:latin typeface="Adobe Garamond Pro" pitchFamily="18" charset="0"/>
              </a:rPr>
              <a:t>ner </a:t>
            </a:r>
            <a:r>
              <a:rPr lang="en-GB" sz="2800" i="1">
                <a:ln w="0"/>
                <a:solidFill>
                  <a:srgbClr val="FFC000"/>
                </a:solidFill>
                <a:effectLst>
                  <a:outerShdw blurRad="38100" dist="19050" dir="2700000" algn="tl" rotWithShape="0">
                    <a:schemeClr val="tx1">
                      <a:alpha val="40000"/>
                    </a:schemeClr>
                  </a:outerShdw>
                </a:effectLst>
                <a:latin typeface="Adobe Garamond Pro" pitchFamily="18" charset="0"/>
              </a:rPr>
              <a:t>with firms that need the requisite technology for mutual benefit. </a:t>
            </a:r>
          </a:p>
          <a:p>
            <a:r>
              <a:rPr lang="en-GB" sz="2800" i="1">
                <a:ln w="0"/>
                <a:solidFill>
                  <a:srgbClr val="FFC000"/>
                </a:solidFill>
                <a:effectLst>
                  <a:outerShdw blurRad="38100" dist="19050" dir="2700000" algn="tl" rotWithShape="0">
                    <a:schemeClr val="tx1">
                      <a:alpha val="40000"/>
                    </a:schemeClr>
                  </a:outerShdw>
                </a:effectLst>
                <a:latin typeface="Adobe Garamond Pro" pitchFamily="18" charset="0"/>
              </a:rPr>
              <a:t>The major mechanisms by which firms market technologies are: a. Licensing of technology, b. provision of consulting services, and c. sale of technology through divestiture.</a:t>
            </a:r>
          </a:p>
        </p:txBody>
      </p:sp>
      <p:sp>
        <p:nvSpPr>
          <p:cNvPr id="4" name="Date Placeholder 3"/>
          <p:cNvSpPr>
            <a:spLocks noGrp="1"/>
          </p:cNvSpPr>
          <p:nvPr>
            <p:ph type="dt" sz="half" idx="10"/>
          </p:nvPr>
        </p:nvSpPr>
        <p:spPr/>
        <p:txBody>
          <a:bodyPr/>
          <a:lstStyle/>
          <a:p>
            <a:fld id="{085008B2-4624-470F-8086-9BE2596AEDBE}"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91BF0C2A-09CA-42BF-B722-AB063C301609}" type="slidenum">
              <a:rPr lang="en-US"/>
              <a:pPr/>
              <a:t>27</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algn="l"/>
            <a:r>
              <a:rPr lang="en-GB" sz="3200"/>
              <a:t>Several reason why firms may choose to sell technologies:</a:t>
            </a:r>
          </a:p>
        </p:txBody>
      </p:sp>
      <p:sp>
        <p:nvSpPr>
          <p:cNvPr id="43011" name="Rectangle 3"/>
          <p:cNvSpPr>
            <a:spLocks noGrp="1" noChangeArrowheads="1"/>
          </p:cNvSpPr>
          <p:nvPr>
            <p:ph idx="1"/>
          </p:nvPr>
        </p:nvSpPr>
        <p:spPr>
          <a:xfrm>
            <a:off x="1155255" y="2391223"/>
            <a:ext cx="10307402" cy="3416300"/>
          </a:xfrm>
        </p:spPr>
        <p:txBody>
          <a:bodyPr>
            <a:noAutofit/>
          </a:bodyPr>
          <a:lstStyle/>
          <a:p>
            <a:pPr>
              <a:lnSpc>
                <a:spcPct val="80000"/>
              </a:lnSpc>
            </a:pPr>
            <a:r>
              <a:rPr lang="id-ID">
                <a:ln w="0"/>
                <a:effectLst>
                  <a:outerShdw blurRad="38100" dist="19050" dir="2700000" algn="tl" rotWithShape="0">
                    <a:schemeClr val="tx1">
                      <a:alpha val="40000"/>
                    </a:schemeClr>
                  </a:outerShdw>
                </a:effectLst>
              </a:rPr>
              <a:t>Firm ingin yang sesuai nilai terbaik dari upaya pengembangan teknologi mereka, terutama teknologi yang mereka tahu tidak memiliki relevansi langsung dengan garis mereka sendiri bisnis. </a:t>
            </a:r>
          </a:p>
          <a:p>
            <a:pPr>
              <a:lnSpc>
                <a:spcPct val="80000"/>
              </a:lnSpc>
            </a:pPr>
            <a:r>
              <a:rPr lang="id-ID">
                <a:ln w="0"/>
                <a:effectLst>
                  <a:outerShdw blurRad="38100" dist="19050" dir="2700000" algn="tl" rotWithShape="0">
                    <a:schemeClr val="tx1">
                      <a:alpha val="40000"/>
                    </a:schemeClr>
                  </a:outerShdw>
                </a:effectLst>
              </a:rPr>
              <a:t>Beberapa teknologi yang dikembangkan in-house mungkin tidak berhubungan (relevan) dengan strategi perusahaan secara keseluruhan karena pasar untuk aplikasi mereka mungkin terlalu kecil atau tidak diinginkan.</a:t>
            </a:r>
          </a:p>
          <a:p>
            <a:pPr>
              <a:lnSpc>
                <a:spcPct val="80000"/>
              </a:lnSpc>
            </a:pPr>
            <a:r>
              <a:rPr lang="en-GB" sz="2400" i="1" smtClean="0">
                <a:ln w="0"/>
                <a:solidFill>
                  <a:srgbClr val="FFC000"/>
                </a:solidFill>
                <a:effectLst>
                  <a:outerShdw blurRad="38100" dist="19050" dir="2700000" algn="tl" rotWithShape="0">
                    <a:schemeClr val="tx1">
                      <a:alpha val="40000"/>
                    </a:schemeClr>
                  </a:outerShdw>
                </a:effectLst>
                <a:latin typeface="Adobe Garamond Pro" pitchFamily="18" charset="0"/>
              </a:rPr>
              <a:t>Firm </a:t>
            </a:r>
            <a:r>
              <a:rPr lang="en-GB" sz="2400" i="1">
                <a:ln w="0"/>
                <a:solidFill>
                  <a:srgbClr val="FFC000"/>
                </a:solidFill>
                <a:effectLst>
                  <a:outerShdw blurRad="38100" dist="19050" dir="2700000" algn="tl" rotWithShape="0">
                    <a:schemeClr val="tx1">
                      <a:alpha val="40000"/>
                    </a:schemeClr>
                  </a:outerShdw>
                </a:effectLst>
                <a:latin typeface="Adobe Garamond Pro" pitchFamily="18" charset="0"/>
              </a:rPr>
              <a:t>want to appropriate the best value from their technology development efforts, especially those technologies that they know have no immediate relevance to their own lines of business.</a:t>
            </a:r>
          </a:p>
          <a:p>
            <a:pPr>
              <a:lnSpc>
                <a:spcPct val="80000"/>
              </a:lnSpc>
            </a:pPr>
            <a:r>
              <a:rPr lang="en-GB" sz="2400" i="1">
                <a:ln w="0"/>
                <a:solidFill>
                  <a:srgbClr val="FFC000"/>
                </a:solidFill>
                <a:effectLst>
                  <a:outerShdw blurRad="38100" dist="19050" dir="2700000" algn="tl" rotWithShape="0">
                    <a:schemeClr val="tx1">
                      <a:alpha val="40000"/>
                    </a:schemeClr>
                  </a:outerShdw>
                </a:effectLst>
                <a:latin typeface="Adobe Garamond Pro" pitchFamily="18" charset="0"/>
              </a:rPr>
              <a:t>Some technologies developed in-house may not pertain (relevant) to a company’s overall strategy because the market for their application may be too small or undesirable</a:t>
            </a:r>
            <a:r>
              <a:rPr lang="en-GB" sz="2400" i="1" smtClean="0">
                <a:ln w="0"/>
                <a:solidFill>
                  <a:srgbClr val="FFC000"/>
                </a:solidFill>
                <a:effectLst>
                  <a:outerShdw blurRad="38100" dist="19050" dir="2700000" algn="tl" rotWithShape="0">
                    <a:schemeClr val="tx1">
                      <a:alpha val="40000"/>
                    </a:schemeClr>
                  </a:outerShdw>
                </a:effectLst>
                <a:latin typeface="Adobe Garamond Pro" pitchFamily="18" charset="0"/>
              </a:rPr>
              <a:t>.</a:t>
            </a:r>
            <a:endParaRPr lang="en-GB" sz="2400" i="1">
              <a:ln w="0"/>
              <a:solidFill>
                <a:srgbClr val="FFC000"/>
              </a:solidFill>
              <a:effectLst>
                <a:outerShdw blurRad="38100" dist="19050" dir="2700000" algn="tl" rotWithShape="0">
                  <a:schemeClr val="tx1">
                    <a:alpha val="40000"/>
                  </a:schemeClr>
                </a:outerShdw>
              </a:effectLst>
              <a:latin typeface="Adobe Garamond Pro" pitchFamily="18" charset="0"/>
            </a:endParaRPr>
          </a:p>
        </p:txBody>
      </p:sp>
      <p:sp>
        <p:nvSpPr>
          <p:cNvPr id="4" name="Date Placeholder 3"/>
          <p:cNvSpPr>
            <a:spLocks noGrp="1"/>
          </p:cNvSpPr>
          <p:nvPr>
            <p:ph type="dt" sz="half" idx="10"/>
          </p:nvPr>
        </p:nvSpPr>
        <p:spPr/>
        <p:txBody>
          <a:bodyPr/>
          <a:lstStyle/>
          <a:p>
            <a:fld id="{AB0480E6-D279-43F4-A68D-63669CE79B7F}"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84EFD029-5A0F-429F-98EE-D5C066BCBB33}" type="slidenum">
              <a:rPr lang="en-US"/>
              <a:pPr/>
              <a:t>28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algn="l"/>
            <a:r>
              <a:rPr lang="en-GB" sz="3200"/>
              <a:t>Several reason why firms may choose to sell technologies:</a:t>
            </a:r>
          </a:p>
        </p:txBody>
      </p:sp>
      <p:sp>
        <p:nvSpPr>
          <p:cNvPr id="43011" name="Rectangle 3"/>
          <p:cNvSpPr>
            <a:spLocks noGrp="1" noChangeArrowheads="1"/>
          </p:cNvSpPr>
          <p:nvPr>
            <p:ph idx="1"/>
          </p:nvPr>
        </p:nvSpPr>
        <p:spPr>
          <a:xfrm>
            <a:off x="1155255" y="2391223"/>
            <a:ext cx="10307402" cy="3416300"/>
          </a:xfrm>
        </p:spPr>
        <p:txBody>
          <a:bodyPr>
            <a:noAutofit/>
          </a:bodyPr>
          <a:lstStyle/>
          <a:p>
            <a:pPr>
              <a:lnSpc>
                <a:spcPct val="80000"/>
              </a:lnSpc>
            </a:pPr>
            <a:r>
              <a:rPr lang="id-ID">
                <a:ln w="0"/>
                <a:effectLst>
                  <a:outerShdw blurRad="38100" dist="19050" dir="2700000" algn="tl" rotWithShape="0">
                    <a:schemeClr val="tx1">
                      <a:alpha val="40000"/>
                    </a:schemeClr>
                  </a:outerShdw>
                </a:effectLst>
              </a:rPr>
              <a:t>Sebuah perusahaan mungkin tidak memiliki aset pelengkap yang diperlukan untuk memproduksi dan memasarkan produk. </a:t>
            </a:r>
          </a:p>
          <a:p>
            <a:pPr>
              <a:lnSpc>
                <a:spcPct val="80000"/>
              </a:lnSpc>
            </a:pPr>
            <a:r>
              <a:rPr lang="id-ID">
                <a:ln w="0"/>
                <a:effectLst>
                  <a:outerShdw blurRad="38100" dist="19050" dir="2700000" algn="tl" rotWithShape="0">
                    <a:schemeClr val="tx1">
                      <a:alpha val="40000"/>
                    </a:schemeClr>
                  </a:outerShdw>
                </a:effectLst>
              </a:rPr>
              <a:t>Peraturan antitrust dan hambatan peraturan lainnya dapat mencegah perusahaan dari pemanfaatan teknologi.</a:t>
            </a:r>
          </a:p>
          <a:p>
            <a:pPr>
              <a:lnSpc>
                <a:spcPct val="80000"/>
              </a:lnSpc>
            </a:pPr>
            <a:r>
              <a:rPr lang="en-GB" sz="2400" i="1" smtClean="0">
                <a:ln w="0"/>
                <a:solidFill>
                  <a:srgbClr val="FFC000"/>
                </a:solidFill>
                <a:effectLst>
                  <a:outerShdw blurRad="38100" dist="19050" dir="2700000" algn="tl" rotWithShape="0">
                    <a:schemeClr val="tx1">
                      <a:alpha val="40000"/>
                    </a:schemeClr>
                  </a:outerShdw>
                </a:effectLst>
                <a:latin typeface="Adobe Garamond Pro" pitchFamily="18" charset="0"/>
              </a:rPr>
              <a:t>A </a:t>
            </a:r>
            <a:r>
              <a:rPr lang="en-GB" sz="2400" i="1">
                <a:ln w="0"/>
                <a:solidFill>
                  <a:srgbClr val="FFC000"/>
                </a:solidFill>
                <a:effectLst>
                  <a:outerShdw blurRad="38100" dist="19050" dir="2700000" algn="tl" rotWithShape="0">
                    <a:schemeClr val="tx1">
                      <a:alpha val="40000"/>
                    </a:schemeClr>
                  </a:outerShdw>
                </a:effectLst>
                <a:latin typeface="Adobe Garamond Pro" pitchFamily="18" charset="0"/>
              </a:rPr>
              <a:t>company may not have the complementary assets needed to produce and market a product.</a:t>
            </a:r>
          </a:p>
          <a:p>
            <a:pPr>
              <a:lnSpc>
                <a:spcPct val="80000"/>
              </a:lnSpc>
            </a:pPr>
            <a:r>
              <a:rPr lang="en-GB" sz="2400" i="1">
                <a:ln w="0"/>
                <a:solidFill>
                  <a:srgbClr val="FFC000"/>
                </a:solidFill>
                <a:effectLst>
                  <a:outerShdw blurRad="38100" dist="19050" dir="2700000" algn="tl" rotWithShape="0">
                    <a:schemeClr val="tx1">
                      <a:alpha val="40000"/>
                    </a:schemeClr>
                  </a:outerShdw>
                </a:effectLst>
                <a:latin typeface="Adobe Garamond Pro" pitchFamily="18" charset="0"/>
              </a:rPr>
              <a:t>Antitrust regulations and other regulatory restraints may prevent a firm from exploiting its technology.</a:t>
            </a:r>
          </a:p>
        </p:txBody>
      </p:sp>
      <p:sp>
        <p:nvSpPr>
          <p:cNvPr id="4" name="Date Placeholder 3"/>
          <p:cNvSpPr>
            <a:spLocks noGrp="1"/>
          </p:cNvSpPr>
          <p:nvPr>
            <p:ph type="dt" sz="half" idx="10"/>
          </p:nvPr>
        </p:nvSpPr>
        <p:spPr/>
        <p:txBody>
          <a:bodyPr/>
          <a:lstStyle/>
          <a:p>
            <a:fld id="{AB0480E6-D279-43F4-A68D-63669CE79B7F}"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84EFD029-5A0F-429F-98EE-D5C066BCBB33}" type="slidenum">
              <a:rPr lang="en-US"/>
              <a:pPr/>
              <a:t>29</a:t>
            </a:fld>
            <a:endParaRPr lang="en-US"/>
          </a:p>
        </p:txBody>
      </p:sp>
    </p:spTree>
    <p:extLst>
      <p:ext uri="{BB962C8B-B14F-4D97-AF65-F5344CB8AC3E}">
        <p14:creationId xmlns:p14="http://schemas.microsoft.com/office/powerpoint/2010/main" val="329100113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p:cNvSpPr>
            <a:spLocks noGrp="1" noChangeArrowheads="1"/>
          </p:cNvSpPr>
          <p:nvPr>
            <p:ph type="ctrTitle"/>
          </p:nvPr>
        </p:nvSpPr>
        <p:spPr/>
        <p:txBody>
          <a:bodyPr/>
          <a:lstStyle/>
          <a:p>
            <a:r>
              <a:rPr lang="en-GB" b="1">
                <a:effectLst>
                  <a:outerShdw blurRad="50800" dist="38100" dir="2700000" algn="tl" rotWithShape="0">
                    <a:prstClr val="black">
                      <a:alpha val="40000"/>
                    </a:prstClr>
                  </a:outerShdw>
                </a:effectLst>
              </a:rPr>
              <a:t>Risk of Collaborative Activity</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GB"/>
              <a:t>Three Major Risk:</a:t>
            </a:r>
          </a:p>
        </p:txBody>
      </p:sp>
      <p:sp>
        <p:nvSpPr>
          <p:cNvPr id="46083" name="Rectangle 3"/>
          <p:cNvSpPr>
            <a:spLocks noGrp="1" noChangeArrowheads="1"/>
          </p:cNvSpPr>
          <p:nvPr>
            <p:ph idx="1"/>
          </p:nvPr>
        </p:nvSpPr>
        <p:spPr/>
        <p:txBody>
          <a:bodyPr>
            <a:normAutofit/>
          </a:bodyPr>
          <a:lstStyle/>
          <a:p>
            <a:r>
              <a:rPr lang="en-GB" sz="3200" i="1">
                <a:ln w="0"/>
                <a:solidFill>
                  <a:srgbClr val="FFC000"/>
                </a:solidFill>
                <a:effectLst>
                  <a:outerShdw blurRad="38100" dist="19050" dir="2700000" algn="tl" rotWithShape="0">
                    <a:schemeClr val="tx1">
                      <a:alpha val="40000"/>
                    </a:schemeClr>
                  </a:outerShdw>
                </a:effectLst>
                <a:latin typeface="Gill Sans MT" panose="020B0502020104020203" pitchFamily="34" charset="0"/>
              </a:rPr>
              <a:t>Intellectual Property Right Risks</a:t>
            </a:r>
          </a:p>
          <a:p>
            <a:r>
              <a:rPr lang="en-GB" sz="3200" i="1">
                <a:ln w="0"/>
                <a:solidFill>
                  <a:srgbClr val="FFC000"/>
                </a:solidFill>
                <a:effectLst>
                  <a:outerShdw blurRad="38100" dist="19050" dir="2700000" algn="tl" rotWithShape="0">
                    <a:schemeClr val="tx1">
                      <a:alpha val="40000"/>
                    </a:schemeClr>
                  </a:outerShdw>
                </a:effectLst>
                <a:latin typeface="Gill Sans MT" panose="020B0502020104020203" pitchFamily="34" charset="0"/>
              </a:rPr>
              <a:t>Competitive Risks,</a:t>
            </a:r>
          </a:p>
          <a:p>
            <a:r>
              <a:rPr lang="en-GB" sz="3200" i="1">
                <a:ln w="0"/>
                <a:solidFill>
                  <a:srgbClr val="FFC000"/>
                </a:solidFill>
                <a:effectLst>
                  <a:outerShdw blurRad="38100" dist="19050" dir="2700000" algn="tl" rotWithShape="0">
                    <a:schemeClr val="tx1">
                      <a:alpha val="40000"/>
                    </a:schemeClr>
                  </a:outerShdw>
                </a:effectLst>
                <a:latin typeface="Gill Sans MT" panose="020B0502020104020203" pitchFamily="34" charset="0"/>
              </a:rPr>
              <a:t>Organizational Risks</a:t>
            </a:r>
            <a:r>
              <a:rPr lang="en-GB" sz="3200" i="1" smtClean="0">
                <a:ln w="0"/>
                <a:solidFill>
                  <a:srgbClr val="FFC000"/>
                </a:solidFill>
                <a:effectLst>
                  <a:outerShdw blurRad="38100" dist="19050" dir="2700000" algn="tl" rotWithShape="0">
                    <a:schemeClr val="tx1">
                      <a:alpha val="40000"/>
                    </a:schemeClr>
                  </a:outerShdw>
                </a:effectLst>
                <a:latin typeface="Gill Sans MT" panose="020B0502020104020203" pitchFamily="34" charset="0"/>
              </a:rPr>
              <a:t>.</a:t>
            </a:r>
            <a:endParaRPr lang="id-ID" sz="3200" i="1" smtClean="0">
              <a:ln w="0"/>
              <a:solidFill>
                <a:srgbClr val="FFC000"/>
              </a:solidFill>
              <a:effectLst>
                <a:outerShdw blurRad="38100" dist="19050" dir="2700000" algn="tl" rotWithShape="0">
                  <a:schemeClr val="tx1">
                    <a:alpha val="40000"/>
                  </a:schemeClr>
                </a:outerShdw>
              </a:effectLst>
              <a:latin typeface="Gill Sans MT" panose="020B0502020104020203" pitchFamily="34" charset="0"/>
            </a:endParaRPr>
          </a:p>
          <a:p>
            <a:r>
              <a:rPr lang="fi-FI" sz="3200">
                <a:ln w="0"/>
                <a:effectLst>
                  <a:outerShdw blurRad="38100" dist="19050" dir="2700000" algn="tl" rotWithShape="0">
                    <a:schemeClr val="tx1">
                      <a:alpha val="40000"/>
                    </a:schemeClr>
                  </a:outerShdw>
                </a:effectLst>
                <a:latin typeface="Gill Sans MT" panose="020B0502020104020203" pitchFamily="34" charset="0"/>
              </a:rPr>
              <a:t>Risiko Hak Kekayaan Intelektual </a:t>
            </a:r>
          </a:p>
          <a:p>
            <a:r>
              <a:rPr lang="fi-FI" sz="3200">
                <a:ln w="0"/>
                <a:effectLst>
                  <a:outerShdw blurRad="38100" dist="19050" dir="2700000" algn="tl" rotWithShape="0">
                    <a:schemeClr val="tx1">
                      <a:alpha val="40000"/>
                    </a:schemeClr>
                  </a:outerShdw>
                </a:effectLst>
                <a:latin typeface="Gill Sans MT" panose="020B0502020104020203" pitchFamily="34" charset="0"/>
              </a:rPr>
              <a:t>Risiko kompetitif, </a:t>
            </a:r>
          </a:p>
          <a:p>
            <a:r>
              <a:rPr lang="fi-FI" sz="3200">
                <a:ln w="0"/>
                <a:effectLst>
                  <a:outerShdw blurRad="38100" dist="19050" dir="2700000" algn="tl" rotWithShape="0">
                    <a:schemeClr val="tx1">
                      <a:alpha val="40000"/>
                    </a:schemeClr>
                  </a:outerShdw>
                </a:effectLst>
                <a:latin typeface="Gill Sans MT" panose="020B0502020104020203" pitchFamily="34" charset="0"/>
              </a:rPr>
              <a:t>Risiko organisasi.</a:t>
            </a:r>
            <a:endParaRPr lang="en-GB" sz="3200">
              <a:ln w="0"/>
              <a:effectLst>
                <a:outerShdw blurRad="38100" dist="19050" dir="2700000" algn="tl" rotWithShape="0">
                  <a:schemeClr val="tx1">
                    <a:alpha val="40000"/>
                  </a:schemeClr>
                </a:outerShdw>
              </a:effectLst>
              <a:latin typeface="Gill Sans MT" panose="020B0502020104020203" pitchFamily="34" charset="0"/>
            </a:endParaRPr>
          </a:p>
        </p:txBody>
      </p:sp>
      <p:sp>
        <p:nvSpPr>
          <p:cNvPr id="4" name="Date Placeholder 3"/>
          <p:cNvSpPr>
            <a:spLocks noGrp="1"/>
          </p:cNvSpPr>
          <p:nvPr>
            <p:ph type="dt" sz="half" idx="10"/>
          </p:nvPr>
        </p:nvSpPr>
        <p:spPr/>
        <p:txBody>
          <a:bodyPr/>
          <a:lstStyle/>
          <a:p>
            <a:fld id="{8AFF0149-0718-4D65-9AB4-C1EE4C52993A}" type="datetime1">
              <a:rPr lang="id-ID"/>
              <a:pPr/>
              <a:t>06/04/2015</a:t>
            </a:fld>
            <a:endParaRPr lang="en-US"/>
          </a:p>
        </p:txBody>
      </p:sp>
      <p:sp>
        <p:nvSpPr>
          <p:cNvPr id="5" name="Footer Placeholder 4"/>
          <p:cNvSpPr>
            <a:spLocks noGrp="1"/>
          </p:cNvSpPr>
          <p:nvPr>
            <p:ph type="ftr" sz="quarter" idx="11"/>
          </p:nvPr>
        </p:nvSpPr>
        <p:spPr/>
        <p:txBody>
          <a:bodyPr/>
          <a:lstStyle/>
          <a:p>
            <a:r>
              <a:rPr lang="en-US"/>
              <a:t>jaryono@hotmail.com</a:t>
            </a:r>
          </a:p>
        </p:txBody>
      </p:sp>
      <p:sp>
        <p:nvSpPr>
          <p:cNvPr id="6" name="Slide Number Placeholder 5"/>
          <p:cNvSpPr>
            <a:spLocks noGrp="1"/>
          </p:cNvSpPr>
          <p:nvPr>
            <p:ph type="sldNum" sz="quarter" idx="12"/>
          </p:nvPr>
        </p:nvSpPr>
        <p:spPr/>
        <p:txBody>
          <a:bodyPr/>
          <a:lstStyle/>
          <a:p>
            <a:fld id="{C4449E8C-7448-4533-95D3-D63C5D175ECF}" type="slidenum">
              <a:rPr lang="en-US"/>
              <a:pPr/>
              <a:t>31</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ChangeArrowheads="1"/>
          </p:cNvSpPr>
          <p:nvPr>
            <p:ph type="ctrTitle"/>
          </p:nvPr>
        </p:nvSpPr>
        <p:spPr/>
        <p:txBody>
          <a:bodyPr/>
          <a:lstStyle/>
          <a:p>
            <a:r>
              <a:rPr lang="en-GB" sz="5400" b="1">
                <a:effectLst>
                  <a:outerShdw blurRad="50800" dist="38100" dir="2700000" algn="tl" rotWithShape="0">
                    <a:prstClr val="black">
                      <a:alpha val="40000"/>
                    </a:prstClr>
                  </a:outerShdw>
                </a:effectLst>
              </a:rPr>
              <a:t>Influence of Environmental Trends</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The environmental trend:</a:t>
            </a:r>
            <a:endParaRPr lang="id-ID"/>
          </a:p>
        </p:txBody>
      </p:sp>
      <p:sp>
        <p:nvSpPr>
          <p:cNvPr id="3" name="Content Placeholder 2"/>
          <p:cNvSpPr>
            <a:spLocks noGrp="1"/>
          </p:cNvSpPr>
          <p:nvPr>
            <p:ph idx="1"/>
          </p:nvPr>
        </p:nvSpPr>
        <p:spPr/>
        <p:txBody>
          <a:bodyPr>
            <a:normAutofit/>
          </a:bodyPr>
          <a:lstStyle/>
          <a:p>
            <a:pPr marL="742950" indent="-742950">
              <a:spcBef>
                <a:spcPts val="0"/>
              </a:spcBef>
              <a:spcAft>
                <a:spcPts val="0"/>
              </a:spcAft>
              <a:buFont typeface="+mj-lt"/>
              <a:buAutoNum type="arabicPeriod"/>
            </a:pPr>
            <a:r>
              <a:rPr lang="en-GB" sz="3600" smtClean="0">
                <a:ln w="0"/>
                <a:effectLst>
                  <a:outerShdw blurRad="38100" dist="19050" dir="2700000" algn="tl" rotWithShape="0">
                    <a:schemeClr val="tx1">
                      <a:alpha val="40000"/>
                    </a:schemeClr>
                  </a:outerShdw>
                </a:effectLst>
              </a:rPr>
              <a:t>Globalization</a:t>
            </a:r>
            <a:r>
              <a:rPr lang="en-GB" sz="3600">
                <a:ln w="0"/>
                <a:effectLst>
                  <a:outerShdw blurRad="38100" dist="19050" dir="2700000" algn="tl" rotWithShape="0">
                    <a:schemeClr val="tx1">
                      <a:alpha val="40000"/>
                    </a:schemeClr>
                  </a:outerShdw>
                </a:effectLst>
              </a:rPr>
              <a:t>: R&amp;D collab in other parts of the world, and global technology alliances</a:t>
            </a:r>
            <a:r>
              <a:rPr lang="en-GB" sz="3600" smtClean="0">
                <a:ln w="0"/>
                <a:effectLst>
                  <a:outerShdw blurRad="38100" dist="19050" dir="2700000" algn="tl" rotWithShape="0">
                    <a:schemeClr val="tx1">
                      <a:alpha val="40000"/>
                    </a:schemeClr>
                  </a:outerShdw>
                </a:effectLst>
              </a:rPr>
              <a:t>.</a:t>
            </a:r>
            <a:endParaRPr lang="id-ID" sz="3600" smtClean="0">
              <a:ln w="0"/>
              <a:effectLst>
                <a:outerShdw blurRad="38100" dist="19050" dir="2700000" algn="tl" rotWithShape="0">
                  <a:schemeClr val="tx1">
                    <a:alpha val="40000"/>
                  </a:schemeClr>
                </a:outerShdw>
              </a:effectLst>
            </a:endParaRPr>
          </a:p>
          <a:p>
            <a:pPr marL="742950" indent="-742950">
              <a:spcBef>
                <a:spcPts val="0"/>
              </a:spcBef>
              <a:spcAft>
                <a:spcPts val="0"/>
              </a:spcAft>
              <a:buFont typeface="+mj-lt"/>
              <a:buAutoNum type="arabicPeriod"/>
            </a:pPr>
            <a:r>
              <a:rPr lang="en-GB" sz="3600" smtClean="0">
                <a:ln w="0"/>
                <a:effectLst>
                  <a:outerShdw blurRad="38100" dist="19050" dir="2700000" algn="tl" rotWithShape="0">
                    <a:schemeClr val="tx1">
                      <a:alpha val="40000"/>
                    </a:schemeClr>
                  </a:outerShdw>
                </a:effectLst>
              </a:rPr>
              <a:t>Time </a:t>
            </a:r>
            <a:r>
              <a:rPr lang="en-GB" sz="3600">
                <a:ln w="0"/>
                <a:effectLst>
                  <a:outerShdw blurRad="38100" dist="19050" dir="2700000" algn="tl" rotWithShape="0">
                    <a:schemeClr val="tx1">
                      <a:alpha val="40000"/>
                    </a:schemeClr>
                  </a:outerShdw>
                </a:effectLst>
              </a:rPr>
              <a:t>Compression, and </a:t>
            </a:r>
            <a:endParaRPr lang="id-ID" sz="3600" smtClean="0">
              <a:ln w="0"/>
              <a:effectLst>
                <a:outerShdw blurRad="38100" dist="19050" dir="2700000" algn="tl" rotWithShape="0">
                  <a:schemeClr val="tx1">
                    <a:alpha val="40000"/>
                  </a:schemeClr>
                </a:outerShdw>
              </a:effectLst>
            </a:endParaRPr>
          </a:p>
          <a:p>
            <a:pPr marL="742950" indent="-742950">
              <a:spcBef>
                <a:spcPts val="0"/>
              </a:spcBef>
              <a:spcAft>
                <a:spcPts val="0"/>
              </a:spcAft>
              <a:buFont typeface="+mj-lt"/>
              <a:buAutoNum type="arabicPeriod"/>
            </a:pPr>
            <a:r>
              <a:rPr lang="en-GB" sz="3600" smtClean="0">
                <a:ln w="0"/>
                <a:effectLst>
                  <a:outerShdw blurRad="38100" dist="19050" dir="2700000" algn="tl" rotWithShape="0">
                    <a:schemeClr val="tx1">
                      <a:alpha val="40000"/>
                    </a:schemeClr>
                  </a:outerShdw>
                </a:effectLst>
              </a:rPr>
              <a:t>Technology </a:t>
            </a:r>
            <a:r>
              <a:rPr lang="en-GB" sz="3600">
                <a:ln w="0"/>
                <a:effectLst>
                  <a:outerShdw blurRad="38100" dist="19050" dir="2700000" algn="tl" rotWithShape="0">
                    <a:schemeClr val="tx1">
                      <a:alpha val="40000"/>
                    </a:schemeClr>
                  </a:outerShdw>
                </a:effectLst>
              </a:rPr>
              <a:t>Integration.</a:t>
            </a:r>
            <a:endParaRPr lang="id-ID" sz="3600">
              <a:ln w="0"/>
              <a:effectLst>
                <a:outerShdw blurRad="38100" dist="19050" dir="2700000" algn="tl" rotWithShape="0">
                  <a:schemeClr val="tx1">
                    <a:alpha val="40000"/>
                  </a:schemeClr>
                </a:outerShdw>
              </a:effectLst>
            </a:endParaRPr>
          </a:p>
        </p:txBody>
      </p:sp>
      <p:sp>
        <p:nvSpPr>
          <p:cNvPr id="4" name="Date Placeholder 3"/>
          <p:cNvSpPr>
            <a:spLocks noGrp="1"/>
          </p:cNvSpPr>
          <p:nvPr>
            <p:ph type="dt" sz="half" idx="10"/>
          </p:nvPr>
        </p:nvSpPr>
        <p:spPr/>
        <p:txBody>
          <a:bodyPr/>
          <a:lstStyle/>
          <a:p>
            <a:fld id="{24154963-C91A-47E7-8A38-62538A1F5198}" type="datetime1">
              <a:rPr lang="id-ID" smtClean="0"/>
              <a:pPr/>
              <a:t>06/04/2015</a:t>
            </a:fld>
            <a:endParaRPr lang="en-US"/>
          </a:p>
        </p:txBody>
      </p:sp>
      <p:sp>
        <p:nvSpPr>
          <p:cNvPr id="5" name="Footer Placeholder 4"/>
          <p:cNvSpPr>
            <a:spLocks noGrp="1"/>
          </p:cNvSpPr>
          <p:nvPr>
            <p:ph type="ftr" sz="quarter" idx="11"/>
          </p:nvPr>
        </p:nvSpPr>
        <p:spPr/>
        <p:txBody>
          <a:bodyPr/>
          <a:lstStyle/>
          <a:p>
            <a:r>
              <a:rPr lang="en-US" smtClean="0"/>
              <a:t>jaryono@hotmail.com</a:t>
            </a:r>
            <a:endParaRPr lang="en-US"/>
          </a:p>
        </p:txBody>
      </p:sp>
      <p:sp>
        <p:nvSpPr>
          <p:cNvPr id="6" name="Slide Number Placeholder 5"/>
          <p:cNvSpPr>
            <a:spLocks noGrp="1"/>
          </p:cNvSpPr>
          <p:nvPr>
            <p:ph type="sldNum" sz="quarter" idx="12"/>
          </p:nvPr>
        </p:nvSpPr>
        <p:spPr/>
        <p:txBody>
          <a:bodyPr/>
          <a:lstStyle/>
          <a:p>
            <a:fld id="{3819FDDE-B4FE-483B-A9CB-9575F149D8B3}" type="slidenum">
              <a:rPr lang="en-US" smtClean="0"/>
              <a:pPr/>
              <a:t>33</a:t>
            </a:fld>
            <a:endParaRPr lang="en-US"/>
          </a:p>
        </p:txBody>
      </p:sp>
    </p:spTree>
    <p:extLst>
      <p:ext uri="{BB962C8B-B14F-4D97-AF65-F5344CB8AC3E}">
        <p14:creationId xmlns:p14="http://schemas.microsoft.com/office/powerpoint/2010/main" val="6871626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3">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Theme3" id="{2E056669-5877-4827-A20C-619363BF400E}" vid="{D375232A-8C0E-4E13-A2A8-66D4967B8AB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Theme3</Template>
  <TotalTime>709</TotalTime>
  <Words>1450</Words>
  <Application>Microsoft Office PowerPoint</Application>
  <PresentationFormat>Custom</PresentationFormat>
  <Paragraphs>220</Paragraphs>
  <Slides>33</Slides>
  <Notes>1</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Theme3</vt:lpstr>
      <vt:lpstr>BAB 9 Strategi Teknologi:  Moda Kolaboratif</vt:lpstr>
      <vt:lpstr>Answer such questions as:</vt:lpstr>
      <vt:lpstr>Collaborative Arrangement: Definisi dan Tren</vt:lpstr>
      <vt:lpstr>Definisi</vt:lpstr>
      <vt:lpstr>Tren Baru pada Perjanjian Kerjasama</vt:lpstr>
      <vt:lpstr>1. R&amp;D Alliances</vt:lpstr>
      <vt:lpstr>2. Marketing Alliance</vt:lpstr>
      <vt:lpstr>3. Outsourcing Arrangements</vt:lpstr>
      <vt:lpstr>4.  Kolaborasi perush besar dg perush kecil</vt:lpstr>
      <vt:lpstr>Alasan Perjanjian Kerjsama</vt:lpstr>
      <vt:lpstr>PowerPoint Presentation</vt:lpstr>
      <vt:lpstr>DUA Kategori  Collaborative Arrangement</vt:lpstr>
      <vt:lpstr>A. Strategic</vt:lpstr>
      <vt:lpstr>1.  Controlling The Evolution of Competitive Domains</vt:lpstr>
      <vt:lpstr>2.  Knowledge Acquisition and Transfer</vt:lpstr>
      <vt:lpstr>3. Link to Environment</vt:lpstr>
      <vt:lpstr>B. Operational</vt:lpstr>
      <vt:lpstr>1. Competitive Benchmarking</vt:lpstr>
      <vt:lpstr>2. Time to market</vt:lpstr>
      <vt:lpstr>3. Operating Efficiencies</vt:lpstr>
      <vt:lpstr>4. Capturing Value from Technology Development</vt:lpstr>
      <vt:lpstr>Collaborative Arrangement (Perjanjian Kerjasama) in Domains of Technology Strategy</vt:lpstr>
      <vt:lpstr>Collaborative Arrangements in Domains of Technology Strategy:</vt:lpstr>
      <vt:lpstr>i. Appropriation of Technology</vt:lpstr>
      <vt:lpstr>ii.  Deployment of Technology in New Product</vt:lpstr>
      <vt:lpstr>iii.  Deployment of Technology in The Value Chain</vt:lpstr>
      <vt:lpstr>iv. Marketing of Technology</vt:lpstr>
      <vt:lpstr>Several reason why firms may choose to sell technologies:</vt:lpstr>
      <vt:lpstr>Several reason why firms may choose to sell technologies:</vt:lpstr>
      <vt:lpstr>Risk of Collaborative Activity</vt:lpstr>
      <vt:lpstr>Three Major Risk:</vt:lpstr>
      <vt:lpstr>Influence of Environmental Trends</vt:lpstr>
      <vt:lpstr>The environmental trend:</vt:lpstr>
    </vt:vector>
  </TitlesOfParts>
  <Company>Personal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Jary</dc:creator>
  <cp:lastModifiedBy>Jary</cp:lastModifiedBy>
  <cp:revision>87</cp:revision>
  <dcterms:created xsi:type="dcterms:W3CDTF">2006-04-03T17:06:26Z</dcterms:created>
  <dcterms:modified xsi:type="dcterms:W3CDTF">2015-04-06T15:20:31Z</dcterms:modified>
</cp:coreProperties>
</file>