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5" r:id="rId18"/>
    <p:sldId id="276" r:id="rId19"/>
    <p:sldId id="274" r:id="rId20"/>
    <p:sldId id="277" r:id="rId21"/>
    <p:sldId id="279" r:id="rId22"/>
    <p:sldId id="278" r:id="rId23"/>
    <p:sldId id="280" r:id="rId2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CCFF"/>
    <a:srgbClr val="CC3300"/>
    <a:srgbClr val="FFFF66"/>
    <a:srgbClr val="99FF99"/>
    <a:srgbClr val="CC00FF"/>
    <a:srgbClr val="00FF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834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17C5AF-A8B2-4883-94A6-DEADC76A8A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373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390" y="685800"/>
            <a:ext cx="8003084" cy="2971801"/>
          </a:xfrm>
        </p:spPr>
        <p:txBody>
          <a:bodyPr anchor="b">
            <a:normAutofit/>
          </a:bodyPr>
          <a:lstStyle>
            <a:lvl1pPr algn="l">
              <a:defRPr sz="48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101600" dir="2700000" algn="tl" rotWithShape="0">
                    <a:prstClr val="black">
                      <a:alpha val="62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390" y="3843868"/>
            <a:ext cx="6402467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30155" y="8467"/>
            <a:ext cx="3810992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9762" y="91546"/>
            <a:ext cx="6082239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7710" y="228600"/>
            <a:ext cx="495429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7748" y="32279"/>
            <a:ext cx="4854253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7470" y="609602"/>
            <a:ext cx="4344530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58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E78B-49E2-4DCC-9C65-73087E89C79E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7D9F-B0B5-429B-933F-A9B0C80AAC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61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2006600"/>
            <a:ext cx="8536624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1" y="4495800"/>
            <a:ext cx="8536623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3009-74F6-478F-919B-4F565C7A2414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7AA6C-B0D6-403B-80AC-B1B0B63A5A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22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390" y="685801"/>
            <a:ext cx="4938941" cy="36152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9647" y="685801"/>
            <a:ext cx="4935764" cy="36152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0F73-FCBF-4CC0-8213-8C33D6832502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C5B64-AD74-4683-9505-C326BB86C5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28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334" y="685800"/>
            <a:ext cx="465099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390" y="1270529"/>
            <a:ext cx="4938941" cy="3030538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80650" y="685800"/>
            <a:ext cx="4666349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8058" y="1262062"/>
            <a:ext cx="4930472" cy="3030538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A57A8-3E90-4303-AA8D-C09C85842BF0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0690D-CCD6-4B06-BA07-F90B97ACAC9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22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B3B4A-B855-4D2B-8530-012FACA8651C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C5E3-B61E-4F71-B546-4BAEEB843BF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85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9A81-A2D5-4D99-BDFB-428B706C09FB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0BE9F-06C0-496F-BC37-898DB1666E0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29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57" y="685800"/>
            <a:ext cx="365855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391" y="685800"/>
            <a:ext cx="5945149" cy="5308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57" y="2209800"/>
            <a:ext cx="3658553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A6CB9-C8D6-4926-BBF3-6070315BA099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2B63-5313-414A-8616-986401D0F2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04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042" y="1447800"/>
            <a:ext cx="6021368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4042" y="2777067"/>
            <a:ext cx="6022956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E07E9-0828-42DF-A1C9-7241038BE468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96EB-0F5C-40BF-A4A1-CDCBEC6EA1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989269" y="914400"/>
            <a:ext cx="3281829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13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640" y="3843867"/>
            <a:ext cx="8306373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685979" y="533400"/>
            <a:ext cx="1082163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1334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1006102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114800"/>
            <a:ext cx="8538211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849139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09" y="685800"/>
            <a:ext cx="9146383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1" y="4301068"/>
            <a:ext cx="8536623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589" y="3429000"/>
            <a:ext cx="8536623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1950" y="81222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809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 smtClean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033292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3429000"/>
            <a:ext cx="8536623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89" y="5132981"/>
            <a:ext cx="853821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26894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0" y="685800"/>
            <a:ext cx="9146382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978400"/>
            <a:ext cx="8536624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391" y="3928534"/>
            <a:ext cx="8536624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950" y="81222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809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 smtClean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22502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1006102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766733"/>
            <a:ext cx="8536624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589B-453D-46C7-B70E-7D80CBC99F53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390" y="3928534"/>
            <a:ext cx="853662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856710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9214B-6658-4A3E-A518-9CA70B25E09A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8AA1-FC8E-4563-8255-9FD691214A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87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7474" y="685800"/>
            <a:ext cx="2057936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979" y="685800"/>
            <a:ext cx="7825238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C6383-AB31-449F-B0B3-3FC8AEA7E0C1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B7F72-BFCD-4F55-8649-1F6A53759D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14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389" y="744117"/>
            <a:ext cx="8536623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2432745"/>
            <a:ext cx="8536623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6992" y="6172201"/>
            <a:ext cx="160061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426589B-453D-46C7-B70E-7D80CBC99F53}" type="datetime1">
              <a:rPr lang="id-ID" smtClean="0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390" y="6172201"/>
            <a:ext cx="754576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jaryono@hotmail.com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5900" y="5578476"/>
            <a:ext cx="1142543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85157A7-9BF8-4A80-8316-E479515E16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21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3600" b="0" kern="1200" cap="none" spc="0">
          <a:ln w="0"/>
          <a:solidFill>
            <a:schemeClr val="tx1"/>
          </a:solidFill>
          <a:effectLst>
            <a:outerShdw blurRad="101600" dist="1143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0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18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16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16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01826" y="2621711"/>
            <a:ext cx="9411981" cy="1470025"/>
          </a:xfrm>
        </p:spPr>
        <p:txBody>
          <a:bodyPr>
            <a:normAutofit fontScale="90000"/>
          </a:bodyPr>
          <a:lstStyle/>
          <a:p>
            <a:r>
              <a:rPr lang="en-US" sz="4800" smtClean="0">
                <a:solidFill>
                  <a:srgbClr val="0000FF"/>
                </a:solidFill>
              </a:rPr>
              <a:t>BAB </a:t>
            </a:r>
            <a:r>
              <a:rPr lang="en-US" sz="4800">
                <a:solidFill>
                  <a:srgbClr val="0000FF"/>
                </a:solidFill>
              </a:rPr>
              <a:t>10</a:t>
            </a:r>
            <a:br>
              <a:rPr lang="en-US" sz="4800">
                <a:solidFill>
                  <a:srgbClr val="0000FF"/>
                </a:solidFill>
              </a:rPr>
            </a:br>
            <a:r>
              <a:rPr lang="en-US" sz="6600" smtClean="0"/>
              <a:t>APROPRIASI TEKNOLOGI</a:t>
            </a:r>
            <a:endParaRPr lang="en-US" sz="6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Apropriasi teknologi: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84388" y="1945048"/>
            <a:ext cx="9872486" cy="225266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smtClean="0">
                <a:latin typeface="Garamond" panose="02020404030301010803" pitchFamily="18" charset="0"/>
              </a:rPr>
              <a:t>Keputusan yang berhubungan dengan </a:t>
            </a:r>
            <a:r>
              <a:rPr lang="en-GB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JENIS </a:t>
            </a:r>
            <a:r>
              <a:rPr lang="en-GB" sz="3200" b="1" smtClean="0">
                <a:latin typeface="Garamond" panose="02020404030301010803" pitchFamily="18" charset="0"/>
              </a:rPr>
              <a:t>teknologi mana yang akan dicari, dan </a:t>
            </a:r>
            <a:r>
              <a:rPr lang="en-GB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BAGAIMANA </a:t>
            </a:r>
            <a:r>
              <a:rPr lang="en-GB" sz="3200" b="1" smtClean="0">
                <a:latin typeface="Garamond" panose="02020404030301010803" pitchFamily="18" charset="0"/>
              </a:rPr>
              <a:t>cara untuk mendapatkannya.</a:t>
            </a:r>
            <a:endParaRPr lang="en-GB" sz="3200" b="1">
              <a:latin typeface="Garamond" panose="02020404030301010803" pitchFamily="18" charset="0"/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59B66-EDC8-458D-A6D3-067FD349542A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EFEEC-0672-4E67-B24A-0F3FCF6AB843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781590" y="3773674"/>
            <a:ext cx="6817444" cy="1515533"/>
          </a:xfrm>
        </p:spPr>
        <p:txBody>
          <a:bodyPr>
            <a:normAutofit fontScale="90000"/>
          </a:bodyPr>
          <a:lstStyle/>
          <a:p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Evolusi </a:t>
            </a:r>
            <a:b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Apropriasi Teknologi:</a:t>
            </a:r>
            <a:b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1G </a:t>
            </a: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2G </a:t>
            </a: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3G</a:t>
            </a:r>
            <a:br>
              <a:rPr lang="en-GB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en-GB" sz="5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389" y="744117"/>
            <a:ext cx="9890205" cy="1507067"/>
          </a:xfrm>
        </p:spPr>
        <p:txBody>
          <a:bodyPr/>
          <a:lstStyle/>
          <a:p>
            <a:r>
              <a:rPr lang="en-GB"/>
              <a:t>1. First </a:t>
            </a:r>
            <a:r>
              <a:rPr lang="en-GB" smtClean="0"/>
              <a:t>Generation</a:t>
            </a:r>
            <a:r>
              <a:rPr lang="id-ID" smtClean="0"/>
              <a:t> </a:t>
            </a:r>
            <a:r>
              <a:rPr lang="id-ID" sz="2400" smtClean="0"/>
              <a:t>(Holdover from the 1950s)</a:t>
            </a:r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84390" y="2432745"/>
            <a:ext cx="10716113" cy="361526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800" smtClean="0"/>
              <a:t>A company’s future technology is decided largely by the R&amp;D function alone. General management participates very litle in defining programs and projects, and R&amp;D is viewed as a cost center.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800" i="1" smtClean="0">
                <a:latin typeface="Adobe Garamond Pro" panose="02020502060506020403" pitchFamily="18" charset="0"/>
              </a:rPr>
              <a:t>(</a:t>
            </a:r>
            <a:r>
              <a:rPr lang="en-GB" sz="2800" i="1">
                <a:latin typeface="Adobe Garamond Pro" panose="02020502060506020403" pitchFamily="18" charset="0"/>
              </a:rPr>
              <a:t>Teknologi yad ditentukan terutama oleh fungsi Litbang. Pada umumnya partisipasi manajemen sangat kecil dalam menentukan program dan </a:t>
            </a:r>
            <a:r>
              <a:rPr lang="en-GB" sz="2800" i="1" smtClean="0">
                <a:latin typeface="Adobe Garamond Pro" panose="02020502060506020403" pitchFamily="18" charset="0"/>
              </a:rPr>
              <a:t>proyek</a:t>
            </a:r>
            <a:r>
              <a:rPr lang="en-GB" sz="2800" i="1">
                <a:latin typeface="Adobe Garamond Pro" panose="02020502060506020403" pitchFamily="18" charset="0"/>
              </a:rPr>
              <a:t>. Litbang dipandang sebagai pusat biaya).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2F06-3639-46BA-8F34-78FB4AEB4056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D247-93C2-462A-8A56-7A29F1C1DDF6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2. Second Generation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684390" y="2432745"/>
            <a:ext cx="10598126" cy="361526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800"/>
              <a:t>The second generation approach to technology appropriation is practiced by companies that: (1) recognize the interrelationships among various organizational functions, and (2) seek to introduce greater order into their management</a:t>
            </a:r>
            <a:r>
              <a:rPr lang="en-GB" sz="2800" smtClean="0"/>
              <a:t>.</a:t>
            </a:r>
            <a:r>
              <a:rPr lang="id-ID" sz="2800" smtClean="0"/>
              <a:t> The long-range plans in these companies recognize projects as distinct and discrete activities.</a:t>
            </a:r>
            <a:endParaRPr lang="en-GB" sz="2800"/>
          </a:p>
          <a:p>
            <a:pPr marL="398463" indent="-3984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i="1" smtClean="0">
                <a:latin typeface="Adobe Garamond Pro" panose="02020502060506020403" pitchFamily="18" charset="0"/>
              </a:rPr>
              <a:t>1</a:t>
            </a:r>
            <a:r>
              <a:rPr lang="en-GB" sz="2800" i="1">
                <a:latin typeface="Adobe Garamond Pro" panose="02020502060506020403" pitchFamily="18" charset="0"/>
              </a:rPr>
              <a:t>. </a:t>
            </a:r>
            <a:r>
              <a:rPr lang="en-GB" sz="2800" i="1" smtClean="0">
                <a:latin typeface="Adobe Garamond Pro" panose="02020502060506020403" pitchFamily="18" charset="0"/>
              </a:rPr>
              <a:t>	Mengenali </a:t>
            </a:r>
            <a:r>
              <a:rPr lang="en-GB" sz="2800" i="1">
                <a:latin typeface="Adobe Garamond Pro" panose="02020502060506020403" pitchFamily="18" charset="0"/>
              </a:rPr>
              <a:t>hubungan antar berbagai fungsi dalam organisasi; </a:t>
            </a:r>
            <a:endParaRPr lang="id-ID" sz="2800" i="1" smtClean="0">
              <a:latin typeface="Adobe Garamond Pro" panose="02020502060506020403" pitchFamily="18" charset="0"/>
            </a:endParaRPr>
          </a:p>
          <a:p>
            <a:pPr marL="398463" indent="-3984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i="1" smtClean="0">
                <a:latin typeface="Adobe Garamond Pro" panose="02020502060506020403" pitchFamily="18" charset="0"/>
              </a:rPr>
              <a:t>2</a:t>
            </a:r>
            <a:r>
              <a:rPr lang="en-GB" sz="2800" i="1">
                <a:latin typeface="Adobe Garamond Pro" panose="02020502060506020403" pitchFamily="18" charset="0"/>
              </a:rPr>
              <a:t>. </a:t>
            </a:r>
            <a:r>
              <a:rPr lang="en-GB" sz="2800" i="1" smtClean="0">
                <a:latin typeface="Adobe Garamond Pro" panose="02020502060506020403" pitchFamily="18" charset="0"/>
              </a:rPr>
              <a:t>	Mengenalkan </a:t>
            </a:r>
            <a:r>
              <a:rPr lang="en-GB" sz="2800" i="1">
                <a:latin typeface="Adobe Garamond Pro" panose="02020502060506020403" pitchFamily="18" charset="0"/>
              </a:rPr>
              <a:t>lebih banyak kepada manajemen</a:t>
            </a:r>
            <a:r>
              <a:rPr lang="en-GB" sz="2800" i="1" smtClean="0">
                <a:latin typeface="Adobe Garamond Pro" panose="02020502060506020403" pitchFamily="18" charset="0"/>
              </a:rPr>
              <a:t>)</a:t>
            </a:r>
            <a:endParaRPr lang="id-ID" sz="2800" i="1" smtClean="0">
              <a:latin typeface="Adobe Garamond Pro" panose="02020502060506020403" pitchFamily="18" charset="0"/>
            </a:endParaRPr>
          </a:p>
          <a:p>
            <a:pPr marL="398463" indent="-3984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i="1" smtClean="0">
                <a:latin typeface="Adobe Garamond Pro" panose="02020502060506020403" pitchFamily="18" charset="0"/>
              </a:rPr>
              <a:t>	Rencana </a:t>
            </a:r>
            <a:r>
              <a:rPr lang="en-GB" sz="2800" i="1">
                <a:latin typeface="Adobe Garamond Pro" panose="02020502060506020403" pitchFamily="18" charset="0"/>
              </a:rPr>
              <a:t>jangka panjang di perusahaan tersebut mengakui proyek sebagai kegiatan yang berbeda dan diskrit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85F0-F5AC-4E17-B717-D6E6786CA436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561BA-661A-4F42-A76E-1DB29814483B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3. Third Generation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84390" y="2432745"/>
            <a:ext cx="10524384" cy="36152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/>
              <a:t>Management of the firms seeks to create across the corporation a strategically balanced portfolio of technology appropriation projects, formulated jointly in a spirit of partnership between general managers and technology managers.</a:t>
            </a:r>
          </a:p>
          <a:p>
            <a:pPr marL="0" indent="0">
              <a:buNone/>
            </a:pPr>
            <a:r>
              <a:rPr lang="en-GB" sz="2800" i="1">
                <a:latin typeface="Adobe Garamond Pro" panose="02020502060506020403" pitchFamily="18" charset="0"/>
              </a:rPr>
              <a:t>(Manajemen perusahaan mencari keseimbangan portfolio proyek teknologi apropriasi antar korporasi, serta merumuskan kerjasama antara manajer-2 umum dan manajer teknologi)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94438-E316-4430-A1E7-93DBEC956F66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66313-D53F-4BCA-B64B-8D83A7744087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0942" y="2418735"/>
            <a:ext cx="10958052" cy="2669459"/>
          </a:xfrm>
          <a:prstGeom prst="roundRect">
            <a:avLst>
              <a:gd name="adj" fmla="val 50000"/>
            </a:avLst>
          </a:prstGeom>
          <a:effectLst>
            <a:outerShdw blurRad="647700" dist="279400" dir="2700000" algn="tl" rotWithShape="0">
              <a:prstClr val="black">
                <a:alpha val="75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 w="635000" h="6350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29149" y="2918266"/>
            <a:ext cx="10014155" cy="1515533"/>
          </a:xfrm>
        </p:spPr>
        <p:txBody>
          <a:bodyPr>
            <a:normAutofit/>
          </a:bodyPr>
          <a:lstStyle/>
          <a:p>
            <a:r>
              <a:rPr lang="en-GB" sz="4400"/>
              <a:t>Third Generation (3G) </a:t>
            </a:r>
            <a:r>
              <a:rPr lang="en-GB" sz="4400" smtClean="0"/>
              <a:t>Approach</a:t>
            </a:r>
            <a:r>
              <a:rPr lang="id-ID" sz="4400" smtClean="0"/>
              <a:t> </a:t>
            </a:r>
            <a:r>
              <a:rPr lang="en-GB" sz="4400" smtClean="0"/>
              <a:t>for</a:t>
            </a:r>
            <a:r>
              <a:rPr lang="id-ID" sz="4400" smtClean="0"/>
              <a:t> </a:t>
            </a:r>
            <a:r>
              <a:rPr lang="en-GB" sz="4400"/>
              <a:t/>
            </a:r>
            <a:br>
              <a:rPr lang="en-GB" sz="4400"/>
            </a:br>
            <a:r>
              <a:rPr lang="en-GB" sz="4400"/>
              <a:t>The Appropriation of Technologhy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50723" y="1061883"/>
            <a:ext cx="2713703" cy="943897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effectLst>
            <a:outerShdw blurRad="647700" dist="279400" dir="2700000" algn="tl" rotWithShape="0">
              <a:prstClr val="black">
                <a:alpha val="75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 w="635000" h="6350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b="1" smtClean="0"/>
              <a:t>FOKUS</a:t>
            </a:r>
            <a:endParaRPr lang="en-GB" b="1"/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684389" y="2251184"/>
            <a:ext cx="10509636" cy="361526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2800"/>
              <a:t>Menghubungkan strategi bisnis dan keputusan </a:t>
            </a:r>
            <a:r>
              <a:rPr lang="en-GB" sz="2800" smtClean="0"/>
              <a:t>apropriasi (kesesuaian) teknologi suatu </a:t>
            </a:r>
            <a:r>
              <a:rPr lang="en-GB" sz="2800"/>
              <a:t>perusahaan secara sistematis untuk menciptakan </a:t>
            </a:r>
            <a:r>
              <a:rPr lang="en-GB" sz="2800" b="1">
                <a:solidFill>
                  <a:srgbClr val="FFFF00"/>
                </a:solidFill>
              </a:rPr>
              <a:t>keunggulan kompetitif</a:t>
            </a:r>
            <a:r>
              <a:rPr lang="en-GB" sz="2800"/>
              <a:t>, dan </a:t>
            </a:r>
            <a:r>
              <a:rPr lang="en-GB" sz="2800" b="1">
                <a:solidFill>
                  <a:srgbClr val="FFFF00"/>
                </a:solidFill>
              </a:rPr>
              <a:t>nilai perusahaan</a:t>
            </a:r>
            <a:r>
              <a:rPr lang="en-GB" sz="2800" b="1" smtClean="0">
                <a:solidFill>
                  <a:srgbClr val="FFFF00"/>
                </a:solidFill>
              </a:rPr>
              <a:t>.</a:t>
            </a:r>
            <a:endParaRPr lang="en-GB" sz="2800" b="1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FBCC0-DCAC-4126-A0FC-51E992CDC87F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D49EC-E41E-4C72-AFA1-C777F08281CB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/>
              <a:t>Konsep </a:t>
            </a:r>
            <a:r>
              <a:rPr lang="en-GB" sz="4000" i="1">
                <a:solidFill>
                  <a:schemeClr val="accent5">
                    <a:lumMod val="75000"/>
                  </a:schemeClr>
                </a:solidFill>
              </a:rPr>
              <a:t>PROJECT PORTFOLIO</a:t>
            </a:r>
            <a:r>
              <a:rPr lang="en-GB" sz="400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B" sz="4000"/>
              <a:t>merupakan basic dari </a:t>
            </a:r>
            <a:r>
              <a:rPr lang="en-GB" sz="4000">
                <a:solidFill>
                  <a:schemeClr val="accent5">
                    <a:lumMod val="75000"/>
                  </a:schemeClr>
                </a:solidFill>
              </a:rPr>
              <a:t>3G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None/>
            </a:pPr>
            <a:r>
              <a:rPr lang="en-GB" sz="2000">
                <a:latin typeface="+mj-lt"/>
              </a:rPr>
              <a:t>Klasifikasi proyek ke dalam 3 kelas:</a:t>
            </a:r>
          </a:p>
          <a:p>
            <a:pPr marL="609600" indent="-609600"/>
            <a:r>
              <a:rPr lang="en-GB" sz="2000">
                <a:latin typeface="+mj-lt"/>
              </a:rPr>
              <a:t>Fundamental. Proyek tipe ini meliputi penciptaan pengetahuan baru, baru bagi perush baru bagi dunia. Proyek tipe inimemungkinkan perus menciptakan bisnis baru.</a:t>
            </a:r>
          </a:p>
          <a:p>
            <a:pPr marL="609600" indent="-609600"/>
            <a:r>
              <a:rPr lang="en-GB" sz="2000">
                <a:latin typeface="+mj-lt"/>
              </a:rPr>
              <a:t>Radical. Meliputi penciptaan pengetahuan baru bagi perush dan memungkinan perush mengganti ketentuan/cara persaingan dalam arena persaingan yang ada.</a:t>
            </a:r>
          </a:p>
          <a:p>
            <a:pPr marL="609600" indent="-609600"/>
            <a:r>
              <a:rPr lang="en-GB" sz="2000">
                <a:latin typeface="+mj-lt"/>
              </a:rPr>
              <a:t>Incremental. Ini meliputi eksploitasi ilmu pengetahuan dan tehnik yang ada sekarang tapi dengancara baru untuk membantu bisnis perusahaan yang ada sekarang.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3DC8-051C-482B-94A5-6834192861EA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4F-985F-4272-BCA0-9B4BB10C1263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489587"/>
            <a:ext cx="9375437" cy="44111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ate Placeholder 1"/>
          <p:cNvSpPr>
            <a:spLocks noGrp="1"/>
          </p:cNvSpPr>
          <p:nvPr>
            <p:ph type="dt" sz="half" idx="10"/>
          </p:nvPr>
        </p:nvSpPr>
        <p:spPr>
          <a:xfrm>
            <a:off x="8679761" y="5900737"/>
            <a:ext cx="1600617" cy="279400"/>
          </a:xfrm>
        </p:spPr>
        <p:txBody>
          <a:bodyPr/>
          <a:lstStyle/>
          <a:p>
            <a:fld id="{D39959F4-0CCB-447B-9DE6-CC569A60263A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95738" y="5900737"/>
            <a:ext cx="7307803" cy="279400"/>
          </a:xfrm>
        </p:spPr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4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56599" y="5900737"/>
            <a:ext cx="542838" cy="279400"/>
          </a:xfrm>
        </p:spPr>
        <p:txBody>
          <a:bodyPr/>
          <a:lstStyle/>
          <a:p>
            <a:fld id="{DE4E1393-9327-470C-832B-DD0B862BFA06}" type="slidenum">
              <a:rPr lang="en-US"/>
              <a:pPr/>
              <a:t>10</a:t>
            </a:fld>
            <a:endParaRPr lang="en-US"/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524000" y="0"/>
            <a:ext cx="5564857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bg1"/>
                </a:solidFill>
                <a:latin typeface="+mn-lt"/>
              </a:rPr>
              <a:t>PERBEDAAN TIPE-TIPE PROYEK R&amp;D</a:t>
            </a:r>
          </a:p>
        </p:txBody>
      </p:sp>
      <p:graphicFrame>
        <p:nvGraphicFramePr>
          <p:cNvPr id="60542" name="Group 1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173771"/>
              </p:ext>
            </p:extLst>
          </p:nvPr>
        </p:nvGraphicFramePr>
        <p:xfrm>
          <a:off x="1968501" y="1658937"/>
          <a:ext cx="8355013" cy="3613404"/>
        </p:xfrm>
        <a:graphic>
          <a:graphicData uri="http://schemas.openxmlformats.org/drawingml/2006/table">
            <a:tbl>
              <a:tblPr/>
              <a:tblGrid>
                <a:gridCol w="1512888"/>
                <a:gridCol w="422275"/>
                <a:gridCol w="1663700"/>
                <a:gridCol w="2667000"/>
                <a:gridCol w="2089150"/>
              </a:tblGrid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Berlin Sans FB Demi" panose="020E0802020502020306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erlin Sans FB Demi" panose="020E0802020502020306" pitchFamily="34" charset="0"/>
                        </a:rPr>
                        <a:t>Type of R&amp;D Project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Characteristic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Incremental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Radical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Fundamental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Business Objectives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Support existing business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65113" indent="-265113"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1176338" indent="-457200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736725" indent="-381000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2259013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7813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3238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36957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4152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4610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265113" marR="0" lvl="0" indent="-265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Alter the rules of rivalry</a:t>
                      </a:r>
                    </a:p>
                    <a:p>
                      <a:pPr marL="265113" marR="0" lvl="0" indent="-265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Create new businesses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Enhance technical capabilities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Probability of Success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Low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Potential Reward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Medium to high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Risks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low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Uncertain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Prinsip-prinsip utama</a:t>
            </a: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728635" y="2019790"/>
            <a:ext cx="11084823" cy="3615267"/>
          </a:xfrm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>
                <a:latin typeface="+mj-lt"/>
              </a:rPr>
              <a:t>Pasar dan pertimbangan teknologi bersama-sama menentukan peluang </a:t>
            </a:r>
            <a:r>
              <a:rPr lang="en-GB" smtClean="0">
                <a:latin typeface="+mj-lt"/>
              </a:rPr>
              <a:t>teknologikal </a:t>
            </a:r>
            <a:r>
              <a:rPr lang="en-GB">
                <a:latin typeface="+mj-lt"/>
              </a:rPr>
              <a:t>dan </a:t>
            </a:r>
            <a:r>
              <a:rPr lang="en-GB" smtClean="0">
                <a:latin typeface="+mj-lt"/>
              </a:rPr>
              <a:t>kesesuaian </a:t>
            </a:r>
            <a:r>
              <a:rPr lang="en-GB">
                <a:latin typeface="+mj-lt"/>
              </a:rPr>
              <a:t>kemampuan </a:t>
            </a:r>
            <a:r>
              <a:rPr lang="en-GB" smtClean="0">
                <a:latin typeface="+mj-lt"/>
              </a:rPr>
              <a:t>teknologi. Kemampuan teknologi perusahaan harus menjadi faktor yang dipertimbangkan dalam memilih teknologi</a:t>
            </a:r>
            <a:endParaRPr lang="en-GB">
              <a:latin typeface="+mj-lt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>
                <a:latin typeface="+mj-lt"/>
              </a:rPr>
              <a:t>Pilihan portofolio proyek harus dipandu oleh prinsip </a:t>
            </a:r>
            <a:r>
              <a:rPr lang="en-GB" smtClean="0">
                <a:latin typeface="+mj-lt"/>
              </a:rPr>
              <a:t>fokus pada </a:t>
            </a:r>
            <a:r>
              <a:rPr lang="en-GB">
                <a:latin typeface="+mj-lt"/>
              </a:rPr>
              <a:t>sumber daya.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>
                <a:latin typeface="+mj-lt"/>
              </a:rPr>
              <a:t>Baik </a:t>
            </a:r>
            <a:r>
              <a:rPr lang="en-GB" smtClean="0">
                <a:latin typeface="+mj-lt"/>
              </a:rPr>
              <a:t>in-house R&amp;D maupun external sourcint </a:t>
            </a:r>
            <a:r>
              <a:rPr lang="en-GB">
                <a:latin typeface="+mj-lt"/>
              </a:rPr>
              <a:t>harus dilihat sebagai mode implementasi alternatif untuk </a:t>
            </a:r>
            <a:r>
              <a:rPr lang="en-GB" smtClean="0">
                <a:latin typeface="+mj-lt"/>
              </a:rPr>
              <a:t>kesesuaian </a:t>
            </a:r>
            <a:r>
              <a:rPr lang="en-GB">
                <a:latin typeface="+mj-lt"/>
              </a:rPr>
              <a:t>teknologi</a:t>
            </a:r>
            <a:r>
              <a:rPr lang="en-GB" smtClean="0">
                <a:latin typeface="+mj-lt"/>
              </a:rPr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mtClean="0">
                <a:latin typeface="+mj-lt"/>
              </a:rPr>
              <a:t>.</a:t>
            </a:r>
            <a:endParaRPr lang="en-GB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8221-7D72-4735-B73F-D5997B47DD60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BCFB-8547-4150-A914-9963B6C9C127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D5117-E9A2-4A26-98A4-5985A49BFA67}" type="datetime1">
              <a:rPr lang="id-ID">
                <a:latin typeface="+mj-lt"/>
              </a:rPr>
              <a:pPr/>
              <a:t>01/08/2016</a:t>
            </a:fld>
            <a:endParaRPr lang="en-US">
              <a:latin typeface="+mj-lt"/>
            </a:endParaRPr>
          </a:p>
        </p:txBody>
      </p:sp>
      <p:sp>
        <p:nvSpPr>
          <p:cNvPr id="2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jaryono@hotmail.com</a:t>
            </a: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0D01-1DD1-4D22-BAB2-BB2E77CE4D7D}" type="slidenum">
              <a:rPr lang="en-US">
                <a:latin typeface="+mj-lt"/>
              </a:rPr>
              <a:pPr/>
              <a:t>12</a:t>
            </a:fld>
            <a:endParaRPr lang="en-US">
              <a:latin typeface="+mj-lt"/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649414" y="171450"/>
            <a:ext cx="6806159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bg1"/>
                </a:solidFill>
                <a:latin typeface="+mj-lt"/>
              </a:rPr>
              <a:t>   PROCESS OF DETERMINING A PORTFOLIO   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2247030" y="2133601"/>
            <a:ext cx="1420966" cy="584775"/>
          </a:xfrm>
          <a:prstGeom prst="rect">
            <a:avLst/>
          </a:prstGeom>
          <a:solidFill>
            <a:srgbClr val="99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FF99"/>
            </a:extrusionClr>
            <a:contourClr>
              <a:srgbClr val="99FF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algn="ctr"/>
            <a:r>
              <a:rPr lang="en-GB" sz="1600" b="1">
                <a:latin typeface="Adobe Garamond Pro" panose="02020502060506020403" pitchFamily="18" charset="0"/>
              </a:rPr>
              <a:t>Generation of </a:t>
            </a:r>
          </a:p>
          <a:p>
            <a:pPr algn="ctr"/>
            <a:r>
              <a:rPr lang="en-GB" sz="1600" b="1">
                <a:latin typeface="Adobe Garamond Pro" panose="02020502060506020403" pitchFamily="18" charset="0"/>
              </a:rPr>
              <a:t>Project Ideas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4189413" y="2114551"/>
            <a:ext cx="1504950" cy="584775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en-GB" sz="1600" b="1">
                <a:latin typeface="Adobe Garamond Pro" panose="02020502060506020403" pitchFamily="18" charset="0"/>
              </a:rPr>
              <a:t>Project</a:t>
            </a:r>
          </a:p>
          <a:p>
            <a:pPr algn="ctr"/>
            <a:r>
              <a:rPr lang="en-GB" sz="1600" b="1">
                <a:latin typeface="Adobe Garamond Pro" panose="02020502060506020403" pitchFamily="18" charset="0"/>
              </a:rPr>
              <a:t>Profiling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6130925" y="2105026"/>
            <a:ext cx="1473200" cy="584775"/>
          </a:xfrm>
          <a:prstGeom prst="rect">
            <a:avLst/>
          </a:prstGeom>
          <a:solidFill>
            <a:srgbClr val="FF99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99"/>
            </a:extrusionClr>
            <a:contourClr>
              <a:srgbClr val="FF99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en-GB" sz="1600" b="1">
                <a:latin typeface="Adobe Garamond Pro" panose="02020502060506020403" pitchFamily="18" charset="0"/>
              </a:rPr>
              <a:t>Portfolio</a:t>
            </a:r>
          </a:p>
          <a:p>
            <a:pPr algn="ctr"/>
            <a:r>
              <a:rPr lang="en-GB" sz="1600" b="1">
                <a:latin typeface="Adobe Garamond Pro" panose="02020502060506020403" pitchFamily="18" charset="0"/>
              </a:rPr>
              <a:t>Funnel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8016876" y="2097089"/>
            <a:ext cx="1903413" cy="584775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  <a:contourClr>
              <a:srgbClr val="00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en-GB" sz="1600" b="1">
                <a:latin typeface="Adobe Garamond Pro" panose="02020502060506020403" pitchFamily="18" charset="0"/>
              </a:rPr>
              <a:t>Mode of</a:t>
            </a:r>
          </a:p>
          <a:p>
            <a:pPr algn="ctr"/>
            <a:r>
              <a:rPr lang="en-GB" sz="1600" b="1">
                <a:latin typeface="Adobe Garamond Pro" panose="02020502060506020403" pitchFamily="18" charset="0"/>
              </a:rPr>
              <a:t>Implementation</a:t>
            </a:r>
          </a:p>
        </p:txBody>
      </p:sp>
      <p:cxnSp>
        <p:nvCxnSpPr>
          <p:cNvPr id="62474" name="AutoShape 10"/>
          <p:cNvCxnSpPr>
            <a:cxnSpLocks noChangeShapeType="1"/>
            <a:stCxn id="62469" idx="3"/>
            <a:endCxn id="62470" idx="1"/>
          </p:cNvCxnSpPr>
          <p:nvPr/>
        </p:nvCxnSpPr>
        <p:spPr bwMode="auto">
          <a:xfrm flipV="1">
            <a:off x="3667996" y="2406939"/>
            <a:ext cx="521417" cy="19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75" name="AutoShape 11"/>
          <p:cNvCxnSpPr>
            <a:cxnSpLocks noChangeShapeType="1"/>
            <a:stCxn id="62470" idx="3"/>
            <a:endCxn id="62471" idx="1"/>
          </p:cNvCxnSpPr>
          <p:nvPr/>
        </p:nvCxnSpPr>
        <p:spPr bwMode="auto">
          <a:xfrm flipV="1">
            <a:off x="5694363" y="2397414"/>
            <a:ext cx="436562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76" name="AutoShape 12"/>
          <p:cNvCxnSpPr>
            <a:cxnSpLocks noChangeShapeType="1"/>
            <a:stCxn id="62471" idx="3"/>
            <a:endCxn id="62472" idx="1"/>
          </p:cNvCxnSpPr>
          <p:nvPr/>
        </p:nvCxnSpPr>
        <p:spPr bwMode="auto">
          <a:xfrm flipV="1">
            <a:off x="7604125" y="2389477"/>
            <a:ext cx="412751" cy="7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77" name="AutoShape 13"/>
          <p:cNvCxnSpPr>
            <a:cxnSpLocks noChangeShapeType="1"/>
            <a:stCxn id="62471" idx="0"/>
            <a:endCxn id="62469" idx="0"/>
          </p:cNvCxnSpPr>
          <p:nvPr/>
        </p:nvCxnSpPr>
        <p:spPr bwMode="auto">
          <a:xfrm rot="16200000" flipH="1" flipV="1">
            <a:off x="4898231" y="164307"/>
            <a:ext cx="28575" cy="3910012"/>
          </a:xfrm>
          <a:prstGeom prst="bentConnector3">
            <a:avLst>
              <a:gd name="adj1" fmla="val -8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478" name="Line 14"/>
          <p:cNvSpPr>
            <a:spLocks noChangeShapeType="1"/>
          </p:cNvSpPr>
          <p:nvPr/>
        </p:nvSpPr>
        <p:spPr bwMode="auto">
          <a:xfrm>
            <a:off x="2416175" y="1509714"/>
            <a:ext cx="0" cy="593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V="1">
            <a:off x="2493963" y="2820988"/>
            <a:ext cx="0" cy="671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80" name="Text Box 16"/>
          <p:cNvSpPr txBox="1">
            <a:spLocks noChangeArrowheads="1"/>
          </p:cNvSpPr>
          <p:nvPr/>
        </p:nvSpPr>
        <p:spPr bwMode="auto">
          <a:xfrm>
            <a:off x="1890713" y="3462338"/>
            <a:ext cx="143712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Adobe Garamond Pro" panose="02020502060506020403" pitchFamily="18" charset="0"/>
              </a:rPr>
              <a:t>Technology Manager</a:t>
            </a:r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1949450" y="1196975"/>
            <a:ext cx="14393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400">
                <a:latin typeface="+mj-lt"/>
              </a:rPr>
              <a:t>Business Manager</a:t>
            </a:r>
          </a:p>
        </p:txBody>
      </p:sp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8042276" y="4249739"/>
            <a:ext cx="1793875" cy="338554"/>
          </a:xfrm>
          <a:prstGeom prst="rect">
            <a:avLst/>
          </a:prstGeom>
          <a:solidFill>
            <a:srgbClr val="CC00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00FF"/>
            </a:extrusionClr>
            <a:contourClr>
              <a:srgbClr val="CC00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en-GB" sz="1600">
                <a:latin typeface="Adobe Garamond Pro" panose="02020502060506020403" pitchFamily="18" charset="0"/>
              </a:rPr>
              <a:t>Execution</a:t>
            </a:r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>
            <a:off x="9918700" y="2478088"/>
            <a:ext cx="274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>
            <a:off x="10172700" y="2457450"/>
            <a:ext cx="0" cy="202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>
            <a:off x="9885363" y="444023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 sz="1600">
              <a:latin typeface="Adobe Garamond Pro" panose="02020502060506020403" pitchFamily="18" charset="0"/>
            </a:endParaRPr>
          </a:p>
        </p:txBody>
      </p: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8475663" y="3146425"/>
            <a:ext cx="131292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Adobe Garamond Pro" panose="02020502060506020403" pitchFamily="18" charset="0"/>
              </a:rPr>
              <a:t>Internal vs external</a:t>
            </a:r>
          </a:p>
        </p:txBody>
      </p:sp>
      <p:sp>
        <p:nvSpPr>
          <p:cNvPr id="62487" name="Text Box 23"/>
          <p:cNvSpPr txBox="1">
            <a:spLocks noChangeArrowheads="1"/>
          </p:cNvSpPr>
          <p:nvPr/>
        </p:nvSpPr>
        <p:spPr bwMode="auto">
          <a:xfrm>
            <a:off x="4032251" y="3219450"/>
            <a:ext cx="20875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Technology maturity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Competitive impact of technology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Business strategy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Firm’s technological strength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Risk/reward</a:t>
            </a:r>
          </a:p>
        </p:txBody>
      </p:sp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6007101" y="3254375"/>
            <a:ext cx="2462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Portfolio representations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Interrelationships</a:t>
            </a:r>
          </a:p>
          <a:p>
            <a:pPr>
              <a:buFontTx/>
              <a:buChar char="•"/>
            </a:pPr>
            <a:r>
              <a:rPr lang="en-GB" sz="1200">
                <a:latin typeface="Adobe Garamond Pro" panose="02020502060506020403" pitchFamily="18" charset="0"/>
              </a:rPr>
              <a:t>Resource constraints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7987" y="1740310"/>
            <a:ext cx="8672051" cy="2433484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effectLst>
            <a:outerShdw blurRad="647700" dist="279400" dir="2700000" algn="tl" rotWithShape="0">
              <a:prstClr val="black">
                <a:alpha val="75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 w="635000" h="6350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External Sourcing of</a:t>
            </a:r>
            <a:br>
              <a:rPr lang="en-GB"/>
            </a:br>
            <a:r>
              <a:rPr lang="en-GB"/>
              <a:t>Technological Capability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Jawab </a:t>
            </a:r>
            <a:r>
              <a:rPr lang="en-GB"/>
              <a:t>3 </a:t>
            </a:r>
            <a:r>
              <a:rPr lang="en-GB" smtClean="0"/>
              <a:t>pertanyaan:</a:t>
            </a:r>
            <a:endParaRPr lang="en-GB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84390" y="2432745"/>
            <a:ext cx="10347404" cy="3615267"/>
          </a:xfrm>
        </p:spPr>
        <p:txBody>
          <a:bodyPr anchor="t">
            <a:normAutofit/>
          </a:bodyPr>
          <a:lstStyle/>
          <a:p>
            <a:pPr marL="609600" indent="-609600">
              <a:buClr>
                <a:srgbClr val="0000FF"/>
              </a:buClr>
            </a:pPr>
            <a:r>
              <a:rPr lang="en-GB" b="1" smtClean="0"/>
              <a:t>Bagaimana </a:t>
            </a:r>
            <a:r>
              <a:rPr lang="en-GB" b="1"/>
              <a:t>suatu perusahaan memilih antara </a:t>
            </a:r>
            <a:r>
              <a:rPr lang="en-GB" b="1">
                <a:solidFill>
                  <a:srgbClr val="FFFF00"/>
                </a:solidFill>
              </a:rPr>
              <a:t>in-house </a:t>
            </a:r>
            <a:r>
              <a:rPr lang="en-GB" b="1" smtClean="0">
                <a:solidFill>
                  <a:srgbClr val="FFFF00"/>
                </a:solidFill>
              </a:rPr>
              <a:t>R&amp;D </a:t>
            </a:r>
            <a:r>
              <a:rPr lang="en-GB" b="1"/>
              <a:t>dan </a:t>
            </a:r>
            <a:r>
              <a:rPr lang="en-GB" b="1" smtClean="0">
                <a:solidFill>
                  <a:srgbClr val="FFFF00"/>
                </a:solidFill>
              </a:rPr>
              <a:t>external sourcing</a:t>
            </a:r>
            <a:r>
              <a:rPr lang="en-GB" b="1" smtClean="0"/>
              <a:t> </a:t>
            </a:r>
            <a:r>
              <a:rPr lang="en-GB" b="1"/>
              <a:t>untuk </a:t>
            </a:r>
            <a:r>
              <a:rPr lang="en-GB" b="1" smtClean="0"/>
              <a:t>proyek kesesuaian tertentu</a:t>
            </a:r>
            <a:r>
              <a:rPr lang="en-GB" b="1"/>
              <a:t>?</a:t>
            </a:r>
          </a:p>
          <a:p>
            <a:pPr marL="609600" indent="-609600">
              <a:buClr>
                <a:srgbClr val="0000FF"/>
              </a:buClr>
            </a:pPr>
            <a:r>
              <a:rPr lang="en-GB" b="1"/>
              <a:t>Apa </a:t>
            </a:r>
            <a:r>
              <a:rPr lang="en-GB" b="1">
                <a:solidFill>
                  <a:srgbClr val="FFFF00"/>
                </a:solidFill>
              </a:rPr>
              <a:t>sumber-sumber eksternal </a:t>
            </a:r>
            <a:r>
              <a:rPr lang="en-GB" b="1"/>
              <a:t>teknologi?</a:t>
            </a:r>
          </a:p>
          <a:p>
            <a:pPr marL="609600" indent="-609600">
              <a:buClr>
                <a:srgbClr val="0000FF"/>
              </a:buClr>
            </a:pPr>
            <a:r>
              <a:rPr lang="en-GB" b="1"/>
              <a:t>Bagaimana perusahaan memastikan penyerapan teknologi yang efektif dari </a:t>
            </a:r>
            <a:r>
              <a:rPr lang="en-GB" b="1">
                <a:solidFill>
                  <a:srgbClr val="FFFF00"/>
                </a:solidFill>
              </a:rPr>
              <a:t>sumber eksternal</a:t>
            </a:r>
            <a:r>
              <a:rPr lang="en-GB" b="1" smtClean="0"/>
              <a:t>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6D03-9F2F-4641-B76E-C307D64FD15F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790C1-FDFC-4314-9957-9A9D10B649D8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/>
              <a:t>Choice of External Sourcing vs In-House Development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1981201" y="2713703"/>
            <a:ext cx="7451725" cy="2966373"/>
          </a:xfrm>
        </p:spPr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US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External sourcing yang merupakan pelengkap in-house R&amp;D digunakan untuk meningkatkan kemampuan teknologikal.</a:t>
            </a:r>
          </a:p>
          <a:p>
            <a:pPr marL="533400" indent="-533400">
              <a:lnSpc>
                <a:spcPct val="90000"/>
              </a:lnSpc>
            </a:pPr>
            <a:r>
              <a:rPr lang="en-US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Tanpa melihat competitive advantage, maka external sourcing relatif lebih cepat dan lebih murah (speeder and less costly alternative</a:t>
            </a:r>
            <a:r>
              <a:rPr lang="en-US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).</a:t>
            </a:r>
            <a:endParaRPr lang="en-US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0F954-F7C9-4832-8AFA-045D7BA9FAF8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E7881-83A7-4B9D-92D9-70709EB1F2F3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6568" y="1209368"/>
            <a:ext cx="8699332" cy="5039033"/>
          </a:xfrm>
          <a:prstGeom prst="rect">
            <a:avLst/>
          </a:prstGeom>
          <a:effectLst>
            <a:outerShdw blurRad="3429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378A-97BE-4E9D-89EE-C45E9A92AE7D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3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68494-5386-4926-97D5-4DD291A615F8}" type="slidenum">
              <a:rPr lang="en-US"/>
              <a:pPr/>
              <a:t>16</a:t>
            </a:fld>
            <a:endParaRPr lang="en-US"/>
          </a:p>
        </p:txBody>
      </p:sp>
      <p:graphicFrame>
        <p:nvGraphicFramePr>
          <p:cNvPr id="72845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303034"/>
              </p:ext>
            </p:extLst>
          </p:nvPr>
        </p:nvGraphicFramePr>
        <p:xfrm>
          <a:off x="2300288" y="1381126"/>
          <a:ext cx="7543800" cy="4711764"/>
        </p:xfrm>
        <a:graphic>
          <a:graphicData uri="http://schemas.openxmlformats.org/drawingml/2006/table">
            <a:tbl>
              <a:tblPr/>
              <a:tblGrid>
                <a:gridCol w="1368425"/>
                <a:gridCol w="844550"/>
                <a:gridCol w="2593975"/>
                <a:gridCol w="2736850"/>
              </a:tblGrid>
              <a:tr h="37147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Low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2275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Strategic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Importance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In-House R&amp;D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External Sourcing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181610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Low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Disinvestment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Limited Investment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782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FF"/>
                          </a:solidFill>
                          <a:latin typeface="Berlin Sans FB Demi" panose="020E0802020502020306" pitchFamily="34" charset="0"/>
                        </a:defRPr>
                      </a:lvl1pPr>
                      <a:lvl2pPr marL="631825">
                        <a:spcBef>
                          <a:spcPct val="20000"/>
                        </a:spcBef>
                        <a:defRPr sz="2400">
                          <a:solidFill>
                            <a:srgbClr val="FF3300"/>
                          </a:solidFill>
                          <a:latin typeface="Rockwell" panose="02060603020205020403" pitchFamily="18" charset="0"/>
                        </a:defRPr>
                      </a:lvl2pPr>
                      <a:lvl3pPr marL="1071563">
                        <a:spcBef>
                          <a:spcPct val="20000"/>
                        </a:spcBef>
                        <a:defRPr sz="2000">
                          <a:solidFill>
                            <a:srgbClr val="9900FF"/>
                          </a:solidFill>
                          <a:latin typeface="Copperplate Gothic Bold" panose="020E0705020206020404" pitchFamily="34" charset="0"/>
                        </a:defRPr>
                      </a:lvl3pPr>
                      <a:lvl4pPr marL="1524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9748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432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889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346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03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Firm’s Technological Position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2846" name="Text Box 142"/>
          <p:cNvSpPr txBox="1">
            <a:spLocks noChangeArrowheads="1"/>
          </p:cNvSpPr>
          <p:nvPr/>
        </p:nvSpPr>
        <p:spPr bwMode="auto">
          <a:xfrm>
            <a:off x="1635126" y="439738"/>
            <a:ext cx="4441209" cy="584775"/>
          </a:xfrm>
          <a:prstGeom prst="rect">
            <a:avLst/>
          </a:prstGeom>
          <a:solidFill>
            <a:schemeClr val="tx1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15900" dist="139700" dir="2700000" algn="ctr" rotWithShape="0">
              <a:schemeClr val="bg2">
                <a:alpha val="66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+mn-lt"/>
              </a:rPr>
              <a:t>  External Sourcing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Sources of External Technology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Other company, including competitors</a:t>
            </a:r>
          </a:p>
          <a:p>
            <a:r>
              <a:rPr lang="en-US"/>
              <a:t>Universities, and</a:t>
            </a:r>
          </a:p>
          <a:p>
            <a:r>
              <a:rPr lang="en-US"/>
              <a:t>Government laboratories.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1BB5-CAD1-4A73-BCA3-D37C41812666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E559-8F48-4D73-981E-6F1B610A2B79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Challenges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>
                <a:solidFill>
                  <a:srgbClr val="FFFF00"/>
                </a:solidFill>
              </a:rPr>
              <a:t>Intellectual property</a:t>
            </a:r>
            <a:r>
              <a:rPr lang="en-US" sz="2800">
                <a:solidFill>
                  <a:srgbClr val="FFFF00"/>
                </a:solidFill>
              </a:rPr>
              <a:t>.</a:t>
            </a:r>
            <a:r>
              <a:rPr lang="en-US" sz="2800"/>
              <a:t> Baik universitas maupun laboratorium pemerintah adalah lembaga publik. Oleh karena itu, intellectual property juga milik publik.</a:t>
            </a:r>
          </a:p>
          <a:p>
            <a:r>
              <a:rPr lang="en-US" sz="2800" b="1">
                <a:solidFill>
                  <a:srgbClr val="FFFF00"/>
                </a:solidFill>
              </a:rPr>
              <a:t>Secrecy. </a:t>
            </a:r>
            <a:r>
              <a:rPr lang="en-US" sz="2800"/>
              <a:t>Ada konflik kepentingan, di satu sisi perusahaan ingin merahasiakan, sedangkan universitas ingin mempublikasikannya.</a:t>
            </a:r>
          </a:p>
          <a:p>
            <a:r>
              <a:rPr lang="en-US" sz="2800" b="1">
                <a:solidFill>
                  <a:srgbClr val="FFFF00"/>
                </a:solidFill>
              </a:rPr>
              <a:t>Procedural details</a:t>
            </a:r>
            <a:r>
              <a:rPr lang="en-US" sz="2800">
                <a:solidFill>
                  <a:srgbClr val="FFFF00"/>
                </a:solidFill>
              </a:rPr>
              <a:t>. </a:t>
            </a:r>
            <a:r>
              <a:rPr lang="en-US" sz="2800"/>
              <a:t>Responsiveness, cost, kecurigaan personel, politik, uang.</a:t>
            </a:r>
            <a:endParaRPr lang="en-US" sz="280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9C9C-F5F4-4ED1-B839-D3613746242D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9027-D74C-4F9F-AF67-E1762C6E0B1E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Produktivitas In-House R&amp;D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Peningkatan Produktivitas dapat dicapai melalui: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684390" y="2432745"/>
            <a:ext cx="10067184" cy="3615267"/>
          </a:xfrm>
        </p:spPr>
        <p:txBody>
          <a:bodyPr>
            <a:normAutofit/>
          </a:bodyPr>
          <a:lstStyle/>
          <a:p>
            <a:r>
              <a:rPr lang="en-US" sz="3200"/>
              <a:t>Benchmarking</a:t>
            </a:r>
          </a:p>
          <a:p>
            <a:r>
              <a:rPr lang="en-US" sz="3200"/>
              <a:t>Deployment of quality principles (menerapkan prinsip-prinsip mutu)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4050-DD0D-4259-903E-B791D1AADB50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AC065-C5DC-4666-83F5-63D684E3182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Benchmarking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684390" y="2432745"/>
            <a:ext cx="10096681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In response to the increasing emphasis on productivity of R&amp;D organizations, a number of firms have begun to benchmark their activity within the R&amp;D function against those of their competitors, as well as against those of the best performing firms</a:t>
            </a:r>
            <a:r>
              <a:rPr lang="en-US" smtClean="0"/>
              <a:t>.</a:t>
            </a:r>
            <a:endParaRPr lang="id-ID" smtClean="0"/>
          </a:p>
          <a:p>
            <a:pPr marL="0" indent="0">
              <a:buNone/>
            </a:pPr>
            <a:r>
              <a:rPr lang="id-ID" i="1" smtClean="0">
                <a:latin typeface="Adobe Garamond Pro" panose="02020502060506020403" pitchFamily="18" charset="0"/>
              </a:rPr>
              <a:t>(</a:t>
            </a:r>
            <a:r>
              <a:rPr lang="id-ID" i="1">
                <a:latin typeface="Adobe Garamond Pro" panose="02020502060506020403" pitchFamily="18" charset="0"/>
              </a:rPr>
              <a:t>Dalam menanggapi meningkatnya penekanan pada produktivitas organisasi R &amp; D, sejumlah perusahaan telah mulai </a:t>
            </a:r>
            <a:r>
              <a:rPr lang="id-ID" i="1" smtClean="0">
                <a:latin typeface="Adobe Garamond Pro" panose="02020502060506020403" pitchFamily="18" charset="0"/>
              </a:rPr>
              <a:t>aktivitas benchmark mereka </a:t>
            </a:r>
            <a:r>
              <a:rPr lang="id-ID" i="1">
                <a:latin typeface="Adobe Garamond Pro" panose="02020502060506020403" pitchFamily="18" charset="0"/>
              </a:rPr>
              <a:t>dalam fungsi R &amp; D terhadap para pesaing mereka, serta terhadap orang-orang dari perusahaan berkinerja </a:t>
            </a:r>
            <a:r>
              <a:rPr lang="id-ID" i="1" smtClean="0">
                <a:latin typeface="Adobe Garamond Pro" panose="02020502060506020403" pitchFamily="18" charset="0"/>
              </a:rPr>
              <a:t>terbaik)</a:t>
            </a:r>
            <a:endParaRPr lang="en-US" i="1">
              <a:latin typeface="Adobe Garamond Pro" panose="02020502060506020403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C1718-31AF-493E-8E15-A0ED29DB5AF3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4A78-E036-4E71-A70C-CE05E05FCC74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Deployment of Quality Principles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Strategic Decision, which include choice of appropriate technologies, strategic value of R&amp;D information and applicability, and tranferability of R&amp;D results;</a:t>
            </a:r>
          </a:p>
          <a:p>
            <a:pPr>
              <a:lnSpc>
                <a:spcPct val="80000"/>
              </a:lnSpc>
            </a:pPr>
            <a:r>
              <a:rPr lang="en-US" sz="2000"/>
              <a:t>Administrative and research process, including definitions of clients’ expectation, participation of clients, evaluation of R&amp;D process and reviews, and information systems and training.</a:t>
            </a:r>
          </a:p>
          <a:p>
            <a:pPr>
              <a:lnSpc>
                <a:spcPct val="80000"/>
              </a:lnSpc>
            </a:pPr>
            <a:r>
              <a:rPr lang="en-US" sz="2000"/>
              <a:t>Cross-functional integration and project management, including interfunctional integration of R&amp;D with manufacturing, marketing and engineering, reduction in time to delivery, and control of projects; and</a:t>
            </a:r>
          </a:p>
          <a:p>
            <a:pPr>
              <a:lnSpc>
                <a:spcPct val="80000"/>
              </a:lnSpc>
            </a:pPr>
            <a:r>
              <a:rPr lang="en-US" sz="2000"/>
              <a:t>Participation of scientists in the design and execution of research programs and training of scientists.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DBA9C-48E9-42E1-ACE8-EF45886B04B1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E369-4162-4BF9-8440-DA787F2C76D6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08151" y="409575"/>
            <a:ext cx="8468236" cy="762000"/>
          </a:xfrm>
          <a:solidFill>
            <a:schemeClr val="tx1"/>
          </a:solidFill>
          <a:ln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The Influence of Environmental Trend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9DA6-ED99-4DA5-98DA-19A6B557F8BE}" type="datetime1">
              <a:rPr lang="id-ID"/>
              <a:pPr/>
              <a:t>01/08/2016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jaryono@hotmail.com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22F7-71F9-4985-A276-45846BEE2D8C}" type="slidenum">
              <a:rPr lang="en-US"/>
              <a:pPr/>
              <a:t>23</a:t>
            </a:fld>
            <a:endParaRPr lang="en-US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2560639" y="2233614"/>
            <a:ext cx="3208337" cy="466725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Globalization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2576514" y="3541714"/>
            <a:ext cx="3240087" cy="466725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Time Compression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2571750" y="4929189"/>
            <a:ext cx="3297238" cy="466725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Technology Integration</a:t>
            </a: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3671888" y="1500188"/>
            <a:ext cx="781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Trend</a:t>
            </a:r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7693025" y="1527176"/>
            <a:ext cx="111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Influence</a:t>
            </a:r>
          </a:p>
        </p:txBody>
      </p:sp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7464425" y="2136775"/>
            <a:ext cx="1593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Productivity</a:t>
            </a:r>
          </a:p>
          <a:p>
            <a:r>
              <a:rPr lang="en-US"/>
              <a:t>Enhancement</a:t>
            </a:r>
          </a:p>
        </p:txBody>
      </p:sp>
      <p:sp>
        <p:nvSpPr>
          <p:cNvPr id="80906" name="Text Box 10"/>
          <p:cNvSpPr txBox="1">
            <a:spLocks noChangeArrowheads="1"/>
          </p:cNvSpPr>
          <p:nvPr/>
        </p:nvSpPr>
        <p:spPr bwMode="auto">
          <a:xfrm>
            <a:off x="7480300" y="3602038"/>
            <a:ext cx="198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External Sourcing</a:t>
            </a:r>
          </a:p>
        </p:txBody>
      </p:sp>
      <p:sp>
        <p:nvSpPr>
          <p:cNvPr id="80907" name="Text Box 11"/>
          <p:cNvSpPr txBox="1">
            <a:spLocks noChangeArrowheads="1"/>
          </p:cNvSpPr>
          <p:nvPr/>
        </p:nvSpPr>
        <p:spPr bwMode="auto">
          <a:xfrm>
            <a:off x="7437438" y="4945063"/>
            <a:ext cx="259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Setting Up R&amp;D Abroad</a:t>
            </a:r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 flipV="1">
            <a:off x="5837239" y="2530476"/>
            <a:ext cx="1493837" cy="127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80909" name="Line 13"/>
          <p:cNvSpPr>
            <a:spLocks noChangeShapeType="1"/>
          </p:cNvSpPr>
          <p:nvPr/>
        </p:nvSpPr>
        <p:spPr bwMode="auto">
          <a:xfrm>
            <a:off x="5837239" y="3825875"/>
            <a:ext cx="149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80910" name="Line 14"/>
          <p:cNvSpPr>
            <a:spLocks noChangeShapeType="1"/>
          </p:cNvSpPr>
          <p:nvPr/>
        </p:nvSpPr>
        <p:spPr bwMode="auto">
          <a:xfrm flipV="1">
            <a:off x="5943601" y="3962401"/>
            <a:ext cx="1311275" cy="1203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80911" name="Line 15"/>
          <p:cNvSpPr>
            <a:spLocks noChangeShapeType="1"/>
          </p:cNvSpPr>
          <p:nvPr/>
        </p:nvSpPr>
        <p:spPr bwMode="auto">
          <a:xfrm>
            <a:off x="5927725" y="2530476"/>
            <a:ext cx="1447800" cy="254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Slice HD-RCD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 HD-RC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Slice HD-RCD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heme1" id="{1036D385-ACE2-4C0C-9223-4B158470AC31}" vid="{51AFB5B7-3148-4D90-AFA5-9DB25C475F1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704</TotalTime>
  <Words>914</Words>
  <Application>Microsoft Office PowerPoint</Application>
  <PresentationFormat>Custom</PresentationFormat>
  <Paragraphs>196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Theme1</vt:lpstr>
      <vt:lpstr>BAB 10 APROPRIASI TEKNOLOGI</vt:lpstr>
      <vt:lpstr>Apropriasi teknologi:</vt:lpstr>
      <vt:lpstr>Evolusi  Apropriasi Teknologi: 1G  2G  3G </vt:lpstr>
      <vt:lpstr>1. First Generation (Holdover from the 1950s)</vt:lpstr>
      <vt:lpstr>2. Second Generation</vt:lpstr>
      <vt:lpstr>3. Third Generation</vt:lpstr>
      <vt:lpstr>Third Generation (3G) Approach for  The Appropriation of Technologhy</vt:lpstr>
      <vt:lpstr>FOKUS</vt:lpstr>
      <vt:lpstr>Konsep PROJECT PORTFOLIO merupakan basic dari 3G</vt:lpstr>
      <vt:lpstr>PowerPoint Presentation</vt:lpstr>
      <vt:lpstr>Prinsip-prinsip utama</vt:lpstr>
      <vt:lpstr>PowerPoint Presentation</vt:lpstr>
      <vt:lpstr>External Sourcing of Technological Capability</vt:lpstr>
      <vt:lpstr>Jawab 3 pertanyaan:</vt:lpstr>
      <vt:lpstr>Choice of External Sourcing vs In-House Development</vt:lpstr>
      <vt:lpstr>PowerPoint Presentation</vt:lpstr>
      <vt:lpstr>Sources of External Technology</vt:lpstr>
      <vt:lpstr>Three Challenges</vt:lpstr>
      <vt:lpstr>Produktivitas In-House R&amp;D</vt:lpstr>
      <vt:lpstr>Peningkatan Produktivitas dapat dicapai melalui:</vt:lpstr>
      <vt:lpstr>Benchmarking</vt:lpstr>
      <vt:lpstr>Deployment of Quality Principles</vt:lpstr>
      <vt:lpstr>The Influence of Environmental Trend</vt:lpstr>
    </vt:vector>
  </TitlesOfParts>
  <Company>Personal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Jary</dc:creator>
  <cp:lastModifiedBy>Jary</cp:lastModifiedBy>
  <cp:revision>53</cp:revision>
  <dcterms:created xsi:type="dcterms:W3CDTF">2006-04-03T17:06:26Z</dcterms:created>
  <dcterms:modified xsi:type="dcterms:W3CDTF">2016-07-31T23:46:34Z</dcterms:modified>
</cp:coreProperties>
</file>