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69" r:id="rId1"/>
  </p:sldMasterIdLst>
  <p:notesMasterIdLst>
    <p:notesMasterId r:id="rId22"/>
  </p:notesMasterIdLst>
  <p:handoutMasterIdLst>
    <p:handoutMasterId r:id="rId23"/>
  </p:handoutMasterIdLst>
  <p:sldIdLst>
    <p:sldId id="289" r:id="rId2"/>
    <p:sldId id="294" r:id="rId3"/>
    <p:sldId id="296" r:id="rId4"/>
    <p:sldId id="301" r:id="rId5"/>
    <p:sldId id="302" r:id="rId6"/>
    <p:sldId id="303" r:id="rId7"/>
    <p:sldId id="305" r:id="rId8"/>
    <p:sldId id="306" r:id="rId9"/>
    <p:sldId id="307" r:id="rId10"/>
    <p:sldId id="304" r:id="rId11"/>
    <p:sldId id="308" r:id="rId12"/>
    <p:sldId id="309" r:id="rId13"/>
    <p:sldId id="297" r:id="rId14"/>
    <p:sldId id="298" r:id="rId15"/>
    <p:sldId id="299" r:id="rId16"/>
    <p:sldId id="300" r:id="rId17"/>
    <p:sldId id="310" r:id="rId18"/>
    <p:sldId id="311" r:id="rId19"/>
    <p:sldId id="312" r:id="rId20"/>
    <p:sldId id="313" r:id="rId21"/>
  </p:sldIdLst>
  <p:sldSz cx="9144000" cy="5143500" type="screen16x9"/>
  <p:notesSz cx="6858000" cy="9144000"/>
  <p:kinsoku lang="ja-JP" invalStChars="、。，．・：；？！゛゜ヽヾゝゞ々ー’”）〕］｝〉》」』】°‰′″℃￠％ぁぃぅぇぉっゃゅょゎァィゥェォッャュョヮヵヶ!%),.:;?]}｡｣､･ｧｨｩｪｫｬｭｮｯｰﾞﾟ" invalEndChars="‘“（〔［｛〈《「『【￥＄$([\{｢￡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900">
          <p15:clr>
            <a:srgbClr val="A4A3A4"/>
          </p15:clr>
        </p15:guide>
        <p15:guide id="2" pos="5376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chemeClr val="tx1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FF00"/>
    <a:srgbClr val="FF1D1D"/>
    <a:srgbClr val="CC00CC"/>
    <a:srgbClr val="FF0000"/>
    <a:srgbClr val="FFFFFF"/>
    <a:srgbClr val="FFFF00"/>
    <a:srgbClr val="438E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279" autoAdjust="0"/>
    <p:restoredTop sz="94662" autoAdjust="0"/>
  </p:normalViewPr>
  <p:slideViewPr>
    <p:cSldViewPr snapToGrid="0">
      <p:cViewPr varScale="1">
        <p:scale>
          <a:sx n="56" d="100"/>
          <a:sy n="56" d="100"/>
        </p:scale>
        <p:origin x="1008" y="36"/>
      </p:cViewPr>
      <p:guideLst>
        <p:guide orient="horz" pos="900"/>
        <p:guide pos="5376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Relationship Id="rId27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7735655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vert="horz" wrap="square" lIns="90488" tIns="44450" rIns="90488" bIns="4445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2051" name="Rectangle 3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384175" y="687388"/>
            <a:ext cx="6089650" cy="3425825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ffectLst/>
        </p:spPr>
      </p:sp>
      <p:sp>
        <p:nvSpPr>
          <p:cNvPr id="2052" name="Rectangle 4"/>
          <p:cNvSpPr>
            <a:spLocks noChangeArrowheads="1"/>
          </p:cNvSpPr>
          <p:nvPr/>
        </p:nvSpPr>
        <p:spPr bwMode="auto">
          <a:xfrm>
            <a:off x="6400800" y="8751888"/>
            <a:ext cx="387350" cy="3016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90488" tIns="44450" rIns="90488" bIns="44450" anchor="ctr">
            <a:spAutoFit/>
          </a:bodyPr>
          <a:lstStyle/>
          <a:p>
            <a:pPr algn="r"/>
            <a:fld id="{BCFED667-8F23-426B-8E9D-164283869E57}" type="slidenum">
              <a:rPr lang="en-US" sz="1400">
                <a:latin typeface="Times New Roman" pitchFamily="18" charset="0"/>
              </a:rPr>
              <a:pPr algn="r"/>
              <a:t>‹#›</a:t>
            </a:fld>
            <a:endParaRPr lang="en-US" sz="1400"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69206843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617" name="Rectangle 57"/>
          <p:cNvSpPr>
            <a:spLocks noGrp="1" noChangeArrowheads="1"/>
          </p:cNvSpPr>
          <p:nvPr>
            <p:ph type="ctrTitle" sz="quarter"/>
          </p:nvPr>
        </p:nvSpPr>
        <p:spPr>
          <a:xfrm>
            <a:off x="685800" y="1027510"/>
            <a:ext cx="6965950" cy="1543050"/>
          </a:xfrm>
        </p:spPr>
        <p:txBody>
          <a:bodyPr/>
          <a:lstStyle>
            <a:lvl1pPr>
              <a:defRPr sz="4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66618" name="Rectangle 58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727200" y="2914650"/>
            <a:ext cx="5640388" cy="1314450"/>
          </a:xfrm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r>
              <a:rPr lang="en-US"/>
              <a:t>Click to edit Master subtitle style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198960"/>
            <a:ext cx="3886200" cy="33730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198960"/>
            <a:ext cx="3886200" cy="33730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53200" y="400050"/>
            <a:ext cx="1981200" cy="417195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400050"/>
            <a:ext cx="5791200" cy="417195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93" name="Rectangle 57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400050"/>
            <a:ext cx="7924800" cy="6274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65594" name="Rectangle 58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198960"/>
            <a:ext cx="7924800" cy="33730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70" r:id="rId1"/>
    <p:sldLayoutId id="2147483671" r:id="rId2"/>
    <p:sldLayoutId id="2147483672" r:id="rId3"/>
    <p:sldLayoutId id="2147483673" r:id="rId4"/>
    <p:sldLayoutId id="2147483674" r:id="rId5"/>
    <p:sldLayoutId id="2147483675" r:id="rId6"/>
    <p:sldLayoutId id="2147483676" r:id="rId7"/>
    <p:sldLayoutId id="2147483677" r:id="rId8"/>
    <p:sldLayoutId id="2147483678" r:id="rId9"/>
    <p:sldLayoutId id="2147483679" r:id="rId10"/>
    <p:sldLayoutId id="2147483680" r:id="rId11"/>
  </p:sldLayoutIdLst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  <p:txStyles>
    <p:titleStyle>
      <a:lvl1pPr algn="ctr" rtl="0" fontAlgn="base">
        <a:spcBef>
          <a:spcPct val="0"/>
        </a:spcBef>
        <a:spcAft>
          <a:spcPct val="0"/>
        </a:spcAft>
        <a:defRPr sz="4000">
          <a:solidFill>
            <a:srgbClr val="FF0000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000">
          <a:solidFill>
            <a:srgbClr val="FF0000"/>
          </a:solidFill>
          <a:effectLst>
            <a:outerShdw blurRad="38100" dist="38100" dir="2700000" algn="tl">
              <a:srgbClr val="000000"/>
            </a:outerShdw>
          </a:effectLst>
          <a:latin typeface="Berlin Sans FB Demi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000">
          <a:solidFill>
            <a:srgbClr val="FF0000"/>
          </a:solidFill>
          <a:effectLst>
            <a:outerShdw blurRad="38100" dist="38100" dir="2700000" algn="tl">
              <a:srgbClr val="000000"/>
            </a:outerShdw>
          </a:effectLst>
          <a:latin typeface="Berlin Sans FB Demi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000">
          <a:solidFill>
            <a:srgbClr val="FF0000"/>
          </a:solidFill>
          <a:effectLst>
            <a:outerShdw blurRad="38100" dist="38100" dir="2700000" algn="tl">
              <a:srgbClr val="000000"/>
            </a:outerShdw>
          </a:effectLst>
          <a:latin typeface="Berlin Sans FB Demi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000">
          <a:solidFill>
            <a:srgbClr val="FF0000"/>
          </a:solidFill>
          <a:effectLst>
            <a:outerShdw blurRad="38100" dist="38100" dir="2700000" algn="tl">
              <a:srgbClr val="000000"/>
            </a:outerShdw>
          </a:effectLst>
          <a:latin typeface="Berlin Sans FB Dem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000">
          <a:solidFill>
            <a:srgbClr val="FF0000"/>
          </a:solidFill>
          <a:effectLst>
            <a:outerShdw blurRad="38100" dist="38100" dir="2700000" algn="tl">
              <a:srgbClr val="000000"/>
            </a:outerShdw>
          </a:effectLst>
          <a:latin typeface="Berlin Sans FB Dem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000">
          <a:solidFill>
            <a:srgbClr val="FF0000"/>
          </a:solidFill>
          <a:effectLst>
            <a:outerShdw blurRad="38100" dist="38100" dir="2700000" algn="tl">
              <a:srgbClr val="000000"/>
            </a:outerShdw>
          </a:effectLst>
          <a:latin typeface="Berlin Sans FB Dem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000">
          <a:solidFill>
            <a:srgbClr val="FF0000"/>
          </a:solidFill>
          <a:effectLst>
            <a:outerShdw blurRad="38100" dist="38100" dir="2700000" algn="tl">
              <a:srgbClr val="000000"/>
            </a:outerShdw>
          </a:effectLst>
          <a:latin typeface="Berlin Sans FB Dem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000">
          <a:solidFill>
            <a:srgbClr val="FF0000"/>
          </a:solidFill>
          <a:effectLst>
            <a:outerShdw blurRad="38100" dist="38100" dir="2700000" algn="tl">
              <a:srgbClr val="000000"/>
            </a:outerShdw>
          </a:effectLst>
          <a:latin typeface="Berlin Sans FB Demi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Blip>
          <a:blip r:embed="rId13"/>
        </a:buBlip>
        <a:defRPr sz="3200">
          <a:solidFill>
            <a:srgbClr val="00FF00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Blip>
          <a:blip r:embed="rId14"/>
        </a:buBlip>
        <a:defRPr sz="2800">
          <a:solidFill>
            <a:srgbClr val="CC00CC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Blip>
          <a:blip r:embed="rId15"/>
        </a:buBlip>
        <a:defRPr sz="2400">
          <a:solidFill>
            <a:srgbClr val="FF1D1D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Blip>
          <a:blip r:embed="rId13"/>
        </a:buBlip>
        <a:defRPr sz="2000">
          <a:solidFill>
            <a:srgbClr val="00FF00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Blip>
          <a:blip r:embed="rId13"/>
        </a:buBlip>
        <a:defRPr sz="2000">
          <a:solidFill>
            <a:srgbClr val="00FF00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Blip>
          <a:blip r:embed="rId13"/>
        </a:buBlip>
        <a:defRPr sz="2000">
          <a:solidFill>
            <a:srgbClr val="00FF00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Blip>
          <a:blip r:embed="rId13"/>
        </a:buBlip>
        <a:defRPr sz="2000">
          <a:solidFill>
            <a:srgbClr val="00FF00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Blip>
          <a:blip r:embed="rId13"/>
        </a:buBlip>
        <a:defRPr sz="2000">
          <a:solidFill>
            <a:srgbClr val="00FF00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Blip>
          <a:blip r:embed="rId13"/>
        </a:buBlip>
        <a:defRPr sz="2000">
          <a:solidFill>
            <a:srgbClr val="00FF00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8" name="Rectangle 4"/>
          <p:cNvSpPr>
            <a:spLocks noChangeArrowheads="1"/>
          </p:cNvSpPr>
          <p:nvPr/>
        </p:nvSpPr>
        <p:spPr bwMode="auto">
          <a:xfrm>
            <a:off x="609601" y="1714501"/>
            <a:ext cx="7705725" cy="2798202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90488" tIns="44450" rIns="90488" bIns="44450">
            <a:spAutoFit/>
          </a:bodyPr>
          <a:lstStyle/>
          <a:p>
            <a:pPr algn="ctr"/>
            <a:r>
              <a:rPr lang="en-US" sz="8800" b="1">
                <a:solidFill>
                  <a:srgbClr val="FF1D1D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Berlin Sans FB Demi" pitchFamily="34" charset="0"/>
              </a:rPr>
              <a:t>Organizing for</a:t>
            </a:r>
          </a:p>
          <a:p>
            <a:pPr algn="ctr"/>
            <a:r>
              <a:rPr lang="en-US" sz="8800" b="1">
                <a:solidFill>
                  <a:srgbClr val="FF1D1D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Berlin Sans FB Demi" pitchFamily="34" charset="0"/>
              </a:rPr>
              <a:t>Innovation</a:t>
            </a:r>
          </a:p>
        </p:txBody>
      </p:sp>
      <p:sp>
        <p:nvSpPr>
          <p:cNvPr id="57349" name="Rectangle 5"/>
          <p:cNvSpPr>
            <a:spLocks noChangeArrowheads="1"/>
          </p:cNvSpPr>
          <p:nvPr/>
        </p:nvSpPr>
        <p:spPr bwMode="auto">
          <a:xfrm>
            <a:off x="685801" y="400051"/>
            <a:ext cx="7705725" cy="1597873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90488" tIns="44450" rIns="90488" bIns="44450">
            <a:spAutoFit/>
          </a:bodyPr>
          <a:lstStyle/>
          <a:p>
            <a:pPr algn="ctr"/>
            <a:r>
              <a:rPr lang="en-US" sz="9800" b="1">
                <a:solidFill>
                  <a:srgbClr val="438E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Berlin Sans FB Demi" pitchFamily="34" charset="0"/>
              </a:rPr>
              <a:t>Ch 13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73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73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73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73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73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73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7348" grpId="0"/>
      <p:bldP spid="57349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4" name="Rectangle 4"/>
          <p:cNvSpPr>
            <a:spLocks noGrp="1" noChangeArrowheads="1"/>
          </p:cNvSpPr>
          <p:nvPr>
            <p:ph type="ctrTitle"/>
          </p:nvPr>
        </p:nvSpPr>
        <p:spPr>
          <a:xfrm>
            <a:off x="990600" y="1943100"/>
            <a:ext cx="6965950" cy="1543050"/>
          </a:xfrm>
        </p:spPr>
        <p:txBody>
          <a:bodyPr/>
          <a:lstStyle/>
          <a:p>
            <a:r>
              <a:rPr lang="en-US" sz="4000">
                <a:solidFill>
                  <a:srgbClr val="00FF00"/>
                </a:solidFill>
              </a:rPr>
              <a:t>Focus this chapter on:</a:t>
            </a:r>
            <a:br>
              <a:rPr lang="en-US" sz="4000">
                <a:solidFill>
                  <a:srgbClr val="00FF00"/>
                </a:solidFill>
              </a:rPr>
            </a:br>
            <a:r>
              <a:rPr lang="en-US" sz="4000"/>
              <a:t>The methods by which firms organize for innovation.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6" name="Rectangle 4"/>
          <p:cNvSpPr>
            <a:spLocks noGrp="1" noChangeArrowheads="1"/>
          </p:cNvSpPr>
          <p:nvPr>
            <p:ph type="ctrTitle"/>
          </p:nvPr>
        </p:nvSpPr>
        <p:spPr>
          <a:xfrm>
            <a:off x="882650" y="1371600"/>
            <a:ext cx="6965950" cy="1543050"/>
          </a:xfrm>
        </p:spPr>
        <p:txBody>
          <a:bodyPr/>
          <a:lstStyle/>
          <a:p>
            <a:r>
              <a:rPr lang="en-US"/>
              <a:t>Organizational Mechanisms for Innovation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dirty="0" err="1"/>
              <a:t>Perbedaan</a:t>
            </a:r>
            <a:r>
              <a:rPr lang="en-US" sz="3200" dirty="0"/>
              <a:t> </a:t>
            </a:r>
            <a:r>
              <a:rPr lang="en-US" sz="3200" dirty="0" err="1"/>
              <a:t>Karakteristik</a:t>
            </a:r>
            <a:r>
              <a:rPr lang="en-US" sz="3200" dirty="0"/>
              <a:t> </a:t>
            </a:r>
            <a:br>
              <a:rPr lang="en-US" sz="3200" dirty="0"/>
            </a:br>
            <a:r>
              <a:rPr lang="en-US" sz="3200" dirty="0" err="1"/>
              <a:t>Desain</a:t>
            </a:r>
            <a:r>
              <a:rPr lang="en-US" sz="3200" dirty="0"/>
              <a:t> </a:t>
            </a:r>
            <a:r>
              <a:rPr lang="en-US" sz="3200" dirty="0" err="1"/>
              <a:t>Organisasi</a:t>
            </a:r>
            <a:r>
              <a:rPr lang="en-US" sz="3200" dirty="0"/>
              <a:t> </a:t>
            </a:r>
            <a:r>
              <a:rPr lang="en-US" sz="3200" dirty="0" err="1"/>
              <a:t>utk</a:t>
            </a:r>
            <a:r>
              <a:rPr lang="en-US" sz="3200" dirty="0"/>
              <a:t> </a:t>
            </a:r>
            <a:r>
              <a:rPr lang="en-US" sz="3200" dirty="0" err="1"/>
              <a:t>Inovasi</a:t>
            </a:r>
            <a:endParaRPr lang="en-US" sz="3200" dirty="0"/>
          </a:p>
        </p:txBody>
      </p:sp>
      <p:sp>
        <p:nvSpPr>
          <p:cNvPr id="808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sz="2800" dirty="0" err="1"/>
              <a:t>Inovasi</a:t>
            </a:r>
            <a:r>
              <a:rPr lang="en-US" sz="2800" dirty="0"/>
              <a:t> </a:t>
            </a:r>
            <a:r>
              <a:rPr lang="en-US" sz="2800" dirty="0" err="1"/>
              <a:t>bukanlah</a:t>
            </a:r>
            <a:r>
              <a:rPr lang="en-US" sz="2800" dirty="0"/>
              <a:t> </a:t>
            </a:r>
            <a:r>
              <a:rPr lang="en-US" sz="2800" dirty="0" err="1"/>
              <a:t>aktivitas</a:t>
            </a:r>
            <a:r>
              <a:rPr lang="en-US" sz="2800" dirty="0"/>
              <a:t> yang </a:t>
            </a:r>
            <a:r>
              <a:rPr lang="en-US" sz="2800" dirty="0" err="1"/>
              <a:t>rutin</a:t>
            </a:r>
            <a:r>
              <a:rPr lang="en-US" sz="2800" dirty="0"/>
              <a:t>.</a:t>
            </a:r>
          </a:p>
          <a:p>
            <a:pPr>
              <a:lnSpc>
                <a:spcPct val="90000"/>
              </a:lnSpc>
            </a:pPr>
            <a:r>
              <a:rPr lang="en-US" sz="2800" dirty="0" err="1"/>
              <a:t>Tahapan</a:t>
            </a:r>
            <a:r>
              <a:rPr lang="en-US" sz="2800" dirty="0"/>
              <a:t> </a:t>
            </a:r>
            <a:r>
              <a:rPr lang="en-US" sz="2800" dirty="0" err="1"/>
              <a:t>dalam</a:t>
            </a:r>
            <a:r>
              <a:rPr lang="en-US" sz="2800" dirty="0"/>
              <a:t> </a:t>
            </a:r>
            <a:r>
              <a:rPr lang="en-US" sz="2800" dirty="0" err="1"/>
              <a:t>inovasi</a:t>
            </a:r>
            <a:r>
              <a:rPr lang="en-US" sz="2800" dirty="0"/>
              <a:t> </a:t>
            </a:r>
            <a:r>
              <a:rPr lang="en-US" sz="2800" dirty="0" err="1"/>
              <a:t>tak</a:t>
            </a:r>
            <a:r>
              <a:rPr lang="en-US" sz="2800" dirty="0"/>
              <a:t> </a:t>
            </a:r>
            <a:r>
              <a:rPr lang="en-US" sz="2800" dirty="0" err="1"/>
              <a:t>dapat</a:t>
            </a:r>
            <a:r>
              <a:rPr lang="en-US" sz="2800" dirty="0"/>
              <a:t> </a:t>
            </a:r>
            <a:r>
              <a:rPr lang="en-US" sz="2800" dirty="0" err="1"/>
              <a:t>diformalisasi</a:t>
            </a:r>
            <a:r>
              <a:rPr lang="en-US" sz="2800" dirty="0"/>
              <a:t> </a:t>
            </a:r>
            <a:r>
              <a:rPr lang="en-US" sz="2800" dirty="0" err="1"/>
              <a:t>atau</a:t>
            </a:r>
            <a:r>
              <a:rPr lang="en-US" sz="2800" dirty="0"/>
              <a:t> </a:t>
            </a:r>
            <a:r>
              <a:rPr lang="en-US" sz="2800" dirty="0" err="1"/>
              <a:t>dijelaskan</a:t>
            </a:r>
            <a:r>
              <a:rPr lang="en-US" sz="2800" dirty="0"/>
              <a:t> </a:t>
            </a:r>
            <a:r>
              <a:rPr lang="en-US" sz="2800" dirty="0" err="1"/>
              <a:t>secara</a:t>
            </a:r>
            <a:r>
              <a:rPr lang="en-US" sz="2800" dirty="0"/>
              <a:t> detail </a:t>
            </a:r>
            <a:r>
              <a:rPr lang="en-US" sz="2800" dirty="0" err="1"/>
              <a:t>pada</a:t>
            </a:r>
            <a:r>
              <a:rPr lang="en-US" sz="2800" dirty="0"/>
              <a:t> </a:t>
            </a:r>
            <a:r>
              <a:rPr lang="en-US" sz="2800" dirty="0" err="1"/>
              <a:t>banyak</a:t>
            </a:r>
            <a:r>
              <a:rPr lang="en-US" sz="2800" dirty="0"/>
              <a:t> </a:t>
            </a:r>
            <a:r>
              <a:rPr lang="en-US" sz="2800" dirty="0" err="1"/>
              <a:t>kasus</a:t>
            </a:r>
            <a:r>
              <a:rPr lang="en-US" sz="2800" dirty="0"/>
              <a:t>, </a:t>
            </a:r>
            <a:r>
              <a:rPr lang="en-US" sz="2800" dirty="0" err="1"/>
              <a:t>dan</a:t>
            </a:r>
            <a:r>
              <a:rPr lang="en-US" sz="2800" dirty="0"/>
              <a:t> </a:t>
            </a:r>
            <a:r>
              <a:rPr lang="en-US" sz="2800" dirty="0" err="1"/>
              <a:t>ada</a:t>
            </a:r>
            <a:r>
              <a:rPr lang="en-US" sz="2800" dirty="0"/>
              <a:t> </a:t>
            </a:r>
            <a:r>
              <a:rPr lang="en-US" sz="2800" dirty="0" err="1"/>
              <a:t>sejumlah</a:t>
            </a:r>
            <a:r>
              <a:rPr lang="en-US" sz="2800" dirty="0"/>
              <a:t> </a:t>
            </a:r>
            <a:r>
              <a:rPr lang="en-US" sz="2800" dirty="0" err="1"/>
              <a:t>ketidakpastian</a:t>
            </a:r>
            <a:r>
              <a:rPr lang="en-US" sz="2800" dirty="0"/>
              <a:t> </a:t>
            </a:r>
            <a:r>
              <a:rPr lang="en-US" sz="2800" dirty="0" err="1"/>
              <a:t>melingkupi</a:t>
            </a:r>
            <a:r>
              <a:rPr lang="en-US" sz="2800" dirty="0"/>
              <a:t> </a:t>
            </a:r>
            <a:r>
              <a:rPr lang="en-US" sz="2800" dirty="0" err="1"/>
              <a:t>tugas-tugas</a:t>
            </a:r>
            <a:r>
              <a:rPr lang="en-US" sz="2800" dirty="0"/>
              <a:t> </a:t>
            </a:r>
            <a:r>
              <a:rPr lang="en-US" sz="2800" dirty="0" err="1"/>
              <a:t>selama</a:t>
            </a:r>
            <a:r>
              <a:rPr lang="en-US" sz="2800" dirty="0"/>
              <a:t> </a:t>
            </a:r>
            <a:r>
              <a:rPr lang="en-US" sz="2800" dirty="0" err="1"/>
              <a:t>implementasi</a:t>
            </a:r>
            <a:r>
              <a:rPr lang="en-US" sz="2800" dirty="0"/>
              <a:t>.</a:t>
            </a:r>
          </a:p>
          <a:p>
            <a:pPr>
              <a:lnSpc>
                <a:spcPct val="90000"/>
              </a:lnSpc>
            </a:pPr>
            <a:r>
              <a:rPr lang="en-US" sz="2800" dirty="0" err="1"/>
              <a:t>Oleh</a:t>
            </a:r>
            <a:r>
              <a:rPr lang="en-US" sz="2800" dirty="0"/>
              <a:t> </a:t>
            </a:r>
            <a:r>
              <a:rPr lang="en-US" sz="2800" dirty="0" err="1"/>
              <a:t>karena</a:t>
            </a:r>
            <a:r>
              <a:rPr lang="en-US" sz="2800" dirty="0"/>
              <a:t> </a:t>
            </a:r>
            <a:r>
              <a:rPr lang="en-US" sz="2800" dirty="0" err="1"/>
              <a:t>itu</a:t>
            </a:r>
            <a:r>
              <a:rPr lang="en-US" sz="2800" dirty="0"/>
              <a:t>, </a:t>
            </a:r>
            <a:r>
              <a:rPr lang="en-US" sz="2800" dirty="0" err="1"/>
              <a:t>mekanisme</a:t>
            </a:r>
            <a:r>
              <a:rPr lang="en-US" sz="2800" dirty="0"/>
              <a:t> </a:t>
            </a:r>
            <a:r>
              <a:rPr lang="en-US" sz="2800" dirty="0" err="1"/>
              <a:t>organisasi</a:t>
            </a:r>
            <a:r>
              <a:rPr lang="en-US" sz="2800" dirty="0"/>
              <a:t> yang </a:t>
            </a:r>
            <a:r>
              <a:rPr lang="en-US" sz="2800" dirty="0" err="1"/>
              <a:t>efektif</a:t>
            </a:r>
            <a:r>
              <a:rPr lang="en-US" sz="2800" dirty="0"/>
              <a:t> </a:t>
            </a:r>
            <a:r>
              <a:rPr lang="en-US" sz="2800" dirty="0" err="1"/>
              <a:t>berbeda</a:t>
            </a:r>
            <a:r>
              <a:rPr lang="en-US" sz="2800" dirty="0"/>
              <a:t> </a:t>
            </a:r>
            <a:r>
              <a:rPr lang="en-US" sz="2800" dirty="0" err="1"/>
              <a:t>dari</a:t>
            </a:r>
            <a:r>
              <a:rPr lang="en-US" sz="2800" dirty="0"/>
              <a:t> </a:t>
            </a:r>
            <a:r>
              <a:rPr lang="en-US" sz="2800" dirty="0" err="1"/>
              <a:t>organisasi</a:t>
            </a:r>
            <a:r>
              <a:rPr lang="en-US" sz="2800" dirty="0"/>
              <a:t> </a:t>
            </a:r>
            <a:r>
              <a:rPr lang="en-US" sz="2800" dirty="0" err="1"/>
              <a:t>operasi</a:t>
            </a:r>
            <a:r>
              <a:rPr lang="en-US" sz="2800" dirty="0"/>
              <a:t>.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Ada 2 perbedaan</a:t>
            </a:r>
          </a:p>
        </p:txBody>
      </p:sp>
      <p:sp>
        <p:nvSpPr>
          <p:cNvPr id="819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/>
              <a:t>Perbedaan</a:t>
            </a:r>
            <a:r>
              <a:rPr lang="en-US" dirty="0"/>
              <a:t> </a:t>
            </a:r>
            <a:r>
              <a:rPr lang="en-US" dirty="0" err="1"/>
              <a:t>antara</a:t>
            </a:r>
            <a:r>
              <a:rPr lang="en-US" dirty="0"/>
              <a:t> R&amp;D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Operasi</a:t>
            </a:r>
            <a:endParaRPr lang="en-US" dirty="0"/>
          </a:p>
          <a:p>
            <a:r>
              <a:rPr lang="en-US" dirty="0" err="1"/>
              <a:t>Perbedaan</a:t>
            </a:r>
            <a:r>
              <a:rPr lang="en-US" dirty="0"/>
              <a:t> </a:t>
            </a:r>
            <a:r>
              <a:rPr lang="en-US" dirty="0" err="1"/>
              <a:t>antara</a:t>
            </a:r>
            <a:r>
              <a:rPr lang="en-US" dirty="0"/>
              <a:t> </a:t>
            </a:r>
            <a:r>
              <a:rPr lang="en-US" dirty="0" err="1"/>
              <a:t>Riset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Pengembangan</a:t>
            </a:r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Perbedaan R&amp;D dan Operasi</a:t>
            </a:r>
          </a:p>
        </p:txBody>
      </p:sp>
      <p:sp>
        <p:nvSpPr>
          <p:cNvPr id="829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2400" dirty="0" err="1"/>
              <a:t>Departemen</a:t>
            </a:r>
            <a:r>
              <a:rPr lang="en-US" sz="2400" dirty="0"/>
              <a:t> R&amp;D </a:t>
            </a:r>
            <a:r>
              <a:rPr lang="en-US" sz="2400" dirty="0" err="1"/>
              <a:t>diorganisasi</a:t>
            </a:r>
            <a:r>
              <a:rPr lang="en-US" sz="2400" dirty="0"/>
              <a:t> </a:t>
            </a:r>
            <a:r>
              <a:rPr lang="en-US" sz="2400" dirty="0" err="1"/>
              <a:t>untuk</a:t>
            </a:r>
            <a:r>
              <a:rPr lang="en-US" sz="2400" dirty="0"/>
              <a:t> </a:t>
            </a:r>
            <a:r>
              <a:rPr lang="en-US" sz="2400" dirty="0" err="1"/>
              <a:t>menciptakan</a:t>
            </a:r>
            <a:r>
              <a:rPr lang="en-US" sz="2400" dirty="0"/>
              <a:t> </a:t>
            </a:r>
            <a:r>
              <a:rPr lang="en-US" sz="2400" dirty="0" err="1"/>
              <a:t>produk</a:t>
            </a:r>
            <a:r>
              <a:rPr lang="en-US" sz="2400" dirty="0"/>
              <a:t> </a:t>
            </a:r>
            <a:r>
              <a:rPr lang="en-US" sz="2400" dirty="0" err="1"/>
              <a:t>dan</a:t>
            </a:r>
            <a:r>
              <a:rPr lang="en-US" sz="2400" dirty="0"/>
              <a:t> proses yang </a:t>
            </a:r>
            <a:r>
              <a:rPr lang="en-US" sz="2400" dirty="0" err="1"/>
              <a:t>inovatif</a:t>
            </a:r>
            <a:r>
              <a:rPr lang="en-US" sz="2400" dirty="0"/>
              <a:t>, </a:t>
            </a:r>
            <a:r>
              <a:rPr lang="en-US" sz="2400" b="1" dirty="0" err="1"/>
              <a:t>sedangkan</a:t>
            </a:r>
            <a:r>
              <a:rPr lang="en-US" sz="2400" b="1" dirty="0"/>
              <a:t> </a:t>
            </a:r>
            <a:r>
              <a:rPr lang="en-US" sz="2400" dirty="0" err="1"/>
              <a:t>operasi</a:t>
            </a:r>
            <a:r>
              <a:rPr lang="en-US" sz="2400" dirty="0"/>
              <a:t> </a:t>
            </a:r>
            <a:r>
              <a:rPr lang="en-US" sz="2400" dirty="0" err="1"/>
              <a:t>perlu</a:t>
            </a:r>
            <a:r>
              <a:rPr lang="en-US" sz="2400" dirty="0"/>
              <a:t> predictability, reliability, </a:t>
            </a:r>
            <a:r>
              <a:rPr lang="en-US" sz="2400" dirty="0" err="1"/>
              <a:t>dan</a:t>
            </a:r>
            <a:r>
              <a:rPr lang="en-US" sz="2400" dirty="0"/>
              <a:t> </a:t>
            </a:r>
            <a:r>
              <a:rPr lang="en-US" sz="2400" dirty="0" err="1"/>
              <a:t>efisiensi</a:t>
            </a:r>
            <a:r>
              <a:rPr lang="en-US" sz="2400" dirty="0"/>
              <a:t>.</a:t>
            </a:r>
          </a:p>
          <a:p>
            <a:r>
              <a:rPr lang="en-US" sz="2400" dirty="0"/>
              <a:t>Ada 3 </a:t>
            </a:r>
            <a:r>
              <a:rPr lang="en-US" sz="2400" dirty="0" err="1"/>
              <a:t>dimensi</a:t>
            </a:r>
            <a:r>
              <a:rPr lang="en-US" sz="2400" dirty="0"/>
              <a:t> </a:t>
            </a:r>
            <a:r>
              <a:rPr lang="en-US" sz="2400" dirty="0" err="1"/>
              <a:t>perbedaan</a:t>
            </a:r>
            <a:r>
              <a:rPr lang="en-US" sz="2400" dirty="0"/>
              <a:t> </a:t>
            </a:r>
            <a:r>
              <a:rPr lang="en-US" sz="2400" dirty="0" err="1"/>
              <a:t>antara</a:t>
            </a:r>
            <a:r>
              <a:rPr lang="en-US" sz="2400" dirty="0"/>
              <a:t> R&amp;D </a:t>
            </a:r>
            <a:r>
              <a:rPr lang="en-US" sz="2400" dirty="0" err="1"/>
              <a:t>dan</a:t>
            </a:r>
            <a:r>
              <a:rPr lang="en-US" sz="2400" dirty="0"/>
              <a:t> </a:t>
            </a:r>
            <a:r>
              <a:rPr lang="en-US" sz="2400" dirty="0" err="1"/>
              <a:t>Operasi</a:t>
            </a:r>
            <a:r>
              <a:rPr lang="en-US" sz="2400"/>
              <a:t>: </a:t>
            </a:r>
            <a:endParaRPr lang="id-ID" sz="2400" smtClean="0"/>
          </a:p>
          <a:p>
            <a:pPr lvl="1"/>
            <a:r>
              <a:rPr lang="en-US" sz="2000" smtClean="0"/>
              <a:t>(</a:t>
            </a:r>
            <a:r>
              <a:rPr lang="en-US" sz="2000" dirty="0"/>
              <a:t>1) nature of feedback</a:t>
            </a:r>
            <a:r>
              <a:rPr lang="en-US" sz="2000"/>
              <a:t>, </a:t>
            </a:r>
            <a:endParaRPr lang="id-ID" sz="2000" smtClean="0"/>
          </a:p>
          <a:p>
            <a:pPr lvl="1"/>
            <a:r>
              <a:rPr lang="en-US" sz="2000" smtClean="0"/>
              <a:t>(</a:t>
            </a:r>
            <a:r>
              <a:rPr lang="en-US" sz="2000" dirty="0"/>
              <a:t>2) goal orientation</a:t>
            </a:r>
            <a:r>
              <a:rPr lang="en-US" sz="2000"/>
              <a:t>, </a:t>
            </a:r>
            <a:endParaRPr lang="id-ID" sz="2000" smtClean="0"/>
          </a:p>
          <a:p>
            <a:pPr lvl="1"/>
            <a:r>
              <a:rPr lang="en-US" sz="2000" smtClean="0"/>
              <a:t>(</a:t>
            </a:r>
            <a:r>
              <a:rPr lang="en-US" sz="2000" dirty="0"/>
              <a:t>3) interpersonal orientation.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Penjelasan</a:t>
            </a:r>
          </a:p>
        </p:txBody>
      </p:sp>
      <p:sp>
        <p:nvSpPr>
          <p:cNvPr id="849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2400" b="1">
                <a:solidFill>
                  <a:schemeClr val="tx1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Nature of reedback</a:t>
            </a:r>
            <a:r>
              <a:rPr lang="en-US" sz="2400"/>
              <a:t>. Dalam manufaktur, definisi tugas sangat jelas, sehingga hasil dari aktivitas dapat segera terlihat, sedangkan dalam R&amp;D, tugas tidak terdefinisi dengan jelas, sehingga hasil dari kegiatan tidak jelas (ambigu) dan baru nampak setelah beberapa waktu kemudian.</a:t>
            </a:r>
          </a:p>
          <a:p>
            <a:r>
              <a:rPr lang="en-US" sz="2400" b="1">
                <a:solidFill>
                  <a:schemeClr val="tx1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Goal orientation.</a:t>
            </a:r>
            <a:r>
              <a:rPr lang="en-US" sz="2400"/>
              <a:t> Pada manufaktur, orientasi jangka pendek, sedangkan dalam R&amp;D berorientasi jangka panjang.</a:t>
            </a:r>
            <a:endParaRPr lang="en-US" sz="2400" b="1">
              <a:solidFill>
                <a:schemeClr val="tx1"/>
              </a:solidFill>
              <a:effectLst>
                <a:outerShdw blurRad="38100" dist="38100" dir="2700000" algn="tl">
                  <a:srgbClr val="FFFFFF"/>
                </a:outerShdw>
              </a:effectLst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Penjelasan</a:t>
            </a:r>
          </a:p>
        </p:txBody>
      </p:sp>
      <p:sp>
        <p:nvSpPr>
          <p:cNvPr id="860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2800" b="1">
                <a:solidFill>
                  <a:schemeClr val="tx1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Interpersonal Orientation</a:t>
            </a:r>
            <a:r>
              <a:rPr lang="en-US" sz="2800"/>
              <a:t>. Pada dimensi ini, baik departemen manufaktur maupun R&amp;D keduanya mirip. Orientasi interpersonal di kedua departemen cenderung </a:t>
            </a:r>
            <a:r>
              <a:rPr lang="en-US" sz="2800" b="1"/>
              <a:t>IMPERSONAL</a:t>
            </a:r>
            <a:r>
              <a:rPr lang="en-US" sz="2800"/>
              <a:t> (kurang dekat). Perbedaannya, pada lingkungan operasi, fokus individu pada opini, sedangkan pada dept R&amp;D fokus individu pada informasi tertulis.</a:t>
            </a:r>
            <a:endParaRPr lang="en-US" sz="2800" b="1">
              <a:solidFill>
                <a:schemeClr val="tx1"/>
              </a:solidFill>
              <a:effectLst>
                <a:outerShdw blurRad="38100" dist="38100" dir="2700000" algn="tl">
                  <a:srgbClr val="FFFFFF"/>
                </a:outerShdw>
              </a:effectLst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/>
              <a:t>Perbedaan Riset dan Pengembagan</a:t>
            </a:r>
          </a:p>
        </p:txBody>
      </p:sp>
      <p:sp>
        <p:nvSpPr>
          <p:cNvPr id="870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sz="2800"/>
              <a:t>Tidak semua inovasi itu sama. Kita kenal ada 3 macam riset: </a:t>
            </a:r>
            <a:r>
              <a:rPr lang="en-US" sz="2800" i="1"/>
              <a:t>basic research</a:t>
            </a:r>
            <a:r>
              <a:rPr lang="en-US" sz="2800"/>
              <a:t>, </a:t>
            </a:r>
            <a:r>
              <a:rPr lang="en-US" sz="2800" i="1"/>
              <a:t>applied research</a:t>
            </a:r>
            <a:r>
              <a:rPr lang="en-US" sz="2800"/>
              <a:t>, dan </a:t>
            </a:r>
            <a:r>
              <a:rPr lang="en-US" sz="2800" i="1"/>
              <a:t>development</a:t>
            </a:r>
            <a:r>
              <a:rPr lang="en-US" sz="2800"/>
              <a:t>.</a:t>
            </a:r>
          </a:p>
          <a:p>
            <a:pPr>
              <a:lnSpc>
                <a:spcPct val="90000"/>
              </a:lnSpc>
            </a:pPr>
            <a:r>
              <a:rPr lang="en-US" sz="2800"/>
              <a:t>Untuk basic atau applied research, perusahaan cenderung untuk terpusat di laboratorium penelitian; sedangkan pada aktivitas </a:t>
            </a:r>
            <a:r>
              <a:rPr lang="en-US" sz="2800" i="1"/>
              <a:t>development</a:t>
            </a:r>
            <a:r>
              <a:rPr lang="en-US" sz="2800"/>
              <a:t>, bisa di dept R&amp;D atau dengan bantuan </a:t>
            </a:r>
            <a:r>
              <a:rPr lang="en-US" sz="2800" b="1"/>
              <a:t>product development team.</a:t>
            </a:r>
            <a:endParaRPr lang="en-US" sz="280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007" name="Rectangle 39"/>
          <p:cNvSpPr>
            <a:spLocks noGrp="1" noChangeArrowheads="1"/>
          </p:cNvSpPr>
          <p:nvPr>
            <p:ph type="title"/>
          </p:nvPr>
        </p:nvSpPr>
        <p:spPr>
          <a:xfrm>
            <a:off x="514350" y="1471613"/>
            <a:ext cx="7924800" cy="627460"/>
          </a:xfrm>
        </p:spPr>
        <p:txBody>
          <a:bodyPr/>
          <a:lstStyle/>
          <a:p>
            <a:r>
              <a:rPr lang="en-US" sz="6600"/>
              <a:t>Project Organization</a:t>
            </a:r>
          </a:p>
        </p:txBody>
      </p:sp>
      <p:sp>
        <p:nvSpPr>
          <p:cNvPr id="84008" name="Rectangle 40"/>
          <p:cNvSpPr>
            <a:spLocks noGrp="1" noChangeArrowheads="1"/>
          </p:cNvSpPr>
          <p:nvPr>
            <p:ph type="subTitle" idx="4294967295"/>
          </p:nvPr>
        </p:nvSpPr>
        <p:spPr>
          <a:xfrm>
            <a:off x="1276350" y="2886075"/>
            <a:ext cx="6400800" cy="1314450"/>
          </a:xfrm>
        </p:spPr>
        <p:txBody>
          <a:bodyPr/>
          <a:lstStyle/>
          <a:p>
            <a:pPr marL="0" indent="0" algn="ctr"/>
            <a:r>
              <a:rPr lang="en-US"/>
              <a:t> Matrix Organization</a:t>
            </a:r>
          </a:p>
          <a:p>
            <a:pPr marL="0" indent="0" algn="ctr"/>
            <a:r>
              <a:rPr lang="en-US"/>
              <a:t> Quasi-Structure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412" name="Rectangle 4"/>
          <p:cNvSpPr>
            <a:spLocks noChangeArrowheads="1"/>
          </p:cNvSpPr>
          <p:nvPr/>
        </p:nvSpPr>
        <p:spPr bwMode="auto">
          <a:xfrm>
            <a:off x="3714750" y="342900"/>
            <a:ext cx="1600200" cy="285750"/>
          </a:xfrm>
          <a:prstGeom prst="rect">
            <a:avLst/>
          </a:prstGeom>
          <a:solidFill>
            <a:schemeClr val="accent1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sz="1400"/>
              <a:t>Board Chairman</a:t>
            </a:r>
          </a:p>
        </p:txBody>
      </p:sp>
      <p:grpSp>
        <p:nvGrpSpPr>
          <p:cNvPr id="145462" name="Group 54"/>
          <p:cNvGrpSpPr>
            <a:grpSpLocks/>
          </p:cNvGrpSpPr>
          <p:nvPr/>
        </p:nvGrpSpPr>
        <p:grpSpPr bwMode="auto">
          <a:xfrm>
            <a:off x="284163" y="642938"/>
            <a:ext cx="8555038" cy="3914775"/>
            <a:chOff x="179" y="540"/>
            <a:chExt cx="5389" cy="3288"/>
          </a:xfrm>
        </p:grpSpPr>
        <p:sp>
          <p:nvSpPr>
            <p:cNvPr id="145459" name="Line 51"/>
            <p:cNvSpPr>
              <a:spLocks noChangeShapeType="1"/>
            </p:cNvSpPr>
            <p:nvPr/>
          </p:nvSpPr>
          <p:spPr bwMode="auto">
            <a:xfrm>
              <a:off x="2844" y="540"/>
              <a:ext cx="0" cy="72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45455" name="Line 47"/>
            <p:cNvSpPr>
              <a:spLocks noChangeShapeType="1"/>
            </p:cNvSpPr>
            <p:nvPr/>
          </p:nvSpPr>
          <p:spPr bwMode="auto">
            <a:xfrm>
              <a:off x="2580" y="1248"/>
              <a:ext cx="0" cy="2556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45456" name="Line 48"/>
            <p:cNvSpPr>
              <a:spLocks noChangeShapeType="1"/>
            </p:cNvSpPr>
            <p:nvPr/>
          </p:nvSpPr>
          <p:spPr bwMode="auto">
            <a:xfrm>
              <a:off x="3408" y="1260"/>
              <a:ext cx="0" cy="2556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45457" name="Line 49"/>
            <p:cNvSpPr>
              <a:spLocks noChangeShapeType="1"/>
            </p:cNvSpPr>
            <p:nvPr/>
          </p:nvSpPr>
          <p:spPr bwMode="auto">
            <a:xfrm>
              <a:off x="4188" y="1260"/>
              <a:ext cx="0" cy="2556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45458" name="Line 50"/>
            <p:cNvSpPr>
              <a:spLocks noChangeShapeType="1"/>
            </p:cNvSpPr>
            <p:nvPr/>
          </p:nvSpPr>
          <p:spPr bwMode="auto">
            <a:xfrm>
              <a:off x="5028" y="1260"/>
              <a:ext cx="0" cy="2556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45423" name="Line 15"/>
            <p:cNvSpPr>
              <a:spLocks noChangeShapeType="1"/>
            </p:cNvSpPr>
            <p:nvPr/>
          </p:nvSpPr>
          <p:spPr bwMode="auto">
            <a:xfrm>
              <a:off x="1764" y="1236"/>
              <a:ext cx="0" cy="2556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45413" name="Oval 5"/>
            <p:cNvSpPr>
              <a:spLocks noChangeArrowheads="1"/>
            </p:cNvSpPr>
            <p:nvPr/>
          </p:nvSpPr>
          <p:spPr bwMode="auto">
            <a:xfrm>
              <a:off x="2388" y="672"/>
              <a:ext cx="912" cy="432"/>
            </a:xfrm>
            <a:prstGeom prst="ellipse">
              <a:avLst/>
            </a:prstGeom>
            <a:solidFill>
              <a:schemeClr val="accent1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r>
                <a:rPr lang="en-US"/>
                <a:t>President</a:t>
              </a:r>
            </a:p>
          </p:txBody>
        </p:sp>
        <p:sp>
          <p:nvSpPr>
            <p:cNvPr id="145414" name="Rectangle 6"/>
            <p:cNvSpPr>
              <a:spLocks noChangeArrowheads="1"/>
            </p:cNvSpPr>
            <p:nvPr/>
          </p:nvSpPr>
          <p:spPr bwMode="auto">
            <a:xfrm>
              <a:off x="1428" y="1344"/>
              <a:ext cx="672" cy="288"/>
            </a:xfrm>
            <a:prstGeom prst="rect">
              <a:avLst/>
            </a:prstGeom>
            <a:solidFill>
              <a:schemeClr val="accent1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r>
                <a:rPr lang="en-US" sz="1400"/>
                <a:t>Marketing</a:t>
              </a:r>
            </a:p>
            <a:p>
              <a:pPr algn="ctr"/>
              <a:r>
                <a:rPr lang="en-US" sz="1400"/>
                <a:t>Manager</a:t>
              </a:r>
            </a:p>
          </p:txBody>
        </p:sp>
        <p:sp>
          <p:nvSpPr>
            <p:cNvPr id="145415" name="Rectangle 7"/>
            <p:cNvSpPr>
              <a:spLocks noChangeArrowheads="1"/>
            </p:cNvSpPr>
            <p:nvPr/>
          </p:nvSpPr>
          <p:spPr bwMode="auto">
            <a:xfrm>
              <a:off x="2244" y="1344"/>
              <a:ext cx="672" cy="288"/>
            </a:xfrm>
            <a:prstGeom prst="rect">
              <a:avLst/>
            </a:prstGeom>
            <a:solidFill>
              <a:schemeClr val="accent1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r>
                <a:rPr lang="en-US" sz="1400"/>
                <a:t>Manufctrg</a:t>
              </a:r>
            </a:p>
            <a:p>
              <a:pPr algn="ctr"/>
              <a:r>
                <a:rPr lang="en-US" sz="1400"/>
                <a:t>Manager</a:t>
              </a:r>
            </a:p>
          </p:txBody>
        </p:sp>
        <p:sp>
          <p:nvSpPr>
            <p:cNvPr id="145416" name="Rectangle 8"/>
            <p:cNvSpPr>
              <a:spLocks noChangeArrowheads="1"/>
            </p:cNvSpPr>
            <p:nvPr/>
          </p:nvSpPr>
          <p:spPr bwMode="auto">
            <a:xfrm>
              <a:off x="3060" y="1344"/>
              <a:ext cx="672" cy="288"/>
            </a:xfrm>
            <a:prstGeom prst="rect">
              <a:avLst/>
            </a:prstGeom>
            <a:solidFill>
              <a:schemeClr val="accent1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r>
                <a:rPr lang="en-US" sz="1400"/>
                <a:t>Tech.Devlpn</a:t>
              </a:r>
            </a:p>
            <a:p>
              <a:pPr algn="ctr"/>
              <a:r>
                <a:rPr lang="en-US" sz="1400"/>
                <a:t>Manager</a:t>
              </a:r>
            </a:p>
          </p:txBody>
        </p:sp>
        <p:sp>
          <p:nvSpPr>
            <p:cNvPr id="145417" name="Rectangle 9"/>
            <p:cNvSpPr>
              <a:spLocks noChangeArrowheads="1"/>
            </p:cNvSpPr>
            <p:nvPr/>
          </p:nvSpPr>
          <p:spPr bwMode="auto">
            <a:xfrm>
              <a:off x="3876" y="1344"/>
              <a:ext cx="672" cy="288"/>
            </a:xfrm>
            <a:prstGeom prst="rect">
              <a:avLst/>
            </a:prstGeom>
            <a:solidFill>
              <a:schemeClr val="accent1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r>
                <a:rPr lang="en-US" sz="1400"/>
                <a:t>Research</a:t>
              </a:r>
            </a:p>
            <a:p>
              <a:pPr algn="ctr"/>
              <a:r>
                <a:rPr lang="en-US" sz="1400"/>
                <a:t>Manager</a:t>
              </a:r>
            </a:p>
          </p:txBody>
        </p:sp>
        <p:sp>
          <p:nvSpPr>
            <p:cNvPr id="145418" name="Rectangle 10"/>
            <p:cNvSpPr>
              <a:spLocks noChangeArrowheads="1"/>
            </p:cNvSpPr>
            <p:nvPr/>
          </p:nvSpPr>
          <p:spPr bwMode="auto">
            <a:xfrm>
              <a:off x="4692" y="1344"/>
              <a:ext cx="672" cy="288"/>
            </a:xfrm>
            <a:prstGeom prst="rect">
              <a:avLst/>
            </a:prstGeom>
            <a:solidFill>
              <a:schemeClr val="accent1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r>
                <a:rPr lang="en-US" sz="1400"/>
                <a:t>Controller</a:t>
              </a:r>
            </a:p>
          </p:txBody>
        </p:sp>
        <p:sp>
          <p:nvSpPr>
            <p:cNvPr id="145419" name="Rectangle 11"/>
            <p:cNvSpPr>
              <a:spLocks noChangeArrowheads="1"/>
            </p:cNvSpPr>
            <p:nvPr/>
          </p:nvSpPr>
          <p:spPr bwMode="auto">
            <a:xfrm>
              <a:off x="468" y="1872"/>
              <a:ext cx="672" cy="288"/>
            </a:xfrm>
            <a:prstGeom prst="rect">
              <a:avLst/>
            </a:prstGeom>
            <a:solidFill>
              <a:schemeClr val="accent1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r>
                <a:rPr lang="en-US" sz="1400"/>
                <a:t>Business</a:t>
              </a:r>
            </a:p>
            <a:p>
              <a:pPr algn="ctr"/>
              <a:r>
                <a:rPr lang="en-US" sz="1400"/>
                <a:t>Number 1</a:t>
              </a:r>
            </a:p>
          </p:txBody>
        </p:sp>
        <p:sp>
          <p:nvSpPr>
            <p:cNvPr id="145420" name="Rectangle 12"/>
            <p:cNvSpPr>
              <a:spLocks noChangeArrowheads="1"/>
            </p:cNvSpPr>
            <p:nvPr/>
          </p:nvSpPr>
          <p:spPr bwMode="auto">
            <a:xfrm>
              <a:off x="468" y="2352"/>
              <a:ext cx="672" cy="288"/>
            </a:xfrm>
            <a:prstGeom prst="rect">
              <a:avLst/>
            </a:prstGeom>
            <a:solidFill>
              <a:schemeClr val="accent1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r>
                <a:rPr lang="en-US" sz="1400"/>
                <a:t>Business</a:t>
              </a:r>
            </a:p>
            <a:p>
              <a:pPr algn="ctr"/>
              <a:r>
                <a:rPr lang="en-US" sz="1400"/>
                <a:t>Number 2</a:t>
              </a:r>
            </a:p>
          </p:txBody>
        </p:sp>
        <p:sp>
          <p:nvSpPr>
            <p:cNvPr id="145421" name="Rectangle 13"/>
            <p:cNvSpPr>
              <a:spLocks noChangeArrowheads="1"/>
            </p:cNvSpPr>
            <p:nvPr/>
          </p:nvSpPr>
          <p:spPr bwMode="auto">
            <a:xfrm>
              <a:off x="468" y="2880"/>
              <a:ext cx="672" cy="288"/>
            </a:xfrm>
            <a:prstGeom prst="rect">
              <a:avLst/>
            </a:prstGeom>
            <a:solidFill>
              <a:schemeClr val="accent1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r>
                <a:rPr lang="en-US" sz="1400"/>
                <a:t>Business</a:t>
              </a:r>
            </a:p>
            <a:p>
              <a:pPr algn="ctr"/>
              <a:r>
                <a:rPr lang="en-US" sz="1400"/>
                <a:t>Number 3</a:t>
              </a:r>
            </a:p>
          </p:txBody>
        </p:sp>
        <p:sp>
          <p:nvSpPr>
            <p:cNvPr id="145422" name="Rectangle 14"/>
            <p:cNvSpPr>
              <a:spLocks noChangeArrowheads="1"/>
            </p:cNvSpPr>
            <p:nvPr/>
          </p:nvSpPr>
          <p:spPr bwMode="auto">
            <a:xfrm>
              <a:off x="468" y="3408"/>
              <a:ext cx="672" cy="288"/>
            </a:xfrm>
            <a:prstGeom prst="rect">
              <a:avLst/>
            </a:prstGeom>
            <a:solidFill>
              <a:schemeClr val="accent1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r>
                <a:rPr lang="en-US" sz="1400"/>
                <a:t>Business</a:t>
              </a:r>
            </a:p>
            <a:p>
              <a:pPr algn="ctr"/>
              <a:r>
                <a:rPr lang="en-US" sz="1400"/>
                <a:t>Number 4</a:t>
              </a:r>
            </a:p>
          </p:txBody>
        </p:sp>
        <p:sp>
          <p:nvSpPr>
            <p:cNvPr id="145428" name="Line 20"/>
            <p:cNvSpPr>
              <a:spLocks noChangeShapeType="1"/>
            </p:cNvSpPr>
            <p:nvPr/>
          </p:nvSpPr>
          <p:spPr bwMode="auto">
            <a:xfrm>
              <a:off x="1140" y="2016"/>
              <a:ext cx="3936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prstDash val="dash"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45429" name="Line 21"/>
            <p:cNvSpPr>
              <a:spLocks noChangeShapeType="1"/>
            </p:cNvSpPr>
            <p:nvPr/>
          </p:nvSpPr>
          <p:spPr bwMode="auto">
            <a:xfrm>
              <a:off x="1140" y="2496"/>
              <a:ext cx="3936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prstDash val="dash"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45430" name="Line 22"/>
            <p:cNvSpPr>
              <a:spLocks noChangeShapeType="1"/>
            </p:cNvSpPr>
            <p:nvPr/>
          </p:nvSpPr>
          <p:spPr bwMode="auto">
            <a:xfrm>
              <a:off x="1140" y="3024"/>
              <a:ext cx="3936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prstDash val="dash"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45431" name="Line 23"/>
            <p:cNvSpPr>
              <a:spLocks noChangeShapeType="1"/>
            </p:cNvSpPr>
            <p:nvPr/>
          </p:nvSpPr>
          <p:spPr bwMode="auto">
            <a:xfrm>
              <a:off x="1140" y="3552"/>
              <a:ext cx="3936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prstDash val="dash"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45432" name="Oval 24"/>
            <p:cNvSpPr>
              <a:spLocks noChangeArrowheads="1"/>
            </p:cNvSpPr>
            <p:nvPr/>
          </p:nvSpPr>
          <p:spPr bwMode="auto">
            <a:xfrm>
              <a:off x="1668" y="1920"/>
              <a:ext cx="240" cy="240"/>
            </a:xfrm>
            <a:prstGeom prst="ellipse">
              <a:avLst/>
            </a:prstGeom>
            <a:solidFill>
              <a:srgbClr val="FFFFFF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45433" name="Oval 25"/>
            <p:cNvSpPr>
              <a:spLocks noChangeArrowheads="1"/>
            </p:cNvSpPr>
            <p:nvPr/>
          </p:nvSpPr>
          <p:spPr bwMode="auto">
            <a:xfrm>
              <a:off x="2460" y="1908"/>
              <a:ext cx="240" cy="240"/>
            </a:xfrm>
            <a:prstGeom prst="ellipse">
              <a:avLst/>
            </a:prstGeom>
            <a:solidFill>
              <a:srgbClr val="FFFFFF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45434" name="Oval 26"/>
            <p:cNvSpPr>
              <a:spLocks noChangeArrowheads="1"/>
            </p:cNvSpPr>
            <p:nvPr/>
          </p:nvSpPr>
          <p:spPr bwMode="auto">
            <a:xfrm>
              <a:off x="3276" y="1920"/>
              <a:ext cx="240" cy="240"/>
            </a:xfrm>
            <a:prstGeom prst="ellipse">
              <a:avLst/>
            </a:prstGeom>
            <a:solidFill>
              <a:srgbClr val="FFFFFF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45435" name="Oval 27"/>
            <p:cNvSpPr>
              <a:spLocks noChangeArrowheads="1"/>
            </p:cNvSpPr>
            <p:nvPr/>
          </p:nvSpPr>
          <p:spPr bwMode="auto">
            <a:xfrm>
              <a:off x="4092" y="1896"/>
              <a:ext cx="240" cy="240"/>
            </a:xfrm>
            <a:prstGeom prst="ellipse">
              <a:avLst/>
            </a:prstGeom>
            <a:solidFill>
              <a:srgbClr val="FFFFFF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45436" name="Oval 28"/>
            <p:cNvSpPr>
              <a:spLocks noChangeArrowheads="1"/>
            </p:cNvSpPr>
            <p:nvPr/>
          </p:nvSpPr>
          <p:spPr bwMode="auto">
            <a:xfrm>
              <a:off x="4920" y="1896"/>
              <a:ext cx="240" cy="240"/>
            </a:xfrm>
            <a:prstGeom prst="ellipse">
              <a:avLst/>
            </a:prstGeom>
            <a:solidFill>
              <a:srgbClr val="FFFFFF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45438" name="Oval 30"/>
            <p:cNvSpPr>
              <a:spLocks noChangeArrowheads="1"/>
            </p:cNvSpPr>
            <p:nvPr/>
          </p:nvSpPr>
          <p:spPr bwMode="auto">
            <a:xfrm>
              <a:off x="1668" y="2388"/>
              <a:ext cx="240" cy="240"/>
            </a:xfrm>
            <a:prstGeom prst="ellipse">
              <a:avLst/>
            </a:prstGeom>
            <a:solidFill>
              <a:srgbClr val="FFFFFF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45439" name="Oval 31"/>
            <p:cNvSpPr>
              <a:spLocks noChangeArrowheads="1"/>
            </p:cNvSpPr>
            <p:nvPr/>
          </p:nvSpPr>
          <p:spPr bwMode="auto">
            <a:xfrm>
              <a:off x="2460" y="2376"/>
              <a:ext cx="240" cy="240"/>
            </a:xfrm>
            <a:prstGeom prst="ellipse">
              <a:avLst/>
            </a:prstGeom>
            <a:solidFill>
              <a:srgbClr val="FFFFFF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45440" name="Oval 32"/>
            <p:cNvSpPr>
              <a:spLocks noChangeArrowheads="1"/>
            </p:cNvSpPr>
            <p:nvPr/>
          </p:nvSpPr>
          <p:spPr bwMode="auto">
            <a:xfrm>
              <a:off x="3276" y="2388"/>
              <a:ext cx="240" cy="240"/>
            </a:xfrm>
            <a:prstGeom prst="ellipse">
              <a:avLst/>
            </a:prstGeom>
            <a:solidFill>
              <a:srgbClr val="FFFFFF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45441" name="Oval 33"/>
            <p:cNvSpPr>
              <a:spLocks noChangeArrowheads="1"/>
            </p:cNvSpPr>
            <p:nvPr/>
          </p:nvSpPr>
          <p:spPr bwMode="auto">
            <a:xfrm>
              <a:off x="4092" y="2364"/>
              <a:ext cx="240" cy="240"/>
            </a:xfrm>
            <a:prstGeom prst="ellipse">
              <a:avLst/>
            </a:prstGeom>
            <a:solidFill>
              <a:srgbClr val="FFFFFF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45442" name="Oval 34"/>
            <p:cNvSpPr>
              <a:spLocks noChangeArrowheads="1"/>
            </p:cNvSpPr>
            <p:nvPr/>
          </p:nvSpPr>
          <p:spPr bwMode="auto">
            <a:xfrm>
              <a:off x="4920" y="2364"/>
              <a:ext cx="240" cy="240"/>
            </a:xfrm>
            <a:prstGeom prst="ellipse">
              <a:avLst/>
            </a:prstGeom>
            <a:solidFill>
              <a:srgbClr val="FFFFFF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45443" name="Oval 35"/>
            <p:cNvSpPr>
              <a:spLocks noChangeArrowheads="1"/>
            </p:cNvSpPr>
            <p:nvPr/>
          </p:nvSpPr>
          <p:spPr bwMode="auto">
            <a:xfrm>
              <a:off x="1656" y="2916"/>
              <a:ext cx="240" cy="240"/>
            </a:xfrm>
            <a:prstGeom prst="ellipse">
              <a:avLst/>
            </a:prstGeom>
            <a:solidFill>
              <a:srgbClr val="FFFFFF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45444" name="Oval 36"/>
            <p:cNvSpPr>
              <a:spLocks noChangeArrowheads="1"/>
            </p:cNvSpPr>
            <p:nvPr/>
          </p:nvSpPr>
          <p:spPr bwMode="auto">
            <a:xfrm>
              <a:off x="2448" y="2904"/>
              <a:ext cx="240" cy="240"/>
            </a:xfrm>
            <a:prstGeom prst="ellipse">
              <a:avLst/>
            </a:prstGeom>
            <a:solidFill>
              <a:srgbClr val="FFFFFF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45445" name="Oval 37"/>
            <p:cNvSpPr>
              <a:spLocks noChangeArrowheads="1"/>
            </p:cNvSpPr>
            <p:nvPr/>
          </p:nvSpPr>
          <p:spPr bwMode="auto">
            <a:xfrm>
              <a:off x="3264" y="2916"/>
              <a:ext cx="240" cy="240"/>
            </a:xfrm>
            <a:prstGeom prst="ellipse">
              <a:avLst/>
            </a:prstGeom>
            <a:solidFill>
              <a:srgbClr val="FFFFFF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45446" name="Oval 38"/>
            <p:cNvSpPr>
              <a:spLocks noChangeArrowheads="1"/>
            </p:cNvSpPr>
            <p:nvPr/>
          </p:nvSpPr>
          <p:spPr bwMode="auto">
            <a:xfrm>
              <a:off x="4080" y="2892"/>
              <a:ext cx="240" cy="240"/>
            </a:xfrm>
            <a:prstGeom prst="ellipse">
              <a:avLst/>
            </a:prstGeom>
            <a:solidFill>
              <a:srgbClr val="FFFFFF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45447" name="Oval 39"/>
            <p:cNvSpPr>
              <a:spLocks noChangeArrowheads="1"/>
            </p:cNvSpPr>
            <p:nvPr/>
          </p:nvSpPr>
          <p:spPr bwMode="auto">
            <a:xfrm>
              <a:off x="4908" y="2892"/>
              <a:ext cx="240" cy="240"/>
            </a:xfrm>
            <a:prstGeom prst="ellipse">
              <a:avLst/>
            </a:prstGeom>
            <a:solidFill>
              <a:srgbClr val="FFFFFF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45448" name="Oval 40"/>
            <p:cNvSpPr>
              <a:spLocks noChangeArrowheads="1"/>
            </p:cNvSpPr>
            <p:nvPr/>
          </p:nvSpPr>
          <p:spPr bwMode="auto">
            <a:xfrm>
              <a:off x="1644" y="3432"/>
              <a:ext cx="240" cy="240"/>
            </a:xfrm>
            <a:prstGeom prst="ellipse">
              <a:avLst/>
            </a:prstGeom>
            <a:solidFill>
              <a:srgbClr val="FFFFFF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45449" name="Oval 41"/>
            <p:cNvSpPr>
              <a:spLocks noChangeArrowheads="1"/>
            </p:cNvSpPr>
            <p:nvPr/>
          </p:nvSpPr>
          <p:spPr bwMode="auto">
            <a:xfrm>
              <a:off x="2436" y="3420"/>
              <a:ext cx="240" cy="240"/>
            </a:xfrm>
            <a:prstGeom prst="ellipse">
              <a:avLst/>
            </a:prstGeom>
            <a:solidFill>
              <a:srgbClr val="FFFFFF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45450" name="Oval 42"/>
            <p:cNvSpPr>
              <a:spLocks noChangeArrowheads="1"/>
            </p:cNvSpPr>
            <p:nvPr/>
          </p:nvSpPr>
          <p:spPr bwMode="auto">
            <a:xfrm>
              <a:off x="3252" y="3432"/>
              <a:ext cx="240" cy="240"/>
            </a:xfrm>
            <a:prstGeom prst="ellipse">
              <a:avLst/>
            </a:prstGeom>
            <a:solidFill>
              <a:srgbClr val="FFFFFF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45451" name="Oval 43"/>
            <p:cNvSpPr>
              <a:spLocks noChangeArrowheads="1"/>
            </p:cNvSpPr>
            <p:nvPr/>
          </p:nvSpPr>
          <p:spPr bwMode="auto">
            <a:xfrm>
              <a:off x="4068" y="3408"/>
              <a:ext cx="240" cy="240"/>
            </a:xfrm>
            <a:prstGeom prst="ellipse">
              <a:avLst/>
            </a:prstGeom>
            <a:solidFill>
              <a:srgbClr val="FFFFFF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45452" name="Oval 44"/>
            <p:cNvSpPr>
              <a:spLocks noChangeArrowheads="1"/>
            </p:cNvSpPr>
            <p:nvPr/>
          </p:nvSpPr>
          <p:spPr bwMode="auto">
            <a:xfrm>
              <a:off x="4896" y="3408"/>
              <a:ext cx="240" cy="240"/>
            </a:xfrm>
            <a:prstGeom prst="ellipse">
              <a:avLst/>
            </a:prstGeom>
            <a:solidFill>
              <a:srgbClr val="FFFFFF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45454" name="Freeform 46"/>
            <p:cNvSpPr>
              <a:spLocks/>
            </p:cNvSpPr>
            <p:nvPr/>
          </p:nvSpPr>
          <p:spPr bwMode="auto">
            <a:xfrm>
              <a:off x="408" y="1248"/>
              <a:ext cx="5160" cy="2580"/>
            </a:xfrm>
            <a:custGeom>
              <a:avLst/>
              <a:gdLst/>
              <a:ahLst/>
              <a:cxnLst>
                <a:cxn ang="0">
                  <a:pos x="0" y="2580"/>
                </a:cxn>
                <a:cxn ang="0">
                  <a:pos x="0" y="0"/>
                </a:cxn>
                <a:cxn ang="0">
                  <a:pos x="5160" y="0"/>
                </a:cxn>
              </a:cxnLst>
              <a:rect l="0" t="0" r="r" b="b"/>
              <a:pathLst>
                <a:path w="5160" h="2580">
                  <a:moveTo>
                    <a:pt x="0" y="2580"/>
                  </a:moveTo>
                  <a:lnTo>
                    <a:pt x="0" y="0"/>
                  </a:lnTo>
                  <a:lnTo>
                    <a:pt x="5160" y="0"/>
                  </a:lnTo>
                </a:path>
              </a:pathLst>
            </a:custGeom>
            <a:noFill/>
            <a:ln w="12700" cap="flat" cmpd="sng">
              <a:solidFill>
                <a:schemeClr val="tx1"/>
              </a:solidFill>
              <a:prstDash val="solid"/>
              <a:round/>
              <a:headEnd type="triangle" w="med" len="med"/>
              <a:tailEnd type="triangle" w="med" len="med"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45460" name="Text Box 52"/>
            <p:cNvSpPr txBox="1">
              <a:spLocks noChangeArrowheads="1"/>
            </p:cNvSpPr>
            <p:nvPr/>
          </p:nvSpPr>
          <p:spPr bwMode="auto">
            <a:xfrm>
              <a:off x="3650" y="923"/>
              <a:ext cx="1409" cy="310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/>
                <a:t>Cost center function</a:t>
              </a:r>
            </a:p>
          </p:txBody>
        </p:sp>
        <p:sp>
          <p:nvSpPr>
            <p:cNvPr id="145461" name="Text Box 53"/>
            <p:cNvSpPr txBox="1">
              <a:spLocks noChangeArrowheads="1"/>
            </p:cNvSpPr>
            <p:nvPr/>
          </p:nvSpPr>
          <p:spPr bwMode="auto">
            <a:xfrm rot="16200000">
              <a:off x="-304" y="2494"/>
              <a:ext cx="1200" cy="233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/>
                <a:t>Profit center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436" name="Rectangle 4"/>
          <p:cNvSpPr>
            <a:spLocks noGrp="1" noChangeArrowheads="1"/>
          </p:cNvSpPr>
          <p:nvPr>
            <p:ph type="ctrTitle"/>
          </p:nvPr>
        </p:nvSpPr>
        <p:spPr>
          <a:xfrm>
            <a:off x="933450" y="827485"/>
            <a:ext cx="6965950" cy="1543050"/>
          </a:xfrm>
        </p:spPr>
        <p:txBody>
          <a:bodyPr/>
          <a:lstStyle/>
          <a:p>
            <a:r>
              <a:rPr lang="en-US" sz="5400"/>
              <a:t>Principle and Process of Organizing</a:t>
            </a:r>
          </a:p>
        </p:txBody>
      </p:sp>
      <p:sp>
        <p:nvSpPr>
          <p:cNvPr id="146438" name="Rectangle 6"/>
          <p:cNvSpPr>
            <a:spLocks noGrp="1" noChangeArrowheads="1"/>
          </p:cNvSpPr>
          <p:nvPr>
            <p:ph type="subTitle" idx="1"/>
          </p:nvPr>
        </p:nvSpPr>
        <p:spPr>
          <a:xfrm>
            <a:off x="755650" y="2686050"/>
            <a:ext cx="7602538" cy="1314450"/>
          </a:xfrm>
        </p:spPr>
        <p:txBody>
          <a:bodyPr/>
          <a:lstStyle/>
          <a:p>
            <a:pPr marL="609600" indent="-609600" algn="l">
              <a:lnSpc>
                <a:spcPct val="80000"/>
              </a:lnSpc>
            </a:pPr>
            <a:r>
              <a:rPr lang="en-US" b="1">
                <a:solidFill>
                  <a:srgbClr val="CC00CC"/>
                </a:solidFill>
              </a:rPr>
              <a:t>Terdapat dua persoalan:</a:t>
            </a:r>
          </a:p>
          <a:p>
            <a:pPr marL="609600" indent="-609600" algn="l">
              <a:lnSpc>
                <a:spcPct val="80000"/>
              </a:lnSpc>
              <a:buFontTx/>
              <a:buAutoNum type="arabicPeriod"/>
            </a:pPr>
            <a:r>
              <a:rPr lang="en-US"/>
              <a:t>Pemilihan Mekanisme Organisasional</a:t>
            </a:r>
          </a:p>
          <a:p>
            <a:pPr marL="609600" indent="-609600" algn="l">
              <a:lnSpc>
                <a:spcPct val="80000"/>
              </a:lnSpc>
              <a:buFontTx/>
              <a:buAutoNum type="arabicPeriod"/>
            </a:pPr>
            <a:r>
              <a:rPr lang="en-US"/>
              <a:t>Tantangan menjaga keterkaitan antar organisasi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/>
              <a:t>Principle and Process of Organizing</a:t>
            </a:r>
          </a:p>
        </p:txBody>
      </p:sp>
      <p:sp>
        <p:nvSpPr>
          <p:cNvPr id="7680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2400" dirty="0"/>
              <a:t>The choice of </a:t>
            </a:r>
            <a:r>
              <a:rPr lang="en-US" sz="2400" dirty="0" err="1"/>
              <a:t>ogranizational</a:t>
            </a:r>
            <a:r>
              <a:rPr lang="en-US" sz="2400" dirty="0"/>
              <a:t> mechanism:</a:t>
            </a:r>
          </a:p>
          <a:p>
            <a:pPr lvl="1"/>
            <a:r>
              <a:rPr lang="en-US" sz="2000" dirty="0"/>
              <a:t>Environmental factors</a:t>
            </a:r>
          </a:p>
          <a:p>
            <a:pPr lvl="1"/>
            <a:r>
              <a:rPr lang="en-US" sz="2000" dirty="0"/>
              <a:t>Strategic context</a:t>
            </a:r>
          </a:p>
          <a:p>
            <a:pPr lvl="1"/>
            <a:r>
              <a:rPr lang="en-US" sz="2000" dirty="0"/>
              <a:t>Economic considerations</a:t>
            </a:r>
          </a:p>
          <a:p>
            <a:pPr lvl="1"/>
            <a:r>
              <a:rPr lang="en-US" sz="2000" dirty="0"/>
              <a:t>Factors related to globalization</a:t>
            </a:r>
          </a:p>
          <a:p>
            <a:r>
              <a:rPr lang="en-US" sz="2400" dirty="0"/>
              <a:t>Managing Linkage</a:t>
            </a:r>
          </a:p>
          <a:p>
            <a:pPr lvl="1"/>
            <a:r>
              <a:rPr lang="en-US" sz="2000" dirty="0"/>
              <a:t>In-house activity</a:t>
            </a:r>
          </a:p>
          <a:p>
            <a:pPr lvl="1"/>
            <a:r>
              <a:rPr lang="en-US" sz="2000" dirty="0"/>
              <a:t>External Sourcing</a:t>
            </a:r>
          </a:p>
          <a:p>
            <a:pPr>
              <a:buFontTx/>
              <a:buNone/>
            </a:pPr>
            <a:endParaRPr lang="en-US" sz="2400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Environmental Factors</a:t>
            </a:r>
          </a:p>
        </p:txBody>
      </p:sp>
      <p:sp>
        <p:nvSpPr>
          <p:cNvPr id="7782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These factors also determine the appropriate organizational forms for stimulating innovation.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Strategic Context</a:t>
            </a:r>
          </a:p>
        </p:txBody>
      </p:sp>
      <p:sp>
        <p:nvSpPr>
          <p:cNvPr id="788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sz="2400"/>
              <a:t>There are two ways in which corporate strategy influences the mechanisms for organizing for innovation:</a:t>
            </a:r>
          </a:p>
          <a:p>
            <a:pPr lvl="1">
              <a:lnSpc>
                <a:spcPct val="90000"/>
              </a:lnSpc>
            </a:pPr>
            <a:r>
              <a:rPr lang="en-US" sz="2000"/>
              <a:t>Innovative activity is only one of the activities performed by a firm, which in turn is shaped by the firm’s corporate strategy.</a:t>
            </a:r>
          </a:p>
          <a:p>
            <a:pPr lvl="1">
              <a:lnSpc>
                <a:spcPct val="90000"/>
              </a:lnSpc>
            </a:pPr>
            <a:r>
              <a:rPr lang="en-US" sz="2000"/>
              <a:t>The corporate strategy has a profound </a:t>
            </a:r>
            <a:r>
              <a:rPr lang="en-US" sz="2000" smtClean="0"/>
              <a:t>influence </a:t>
            </a:r>
            <a:r>
              <a:rPr lang="id-ID" sz="2000" smtClean="0"/>
              <a:t>(pengaruh besar) </a:t>
            </a:r>
            <a:r>
              <a:rPr lang="en-US" sz="2000" smtClean="0"/>
              <a:t>on </a:t>
            </a:r>
            <a:r>
              <a:rPr lang="en-US" sz="2000"/>
              <a:t>the mix of research that a firm decides to carry out—basic, applied, or development.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Economic Consideration</a:t>
            </a:r>
          </a:p>
        </p:txBody>
      </p:sp>
      <p:sp>
        <p:nvSpPr>
          <p:cNvPr id="798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2400" dirty="0"/>
              <a:t>Centralization (</a:t>
            </a:r>
            <a:r>
              <a:rPr lang="en-US" sz="2400" dirty="0" err="1"/>
              <a:t>terpusat</a:t>
            </a:r>
            <a:r>
              <a:rPr lang="en-US" sz="2400" dirty="0"/>
              <a:t> di R&amp;D </a:t>
            </a:r>
            <a:r>
              <a:rPr lang="en-US" sz="2400" dirty="0" err="1"/>
              <a:t>dept</a:t>
            </a:r>
            <a:r>
              <a:rPr lang="en-US" sz="2400" dirty="0"/>
              <a:t>), often yields internal benefits in research</a:t>
            </a:r>
          </a:p>
          <a:p>
            <a:r>
              <a:rPr lang="en-US" sz="2400" dirty="0"/>
              <a:t>Decentralization (</a:t>
            </a:r>
            <a:r>
              <a:rPr lang="en-US" sz="2400" dirty="0" err="1"/>
              <a:t>berada</a:t>
            </a:r>
            <a:r>
              <a:rPr lang="en-US" sz="2400" dirty="0"/>
              <a:t> di masing2 </a:t>
            </a:r>
            <a:r>
              <a:rPr lang="en-US" sz="2400" dirty="0" err="1"/>
              <a:t>dept</a:t>
            </a:r>
            <a:r>
              <a:rPr lang="en-US" sz="2400" dirty="0"/>
              <a:t>), has the advantage of good external coupling and communication linkages with other organizational functions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482" name="Rectangle 2"/>
          <p:cNvSpPr>
            <a:spLocks noGrp="1" noChangeArrowheads="1"/>
          </p:cNvSpPr>
          <p:nvPr>
            <p:ph type="title"/>
          </p:nvPr>
        </p:nvSpPr>
        <p:spPr>
          <a:xfrm>
            <a:off x="495300" y="385763"/>
            <a:ext cx="7924800" cy="884635"/>
          </a:xfrm>
        </p:spPr>
        <p:txBody>
          <a:bodyPr/>
          <a:lstStyle/>
          <a:p>
            <a:r>
              <a:rPr lang="en-US"/>
              <a:t>Estrablishment of Overseas Research Units</a:t>
            </a:r>
          </a:p>
        </p:txBody>
      </p:sp>
      <p:sp>
        <p:nvSpPr>
          <p:cNvPr id="1484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14350" y="1470423"/>
            <a:ext cx="8020050" cy="3101578"/>
          </a:xfrm>
        </p:spPr>
        <p:txBody>
          <a:bodyPr/>
          <a:lstStyle/>
          <a:p>
            <a:pPr marL="0" indent="0">
              <a:buNone/>
            </a:pPr>
            <a:r>
              <a:rPr lang="en-US" sz="2800" smtClean="0"/>
              <a:t>Two </a:t>
            </a:r>
            <a:r>
              <a:rPr lang="en-US" sz="2800"/>
              <a:t>primary reason behind this move are the ability to tap into pools of scientific and technical labor and the attraction of a low-cost research basis. 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5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MANAGING LINKAGE</a:t>
            </a:r>
          </a:p>
        </p:txBody>
      </p:sp>
      <p:sp>
        <p:nvSpPr>
          <p:cNvPr id="1495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2800" smtClean="0"/>
              <a:t>The </a:t>
            </a:r>
            <a:r>
              <a:rPr lang="en-US" sz="2800"/>
              <a:t>linkages at the stategic level, need to be established and managed for the fruits of technology strategy to lead to value creation.</a:t>
            </a:r>
          </a:p>
          <a:p>
            <a:r>
              <a:rPr lang="en-US" sz="2800" smtClean="0"/>
              <a:t>The </a:t>
            </a:r>
            <a:r>
              <a:rPr lang="en-US" sz="2800"/>
              <a:t>linkages are crucial both for in-house and externally sourced activities.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532" name="Rectangle 4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r>
              <a:rPr lang="en-US" sz="6000"/>
              <a:t>Role of</a:t>
            </a:r>
            <a:br>
              <a:rPr lang="en-US" sz="6000"/>
            </a:br>
            <a:r>
              <a:rPr lang="en-US" sz="6000"/>
              <a:t>Leadership</a:t>
            </a:r>
          </a:p>
        </p:txBody>
      </p:sp>
      <p:sp>
        <p:nvSpPr>
          <p:cNvPr id="150533" name="Rectangle 5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5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Four additional tasks:</a:t>
            </a:r>
          </a:p>
        </p:txBody>
      </p:sp>
      <p:sp>
        <p:nvSpPr>
          <p:cNvPr id="15257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09600" y="1541860"/>
            <a:ext cx="7924800" cy="3030140"/>
          </a:xfrm>
        </p:spPr>
        <p:txBody>
          <a:bodyPr/>
          <a:lstStyle/>
          <a:p>
            <a:pPr marL="609600" indent="-609600">
              <a:buFontTx/>
              <a:buAutoNum type="arabicPeriod"/>
            </a:pPr>
            <a:r>
              <a:rPr lang="en-US"/>
              <a:t>Definition of purpose</a:t>
            </a:r>
          </a:p>
          <a:p>
            <a:pPr marL="609600" indent="-609600">
              <a:buFontTx/>
              <a:buAutoNum type="arabicPeriod"/>
            </a:pPr>
            <a:r>
              <a:rPr lang="en-US"/>
              <a:t>Choice of leadership</a:t>
            </a:r>
          </a:p>
          <a:p>
            <a:pPr marL="609600" indent="-609600">
              <a:buFontTx/>
              <a:buAutoNum type="arabicPeriod"/>
            </a:pPr>
            <a:r>
              <a:rPr lang="en-US"/>
              <a:t>Managing transaction, and</a:t>
            </a:r>
          </a:p>
          <a:p>
            <a:pPr marL="609600" indent="-609600">
              <a:buFontTx/>
              <a:buAutoNum type="arabicPeriod"/>
            </a:pPr>
            <a:r>
              <a:rPr lang="en-US"/>
              <a:t>Resource allocation.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Kimono">
  <a:themeElements>
    <a:clrScheme name="Kimono 9">
      <a:dk1>
        <a:srgbClr val="000000"/>
      </a:dk1>
      <a:lt1>
        <a:srgbClr val="B01004"/>
      </a:lt1>
      <a:dk2>
        <a:srgbClr val="30605A"/>
      </a:dk2>
      <a:lt2>
        <a:srgbClr val="15331E"/>
      </a:lt2>
      <a:accent1>
        <a:srgbClr val="A4C6BA"/>
      </a:accent1>
      <a:accent2>
        <a:srgbClr val="558F7D"/>
      </a:accent2>
      <a:accent3>
        <a:srgbClr val="D4AAAA"/>
      </a:accent3>
      <a:accent4>
        <a:srgbClr val="000000"/>
      </a:accent4>
      <a:accent5>
        <a:srgbClr val="CFDFD9"/>
      </a:accent5>
      <a:accent6>
        <a:srgbClr val="4C8171"/>
      </a:accent6>
      <a:hlink>
        <a:srgbClr val="C1C177"/>
      </a:hlink>
      <a:folHlink>
        <a:srgbClr val="A08F5E"/>
      </a:folHlink>
    </a:clrScheme>
    <a:fontScheme name="Kimono">
      <a:majorFont>
        <a:latin typeface="Berlin Sans FB Demi"/>
        <a:ea typeface=""/>
        <a:cs typeface=""/>
      </a:majorFont>
      <a:minorFont>
        <a:latin typeface="Albertu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Kimono 1">
        <a:dk1>
          <a:srgbClr val="2F1311"/>
        </a:dk1>
        <a:lt1>
          <a:srgbClr val="C16059"/>
        </a:lt1>
        <a:dk2>
          <a:srgbClr val="F7D47D"/>
        </a:dk2>
        <a:lt2>
          <a:srgbClr val="000000"/>
        </a:lt2>
        <a:accent1>
          <a:srgbClr val="D5B781"/>
        </a:accent1>
        <a:accent2>
          <a:srgbClr val="79AF7D"/>
        </a:accent2>
        <a:accent3>
          <a:srgbClr val="DDB6B5"/>
        </a:accent3>
        <a:accent4>
          <a:srgbClr val="270E0D"/>
        </a:accent4>
        <a:accent5>
          <a:srgbClr val="E7D8C1"/>
        </a:accent5>
        <a:accent6>
          <a:srgbClr val="6D9E71"/>
        </a:accent6>
        <a:hlink>
          <a:srgbClr val="F0B854"/>
        </a:hlink>
        <a:folHlink>
          <a:srgbClr val="DC893E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Kimono 2">
        <a:dk1>
          <a:srgbClr val="000000"/>
        </a:dk1>
        <a:lt1>
          <a:srgbClr val="FFFFFF"/>
        </a:lt1>
        <a:dk2>
          <a:srgbClr val="000000"/>
        </a:dk2>
        <a:lt2>
          <a:srgbClr val="F7D47D"/>
        </a:lt2>
        <a:accent1>
          <a:srgbClr val="C19341"/>
        </a:accent1>
        <a:accent2>
          <a:srgbClr val="60A265"/>
        </a:accent2>
        <a:accent3>
          <a:srgbClr val="AAAAAA"/>
        </a:accent3>
        <a:accent4>
          <a:srgbClr val="DADADA"/>
        </a:accent4>
        <a:accent5>
          <a:srgbClr val="DDC8B0"/>
        </a:accent5>
        <a:accent6>
          <a:srgbClr val="56925B"/>
        </a:accent6>
        <a:hlink>
          <a:srgbClr val="EB9F17"/>
        </a:hlink>
        <a:folHlink>
          <a:srgbClr val="CF7625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Kimono 3">
        <a:dk1>
          <a:srgbClr val="00002E"/>
        </a:dk1>
        <a:lt1>
          <a:srgbClr val="FFFFFF"/>
        </a:lt1>
        <a:dk2>
          <a:srgbClr val="003399"/>
        </a:dk2>
        <a:lt2>
          <a:srgbClr val="F4BC40"/>
        </a:lt2>
        <a:accent1>
          <a:srgbClr val="9280CC"/>
        </a:accent1>
        <a:accent2>
          <a:srgbClr val="BD51A1"/>
        </a:accent2>
        <a:accent3>
          <a:srgbClr val="AAADCA"/>
        </a:accent3>
        <a:accent4>
          <a:srgbClr val="DADADA"/>
        </a:accent4>
        <a:accent5>
          <a:srgbClr val="C7C0E2"/>
        </a:accent5>
        <a:accent6>
          <a:srgbClr val="AB4991"/>
        </a:accent6>
        <a:hlink>
          <a:srgbClr val="CC66FF"/>
        </a:hlink>
        <a:folHlink>
          <a:srgbClr val="824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Kimono 4">
        <a:dk1>
          <a:srgbClr val="2F1311"/>
        </a:dk1>
        <a:lt1>
          <a:srgbClr val="7A8E9C"/>
        </a:lt1>
        <a:dk2>
          <a:srgbClr val="FDF4DF"/>
        </a:dk2>
        <a:lt2>
          <a:srgbClr val="3E4A52"/>
        </a:lt2>
        <a:accent1>
          <a:srgbClr val="81ABA0"/>
        </a:accent1>
        <a:accent2>
          <a:srgbClr val="CD817B"/>
        </a:accent2>
        <a:accent3>
          <a:srgbClr val="BEC6CB"/>
        </a:accent3>
        <a:accent4>
          <a:srgbClr val="270E0D"/>
        </a:accent4>
        <a:accent5>
          <a:srgbClr val="C1D2CD"/>
        </a:accent5>
        <a:accent6>
          <a:srgbClr val="BA746F"/>
        </a:accent6>
        <a:hlink>
          <a:srgbClr val="BEBC76"/>
        </a:hlink>
        <a:folHlink>
          <a:srgbClr val="668E6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Kimono 5">
        <a:dk1>
          <a:srgbClr val="2F1311"/>
        </a:dk1>
        <a:lt1>
          <a:srgbClr val="7A9C7C"/>
        </a:lt1>
        <a:dk2>
          <a:srgbClr val="FBEBC3"/>
        </a:dk2>
        <a:lt2>
          <a:srgbClr val="3C503D"/>
        </a:lt2>
        <a:accent1>
          <a:srgbClr val="D5B781"/>
        </a:accent1>
        <a:accent2>
          <a:srgbClr val="C16059"/>
        </a:accent2>
        <a:accent3>
          <a:srgbClr val="BECBBF"/>
        </a:accent3>
        <a:accent4>
          <a:srgbClr val="270E0D"/>
        </a:accent4>
        <a:accent5>
          <a:srgbClr val="E7D8C1"/>
        </a:accent5>
        <a:accent6>
          <a:srgbClr val="AF5650"/>
        </a:accent6>
        <a:hlink>
          <a:srgbClr val="F0B854"/>
        </a:hlink>
        <a:folHlink>
          <a:srgbClr val="DC893E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Kimono 6">
        <a:dk1>
          <a:srgbClr val="000000"/>
        </a:dk1>
        <a:lt1>
          <a:srgbClr val="D9EFE0"/>
        </a:lt1>
        <a:dk2>
          <a:srgbClr val="30605A"/>
        </a:dk2>
        <a:lt2>
          <a:srgbClr val="15331E"/>
        </a:lt2>
        <a:accent1>
          <a:srgbClr val="A4C6BA"/>
        </a:accent1>
        <a:accent2>
          <a:srgbClr val="558F7D"/>
        </a:accent2>
        <a:accent3>
          <a:srgbClr val="E9F6ED"/>
        </a:accent3>
        <a:accent4>
          <a:srgbClr val="000000"/>
        </a:accent4>
        <a:accent5>
          <a:srgbClr val="CFDFD9"/>
        </a:accent5>
        <a:accent6>
          <a:srgbClr val="4C8171"/>
        </a:accent6>
        <a:hlink>
          <a:srgbClr val="C1C177"/>
        </a:hlink>
        <a:folHlink>
          <a:srgbClr val="A08F5E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Kimono 7">
        <a:dk1>
          <a:srgbClr val="2F1311"/>
        </a:dk1>
        <a:lt1>
          <a:srgbClr val="CFC7B5"/>
        </a:lt1>
        <a:dk2>
          <a:srgbClr val="853F35"/>
        </a:dk2>
        <a:lt2>
          <a:srgbClr val="8E7F5E"/>
        </a:lt2>
        <a:accent1>
          <a:srgbClr val="EBD2A5"/>
        </a:accent1>
        <a:accent2>
          <a:srgbClr val="A5C9A8"/>
        </a:accent2>
        <a:accent3>
          <a:srgbClr val="E4E0D7"/>
        </a:accent3>
        <a:accent4>
          <a:srgbClr val="270E0D"/>
        </a:accent4>
        <a:accent5>
          <a:srgbClr val="F3E5CF"/>
        </a:accent5>
        <a:accent6>
          <a:srgbClr val="95B698"/>
        </a:accent6>
        <a:hlink>
          <a:srgbClr val="C68510"/>
        </a:hlink>
        <a:folHlink>
          <a:srgbClr val="E5A871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Kimono 8">
        <a:dk1>
          <a:srgbClr val="000000"/>
        </a:dk1>
        <a:lt1>
          <a:srgbClr val="F0EED8"/>
        </a:lt1>
        <a:dk2>
          <a:srgbClr val="666729"/>
        </a:dk2>
        <a:lt2>
          <a:srgbClr val="3F3B19"/>
        </a:lt2>
        <a:accent1>
          <a:srgbClr val="E9D47D"/>
        </a:accent1>
        <a:accent2>
          <a:srgbClr val="D4DD91"/>
        </a:accent2>
        <a:accent3>
          <a:srgbClr val="F6F5E9"/>
        </a:accent3>
        <a:accent4>
          <a:srgbClr val="000000"/>
        </a:accent4>
        <a:accent5>
          <a:srgbClr val="F2E6BF"/>
        </a:accent5>
        <a:accent6>
          <a:srgbClr val="C0C883"/>
        </a:accent6>
        <a:hlink>
          <a:srgbClr val="9D943F"/>
        </a:hlink>
        <a:folHlink>
          <a:srgbClr val="C9C177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Kimono 9">
        <a:dk1>
          <a:srgbClr val="000000"/>
        </a:dk1>
        <a:lt1>
          <a:srgbClr val="B01004"/>
        </a:lt1>
        <a:dk2>
          <a:srgbClr val="30605A"/>
        </a:dk2>
        <a:lt2>
          <a:srgbClr val="15331E"/>
        </a:lt2>
        <a:accent1>
          <a:srgbClr val="A4C6BA"/>
        </a:accent1>
        <a:accent2>
          <a:srgbClr val="558F7D"/>
        </a:accent2>
        <a:accent3>
          <a:srgbClr val="D4AAAA"/>
        </a:accent3>
        <a:accent4>
          <a:srgbClr val="000000"/>
        </a:accent4>
        <a:accent5>
          <a:srgbClr val="CFDFD9"/>
        </a:accent5>
        <a:accent6>
          <a:srgbClr val="4C8171"/>
        </a:accent6>
        <a:hlink>
          <a:srgbClr val="C1C177"/>
        </a:hlink>
        <a:folHlink>
          <a:srgbClr val="A08F5E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919191"/>
      </a:lt2>
      <a:accent1>
        <a:srgbClr val="618FFD"/>
      </a:accent1>
      <a:accent2>
        <a:srgbClr val="00AE00"/>
      </a:accent2>
      <a:accent3>
        <a:srgbClr val="FFFFFF"/>
      </a:accent3>
      <a:accent4>
        <a:srgbClr val="000000"/>
      </a:accent4>
      <a:accent5>
        <a:srgbClr val="B7C6FE"/>
      </a:accent5>
      <a:accent6>
        <a:srgbClr val="009D00"/>
      </a:accent6>
      <a:hlink>
        <a:srgbClr val="FC0128"/>
      </a:hlink>
      <a:folHlink>
        <a:srgbClr val="CECECE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919191"/>
      </a:lt2>
      <a:accent1>
        <a:srgbClr val="618FFD"/>
      </a:accent1>
      <a:accent2>
        <a:srgbClr val="00AE00"/>
      </a:accent2>
      <a:accent3>
        <a:srgbClr val="FFFFFF"/>
      </a:accent3>
      <a:accent4>
        <a:srgbClr val="000000"/>
      </a:accent4>
      <a:accent5>
        <a:srgbClr val="B7C6FE"/>
      </a:accent5>
      <a:accent6>
        <a:srgbClr val="009D00"/>
      </a:accent6>
      <a:hlink>
        <a:srgbClr val="FC0128"/>
      </a:hlink>
      <a:folHlink>
        <a:srgbClr val="CECECE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1472331722</TotalTime>
  <Pages>24</Pages>
  <Words>584</Words>
  <Application>Microsoft Office PowerPoint</Application>
  <PresentationFormat>On-screen Show (16:9)</PresentationFormat>
  <Paragraphs>83</Paragraphs>
  <Slides>20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5" baseType="lpstr">
      <vt:lpstr>Albertus</vt:lpstr>
      <vt:lpstr>Arial</vt:lpstr>
      <vt:lpstr>Berlin Sans FB Demi</vt:lpstr>
      <vt:lpstr>Times New Roman</vt:lpstr>
      <vt:lpstr>Kimono</vt:lpstr>
      <vt:lpstr>PowerPoint Presentation</vt:lpstr>
      <vt:lpstr>Focus this chapter on: The methods by which firms organize for innovation.</vt:lpstr>
      <vt:lpstr>Organizational Mechanisms for Innovation</vt:lpstr>
      <vt:lpstr>Perbedaan Karakteristik  Desain Organisasi utk Inovasi</vt:lpstr>
      <vt:lpstr>Ada 2 perbedaan</vt:lpstr>
      <vt:lpstr>Perbedaan R&amp;D dan Operasi</vt:lpstr>
      <vt:lpstr>Penjelasan</vt:lpstr>
      <vt:lpstr>Penjelasan</vt:lpstr>
      <vt:lpstr>Perbedaan Riset dan Pengembagan</vt:lpstr>
      <vt:lpstr>Project Organization</vt:lpstr>
      <vt:lpstr>PowerPoint Presentation</vt:lpstr>
      <vt:lpstr>Principle and Process of Organizing</vt:lpstr>
      <vt:lpstr>Principle and Process of Organizing</vt:lpstr>
      <vt:lpstr>Environmental Factors</vt:lpstr>
      <vt:lpstr>Strategic Context</vt:lpstr>
      <vt:lpstr>Economic Consideration</vt:lpstr>
      <vt:lpstr>Estrablishment of Overseas Research Units</vt:lpstr>
      <vt:lpstr>MANAGING LINKAGE</vt:lpstr>
      <vt:lpstr>Role of Leadership</vt:lpstr>
      <vt:lpstr>Four additional tasks: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FM10 Chapter 25</dc:title>
  <dc:subject>Powerpoint Show</dc:subject>
  <dc:creator>Lou Gapenski, Mike Ehrhardt</dc:creator>
  <cp:lastModifiedBy>Jary</cp:lastModifiedBy>
  <cp:revision>146</cp:revision>
  <cp:lastPrinted>1997-04-29T13:41:06Z</cp:lastPrinted>
  <dcterms:created xsi:type="dcterms:W3CDTF">1996-01-09T12:47:42Z</dcterms:created>
  <dcterms:modified xsi:type="dcterms:W3CDTF">2014-07-30T14:57:31Z</dcterms:modified>
</cp:coreProperties>
</file>