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58" r:id="rId1"/>
  </p:sldMasterIdLst>
  <p:notesMasterIdLst>
    <p:notesMasterId r:id="rId21"/>
  </p:notesMasterIdLst>
  <p:handoutMasterIdLst>
    <p:handoutMasterId r:id="rId22"/>
  </p:handoutMasterIdLst>
  <p:sldIdLst>
    <p:sldId id="289" r:id="rId2"/>
    <p:sldId id="290" r:id="rId3"/>
    <p:sldId id="291" r:id="rId4"/>
    <p:sldId id="292" r:id="rId5"/>
    <p:sldId id="293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294" r:id="rId19"/>
    <p:sldId id="296" r:id="rId20"/>
  </p:sldIdLst>
  <p:sldSz cx="12192000" cy="6858000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1D1D"/>
    <a:srgbClr val="FF0000"/>
    <a:srgbClr val="00FF00"/>
    <a:srgbClr val="CC00CC"/>
    <a:srgbClr val="FFFFFF"/>
    <a:srgbClr val="FFFF00"/>
    <a:srgbClr val="43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9" autoAdjust="0"/>
    <p:restoredTop sz="94662" autoAdjust="0"/>
  </p:normalViewPr>
  <p:slideViewPr>
    <p:cSldViewPr>
      <p:cViewPr varScale="1">
        <p:scale>
          <a:sx n="70" d="100"/>
          <a:sy n="70" d="100"/>
        </p:scale>
        <p:origin x="852" y="72"/>
      </p:cViewPr>
      <p:guideLst>
        <p:guide orient="horz" pos="1200"/>
        <p:guide pos="7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066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4175" y="687388"/>
            <a:ext cx="6089650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400800" y="8751888"/>
            <a:ext cx="3873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C9EA6E4E-A42C-4492-8275-65C765881CB5}" type="slidenum">
              <a:rPr lang="en-US" sz="1400">
                <a:latin typeface="Times New Roman" panose="02020603050405020304" pitchFamily="18" charset="0"/>
              </a:rPr>
              <a:pPr algn="r"/>
              <a:t>‹#›</a:t>
            </a:fld>
            <a:endParaRPr lang="en-US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092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8224893-DBDA-4BFA-9CE1-4BFE7CD0F8CF}" type="datetime1">
              <a:rPr lang="en-US" smtClean="0"/>
              <a:pPr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453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41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 smtClean="0"/>
              <a:pPr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67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pPr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42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7/30/2014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18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 smtClean="0"/>
              <a:t>7/30/2014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69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 smtClean="0"/>
              <a:t>7/30/2014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88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 smtClean="0"/>
              <a:pPr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9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 smtClean="0"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43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99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77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9950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335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7/30/2014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88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en-US" smtClean="0"/>
              <a:pPr/>
              <a:t>7/30/2014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99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80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4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476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</p:sldLayoutIdLst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5257799" y="2517776"/>
            <a:ext cx="6633217" cy="3413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72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 Ultra Bold Condensed" panose="020B0A06020104020203" pitchFamily="34" charset="0"/>
              </a:rPr>
              <a:t>Project Valuation and Financing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6096000" y="242794"/>
            <a:ext cx="4581526" cy="2274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14200" b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anose="020E0802020502020306" pitchFamily="34" charset="0"/>
              </a:rPr>
              <a:t>Ch 15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  <p:bldP spid="573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838200"/>
            <a:ext cx="7924800" cy="836613"/>
          </a:xfrm>
        </p:spPr>
        <p:txBody>
          <a:bodyPr>
            <a:normAutofit fontScale="90000"/>
          </a:bodyPr>
          <a:lstStyle/>
          <a:p>
            <a:r>
              <a:rPr lang="en-US" sz="3600" smtClean="0"/>
              <a:t>K</a:t>
            </a:r>
            <a:r>
              <a:rPr lang="id-ID" sz="3600" smtClean="0"/>
              <a:t>ita</a:t>
            </a:r>
            <a:r>
              <a:rPr lang="en-US" sz="3600" smtClean="0"/>
              <a:t> </a:t>
            </a:r>
            <a:r>
              <a:rPr lang="en-US" sz="3600"/>
              <a:t>akan fokus pada pertanyaan-pertanyaan keuangan utama yang </a:t>
            </a:r>
            <a:r>
              <a:rPr lang="en-US" sz="3600" smtClean="0"/>
              <a:t>ter</a:t>
            </a:r>
            <a:r>
              <a:rPr lang="id-ID" sz="3600" smtClean="0"/>
              <a:t>cakup</a:t>
            </a:r>
            <a:r>
              <a:rPr lang="en-US" sz="3600" smtClean="0"/>
              <a:t> </a:t>
            </a:r>
            <a:r>
              <a:rPr lang="en-US" sz="3600"/>
              <a:t>dalam manajemen </a:t>
            </a:r>
            <a:r>
              <a:rPr lang="en-US" sz="3600" smtClean="0"/>
              <a:t>teknologi</a:t>
            </a:r>
            <a:endParaRPr lang="en-US" sz="3600"/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2360614"/>
            <a:ext cx="9448800" cy="3735387"/>
          </a:xfrm>
        </p:spPr>
        <p:txBody>
          <a:bodyPr>
            <a:normAutofit/>
          </a:bodyPr>
          <a:lstStyle/>
          <a:p>
            <a:pPr marL="628650" indent="-628650">
              <a:buFontTx/>
              <a:buAutoNum type="arabicPeriod"/>
            </a:pPr>
            <a:r>
              <a:rPr lang="en-US" smtClean="0"/>
              <a:t>Bagaimana </a:t>
            </a:r>
            <a:r>
              <a:rPr lang="en-US"/>
              <a:t>nilai proyek teknologi yang akan </a:t>
            </a:r>
            <a:r>
              <a:rPr lang="id-ID" smtClean="0"/>
              <a:t>dievaluasi</a:t>
            </a:r>
            <a:r>
              <a:rPr lang="en-US" smtClean="0"/>
              <a:t>?</a:t>
            </a:r>
            <a:endParaRPr lang="en-US"/>
          </a:p>
          <a:p>
            <a:pPr marL="628650" indent="-628650">
              <a:buFontTx/>
              <a:buAutoNum type="arabicPeriod"/>
            </a:pPr>
            <a:r>
              <a:rPr lang="en-US"/>
              <a:t>Bagaimana seseorang bisa membiayai </a:t>
            </a:r>
            <a:r>
              <a:rPr lang="en-US" smtClean="0"/>
              <a:t>proyek</a:t>
            </a:r>
            <a:r>
              <a:rPr lang="id-ID" smtClean="0"/>
              <a:t> </a:t>
            </a:r>
            <a:r>
              <a:rPr lang="en-US"/>
              <a:t>teknologi </a:t>
            </a:r>
            <a:r>
              <a:rPr lang="en-US" smtClean="0"/>
              <a:t>?</a:t>
            </a:r>
            <a:endParaRPr lang="en-US"/>
          </a:p>
          <a:p>
            <a:pPr marL="628650" indent="-628650">
              <a:buFontTx/>
              <a:buAutoNum type="arabicPeriod"/>
            </a:pPr>
            <a:r>
              <a:rPr lang="en-US"/>
              <a:t>Bagaimana perusahaan berkomunikasi dengan investor mereka mengenai daya tarik proyek teknologi?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Oval 4"/>
          <p:cNvSpPr>
            <a:spLocks noChangeArrowheads="1"/>
          </p:cNvSpPr>
          <p:nvPr/>
        </p:nvSpPr>
        <p:spPr bwMode="auto">
          <a:xfrm>
            <a:off x="5562600" y="1219200"/>
            <a:ext cx="1066800" cy="609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>
            <a:off x="4114800" y="3276600"/>
            <a:ext cx="403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>
            <a:off x="6096000" y="1828800"/>
            <a:ext cx="0" cy="2590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14" name="Line 10"/>
          <p:cNvSpPr>
            <a:spLocks noChangeShapeType="1"/>
          </p:cNvSpPr>
          <p:nvPr/>
        </p:nvSpPr>
        <p:spPr bwMode="auto">
          <a:xfrm flipV="1">
            <a:off x="3962400" y="1752600"/>
            <a:ext cx="1752600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15" name="Line 11"/>
          <p:cNvSpPr>
            <a:spLocks noChangeShapeType="1"/>
          </p:cNvSpPr>
          <p:nvPr/>
        </p:nvSpPr>
        <p:spPr bwMode="auto">
          <a:xfrm flipV="1">
            <a:off x="6629400" y="3352800"/>
            <a:ext cx="1676400" cy="1219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 flipH="1" flipV="1">
            <a:off x="6477000" y="1752600"/>
            <a:ext cx="198120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09" name="Oval 5"/>
          <p:cNvSpPr>
            <a:spLocks noChangeArrowheads="1"/>
          </p:cNvSpPr>
          <p:nvPr/>
        </p:nvSpPr>
        <p:spPr bwMode="auto">
          <a:xfrm>
            <a:off x="8153400" y="2971800"/>
            <a:ext cx="1066800" cy="609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72717" name="Line 13"/>
          <p:cNvSpPr>
            <a:spLocks noChangeShapeType="1"/>
          </p:cNvSpPr>
          <p:nvPr/>
        </p:nvSpPr>
        <p:spPr bwMode="auto">
          <a:xfrm flipH="1" flipV="1">
            <a:off x="3810000" y="3352800"/>
            <a:ext cx="198120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10" name="Oval 6"/>
          <p:cNvSpPr>
            <a:spLocks noChangeArrowheads="1"/>
          </p:cNvSpPr>
          <p:nvPr/>
        </p:nvSpPr>
        <p:spPr bwMode="auto">
          <a:xfrm>
            <a:off x="5562600" y="4419600"/>
            <a:ext cx="1066800" cy="609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72711" name="Oval 7"/>
          <p:cNvSpPr>
            <a:spLocks noChangeArrowheads="1"/>
          </p:cNvSpPr>
          <p:nvPr/>
        </p:nvSpPr>
        <p:spPr bwMode="auto">
          <a:xfrm>
            <a:off x="3048000" y="2971800"/>
            <a:ext cx="1066800" cy="609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5241925" y="646113"/>
            <a:ext cx="19116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Project </a:t>
            </a:r>
            <a:r>
              <a:rPr lang="en-US" smtClean="0"/>
              <a:t>Valuati</a:t>
            </a:r>
            <a:r>
              <a:rPr lang="id-ID" smtClean="0"/>
              <a:t>o</a:t>
            </a:r>
            <a:r>
              <a:rPr lang="en-US" smtClean="0"/>
              <a:t>n</a:t>
            </a:r>
            <a:endParaRPr lang="en-US"/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7908925" y="3922713"/>
            <a:ext cx="1276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Intellectual</a:t>
            </a:r>
          </a:p>
          <a:p>
            <a:r>
              <a:rPr lang="en-US"/>
              <a:t>Capital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4784725" y="5218113"/>
            <a:ext cx="189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Investor Relation</a:t>
            </a:r>
          </a:p>
        </p:txBody>
      </p:sp>
      <p:sp>
        <p:nvSpPr>
          <p:cNvPr id="72721" name="Text Box 17"/>
          <p:cNvSpPr txBox="1">
            <a:spLocks noChangeArrowheads="1"/>
          </p:cNvSpPr>
          <p:nvPr/>
        </p:nvSpPr>
        <p:spPr bwMode="auto">
          <a:xfrm>
            <a:off x="2270125" y="3541713"/>
            <a:ext cx="1174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Source of</a:t>
            </a:r>
          </a:p>
          <a:p>
            <a:r>
              <a:rPr lang="en-US"/>
              <a:t>Financing</a:t>
            </a:r>
          </a:p>
        </p:txBody>
      </p:sp>
      <p:sp>
        <p:nvSpPr>
          <p:cNvPr id="72722" name="Line 18"/>
          <p:cNvSpPr>
            <a:spLocks noChangeShapeType="1"/>
          </p:cNvSpPr>
          <p:nvPr/>
        </p:nvSpPr>
        <p:spPr bwMode="auto">
          <a:xfrm>
            <a:off x="2362200" y="6019800"/>
            <a:ext cx="7315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2803525" y="6034088"/>
            <a:ext cx="1200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Small firm</a:t>
            </a:r>
          </a:p>
        </p:txBody>
      </p:sp>
      <p:sp>
        <p:nvSpPr>
          <p:cNvPr id="72724" name="Text Box 20"/>
          <p:cNvSpPr txBox="1">
            <a:spLocks noChangeArrowheads="1"/>
          </p:cNvSpPr>
          <p:nvPr/>
        </p:nvSpPr>
        <p:spPr bwMode="auto">
          <a:xfrm>
            <a:off x="7908925" y="6034088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Large firms</a:t>
            </a:r>
          </a:p>
        </p:txBody>
      </p:sp>
      <p:sp>
        <p:nvSpPr>
          <p:cNvPr id="72725" name="Text Box 21"/>
          <p:cNvSpPr txBox="1">
            <a:spLocks noChangeArrowheads="1"/>
          </p:cNvSpPr>
          <p:nvPr/>
        </p:nvSpPr>
        <p:spPr bwMode="auto">
          <a:xfrm>
            <a:off x="1657351" y="39688"/>
            <a:ext cx="6722546" cy="46166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d-ID" sz="2400" b="1" smtClean="0">
                <a:solidFill>
                  <a:srgbClr val="FF0000"/>
                </a:solidFill>
              </a:rPr>
              <a:t>Pertimbangan finansial</a:t>
            </a:r>
            <a:r>
              <a:rPr lang="en-US" sz="2400" b="1" smtClean="0">
                <a:solidFill>
                  <a:srgbClr val="FF0000"/>
                </a:solidFill>
              </a:rPr>
              <a:t>: </a:t>
            </a:r>
            <a:r>
              <a:rPr lang="id-ID" sz="2400" b="1" smtClean="0">
                <a:solidFill>
                  <a:srgbClr val="FF0000"/>
                </a:solidFill>
              </a:rPr>
              <a:t>Tinjauan konseptual</a:t>
            </a:r>
            <a:endParaRPr 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blurRad="114300" dist="114300" dir="2640000" algn="ctr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PROJECT LIFE CYCLE</a:t>
            </a:r>
            <a:endParaRPr lang="en-US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600" smtClean="0"/>
              <a:t>Konsep </a:t>
            </a:r>
            <a:r>
              <a:rPr lang="id-ID" sz="3600" b="1" i="1" smtClean="0"/>
              <a:t>Siklus </a:t>
            </a:r>
            <a:r>
              <a:rPr lang="id-ID" sz="3600" b="1" i="1"/>
              <a:t>Hidup Proyek </a:t>
            </a:r>
            <a:r>
              <a:rPr lang="id-ID" sz="3600" smtClean="0"/>
              <a:t>berguna </a:t>
            </a:r>
            <a:r>
              <a:rPr lang="id-ID" sz="3600"/>
              <a:t>untuk menggambarkan tiga ide utama</a:t>
            </a:r>
            <a:r>
              <a:rPr lang="id-ID" sz="3600" smtClean="0"/>
              <a:t>:</a:t>
            </a:r>
            <a:endParaRPr lang="en-US" sz="3600"/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1117600" y="1979614"/>
            <a:ext cx="10160000" cy="4497387"/>
          </a:xfrm>
        </p:spPr>
        <p:txBody>
          <a:bodyPr>
            <a:normAutofit/>
          </a:bodyPr>
          <a:lstStyle/>
          <a:p>
            <a:pPr marL="685800" indent="-685800">
              <a:buFontTx/>
              <a:buAutoNum type="arabicPeriod"/>
            </a:pPr>
            <a:r>
              <a:rPr lang="id-ID" b="1" i="1" smtClean="0"/>
              <a:t>DANA YANG DIPERLUKAN</a:t>
            </a:r>
            <a:r>
              <a:rPr lang="id-ID" smtClean="0"/>
              <a:t>. </a:t>
            </a:r>
            <a:r>
              <a:rPr lang="en-US" smtClean="0"/>
              <a:t>Dana </a:t>
            </a:r>
            <a:r>
              <a:rPr lang="en-US"/>
              <a:t>yang dibutuhkan untuk menyelesaikan kegiatan proyek akan bervariasi dari waktu ke </a:t>
            </a:r>
            <a:r>
              <a:rPr lang="en-US" smtClean="0"/>
              <a:t>waktu</a:t>
            </a:r>
            <a:r>
              <a:rPr lang="id-ID" smtClean="0"/>
              <a:t>;</a:t>
            </a:r>
            <a:endParaRPr lang="en-US" b="1" i="1"/>
          </a:p>
          <a:p>
            <a:pPr marL="685800" indent="-685800">
              <a:buFontTx/>
              <a:buAutoNum type="arabicPeriod"/>
            </a:pPr>
            <a:r>
              <a:rPr lang="id-ID" b="1" i="1" smtClean="0"/>
              <a:t>TRADE-OFF RISIKO-RETURN</a:t>
            </a:r>
            <a:r>
              <a:rPr lang="id-ID" smtClean="0"/>
              <a:t>. T</a:t>
            </a:r>
            <a:r>
              <a:rPr lang="en-US" smtClean="0"/>
              <a:t>rade-off </a:t>
            </a:r>
            <a:r>
              <a:rPr lang="id-ID" smtClean="0"/>
              <a:t>risiko-return </a:t>
            </a:r>
            <a:r>
              <a:rPr lang="en-US" smtClean="0"/>
              <a:t>dalam </a:t>
            </a:r>
            <a:r>
              <a:rPr lang="en-US"/>
              <a:t>proyek </a:t>
            </a:r>
            <a:r>
              <a:rPr lang="id-ID" smtClean="0"/>
              <a:t>berubah-ubah</a:t>
            </a:r>
            <a:r>
              <a:rPr lang="en-US" smtClean="0"/>
              <a:t> </a:t>
            </a:r>
            <a:r>
              <a:rPr lang="en-US"/>
              <a:t>selama siklus hidupnya, dan</a:t>
            </a:r>
          </a:p>
          <a:p>
            <a:pPr marL="685800" indent="-685800">
              <a:buFontTx/>
              <a:buAutoNum type="arabicPeriod"/>
            </a:pPr>
            <a:r>
              <a:rPr lang="id-ID" b="1" i="1" smtClean="0"/>
              <a:t>MEKANISME KONTROL. </a:t>
            </a:r>
            <a:r>
              <a:rPr lang="en-US" smtClean="0"/>
              <a:t>Mekanisme </a:t>
            </a:r>
            <a:r>
              <a:rPr lang="en-US"/>
              <a:t>kontrol proyek yang berbeda diperlukan selama </a:t>
            </a:r>
            <a:r>
              <a:rPr lang="id-ID" smtClean="0"/>
              <a:t>umur </a:t>
            </a:r>
            <a:r>
              <a:rPr lang="en-US" smtClean="0"/>
              <a:t>proyek</a:t>
            </a:r>
            <a:r>
              <a:rPr lang="en-US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PROJECT VALUATION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25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i="1" smtClean="0"/>
              <a:t>Valuation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1" i="1" smtClean="0"/>
              <a:t>Valuation</a:t>
            </a:r>
            <a:r>
              <a:rPr lang="id-ID" smtClean="0"/>
              <a:t> merujuk pada aktivitas, alat-alat, dan teknik yang digunakan dalam menentukan nilai ekonomis dari suatu kegiatan.</a:t>
            </a:r>
          </a:p>
          <a:p>
            <a:r>
              <a:rPr lang="id-ID" b="1" i="1" smtClean="0"/>
              <a:t>Valuation</a:t>
            </a:r>
            <a:r>
              <a:rPr lang="id-ID" smtClean="0"/>
              <a:t> merupakan jantung dari analisis ekonomis dan pengambilan keputusan strategis.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165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i="1" smtClean="0"/>
              <a:t>Project Valuation</a:t>
            </a:r>
            <a:r>
              <a:rPr lang="id-ID" i="1" smtClean="0"/>
              <a:t> </a:t>
            </a:r>
            <a:r>
              <a:rPr lang="id-ID" smtClean="0"/>
              <a:t>(Penilaian Proyek)</a:t>
            </a:r>
            <a:endParaRPr lang="en-US" b="1" i="1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1" i="1" smtClean="0"/>
              <a:t>Project Valuation</a:t>
            </a:r>
            <a:r>
              <a:rPr lang="id-ID" smtClean="0"/>
              <a:t>, mengacu pada kegiatan-kegiatan yang dilakukan dalam mengestimasi nilai ekonomis dari suatu proyek.</a:t>
            </a:r>
          </a:p>
          <a:p>
            <a:r>
              <a:rPr lang="id-ID" smtClean="0"/>
              <a:t>Pada kasus perusahaan besar seperti Hewlett-Packard, proyek-proyek yang berhubungan dengan kegiatan utama pada manajemen teknologi dapat dipertimbangkan selama satu tahun.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84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i="1" smtClean="0"/>
              <a:t>DISCOUNTED CASH FLOW</a:t>
            </a:r>
            <a:endParaRPr lang="en-US" b="1" i="1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Alat valuasi proyek yang banyak dipakai banyak perusahaan saat ini adalah </a:t>
            </a:r>
            <a:r>
              <a:rPr lang="id-ID" b="1" i="1" smtClean="0"/>
              <a:t>Net Present Value </a:t>
            </a:r>
            <a:r>
              <a:rPr lang="id-ID" smtClean="0"/>
              <a:t>(NPV).</a:t>
            </a:r>
          </a:p>
          <a:p>
            <a:r>
              <a:rPr lang="id-ID" smtClean="0"/>
              <a:t>Net Present Value berhubungan dengan dua ide rasional: </a:t>
            </a:r>
            <a:r>
              <a:rPr lang="id-ID" b="1" i="1" smtClean="0"/>
              <a:t>nilai waktu dari uang</a:t>
            </a:r>
            <a:r>
              <a:rPr lang="id-ID" smtClean="0"/>
              <a:t>, dan </a:t>
            </a:r>
            <a:r>
              <a:rPr lang="id-ID" b="1" i="1" smtClean="0"/>
              <a:t>adanya risiko</a:t>
            </a:r>
            <a:r>
              <a:rPr lang="id-ID" smtClean="0"/>
              <a:t> </a:t>
            </a:r>
            <a:r>
              <a:rPr lang="id-ID" b="1" i="1" smtClean="0"/>
              <a:t>proyek</a:t>
            </a:r>
            <a:endParaRPr lang="en-US" b="1" i="1"/>
          </a:p>
        </p:txBody>
      </p:sp>
    </p:spTree>
    <p:extLst>
      <p:ext uri="{BB962C8B-B14F-4D97-AF65-F5344CB8AC3E}">
        <p14:creationId xmlns:p14="http://schemas.microsoft.com/office/powerpoint/2010/main" val="1150377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Empat asumsi utama yang mendasari NPV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b="1" i="1" smtClean="0"/>
              <a:t>Pertama</a:t>
            </a:r>
            <a:r>
              <a:rPr lang="id-ID" smtClean="0"/>
              <a:t>, aliran kas selama periode evaluasi dapat diprakirakan.</a:t>
            </a:r>
          </a:p>
          <a:p>
            <a:r>
              <a:rPr lang="id-ID" b="1" i="1" smtClean="0"/>
              <a:t>Kedua</a:t>
            </a:r>
            <a:r>
              <a:rPr lang="id-ID" smtClean="0"/>
              <a:t>, tersedia informasi yang cukup tentang beberapa proyek dari catatan historis perusahaan atau pengalaman di masa lampau.</a:t>
            </a:r>
          </a:p>
          <a:p>
            <a:r>
              <a:rPr lang="id-ID" b="1" i="1"/>
              <a:t>Ketiga</a:t>
            </a:r>
            <a:r>
              <a:rPr lang="id-ID"/>
              <a:t>, akumulasi pengetahuan selama proyek dan peran manajemen dikenal dengan kepastian yang memadai, sehingga mereka dapat menjadi faktor dalam </a:t>
            </a:r>
            <a:r>
              <a:rPr lang="id-ID" smtClean="0"/>
              <a:t>memperkirakan keuntungan serta </a:t>
            </a:r>
            <a:r>
              <a:rPr lang="id-ID"/>
              <a:t>resiko dari proyek. </a:t>
            </a:r>
            <a:endParaRPr lang="id-ID" smtClean="0"/>
          </a:p>
          <a:p>
            <a:r>
              <a:rPr lang="id-ID" b="1" i="1" smtClean="0"/>
              <a:t>Keempat</a:t>
            </a:r>
            <a:r>
              <a:rPr lang="id-ID" smtClean="0"/>
              <a:t>, Discounted Cash Flow menganggap bahwa investasi bisa saja dibatalkan, dan keputusan untuk investasi adalah SEKARANG, atau TIDAK SAMA SEKALI.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72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i="1" smtClean="0"/>
              <a:t>OPTION PRICING MODELS</a:t>
            </a:r>
            <a:endParaRPr lang="en-US" b="1" i="1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Model ini menggantikan model DCF dalam evaluasi proyek berkaitan </a:t>
            </a:r>
            <a:r>
              <a:rPr lang="id-ID" b="1" smtClean="0"/>
              <a:t>teknologi</a:t>
            </a:r>
            <a:r>
              <a:rPr lang="id-ID" smtClean="0"/>
              <a:t>.</a:t>
            </a:r>
          </a:p>
          <a:p>
            <a:r>
              <a:rPr lang="id-ID" smtClean="0"/>
              <a:t>I</a:t>
            </a:r>
            <a:r>
              <a:rPr lang="en-US" smtClean="0"/>
              <a:t>novasi </a:t>
            </a:r>
            <a:r>
              <a:rPr lang="en-US"/>
              <a:t>teknologi memiliki dua sifat dasar</a:t>
            </a:r>
            <a:r>
              <a:rPr lang="en-US" smtClean="0"/>
              <a:t>:</a:t>
            </a:r>
            <a:r>
              <a:rPr lang="id-ID" smtClean="0"/>
              <a:t> </a:t>
            </a:r>
          </a:p>
          <a:p>
            <a:pPr lvl="1"/>
            <a:r>
              <a:rPr lang="en-US" smtClean="0"/>
              <a:t>Keputusan </a:t>
            </a:r>
            <a:r>
              <a:rPr lang="en-US"/>
              <a:t>masa lalu yang mempengaruhi pilihan teknologi masa </a:t>
            </a:r>
            <a:r>
              <a:rPr lang="id-ID" smtClean="0"/>
              <a:t>yang akan datang</a:t>
            </a:r>
            <a:r>
              <a:rPr lang="en-US" smtClean="0"/>
              <a:t>, </a:t>
            </a:r>
            <a:r>
              <a:rPr lang="en-US"/>
              <a:t>dan</a:t>
            </a:r>
          </a:p>
          <a:p>
            <a:pPr lvl="1"/>
            <a:r>
              <a:rPr lang="en-US" smtClean="0"/>
              <a:t>Sebuah </a:t>
            </a:r>
            <a:r>
              <a:rPr lang="en-US"/>
              <a:t>ketidakpastian yang melekat atas peluang inovasi masa </a:t>
            </a:r>
            <a:r>
              <a:rPr lang="id-ID" smtClean="0"/>
              <a:t>yang akan datang</a:t>
            </a:r>
            <a:r>
              <a:rPr lang="en-US" smtClean="0"/>
              <a:t>.</a:t>
            </a:r>
            <a:endParaRPr lang="id-ID" smtClean="0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55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i="1"/>
              <a:t>OPTION PRICING MODELS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mtClean="0"/>
              <a:t>Perusahaan menghadapi peluang investasi teknologi adalah layaknya memegang </a:t>
            </a:r>
            <a:r>
              <a:rPr lang="id-ID" b="1" i="1" smtClean="0"/>
              <a:t>opsi beli </a:t>
            </a:r>
            <a:r>
              <a:rPr lang="id-ID" smtClean="0"/>
              <a:t>(</a:t>
            </a:r>
            <a:r>
              <a:rPr lang="id-ID" i="1" smtClean="0"/>
              <a:t>call option</a:t>
            </a:r>
            <a:r>
              <a:rPr lang="id-ID" smtClean="0"/>
              <a:t>): Punya hak (tapi tidak wajib) untuk membeli aset pada waktu yang akan datang.</a:t>
            </a:r>
          </a:p>
          <a:p>
            <a:r>
              <a:rPr lang="id-ID" smtClean="0"/>
              <a:t>Bagaimana perusahaan menggunakan haknya (</a:t>
            </a:r>
            <a:r>
              <a:rPr lang="id-ID" i="1" smtClean="0"/>
              <a:t>option exercise</a:t>
            </a:r>
            <a:r>
              <a:rPr lang="id-ID" smtClean="0"/>
              <a:t>)? Jika perusahaan menggunakan haknya dengan melakukan investasi teknologi yang tak dapat dibatalkan, ini secara efektif “kill” opsi ini.</a:t>
            </a:r>
          </a:p>
        </p:txBody>
      </p:sp>
    </p:spTree>
    <p:extLst>
      <p:ext uri="{BB962C8B-B14F-4D97-AF65-F5344CB8AC3E}">
        <p14:creationId xmlns:p14="http://schemas.microsoft.com/office/powerpoint/2010/main" val="2979489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832"/>
            <a:ext cx="11582400" cy="6848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0719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i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INTELECTUAL CAPITAL</a:t>
            </a:r>
            <a:endParaRPr lang="en-US" i="1">
              <a:solidFill>
                <a:schemeClr val="tx1"/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1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mtClean="0"/>
              <a:t>Intelectual capital refers to the “konledge assets” owned by a firm. </a:t>
            </a:r>
          </a:p>
          <a:p>
            <a:r>
              <a:rPr lang="id-ID" smtClean="0"/>
              <a:t>Because technology includes tacit knowledge, i.e., knowledge that is not embodied as physical assets, in many high-technology firms, the intellectual capital may economically be far more significant than the physical assets.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37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Why is intellectual capital important?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d-ID" smtClean="0"/>
              <a:t>First, for managers, intellectual capital uniquely owned by a firm is an important basis for formulating an effective strategy, because it may open up unique opportunities to compete in the firm’s markets.</a:t>
            </a:r>
          </a:p>
          <a:p>
            <a:r>
              <a:rPr lang="id-ID" smtClean="0"/>
              <a:t>Second, intellectual capital also occasionally hods keys to improving operating efficiency.</a:t>
            </a:r>
          </a:p>
          <a:p>
            <a:r>
              <a:rPr lang="id-ID" smtClean="0"/>
              <a:t>Third, in many knowledge-intensive industries, the market value of a firm often depends mostly on its intellectual capital, and the net cash flows of the organization should reflect the advantages offered by the unique intellectual capital.</a:t>
            </a:r>
          </a:p>
          <a:p>
            <a:r>
              <a:rPr lang="id-ID" smtClean="0"/>
              <a:t>Finally, in concrete situations such as mergers and acquisitions, valuation of the intellectual property may be a significant challenge when an acquiring rifm determines the fair market value of a target firm it is attempting to acquire.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22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FINANCING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81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n w="0"/>
                <a:solidFill>
                  <a:srgbClr val="FF0000"/>
                </a:solidFill>
                <a:effectLst>
                  <a:outerShdw blurRad="177800" dist="63500" dir="2700000" algn="tl" rotWithShape="0">
                    <a:prstClr val="black">
                      <a:alpha val="70000"/>
                    </a:prstClr>
                  </a:outerShdw>
                </a:effectLst>
              </a:rPr>
              <a:t>FINANCING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800"/>
              <a:t>Tantangan mendasar </a:t>
            </a:r>
            <a:r>
              <a:rPr lang="en-US" sz="2800" smtClean="0"/>
              <a:t>dalam </a:t>
            </a:r>
            <a:r>
              <a:rPr lang="en-US" sz="2800"/>
              <a:t>pembiayaan proyek </a:t>
            </a:r>
            <a:r>
              <a:rPr lang="en-US" sz="2800" smtClean="0"/>
              <a:t>teknologi</a:t>
            </a:r>
            <a:r>
              <a:rPr lang="id-ID" sz="2800" smtClean="0"/>
              <a:t> meliputi</a:t>
            </a:r>
            <a:r>
              <a:rPr lang="en-US" sz="2800" smtClean="0"/>
              <a:t>: </a:t>
            </a:r>
            <a:r>
              <a:rPr lang="en-US" sz="2800" b="1" i="1"/>
              <a:t>adverse selection</a:t>
            </a:r>
            <a:r>
              <a:rPr lang="en-US" sz="2800"/>
              <a:t>, dan </a:t>
            </a:r>
            <a:r>
              <a:rPr lang="en-US" sz="2800" b="1" i="1"/>
              <a:t>moral hazard</a:t>
            </a:r>
            <a:r>
              <a:rPr lang="en-US" sz="2800" smtClean="0"/>
              <a:t>.</a:t>
            </a:r>
            <a:endParaRPr lang="id-ID" sz="2800" smtClean="0"/>
          </a:p>
          <a:p>
            <a:pPr marL="457200" indent="-457200">
              <a:buFont typeface="+mj-lt"/>
              <a:buAutoNum type="arabicPeriod"/>
            </a:pPr>
            <a:r>
              <a:rPr lang="en-US" sz="2400" b="1" i="1" smtClean="0"/>
              <a:t>Adverse selection</a:t>
            </a:r>
            <a:r>
              <a:rPr lang="id-ID" sz="2400" smtClean="0"/>
              <a:t>,</a:t>
            </a:r>
            <a:r>
              <a:rPr lang="en-US" sz="2400" smtClean="0"/>
              <a:t> </a:t>
            </a:r>
            <a:r>
              <a:rPr lang="en-US" sz="2400"/>
              <a:t>mengacu pada masalah yang dapat terjadi dalam dua cara. </a:t>
            </a:r>
            <a:r>
              <a:rPr lang="en-US" sz="2400" b="1"/>
              <a:t>Pertama</a:t>
            </a:r>
            <a:r>
              <a:rPr lang="en-US" sz="2400"/>
              <a:t>, hanya perusahaan-perusahaan yang tidak baik pada inovasi akan </a:t>
            </a:r>
            <a:r>
              <a:rPr lang="en-US" sz="2400" smtClean="0"/>
              <a:t>ke </a:t>
            </a:r>
            <a:r>
              <a:rPr lang="en-US" sz="2400"/>
              <a:t>luar </a:t>
            </a:r>
            <a:r>
              <a:rPr lang="id-ID" sz="2400" smtClean="0"/>
              <a:t>dari </a:t>
            </a:r>
            <a:r>
              <a:rPr lang="en-US" sz="2400" smtClean="0"/>
              <a:t>pembiayaan</a:t>
            </a:r>
            <a:r>
              <a:rPr lang="id-ID" sz="2400" smtClean="0"/>
              <a:t>;</a:t>
            </a:r>
            <a:r>
              <a:rPr lang="en-US" sz="2400" smtClean="0"/>
              <a:t> </a:t>
            </a:r>
            <a:r>
              <a:rPr lang="id-ID" sz="2400" b="1" smtClean="0"/>
              <a:t>K</a:t>
            </a:r>
            <a:r>
              <a:rPr lang="en-US" sz="2400" b="1" smtClean="0"/>
              <a:t>edua</a:t>
            </a:r>
            <a:r>
              <a:rPr lang="en-US" sz="2400"/>
              <a:t>, perusahaan </a:t>
            </a:r>
            <a:r>
              <a:rPr lang="id-ID" sz="2400" smtClean="0"/>
              <a:t>menginginkan p</a:t>
            </a:r>
            <a:r>
              <a:rPr lang="en-US" sz="2400" smtClean="0"/>
              <a:t>embiayaan </a:t>
            </a:r>
            <a:r>
              <a:rPr lang="en-US" sz="2400"/>
              <a:t>dari luar karena mereka tahu bahwa proyek teknologi terlalu banyak risiko bagi mereka untuk menggunakan uang mereka </a:t>
            </a:r>
            <a:r>
              <a:rPr lang="id-ID" sz="2400" smtClean="0"/>
              <a:t>sendiri</a:t>
            </a:r>
            <a:r>
              <a:rPr lang="en-US" sz="2400" smtClean="0"/>
              <a:t> </a:t>
            </a:r>
            <a:r>
              <a:rPr lang="id-ID" sz="2400" smtClean="0"/>
              <a:t>dan</a:t>
            </a:r>
            <a:r>
              <a:rPr lang="en-US" sz="2400" smtClean="0"/>
              <a:t> </a:t>
            </a:r>
            <a:r>
              <a:rPr lang="en-US" sz="2400"/>
              <a:t>lebih suka menggunakan </a:t>
            </a:r>
            <a:r>
              <a:rPr lang="id-ID" sz="2400" smtClean="0"/>
              <a:t>pembiayaan </a:t>
            </a:r>
            <a:r>
              <a:rPr lang="en-US" sz="2400" smtClean="0"/>
              <a:t>orang lain</a:t>
            </a:r>
            <a:r>
              <a:rPr lang="id-ID" sz="2400" smtClean="0"/>
              <a:t>.</a:t>
            </a:r>
            <a:endParaRPr lang="en-US" sz="2400"/>
          </a:p>
          <a:p>
            <a:pPr marL="457200" indent="-457200">
              <a:buFont typeface="+mj-lt"/>
              <a:buAutoNum type="arabicPeriod"/>
            </a:pPr>
            <a:r>
              <a:rPr lang="en-US" sz="2400" b="1" i="1"/>
              <a:t>Moral </a:t>
            </a:r>
            <a:r>
              <a:rPr lang="en-US" sz="2400" b="1" i="1" smtClean="0"/>
              <a:t>hazard</a:t>
            </a:r>
            <a:r>
              <a:rPr lang="id-ID" sz="2400" smtClean="0"/>
              <a:t>,</a:t>
            </a:r>
            <a:r>
              <a:rPr lang="en-US" sz="2400" b="1" smtClean="0"/>
              <a:t> </a:t>
            </a:r>
            <a:r>
              <a:rPr lang="en-US" sz="2400"/>
              <a:t>mengacu pada masalah yang dapat terjadi dalam hubungan principal-agent: pemodal mempekerjakan agen atau manajer untuk melakukan proyek teknologi.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Sumber Pembiayaan</a:t>
            </a:r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mtClean="0"/>
              <a:t>Pasar </a:t>
            </a:r>
            <a:r>
              <a:rPr lang="en-US"/>
              <a:t>ekuitas swasta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Dana yang dihasilkan dari operasi</a:t>
            </a:r>
          </a:p>
          <a:p>
            <a:pPr marL="609600" indent="-609600">
              <a:buFontTx/>
              <a:buAutoNum type="arabicPeriod"/>
            </a:pPr>
            <a:r>
              <a:rPr lang="id-ID" smtClean="0"/>
              <a:t>Tata kelola</a:t>
            </a:r>
            <a:r>
              <a:rPr lang="en-US" smtClean="0"/>
              <a:t> kolaboratif</a:t>
            </a:r>
            <a:r>
              <a:rPr lang="id-ID" smtClean="0"/>
              <a:t> (kerjasama)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8D1E14"/>
      </a:dk2>
      <a:lt2>
        <a:srgbClr val="FF744E"/>
      </a:lt2>
      <a:accent1>
        <a:srgbClr val="E9B758"/>
      </a:accent1>
      <a:accent2>
        <a:srgbClr val="FE8943"/>
      </a:accent2>
      <a:accent3>
        <a:srgbClr val="AEA27C"/>
      </a:accent3>
      <a:accent4>
        <a:srgbClr val="90B46E"/>
      </a:accent4>
      <a:accent5>
        <a:srgbClr val="71AEC1"/>
      </a:accent5>
      <a:accent6>
        <a:srgbClr val="C98DE7"/>
      </a:accent6>
      <a:hlink>
        <a:srgbClr val="FF7A22"/>
      </a:hlink>
      <a:folHlink>
        <a:srgbClr val="FDCD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1472331806</TotalTime>
  <Pages>24</Pages>
  <Words>743</Words>
  <Application>Microsoft Office PowerPoint</Application>
  <PresentationFormat>Widescreen</PresentationFormat>
  <Paragraphs>61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Berlin Sans FB Demi</vt:lpstr>
      <vt:lpstr>Gill Sans Ultra Bold Condensed</vt:lpstr>
      <vt:lpstr>Times New Roman</vt:lpstr>
      <vt:lpstr>Trebuchet MS</vt:lpstr>
      <vt:lpstr>Tw Cen MT</vt:lpstr>
      <vt:lpstr>Circuit</vt:lpstr>
      <vt:lpstr>PowerPoint Presentation</vt:lpstr>
      <vt:lpstr>Kita akan fokus pada pertanyaan-pertanyaan keuangan utama yang tercakup dalam manajemen teknologi</vt:lpstr>
      <vt:lpstr>PowerPoint Presentation</vt:lpstr>
      <vt:lpstr>PROJECT LIFE CYCLE</vt:lpstr>
      <vt:lpstr>Konsep Siklus Hidup Proyek berguna untuk menggambarkan tiga ide utama:</vt:lpstr>
      <vt:lpstr>PROJECT VALUATION</vt:lpstr>
      <vt:lpstr>Valuation</vt:lpstr>
      <vt:lpstr>Project Valuation (Penilaian Proyek)</vt:lpstr>
      <vt:lpstr>DISCOUNTED CASH FLOW</vt:lpstr>
      <vt:lpstr>Empat asumsi utama yang mendasari NPV</vt:lpstr>
      <vt:lpstr>OPTION PRICING MODELS</vt:lpstr>
      <vt:lpstr>OPTION PRICING MODELS</vt:lpstr>
      <vt:lpstr>PowerPoint Presentation</vt:lpstr>
      <vt:lpstr>INTELECTUAL CAPITAL</vt:lpstr>
      <vt:lpstr>Definition</vt:lpstr>
      <vt:lpstr>Why is intellectual capital important?</vt:lpstr>
      <vt:lpstr>FINANCING</vt:lpstr>
      <vt:lpstr>FINANCING</vt:lpstr>
      <vt:lpstr>Sumber Pembiayaan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25</dc:title>
  <dc:subject>Powerpoint Show</dc:subject>
  <dc:creator>Lou Gapenski, Mike Ehrhardt</dc:creator>
  <cp:lastModifiedBy>Jary</cp:lastModifiedBy>
  <cp:revision>158</cp:revision>
  <cp:lastPrinted>1997-04-29T13:41:06Z</cp:lastPrinted>
  <dcterms:created xsi:type="dcterms:W3CDTF">1996-01-09T12:47:42Z</dcterms:created>
  <dcterms:modified xsi:type="dcterms:W3CDTF">2014-07-30T15:01:22Z</dcterms:modified>
</cp:coreProperties>
</file>