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7" r:id="rId1"/>
  </p:sldMasterIdLst>
  <p:notesMasterIdLst>
    <p:notesMasterId r:id="rId66"/>
  </p:notesMasterIdLst>
  <p:sldIdLst>
    <p:sldId id="257" r:id="rId2"/>
    <p:sldId id="271" r:id="rId3"/>
    <p:sldId id="272" r:id="rId4"/>
    <p:sldId id="273" r:id="rId5"/>
    <p:sldId id="274" r:id="rId6"/>
    <p:sldId id="346" r:id="rId7"/>
    <p:sldId id="338" r:id="rId8"/>
    <p:sldId id="347" r:id="rId9"/>
    <p:sldId id="276" r:id="rId10"/>
    <p:sldId id="277" r:id="rId11"/>
    <p:sldId id="278" r:id="rId12"/>
    <p:sldId id="279" r:id="rId13"/>
    <p:sldId id="280" r:id="rId14"/>
    <p:sldId id="281" r:id="rId15"/>
    <p:sldId id="282" r:id="rId16"/>
    <p:sldId id="283" r:id="rId17"/>
    <p:sldId id="284" r:id="rId18"/>
    <p:sldId id="285" r:id="rId19"/>
    <p:sldId id="362" r:id="rId20"/>
    <p:sldId id="286" r:id="rId21"/>
    <p:sldId id="366" r:id="rId22"/>
    <p:sldId id="287" r:id="rId23"/>
    <p:sldId id="288" r:id="rId24"/>
    <p:sldId id="368" r:id="rId25"/>
    <p:sldId id="289" r:id="rId26"/>
    <p:sldId id="367" r:id="rId27"/>
    <p:sldId id="291" r:id="rId28"/>
    <p:sldId id="292" r:id="rId29"/>
    <p:sldId id="293" r:id="rId30"/>
    <p:sldId id="294" r:id="rId31"/>
    <p:sldId id="295" r:id="rId32"/>
    <p:sldId id="296" r:id="rId33"/>
    <p:sldId id="297" r:id="rId34"/>
    <p:sldId id="339" r:id="rId35"/>
    <p:sldId id="340" r:id="rId36"/>
    <p:sldId id="301" r:id="rId37"/>
    <p:sldId id="342" r:id="rId38"/>
    <p:sldId id="313" r:id="rId39"/>
    <p:sldId id="314" r:id="rId40"/>
    <p:sldId id="315" r:id="rId41"/>
    <p:sldId id="354" r:id="rId42"/>
    <p:sldId id="317" r:id="rId43"/>
    <p:sldId id="318" r:id="rId44"/>
    <p:sldId id="319" r:id="rId45"/>
    <p:sldId id="320" r:id="rId46"/>
    <p:sldId id="321" r:id="rId47"/>
    <p:sldId id="322" r:id="rId48"/>
    <p:sldId id="323" r:id="rId49"/>
    <p:sldId id="324" r:id="rId50"/>
    <p:sldId id="355" r:id="rId51"/>
    <p:sldId id="356" r:id="rId52"/>
    <p:sldId id="357" r:id="rId53"/>
    <p:sldId id="358" r:id="rId54"/>
    <p:sldId id="328" r:id="rId55"/>
    <p:sldId id="329" r:id="rId56"/>
    <p:sldId id="330" r:id="rId57"/>
    <p:sldId id="331" r:id="rId58"/>
    <p:sldId id="332" r:id="rId59"/>
    <p:sldId id="343" r:id="rId60"/>
    <p:sldId id="333" r:id="rId61"/>
    <p:sldId id="334" r:id="rId62"/>
    <p:sldId id="360" r:id="rId63"/>
    <p:sldId id="312" r:id="rId64"/>
    <p:sldId id="336" r:id="rId65"/>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1608">
          <p15:clr>
            <a:srgbClr val="A4A3A4"/>
          </p15:clr>
        </p15:guide>
        <p15:guide id="2" pos="2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8" autoAdjust="0"/>
    <p:restoredTop sz="97907" autoAdjust="0"/>
  </p:normalViewPr>
  <p:slideViewPr>
    <p:cSldViewPr snapToGrid="0" snapToObjects="1">
      <p:cViewPr varScale="1">
        <p:scale>
          <a:sx n="88" d="100"/>
          <a:sy n="88" d="100"/>
        </p:scale>
        <p:origin x="168" y="78"/>
      </p:cViewPr>
      <p:guideLst>
        <p:guide orient="horz" pos="1608"/>
        <p:guide pos="2888"/>
      </p:guideLst>
    </p:cSldViewPr>
  </p:slideViewPr>
  <p:notesTextViewPr>
    <p:cViewPr>
      <p:scale>
        <a:sx n="100" d="100"/>
        <a:sy n="100" d="100"/>
      </p:scale>
      <p:origin x="0" y="0"/>
    </p:cViewPr>
  </p:notesTextViewPr>
  <p:sorterViewPr>
    <p:cViewPr>
      <p:scale>
        <a:sx n="150" d="100"/>
        <a:sy n="150" d="100"/>
      </p:scale>
      <p:origin x="0" y="56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FE96A17-0FE3-4ACC-B58B-E6B889F24D94}" type="datetimeFigureOut">
              <a:rPr lang="en-US"/>
              <a:pPr>
                <a:defRPr/>
              </a:pPr>
              <a:t>8/22/2018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F2102C6-C32D-438A-8FD3-57C079DA06C9}" type="slidenum">
              <a:rPr lang="en-US"/>
              <a:pPr>
                <a:defRPr/>
              </a:pPr>
              <a:t>‹#›</a:t>
            </a:fld>
            <a:endParaRPr lang="en-US"/>
          </a:p>
        </p:txBody>
      </p:sp>
    </p:spTree>
    <p:extLst>
      <p:ext uri="{BB962C8B-B14F-4D97-AF65-F5344CB8AC3E}">
        <p14:creationId xmlns:p14="http://schemas.microsoft.com/office/powerpoint/2010/main" val="4085071022"/>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ED3B1E0-3B3A-453B-9798-1CCCBDD5BB84}" type="slidenum">
              <a:rPr lang="en-AU" altLang="en-US"/>
              <a:pPr fontAlgn="base">
                <a:spcBef>
                  <a:spcPct val="0"/>
                </a:spcBef>
                <a:spcAft>
                  <a:spcPct val="0"/>
                </a:spcAft>
              </a:pPr>
              <a:t>2</a:t>
            </a:fld>
            <a:endParaRPr lang="en-AU" altLang="en-US"/>
          </a:p>
        </p:txBody>
      </p:sp>
      <p:sp>
        <p:nvSpPr>
          <p:cNvPr id="307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20979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7F4DC5B-B195-447A-ADE4-EB15560534E0}" type="slidenum">
              <a:rPr lang="en-AU" altLang="en-US"/>
              <a:pPr fontAlgn="base">
                <a:spcBef>
                  <a:spcPct val="0"/>
                </a:spcBef>
                <a:spcAft>
                  <a:spcPct val="0"/>
                </a:spcAft>
              </a:pPr>
              <a:t>3</a:t>
            </a:fld>
            <a:endParaRPr lang="en-AU" altLang="en-US"/>
          </a:p>
        </p:txBody>
      </p:sp>
      <p:sp>
        <p:nvSpPr>
          <p:cNvPr id="327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8305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7AA4AB5-E367-4CE5-801E-6AE56D75C0B8}" type="slidenum">
              <a:rPr lang="en-AU" altLang="en-US"/>
              <a:pPr fontAlgn="base">
                <a:spcBef>
                  <a:spcPct val="0"/>
                </a:spcBef>
                <a:spcAft>
                  <a:spcPct val="0"/>
                </a:spcAft>
              </a:pPr>
              <a:t>4</a:t>
            </a:fld>
            <a:endParaRPr lang="en-AU" altLang="en-US"/>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89961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64BAA3-1527-4E19-9FF3-A9866BA11D37}" type="slidenum">
              <a:rPr lang="en-AU" altLang="en-US"/>
              <a:pPr fontAlgn="base">
                <a:spcBef>
                  <a:spcPct val="0"/>
                </a:spcBef>
                <a:spcAft>
                  <a:spcPct val="0"/>
                </a:spcAft>
              </a:pPr>
              <a:t>5</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66555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64BAA3-1527-4E19-9FF3-A9866BA11D37}" type="slidenum">
              <a:rPr lang="en-AU" altLang="en-US"/>
              <a:pPr fontAlgn="base">
                <a:spcBef>
                  <a:spcPct val="0"/>
                </a:spcBef>
                <a:spcAft>
                  <a:spcPct val="0"/>
                </a:spcAft>
              </a:pPr>
              <a:t>6</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66555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FD6ADE-C6ED-4C49-8BD2-CEBD22607CCF}" type="slidenum">
              <a:rPr lang="en-AU" altLang="en-US"/>
              <a:pPr fontAlgn="base">
                <a:spcBef>
                  <a:spcPct val="0"/>
                </a:spcBef>
                <a:spcAft>
                  <a:spcPct val="0"/>
                </a:spcAft>
              </a:pPr>
              <a:t>9</a:t>
            </a:fld>
            <a:endParaRPr lang="en-AU" altLang="en-US"/>
          </a:p>
        </p:txBody>
      </p:sp>
      <p:sp>
        <p:nvSpPr>
          <p:cNvPr id="419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10241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E876BD0-6F53-4B3D-8523-BF554B5F36A9}" type="slidenum">
              <a:rPr lang="en-AU" altLang="en-US"/>
              <a:pPr fontAlgn="base">
                <a:spcBef>
                  <a:spcPct val="0"/>
                </a:spcBef>
                <a:spcAft>
                  <a:spcPct val="0"/>
                </a:spcAft>
              </a:pPr>
              <a:t>10</a:t>
            </a:fld>
            <a:endParaRPr lang="en-AU" altLang="en-US"/>
          </a:p>
        </p:txBody>
      </p:sp>
      <p:sp>
        <p:nvSpPr>
          <p:cNvPr id="440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57003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922DB82-FEA7-4641-BDAF-47CA9A9AED8B}" type="slidenum">
              <a:rPr lang="en-AU" altLang="en-US"/>
              <a:pPr fontAlgn="base">
                <a:spcBef>
                  <a:spcPct val="0"/>
                </a:spcBef>
                <a:spcAft>
                  <a:spcPct val="0"/>
                </a:spcAft>
              </a:pPr>
              <a:t>11</a:t>
            </a:fld>
            <a:endParaRPr lang="en-AU" altLang="en-US"/>
          </a:p>
        </p:txBody>
      </p:sp>
      <p:sp>
        <p:nvSpPr>
          <p:cNvPr id="460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07687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2E88067-DE44-4ED7-A279-2AD63214518C}" type="slidenum">
              <a:rPr lang="en-AU" altLang="en-US"/>
              <a:pPr fontAlgn="base">
                <a:spcBef>
                  <a:spcPct val="0"/>
                </a:spcBef>
                <a:spcAft>
                  <a:spcPct val="0"/>
                </a:spcAft>
              </a:pPr>
              <a:t>12</a:t>
            </a:fld>
            <a:endParaRPr lang="en-AU" altLang="en-US"/>
          </a:p>
        </p:txBody>
      </p:sp>
      <p:sp>
        <p:nvSpPr>
          <p:cNvPr id="481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64869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550FD37-466E-43B9-8F42-918EC90AC0A4}" type="slidenum">
              <a:rPr lang="en-AU" altLang="en-US"/>
              <a:pPr fontAlgn="base">
                <a:spcBef>
                  <a:spcPct val="0"/>
                </a:spcBef>
                <a:spcAft>
                  <a:spcPct val="0"/>
                </a:spcAft>
              </a:pPr>
              <a:t>13</a:t>
            </a:fld>
            <a:endParaRPr lang="en-AU" altLang="en-US"/>
          </a:p>
        </p:txBody>
      </p:sp>
      <p:sp>
        <p:nvSpPr>
          <p:cNvPr id="501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63588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C7E7CC4-0BD3-4C60-BCA5-E8FECA48A8EB}" type="slidenum">
              <a:rPr lang="en-AU" altLang="en-US"/>
              <a:pPr fontAlgn="base">
                <a:spcBef>
                  <a:spcPct val="0"/>
                </a:spcBef>
                <a:spcAft>
                  <a:spcPct val="0"/>
                </a:spcAft>
              </a:pPr>
              <a:t>14</a:t>
            </a:fld>
            <a:endParaRPr lang="en-AU" altLang="en-US"/>
          </a:p>
        </p:txBody>
      </p:sp>
      <p:sp>
        <p:nvSpPr>
          <p:cNvPr id="522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46841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F1FE737-9FCA-4C3C-8E80-EF3D99347562}" type="slidenum">
              <a:rPr lang="en-AU" altLang="en-US"/>
              <a:pPr fontAlgn="base">
                <a:spcBef>
                  <a:spcPct val="0"/>
                </a:spcBef>
                <a:spcAft>
                  <a:spcPct val="0"/>
                </a:spcAft>
              </a:pPr>
              <a:t>15</a:t>
            </a:fld>
            <a:endParaRPr lang="en-AU" altLang="en-US"/>
          </a:p>
        </p:txBody>
      </p:sp>
      <p:sp>
        <p:nvSpPr>
          <p:cNvPr id="54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Using this and subsequent slides, you might go through in more detail the decisions of Operations Management.  While greater detail is provided by these slides than the earlier one, you may still decide to have the students contribute examples from their own experience.</a:t>
            </a:r>
          </a:p>
        </p:txBody>
      </p:sp>
    </p:spTree>
    <p:extLst>
      <p:ext uri="{BB962C8B-B14F-4D97-AF65-F5344CB8AC3E}">
        <p14:creationId xmlns:p14="http://schemas.microsoft.com/office/powerpoint/2010/main" val="251166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AE7CABD-02B4-4D44-AC8C-A494F975A90A}" type="slidenum">
              <a:rPr lang="en-AU" altLang="en-US"/>
              <a:pPr fontAlgn="base">
                <a:spcBef>
                  <a:spcPct val="0"/>
                </a:spcBef>
                <a:spcAft>
                  <a:spcPct val="0"/>
                </a:spcAft>
              </a:pPr>
              <a:t>16</a:t>
            </a:fld>
            <a:endParaRPr lang="en-AU" altLang="en-US"/>
          </a:p>
        </p:txBody>
      </p:sp>
      <p:sp>
        <p:nvSpPr>
          <p:cNvPr id="563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62338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8BB90F8-52DD-4383-8BE8-9D69BFEC895B}" type="slidenum">
              <a:rPr lang="en-AU" altLang="en-US"/>
              <a:pPr fontAlgn="base">
                <a:spcBef>
                  <a:spcPct val="0"/>
                </a:spcBef>
                <a:spcAft>
                  <a:spcPct val="0"/>
                </a:spcAft>
              </a:pPr>
              <a:t>17</a:t>
            </a:fld>
            <a:endParaRPr lang="en-AU" altLang="en-US"/>
          </a:p>
        </p:txBody>
      </p:sp>
      <p:sp>
        <p:nvSpPr>
          <p:cNvPr id="583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99456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98DD16E-CA54-48BF-B3A4-4CC676EBA6B4}" type="slidenum">
              <a:rPr lang="en-AU" altLang="en-US"/>
              <a:pPr fontAlgn="base">
                <a:spcBef>
                  <a:spcPct val="0"/>
                </a:spcBef>
                <a:spcAft>
                  <a:spcPct val="0"/>
                </a:spcAft>
              </a:pPr>
              <a:t>18</a:t>
            </a:fld>
            <a:endParaRPr lang="en-AU" altLang="en-US"/>
          </a:p>
        </p:txBody>
      </p:sp>
      <p:sp>
        <p:nvSpPr>
          <p:cNvPr id="604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31205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33BA121-54D6-4ADC-BCBC-0DDB1B8E0F1F}" type="slidenum">
              <a:rPr lang="en-AU" altLang="en-US"/>
              <a:pPr fontAlgn="base">
                <a:spcBef>
                  <a:spcPct val="0"/>
                </a:spcBef>
                <a:spcAft>
                  <a:spcPct val="0"/>
                </a:spcAft>
              </a:pPr>
              <a:t>20</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72801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33BA121-54D6-4ADC-BCBC-0DDB1B8E0F1F}" type="slidenum">
              <a:rPr lang="en-AU" altLang="en-US"/>
              <a:pPr fontAlgn="base">
                <a:spcBef>
                  <a:spcPct val="0"/>
                </a:spcBef>
                <a:spcAft>
                  <a:spcPct val="0"/>
                </a:spcAft>
              </a:pPr>
              <a:t>21</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793440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0CA6690-59F3-44A4-99E1-1920428F9F51}" type="slidenum">
              <a:rPr lang="en-AU" altLang="en-US"/>
              <a:pPr fontAlgn="base">
                <a:spcBef>
                  <a:spcPct val="0"/>
                </a:spcBef>
                <a:spcAft>
                  <a:spcPct val="0"/>
                </a:spcAft>
              </a:pPr>
              <a:t>22</a:t>
            </a:fld>
            <a:endParaRPr lang="en-AU" altLang="en-US"/>
          </a:p>
        </p:txBody>
      </p:sp>
      <p:sp>
        <p:nvSpPr>
          <p:cNvPr id="64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3140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B80797C-F449-469E-98EB-935A5AAF07AF}" type="slidenum">
              <a:rPr lang="en-AU" altLang="en-US"/>
              <a:pPr fontAlgn="base">
                <a:spcBef>
                  <a:spcPct val="0"/>
                </a:spcBef>
                <a:spcAft>
                  <a:spcPct val="0"/>
                </a:spcAft>
              </a:pPr>
              <a:t>23</a:t>
            </a:fld>
            <a:endParaRPr lang="en-AU" altLang="en-US"/>
          </a:p>
        </p:txBody>
      </p:sp>
      <p:sp>
        <p:nvSpPr>
          <p:cNvPr id="66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96652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6676205-7B5C-4E5F-BA69-41BEABAF643D}" type="slidenum">
              <a:rPr lang="en-AU" altLang="en-US"/>
              <a:pPr fontAlgn="base">
                <a:spcBef>
                  <a:spcPct val="0"/>
                </a:spcBef>
                <a:spcAft>
                  <a:spcPct val="0"/>
                </a:spcAft>
              </a:pPr>
              <a:t>25</a:t>
            </a:fld>
            <a:endParaRPr lang="en-AU" altLang="en-US"/>
          </a:p>
        </p:txBody>
      </p:sp>
      <p:sp>
        <p:nvSpPr>
          <p:cNvPr id="68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20417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6676205-7B5C-4E5F-BA69-41BEABAF643D}" type="slidenum">
              <a:rPr lang="en-AU" altLang="en-US"/>
              <a:pPr fontAlgn="base">
                <a:spcBef>
                  <a:spcPct val="0"/>
                </a:spcBef>
                <a:spcAft>
                  <a:spcPct val="0"/>
                </a:spcAft>
              </a:pPr>
              <a:t>26</a:t>
            </a:fld>
            <a:endParaRPr lang="en-AU" altLang="en-US"/>
          </a:p>
        </p:txBody>
      </p:sp>
      <p:sp>
        <p:nvSpPr>
          <p:cNvPr id="68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41416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EA172CF-D6F4-4969-8B6D-CA9283D0CCB3}" type="slidenum">
              <a:rPr lang="en-AU" altLang="en-US"/>
              <a:pPr fontAlgn="base">
                <a:spcBef>
                  <a:spcPct val="0"/>
                </a:spcBef>
                <a:spcAft>
                  <a:spcPct val="0"/>
                </a:spcAft>
              </a:pPr>
              <a:t>27</a:t>
            </a:fld>
            <a:endParaRPr lang="en-AU" altLang="en-US"/>
          </a:p>
        </p:txBody>
      </p:sp>
      <p:sp>
        <p:nvSpPr>
          <p:cNvPr id="727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98787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E58037A-681D-4EF6-B349-22C8A3D90AAB}" type="slidenum">
              <a:rPr lang="en-AU" altLang="en-US"/>
              <a:pPr fontAlgn="base">
                <a:spcBef>
                  <a:spcPct val="0"/>
                </a:spcBef>
                <a:spcAft>
                  <a:spcPct val="0"/>
                </a:spcAft>
              </a:pPr>
              <a:t>28</a:t>
            </a:fld>
            <a:endParaRPr lang="en-AU" altLang="en-US"/>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24583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69F06D2-8D74-472C-9E11-63D4806D1179}" type="slidenum">
              <a:rPr lang="en-AU" altLang="en-US"/>
              <a:pPr fontAlgn="base">
                <a:spcBef>
                  <a:spcPct val="0"/>
                </a:spcBef>
                <a:spcAft>
                  <a:spcPct val="0"/>
                </a:spcAft>
              </a:pPr>
              <a:t>29</a:t>
            </a:fld>
            <a:endParaRPr lang="en-AU" altLang="en-US"/>
          </a:p>
        </p:txBody>
      </p:sp>
      <p:sp>
        <p:nvSpPr>
          <p:cNvPr id="76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21538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7B6DD6E-D2EF-40D4-B31E-B84232900954}" type="slidenum">
              <a:rPr lang="en-AU" altLang="en-US"/>
              <a:pPr fontAlgn="base">
                <a:spcBef>
                  <a:spcPct val="0"/>
                </a:spcBef>
                <a:spcAft>
                  <a:spcPct val="0"/>
                </a:spcAft>
              </a:pPr>
              <a:t>30</a:t>
            </a:fld>
            <a:endParaRPr lang="en-AU" altLang="en-US"/>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71978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759EBD0-8FE2-4E6C-8016-D940009883F8}" type="slidenum">
              <a:rPr lang="en-AU" altLang="en-US"/>
              <a:pPr fontAlgn="base">
                <a:spcBef>
                  <a:spcPct val="0"/>
                </a:spcBef>
                <a:spcAft>
                  <a:spcPct val="0"/>
                </a:spcAft>
              </a:pPr>
              <a:t>31</a:t>
            </a:fld>
            <a:endParaRPr lang="en-AU" altLang="en-US"/>
          </a:p>
        </p:txBody>
      </p:sp>
      <p:sp>
        <p:nvSpPr>
          <p:cNvPr id="80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707450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F989A5C-2368-49D0-A5B2-269704B74C9D}" type="slidenum">
              <a:rPr lang="en-AU" altLang="en-US"/>
              <a:pPr fontAlgn="base">
                <a:spcBef>
                  <a:spcPct val="0"/>
                </a:spcBef>
                <a:spcAft>
                  <a:spcPct val="0"/>
                </a:spcAft>
              </a:pPr>
              <a:t>32</a:t>
            </a:fld>
            <a:endParaRPr lang="en-AU" altLang="en-US"/>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48912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565E8C4-D402-44B6-A7F0-6CC5DE6EDCB1}" type="slidenum">
              <a:rPr lang="en-AU" altLang="en-US"/>
              <a:pPr fontAlgn="base">
                <a:spcBef>
                  <a:spcPct val="0"/>
                </a:spcBef>
                <a:spcAft>
                  <a:spcPct val="0"/>
                </a:spcAft>
              </a:pPr>
              <a:t>33</a:t>
            </a:fld>
            <a:endParaRPr lang="en-AU" altLang="en-US"/>
          </a:p>
        </p:txBody>
      </p:sp>
      <p:sp>
        <p:nvSpPr>
          <p:cNvPr id="84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42313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3B1872C-CD6C-44C3-B431-0A24297F0935}" type="slidenum">
              <a:rPr lang="en-AU" altLang="en-US"/>
              <a:pPr fontAlgn="base">
                <a:spcBef>
                  <a:spcPct val="0"/>
                </a:spcBef>
                <a:spcAft>
                  <a:spcPct val="0"/>
                </a:spcAft>
              </a:pPr>
              <a:t>36</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8653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955A258-6CA1-46EB-AFEE-9EE4D2AF979F}" type="slidenum">
              <a:rPr lang="en-AU" altLang="en-US"/>
              <a:pPr fontAlgn="base">
                <a:spcBef>
                  <a:spcPct val="0"/>
                </a:spcBef>
                <a:spcAft>
                  <a:spcPct val="0"/>
                </a:spcAft>
              </a:pPr>
              <a:t>38</a:t>
            </a:fld>
            <a:endParaRPr lang="en-AU" altLang="en-US"/>
          </a:p>
        </p:txBody>
      </p:sp>
      <p:sp>
        <p:nvSpPr>
          <p:cNvPr id="93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334964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ECBCB4E-0771-4119-A5E3-7663C063AF76}" type="slidenum">
              <a:rPr lang="en-AU" altLang="en-US"/>
              <a:pPr fontAlgn="base">
                <a:spcBef>
                  <a:spcPct val="0"/>
                </a:spcBef>
                <a:spcAft>
                  <a:spcPct val="0"/>
                </a:spcAft>
              </a:pPr>
              <a:t>39</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799125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AE5495-3279-493C-9336-E5C8D12A126A}" type="slidenum">
              <a:rPr lang="en-AU" altLang="en-US"/>
              <a:pPr fontAlgn="base">
                <a:spcBef>
                  <a:spcPct val="0"/>
                </a:spcBef>
                <a:spcAft>
                  <a:spcPct val="0"/>
                </a:spcAft>
              </a:pPr>
              <a:t>40</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93165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AE5495-3279-493C-9336-E5C8D12A126A}" type="slidenum">
              <a:rPr lang="en-AU" altLang="en-US"/>
              <a:pPr fontAlgn="base">
                <a:spcBef>
                  <a:spcPct val="0"/>
                </a:spcBef>
                <a:spcAft>
                  <a:spcPct val="0"/>
                </a:spcAft>
              </a:pPr>
              <a:t>41</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93165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C2FA3B5-9A62-4A27-ACC7-D431EE7B221E}" type="slidenum">
              <a:rPr lang="en-AU" altLang="en-US"/>
              <a:pPr fontAlgn="base">
                <a:spcBef>
                  <a:spcPct val="0"/>
                </a:spcBef>
                <a:spcAft>
                  <a:spcPct val="0"/>
                </a:spcAft>
              </a:pPr>
              <a:t>42</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90836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35B3F2-D8D6-408B-8CFD-DE1ED1A4F20F}" type="slidenum">
              <a:rPr lang="en-AU" altLang="en-US"/>
              <a:pPr fontAlgn="base">
                <a:spcBef>
                  <a:spcPct val="0"/>
                </a:spcBef>
                <a:spcAft>
                  <a:spcPct val="0"/>
                </a:spcAft>
              </a:pPr>
              <a:t>43</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685490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C2CAF54-5F92-4591-BB15-C0252F121427}" type="slidenum">
              <a:rPr lang="en-AU" altLang="en-US"/>
              <a:pPr fontAlgn="base">
                <a:spcBef>
                  <a:spcPct val="0"/>
                </a:spcBef>
                <a:spcAft>
                  <a:spcPct val="0"/>
                </a:spcAft>
              </a:pPr>
              <a:t>44</a:t>
            </a:fld>
            <a:endParaRPr lang="en-AU" altLang="en-US"/>
          </a:p>
        </p:txBody>
      </p:sp>
      <p:sp>
        <p:nvSpPr>
          <p:cNvPr id="1054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004425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0CD44D5-2543-4BBC-A580-AC9BABDC3EA7}" type="slidenum">
              <a:rPr lang="en-AU" altLang="en-US"/>
              <a:pPr fontAlgn="base">
                <a:spcBef>
                  <a:spcPct val="0"/>
                </a:spcBef>
                <a:spcAft>
                  <a:spcPct val="0"/>
                </a:spcAft>
              </a:pPr>
              <a:t>45</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204882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BA2B3EA-FC0A-49CC-9CE7-5477FA697F90}" type="slidenum">
              <a:rPr lang="en-AU" altLang="en-US"/>
              <a:pPr fontAlgn="base">
                <a:spcBef>
                  <a:spcPct val="0"/>
                </a:spcBef>
                <a:spcAft>
                  <a:spcPct val="0"/>
                </a:spcAft>
              </a:pPr>
              <a:t>46</a:t>
            </a:fld>
            <a:endParaRPr lang="en-AU" altLang="en-US"/>
          </a:p>
        </p:txBody>
      </p:sp>
      <p:sp>
        <p:nvSpPr>
          <p:cNvPr id="1095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953059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523409E-9837-4840-A06D-D4D04157D504}" type="slidenum">
              <a:rPr lang="en-AU" altLang="en-US"/>
              <a:pPr fontAlgn="base">
                <a:spcBef>
                  <a:spcPct val="0"/>
                </a:spcBef>
                <a:spcAft>
                  <a:spcPct val="0"/>
                </a:spcAft>
              </a:pPr>
              <a:t>47</a:t>
            </a:fld>
            <a:endParaRPr lang="en-AU" altLang="en-US"/>
          </a:p>
        </p:txBody>
      </p:sp>
      <p:sp>
        <p:nvSpPr>
          <p:cNvPr id="1116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16350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174BFCB-2613-48C0-9053-5EF49FAA1835}" type="slidenum">
              <a:rPr lang="en-AU" altLang="en-US"/>
              <a:pPr fontAlgn="base">
                <a:spcBef>
                  <a:spcPct val="0"/>
                </a:spcBef>
                <a:spcAft>
                  <a:spcPct val="0"/>
                </a:spcAft>
              </a:pPr>
              <a:t>48</a:t>
            </a:fld>
            <a:endParaRPr lang="en-AU" altLang="en-US"/>
          </a:p>
        </p:txBody>
      </p:sp>
      <p:sp>
        <p:nvSpPr>
          <p:cNvPr id="1136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21915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49</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50</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51</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52</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5DBFE40-8183-4D84-AAD2-030F788D412A}" type="slidenum">
              <a:rPr lang="en-AU" altLang="en-US"/>
              <a:pPr fontAlgn="base">
                <a:spcBef>
                  <a:spcPct val="0"/>
                </a:spcBef>
                <a:spcAft>
                  <a:spcPct val="0"/>
                </a:spcAft>
              </a:pPr>
              <a:t>53</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86650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D251711-BF54-4227-958D-8C66A5707FDB}" type="slidenum">
              <a:rPr lang="en-AU" altLang="en-US"/>
              <a:pPr fontAlgn="base">
                <a:spcBef>
                  <a:spcPct val="0"/>
                </a:spcBef>
                <a:spcAft>
                  <a:spcPct val="0"/>
                </a:spcAft>
              </a:pPr>
              <a:t>54</a:t>
            </a:fld>
            <a:endParaRPr lang="en-AU" altLang="en-US"/>
          </a:p>
        </p:txBody>
      </p:sp>
      <p:sp>
        <p:nvSpPr>
          <p:cNvPr id="1239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060437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C29996-1C90-42B3-8727-28ACBD7F4D9E}" type="slidenum">
              <a:rPr lang="en-AU" altLang="en-US"/>
              <a:pPr fontAlgn="base">
                <a:spcBef>
                  <a:spcPct val="0"/>
                </a:spcBef>
                <a:spcAft>
                  <a:spcPct val="0"/>
                </a:spcAft>
              </a:pPr>
              <a:t>55</a:t>
            </a:fld>
            <a:endParaRPr lang="en-AU" altLang="en-US"/>
          </a:p>
        </p:txBody>
      </p:sp>
      <p:sp>
        <p:nvSpPr>
          <p:cNvPr id="1259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6362279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534305E-058F-49C8-9DA2-AC2FFD2624F2}" type="slidenum">
              <a:rPr lang="en-AU" altLang="en-US"/>
              <a:pPr fontAlgn="base">
                <a:spcBef>
                  <a:spcPct val="0"/>
                </a:spcBef>
                <a:spcAft>
                  <a:spcPct val="0"/>
                </a:spcAft>
              </a:pPr>
              <a:t>56</a:t>
            </a:fld>
            <a:endParaRPr lang="en-AU" altLang="en-US"/>
          </a:p>
        </p:txBody>
      </p:sp>
      <p:sp>
        <p:nvSpPr>
          <p:cNvPr id="1280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982153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F0200C-0141-4840-A387-BC1AFF324678}" type="slidenum">
              <a:rPr lang="en-AU" altLang="en-US"/>
              <a:pPr fontAlgn="base">
                <a:spcBef>
                  <a:spcPct val="0"/>
                </a:spcBef>
                <a:spcAft>
                  <a:spcPct val="0"/>
                </a:spcAft>
              </a:pPr>
              <a:t>57</a:t>
            </a:fld>
            <a:endParaRPr lang="en-AU" altLang="en-US"/>
          </a:p>
        </p:txBody>
      </p:sp>
      <p:sp>
        <p:nvSpPr>
          <p:cNvPr id="1300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821220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04E8B57-8D73-4B4C-AC1E-DB15CDB9C36C}" type="slidenum">
              <a:rPr lang="en-AU" altLang="en-US"/>
              <a:pPr fontAlgn="base">
                <a:spcBef>
                  <a:spcPct val="0"/>
                </a:spcBef>
                <a:spcAft>
                  <a:spcPct val="0"/>
                </a:spcAft>
              </a:pPr>
              <a:t>58</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727536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FE5D23-F943-486D-A72A-0FFA4B1752E4}" type="slidenum">
              <a:rPr lang="en-AU" altLang="en-US"/>
              <a:pPr fontAlgn="base">
                <a:spcBef>
                  <a:spcPct val="0"/>
                </a:spcBef>
                <a:spcAft>
                  <a:spcPct val="0"/>
                </a:spcAft>
              </a:pPr>
              <a:t>60</a:t>
            </a:fld>
            <a:endParaRPr lang="en-AU" altLang="en-US"/>
          </a:p>
        </p:txBody>
      </p:sp>
      <p:sp>
        <p:nvSpPr>
          <p:cNvPr id="1351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669477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3DD1E1-D06F-4EDC-9968-D615E446D7BC}" type="slidenum">
              <a:rPr lang="en-AU" altLang="en-US"/>
              <a:pPr fontAlgn="base">
                <a:spcBef>
                  <a:spcPct val="0"/>
                </a:spcBef>
                <a:spcAft>
                  <a:spcPct val="0"/>
                </a:spcAft>
              </a:pPr>
              <a:t>61</a:t>
            </a:fld>
            <a:endParaRPr lang="en-AU" altLang="en-US"/>
          </a:p>
        </p:txBody>
      </p:sp>
      <p:sp>
        <p:nvSpPr>
          <p:cNvPr id="1372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639027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C3DD1E1-D06F-4EDC-9968-D615E446D7BC}" type="slidenum">
              <a:rPr lang="en-AU" altLang="en-US"/>
              <a:pPr fontAlgn="base">
                <a:spcBef>
                  <a:spcPct val="0"/>
                </a:spcBef>
                <a:spcAft>
                  <a:spcPct val="0"/>
                </a:spcAft>
              </a:pPr>
              <a:t>62</a:t>
            </a:fld>
            <a:endParaRPr lang="en-AU" altLang="en-US"/>
          </a:p>
        </p:txBody>
      </p:sp>
      <p:sp>
        <p:nvSpPr>
          <p:cNvPr id="1372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639027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F988774-8442-43CD-90A7-AB8CBA1F6F70}" type="slidenum">
              <a:rPr lang="en-AU" altLang="en-US"/>
              <a:pPr fontAlgn="base">
                <a:spcBef>
                  <a:spcPct val="0"/>
                </a:spcBef>
                <a:spcAft>
                  <a:spcPct val="0"/>
                </a:spcAft>
              </a:pPr>
              <a:t>63</a:t>
            </a:fld>
            <a:endParaRPr lang="en-AU" altLang="en-US"/>
          </a:p>
        </p:txBody>
      </p:sp>
      <p:sp>
        <p:nvSpPr>
          <p:cNvPr id="1413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191429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4E57D13-7DD7-4EFD-95EF-015662CD76F2}" type="slidenum">
              <a:rPr lang="en-AU" altLang="en-US"/>
              <a:pPr fontAlgn="base">
                <a:spcBef>
                  <a:spcPct val="0"/>
                </a:spcBef>
                <a:spcAft>
                  <a:spcPct val="0"/>
                </a:spcAft>
              </a:pPr>
              <a:t>64</a:t>
            </a:fld>
            <a:endParaRPr lang="en-AU" altLang="en-US"/>
          </a:p>
        </p:txBody>
      </p:sp>
      <p:sp>
        <p:nvSpPr>
          <p:cNvPr id="1433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36854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1880840"/>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8/22/2018</a:t>
            </a:fld>
            <a:endParaRPr lang="en-US" sz="1100" dirty="0">
              <a:solidFill>
                <a:schemeClr val="tx2"/>
              </a:solidFill>
            </a:endParaRPr>
          </a:p>
        </p:txBody>
      </p:sp>
      <p:sp>
        <p:nvSpPr>
          <p:cNvPr id="5" name="Footer Placeholder 4"/>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6" name="Slide Number Placeholder 5"/>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89FC1A16-CB9D-4482-9706-FAF4AC28ED77}"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8/22/2018</a:t>
            </a:fld>
            <a:endParaRPr lang="en-US" sz="1100" dirty="0">
              <a:solidFill>
                <a:schemeClr val="tx2"/>
              </a:solidFill>
            </a:endParaRPr>
          </a:p>
        </p:txBody>
      </p:sp>
      <p:sp>
        <p:nvSpPr>
          <p:cNvPr id="6" name="Footer Placeholder 5"/>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7" name="Slide Number Placeholder 6"/>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00B6251C-2068-4639-91EA-DF83DA0BD172}"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151335"/>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151335"/>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8/22/2018</a:t>
            </a:fld>
            <a:endParaRPr lang="en-US" sz="1100" dirty="0">
              <a:solidFill>
                <a:schemeClr val="tx2"/>
              </a:solidFill>
            </a:endParaRPr>
          </a:p>
        </p:txBody>
      </p:sp>
      <p:sp>
        <p:nvSpPr>
          <p:cNvPr id="8" name="Footer Placeholder 7"/>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9" name="Slide Number Placeholder 8"/>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2236F466-5BE3-4EEA-BAC1-98A557948406}"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8/22/2018</a:t>
            </a:fld>
            <a:endParaRPr lang="en-US" sz="1100" dirty="0">
              <a:solidFill>
                <a:schemeClr val="tx2"/>
              </a:solidFill>
            </a:endParaRPr>
          </a:p>
        </p:txBody>
      </p:sp>
      <p:sp>
        <p:nvSpPr>
          <p:cNvPr id="4" name="Footer Placeholder 3"/>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5" name="Slide Number Placeholder 4"/>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6" name="TextBox 5"/>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38658D19-B198-4E92-B750-CB5121444BC6}"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812507"/>
            <a:ext cx="2133600" cy="273844"/>
          </a:xfrm>
          <a:prstGeom prst="rect">
            <a:avLst/>
          </a:prstGeom>
        </p:spPr>
        <p:txBody>
          <a:bodyPr/>
          <a:lstStyle/>
          <a:p>
            <a:pPr eaLnBrk="1" latinLnBrk="0" hangingPunct="1"/>
            <a:fld id="{8F6BCBE8-30B0-4476-8762-9236B142003A}" type="datetimeFigureOut">
              <a:rPr lang="en-US" smtClean="0"/>
              <a:pPr eaLnBrk="1" latinLnBrk="0" hangingPunct="1"/>
              <a:t>8/22/2018</a:t>
            </a:fld>
            <a:endParaRPr lang="en-US" sz="1100" dirty="0">
              <a:solidFill>
                <a:schemeClr val="tx2"/>
              </a:solidFill>
            </a:endParaRPr>
          </a:p>
        </p:txBody>
      </p:sp>
      <p:sp>
        <p:nvSpPr>
          <p:cNvPr id="3" name="Footer Placeholder 2"/>
          <p:cNvSpPr>
            <a:spLocks noGrp="1"/>
          </p:cNvSpPr>
          <p:nvPr>
            <p:ph type="ftr" sz="quarter" idx="11"/>
          </p:nvPr>
        </p:nvSpPr>
        <p:spPr>
          <a:xfrm>
            <a:off x="3124200" y="4812507"/>
            <a:ext cx="2895600" cy="273844"/>
          </a:xfrm>
          <a:prstGeom prst="rect">
            <a:avLst/>
          </a:prstGeom>
        </p:spPr>
        <p:txBody>
          <a:bodyPr/>
          <a:lstStyle/>
          <a:p>
            <a:pPr algn="r" eaLnBrk="1" latinLnBrk="0" hangingPunct="1"/>
            <a:endParaRPr kumimoji="0" lang="en-US" sz="1100" dirty="0">
              <a:solidFill>
                <a:schemeClr val="tx2"/>
              </a:solidFill>
            </a:endParaRPr>
          </a:p>
        </p:txBody>
      </p:sp>
      <p:sp>
        <p:nvSpPr>
          <p:cNvPr id="4" name="Slide Number Placeholder 3"/>
          <p:cNvSpPr>
            <a:spLocks noGrp="1"/>
          </p:cNvSpPr>
          <p:nvPr>
            <p:ph type="sldNum" sz="quarter" idx="12"/>
          </p:nvPr>
        </p:nvSpPr>
        <p:spPr>
          <a:xfrm>
            <a:off x="7924800" y="4812507"/>
            <a:ext cx="762000" cy="273844"/>
          </a:xfrm>
          <a:prstGeom prst="rect">
            <a:avLst/>
          </a:prstGeom>
        </p:spPr>
        <p:txBody>
          <a:body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04788"/>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6" name="Footer Placeholder 5"/>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924800" y="4812507"/>
            <a:ext cx="762000" cy="273844"/>
          </a:xfrm>
          <a:prstGeom prst="rect">
            <a:avLst/>
          </a:prstGeom>
        </p:spPr>
        <p:txBody>
          <a:bodyPr/>
          <a:lstStyle/>
          <a:p>
            <a:pPr>
              <a:defRPr/>
            </a:pPr>
            <a:fld id="{CAD04A3B-7916-4E2A-8C09-B6D4F865D610}" type="slidenum">
              <a:rPr lang="en-US" smtClean="0"/>
              <a:pPr>
                <a:defRPr/>
              </a:pPr>
              <a:t>‹#›</a:t>
            </a:fld>
            <a:endParaRPr lang="en-US" dirty="0"/>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3DD862FA-6967-41A6-BB15-0DD3167F3135}"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1500"/>
                            </p:stCondLst>
                            <p:childTnLst>
                              <p:par>
                                <p:cTn id="9" presetID="18" presetClass="entr" presetSubtype="6"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strips(down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6" name="Footer Placeholder 5"/>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924800" y="4812507"/>
            <a:ext cx="762000" cy="273844"/>
          </a:xfrm>
          <a:prstGeom prst="rect">
            <a:avLst/>
          </a:prstGeom>
        </p:spPr>
        <p:txBody>
          <a:bodyPr/>
          <a:lstStyle/>
          <a:p>
            <a:pPr>
              <a:defRPr/>
            </a:pPr>
            <a:fld id="{6A6759D5-7CAD-40CF-9CA5-BD6EA4A7185A}" type="slidenum">
              <a:rPr lang="en-US" smtClean="0"/>
              <a:pPr>
                <a:defRPr/>
              </a:pPr>
              <a:t>‹#›</a:t>
            </a:fld>
            <a:endParaRPr lang="en-US" dirty="0"/>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853035F8-7FFE-4FA7-B043-7B8AA8A88E47}"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xEl>
                                              <p:charRg st="4294967295" end="4294967295"/>
                                            </p:txEl>
                                          </p:spTgt>
                                        </p:tgtEl>
                                        <p:attrNameLst>
                                          <p:attrName>style.visibility</p:attrName>
                                        </p:attrNameLst>
                                      </p:cBhvr>
                                      <p:to>
                                        <p:strVal val="visible"/>
                                      </p:to>
                                    </p:set>
                                    <p:animEffect transition="in" filter="strips(downRight)">
                                      <p:cBhvr>
                                        <p:cTn id="7" dur="500"/>
                                        <p:tgtEl>
                                          <p:spTgt spid="3">
                                            <p:txEl>
                                              <p:charRg st="4294967295" end="4294967295"/>
                                            </p:txEl>
                                          </p:spTgt>
                                        </p:tgtEl>
                                      </p:cBhvr>
                                    </p:animEffect>
                                  </p:childTnLst>
                                </p:cTn>
                              </p:par>
                            </p:childTnLst>
                          </p:cTn>
                        </p:par>
                        <p:par>
                          <p:cTn id="8" fill="hold">
                            <p:stCondLst>
                              <p:cond delay="1500"/>
                            </p:stCondLst>
                            <p:childTnLst>
                              <p:par>
                                <p:cTn id="9" presetID="18" presetClass="entr" presetSubtype="6"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5" name="Footer Placeholder 4"/>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924800" y="4812507"/>
            <a:ext cx="762000" cy="273844"/>
          </a:xfrm>
          <a:prstGeom prst="rect">
            <a:avLst/>
          </a:prstGeom>
        </p:spPr>
        <p:txBody>
          <a:bodyPr/>
          <a:lstStyle/>
          <a:p>
            <a:pPr>
              <a:defRPr/>
            </a:pPr>
            <a:fld id="{F3EFB4DE-EA1D-42F1-BCA6-5A3E46FFC1DE}"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3855F67D-823C-4EFC-AC40-241F85602761}"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4812507"/>
            <a:ext cx="2133600" cy="273844"/>
          </a:xfrm>
          <a:prstGeom prst="rect">
            <a:avLst/>
          </a:prstGeom>
        </p:spPr>
        <p:txBody>
          <a:bodyPr/>
          <a:lstStyle/>
          <a:p>
            <a:endParaRPr lang="en-US" altLang="en-US"/>
          </a:p>
        </p:txBody>
      </p:sp>
      <p:sp>
        <p:nvSpPr>
          <p:cNvPr id="5" name="Footer Placeholder 4"/>
          <p:cNvSpPr>
            <a:spLocks noGrp="1"/>
          </p:cNvSpPr>
          <p:nvPr>
            <p:ph type="ftr" sz="quarter" idx="11"/>
          </p:nvPr>
        </p:nvSpPr>
        <p:spPr>
          <a:xfrm>
            <a:off x="3124200" y="4812507"/>
            <a:ext cx="2895600" cy="273844"/>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924800" y="4812507"/>
            <a:ext cx="762000" cy="273844"/>
          </a:xfrm>
          <a:prstGeom prst="rect">
            <a:avLst/>
          </a:prstGeom>
        </p:spPr>
        <p:txBody>
          <a:bodyPr/>
          <a:lstStyle/>
          <a:p>
            <a:pPr>
              <a:defRPr/>
            </a:pPr>
            <a:fld id="{89E989AD-B09A-4AD2-8716-4240A53FE465}"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9118DCDA-7847-45BA-AB36-0D8B4BFB49A0}"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bl">
  <p:cSld name="Title and Table">
    <p:spTree>
      <p:nvGrpSpPr>
        <p:cNvPr id="1" name=""/>
        <p:cNvGrpSpPr/>
        <p:nvPr/>
      </p:nvGrpSpPr>
      <p:grpSpPr>
        <a:xfrm>
          <a:off x="0" y="0"/>
          <a:ext cx="0" cy="0"/>
          <a:chOff x="0" y="0"/>
          <a:chExt cx="0" cy="0"/>
        </a:xfrm>
      </p:grpSpPr>
      <p:sp>
        <p:nvSpPr>
          <p:cNvPr id="4" name="TextBox 3"/>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252F49E7-5C88-4208-8984-C696726F8909}"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5" name="TextBox 4"/>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
        <p:nvSpPr>
          <p:cNvPr id="2" name="Title 1"/>
          <p:cNvSpPr>
            <a:spLocks noGrp="1"/>
          </p:cNvSpPr>
          <p:nvPr>
            <p:ph type="title"/>
          </p:nvPr>
        </p:nvSpPr>
        <p:spPr>
          <a:xfrm>
            <a:off x="685800" y="326231"/>
            <a:ext cx="7772400" cy="857250"/>
          </a:xfrm>
        </p:spPr>
        <p:txBody>
          <a:bodyPr/>
          <a:lstStyle/>
          <a:p>
            <a:r>
              <a:rPr lang="en-AU" smtClean="0"/>
              <a:t>Click to edit Master title style</a:t>
            </a:r>
            <a:endParaRPr lang="en-US"/>
          </a:p>
        </p:txBody>
      </p:sp>
      <p:sp>
        <p:nvSpPr>
          <p:cNvPr id="3" name="Table Placeholder 2"/>
          <p:cNvSpPr>
            <a:spLocks noGrp="1"/>
          </p:cNvSpPr>
          <p:nvPr>
            <p:ph type="tbl" idx="1"/>
          </p:nvPr>
        </p:nvSpPr>
        <p:spPr>
          <a:xfrm>
            <a:off x="685800" y="1438275"/>
            <a:ext cx="7772400" cy="3086100"/>
          </a:xfrm>
        </p:spPr>
        <p:txBody>
          <a:bodyPr rtlCol="0">
            <a:normAutofit/>
          </a:bodyPr>
          <a:lstStyle/>
          <a:p>
            <a:pPr lvl="0"/>
            <a:endParaRPr lang="en-US" noProof="0"/>
          </a:p>
        </p:txBody>
      </p:sp>
    </p:spTree>
    <p:extLst>
      <p:ext uri="{BB962C8B-B14F-4D97-AF65-F5344CB8AC3E}">
        <p14:creationId xmlns:p14="http://schemas.microsoft.com/office/powerpoint/2010/main" val="397732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chart">
  <p:cSld name="Title and Chart">
    <p:spTree>
      <p:nvGrpSpPr>
        <p:cNvPr id="1" name=""/>
        <p:cNvGrpSpPr/>
        <p:nvPr/>
      </p:nvGrpSpPr>
      <p:grpSpPr>
        <a:xfrm>
          <a:off x="0" y="0"/>
          <a:ext cx="0" cy="0"/>
          <a:chOff x="0" y="0"/>
          <a:chExt cx="0" cy="0"/>
        </a:xfrm>
      </p:grpSpPr>
      <p:sp>
        <p:nvSpPr>
          <p:cNvPr id="4" name="TextBox 3"/>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1 - </a:t>
            </a:r>
            <a:fld id="{46E370AE-52F5-4C50-8ADD-10B5D2AC95A5}"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2" name="Title 1"/>
          <p:cNvSpPr>
            <a:spLocks noGrp="1"/>
          </p:cNvSpPr>
          <p:nvPr>
            <p:ph type="title"/>
          </p:nvPr>
        </p:nvSpPr>
        <p:spPr>
          <a:xfrm>
            <a:off x="685800" y="326231"/>
            <a:ext cx="7772400" cy="857250"/>
          </a:xfrm>
        </p:spPr>
        <p:txBody>
          <a:bodyPr/>
          <a:lstStyle/>
          <a:p>
            <a:r>
              <a:rPr lang="en-AU" smtClean="0"/>
              <a:t>Click to edit Master title style</a:t>
            </a:r>
            <a:endParaRPr lang="en-US"/>
          </a:p>
        </p:txBody>
      </p:sp>
      <p:sp>
        <p:nvSpPr>
          <p:cNvPr id="3" name="Chart Placeholder 2"/>
          <p:cNvSpPr>
            <a:spLocks noGrp="1"/>
          </p:cNvSpPr>
          <p:nvPr>
            <p:ph type="chart" idx="1"/>
          </p:nvPr>
        </p:nvSpPr>
        <p:spPr>
          <a:xfrm>
            <a:off x="685800" y="1438275"/>
            <a:ext cx="7772400" cy="3086100"/>
          </a:xfrm>
        </p:spPr>
        <p:txBody>
          <a:bodyPr rtlCol="0">
            <a:normAutofit/>
          </a:bodyPr>
          <a:lstStyle/>
          <a:p>
            <a:pPr lvl="0"/>
            <a:endParaRPr lang="en-US" noProof="0"/>
          </a:p>
        </p:txBody>
      </p:sp>
    </p:spTree>
    <p:extLst>
      <p:ext uri="{BB962C8B-B14F-4D97-AF65-F5344CB8AC3E}">
        <p14:creationId xmlns:p14="http://schemas.microsoft.com/office/powerpoint/2010/main" val="218148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iming>
    <p:tnLst>
      <p:par>
        <p:cTn id="1" dur="indefinite" restart="never" nodeType="tmRoot"/>
      </p:par>
    </p:tnLst>
  </p:timing>
  <p:hf sldNum="0"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40008" y="1110924"/>
            <a:ext cx="2548284" cy="1132115"/>
          </a:xfrm>
          <a:prstGeom prst="roundRect">
            <a:avLst>
              <a:gd name="adj" fmla="val 5000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9" name="Title 1"/>
          <p:cNvSpPr txBox="1">
            <a:spLocks/>
          </p:cNvSpPr>
          <p:nvPr/>
        </p:nvSpPr>
        <p:spPr bwMode="auto">
          <a:xfrm>
            <a:off x="793630" y="2638647"/>
            <a:ext cx="7935699" cy="16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66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Operasi dan Produktivitas</a:t>
            </a:r>
            <a:endParaRPr lang="en-US" altLang="en-US" sz="66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ndParaRPr>
          </a:p>
        </p:txBody>
      </p:sp>
      <p:sp>
        <p:nvSpPr>
          <p:cNvPr id="39" name="TextBox 38"/>
          <p:cNvSpPr txBox="1"/>
          <p:nvPr/>
        </p:nvSpPr>
        <p:spPr>
          <a:xfrm>
            <a:off x="1048982" y="1261484"/>
            <a:ext cx="1930337" cy="830997"/>
          </a:xfrm>
          <a:prstGeom prst="rect">
            <a:avLst/>
          </a:prstGeom>
          <a:noFill/>
        </p:spPr>
        <p:txBody>
          <a:bodyPr wrap="none">
            <a:spAutoFit/>
          </a:bodyPr>
          <a:lstStyle/>
          <a:p>
            <a:pPr fontAlgn="auto">
              <a:spcBef>
                <a:spcPts val="0"/>
              </a:spcBef>
              <a:spcAft>
                <a:spcPts val="0"/>
              </a:spcAft>
              <a:defRPr/>
            </a:pPr>
            <a:r>
              <a:rPr lang="en-US" sz="4800" smtClean="0">
                <a:effectLst>
                  <a:outerShdw blurRad="38100" dist="38100" dir="2700000" algn="tl">
                    <a:srgbClr val="000000">
                      <a:alpha val="43137"/>
                    </a:srgbClr>
                  </a:outerShdw>
                </a:effectLst>
                <a:latin typeface="Arial"/>
                <a:cs typeface="Arial"/>
              </a:rPr>
              <a:t>BAB 1</a:t>
            </a:r>
            <a:endParaRPr lang="en-US" sz="4800" dirty="0">
              <a:effectLst>
                <a:outerShdw blurRad="38100" dist="38100" dir="2700000" algn="tl">
                  <a:srgbClr val="000000">
                    <a:alpha val="43137"/>
                  </a:srgbClr>
                </a:outerShdw>
              </a:effectLst>
              <a:latin typeface="Arial"/>
              <a:cs typeface="Arial"/>
            </a:endParaRPr>
          </a:p>
        </p:txBody>
      </p:sp>
      <p:sp>
        <p:nvSpPr>
          <p:cNvPr id="16393" name="TextBox 3"/>
          <p:cNvSpPr txBox="1">
            <a:spLocks noChangeArrowheads="1"/>
          </p:cNvSpPr>
          <p:nvPr/>
        </p:nvSpPr>
        <p:spPr bwMode="auto">
          <a:xfrm>
            <a:off x="-1079500" y="23622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ctrTitle"/>
          </p:nvPr>
        </p:nvSpPr>
        <p:spPr>
          <a:xfrm>
            <a:off x="762001" y="169240"/>
            <a:ext cx="7789863" cy="702468"/>
          </a:xfrm>
        </p:spPr>
        <p:txBody>
          <a:bodyPr>
            <a:noAutofit/>
          </a:bodyPr>
          <a:lstStyle/>
          <a:p>
            <a:r>
              <a:rPr lang="en-US" altLang="en-US" sz="3200" smtClean="0">
                <a:solidFill>
                  <a:srgbClr val="FFC000"/>
                </a:solidFill>
                <a:cs typeface="Arial" pitchFamily="34" charset="0"/>
              </a:rPr>
              <a:t>Apa itu Manajemen operasi?</a:t>
            </a:r>
            <a:endParaRPr lang="en-US" altLang="en-US" sz="3200" smtClean="0">
              <a:solidFill>
                <a:srgbClr val="FFC000"/>
              </a:solidFill>
              <a:cs typeface="Arial" pitchFamily="34" charset="0"/>
            </a:endParaRPr>
          </a:p>
        </p:txBody>
      </p:sp>
      <p:sp>
        <p:nvSpPr>
          <p:cNvPr id="29698" name="Rectangle 3"/>
          <p:cNvSpPr>
            <a:spLocks noGrp="1" noChangeArrowheads="1"/>
          </p:cNvSpPr>
          <p:nvPr>
            <p:ph type="subTitle" idx="1"/>
          </p:nvPr>
        </p:nvSpPr>
        <p:spPr>
          <a:xfrm>
            <a:off x="559941" y="1095375"/>
            <a:ext cx="7789402" cy="792957"/>
          </a:xfrm>
        </p:spPr>
        <p:txBody>
          <a:bodyPr>
            <a:noAutofit/>
          </a:bodyPr>
          <a:lstStyle/>
          <a:p>
            <a:pPr algn="just" defTabSz="836613"/>
            <a:r>
              <a:rPr lang="en-US" altLang="en-US" sz="3200" b="1" smtClean="0">
                <a:solidFill>
                  <a:srgbClr val="00B0F0"/>
                </a:solidFill>
                <a:latin typeface="Calibri" panose="020F0502020204030204" pitchFamily="34" charset="0"/>
                <a:cs typeface="Calibri" panose="020F0502020204030204" pitchFamily="34" charset="0"/>
              </a:rPr>
              <a:t>Produksi</a:t>
            </a:r>
            <a:r>
              <a:rPr lang="en-US" altLang="en-US" sz="3200" smtClean="0">
                <a:solidFill>
                  <a:srgbClr val="D33320"/>
                </a:solidFill>
                <a:latin typeface="Calibri" panose="020F0502020204030204" pitchFamily="34" charset="0"/>
                <a:cs typeface="Calibri" panose="020F0502020204030204" pitchFamily="34" charset="0"/>
              </a:rPr>
              <a:t> </a:t>
            </a:r>
            <a:r>
              <a:rPr lang="en-US" altLang="en-US" sz="3200" smtClean="0">
                <a:latin typeface="Calibri" panose="020F0502020204030204" pitchFamily="34" charset="0"/>
                <a:cs typeface="Calibri" panose="020F0502020204030204" pitchFamily="34" charset="0"/>
              </a:rPr>
              <a:t>adalah membuat barang dan/atau jasa</a:t>
            </a:r>
            <a:endParaRPr lang="en-US" altLang="en-US" sz="3200" smtClean="0">
              <a:solidFill>
                <a:schemeClr val="tx1"/>
              </a:solidFill>
              <a:latin typeface="Calibri" panose="020F0502020204030204" pitchFamily="34" charset="0"/>
              <a:cs typeface="Calibri" panose="020F0502020204030204" pitchFamily="34" charset="0"/>
            </a:endParaRPr>
          </a:p>
        </p:txBody>
      </p:sp>
      <p:sp>
        <p:nvSpPr>
          <p:cNvPr id="27652" name="Rectangle 4"/>
          <p:cNvSpPr>
            <a:spLocks noChangeArrowheads="1"/>
          </p:cNvSpPr>
          <p:nvPr/>
        </p:nvSpPr>
        <p:spPr bwMode="auto">
          <a:xfrm>
            <a:off x="559941" y="2335667"/>
            <a:ext cx="7880279"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gn="just">
              <a:lnSpc>
                <a:spcPct val="90000"/>
              </a:lnSpc>
              <a:spcAft>
                <a:spcPts val="1200"/>
              </a:spcAft>
              <a:buClr>
                <a:srgbClr val="BF0922"/>
              </a:buClr>
              <a:buFont typeface="Wingdings" pitchFamily="2" charset="2"/>
              <a:buNone/>
            </a:pPr>
            <a:r>
              <a:rPr lang="en-US" altLang="en-US" sz="2800" b="1" smtClean="0">
                <a:solidFill>
                  <a:srgbClr val="00B0F0"/>
                </a:solidFill>
                <a:cs typeface="Calibri" panose="020F0502020204030204" pitchFamily="34" charset="0"/>
              </a:rPr>
              <a:t>Manajemen Operasi </a:t>
            </a:r>
            <a:r>
              <a:rPr lang="en-US" altLang="en-US" sz="2800" smtClean="0">
                <a:cs typeface="Calibri" panose="020F0502020204030204" pitchFamily="34" charset="0"/>
              </a:rPr>
              <a:t>adalah sekumpulan kegiatan yang menciptakan nilai dalam bentuk barang dan jasa dengan mentransformasi (merubah) input menjadi output</a:t>
            </a:r>
            <a:endParaRPr lang="en-US" altLang="en-US" sz="2800">
              <a:cs typeface="Calibri" panose="020F0502020204030204"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Effect transition="in" filter="fade">
                                      <p:cBhvr>
                                        <p:cTn id="7" dur="1000"/>
                                        <p:tgtEl>
                                          <p:spTgt spid="29698">
                                            <p:txEl>
                                              <p:pRg st="0" end="0"/>
                                            </p:txEl>
                                          </p:spTgt>
                                        </p:tgtEl>
                                      </p:cBhvr>
                                    </p:animEffect>
                                    <p:anim calcmode="lin" valueType="num">
                                      <p:cBhvr>
                                        <p:cTn id="8" dur="1000" fill="hold"/>
                                        <p:tgtEl>
                                          <p:spTgt spid="2969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69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652"/>
                                        </p:tgtEl>
                                        <p:attrNameLst>
                                          <p:attrName>style.visibility</p:attrName>
                                        </p:attrNameLst>
                                      </p:cBhvr>
                                      <p:to>
                                        <p:strVal val="visible"/>
                                      </p:to>
                                    </p:set>
                                    <p:animEffect transition="in" filter="fade">
                                      <p:cBhvr>
                                        <p:cTn id="14" dur="1000"/>
                                        <p:tgtEl>
                                          <p:spTgt spid="27652"/>
                                        </p:tgtEl>
                                      </p:cBhvr>
                                    </p:animEffect>
                                    <p:anim calcmode="lin" valueType="num">
                                      <p:cBhvr>
                                        <p:cTn id="15" dur="1000" fill="hold"/>
                                        <p:tgtEl>
                                          <p:spTgt spid="27652"/>
                                        </p:tgtEl>
                                        <p:attrNameLst>
                                          <p:attrName>ppt_x</p:attrName>
                                        </p:attrNameLst>
                                      </p:cBhvr>
                                      <p:tavLst>
                                        <p:tav tm="0">
                                          <p:val>
                                            <p:strVal val="#ppt_x"/>
                                          </p:val>
                                        </p:tav>
                                        <p:tav tm="100000">
                                          <p:val>
                                            <p:strVal val="#ppt_x"/>
                                          </p:val>
                                        </p:tav>
                                      </p:tavLst>
                                    </p:anim>
                                    <p:anim calcmode="lin" valueType="num">
                                      <p:cBhvr>
                                        <p:cTn id="16" dur="1000" fill="hold"/>
                                        <p:tgtEl>
                                          <p:spTgt spid="276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P spid="276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565150" y="377429"/>
            <a:ext cx="8013700" cy="921544"/>
          </a:xfrm>
        </p:spPr>
        <p:txBody>
          <a:bodyPr>
            <a:normAutofit fontScale="90000"/>
          </a:bodyPr>
          <a:lstStyle/>
          <a:p>
            <a:r>
              <a:rPr lang="en-US" altLang="en-US" smtClean="0">
                <a:latin typeface="Arial" pitchFamily="34" charset="0"/>
                <a:cs typeface="Arial" pitchFamily="34" charset="0"/>
              </a:rPr>
              <a:t>Mengorganisir untuk Memproduksi Barang dan Jasa</a:t>
            </a:r>
          </a:p>
        </p:txBody>
      </p:sp>
      <p:sp>
        <p:nvSpPr>
          <p:cNvPr id="29699" name="Rectangle 3"/>
          <p:cNvSpPr>
            <a:spLocks noGrp="1" noChangeArrowheads="1"/>
          </p:cNvSpPr>
          <p:nvPr>
            <p:ph idx="1"/>
          </p:nvPr>
        </p:nvSpPr>
        <p:spPr>
          <a:xfrm>
            <a:off x="792165" y="1612107"/>
            <a:ext cx="7219722" cy="2794397"/>
          </a:xfrm>
        </p:spPr>
        <p:txBody>
          <a:bodyPr rtlCol="0">
            <a:normAutofit lnSpcReduction="10000"/>
          </a:bodyPr>
          <a:lstStyle/>
          <a:p>
            <a:pPr marL="609600" indent="-609600" algn="just" fontAlgn="auto">
              <a:lnSpc>
                <a:spcPct val="110000"/>
              </a:lnSpc>
              <a:spcBef>
                <a:spcPts val="0"/>
              </a:spcBef>
              <a:defRPr/>
            </a:pPr>
            <a:r>
              <a:rPr lang="en-US" smtClean="0"/>
              <a:t>Fungsi Utama Perusahaan:</a:t>
            </a:r>
            <a:endParaRPr lang="en-US" dirty="0"/>
          </a:p>
          <a:p>
            <a:pPr marL="1257300" lvl="1" indent="-533400" algn="just" fontAlgn="auto">
              <a:lnSpc>
                <a:spcPct val="110000"/>
              </a:lnSpc>
              <a:spcBef>
                <a:spcPts val="0"/>
              </a:spcBef>
              <a:buFont typeface="Arial" charset="0"/>
              <a:buAutoNum type="arabicPeriod"/>
              <a:defRPr/>
            </a:pPr>
            <a:r>
              <a:rPr lang="en-US" b="1" dirty="0">
                <a:solidFill>
                  <a:srgbClr val="00B0F0"/>
                </a:solidFill>
              </a:rPr>
              <a:t>Marketing</a:t>
            </a:r>
            <a:r>
              <a:rPr lang="en-US" dirty="0"/>
              <a:t> </a:t>
            </a:r>
            <a:r>
              <a:rPr lang="en-US"/>
              <a:t>– </a:t>
            </a:r>
            <a:r>
              <a:rPr lang="en-US" smtClean="0"/>
              <a:t>membangkitkan permintaan</a:t>
            </a:r>
            <a:endParaRPr lang="en-US" dirty="0"/>
          </a:p>
          <a:p>
            <a:pPr marL="1257300" lvl="1" indent="-533400" algn="just" fontAlgn="auto">
              <a:lnSpc>
                <a:spcPct val="110000"/>
              </a:lnSpc>
              <a:spcBef>
                <a:spcPts val="0"/>
              </a:spcBef>
              <a:buFont typeface="Arial" charset="0"/>
              <a:buAutoNum type="arabicPeriod"/>
              <a:defRPr/>
            </a:pPr>
            <a:r>
              <a:rPr lang="en-US" b="1" dirty="0">
                <a:solidFill>
                  <a:srgbClr val="00B0F0"/>
                </a:solidFill>
              </a:rPr>
              <a:t>Production/operations</a:t>
            </a:r>
            <a:r>
              <a:rPr lang="en-US" b="1" dirty="0"/>
              <a:t> </a:t>
            </a:r>
            <a:r>
              <a:rPr lang="en-US"/>
              <a:t>– </a:t>
            </a:r>
            <a:r>
              <a:rPr lang="en-US" smtClean="0"/>
              <a:t>menciptakan produk</a:t>
            </a:r>
            <a:endParaRPr lang="en-US" dirty="0"/>
          </a:p>
          <a:p>
            <a:pPr marL="1257300" lvl="1" indent="-533400" algn="just" fontAlgn="auto">
              <a:lnSpc>
                <a:spcPct val="110000"/>
              </a:lnSpc>
              <a:spcBef>
                <a:spcPts val="0"/>
              </a:spcBef>
              <a:buFont typeface="Arial" charset="0"/>
              <a:buAutoNum type="arabicPeriod"/>
              <a:defRPr/>
            </a:pPr>
            <a:r>
              <a:rPr lang="en-US" b="1" dirty="0">
                <a:solidFill>
                  <a:srgbClr val="00B0F0"/>
                </a:solidFill>
              </a:rPr>
              <a:t>Finance/accounting</a:t>
            </a:r>
            <a:r>
              <a:rPr lang="en-US" b="1" dirty="0"/>
              <a:t> </a:t>
            </a:r>
            <a:r>
              <a:rPr lang="en-US"/>
              <a:t>– </a:t>
            </a:r>
            <a:r>
              <a:rPr lang="en-US" smtClean="0"/>
              <a:t>melacak seberapa baik organisasi bekerja, membayar biaya2, mengumpulkan uang.</a:t>
            </a:r>
            <a:endParaRPr lang="en-US" dirty="0"/>
          </a:p>
        </p:txBody>
      </p:sp>
    </p:spTree>
  </p:cSld>
  <p:clrMapOvr>
    <a:masterClrMapping/>
  </p:clrMapOvr>
  <p:transition>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85800" y="428625"/>
            <a:ext cx="7772400" cy="532210"/>
          </a:xfrm>
        </p:spPr>
        <p:txBody>
          <a:bodyPr>
            <a:normAutofit fontScale="90000"/>
          </a:bodyPr>
          <a:lstStyle/>
          <a:p>
            <a:r>
              <a:rPr lang="en-US" altLang="en-US" smtClean="0">
                <a:latin typeface="Arial" pitchFamily="34" charset="0"/>
                <a:cs typeface="Arial" pitchFamily="34" charset="0"/>
              </a:rPr>
              <a:t>Struktur Organisasi</a:t>
            </a:r>
          </a:p>
        </p:txBody>
      </p:sp>
      <p:sp>
        <p:nvSpPr>
          <p:cNvPr id="31766" name="Text Box 22"/>
          <p:cNvSpPr txBox="1">
            <a:spLocks noChangeArrowheads="1"/>
          </p:cNvSpPr>
          <p:nvPr/>
        </p:nvSpPr>
        <p:spPr bwMode="auto">
          <a:xfrm>
            <a:off x="7314831" y="836216"/>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1.1</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689" y="1390650"/>
            <a:ext cx="7794625"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904126" y="2414427"/>
            <a:ext cx="2377440" cy="179797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smtClean="0">
                <a:solidFill>
                  <a:schemeClr val="bg1"/>
                </a:solidFill>
              </a:rPr>
              <a:t>Operasi:</a:t>
            </a:r>
          </a:p>
          <a:p>
            <a:r>
              <a:rPr lang="en-US" sz="1200" smtClean="0">
                <a:solidFill>
                  <a:schemeClr val="bg1"/>
                </a:solidFill>
              </a:rPr>
              <a:t>Penjadwalan Teller</a:t>
            </a:r>
          </a:p>
          <a:p>
            <a:r>
              <a:rPr lang="en-US" sz="1200" smtClean="0">
                <a:solidFill>
                  <a:schemeClr val="bg1"/>
                </a:solidFill>
              </a:rPr>
              <a:t>Kliring</a:t>
            </a:r>
          </a:p>
          <a:p>
            <a:r>
              <a:rPr lang="en-US" sz="1200" smtClean="0">
                <a:solidFill>
                  <a:schemeClr val="bg1"/>
                </a:solidFill>
              </a:rPr>
              <a:t>Penagihan (Inkaso)</a:t>
            </a:r>
          </a:p>
          <a:p>
            <a:r>
              <a:rPr lang="en-US" sz="1200" smtClean="0">
                <a:solidFill>
                  <a:schemeClr val="bg1"/>
                </a:solidFill>
              </a:rPr>
              <a:t>Pemrosesan Transaksi</a:t>
            </a:r>
          </a:p>
          <a:p>
            <a:r>
              <a:rPr lang="en-US" sz="1200" smtClean="0">
                <a:solidFill>
                  <a:schemeClr val="bg1"/>
                </a:solidFill>
              </a:rPr>
              <a:t>Desain/layout Fasilitas</a:t>
            </a:r>
          </a:p>
          <a:p>
            <a:r>
              <a:rPr lang="en-US" sz="1200" smtClean="0">
                <a:solidFill>
                  <a:schemeClr val="bg1"/>
                </a:solidFill>
              </a:rPr>
              <a:t>Operasi </a:t>
            </a:r>
          </a:p>
          <a:p>
            <a:r>
              <a:rPr lang="en-US" sz="1200" smtClean="0">
                <a:solidFill>
                  <a:schemeClr val="bg1"/>
                </a:solidFill>
              </a:rPr>
              <a:t>Pemeliharaan</a:t>
            </a:r>
          </a:p>
          <a:p>
            <a:r>
              <a:rPr lang="en-US" sz="1200" smtClean="0">
                <a:solidFill>
                  <a:schemeClr val="bg1"/>
                </a:solidFill>
              </a:rPr>
              <a:t>Keamanan</a:t>
            </a:r>
          </a:p>
          <a:p>
            <a:endParaRPr lang="en-US" sz="1400">
              <a:solidFill>
                <a:schemeClr val="bg1"/>
              </a:solidFill>
            </a:endParaRPr>
          </a:p>
        </p:txBody>
      </p:sp>
      <p:sp>
        <p:nvSpPr>
          <p:cNvPr id="4" name="Rectangle 3"/>
          <p:cNvSpPr/>
          <p:nvPr/>
        </p:nvSpPr>
        <p:spPr>
          <a:xfrm>
            <a:off x="3852808" y="2393718"/>
            <a:ext cx="1684962" cy="89898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Keuangan:</a:t>
            </a:r>
          </a:p>
          <a:p>
            <a:r>
              <a:rPr lang="en-US" sz="1200" smtClean="0">
                <a:solidFill>
                  <a:schemeClr val="bg1"/>
                </a:solidFill>
              </a:rPr>
              <a:t>Investasi</a:t>
            </a:r>
          </a:p>
          <a:p>
            <a:r>
              <a:rPr lang="en-US" sz="1200" smtClean="0">
                <a:solidFill>
                  <a:schemeClr val="bg1"/>
                </a:solidFill>
              </a:rPr>
              <a:t>Surat berharga</a:t>
            </a:r>
          </a:p>
          <a:p>
            <a:r>
              <a:rPr lang="en-US" sz="1200" smtClean="0">
                <a:solidFill>
                  <a:schemeClr val="bg1"/>
                </a:solidFill>
              </a:rPr>
              <a:t>Real Estate</a:t>
            </a:r>
            <a:endParaRPr lang="en-US" sz="1200">
              <a:solidFill>
                <a:schemeClr val="bg1"/>
              </a:solidFill>
            </a:endParaRPr>
          </a:p>
        </p:txBody>
      </p:sp>
      <p:sp>
        <p:nvSpPr>
          <p:cNvPr id="7" name="Rectangle 6"/>
          <p:cNvSpPr/>
          <p:nvPr/>
        </p:nvSpPr>
        <p:spPr>
          <a:xfrm>
            <a:off x="3852808" y="3460518"/>
            <a:ext cx="1684962" cy="2970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Akunting</a:t>
            </a:r>
            <a:endParaRPr lang="en-US" sz="1200">
              <a:solidFill>
                <a:schemeClr val="bg1"/>
              </a:solidFill>
            </a:endParaRPr>
          </a:p>
        </p:txBody>
      </p:sp>
      <p:sp>
        <p:nvSpPr>
          <p:cNvPr id="8" name="Rectangle 7"/>
          <p:cNvSpPr/>
          <p:nvPr/>
        </p:nvSpPr>
        <p:spPr>
          <a:xfrm>
            <a:off x="3852808" y="3918146"/>
            <a:ext cx="1684962" cy="2970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Auditing</a:t>
            </a:r>
            <a:endParaRPr lang="en-US" sz="1200">
              <a:solidFill>
                <a:schemeClr val="bg1"/>
              </a:solidFill>
            </a:endParaRPr>
          </a:p>
        </p:txBody>
      </p:sp>
      <p:sp>
        <p:nvSpPr>
          <p:cNvPr id="9" name="Rectangle 8"/>
          <p:cNvSpPr/>
          <p:nvPr/>
        </p:nvSpPr>
        <p:spPr>
          <a:xfrm>
            <a:off x="6080588" y="2393718"/>
            <a:ext cx="2292850" cy="134318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Marketing</a:t>
            </a:r>
          </a:p>
          <a:p>
            <a:r>
              <a:rPr lang="en-US" sz="1200" smtClean="0">
                <a:solidFill>
                  <a:schemeClr val="bg1"/>
                </a:solidFill>
              </a:rPr>
              <a:t>Kredit Komersial</a:t>
            </a:r>
          </a:p>
          <a:p>
            <a:r>
              <a:rPr lang="en-US" sz="1200" smtClean="0">
                <a:solidFill>
                  <a:schemeClr val="bg1"/>
                </a:solidFill>
              </a:rPr>
              <a:t>Kredit Industri</a:t>
            </a:r>
          </a:p>
          <a:p>
            <a:r>
              <a:rPr lang="en-US" sz="1200" smtClean="0">
                <a:solidFill>
                  <a:schemeClr val="bg1"/>
                </a:solidFill>
              </a:rPr>
              <a:t>Kredit Investasi</a:t>
            </a:r>
          </a:p>
          <a:p>
            <a:r>
              <a:rPr lang="en-US" sz="1200" smtClean="0">
                <a:solidFill>
                  <a:schemeClr val="bg1"/>
                </a:solidFill>
              </a:rPr>
              <a:t>Kredit Perorangan</a:t>
            </a:r>
          </a:p>
          <a:p>
            <a:r>
              <a:rPr lang="en-US" sz="1200" smtClean="0">
                <a:solidFill>
                  <a:schemeClr val="bg1"/>
                </a:solidFill>
              </a:rPr>
              <a:t>Hipotik (</a:t>
            </a:r>
            <a:r>
              <a:rPr lang="en-US" sz="1200" i="1" smtClean="0">
                <a:solidFill>
                  <a:schemeClr val="bg1"/>
                </a:solidFill>
              </a:rPr>
              <a:t>Mortgage</a:t>
            </a:r>
            <a:r>
              <a:rPr lang="en-US" sz="1200" smtClean="0">
                <a:solidFill>
                  <a:schemeClr val="bg1"/>
                </a:solidFill>
              </a:rPr>
              <a:t>)</a:t>
            </a:r>
            <a:endParaRPr lang="en-US" sz="1200">
              <a:solidFill>
                <a:schemeClr val="bg1"/>
              </a:solidFill>
            </a:endParaRPr>
          </a:p>
        </p:txBody>
      </p:sp>
      <p:sp>
        <p:nvSpPr>
          <p:cNvPr id="10" name="Rectangle 9"/>
          <p:cNvSpPr/>
          <p:nvPr/>
        </p:nvSpPr>
        <p:spPr>
          <a:xfrm>
            <a:off x="6080588" y="3875391"/>
            <a:ext cx="2292850" cy="2970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rPr>
              <a:t>Departemen Kredit</a:t>
            </a:r>
            <a:endParaRPr lang="en-US" sz="1200">
              <a:solidFill>
                <a:schemeClr val="bg1"/>
              </a:solidFill>
            </a:endParaRPr>
          </a:p>
        </p:txBody>
      </p:sp>
      <p:sp>
        <p:nvSpPr>
          <p:cNvPr id="11" name="Rectangle 10"/>
          <p:cNvSpPr/>
          <p:nvPr/>
        </p:nvSpPr>
        <p:spPr>
          <a:xfrm>
            <a:off x="3394754" y="1726380"/>
            <a:ext cx="2468880" cy="36576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smtClean="0">
                <a:solidFill>
                  <a:schemeClr val="bg1"/>
                </a:solidFill>
              </a:rPr>
              <a:t>BANK KOMERSIAL</a:t>
            </a:r>
            <a:endParaRPr lang="en-US" sz="12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title"/>
          </p:nvPr>
        </p:nvSpPr>
        <p:spPr>
          <a:xfrm>
            <a:off x="685800" y="428625"/>
            <a:ext cx="7772400" cy="532210"/>
          </a:xfrm>
        </p:spPr>
        <p:txBody>
          <a:bodyPr>
            <a:normAutofit fontScale="90000"/>
          </a:bodyPr>
          <a:lstStyle/>
          <a:p>
            <a:r>
              <a:rPr lang="en-US" altLang="en-US" smtClean="0">
                <a:latin typeface="Arial" pitchFamily="34" charset="0"/>
                <a:cs typeface="Arial" pitchFamily="34" charset="0"/>
              </a:rPr>
              <a:t>Struktur Organisasi</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6601" y="1214437"/>
            <a:ext cx="7688263"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22"/>
          <p:cNvSpPr txBox="1">
            <a:spLocks noChangeArrowheads="1"/>
          </p:cNvSpPr>
          <p:nvPr/>
        </p:nvSpPr>
        <p:spPr bwMode="auto">
          <a:xfrm>
            <a:off x="7314362" y="831537"/>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1.1</a:t>
            </a:r>
          </a:p>
        </p:txBody>
      </p:sp>
      <p:sp>
        <p:nvSpPr>
          <p:cNvPr id="3" name="Rectangle 2"/>
          <p:cNvSpPr/>
          <p:nvPr/>
        </p:nvSpPr>
        <p:spPr>
          <a:xfrm>
            <a:off x="986319" y="2075380"/>
            <a:ext cx="2651760" cy="237744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Operasi:</a:t>
            </a:r>
          </a:p>
          <a:p>
            <a:r>
              <a:rPr lang="en-US" sz="1200" smtClean="0">
                <a:solidFill>
                  <a:schemeClr val="bg1"/>
                </a:solidFill>
                <a:latin typeface="Arial" pitchFamily="34" charset="0"/>
                <a:cs typeface="Arial" pitchFamily="34" charset="0"/>
              </a:rPr>
              <a:t>Peralatan pendukung landasan</a:t>
            </a:r>
          </a:p>
          <a:p>
            <a:r>
              <a:rPr lang="en-US" sz="1200" smtClean="0">
                <a:solidFill>
                  <a:schemeClr val="bg1"/>
                </a:solidFill>
                <a:latin typeface="Arial" pitchFamily="34" charset="0"/>
                <a:cs typeface="Arial" pitchFamily="34" charset="0"/>
              </a:rPr>
              <a:t>Pemeliharaan</a:t>
            </a:r>
          </a:p>
          <a:p>
            <a:r>
              <a:rPr lang="en-US" sz="1200" smtClean="0">
                <a:solidFill>
                  <a:schemeClr val="bg1"/>
                </a:solidFill>
                <a:latin typeface="Arial" pitchFamily="34" charset="0"/>
                <a:cs typeface="Arial" pitchFamily="34" charset="0"/>
              </a:rPr>
              <a:t>Operasi landasan: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Pemeliharaan Fasilitas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Katering</a:t>
            </a:r>
          </a:p>
          <a:p>
            <a:r>
              <a:rPr lang="en-US" sz="1200" smtClean="0">
                <a:solidFill>
                  <a:schemeClr val="bg1"/>
                </a:solidFill>
                <a:latin typeface="Arial" pitchFamily="34" charset="0"/>
                <a:cs typeface="Arial" pitchFamily="34" charset="0"/>
              </a:rPr>
              <a:t>Operasi Penerbangan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Penjadwalan kru</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Terbang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Komunikasi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Pengiriman</a:t>
            </a:r>
          </a:p>
          <a:p>
            <a:r>
              <a:rPr lang="en-US" sz="1200" smtClean="0">
                <a:solidFill>
                  <a:schemeClr val="bg1"/>
                </a:solidFill>
                <a:latin typeface="Arial" pitchFamily="34" charset="0"/>
                <a:cs typeface="Arial" pitchFamily="34" charset="0"/>
              </a:rPr>
              <a:t>Riset Operasi</a:t>
            </a:r>
            <a:endParaRPr lang="en-US" sz="1200">
              <a:solidFill>
                <a:schemeClr val="bg1"/>
              </a:solidFill>
              <a:latin typeface="Arial" pitchFamily="34" charset="0"/>
              <a:cs typeface="Arial" pitchFamily="34" charset="0"/>
            </a:endParaRPr>
          </a:p>
        </p:txBody>
      </p:sp>
      <p:sp>
        <p:nvSpPr>
          <p:cNvPr id="6" name="Rectangle 5"/>
          <p:cNvSpPr/>
          <p:nvPr/>
        </p:nvSpPr>
        <p:spPr>
          <a:xfrm>
            <a:off x="3953174" y="2085654"/>
            <a:ext cx="2180497" cy="173736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Keuangan/akunting:</a:t>
            </a:r>
          </a:p>
          <a:p>
            <a:r>
              <a:rPr lang="en-US" sz="1200" smtClean="0">
                <a:solidFill>
                  <a:schemeClr val="bg1"/>
                </a:solidFill>
                <a:latin typeface="Arial" pitchFamily="34" charset="0"/>
                <a:cs typeface="Arial" pitchFamily="34" charset="0"/>
              </a:rPr>
              <a:t>Akunting: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Piutang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Buku Besar</a:t>
            </a:r>
          </a:p>
          <a:p>
            <a:r>
              <a:rPr lang="en-US" sz="1200" smtClean="0">
                <a:solidFill>
                  <a:schemeClr val="bg1"/>
                </a:solidFill>
                <a:latin typeface="Arial" pitchFamily="34" charset="0"/>
                <a:cs typeface="Arial" pitchFamily="34" charset="0"/>
              </a:rPr>
              <a:t>Keuangan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Pengendalian kas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Perdagangan Internasional</a:t>
            </a:r>
          </a:p>
        </p:txBody>
      </p:sp>
      <p:sp>
        <p:nvSpPr>
          <p:cNvPr id="7" name="Rectangle 6"/>
          <p:cNvSpPr/>
          <p:nvPr/>
        </p:nvSpPr>
        <p:spPr>
          <a:xfrm>
            <a:off x="6345232" y="2085654"/>
            <a:ext cx="2011680" cy="146304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Pemasaran:</a:t>
            </a:r>
          </a:p>
          <a:p>
            <a:r>
              <a:rPr lang="en-US" sz="1200" smtClean="0">
                <a:solidFill>
                  <a:schemeClr val="bg1"/>
                </a:solidFill>
                <a:latin typeface="Arial" pitchFamily="34" charset="0"/>
                <a:cs typeface="Arial" pitchFamily="34" charset="0"/>
              </a:rPr>
              <a:t>Administrasi Lalulintas: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Reservasi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Jadwal</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Tarip (tiket)</a:t>
            </a:r>
          </a:p>
          <a:p>
            <a:r>
              <a:rPr lang="en-US" sz="1200" smtClean="0">
                <a:solidFill>
                  <a:schemeClr val="bg1"/>
                </a:solidFill>
                <a:latin typeface="Arial" pitchFamily="34" charset="0"/>
                <a:cs typeface="Arial" pitchFamily="34" charset="0"/>
              </a:rPr>
              <a:t>Penjualan</a:t>
            </a:r>
          </a:p>
          <a:p>
            <a:r>
              <a:rPr lang="en-US" sz="1200" smtClean="0">
                <a:solidFill>
                  <a:schemeClr val="bg1"/>
                </a:solidFill>
                <a:latin typeface="Arial" pitchFamily="34" charset="0"/>
                <a:cs typeface="Arial" pitchFamily="34" charset="0"/>
              </a:rPr>
              <a:t>Periklanan</a:t>
            </a:r>
          </a:p>
        </p:txBody>
      </p:sp>
      <p:sp>
        <p:nvSpPr>
          <p:cNvPr id="12" name="Freeform 11"/>
          <p:cNvSpPr/>
          <p:nvPr/>
        </p:nvSpPr>
        <p:spPr>
          <a:xfrm>
            <a:off x="2321960" y="1869898"/>
            <a:ext cx="4937760" cy="205482"/>
          </a:xfrm>
          <a:custGeom>
            <a:avLst/>
            <a:gdLst>
              <a:gd name="connsiteX0" fmla="*/ 0 w 5250095"/>
              <a:gd name="connsiteY0" fmla="*/ 184935 h 195209"/>
              <a:gd name="connsiteX1" fmla="*/ 0 w 5250095"/>
              <a:gd name="connsiteY1" fmla="*/ 0 h 195209"/>
              <a:gd name="connsiteX2" fmla="*/ 5239820 w 5250095"/>
              <a:gd name="connsiteY2" fmla="*/ 20548 h 195209"/>
              <a:gd name="connsiteX3" fmla="*/ 5250095 w 5250095"/>
              <a:gd name="connsiteY3" fmla="*/ 195209 h 195209"/>
              <a:gd name="connsiteX0" fmla="*/ 0 w 5250095"/>
              <a:gd name="connsiteY0" fmla="*/ 205483 h 215757"/>
              <a:gd name="connsiteX1" fmla="*/ 30823 w 5250095"/>
              <a:gd name="connsiteY1" fmla="*/ 0 h 215757"/>
              <a:gd name="connsiteX2" fmla="*/ 5239820 w 5250095"/>
              <a:gd name="connsiteY2" fmla="*/ 41096 h 215757"/>
              <a:gd name="connsiteX3" fmla="*/ 5250095 w 5250095"/>
              <a:gd name="connsiteY3" fmla="*/ 215757 h 215757"/>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215757 h 308224"/>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308224 h 308224"/>
              <a:gd name="connsiteX0" fmla="*/ 0 w 5229546"/>
              <a:gd name="connsiteY0" fmla="*/ 308224 h 308224"/>
              <a:gd name="connsiteX1" fmla="*/ 10274 w 5229546"/>
              <a:gd name="connsiteY1" fmla="*/ 0 h 308224"/>
              <a:gd name="connsiteX2" fmla="*/ 5198722 w 5229546"/>
              <a:gd name="connsiteY2" fmla="*/ 10274 h 308224"/>
              <a:gd name="connsiteX3" fmla="*/ 5229546 w 5229546"/>
              <a:gd name="connsiteY3" fmla="*/ 308224 h 308224"/>
              <a:gd name="connsiteX0" fmla="*/ 0 w 5198724"/>
              <a:gd name="connsiteY0" fmla="*/ 308224 h 318498"/>
              <a:gd name="connsiteX1" fmla="*/ 10274 w 5198724"/>
              <a:gd name="connsiteY1" fmla="*/ 0 h 318498"/>
              <a:gd name="connsiteX2" fmla="*/ 5198722 w 5198724"/>
              <a:gd name="connsiteY2" fmla="*/ 10274 h 318498"/>
              <a:gd name="connsiteX3" fmla="*/ 5198724 w 5198724"/>
              <a:gd name="connsiteY3" fmla="*/ 318498 h 318498"/>
            </a:gdLst>
            <a:ahLst/>
            <a:cxnLst>
              <a:cxn ang="0">
                <a:pos x="connsiteX0" y="connsiteY0"/>
              </a:cxn>
              <a:cxn ang="0">
                <a:pos x="connsiteX1" y="connsiteY1"/>
              </a:cxn>
              <a:cxn ang="0">
                <a:pos x="connsiteX2" y="connsiteY2"/>
              </a:cxn>
              <a:cxn ang="0">
                <a:pos x="connsiteX3" y="connsiteY3"/>
              </a:cxn>
            </a:cxnLst>
            <a:rect l="l" t="t" r="r" b="b"/>
            <a:pathLst>
              <a:path w="5198724" h="318498">
                <a:moveTo>
                  <a:pt x="0" y="308224"/>
                </a:moveTo>
                <a:lnTo>
                  <a:pt x="10274" y="0"/>
                </a:lnTo>
                <a:lnTo>
                  <a:pt x="5198722" y="10274"/>
                </a:lnTo>
                <a:cubicBezTo>
                  <a:pt x="5198723" y="113015"/>
                  <a:pt x="5198723" y="215757"/>
                  <a:pt x="5198724" y="318498"/>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cxnSp>
        <p:nvCxnSpPr>
          <p:cNvPr id="14" name="Straight Connector 13"/>
          <p:cNvCxnSpPr/>
          <p:nvPr/>
        </p:nvCxnSpPr>
        <p:spPr>
          <a:xfrm flipV="1">
            <a:off x="4715847" y="1777429"/>
            <a:ext cx="0" cy="297951"/>
          </a:xfrm>
          <a:prstGeom prst="line">
            <a:avLst/>
          </a:prstGeom>
        </p:spPr>
        <p:style>
          <a:lnRef idx="3">
            <a:schemeClr val="accent6"/>
          </a:lnRef>
          <a:fillRef idx="0">
            <a:schemeClr val="accent6"/>
          </a:fillRef>
          <a:effectRef idx="2">
            <a:schemeClr val="accent6"/>
          </a:effectRef>
          <a:fontRef idx="minor">
            <a:schemeClr val="tx1"/>
          </a:fontRef>
        </p:style>
      </p:cxnSp>
      <p:sp>
        <p:nvSpPr>
          <p:cNvPr id="15" name="TextBox 14"/>
          <p:cNvSpPr txBox="1"/>
          <p:nvPr/>
        </p:nvSpPr>
        <p:spPr>
          <a:xfrm>
            <a:off x="4477934" y="1050319"/>
            <a:ext cx="423514" cy="307777"/>
          </a:xfrm>
          <a:prstGeom prst="rect">
            <a:avLst/>
          </a:prstGeom>
          <a:noFill/>
        </p:spPr>
        <p:txBody>
          <a:bodyPr wrap="none" rtlCol="0">
            <a:spAutoFit/>
          </a:bodyPr>
          <a:lstStyle/>
          <a:p>
            <a:r>
              <a:rPr lang="en-US" sz="1400" smtClean="0"/>
              <a:t>(B)</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title"/>
          </p:nvPr>
        </p:nvSpPr>
        <p:spPr>
          <a:xfrm>
            <a:off x="685800" y="428625"/>
            <a:ext cx="7772400" cy="532210"/>
          </a:xfrm>
        </p:spPr>
        <p:txBody>
          <a:bodyPr>
            <a:normAutofit fontScale="90000"/>
          </a:bodyPr>
          <a:lstStyle/>
          <a:p>
            <a:r>
              <a:rPr lang="en-US" altLang="en-US" smtClean="0">
                <a:latin typeface="Arial" pitchFamily="34" charset="0"/>
                <a:cs typeface="Arial" pitchFamily="34" charset="0"/>
              </a:rPr>
              <a:t>Struktur Organisasi</a:t>
            </a:r>
          </a:p>
        </p:txBody>
      </p:sp>
      <p:sp>
        <p:nvSpPr>
          <p:cNvPr id="35843" name="Text Box 22"/>
          <p:cNvSpPr txBox="1">
            <a:spLocks noChangeArrowheads="1"/>
          </p:cNvSpPr>
          <p:nvPr/>
        </p:nvSpPr>
        <p:spPr bwMode="auto">
          <a:xfrm>
            <a:off x="7314362" y="831537"/>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1.1</a:t>
            </a:r>
          </a:p>
        </p:txBody>
      </p:sp>
      <p:sp>
        <p:nvSpPr>
          <p:cNvPr id="3" name="Rectangle 2"/>
          <p:cNvSpPr/>
          <p:nvPr/>
        </p:nvSpPr>
        <p:spPr>
          <a:xfrm>
            <a:off x="986319" y="2075380"/>
            <a:ext cx="2651760" cy="237744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Operasi:</a:t>
            </a:r>
          </a:p>
          <a:p>
            <a:r>
              <a:rPr lang="en-US" sz="1200" smtClean="0">
                <a:solidFill>
                  <a:schemeClr val="bg1"/>
                </a:solidFill>
                <a:latin typeface="Arial" pitchFamily="34" charset="0"/>
                <a:cs typeface="Arial" pitchFamily="34" charset="0"/>
              </a:rPr>
              <a:t>Peralatan pendukung landasan</a:t>
            </a:r>
          </a:p>
          <a:p>
            <a:r>
              <a:rPr lang="en-US" sz="1200" smtClean="0">
                <a:solidFill>
                  <a:schemeClr val="bg1"/>
                </a:solidFill>
                <a:latin typeface="Arial" pitchFamily="34" charset="0"/>
                <a:cs typeface="Arial" pitchFamily="34" charset="0"/>
              </a:rPr>
              <a:t>Pemeliharaan</a:t>
            </a:r>
          </a:p>
          <a:p>
            <a:r>
              <a:rPr lang="en-US" sz="1200" smtClean="0">
                <a:solidFill>
                  <a:schemeClr val="bg1"/>
                </a:solidFill>
                <a:latin typeface="Arial" pitchFamily="34" charset="0"/>
                <a:cs typeface="Arial" pitchFamily="34" charset="0"/>
              </a:rPr>
              <a:t>Operasi landasan: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Pemeliharaan Fasilitas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Katering</a:t>
            </a:r>
          </a:p>
          <a:p>
            <a:r>
              <a:rPr lang="en-US" sz="1200" smtClean="0">
                <a:solidFill>
                  <a:schemeClr val="bg1"/>
                </a:solidFill>
                <a:latin typeface="Arial" pitchFamily="34" charset="0"/>
                <a:cs typeface="Arial" pitchFamily="34" charset="0"/>
              </a:rPr>
              <a:t>Operasi Penerbangan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Penjadwalan kru</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Terbang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Komunikasi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Pengiriman</a:t>
            </a:r>
          </a:p>
          <a:p>
            <a:r>
              <a:rPr lang="en-US" sz="1200" smtClean="0">
                <a:solidFill>
                  <a:schemeClr val="bg1"/>
                </a:solidFill>
                <a:latin typeface="Arial" pitchFamily="34" charset="0"/>
                <a:cs typeface="Arial" pitchFamily="34" charset="0"/>
              </a:rPr>
              <a:t>Riset Operasi</a:t>
            </a:r>
            <a:endParaRPr lang="en-US" sz="1200">
              <a:solidFill>
                <a:schemeClr val="bg1"/>
              </a:solidFill>
              <a:latin typeface="Arial" pitchFamily="34" charset="0"/>
              <a:cs typeface="Arial" pitchFamily="34" charset="0"/>
            </a:endParaRPr>
          </a:p>
        </p:txBody>
      </p:sp>
      <p:sp>
        <p:nvSpPr>
          <p:cNvPr id="6" name="Rectangle 5"/>
          <p:cNvSpPr/>
          <p:nvPr/>
        </p:nvSpPr>
        <p:spPr>
          <a:xfrm>
            <a:off x="3953175" y="2085654"/>
            <a:ext cx="2103120" cy="173736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Keuangan/akunting:</a:t>
            </a:r>
          </a:p>
          <a:p>
            <a:r>
              <a:rPr lang="en-US" sz="1200" smtClean="0">
                <a:solidFill>
                  <a:schemeClr val="bg1"/>
                </a:solidFill>
                <a:latin typeface="Arial" pitchFamily="34" charset="0"/>
                <a:cs typeface="Arial" pitchFamily="34" charset="0"/>
              </a:rPr>
              <a:t>Akunting: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Piutang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Utang</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Buku Besar</a:t>
            </a:r>
          </a:p>
          <a:p>
            <a:r>
              <a:rPr lang="en-US" sz="1200" smtClean="0">
                <a:solidFill>
                  <a:schemeClr val="bg1"/>
                </a:solidFill>
                <a:latin typeface="Arial" pitchFamily="34" charset="0"/>
                <a:cs typeface="Arial" pitchFamily="34" charset="0"/>
              </a:rPr>
              <a:t>Keuangan</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Pengendalian kas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Valuta asing</a:t>
            </a:r>
          </a:p>
        </p:txBody>
      </p:sp>
      <p:sp>
        <p:nvSpPr>
          <p:cNvPr id="7" name="Rectangle 6"/>
          <p:cNvSpPr/>
          <p:nvPr/>
        </p:nvSpPr>
        <p:spPr>
          <a:xfrm>
            <a:off x="6345232" y="2085654"/>
            <a:ext cx="2011680" cy="146304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smtClean="0">
                <a:solidFill>
                  <a:schemeClr val="bg1"/>
                </a:solidFill>
                <a:latin typeface="Arial" pitchFamily="34" charset="0"/>
                <a:cs typeface="Arial" pitchFamily="34" charset="0"/>
              </a:rPr>
              <a:t>Pemasaran:</a:t>
            </a:r>
          </a:p>
          <a:p>
            <a:r>
              <a:rPr lang="en-US" sz="1200" smtClean="0">
                <a:solidFill>
                  <a:schemeClr val="bg1"/>
                </a:solidFill>
                <a:latin typeface="Arial" pitchFamily="34" charset="0"/>
                <a:cs typeface="Arial" pitchFamily="34" charset="0"/>
              </a:rPr>
              <a:t>Administrasi Lalulintas:</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Reservasi</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Jadwal</a:t>
            </a:r>
          </a:p>
          <a:p>
            <a:r>
              <a:rPr lang="en-US" sz="1200">
                <a:solidFill>
                  <a:schemeClr val="bg1"/>
                </a:solidFill>
                <a:latin typeface="Arial" pitchFamily="34" charset="0"/>
                <a:cs typeface="Arial" pitchFamily="34" charset="0"/>
              </a:rPr>
              <a:t> </a:t>
            </a:r>
            <a:r>
              <a:rPr lang="en-US" sz="1200" smtClean="0">
                <a:solidFill>
                  <a:schemeClr val="bg1"/>
                </a:solidFill>
                <a:latin typeface="Arial" pitchFamily="34" charset="0"/>
                <a:cs typeface="Arial" pitchFamily="34" charset="0"/>
              </a:rPr>
              <a:t>  Tarip (tiket)</a:t>
            </a:r>
          </a:p>
          <a:p>
            <a:r>
              <a:rPr lang="en-US" sz="1200" smtClean="0">
                <a:solidFill>
                  <a:schemeClr val="bg1"/>
                </a:solidFill>
                <a:latin typeface="Arial" pitchFamily="34" charset="0"/>
                <a:cs typeface="Arial" pitchFamily="34" charset="0"/>
              </a:rPr>
              <a:t>Penjualan</a:t>
            </a:r>
          </a:p>
          <a:p>
            <a:r>
              <a:rPr lang="en-US" sz="1200" smtClean="0">
                <a:solidFill>
                  <a:schemeClr val="bg1"/>
                </a:solidFill>
                <a:latin typeface="Arial" pitchFamily="34" charset="0"/>
                <a:cs typeface="Arial" pitchFamily="34" charset="0"/>
              </a:rPr>
              <a:t>Periklanan</a:t>
            </a:r>
          </a:p>
        </p:txBody>
      </p:sp>
      <p:sp>
        <p:nvSpPr>
          <p:cNvPr id="12" name="Freeform 11"/>
          <p:cNvSpPr/>
          <p:nvPr/>
        </p:nvSpPr>
        <p:spPr>
          <a:xfrm>
            <a:off x="2321960" y="1869898"/>
            <a:ext cx="4937760" cy="205482"/>
          </a:xfrm>
          <a:custGeom>
            <a:avLst/>
            <a:gdLst>
              <a:gd name="connsiteX0" fmla="*/ 0 w 5250095"/>
              <a:gd name="connsiteY0" fmla="*/ 184935 h 195209"/>
              <a:gd name="connsiteX1" fmla="*/ 0 w 5250095"/>
              <a:gd name="connsiteY1" fmla="*/ 0 h 195209"/>
              <a:gd name="connsiteX2" fmla="*/ 5239820 w 5250095"/>
              <a:gd name="connsiteY2" fmla="*/ 20548 h 195209"/>
              <a:gd name="connsiteX3" fmla="*/ 5250095 w 5250095"/>
              <a:gd name="connsiteY3" fmla="*/ 195209 h 195209"/>
              <a:gd name="connsiteX0" fmla="*/ 0 w 5250095"/>
              <a:gd name="connsiteY0" fmla="*/ 205483 h 215757"/>
              <a:gd name="connsiteX1" fmla="*/ 30823 w 5250095"/>
              <a:gd name="connsiteY1" fmla="*/ 0 h 215757"/>
              <a:gd name="connsiteX2" fmla="*/ 5239820 w 5250095"/>
              <a:gd name="connsiteY2" fmla="*/ 41096 h 215757"/>
              <a:gd name="connsiteX3" fmla="*/ 5250095 w 5250095"/>
              <a:gd name="connsiteY3" fmla="*/ 215757 h 215757"/>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215757 h 308224"/>
              <a:gd name="connsiteX0" fmla="*/ 0 w 5229546"/>
              <a:gd name="connsiteY0" fmla="*/ 308224 h 308224"/>
              <a:gd name="connsiteX1" fmla="*/ 10274 w 5229546"/>
              <a:gd name="connsiteY1" fmla="*/ 0 h 308224"/>
              <a:gd name="connsiteX2" fmla="*/ 5219271 w 5229546"/>
              <a:gd name="connsiteY2" fmla="*/ 41096 h 308224"/>
              <a:gd name="connsiteX3" fmla="*/ 5229546 w 5229546"/>
              <a:gd name="connsiteY3" fmla="*/ 308224 h 308224"/>
              <a:gd name="connsiteX0" fmla="*/ 0 w 5229546"/>
              <a:gd name="connsiteY0" fmla="*/ 308224 h 308224"/>
              <a:gd name="connsiteX1" fmla="*/ 10274 w 5229546"/>
              <a:gd name="connsiteY1" fmla="*/ 0 h 308224"/>
              <a:gd name="connsiteX2" fmla="*/ 5198722 w 5229546"/>
              <a:gd name="connsiteY2" fmla="*/ 10274 h 308224"/>
              <a:gd name="connsiteX3" fmla="*/ 5229546 w 5229546"/>
              <a:gd name="connsiteY3" fmla="*/ 308224 h 308224"/>
              <a:gd name="connsiteX0" fmla="*/ 0 w 5198724"/>
              <a:gd name="connsiteY0" fmla="*/ 308224 h 318498"/>
              <a:gd name="connsiteX1" fmla="*/ 10274 w 5198724"/>
              <a:gd name="connsiteY1" fmla="*/ 0 h 318498"/>
              <a:gd name="connsiteX2" fmla="*/ 5198722 w 5198724"/>
              <a:gd name="connsiteY2" fmla="*/ 10274 h 318498"/>
              <a:gd name="connsiteX3" fmla="*/ 5198724 w 5198724"/>
              <a:gd name="connsiteY3" fmla="*/ 318498 h 318498"/>
            </a:gdLst>
            <a:ahLst/>
            <a:cxnLst>
              <a:cxn ang="0">
                <a:pos x="connsiteX0" y="connsiteY0"/>
              </a:cxn>
              <a:cxn ang="0">
                <a:pos x="connsiteX1" y="connsiteY1"/>
              </a:cxn>
              <a:cxn ang="0">
                <a:pos x="connsiteX2" y="connsiteY2"/>
              </a:cxn>
              <a:cxn ang="0">
                <a:pos x="connsiteX3" y="connsiteY3"/>
              </a:cxn>
            </a:cxnLst>
            <a:rect l="l" t="t" r="r" b="b"/>
            <a:pathLst>
              <a:path w="5198724" h="318498">
                <a:moveTo>
                  <a:pt x="0" y="308224"/>
                </a:moveTo>
                <a:lnTo>
                  <a:pt x="10274" y="0"/>
                </a:lnTo>
                <a:lnTo>
                  <a:pt x="5198722" y="10274"/>
                </a:lnTo>
                <a:cubicBezTo>
                  <a:pt x="5198723" y="113015"/>
                  <a:pt x="5198723" y="215757"/>
                  <a:pt x="5198724" y="318498"/>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cxnSp>
        <p:nvCxnSpPr>
          <p:cNvPr id="14" name="Straight Connector 13"/>
          <p:cNvCxnSpPr/>
          <p:nvPr/>
        </p:nvCxnSpPr>
        <p:spPr>
          <a:xfrm flipV="1">
            <a:off x="4715847" y="1777429"/>
            <a:ext cx="0" cy="297951"/>
          </a:xfrm>
          <a:prstGeom prst="line">
            <a:avLst/>
          </a:prstGeom>
        </p:spPr>
        <p:style>
          <a:lnRef idx="3">
            <a:schemeClr val="accent6"/>
          </a:lnRef>
          <a:fillRef idx="0">
            <a:schemeClr val="accent6"/>
          </a:fillRef>
          <a:effectRef idx="2">
            <a:schemeClr val="accent6"/>
          </a:effectRef>
          <a:fontRef idx="minor">
            <a:schemeClr val="tx1"/>
          </a:fontRef>
        </p:style>
      </p:cxnSp>
      <p:pic>
        <p:nvPicPr>
          <p:cNvPr id="10" name="Picture 9" descr="f1-1c.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28109"/>
            <a:ext cx="7772400" cy="339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390472" y="1613043"/>
            <a:ext cx="2476072" cy="25685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bg1"/>
                </a:solidFill>
                <a:latin typeface="+mj-lt"/>
              </a:rPr>
              <a:t>MANUFAKTUR</a:t>
            </a:r>
            <a:endParaRPr lang="en-US">
              <a:solidFill>
                <a:schemeClr val="bg1"/>
              </a:solidFill>
              <a:latin typeface="+mj-lt"/>
            </a:endParaRPr>
          </a:p>
        </p:txBody>
      </p:sp>
      <p:sp>
        <p:nvSpPr>
          <p:cNvPr id="13" name="Rectangle 12"/>
          <p:cNvSpPr/>
          <p:nvPr/>
        </p:nvSpPr>
        <p:spPr>
          <a:xfrm>
            <a:off x="941025" y="2106085"/>
            <a:ext cx="3063240" cy="264045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000" b="1" smtClean="0">
                <a:solidFill>
                  <a:schemeClr val="bg1"/>
                </a:solidFill>
                <a:latin typeface="Arial" pitchFamily="34" charset="0"/>
                <a:cs typeface="Arial" pitchFamily="34" charset="0"/>
              </a:rPr>
              <a:t>Operasi:</a:t>
            </a:r>
          </a:p>
          <a:p>
            <a:r>
              <a:rPr lang="en-US" sz="1000" smtClean="0">
                <a:solidFill>
                  <a:schemeClr val="bg1"/>
                </a:solidFill>
                <a:latin typeface="Arial" pitchFamily="34" charset="0"/>
                <a:cs typeface="Arial" pitchFamily="34" charset="0"/>
              </a:rPr>
              <a:t>Fasilitas</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Konstruksi; pemeliharaan</a:t>
            </a:r>
          </a:p>
          <a:p>
            <a:r>
              <a:rPr lang="en-US" sz="1000" smtClean="0">
                <a:solidFill>
                  <a:schemeClr val="bg1"/>
                </a:solidFill>
                <a:latin typeface="Arial" pitchFamily="34" charset="0"/>
                <a:cs typeface="Arial" pitchFamily="34" charset="0"/>
              </a:rPr>
              <a:t>Produksi dan pengendalian persediaan</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Penjadwalan; pengendalian bahan</a:t>
            </a:r>
          </a:p>
          <a:p>
            <a:r>
              <a:rPr lang="en-US" sz="1000" smtClean="0">
                <a:solidFill>
                  <a:schemeClr val="bg1"/>
                </a:solidFill>
                <a:latin typeface="Arial" pitchFamily="34" charset="0"/>
                <a:cs typeface="Arial" pitchFamily="34" charset="0"/>
              </a:rPr>
              <a:t>Penjaminan mutu dan pengendalian</a:t>
            </a:r>
          </a:p>
          <a:p>
            <a:r>
              <a:rPr lang="en-US" sz="1000" smtClean="0">
                <a:solidFill>
                  <a:schemeClr val="bg1"/>
                </a:solidFill>
                <a:latin typeface="Arial" pitchFamily="34" charset="0"/>
                <a:cs typeface="Arial" pitchFamily="34" charset="0"/>
              </a:rPr>
              <a:t>Manajemen rantai pasokan</a:t>
            </a:r>
          </a:p>
          <a:p>
            <a:r>
              <a:rPr lang="en-US" sz="1000" smtClean="0">
                <a:solidFill>
                  <a:schemeClr val="bg1"/>
                </a:solidFill>
                <a:latin typeface="Arial" pitchFamily="34" charset="0"/>
                <a:cs typeface="Arial" pitchFamily="34" charset="0"/>
              </a:rPr>
              <a:t>Manufakturing</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Peralatan; fabrikasi; perakitan</a:t>
            </a:r>
          </a:p>
          <a:p>
            <a:r>
              <a:rPr lang="en-US" sz="1000" smtClean="0">
                <a:solidFill>
                  <a:schemeClr val="bg1"/>
                </a:solidFill>
                <a:latin typeface="Arial" pitchFamily="34" charset="0"/>
                <a:cs typeface="Arial" pitchFamily="34" charset="0"/>
              </a:rPr>
              <a:t>Desain</a:t>
            </a:r>
          </a:p>
          <a:p>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Desain dan pengembangan produk</a:t>
            </a:r>
          </a:p>
          <a:p>
            <a:r>
              <a:rPr lang="en-US" sz="1000" smtClean="0">
                <a:solidFill>
                  <a:schemeClr val="bg1"/>
                </a:solidFill>
                <a:latin typeface="Arial" pitchFamily="34" charset="0"/>
                <a:cs typeface="Arial" pitchFamily="34" charset="0"/>
              </a:rPr>
              <a:t>   Spesifikasi produk detail</a:t>
            </a:r>
          </a:p>
          <a:p>
            <a:r>
              <a:rPr lang="en-US" sz="1000" smtClean="0">
                <a:solidFill>
                  <a:schemeClr val="bg1"/>
                </a:solidFill>
                <a:latin typeface="Arial" pitchFamily="34" charset="0"/>
                <a:cs typeface="Arial" pitchFamily="34" charset="0"/>
              </a:rPr>
              <a:t>Teknik Industri</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Efisiensi penggunaan mesin, ruang dan personel</a:t>
            </a:r>
          </a:p>
          <a:p>
            <a:pPr marL="174625" indent="-174625"/>
            <a:r>
              <a:rPr lang="en-US" sz="1000" smtClean="0">
                <a:solidFill>
                  <a:schemeClr val="bg1"/>
                </a:solidFill>
                <a:latin typeface="Arial" pitchFamily="34" charset="0"/>
                <a:cs typeface="Arial" pitchFamily="34" charset="0"/>
              </a:rPr>
              <a:t>Analisis proses</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Pengembangan dan instalasi peralatan dan perlengkapan produksi</a:t>
            </a:r>
          </a:p>
          <a:p>
            <a:pPr marL="174625" indent="-174625"/>
            <a:endParaRPr lang="en-US" sz="1000" smtClean="0">
              <a:solidFill>
                <a:schemeClr val="bg1"/>
              </a:solidFill>
              <a:latin typeface="Arial" pitchFamily="34" charset="0"/>
              <a:cs typeface="Arial" pitchFamily="34" charset="0"/>
            </a:endParaRPr>
          </a:p>
          <a:p>
            <a:endParaRPr lang="en-US" sz="1000">
              <a:solidFill>
                <a:schemeClr val="bg1"/>
              </a:solidFill>
              <a:latin typeface="Arial" pitchFamily="34" charset="0"/>
              <a:cs typeface="Arial" pitchFamily="34" charset="0"/>
            </a:endParaRPr>
          </a:p>
        </p:txBody>
      </p:sp>
      <p:sp>
        <p:nvSpPr>
          <p:cNvPr id="15" name="Rectangle 14"/>
          <p:cNvSpPr/>
          <p:nvPr/>
        </p:nvSpPr>
        <p:spPr>
          <a:xfrm>
            <a:off x="4269853" y="2075380"/>
            <a:ext cx="2233689" cy="1737360"/>
          </a:xfrm>
          <a:prstGeom prst="rect">
            <a:avLst/>
          </a:prstGeom>
          <a:solidFill>
            <a:schemeClr val="accent6">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000" b="1" smtClean="0">
                <a:solidFill>
                  <a:schemeClr val="bg1"/>
                </a:solidFill>
                <a:latin typeface="Arial" pitchFamily="34" charset="0"/>
                <a:cs typeface="Arial" pitchFamily="34" charset="0"/>
              </a:rPr>
              <a:t>Keuangan/Akunting</a:t>
            </a:r>
            <a:endParaRPr lang="en-US" sz="1000" smtClean="0">
              <a:solidFill>
                <a:schemeClr val="bg1"/>
              </a:solidFill>
              <a:latin typeface="Arial" pitchFamily="34" charset="0"/>
              <a:cs typeface="Arial" pitchFamily="34" charset="0"/>
            </a:endParaRPr>
          </a:p>
          <a:p>
            <a:pPr marL="174625" indent="-174625"/>
            <a:r>
              <a:rPr lang="en-US" sz="1000" smtClean="0">
                <a:solidFill>
                  <a:schemeClr val="bg1"/>
                </a:solidFill>
                <a:latin typeface="Arial" pitchFamily="34" charset="0"/>
                <a:cs typeface="Arial" pitchFamily="34" charset="0"/>
              </a:rPr>
              <a:t>Pembayaran/kredit</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Piutang</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Utang</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Buku besar</a:t>
            </a:r>
          </a:p>
          <a:p>
            <a:pPr marL="174625" indent="-174625"/>
            <a:r>
              <a:rPr lang="en-US" sz="1000" smtClean="0">
                <a:solidFill>
                  <a:schemeClr val="bg1"/>
                </a:solidFill>
                <a:latin typeface="Arial" pitchFamily="34" charset="0"/>
                <a:cs typeface="Arial" pitchFamily="34" charset="0"/>
              </a:rPr>
              <a:t>Manajemen Dana</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Pasar Uang</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Perdagangan Internasional</a:t>
            </a:r>
          </a:p>
          <a:p>
            <a:pPr marL="174625" indent="-174625"/>
            <a:r>
              <a:rPr lang="en-US" sz="1000" smtClean="0">
                <a:solidFill>
                  <a:schemeClr val="bg1"/>
                </a:solidFill>
                <a:latin typeface="Arial" pitchFamily="34" charset="0"/>
                <a:cs typeface="Arial" pitchFamily="34" charset="0"/>
              </a:rPr>
              <a:t>Kebutuhan Modal</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Penerbitan Saham</a:t>
            </a:r>
          </a:p>
          <a:p>
            <a:pPr marL="174625" indent="-174625"/>
            <a:r>
              <a:rPr lang="en-US" sz="1000">
                <a:solidFill>
                  <a:schemeClr val="bg1"/>
                </a:solidFill>
                <a:latin typeface="Arial" pitchFamily="34" charset="0"/>
                <a:cs typeface="Arial" pitchFamily="34" charset="0"/>
              </a:rPr>
              <a:t> </a:t>
            </a:r>
            <a:r>
              <a:rPr lang="en-US" sz="1000" smtClean="0">
                <a:solidFill>
                  <a:schemeClr val="bg1"/>
                </a:solidFill>
                <a:latin typeface="Arial" pitchFamily="34" charset="0"/>
                <a:cs typeface="Arial" pitchFamily="34" charset="0"/>
              </a:rPr>
              <a:t>  Penerbitan obligasi dan recall</a:t>
            </a:r>
          </a:p>
          <a:p>
            <a:pPr marL="174625" indent="-174625"/>
            <a:endParaRPr lang="en-US" sz="1000" smtClean="0">
              <a:solidFill>
                <a:schemeClr val="bg1"/>
              </a:solidFill>
              <a:latin typeface="Arial" pitchFamily="34" charset="0"/>
              <a:cs typeface="Arial" pitchFamily="34" charset="0"/>
            </a:endParaRPr>
          </a:p>
        </p:txBody>
      </p:sp>
      <p:sp>
        <p:nvSpPr>
          <p:cNvPr id="16" name="Rectangle 15"/>
          <p:cNvSpPr/>
          <p:nvPr/>
        </p:nvSpPr>
        <p:spPr>
          <a:xfrm>
            <a:off x="6775035" y="2075380"/>
            <a:ext cx="1581878" cy="925300"/>
          </a:xfrm>
          <a:prstGeom prst="rect">
            <a:avLst/>
          </a:prstGeom>
          <a:solidFill>
            <a:schemeClr val="accent6">
              <a:lumMod val="60000"/>
              <a:lumOff val="4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000" b="1" smtClean="0">
                <a:solidFill>
                  <a:schemeClr val="bg1"/>
                </a:solidFill>
                <a:latin typeface="Arial" pitchFamily="34" charset="0"/>
                <a:cs typeface="Arial" pitchFamily="34" charset="0"/>
              </a:rPr>
              <a:t>Pemasaran:</a:t>
            </a:r>
          </a:p>
          <a:p>
            <a:r>
              <a:rPr lang="en-US" sz="1000" smtClean="0">
                <a:solidFill>
                  <a:schemeClr val="bg1"/>
                </a:solidFill>
                <a:latin typeface="Arial" pitchFamily="34" charset="0"/>
                <a:cs typeface="Arial" pitchFamily="34" charset="0"/>
              </a:rPr>
              <a:t>Promosi Penjuaan</a:t>
            </a:r>
          </a:p>
          <a:p>
            <a:r>
              <a:rPr lang="en-US" sz="1000" smtClean="0">
                <a:solidFill>
                  <a:schemeClr val="bg1"/>
                </a:solidFill>
                <a:latin typeface="Arial" pitchFamily="34" charset="0"/>
                <a:cs typeface="Arial" pitchFamily="34" charset="0"/>
              </a:rPr>
              <a:t>Periklanan</a:t>
            </a:r>
          </a:p>
          <a:p>
            <a:r>
              <a:rPr lang="en-US" sz="1000" smtClean="0">
                <a:solidFill>
                  <a:schemeClr val="bg1"/>
                </a:solidFill>
                <a:latin typeface="Arial" pitchFamily="34" charset="0"/>
                <a:cs typeface="Arial" pitchFamily="34" charset="0"/>
              </a:rPr>
              <a:t>Penjualan</a:t>
            </a:r>
          </a:p>
          <a:p>
            <a:r>
              <a:rPr lang="en-US" sz="1000" smtClean="0">
                <a:solidFill>
                  <a:schemeClr val="bg1"/>
                </a:solidFill>
                <a:latin typeface="Arial" pitchFamily="34" charset="0"/>
                <a:cs typeface="Arial" pitchFamily="34" charset="0"/>
              </a:rPr>
              <a:t>Riset Pemasaran</a:t>
            </a:r>
          </a:p>
          <a:p>
            <a:pPr marL="174625" indent="-174625"/>
            <a:endParaRPr lang="en-US" sz="100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83136992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en-US" smtClean="0">
                <a:latin typeface="Arial" pitchFamily="34" charset="0"/>
                <a:cs typeface="Arial" pitchFamily="34" charset="0"/>
              </a:rPr>
              <a:t>Rantai Pasokan (Supply Chain)</a:t>
            </a:r>
          </a:p>
        </p:txBody>
      </p:sp>
      <p:sp>
        <p:nvSpPr>
          <p:cNvPr id="39938" name="Content Placeholder 5"/>
          <p:cNvSpPr>
            <a:spLocks noGrp="1"/>
          </p:cNvSpPr>
          <p:nvPr>
            <p:ph idx="1"/>
          </p:nvPr>
        </p:nvSpPr>
        <p:spPr>
          <a:xfrm>
            <a:off x="687940" y="1240713"/>
            <a:ext cx="7900970" cy="1738794"/>
          </a:xfrm>
        </p:spPr>
        <p:txBody>
          <a:bodyPr>
            <a:noAutofit/>
          </a:bodyPr>
          <a:lstStyle/>
          <a:p>
            <a:pPr algn="just">
              <a:buFont typeface="Wingdings" pitchFamily="2" charset="2"/>
              <a:buChar char="q"/>
            </a:pPr>
            <a:r>
              <a:rPr lang="en-US" altLang="en-US" smtClean="0">
                <a:latin typeface="Calibri" panose="020F0502020204030204" pitchFamily="34" charset="0"/>
                <a:cs typeface="Calibri" panose="020F0502020204030204" pitchFamily="34" charset="0"/>
              </a:rPr>
              <a:t>Jaringan global dari organisasi atau aktivitas yang memasok sebuah perusahaan dengan barang dan jasa</a:t>
            </a:r>
          </a:p>
          <a:p>
            <a:pPr algn="just">
              <a:buFont typeface="Wingdings" pitchFamily="2" charset="2"/>
              <a:buChar char="q"/>
            </a:pPr>
            <a:r>
              <a:rPr lang="en-US" altLang="en-US" smtClean="0">
                <a:latin typeface="Calibri" panose="020F0502020204030204" pitchFamily="34" charset="0"/>
                <a:cs typeface="Calibri" panose="020F0502020204030204" pitchFamily="34" charset="0"/>
              </a:rPr>
              <a:t>Anggota rantai pasokan </a:t>
            </a:r>
            <a:r>
              <a:rPr lang="en-US" altLang="en-US" smtClean="0">
                <a:solidFill>
                  <a:srgbClr val="00B0F0"/>
                </a:solidFill>
                <a:latin typeface="Calibri" panose="020F0502020204030204" pitchFamily="34" charset="0"/>
                <a:cs typeface="Calibri" panose="020F0502020204030204" pitchFamily="34" charset="0"/>
              </a:rPr>
              <a:t>berkolaborasi</a:t>
            </a:r>
            <a:r>
              <a:rPr lang="en-US" altLang="en-US" smtClean="0">
                <a:latin typeface="Calibri" panose="020F0502020204030204" pitchFamily="34" charset="0"/>
                <a:cs typeface="Calibri" panose="020F0502020204030204" pitchFamily="34" charset="0"/>
              </a:rPr>
              <a:t> untuk mencapai kepuasan konsumen, efisiensi dan keunggulan bersaing.</a:t>
            </a:r>
          </a:p>
        </p:txBody>
      </p:sp>
    </p:spTree>
  </p:cSld>
  <p:clrMapOvr>
    <a:masterClrMapping/>
  </p:clrMapOvr>
  <p:transition spd="slow" advClick="0">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en-US" smtClean="0">
                <a:latin typeface="Arial" pitchFamily="34" charset="0"/>
                <a:cs typeface="Arial" pitchFamily="34" charset="0"/>
              </a:rPr>
              <a:t>Rantai </a:t>
            </a:r>
            <a:r>
              <a:rPr lang="en-US" altLang="en-US">
                <a:latin typeface="Arial" pitchFamily="34" charset="0"/>
                <a:cs typeface="Arial" pitchFamily="34" charset="0"/>
              </a:rPr>
              <a:t>Pasokan (Supply Chain)</a:t>
            </a:r>
            <a:endParaRPr lang="en-US" altLang="en-US" smtClean="0">
              <a:latin typeface="Arial" pitchFamily="34" charset="0"/>
              <a:cs typeface="Arial" pitchFamily="34" charset="0"/>
            </a:endParaRPr>
          </a:p>
        </p:txBody>
      </p:sp>
      <p:sp>
        <p:nvSpPr>
          <p:cNvPr id="4" name="Text Box 22"/>
          <p:cNvSpPr txBox="1">
            <a:spLocks noChangeArrowheads="1"/>
          </p:cNvSpPr>
          <p:nvPr/>
        </p:nvSpPr>
        <p:spPr bwMode="auto">
          <a:xfrm>
            <a:off x="7071564" y="975230"/>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1.2</a:t>
            </a:r>
          </a:p>
        </p:txBody>
      </p:sp>
      <p:grpSp>
        <p:nvGrpSpPr>
          <p:cNvPr id="24" name="Group 23"/>
          <p:cNvGrpSpPr>
            <a:grpSpLocks/>
          </p:cNvGrpSpPr>
          <p:nvPr/>
        </p:nvGrpSpPr>
        <p:grpSpPr bwMode="auto">
          <a:xfrm>
            <a:off x="1219200" y="1775060"/>
            <a:ext cx="6985000" cy="1761467"/>
            <a:chOff x="1219200" y="4673600"/>
            <a:chExt cx="6985000" cy="1604877"/>
          </a:xfrm>
        </p:grpSpPr>
        <p:pic>
          <p:nvPicPr>
            <p:cNvPr id="39941" name="Picture 22" descr="f1-2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70700" y="4781550"/>
              <a:ext cx="10160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21" descr="f1-2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0350" y="5111750"/>
              <a:ext cx="1257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20" descr="f1-2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43350" y="4883150"/>
              <a:ext cx="10795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9" descr="f1-2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97150" y="4673600"/>
              <a:ext cx="10287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18" descr="f1-2a.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4832350"/>
              <a:ext cx="10414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TextBox 10"/>
            <p:cNvSpPr txBox="1">
              <a:spLocks noChangeArrowheads="1"/>
            </p:cNvSpPr>
            <p:nvPr/>
          </p:nvSpPr>
          <p:spPr bwMode="auto">
            <a:xfrm>
              <a:off x="1379680" y="5689603"/>
              <a:ext cx="6824520" cy="58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701800" algn="ctr"/>
                  <a:tab pos="3048000" algn="ctr"/>
                  <a:tab pos="4483100" algn="ctr"/>
                  <a:tab pos="5918200" algn="ctr"/>
                </a:tabLst>
                <a:defRPr>
                  <a:solidFill>
                    <a:schemeClr val="tx1"/>
                  </a:solidFill>
                  <a:latin typeface="Calibri" pitchFamily="34" charset="0"/>
                  <a:cs typeface="Arial" pitchFamily="34" charset="0"/>
                </a:defRPr>
              </a:lvl1pPr>
              <a:lvl2pPr marL="742950" indent="-285750">
                <a:tabLst>
                  <a:tab pos="1701800" algn="ctr"/>
                  <a:tab pos="3048000" algn="ctr"/>
                  <a:tab pos="4483100" algn="ctr"/>
                  <a:tab pos="5918200" algn="ctr"/>
                </a:tabLst>
                <a:defRPr>
                  <a:solidFill>
                    <a:schemeClr val="tx1"/>
                  </a:solidFill>
                  <a:latin typeface="Calibri" pitchFamily="34" charset="0"/>
                  <a:cs typeface="Arial" pitchFamily="34" charset="0"/>
                </a:defRPr>
              </a:lvl2pPr>
              <a:lvl3pPr marL="1143000" indent="-228600">
                <a:tabLst>
                  <a:tab pos="1701800" algn="ctr"/>
                  <a:tab pos="3048000" algn="ctr"/>
                  <a:tab pos="4483100" algn="ctr"/>
                  <a:tab pos="5918200" algn="ctr"/>
                </a:tabLst>
                <a:defRPr>
                  <a:solidFill>
                    <a:schemeClr val="tx1"/>
                  </a:solidFill>
                  <a:latin typeface="Calibri" pitchFamily="34" charset="0"/>
                  <a:cs typeface="Arial" pitchFamily="34" charset="0"/>
                </a:defRPr>
              </a:lvl3pPr>
              <a:lvl4pPr marL="1600200" indent="-228600">
                <a:tabLst>
                  <a:tab pos="1701800" algn="ctr"/>
                  <a:tab pos="3048000" algn="ctr"/>
                  <a:tab pos="4483100" algn="ctr"/>
                  <a:tab pos="5918200" algn="ctr"/>
                </a:tabLst>
                <a:defRPr>
                  <a:solidFill>
                    <a:schemeClr val="tx1"/>
                  </a:solidFill>
                  <a:latin typeface="Calibri" pitchFamily="34" charset="0"/>
                  <a:cs typeface="Arial" pitchFamily="34" charset="0"/>
                </a:defRPr>
              </a:lvl4pPr>
              <a:lvl5pPr marL="2057400" indent="-228600">
                <a:tabLst>
                  <a:tab pos="1701800" algn="ctr"/>
                  <a:tab pos="3048000" algn="ctr"/>
                  <a:tab pos="4483100" algn="ctr"/>
                  <a:tab pos="59182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701800" algn="ctr"/>
                  <a:tab pos="3048000" algn="ctr"/>
                  <a:tab pos="4483100" algn="ctr"/>
                  <a:tab pos="5918200" algn="ctr"/>
                </a:tabLst>
                <a:defRPr>
                  <a:solidFill>
                    <a:schemeClr val="tx1"/>
                  </a:solidFill>
                  <a:latin typeface="Calibri" pitchFamily="34" charset="0"/>
                  <a:cs typeface="Arial" pitchFamily="34" charset="0"/>
                </a:defRPr>
              </a:lvl9pPr>
            </a:lstStyle>
            <a:p>
              <a:r>
                <a:rPr lang="en-US" altLang="en-US" sz="1200" smtClean="0">
                  <a:latin typeface="Arial" pitchFamily="34" charset="0"/>
                </a:rPr>
                <a:t>Petani</a:t>
              </a:r>
              <a:r>
                <a:rPr lang="en-US" altLang="en-US" sz="1200">
                  <a:latin typeface="Arial" pitchFamily="34" charset="0"/>
                </a:rPr>
                <a:t>	</a:t>
              </a:r>
              <a:r>
                <a:rPr lang="en-US" altLang="en-US" sz="1200" smtClean="0">
                  <a:latin typeface="Arial" pitchFamily="34" charset="0"/>
                </a:rPr>
                <a:t>Produsen</a:t>
              </a:r>
              <a:r>
                <a:rPr lang="en-US" altLang="en-US" sz="1200">
                  <a:latin typeface="Arial" pitchFamily="34" charset="0"/>
                </a:rPr>
                <a:t>	</a:t>
              </a:r>
              <a:r>
                <a:rPr lang="en-US" altLang="en-US" sz="1200" smtClean="0">
                  <a:latin typeface="Arial" pitchFamily="34" charset="0"/>
                </a:rPr>
                <a:t>Perusahaan</a:t>
              </a:r>
              <a:r>
                <a:rPr lang="en-US" altLang="en-US" sz="1200">
                  <a:latin typeface="Arial" pitchFamily="34" charset="0"/>
                </a:rPr>
                <a:t>	Distributor	</a:t>
              </a:r>
              <a:r>
                <a:rPr lang="en-US" altLang="en-US" sz="1200" smtClean="0">
                  <a:latin typeface="Arial" pitchFamily="34" charset="0"/>
                </a:rPr>
                <a:t>Pengecer</a:t>
              </a:r>
              <a:endParaRPr lang="en-US" altLang="en-US" sz="1200">
                <a:latin typeface="Arial" pitchFamily="34" charset="0"/>
              </a:endParaRPr>
            </a:p>
            <a:p>
              <a:pPr>
                <a:tabLst>
                  <a:tab pos="1716088" algn="ctr"/>
                  <a:tab pos="3048000" algn="ctr"/>
                  <a:tab pos="4483100" algn="ctr"/>
                  <a:tab pos="5918200" algn="ctr"/>
                </a:tabLst>
              </a:pPr>
              <a:r>
                <a:rPr lang="en-US" altLang="en-US" sz="1200" smtClean="0">
                  <a:latin typeface="Arial" pitchFamily="34" charset="0"/>
                </a:rPr>
                <a:t>	sirop	pembotolan		(Retailer)	</a:t>
              </a:r>
              <a:endParaRPr lang="en-US" altLang="en-US" sz="1200">
                <a:latin typeface="Arial" pitchFamily="34" charset="0"/>
              </a:endParaRPr>
            </a:p>
          </p:txBody>
        </p:sp>
        <p:sp>
          <p:nvSpPr>
            <p:cNvPr id="14" name="Right Arrow 13"/>
            <p:cNvSpPr/>
            <p:nvPr/>
          </p:nvSpPr>
          <p:spPr>
            <a:xfrm>
              <a:off x="2328863"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ight Arrow 14"/>
            <p:cNvSpPr/>
            <p:nvPr/>
          </p:nvSpPr>
          <p:spPr>
            <a:xfrm>
              <a:off x="3695700"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ight Arrow 15"/>
            <p:cNvSpPr/>
            <p:nvPr/>
          </p:nvSpPr>
          <p:spPr>
            <a:xfrm>
              <a:off x="5105400"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ight Arrow 16"/>
            <p:cNvSpPr/>
            <p:nvPr/>
          </p:nvSpPr>
          <p:spPr>
            <a:xfrm>
              <a:off x="6605588" y="5262444"/>
              <a:ext cx="203200" cy="144433"/>
            </a:xfrm>
            <a:prstGeom prst="rightArrow">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spTree>
    <p:extLst>
      <p:ext uri="{BB962C8B-B14F-4D97-AF65-F5344CB8AC3E}">
        <p14:creationId xmlns:p14="http://schemas.microsoft.com/office/powerpoint/2010/main" val="2565546087"/>
      </p:ext>
    </p:extLst>
  </p:cSld>
  <p:clrMapOvr>
    <a:masterClrMapping/>
  </p:clrMapOvr>
  <p:transition spd="slow" advClick="0">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85800" y="409576"/>
            <a:ext cx="7772400" cy="632222"/>
          </a:xfrm>
        </p:spPr>
        <p:txBody>
          <a:bodyPr>
            <a:normAutofit fontScale="90000"/>
          </a:bodyPr>
          <a:lstStyle/>
          <a:p>
            <a:r>
              <a:rPr lang="en-US" altLang="en-US" smtClean="0">
                <a:latin typeface="Arial" pitchFamily="34" charset="0"/>
                <a:cs typeface="Arial" pitchFamily="34" charset="0"/>
              </a:rPr>
              <a:t>Mengapa mempelajari MO?</a:t>
            </a:r>
          </a:p>
        </p:txBody>
      </p:sp>
      <p:sp>
        <p:nvSpPr>
          <p:cNvPr id="40962" name="Rectangle 3"/>
          <p:cNvSpPr>
            <a:spLocks noGrp="1" noChangeArrowheads="1"/>
          </p:cNvSpPr>
          <p:nvPr>
            <p:ph idx="1"/>
          </p:nvPr>
        </p:nvSpPr>
        <p:spPr>
          <a:xfrm>
            <a:off x="723901" y="1237229"/>
            <a:ext cx="8043863" cy="3056267"/>
          </a:xfrm>
        </p:spPr>
        <p:txBody>
          <a:bodyPr>
            <a:noAutofit/>
          </a:bodyPr>
          <a:lstStyle/>
          <a:p>
            <a:pPr marL="533400" indent="-533400" algn="just">
              <a:lnSpc>
                <a:spcPct val="120000"/>
              </a:lnSpc>
              <a:spcBef>
                <a:spcPts val="0"/>
              </a:spcBef>
              <a:spcAft>
                <a:spcPts val="600"/>
              </a:spcAft>
              <a:buSzPct val="99000"/>
              <a:buFont typeface="Arial" pitchFamily="34" charset="0"/>
              <a:buAutoNum type="arabicPeriod"/>
            </a:pPr>
            <a:r>
              <a:rPr lang="en-US" altLang="en-US" sz="2000" smtClean="0">
                <a:latin typeface="Calibri" panose="020F0502020204030204" pitchFamily="34" charset="0"/>
                <a:cs typeface="Calibri" panose="020F0502020204030204" pitchFamily="34" charset="0"/>
              </a:rPr>
              <a:t>MO adalah salah satu dari tiga fungsi utama setiap organisasi, kita ingin mempelajari bagaimana orang mengorganisasi mereka sendiri untuk perusahaan yang produktif.</a:t>
            </a:r>
          </a:p>
          <a:p>
            <a:pPr marL="533400" indent="-533400" algn="just">
              <a:lnSpc>
                <a:spcPct val="120000"/>
              </a:lnSpc>
              <a:spcBef>
                <a:spcPts val="0"/>
              </a:spcBef>
              <a:spcAft>
                <a:spcPts val="600"/>
              </a:spcAft>
              <a:buSzPct val="99000"/>
              <a:buFont typeface="Arial" pitchFamily="34" charset="0"/>
              <a:buAutoNum type="arabicPeriod"/>
            </a:pPr>
            <a:r>
              <a:rPr lang="en-US" altLang="en-US" sz="2000" smtClean="0">
                <a:latin typeface="Calibri" panose="020F0502020204030204" pitchFamily="34" charset="0"/>
                <a:cs typeface="Calibri" panose="020F0502020204030204" pitchFamily="34" charset="0"/>
              </a:rPr>
              <a:t>Kita ingin (</a:t>
            </a:r>
            <a:r>
              <a:rPr lang="en-US" altLang="en-US" sz="2000" i="1" smtClean="0">
                <a:latin typeface="Calibri" panose="020F0502020204030204" pitchFamily="34" charset="0"/>
                <a:cs typeface="Calibri" panose="020F0502020204030204" pitchFamily="34" charset="0"/>
              </a:rPr>
              <a:t>dan perlu</a:t>
            </a:r>
            <a:r>
              <a:rPr lang="en-US" altLang="en-US" sz="2000" smtClean="0">
                <a:latin typeface="Calibri" panose="020F0502020204030204" pitchFamily="34" charset="0"/>
                <a:cs typeface="Calibri" panose="020F0502020204030204" pitchFamily="34" charset="0"/>
              </a:rPr>
              <a:t>) mengetahui bagaimana barang dan jasa diproduksi</a:t>
            </a:r>
          </a:p>
          <a:p>
            <a:pPr marL="533400" indent="-533400" algn="just">
              <a:lnSpc>
                <a:spcPct val="120000"/>
              </a:lnSpc>
              <a:spcBef>
                <a:spcPts val="0"/>
              </a:spcBef>
              <a:spcAft>
                <a:spcPts val="600"/>
              </a:spcAft>
              <a:buSzPct val="99000"/>
              <a:buFont typeface="Arial" pitchFamily="34" charset="0"/>
              <a:buAutoNum type="arabicPeriod"/>
            </a:pPr>
            <a:r>
              <a:rPr lang="en-US" altLang="en-US" sz="2000" smtClean="0">
                <a:latin typeface="Calibri" panose="020F0502020204030204" pitchFamily="34" charset="0"/>
                <a:cs typeface="Calibri" panose="020F0502020204030204" pitchFamily="34" charset="0"/>
              </a:rPr>
              <a:t>Kita ingin memahami apa yang dikerjakan oleh manajer operasi</a:t>
            </a:r>
          </a:p>
          <a:p>
            <a:pPr marL="533400" indent="-533400" algn="just">
              <a:lnSpc>
                <a:spcPct val="120000"/>
              </a:lnSpc>
              <a:spcBef>
                <a:spcPts val="0"/>
              </a:spcBef>
              <a:spcAft>
                <a:spcPts val="600"/>
              </a:spcAft>
              <a:buSzPct val="99000"/>
              <a:buFont typeface="Arial" pitchFamily="34" charset="0"/>
              <a:buAutoNum type="arabicPeriod"/>
            </a:pPr>
            <a:r>
              <a:rPr lang="en-US" altLang="en-US" sz="2000" smtClean="0">
                <a:latin typeface="Calibri" panose="020F0502020204030204" pitchFamily="34" charset="0"/>
                <a:cs typeface="Calibri" panose="020F0502020204030204" pitchFamily="34" charset="0"/>
              </a:rPr>
              <a:t>MO adalah bagian yang paling mahal dalam sebuah organisasi</a:t>
            </a:r>
          </a:p>
        </p:txBody>
      </p:sp>
    </p:spTree>
  </p:cSld>
  <p:clrMapOvr>
    <a:masterClrMapping/>
  </p:clrMapOvr>
  <p:transition>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77863" y="297657"/>
            <a:ext cx="7770812" cy="902494"/>
          </a:xfrm>
        </p:spPr>
        <p:txBody>
          <a:bodyPr>
            <a:normAutofit fontScale="90000"/>
          </a:bodyPr>
          <a:lstStyle/>
          <a:p>
            <a:pPr>
              <a:lnSpc>
                <a:spcPct val="80000"/>
              </a:lnSpc>
            </a:pPr>
            <a:r>
              <a:rPr lang="en-US" altLang="en-US" smtClean="0">
                <a:latin typeface="Arial" pitchFamily="34" charset="0"/>
                <a:cs typeface="Arial" pitchFamily="34" charset="0"/>
              </a:rPr>
              <a:t>Opsi untuk Meningkatkan Kontribusi (Laba bersih)</a:t>
            </a:r>
          </a:p>
        </p:txBody>
      </p:sp>
      <p:graphicFrame>
        <p:nvGraphicFramePr>
          <p:cNvPr id="3" name="Table 2"/>
          <p:cNvGraphicFramePr>
            <a:graphicFrameLocks noGrp="1"/>
          </p:cNvGraphicFramePr>
          <p:nvPr>
            <p:extLst>
              <p:ext uri="{D42A27DB-BD31-4B8C-83A1-F6EECF244321}">
                <p14:modId xmlns:p14="http://schemas.microsoft.com/office/powerpoint/2010/main" val="3929641651"/>
              </p:ext>
            </p:extLst>
          </p:nvPr>
        </p:nvGraphicFramePr>
        <p:xfrm>
          <a:off x="359593" y="1409700"/>
          <a:ext cx="8476181" cy="3137535"/>
        </p:xfrm>
        <a:graphic>
          <a:graphicData uri="http://schemas.openxmlformats.org/drawingml/2006/table">
            <a:tbl>
              <a:tblPr firstRow="1" bandRow="1">
                <a:tableStyleId>{2D5ABB26-0587-4C30-8999-92F81FD0307C}</a:tableStyleId>
              </a:tblPr>
              <a:tblGrid>
                <a:gridCol w="1446099"/>
                <a:gridCol w="564841"/>
                <a:gridCol w="208280"/>
                <a:gridCol w="913132"/>
                <a:gridCol w="290257"/>
                <a:gridCol w="304078"/>
                <a:gridCol w="1064274"/>
                <a:gridCol w="304078"/>
                <a:gridCol w="317900"/>
                <a:gridCol w="1022808"/>
                <a:gridCol w="304078"/>
                <a:gridCol w="347274"/>
                <a:gridCol w="1021078"/>
                <a:gridCol w="368004"/>
              </a:tblGrid>
              <a:tr h="2476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dirty="0" smtClean="0">
                          <a:solidFill>
                            <a:schemeClr val="bg1"/>
                          </a:solidFill>
                          <a:latin typeface="Arial"/>
                          <a:cs typeface="Arial"/>
                        </a:rPr>
                        <a:t>TABLE 1.1</a:t>
                      </a:r>
                    </a:p>
                  </a:txBody>
                  <a:tcPr marT="34290" marB="3429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c>
                  <a:txBody>
                    <a:bodyPr/>
                    <a:lstStyle/>
                    <a:p>
                      <a:endParaRPr lang="en-US" sz="1100">
                        <a:latin typeface="Arial"/>
                        <a:cs typeface="Arial"/>
                      </a:endParaRPr>
                    </a:p>
                  </a:txBody>
                  <a:tcPr marT="34290" marB="34290">
                    <a:lnB w="12700" cap="flat" cmpd="sng" algn="ctr">
                      <a:solidFill>
                        <a:schemeClr val="tx1"/>
                      </a:solidFill>
                      <a:prstDash val="solid"/>
                      <a:round/>
                      <a:headEnd type="none" w="med" len="med"/>
                      <a:tailEnd type="none" w="med" len="med"/>
                    </a:lnB>
                  </a:tcPr>
                </a:tc>
              </a:tr>
              <a:tr h="548640">
                <a:tc>
                  <a:txBody>
                    <a:bodyPr/>
                    <a:lstStyle/>
                    <a:p>
                      <a:endParaRPr lang="en-US" sz="1100"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ctr"/>
                      <a:endParaRPr lang="en-US" sz="1100" dirty="0">
                        <a:latin typeface="Arial"/>
                        <a:cs typeface="Arial"/>
                      </a:endParaRPr>
                    </a:p>
                  </a:txBody>
                  <a:tcPr marT="34290" marB="3429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a:p>
                  </a:txBody>
                  <a:tcPr marT="34290" marB="3429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1100" dirty="0">
                        <a:latin typeface="Arial"/>
                        <a:cs typeface="Arial"/>
                      </a:endParaRPr>
                    </a:p>
                  </a:txBody>
                  <a:tcPr marT="34290" marB="34290"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Opsi Pemasaran</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OPSI KEUANGAN/ AKUNTING</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OPSI MO</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B w="12700" cap="flat" cmpd="sng" algn="ctr">
                      <a:solidFill>
                        <a:srgbClr val="FFFFFF">
                          <a:lumMod val="75000"/>
                        </a:srgbClr>
                      </a:solidFill>
                      <a:prstDash val="solid"/>
                      <a:round/>
                      <a:headEnd type="none" w="med" len="med"/>
                      <a:tailEnd type="none" w="med" len="med"/>
                    </a:lnB>
                    <a:solidFill>
                      <a:schemeClr val="accent1"/>
                    </a:solidFill>
                  </a:tcPr>
                </a:tc>
              </a:tr>
              <a:tr h="548640">
                <a:tc>
                  <a:txBody>
                    <a:bodyPr/>
                    <a:lstStyle/>
                    <a:p>
                      <a:endParaRPr lang="en-US" sz="1100"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chemeClr val="bg1"/>
                          </a:solidFill>
                          <a:latin typeface="Arial"/>
                          <a:cs typeface="Arial"/>
                        </a:rPr>
                        <a:t>SEKARANG</a:t>
                      </a:r>
                      <a:endParaRPr lang="en-US" sz="1100" b="1" dirty="0" smtClean="0">
                        <a:solidFill>
                          <a:schemeClr val="bg1"/>
                        </a:solidFill>
                        <a:latin typeface="Arial"/>
                        <a:cs typeface="Arial"/>
                      </a:endParaRPr>
                    </a:p>
                  </a:txBody>
                  <a:tcPr marT="34290" marB="34290" anchor="b">
                    <a:lnL w="12700" cap="flat" cmpd="sng" algn="ctr">
                      <a:solidFill>
                        <a:schemeClr val="tx1"/>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sz="1400" b="1" dirty="0">
                        <a:solidFill>
                          <a:schemeClr val="bg1"/>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chemeClr val="tx1"/>
                          </a:solidFill>
                          <a:latin typeface="Arial"/>
                          <a:cs typeface="Arial"/>
                        </a:rPr>
                        <a:t>PENINGKATAN  PENERIMAAN PENJUALAN </a:t>
                      </a:r>
                      <a:r>
                        <a:rPr lang="en-US" sz="1100" b="1" dirty="0" smtClean="0">
                          <a:solidFill>
                            <a:schemeClr val="tx1"/>
                          </a:solidFill>
                          <a:latin typeface="Arial"/>
                          <a:cs typeface="Arial"/>
                        </a:rPr>
                        <a:t>50%</a:t>
                      </a: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chemeClr val="bg1"/>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MENGURANGI BIAYA</a:t>
                      </a:r>
                      <a:r>
                        <a:rPr lang="en-US" sz="1100" b="1" baseline="0" smtClean="0">
                          <a:solidFill>
                            <a:srgbClr val="FFFFFF"/>
                          </a:solidFill>
                          <a:latin typeface="Arial"/>
                          <a:cs typeface="Arial"/>
                        </a:rPr>
                        <a:t> KEUANGAN</a:t>
                      </a:r>
                      <a:r>
                        <a:rPr lang="en-US" sz="1100" b="1" smtClean="0">
                          <a:solidFill>
                            <a:srgbClr val="FFFFFF"/>
                          </a:solidFill>
                          <a:latin typeface="Arial"/>
                          <a:cs typeface="Arial"/>
                        </a:rPr>
                        <a:t> </a:t>
                      </a:r>
                      <a:r>
                        <a:rPr lang="en-US" sz="1100" b="1" dirty="0" smtClean="0">
                          <a:solidFill>
                            <a:srgbClr val="FFFFFF"/>
                          </a:solidFill>
                          <a:latin typeface="Arial"/>
                          <a:cs typeface="Arial"/>
                        </a:rPr>
                        <a:t>50%</a:t>
                      </a: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latin typeface="Arial"/>
                          <a:cs typeface="Arial"/>
                        </a:rPr>
                        <a:t>MENGURANGI BIAYA PRODUKSI</a:t>
                      </a:r>
                      <a:r>
                        <a:rPr lang="en-US" sz="1100" b="1" baseline="0" smtClean="0">
                          <a:solidFill>
                            <a:srgbClr val="FFFFFF"/>
                          </a:solidFill>
                          <a:latin typeface="Arial"/>
                          <a:cs typeface="Arial"/>
                        </a:rPr>
                        <a:t> </a:t>
                      </a:r>
                      <a:r>
                        <a:rPr lang="en-US" sz="1100" b="1" baseline="0" dirty="0" smtClean="0">
                          <a:solidFill>
                            <a:srgbClr val="FFFFFF"/>
                          </a:solidFill>
                          <a:latin typeface="Arial"/>
                          <a:cs typeface="Arial"/>
                        </a:rPr>
                        <a:t>20%</a:t>
                      </a:r>
                      <a:endParaRPr lang="en-US" sz="1100" b="1" dirty="0" smtClean="0">
                        <a:solidFill>
                          <a:srgbClr val="FFFFFF"/>
                        </a:solidFill>
                        <a:latin typeface="Arial"/>
                        <a:cs typeface="Arial"/>
                      </a:endParaRPr>
                    </a:p>
                  </a:txBody>
                  <a:tcPr marT="34290" marB="34290" anchor="b">
                    <a:lnL w="12700" cap="flat" cmpd="sng" algn="ctr">
                      <a:solidFill>
                        <a:srgbClr val="FFFFFF">
                          <a:lumMod val="75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28600">
                <a:tc gridSpan="2">
                  <a:txBody>
                    <a:bodyPr/>
                    <a:lstStyle/>
                    <a:p>
                      <a:r>
                        <a:rPr lang="en-US" sz="1100" b="1" smtClean="0">
                          <a:latin typeface="Arial"/>
                          <a:cs typeface="Arial"/>
                        </a:rPr>
                        <a:t>Penjualan</a:t>
                      </a:r>
                      <a:endParaRPr lang="en-US" sz="1100" b="1" dirty="0" smtClean="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$100,000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FFFF00"/>
                          </a:solidFill>
                          <a:latin typeface="Arial"/>
                          <a:cs typeface="Arial"/>
                        </a:rPr>
                        <a:t>$150,000</a:t>
                      </a:r>
                      <a:endParaRPr lang="en-US" sz="1100" b="1" dirty="0">
                        <a:solidFill>
                          <a:srgbClr val="FFFF0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$100,000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$100,000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55270">
                <a:tc gridSpan="2">
                  <a:txBody>
                    <a:bodyPr/>
                    <a:lstStyle/>
                    <a:p>
                      <a:r>
                        <a:rPr lang="en-US" sz="1100" b="1" smtClean="0">
                          <a:latin typeface="Arial"/>
                          <a:cs typeface="Arial"/>
                        </a:rPr>
                        <a:t>Harga Pokok Penj</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100" b="1" u="none" dirty="0" smtClean="0">
                          <a:ln>
                            <a:solidFill>
                              <a:schemeClr val="tx1"/>
                            </a:solidFill>
                          </a:ln>
                          <a:latin typeface="Arial"/>
                          <a:cs typeface="Arial"/>
                        </a:rPr>
                        <a:t>–80,000</a:t>
                      </a: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–120,000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–80,000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FFFF00"/>
                          </a:solidFill>
                          <a:latin typeface="Arial"/>
                          <a:cs typeface="Arial"/>
                        </a:rPr>
                        <a:t>–64,000</a:t>
                      </a:r>
                      <a:endParaRPr lang="en-US" sz="1100" b="1" dirty="0">
                        <a:solidFill>
                          <a:srgbClr val="FFFF0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38125">
                <a:tc gridSpan="2">
                  <a:txBody>
                    <a:bodyPr/>
                    <a:lstStyle/>
                    <a:p>
                      <a:r>
                        <a:rPr lang="en-US" sz="1100" b="1" smtClean="0">
                          <a:latin typeface="Arial"/>
                          <a:cs typeface="Arial"/>
                        </a:rPr>
                        <a:t>Laba seb bunga</a:t>
                      </a:r>
                      <a:r>
                        <a:rPr lang="en-US" sz="1100" b="1" baseline="0" smtClean="0">
                          <a:latin typeface="Arial"/>
                          <a:cs typeface="Arial"/>
                        </a:rPr>
                        <a:t> dan pajak</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100" b="1" dirty="0" smtClean="0">
                          <a:ln>
                            <a:solidFill>
                              <a:schemeClr val="tx1"/>
                            </a:solidFill>
                          </a:ln>
                          <a:latin typeface="Arial"/>
                          <a:cs typeface="Arial"/>
                        </a:rPr>
                        <a:t>20,000</a:t>
                      </a: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30,000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20,000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36,000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r>
                        <a:rPr lang="en-US" sz="1100" b="1" smtClean="0">
                          <a:latin typeface="Arial"/>
                          <a:cs typeface="Arial"/>
                        </a:rPr>
                        <a:t>Biaya Keuangan (bunga</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100" b="1" u="none" dirty="0" smtClean="0">
                          <a:ln>
                            <a:solidFill>
                              <a:schemeClr val="tx1"/>
                            </a:solidFill>
                          </a:ln>
                          <a:latin typeface="Arial"/>
                          <a:cs typeface="Arial"/>
                        </a:rPr>
                        <a:t>–6,000</a:t>
                      </a: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u="sng"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FFFF00"/>
                          </a:solidFill>
                          <a:latin typeface="Arial"/>
                          <a:cs typeface="Arial"/>
                        </a:rPr>
                        <a:t>–3,000</a:t>
                      </a:r>
                      <a:endParaRPr lang="en-US" sz="1100" b="1" dirty="0">
                        <a:solidFill>
                          <a:srgbClr val="FFFF0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pPr rtl="0"/>
                      <a:r>
                        <a:rPr lang="en-US" sz="1100" b="1" dirty="0" smtClean="0">
                          <a:latin typeface="Arial"/>
                          <a:cs typeface="Arial"/>
                        </a:rPr>
                        <a:t>Subtotal</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n>
                            <a:solidFill>
                              <a:schemeClr val="tx1"/>
                            </a:solidFill>
                          </a:ln>
                          <a:latin typeface="Arial"/>
                          <a:cs typeface="Arial"/>
                        </a:rPr>
                        <a:t>14,000</a:t>
                      </a:r>
                      <a:endParaRPr lang="en-US" sz="1100" b="1" dirty="0">
                        <a:ln>
                          <a:solidFill>
                            <a:schemeClr val="tx1"/>
                          </a:solidFill>
                        </a:ln>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24,000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17,000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30,000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r>
                        <a:rPr lang="en-US" sz="1100" b="1" smtClean="0">
                          <a:latin typeface="Arial"/>
                          <a:cs typeface="Arial"/>
                        </a:rPr>
                        <a:t>Pajak </a:t>
                      </a:r>
                      <a:r>
                        <a:rPr lang="en-US" sz="1100" b="1" dirty="0" smtClean="0">
                          <a:latin typeface="Arial"/>
                          <a:cs typeface="Arial"/>
                        </a:rPr>
                        <a:t>25%</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n>
                            <a:solidFill>
                              <a:schemeClr val="tx1"/>
                            </a:solidFill>
                          </a:ln>
                          <a:latin typeface="Arial"/>
                          <a:cs typeface="Arial"/>
                        </a:rPr>
                        <a:t>–3,500</a:t>
                      </a:r>
                      <a:endParaRPr lang="en-US" sz="1100" b="1" dirty="0">
                        <a:ln>
                          <a:solidFill>
                            <a:schemeClr val="tx1"/>
                          </a:solidFill>
                        </a:ln>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–6,000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–4,200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atin typeface="Arial"/>
                          <a:cs typeface="Arial"/>
                        </a:rPr>
                        <a:t>–7,500</a:t>
                      </a: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28600">
                <a:tc gridSpan="2">
                  <a:txBody>
                    <a:bodyPr/>
                    <a:lstStyle/>
                    <a:p>
                      <a:r>
                        <a:rPr lang="en-US" sz="1100" b="1" smtClean="0">
                          <a:latin typeface="Arial"/>
                          <a:cs typeface="Arial"/>
                        </a:rPr>
                        <a:t>Kontribusi (Laba bersih)</a:t>
                      </a: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40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ln>
                            <a:solidFill>
                              <a:schemeClr val="tx1"/>
                            </a:solidFill>
                          </a:ln>
                          <a:latin typeface="Arial"/>
                          <a:cs typeface="Arial"/>
                        </a:rPr>
                        <a:t>$  10,500</a:t>
                      </a:r>
                      <a:endParaRPr lang="en-US" sz="1100" b="1" dirty="0">
                        <a:ln>
                          <a:solidFill>
                            <a:schemeClr val="tx1"/>
                          </a:solidFill>
                        </a:ln>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00B0F0"/>
                          </a:solidFill>
                          <a:latin typeface="Arial"/>
                          <a:cs typeface="Arial"/>
                        </a:rPr>
                        <a:t>$  18,000</a:t>
                      </a:r>
                      <a:endParaRPr lang="en-US" sz="1100" b="1" dirty="0">
                        <a:solidFill>
                          <a:srgbClr val="00B0F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dirty="0">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00B0F0"/>
                          </a:solidFill>
                          <a:latin typeface="Arial"/>
                          <a:cs typeface="Arial"/>
                        </a:rPr>
                        <a:t>$  12,750</a:t>
                      </a:r>
                      <a:endParaRPr lang="en-US" sz="1100" b="1" dirty="0">
                        <a:solidFill>
                          <a:srgbClr val="00B0F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1100" b="1"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1100" b="1">
                        <a:latin typeface="Arial"/>
                        <a:cs typeface="Arial"/>
                      </a:endParaRPr>
                    </a:p>
                  </a:txBody>
                  <a:tcPr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b="1" dirty="0" smtClean="0">
                          <a:solidFill>
                            <a:srgbClr val="00B0F0"/>
                          </a:solidFill>
                          <a:latin typeface="Arial"/>
                          <a:cs typeface="Arial"/>
                        </a:rPr>
                        <a:t>$  22,500</a:t>
                      </a:r>
                      <a:endParaRPr lang="en-US" sz="1100" b="1" dirty="0">
                        <a:solidFill>
                          <a:srgbClr val="00B0F0"/>
                        </a:solidFill>
                        <a:latin typeface="Arial"/>
                        <a:cs typeface="Arial"/>
                      </a:endParaRPr>
                    </a:p>
                  </a:txBody>
                  <a:tcPr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latin typeface="Arial"/>
                        <a:cs typeface="Arial"/>
                      </a:endParaRPr>
                    </a:p>
                  </a:txBody>
                  <a:tcPr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ctrTitle"/>
          </p:nvPr>
        </p:nvSpPr>
        <p:spPr>
          <a:xfrm>
            <a:off x="665164" y="415528"/>
            <a:ext cx="7788275" cy="965597"/>
          </a:xfrm>
        </p:spPr>
        <p:txBody>
          <a:bodyPr>
            <a:normAutofit fontScale="90000"/>
          </a:bodyPr>
          <a:lstStyle/>
          <a:p>
            <a:r>
              <a:rPr lang="en-US" altLang="en-US" smtClean="0">
                <a:solidFill>
                  <a:schemeClr val="bg1"/>
                </a:solidFill>
                <a:cs typeface="Arial" pitchFamily="34" charset="0"/>
              </a:rPr>
              <a:t>What Operations </a:t>
            </a:r>
            <a:br>
              <a:rPr lang="en-US" altLang="en-US" smtClean="0">
                <a:solidFill>
                  <a:schemeClr val="bg1"/>
                </a:solidFill>
                <a:cs typeface="Arial" pitchFamily="34" charset="0"/>
              </a:rPr>
            </a:br>
            <a:r>
              <a:rPr lang="en-US" altLang="en-US" smtClean="0">
                <a:solidFill>
                  <a:schemeClr val="bg1"/>
                </a:solidFill>
                <a:cs typeface="Arial" pitchFamily="34" charset="0"/>
              </a:rPr>
              <a:t>Managers Do</a:t>
            </a:r>
          </a:p>
        </p:txBody>
      </p:sp>
      <p:sp>
        <p:nvSpPr>
          <p:cNvPr id="45058" name="Rectangle 3"/>
          <p:cNvSpPr>
            <a:spLocks noGrp="1" noChangeArrowheads="1"/>
          </p:cNvSpPr>
          <p:nvPr>
            <p:ph type="subTitle" idx="1"/>
          </p:nvPr>
        </p:nvSpPr>
        <p:spPr>
          <a:xfrm>
            <a:off x="798514" y="1633537"/>
            <a:ext cx="6732587" cy="528638"/>
          </a:xfrm>
        </p:spPr>
        <p:txBody>
          <a:bodyPr/>
          <a:lstStyle/>
          <a:p>
            <a:pPr algn="l"/>
            <a:r>
              <a:rPr lang="en-AU" altLang="en-US" b="1" smtClean="0">
                <a:solidFill>
                  <a:srgbClr val="00B0F0"/>
                </a:solidFill>
                <a:latin typeface="Arial" pitchFamily="34" charset="0"/>
                <a:cs typeface="Arial" pitchFamily="34" charset="0"/>
              </a:rPr>
              <a:t>Fungsi Manajemen</a:t>
            </a:r>
          </a:p>
        </p:txBody>
      </p:sp>
      <p:sp>
        <p:nvSpPr>
          <p:cNvPr id="41988" name="Text Box 4"/>
          <p:cNvSpPr txBox="1">
            <a:spLocks noChangeArrowheads="1"/>
          </p:cNvSpPr>
          <p:nvPr/>
        </p:nvSpPr>
        <p:spPr bwMode="auto">
          <a:xfrm>
            <a:off x="1912939" y="2230042"/>
            <a:ext cx="243303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buClr>
                <a:schemeClr val="accent1"/>
              </a:buClr>
              <a:buFont typeface="Courier New" panose="02070309020205020404" pitchFamily="49" charset="0"/>
              <a:buChar char="o"/>
            </a:pPr>
            <a:r>
              <a:rPr lang="en-US" altLang="en-US" sz="2000">
                <a:latin typeface="Century Gothic" panose="020B0502020202020204" pitchFamily="34" charset="0"/>
              </a:rPr>
              <a:t>Planning</a:t>
            </a:r>
          </a:p>
          <a:p>
            <a:pPr>
              <a:buClr>
                <a:schemeClr val="accent1"/>
              </a:buClr>
              <a:buFont typeface="Courier New" panose="02070309020205020404" pitchFamily="49" charset="0"/>
              <a:buChar char="o"/>
            </a:pPr>
            <a:r>
              <a:rPr lang="en-US" altLang="en-US" sz="2000">
                <a:latin typeface="Century Gothic" panose="020B0502020202020204" pitchFamily="34" charset="0"/>
              </a:rPr>
              <a:t>Organizing</a:t>
            </a:r>
          </a:p>
          <a:p>
            <a:pPr>
              <a:buClr>
                <a:schemeClr val="accent1"/>
              </a:buClr>
              <a:buFont typeface="Courier New" panose="02070309020205020404" pitchFamily="49" charset="0"/>
              <a:buChar char="o"/>
            </a:pPr>
            <a:r>
              <a:rPr lang="en-US" altLang="en-US" sz="2000">
                <a:latin typeface="Century Gothic" panose="020B0502020202020204" pitchFamily="34" charset="0"/>
              </a:rPr>
              <a:t>Staffing</a:t>
            </a:r>
          </a:p>
          <a:p>
            <a:pPr>
              <a:buClr>
                <a:schemeClr val="accent1"/>
              </a:buClr>
              <a:buFont typeface="Courier New" panose="02070309020205020404" pitchFamily="49" charset="0"/>
              <a:buChar char="o"/>
            </a:pPr>
            <a:r>
              <a:rPr lang="en-US" altLang="en-US" sz="2000">
                <a:latin typeface="Century Gothic" panose="020B0502020202020204" pitchFamily="34" charset="0"/>
              </a:rPr>
              <a:t>Leading</a:t>
            </a:r>
          </a:p>
          <a:p>
            <a:pPr>
              <a:buClr>
                <a:schemeClr val="accent1"/>
              </a:buClr>
              <a:buFont typeface="Courier New" panose="02070309020205020404" pitchFamily="49" charset="0"/>
              <a:buChar char="o"/>
            </a:pPr>
            <a:r>
              <a:rPr lang="en-US" altLang="en-US" sz="2000">
                <a:latin typeface="Century Gothic" panose="020B0502020202020204" pitchFamily="34" charset="0"/>
              </a:rPr>
              <a:t>Controlling</a:t>
            </a:r>
          </a:p>
        </p:txBody>
      </p:sp>
      <p:pic>
        <p:nvPicPr>
          <p:cNvPr id="419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6038" y="2358629"/>
            <a:ext cx="3168650" cy="2220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1988"/>
                                        </p:tgtEl>
                                        <p:attrNameLst>
                                          <p:attrName>style.visibility</p:attrName>
                                        </p:attrNameLst>
                                      </p:cBhvr>
                                      <p:to>
                                        <p:strVal val="visible"/>
                                      </p:to>
                                    </p:set>
                                    <p:animEffect transition="in" filter="strips(downRight)">
                                      <p:cBhvr>
                                        <p:cTn id="7" dur="1000"/>
                                        <p:tgtEl>
                                          <p:spTgt spid="41988"/>
                                        </p:tgtEl>
                                      </p:cBhvr>
                                    </p:animEffect>
                                  </p:childTnLst>
                                </p:cTn>
                              </p:par>
                              <p:par>
                                <p:cTn id="8" presetID="23" presetClass="entr" presetSubtype="272" fill="hold" nodeType="withEffect">
                                  <p:stCondLst>
                                    <p:cond delay="1000"/>
                                  </p:stCondLst>
                                  <p:childTnLst>
                                    <p:set>
                                      <p:cBhvr>
                                        <p:cTn id="9" dur="1" fill="hold">
                                          <p:stCondLst>
                                            <p:cond delay="0"/>
                                          </p:stCondLst>
                                        </p:cTn>
                                        <p:tgtEl>
                                          <p:spTgt spid="41989"/>
                                        </p:tgtEl>
                                        <p:attrNameLst>
                                          <p:attrName>style.visibility</p:attrName>
                                        </p:attrNameLst>
                                      </p:cBhvr>
                                      <p:to>
                                        <p:strVal val="visible"/>
                                      </p:to>
                                    </p:set>
                                    <p:anim calcmode="lin" valueType="num">
                                      <p:cBhvr>
                                        <p:cTn id="10" dur="1000" fill="hold"/>
                                        <p:tgtEl>
                                          <p:spTgt spid="41989"/>
                                        </p:tgtEl>
                                        <p:attrNameLst>
                                          <p:attrName>ppt_w</p:attrName>
                                        </p:attrNameLst>
                                      </p:cBhvr>
                                      <p:tavLst>
                                        <p:tav tm="0">
                                          <p:val>
                                            <p:strVal val="2/3*#ppt_w"/>
                                          </p:val>
                                        </p:tav>
                                        <p:tav tm="100000">
                                          <p:val>
                                            <p:strVal val="#ppt_w"/>
                                          </p:val>
                                        </p:tav>
                                      </p:tavLst>
                                    </p:anim>
                                    <p:anim calcmode="lin" valueType="num">
                                      <p:cBhvr>
                                        <p:cTn id="11" dur="1000" fill="hold"/>
                                        <p:tgtEl>
                                          <p:spTgt spid="4198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73100" y="266700"/>
            <a:ext cx="7772400" cy="577454"/>
          </a:xfrm>
        </p:spPr>
        <p:txBody>
          <a:bodyPr>
            <a:normAutofit fontScale="90000"/>
          </a:bodyPr>
          <a:lstStyle/>
          <a:p>
            <a:r>
              <a:rPr lang="en-US" altLang="en-US" smtClean="0">
                <a:latin typeface="Arial" pitchFamily="34" charset="0"/>
                <a:cs typeface="Arial" pitchFamily="34" charset="0"/>
              </a:rPr>
              <a:t>10 Keputusan Strategis MO</a:t>
            </a:r>
            <a:endParaRPr lang="en-US" altLang="en-US" smtClean="0">
              <a:solidFill>
                <a:srgbClr val="009900"/>
              </a:solidFill>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6553409"/>
              </p:ext>
            </p:extLst>
          </p:nvPr>
        </p:nvGraphicFramePr>
        <p:xfrm>
          <a:off x="673100" y="1047751"/>
          <a:ext cx="6914243" cy="3383232"/>
        </p:xfrm>
        <a:graphic>
          <a:graphicData uri="http://schemas.openxmlformats.org/drawingml/2006/table">
            <a:tbl>
              <a:tblPr firstRow="1" bandRow="1">
                <a:tableStyleId>{2D5ABB26-0587-4C30-8999-92F81FD0307C}</a:tableStyleId>
              </a:tblPr>
              <a:tblGrid>
                <a:gridCol w="2253907"/>
                <a:gridCol w="4660336"/>
              </a:tblGrid>
              <a:tr h="278111">
                <a:tc>
                  <a:txBody>
                    <a:bodyPr/>
                    <a:lstStyle/>
                    <a:p>
                      <a:r>
                        <a:rPr lang="en-US" sz="1400" b="1" dirty="0" smtClean="0">
                          <a:solidFill>
                            <a:srgbClr val="FFFFFF"/>
                          </a:solidFill>
                        </a:rPr>
                        <a:t>TABLE 1.2</a:t>
                      </a:r>
                      <a:endParaRPr lang="en-US" sz="1400" b="1" dirty="0">
                        <a:solidFill>
                          <a:srgbClr val="FFFFFF"/>
                        </a:solidFill>
                        <a:latin typeface="Arial"/>
                        <a:cs typeface="Arial"/>
                      </a:endParaRPr>
                    </a:p>
                  </a:txBody>
                  <a:tcPr marT="34288" marB="34288">
                    <a:lnB w="12700" cap="flat" cmpd="sng" algn="ctr">
                      <a:solidFill>
                        <a:srgbClr val="000000"/>
                      </a:solidFill>
                      <a:prstDash val="solid"/>
                      <a:round/>
                      <a:headEnd type="none" w="med" len="med"/>
                      <a:tailEnd type="none" w="med" len="med"/>
                    </a:lnB>
                    <a:solidFill>
                      <a:srgbClr val="000000"/>
                    </a:solidFill>
                  </a:tcPr>
                </a:tc>
                <a:tc>
                  <a:txBody>
                    <a:bodyPr/>
                    <a:lstStyle/>
                    <a:p>
                      <a:endParaRPr lang="en-US" sz="1400" b="1" dirty="0">
                        <a:latin typeface="Arial"/>
                        <a:cs typeface="Arial"/>
                      </a:endParaRPr>
                    </a:p>
                  </a:txBody>
                  <a:tcPr marT="34288" marB="34288">
                    <a:lnB w="12700" cap="flat" cmpd="sng" algn="ctr">
                      <a:solidFill>
                        <a:srgbClr val="000000"/>
                      </a:solidFill>
                      <a:prstDash val="solid"/>
                      <a:round/>
                      <a:headEnd type="none" w="med" len="med"/>
                      <a:tailEnd type="none" w="med" len="med"/>
                    </a:lnB>
                  </a:tcPr>
                </a:tc>
              </a:tr>
              <a:tr h="278111">
                <a:tc gridSpan="2">
                  <a:txBody>
                    <a:bodyPr/>
                    <a:lstStyle/>
                    <a:p>
                      <a:r>
                        <a:rPr lang="en-US" sz="1400" b="1" smtClean="0">
                          <a:solidFill>
                            <a:srgbClr val="FFFFFF"/>
                          </a:solidFill>
                          <a:latin typeface="Arial" pitchFamily="34" charset="0"/>
                          <a:cs typeface="Arial" pitchFamily="34" charset="0"/>
                        </a:rPr>
                        <a:t>KEPUTUSAN</a:t>
                      </a:r>
                      <a:endParaRPr lang="en-US" sz="1400" b="1" dirty="0">
                        <a:solidFill>
                          <a:srgbClr val="FFFFFF"/>
                        </a:solidFill>
                        <a:latin typeface="Arial" pitchFamily="34" charset="0"/>
                        <a:cs typeface="Arial" pitchFamily="34" charset="0"/>
                      </a:endParaRPr>
                    </a:p>
                  </a:txBody>
                  <a:tcPr marT="34288" marB="34288">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dirty="0">
                        <a:latin typeface="Arial"/>
                        <a:cs typeface="Arial"/>
                      </a:endParaRPr>
                    </a:p>
                  </a:txBody>
                  <a:tcPr/>
                </a:tc>
              </a:tr>
              <a:tr h="278111">
                <a:tc gridSpan="2">
                  <a:txBody>
                    <a:bodyPr/>
                    <a:lstStyle/>
                    <a:p>
                      <a:r>
                        <a:rPr lang="en-US" sz="1400" b="1" dirty="0" smtClean="0"/>
                        <a:t>1</a:t>
                      </a:r>
                      <a:r>
                        <a:rPr lang="en-US" sz="1400" b="1" smtClean="0"/>
                        <a:t>.   Desain</a:t>
                      </a:r>
                      <a:r>
                        <a:rPr lang="en-US" sz="1400" b="1" baseline="0" smtClean="0"/>
                        <a:t> barang dan jasa</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r>
                        <a:rPr lang="en-US" sz="1400" b="1" dirty="0" smtClean="0"/>
                        <a:t>2</a:t>
                      </a:r>
                      <a:r>
                        <a:rPr lang="en-US" sz="1400" b="1" smtClean="0"/>
                        <a:t>.   Manajemen</a:t>
                      </a:r>
                      <a:r>
                        <a:rPr lang="en-US" sz="1400" b="1" baseline="0" smtClean="0"/>
                        <a:t> Kualitas</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3</a:t>
                      </a:r>
                      <a:r>
                        <a:rPr lang="en-US" sz="1400" b="1" smtClean="0"/>
                        <a:t>.   Desain Proses dan Kapasitas</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r>
                        <a:rPr lang="en-US" sz="1400" b="1" dirty="0" smtClean="0"/>
                        <a:t>4</a:t>
                      </a:r>
                      <a:r>
                        <a:rPr lang="en-US" sz="1400" b="1" smtClean="0"/>
                        <a:t>.   Strategi Lokasi</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r>
                        <a:rPr lang="en-US" sz="1400" b="1" dirty="0" smtClean="0"/>
                        <a:t>5</a:t>
                      </a:r>
                      <a:r>
                        <a:rPr lang="en-US" sz="1400" b="1" smtClean="0"/>
                        <a:t>.   Strategi</a:t>
                      </a:r>
                      <a:r>
                        <a:rPr lang="en-US" sz="1400" b="1" baseline="0" smtClean="0"/>
                        <a:t> Layout (Tataletak)</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6</a:t>
                      </a:r>
                      <a:r>
                        <a:rPr lang="en-US" sz="1400" b="1" smtClean="0"/>
                        <a:t>.   Sumberdaya</a:t>
                      </a:r>
                      <a:r>
                        <a:rPr lang="en-US" sz="1400" b="1" baseline="0" smtClean="0"/>
                        <a:t> Manusia dan Desain Pekerjaan</a:t>
                      </a:r>
                      <a:endParaRPr lang="en-US" sz="1400" b="1" dirty="0" smtClean="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t>7</a:t>
                      </a:r>
                      <a:r>
                        <a:rPr lang="en-US" sz="1400" b="1" smtClean="0"/>
                        <a:t>.   Manajemen Rantai Pasokan</a:t>
                      </a:r>
                      <a:endParaRPr lang="en-US" sz="1400" b="1" dirty="0" smtClean="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r>
                        <a:rPr lang="en-US" sz="1400" b="1" dirty="0" smtClean="0"/>
                        <a:t>8</a:t>
                      </a:r>
                      <a:r>
                        <a:rPr lang="en-US" sz="1400" b="1" smtClean="0"/>
                        <a:t>.   Manajemen</a:t>
                      </a:r>
                      <a:r>
                        <a:rPr lang="en-US" sz="1400" b="1" baseline="0" smtClean="0"/>
                        <a:t> Persediaan</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pPr marL="287338" indent="-287338">
                        <a:buAutoNum type="arabicPeriod" startAt="9"/>
                      </a:pPr>
                      <a:r>
                        <a:rPr lang="en-US" sz="1400" b="1" smtClean="0"/>
                        <a:t>Penjadwalan</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r h="278111">
                <a:tc gridSpan="2">
                  <a:txBody>
                    <a:bodyPr/>
                    <a:lstStyle/>
                    <a:p>
                      <a:r>
                        <a:rPr lang="en-US" sz="1400" b="1" dirty="0" smtClean="0"/>
                        <a:t>10</a:t>
                      </a:r>
                      <a:r>
                        <a:rPr lang="en-US" sz="1400" b="1" smtClean="0"/>
                        <a:t>. Pemeliharaan  </a:t>
                      </a:r>
                      <a:endParaRPr lang="en-US" sz="1400" b="1" dirty="0">
                        <a:latin typeface="Arial"/>
                        <a:cs typeface="Arial"/>
                      </a:endParaRPr>
                    </a:p>
                  </a:txBody>
                  <a:tcPr marT="34288" marB="34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latin typeface="Arial"/>
                        <a:cs typeface="Arial"/>
                      </a:endParaRPr>
                    </a:p>
                  </a:txBody>
                  <a:tcPr/>
                </a:tc>
              </a:tr>
            </a:tbl>
          </a:graphicData>
        </a:graphic>
      </p:graphicFrame>
    </p:spTree>
  </p:cSld>
  <p:clrMapOvr>
    <a:masterClrMapping/>
  </p:clrMapOvr>
  <p:transition>
    <p:pull dir="l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73100" y="419100"/>
            <a:ext cx="7772400" cy="567929"/>
          </a:xfrm>
        </p:spPr>
        <p:txBody>
          <a:bodyPr>
            <a:normAutofit fontScale="90000"/>
          </a:bodyPr>
          <a:lstStyle/>
          <a:p>
            <a:r>
              <a:rPr lang="en-US" altLang="en-US" smtClean="0">
                <a:latin typeface="Arial" pitchFamily="34" charset="0"/>
                <a:cs typeface="Arial" pitchFamily="34" charset="0"/>
              </a:rPr>
              <a:t>Keputusan Strategis</a:t>
            </a:r>
          </a:p>
        </p:txBody>
      </p:sp>
      <p:sp>
        <p:nvSpPr>
          <p:cNvPr id="46083" name="Rectangle 3"/>
          <p:cNvSpPr>
            <a:spLocks noGrp="1" noChangeArrowheads="1"/>
          </p:cNvSpPr>
          <p:nvPr>
            <p:ph idx="1"/>
          </p:nvPr>
        </p:nvSpPr>
        <p:spPr>
          <a:xfrm>
            <a:off x="685800" y="1225154"/>
            <a:ext cx="7772400" cy="3380184"/>
          </a:xfrm>
        </p:spPr>
        <p:txBody>
          <a:bodyPr rtlCol="0">
            <a:normAutofit/>
          </a:bodyPr>
          <a:lstStyle/>
          <a:p>
            <a:pPr marL="609600" indent="-609600" fontAlgn="auto">
              <a:lnSpc>
                <a:spcPct val="110000"/>
              </a:lnSpc>
              <a:spcBef>
                <a:spcPts val="0"/>
              </a:spcBef>
              <a:buFont typeface="Arial" charset="0"/>
              <a:buAutoNum type="arabicPeriod"/>
              <a:defRPr/>
            </a:pPr>
            <a:r>
              <a:rPr lang="en-US" sz="2400" b="1" smtClean="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Desain barang dan jasa</a:t>
            </a:r>
            <a:endParaRPr lang="en-US" sz="2400" b="1" dirty="0">
              <a:solidFill>
                <a:srgbClr val="BF092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1157288" lvl="1" indent="-533400" fontAlgn="auto">
              <a:lnSpc>
                <a:spcPct val="110000"/>
              </a:lnSpc>
              <a:spcBef>
                <a:spcPts val="0"/>
              </a:spcBef>
              <a:defRPr/>
            </a:pPr>
            <a:r>
              <a:rPr 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Mendefinisikan apa kebutuhan operasi</a:t>
            </a:r>
            <a:endParaRPr lang="en-US"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1157288" lvl="1" indent="-533400" fontAlgn="auto">
              <a:lnSpc>
                <a:spcPct val="110000"/>
              </a:lnSpc>
              <a:spcBef>
                <a:spcPts val="0"/>
              </a:spcBef>
              <a:defRPr/>
            </a:pPr>
            <a:r>
              <a:rPr 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Desain produk menentukan kualitas, keberlanjutan dan sumberdaya manusia</a:t>
            </a:r>
            <a:endParaRPr lang="en-US"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609600" indent="-609600" fontAlgn="auto">
              <a:lnSpc>
                <a:spcPct val="110000"/>
              </a:lnSpc>
              <a:spcBef>
                <a:spcPts val="0"/>
              </a:spcBef>
              <a:buFont typeface="Arial" charset="0"/>
              <a:buAutoNum type="arabicPeriod" startAt="2"/>
              <a:defRPr/>
            </a:pPr>
            <a:r>
              <a:rPr lang="en-US" sz="2400" b="1" smtClean="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Manajemen Kualitas</a:t>
            </a:r>
            <a:endParaRPr lang="en-US" sz="2400" b="1" dirty="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1157288" lvl="1" indent="-533400" fontAlgn="auto">
              <a:lnSpc>
                <a:spcPct val="110000"/>
              </a:lnSpc>
              <a:spcBef>
                <a:spcPts val="0"/>
              </a:spcBef>
              <a:defRPr/>
            </a:pPr>
            <a:r>
              <a:rPr 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Menentukan kualitas yang diharapkan konsumen</a:t>
            </a:r>
            <a:endParaRPr lang="en-US"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1157288" lvl="1" indent="-533400" fontAlgn="auto">
              <a:lnSpc>
                <a:spcPct val="110000"/>
              </a:lnSpc>
              <a:spcBef>
                <a:spcPts val="0"/>
              </a:spcBef>
              <a:defRPr/>
            </a:pPr>
            <a:r>
              <a:rPr 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Membuat kebijakan dan prosedur untuk mengidentifikasi dan mencapai kualitas tersebut</a:t>
            </a:r>
          </a:p>
          <a:p>
            <a:pPr marL="1157288" lvl="1" indent="-533400" fontAlgn="auto">
              <a:lnSpc>
                <a:spcPct val="110000"/>
              </a:lnSpc>
              <a:spcBef>
                <a:spcPts val="0"/>
              </a:spcBef>
              <a:defRPr/>
            </a:pPr>
            <a:endParaRPr lang="en-US"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1202" name="Rectangle 3"/>
          <p:cNvSpPr>
            <a:spLocks noGrp="1" noChangeArrowheads="1"/>
          </p:cNvSpPr>
          <p:nvPr>
            <p:ph idx="1"/>
          </p:nvPr>
        </p:nvSpPr>
        <p:spPr>
          <a:xfrm>
            <a:off x="685800" y="1225153"/>
            <a:ext cx="7772400" cy="3481388"/>
          </a:xfrm>
        </p:spPr>
        <p:txBody>
          <a:bodyPr>
            <a:noAutofit/>
          </a:bodyPr>
          <a:lstStyle/>
          <a:p>
            <a:pPr marL="609600" indent="-609600">
              <a:spcBef>
                <a:spcPts val="0"/>
              </a:spcBef>
              <a:buSzPct val="99000"/>
              <a:buFont typeface="Arial" pitchFamily="34" charset="0"/>
              <a:buAutoNum type="arabicPeriod" startAt="3"/>
            </a:pPr>
            <a:r>
              <a:rPr lang="en-US" altLang="en-US" sz="2400" b="1" smtClean="0">
                <a:solidFill>
                  <a:srgbClr val="00B0F0"/>
                </a:solidFill>
                <a:latin typeface="Calibri" panose="020F0502020204030204" pitchFamily="34" charset="0"/>
                <a:cs typeface="Calibri" panose="020F0502020204030204" pitchFamily="34" charset="0"/>
              </a:rPr>
              <a:t>Desain Proses dan Kapasitas</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Bagaimana barang atau jasa diproduksi?</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Komitmen manajemen untuk teknologi, kualitas, sumberdaya dan investasi tertentu</a:t>
            </a:r>
          </a:p>
          <a:p>
            <a:pPr marL="609600" indent="-609600">
              <a:spcBef>
                <a:spcPts val="0"/>
              </a:spcBef>
              <a:buSzPct val="99000"/>
              <a:buFont typeface="Arial" pitchFamily="34" charset="0"/>
              <a:buAutoNum type="arabicPeriod" startAt="3"/>
            </a:pPr>
            <a:r>
              <a:rPr lang="en-US" altLang="en-US" sz="2400" b="1">
                <a:solidFill>
                  <a:srgbClr val="00B0F0"/>
                </a:solidFill>
                <a:latin typeface="Calibri" panose="020F0502020204030204" pitchFamily="34" charset="0"/>
                <a:cs typeface="Calibri" panose="020F0502020204030204" pitchFamily="34" charset="0"/>
              </a:rPr>
              <a:t>Strategi Lokasi</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Kedekatan dengan pelanggan, pemasok, tenaga kerja, energi</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Pertimbangan biaya, infrastruktur, logistik, dan pemerintah</a:t>
            </a:r>
          </a:p>
        </p:txBody>
      </p:sp>
    </p:spTree>
  </p:cSld>
  <p:clrMapOvr>
    <a:masterClrMapping/>
  </p:clrMapOvr>
  <p:transition>
    <p:strip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3250" name="Rectangle 3"/>
          <p:cNvSpPr>
            <a:spLocks noGrp="1" noChangeArrowheads="1"/>
          </p:cNvSpPr>
          <p:nvPr>
            <p:ph idx="1"/>
          </p:nvPr>
        </p:nvSpPr>
        <p:spPr>
          <a:xfrm>
            <a:off x="435429" y="1082278"/>
            <a:ext cx="8599714" cy="3481388"/>
          </a:xfrm>
        </p:spPr>
        <p:txBody>
          <a:bodyPr>
            <a:noAutofit/>
          </a:bodyPr>
          <a:lstStyle/>
          <a:p>
            <a:pPr marL="609600" indent="-609600">
              <a:spcBef>
                <a:spcPts val="0"/>
              </a:spcBef>
              <a:buFont typeface="Arial" pitchFamily="34" charset="0"/>
              <a:buAutoNum type="arabicPeriod" startAt="5"/>
            </a:pPr>
            <a:r>
              <a:rPr lang="en-US" altLang="en-US" sz="2400" b="1" smtClean="0">
                <a:solidFill>
                  <a:srgbClr val="00B0F0"/>
                </a:solidFill>
                <a:latin typeface="Calibri" panose="020F0502020204030204" pitchFamily="34" charset="0"/>
                <a:cs typeface="Calibri" panose="020F0502020204030204" pitchFamily="34" charset="0"/>
              </a:rPr>
              <a:t>Strategi Layout (Tataletak)</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Mengintegrasikan kebutuhan kapasitas, level personel, teknologi, dan persediaan</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Menentukan aliran yang efisien atas bahan, manusia dan informasi</a:t>
            </a:r>
          </a:p>
          <a:p>
            <a:pPr marL="609600" indent="-609600">
              <a:spcBef>
                <a:spcPts val="0"/>
              </a:spcBef>
              <a:buFont typeface="Arial" pitchFamily="34" charset="0"/>
              <a:buAutoNum type="arabicPeriod" startAt="6"/>
            </a:pPr>
            <a:r>
              <a:rPr lang="en-US" altLang="en-US" sz="2400" b="1" smtClean="0">
                <a:solidFill>
                  <a:srgbClr val="00B0F0"/>
                </a:solidFill>
                <a:latin typeface="Calibri" panose="020F0502020204030204" pitchFamily="34" charset="0"/>
                <a:cs typeface="Calibri" panose="020F0502020204030204" pitchFamily="34" charset="0"/>
              </a:rPr>
              <a:t>Sumberdaya Manusia dan Desain Pekerjaan</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Perekrutan, memotivasi, dan menggaji karyawan (personel) dengan bakat dan ketrampilan yang diperlukan</a:t>
            </a:r>
          </a:p>
          <a:p>
            <a:pPr marL="1157288" lvl="1" indent="-533400">
              <a:spcBef>
                <a:spcPts val="0"/>
              </a:spcBef>
              <a:buFont typeface="Wingdings" pitchFamily="2" charset="2"/>
              <a:buChar char="§"/>
            </a:pPr>
            <a:r>
              <a:rPr lang="en-US" altLang="en-US" smtClean="0">
                <a:latin typeface="Calibri" panose="020F0502020204030204" pitchFamily="34" charset="0"/>
                <a:cs typeface="Calibri" panose="020F0502020204030204" pitchFamily="34" charset="0"/>
              </a:rPr>
              <a:t>Bagian integral dan mahal dari desain sistem keseluruhan. </a:t>
            </a:r>
          </a:p>
        </p:txBody>
      </p:sp>
    </p:spTree>
  </p:cSld>
  <p:clrMapOvr>
    <a:masterClrMapping/>
  </p:clrMapOvr>
  <p:transition>
    <p:strip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5298" name="Rectangle 3"/>
          <p:cNvSpPr>
            <a:spLocks noGrp="1" noChangeArrowheads="1"/>
          </p:cNvSpPr>
          <p:nvPr>
            <p:ph idx="1"/>
          </p:nvPr>
        </p:nvSpPr>
        <p:spPr>
          <a:xfrm>
            <a:off x="457200" y="1110853"/>
            <a:ext cx="8229600" cy="3795713"/>
          </a:xfrm>
        </p:spPr>
        <p:txBody>
          <a:bodyPr>
            <a:normAutofit/>
          </a:bodyPr>
          <a:lstStyle/>
          <a:p>
            <a:pPr marL="609600" indent="-609600">
              <a:spcBef>
                <a:spcPts val="0"/>
              </a:spcBef>
              <a:buFont typeface="Arial" pitchFamily="34" charset="0"/>
              <a:buAutoNum type="arabicPeriod" startAt="7"/>
            </a:pPr>
            <a:r>
              <a:rPr lang="en-US" altLang="en-US" sz="2400" b="1" smtClean="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Manajemen Rantai-pasokan</a:t>
            </a:r>
          </a:p>
          <a:p>
            <a:pPr marL="1157288" lvl="1" indent="-533400">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Mengintegrasikan rantai pasokan kedalam strategi perusahaan.</a:t>
            </a:r>
          </a:p>
          <a:p>
            <a:pPr marL="1157288" lvl="1" indent="-533400">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Menentukan apa yang harus dibeli, dari siapa, dan dengan persyaratan apa</a:t>
            </a:r>
          </a:p>
          <a:p>
            <a:pPr marL="609600" indent="-609600">
              <a:spcBef>
                <a:spcPts val="0"/>
              </a:spcBef>
              <a:buFont typeface="Arial" pitchFamily="34" charset="0"/>
              <a:buAutoNum type="arabicPeriod" startAt="8"/>
            </a:pPr>
            <a:r>
              <a:rPr lang="en-US" altLang="en-US" sz="2400" b="1" smtClean="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Manajemen Persediaan</a:t>
            </a:r>
          </a:p>
          <a:p>
            <a:pPr marL="1157288" lvl="1" indent="-533400">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Keputusan pemesanan dan menyimpan persediaan</a:t>
            </a:r>
          </a:p>
          <a:p>
            <a:pPr marL="1157288" lvl="1" indent="-533400">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Mengoptimalkan kepuasan konsumen, kemampuan suplier, dan jadwal produksi </a:t>
            </a:r>
          </a:p>
        </p:txBody>
      </p:sp>
    </p:spTree>
  </p:cSld>
  <p:clrMapOvr>
    <a:masterClrMapping/>
  </p:clrMapOvr>
  <p:transition>
    <p:strip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73100" y="419100"/>
            <a:ext cx="7772400" cy="567929"/>
          </a:xfrm>
        </p:spPr>
        <p:txBody>
          <a:bodyPr>
            <a:normAutofit fontScale="90000"/>
          </a:bodyPr>
          <a:lstStyle/>
          <a:p>
            <a:r>
              <a:rPr lang="en-US" altLang="en-US">
                <a:latin typeface="Arial" pitchFamily="34" charset="0"/>
                <a:cs typeface="Arial" pitchFamily="34" charset="0"/>
              </a:rPr>
              <a:t>Keputusan Strategis</a:t>
            </a:r>
            <a:endParaRPr lang="en-US" altLang="en-US" smtClean="0">
              <a:latin typeface="Arial" pitchFamily="34" charset="0"/>
              <a:cs typeface="Arial" pitchFamily="34" charset="0"/>
            </a:endParaRPr>
          </a:p>
        </p:txBody>
      </p:sp>
      <p:sp>
        <p:nvSpPr>
          <p:cNvPr id="57346" name="Rectangle 3"/>
          <p:cNvSpPr>
            <a:spLocks noGrp="1" noChangeArrowheads="1"/>
          </p:cNvSpPr>
          <p:nvPr>
            <p:ph idx="1"/>
          </p:nvPr>
        </p:nvSpPr>
        <p:spPr>
          <a:xfrm>
            <a:off x="685800" y="1168003"/>
            <a:ext cx="7772400" cy="3576638"/>
          </a:xfrm>
        </p:spPr>
        <p:txBody>
          <a:bodyPr>
            <a:noAutofit/>
          </a:bodyPr>
          <a:lstStyle/>
          <a:p>
            <a:pPr marL="723900" indent="-723900" algn="just">
              <a:spcBef>
                <a:spcPts val="0"/>
              </a:spcBef>
              <a:buFont typeface="Arial" pitchFamily="34" charset="0"/>
              <a:buAutoNum type="arabicPeriod" startAt="9"/>
            </a:pPr>
            <a:r>
              <a:rPr lang="en-US" altLang="en-US" sz="2400" b="1" smtClean="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Penjadwalan</a:t>
            </a:r>
          </a:p>
          <a:p>
            <a:pPr marL="1181100" lvl="1" indent="-457200" algn="just">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Menetapkan dan mengimplementasikan jadwal jangka pendek dan jangka menengah</a:t>
            </a:r>
          </a:p>
          <a:p>
            <a:pPr marL="1181100" lvl="1" indent="-457200" algn="just">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Memanfaatkan personel dan fasilitas dengan menyesuaikan dengan permintaan pelanggan. </a:t>
            </a:r>
          </a:p>
          <a:p>
            <a:pPr marL="723900" indent="-723900" algn="just">
              <a:spcBef>
                <a:spcPts val="0"/>
              </a:spcBef>
              <a:buFont typeface="Arial" pitchFamily="34" charset="0"/>
              <a:buAutoNum type="arabicPeriod" startAt="10"/>
            </a:pPr>
            <a:r>
              <a:rPr lang="en-US" altLang="en-US" sz="2400" b="1" smtClean="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Pemeliharaan</a:t>
            </a:r>
          </a:p>
          <a:p>
            <a:pPr marL="1181100" lvl="1" indent="-457200" algn="just">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Mempertimbangkan kapasitas fasilitas, permintaan produksi, dan personel (karyawan)</a:t>
            </a:r>
          </a:p>
          <a:p>
            <a:pPr marL="1181100" lvl="1" indent="-457200" algn="just">
              <a:spcBef>
                <a:spcPts val="0"/>
              </a:spcBef>
              <a:buFont typeface="Wingdings" pitchFamily="2" charset="2"/>
              <a:buChar char="§"/>
            </a:pPr>
            <a:r>
              <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Menjaga proses yang handal dan stabil</a:t>
            </a:r>
          </a:p>
          <a:p>
            <a:pPr marL="1181100" lvl="1" indent="-457200" algn="just">
              <a:spcBef>
                <a:spcPts val="0"/>
              </a:spcBef>
              <a:buFont typeface="Wingdings" pitchFamily="2" charset="2"/>
              <a:buChar char="§"/>
            </a:pPr>
            <a:endParaRPr lang="en-US" altLang="en-US"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transition>
    <p:strip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73100" y="361950"/>
            <a:ext cx="7772400" cy="559594"/>
          </a:xfrm>
        </p:spPr>
        <p:txBody>
          <a:bodyPr>
            <a:noAutofit/>
          </a:bodyPr>
          <a:lstStyle/>
          <a:p>
            <a:r>
              <a:rPr lang="en-US" altLang="en-US" sz="2800" smtClean="0">
                <a:latin typeface="Arial" pitchFamily="34" charset="0"/>
                <a:cs typeface="Arial" pitchFamily="34" charset="0"/>
              </a:rPr>
              <a:t>Di mana pekerjaan Manajemen Operasi?</a:t>
            </a:r>
          </a:p>
        </p:txBody>
      </p:sp>
      <p:sp>
        <p:nvSpPr>
          <p:cNvPr id="58371" name="Rectangle 3"/>
          <p:cNvSpPr>
            <a:spLocks noGrp="1" noChangeArrowheads="1"/>
          </p:cNvSpPr>
          <p:nvPr>
            <p:ph idx="1"/>
          </p:nvPr>
        </p:nvSpPr>
        <p:spPr>
          <a:xfrm>
            <a:off x="1153886" y="1060848"/>
            <a:ext cx="6154965" cy="3720703"/>
          </a:xfrm>
        </p:spPr>
        <p:txBody>
          <a:bodyPr rtlCol="0">
            <a:normAutofit fontScale="92500" lnSpcReduction="10000"/>
          </a:bodyPr>
          <a:lstStyle/>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Teknologi/metode</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Fasilitas/pemanfaatan ruang</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Isu-isu strategis</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Waktu respon</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Pengembangan manusia/tim</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Layanan pelanggan</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Kualitas</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Pengurangan biaya</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Pengurangan persediaan</a:t>
            </a:r>
            <a:endParaRPr lang="en-US" sz="2600" dirty="0">
              <a:latin typeface="Calibri" panose="020F0502020204030204" pitchFamily="34" charset="0"/>
              <a:cs typeface="Calibri" panose="020F0502020204030204" pitchFamily="34" charset="0"/>
            </a:endParaRPr>
          </a:p>
          <a:p>
            <a:pPr marL="444500" indent="-444500" defTabSz="836613" fontAlgn="auto">
              <a:spcBef>
                <a:spcPts val="0"/>
              </a:spcBef>
              <a:defRPr/>
            </a:pPr>
            <a:r>
              <a:rPr lang="en-US" sz="2600" smtClean="0">
                <a:latin typeface="Calibri" panose="020F0502020204030204" pitchFamily="34" charset="0"/>
                <a:cs typeface="Calibri" panose="020F0502020204030204" pitchFamily="34" charset="0"/>
              </a:rPr>
              <a:t>Perbaikan produktivitas</a:t>
            </a:r>
          </a:p>
        </p:txBody>
      </p:sp>
    </p:spTree>
  </p:cSld>
  <p:clrMapOvr>
    <a:masterClrMapping/>
  </p:clrMapOvr>
  <p:transition>
    <p:pull dir="l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mtClean="0"/>
              <a:t>Peluang karir</a:t>
            </a:r>
            <a:br>
              <a:rPr lang="en-US" smtClean="0"/>
            </a:br>
            <a:r>
              <a:rPr lang="en-US" smtClean="0"/>
              <a:t>di bidang operasi</a:t>
            </a:r>
            <a:endParaRPr lang="en-US"/>
          </a:p>
        </p:txBody>
      </p:sp>
    </p:spTree>
    <p:extLst>
      <p:ext uri="{BB962C8B-B14F-4D97-AF65-F5344CB8AC3E}">
        <p14:creationId xmlns:p14="http://schemas.microsoft.com/office/powerpoint/2010/main" val="726534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tiff"/>
          <p:cNvPicPr>
            <a:picLocks noChangeAspect="1"/>
          </p:cNvPicPr>
          <p:nvPr/>
        </p:nvPicPr>
        <p:blipFill rotWithShape="1">
          <a:blip r:embed="rId3">
            <a:extLst>
              <a:ext uri="{28A0092B-C50C-407E-A947-70E740481C1C}">
                <a14:useLocalDpi xmlns:a14="http://schemas.microsoft.com/office/drawing/2010/main" val="0"/>
              </a:ext>
            </a:extLst>
          </a:blip>
          <a:srcRect t="16141" b="38392"/>
          <a:stretch/>
        </p:blipFill>
        <p:spPr bwMode="auto">
          <a:xfrm>
            <a:off x="0" y="1540042"/>
            <a:ext cx="9144000" cy="3603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1-3.tiff"/>
          <p:cNvPicPr>
            <a:picLocks noChangeAspect="1"/>
          </p:cNvPicPr>
          <p:nvPr/>
        </p:nvPicPr>
        <p:blipFill rotWithShape="1">
          <a:blip r:embed="rId3">
            <a:extLst>
              <a:ext uri="{28A0092B-C50C-407E-A947-70E740481C1C}">
                <a14:useLocalDpi xmlns:a14="http://schemas.microsoft.com/office/drawing/2010/main" val="0"/>
              </a:ext>
            </a:extLst>
          </a:blip>
          <a:srcRect b="82459"/>
          <a:stretch/>
        </p:blipFill>
        <p:spPr bwMode="auto">
          <a:xfrm>
            <a:off x="0" y="0"/>
            <a:ext cx="9144000" cy="154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tiff"/>
          <p:cNvPicPr>
            <a:picLocks noChangeAspect="1"/>
          </p:cNvPicPr>
          <p:nvPr/>
        </p:nvPicPr>
        <p:blipFill rotWithShape="1">
          <a:blip r:embed="rId3">
            <a:extLst>
              <a:ext uri="{28A0092B-C50C-407E-A947-70E740481C1C}">
                <a14:useLocalDpi xmlns:a14="http://schemas.microsoft.com/office/drawing/2010/main" val="0"/>
              </a:ext>
            </a:extLst>
          </a:blip>
          <a:srcRect t="61101"/>
          <a:stretch/>
        </p:blipFill>
        <p:spPr bwMode="auto">
          <a:xfrm>
            <a:off x="0" y="1459832"/>
            <a:ext cx="9144000" cy="301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f1-3.tiff"/>
          <p:cNvPicPr>
            <a:picLocks noChangeAspect="1"/>
          </p:cNvPicPr>
          <p:nvPr/>
        </p:nvPicPr>
        <p:blipFill rotWithShape="1">
          <a:blip r:embed="rId3">
            <a:extLst>
              <a:ext uri="{28A0092B-C50C-407E-A947-70E740481C1C}">
                <a14:useLocalDpi xmlns:a14="http://schemas.microsoft.com/office/drawing/2010/main" val="0"/>
              </a:ext>
            </a:extLst>
          </a:blip>
          <a:srcRect b="82459"/>
          <a:stretch/>
        </p:blipFill>
        <p:spPr bwMode="auto">
          <a:xfrm>
            <a:off x="0" y="0"/>
            <a:ext cx="9144000" cy="154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15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026"/>
          <p:cNvSpPr>
            <a:spLocks noGrp="1" noChangeArrowheads="1"/>
          </p:cNvSpPr>
          <p:nvPr>
            <p:ph type="title"/>
          </p:nvPr>
        </p:nvSpPr>
        <p:spPr/>
        <p:txBody>
          <a:bodyPr/>
          <a:lstStyle/>
          <a:p>
            <a:r>
              <a:rPr lang="en-US" altLang="en-US" smtClean="0">
                <a:latin typeface="Arial" pitchFamily="34" charset="0"/>
                <a:cs typeface="Arial" pitchFamily="34" charset="0"/>
              </a:rPr>
              <a:t>Sertifikasi</a:t>
            </a:r>
          </a:p>
        </p:txBody>
      </p:sp>
      <p:sp>
        <p:nvSpPr>
          <p:cNvPr id="63490" name="Rectangle 1027"/>
          <p:cNvSpPr>
            <a:spLocks noGrp="1" noChangeArrowheads="1"/>
          </p:cNvSpPr>
          <p:nvPr>
            <p:ph idx="1"/>
          </p:nvPr>
        </p:nvSpPr>
        <p:spPr>
          <a:xfrm>
            <a:off x="685800" y="1076325"/>
            <a:ext cx="7772400" cy="3543300"/>
          </a:xfrm>
        </p:spPr>
        <p:txBody>
          <a:bodyPr>
            <a:noAutofit/>
          </a:bodyPr>
          <a:lstStyle/>
          <a:p>
            <a:pPr marL="533400" indent="-533400">
              <a:buFont typeface="Wingdings" panose="05000000000000000000" pitchFamily="2" charset="2"/>
              <a:buChar char="q"/>
            </a:pPr>
            <a:r>
              <a:rPr lang="en-US" altLang="en-US" sz="2400" smtClean="0">
                <a:latin typeface="Calibri" panose="020F0502020204030204" pitchFamily="34" charset="0"/>
                <a:cs typeface="Calibri" panose="020F0502020204030204" pitchFamily="34" charset="0"/>
              </a:rPr>
              <a:t>APICS, the Association for Operations Management (</a:t>
            </a:r>
            <a:r>
              <a:rPr lang="en-US" altLang="en-US" sz="2400" i="1" smtClean="0">
                <a:latin typeface="Calibri" panose="020F0502020204030204" pitchFamily="34" charset="0"/>
                <a:cs typeface="Calibri" panose="020F0502020204030204" pitchFamily="34" charset="0"/>
              </a:rPr>
              <a:t>Asosiasi Manajemen Operasi</a:t>
            </a:r>
            <a:r>
              <a:rPr lang="en-US" altLang="en-US" sz="2400" smtClean="0">
                <a:latin typeface="Calibri" panose="020F0502020204030204" pitchFamily="34" charset="0"/>
                <a:cs typeface="Calibri" panose="020F0502020204030204" pitchFamily="34" charset="0"/>
              </a:rPr>
              <a:t>)</a:t>
            </a:r>
          </a:p>
          <a:p>
            <a:pPr marL="533400" indent="-533400">
              <a:buFont typeface="Wingdings" panose="05000000000000000000" pitchFamily="2" charset="2"/>
              <a:buChar char="q"/>
            </a:pPr>
            <a:r>
              <a:rPr lang="en-US" altLang="en-US" sz="2400" smtClean="0">
                <a:latin typeface="Calibri" panose="020F0502020204030204" pitchFamily="34" charset="0"/>
                <a:cs typeface="Calibri" panose="020F0502020204030204" pitchFamily="34" charset="0"/>
              </a:rPr>
              <a:t>American Society for Quality (ASQ)</a:t>
            </a:r>
          </a:p>
          <a:p>
            <a:pPr marL="533400" indent="-533400">
              <a:buFont typeface="Wingdings" panose="05000000000000000000" pitchFamily="2" charset="2"/>
              <a:buChar char="q"/>
            </a:pPr>
            <a:r>
              <a:rPr lang="en-US" altLang="en-US" sz="2400" smtClean="0">
                <a:latin typeface="Calibri" panose="020F0502020204030204" pitchFamily="34" charset="0"/>
                <a:cs typeface="Calibri" panose="020F0502020204030204" pitchFamily="34" charset="0"/>
              </a:rPr>
              <a:t>Institute for Supply Management (ISM)</a:t>
            </a:r>
          </a:p>
          <a:p>
            <a:pPr marL="533400" indent="-533400">
              <a:buFont typeface="Wingdings" panose="05000000000000000000" pitchFamily="2" charset="2"/>
              <a:buChar char="q"/>
            </a:pPr>
            <a:r>
              <a:rPr lang="en-US" altLang="en-US" sz="2400" smtClean="0">
                <a:latin typeface="Calibri" panose="020F0502020204030204" pitchFamily="34" charset="0"/>
                <a:cs typeface="Calibri" panose="020F0502020204030204" pitchFamily="34" charset="0"/>
              </a:rPr>
              <a:t>Project Management Institute (PMI)</a:t>
            </a:r>
          </a:p>
          <a:p>
            <a:pPr marL="533400" indent="-533400">
              <a:buFont typeface="Wingdings" panose="05000000000000000000" pitchFamily="2" charset="2"/>
              <a:buChar char="q"/>
            </a:pPr>
            <a:r>
              <a:rPr lang="en-US" altLang="en-US" sz="2400" smtClean="0">
                <a:latin typeface="Calibri" panose="020F0502020204030204" pitchFamily="34" charset="0"/>
                <a:cs typeface="Calibri" panose="020F0502020204030204" pitchFamily="34" charset="0"/>
              </a:rPr>
              <a:t>Council of Supply Chain Management Professionals</a:t>
            </a:r>
          </a:p>
          <a:p>
            <a:pPr marL="533400" indent="-533400">
              <a:buFont typeface="Wingdings" panose="05000000000000000000" pitchFamily="2" charset="2"/>
              <a:buChar char="q"/>
            </a:pPr>
            <a:r>
              <a:rPr lang="en-US" altLang="en-US" sz="2400" smtClean="0">
                <a:latin typeface="Calibri" panose="020F0502020204030204" pitchFamily="34" charset="0"/>
                <a:cs typeface="Calibri" panose="020F0502020204030204" pitchFamily="34" charset="0"/>
              </a:rPr>
              <a:t>Charter Institute of Purchasing and Supply (CIPS)</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85800" y="352426"/>
            <a:ext cx="7772400" cy="613172"/>
          </a:xfrm>
        </p:spPr>
        <p:txBody>
          <a:bodyPr>
            <a:normAutofit/>
          </a:bodyPr>
          <a:lstStyle/>
          <a:p>
            <a:pPr>
              <a:lnSpc>
                <a:spcPct val="80000"/>
              </a:lnSpc>
            </a:pPr>
            <a:r>
              <a:rPr lang="en-US" altLang="en-US" smtClean="0">
                <a:latin typeface="Arial" pitchFamily="34" charset="0"/>
                <a:cs typeface="Arial" pitchFamily="34" charset="0"/>
              </a:rPr>
              <a:t>Event Nyata pada MO</a:t>
            </a:r>
            <a:endParaRPr lang="en-US" altLang="en-US" sz="3200" smtClean="0">
              <a:solidFill>
                <a:srgbClr val="33CC33"/>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51310"/>
            <a:ext cx="7581900" cy="3706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4"/>
          <p:cNvSpPr txBox="1">
            <a:spLocks noChangeArrowheads="1"/>
          </p:cNvSpPr>
          <p:nvPr/>
        </p:nvSpPr>
        <p:spPr bwMode="auto">
          <a:xfrm>
            <a:off x="7459663" y="4452937"/>
            <a:ext cx="1154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rPr>
              <a:t>Figure </a:t>
            </a:r>
            <a:r>
              <a:rPr lang="en-AU" altLang="en-US" sz="1600" b="1">
                <a:solidFill>
                  <a:schemeClr val="tx2"/>
                </a:solidFill>
                <a:latin typeface="Arial" pitchFamily="34" charset="0"/>
              </a:rPr>
              <a:t>1.4</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1000"/>
                                  </p:stCondLst>
                                  <p:childTnLst>
                                    <p:set>
                                      <p:cBhvr>
                                        <p:cTn id="11" dur="1" fill="hold">
                                          <p:stCondLst>
                                            <p:cond delay="0"/>
                                          </p:stCondLst>
                                        </p:cTn>
                                        <p:tgtEl>
                                          <p:spTgt spid="60420"/>
                                        </p:tgtEl>
                                        <p:attrNameLst>
                                          <p:attrName>style.visibility</p:attrName>
                                        </p:attrNameLst>
                                      </p:cBhvr>
                                      <p:to>
                                        <p:strVal val="visible"/>
                                      </p:to>
                                    </p:set>
                                    <p:animEffect transition="in" filter="wipe(left)">
                                      <p:cBhvr>
                                        <p:cTn id="12" dur="10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5400" smtClean="0"/>
              <a:t>om heritage</a:t>
            </a:r>
            <a:endParaRPr lang="en-US" sz="5400"/>
          </a:p>
        </p:txBody>
      </p:sp>
    </p:spTree>
    <p:extLst>
      <p:ext uri="{BB962C8B-B14F-4D97-AF65-F5344CB8AC3E}">
        <p14:creationId xmlns:p14="http://schemas.microsoft.com/office/powerpoint/2010/main" val="1832290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73100" y="409575"/>
            <a:ext cx="7772400" cy="614363"/>
          </a:xfrm>
        </p:spPr>
        <p:txBody>
          <a:bodyPr lIns="91427" tIns="45713" rIns="91427" bIns="45713"/>
          <a:lstStyle/>
          <a:p>
            <a:pPr>
              <a:lnSpc>
                <a:spcPct val="70000"/>
              </a:lnSpc>
            </a:pPr>
            <a:r>
              <a:rPr lang="en-US" altLang="en-US" smtClean="0">
                <a:latin typeface="Arial" pitchFamily="34" charset="0"/>
                <a:cs typeface="Arial" pitchFamily="34" charset="0"/>
              </a:rPr>
              <a:t>Warisan MO</a:t>
            </a:r>
          </a:p>
        </p:txBody>
      </p:sp>
      <p:sp>
        <p:nvSpPr>
          <p:cNvPr id="62467" name="Text Box 3"/>
          <p:cNvSpPr txBox="1">
            <a:spLocks noChangeArrowheads="1"/>
          </p:cNvSpPr>
          <p:nvPr/>
        </p:nvSpPr>
        <p:spPr bwMode="auto">
          <a:xfrm>
            <a:off x="873126" y="1320403"/>
            <a:ext cx="7407275" cy="30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457200" indent="-4572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Division of </a:t>
            </a: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Labor </a:t>
            </a:r>
            <a:r>
              <a:rPr lang="en-US" altLang="en-US" sz="2400">
                <a:ea typeface="MS PGothic" pitchFamily="34" charset="-128"/>
                <a:cs typeface="Calibri" panose="020F0502020204030204" pitchFamily="34" charset="0"/>
              </a:rPr>
              <a:t>(Adam Smith 1776; Charles Babbage 1852)</a:t>
            </a:r>
          </a:p>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Standardized </a:t>
            </a: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Parts </a:t>
            </a:r>
            <a:r>
              <a:rPr lang="en-US" altLang="en-US" sz="2400">
                <a:ea typeface="MS PGothic" pitchFamily="34" charset="-128"/>
                <a:cs typeface="Calibri" panose="020F0502020204030204" pitchFamily="34" charset="0"/>
              </a:rPr>
              <a:t>(Whitney 1800)</a:t>
            </a:r>
          </a:p>
          <a:p>
            <a:pPr>
              <a:spcAft>
                <a:spcPts val="0"/>
              </a:spcAft>
              <a:buClr>
                <a:srgbClr val="FFFF00"/>
              </a:buClr>
              <a:buFont typeface="Wingdings" pitchFamily="2" charset="2"/>
              <a:buChar char="§"/>
            </a:pPr>
            <a:r>
              <a:rPr lang="en-US" altLang="en-US" sz="2400" b="1">
                <a:solidFill>
                  <a:srgbClr val="00B0F0"/>
                </a:solidFill>
                <a:ea typeface="MS PGothic" pitchFamily="34" charset="-128"/>
                <a:cs typeface="Calibri" panose="020F0502020204030204" pitchFamily="34" charset="0"/>
              </a:rPr>
              <a:t>Scientific Management </a:t>
            </a:r>
            <a:r>
              <a:rPr lang="en-US" altLang="en-US" sz="2400">
                <a:ea typeface="MS PGothic" pitchFamily="34" charset="-128"/>
                <a:cs typeface="Calibri" panose="020F0502020204030204" pitchFamily="34" charset="0"/>
              </a:rPr>
              <a:t>(Taylor 1881)</a:t>
            </a:r>
          </a:p>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Coordinated </a:t>
            </a: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Assembly </a:t>
            </a: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L</a:t>
            </a: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ine </a:t>
            </a:r>
            <a:r>
              <a:rPr lang="en-US" altLang="en-US" sz="2400">
                <a:ea typeface="MS PGothic" pitchFamily="34" charset="-128"/>
                <a:cs typeface="Calibri" panose="020F0502020204030204" pitchFamily="34" charset="0"/>
              </a:rPr>
              <a:t>(Ford/ Sorenson 1913)</a:t>
            </a:r>
          </a:p>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Gantt charts </a:t>
            </a:r>
            <a:r>
              <a:rPr lang="en-US" altLang="en-US" sz="2400">
                <a:ea typeface="MS PGothic" pitchFamily="34" charset="-128"/>
                <a:cs typeface="Calibri" panose="020F0502020204030204" pitchFamily="34" charset="0"/>
              </a:rPr>
              <a:t>(Gantt 1916)</a:t>
            </a:r>
          </a:p>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Motion study </a:t>
            </a:r>
            <a:r>
              <a:rPr lang="en-US" altLang="en-US" sz="2400">
                <a:ea typeface="MS PGothic" pitchFamily="34" charset="-128"/>
                <a:cs typeface="Calibri" panose="020F0502020204030204" pitchFamily="34" charset="0"/>
              </a:rPr>
              <a:t>(Frank and Lillian Gilbreth 1922)</a:t>
            </a:r>
          </a:p>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Quality control </a:t>
            </a:r>
            <a:r>
              <a:rPr lang="en-US" altLang="en-US" sz="2400">
                <a:ea typeface="MS PGothic" pitchFamily="34" charset="-128"/>
                <a:cs typeface="Calibri" panose="020F0502020204030204" pitchFamily="34" charset="0"/>
              </a:rPr>
              <a:t>(Shewhart 1924; Deming 1950)</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2467"/>
                                        </p:tgtEl>
                                        <p:attrNameLst>
                                          <p:attrName>style.visibility</p:attrName>
                                        </p:attrNameLst>
                                      </p:cBhvr>
                                      <p:to>
                                        <p:strVal val="visible"/>
                                      </p:to>
                                    </p:set>
                                    <p:animEffect transition="in" filter="strips(downRight)">
                                      <p:cBhvr>
                                        <p:cTn id="7" dur="10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73100" y="409575"/>
            <a:ext cx="7772400" cy="614363"/>
          </a:xfrm>
        </p:spPr>
        <p:txBody>
          <a:bodyPr lIns="91427" tIns="45713" rIns="91427" bIns="45713"/>
          <a:lstStyle/>
          <a:p>
            <a:pPr>
              <a:lnSpc>
                <a:spcPct val="70000"/>
              </a:lnSpc>
            </a:pPr>
            <a:r>
              <a:rPr lang="en-US" altLang="en-US" smtClean="0">
                <a:latin typeface="Arial" pitchFamily="34" charset="0"/>
                <a:cs typeface="Arial" pitchFamily="34" charset="0"/>
              </a:rPr>
              <a:t>Warisan MO</a:t>
            </a:r>
          </a:p>
        </p:txBody>
      </p:sp>
      <p:sp>
        <p:nvSpPr>
          <p:cNvPr id="62467" name="Text Box 3"/>
          <p:cNvSpPr txBox="1">
            <a:spLocks noChangeArrowheads="1"/>
          </p:cNvSpPr>
          <p:nvPr/>
        </p:nvSpPr>
        <p:spPr bwMode="auto">
          <a:xfrm>
            <a:off x="873126" y="1320403"/>
            <a:ext cx="7407275" cy="342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457200" indent="-4572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Computer</a:t>
            </a:r>
            <a:r>
              <a:rPr lang="en-US" altLang="en-US" sz="2400">
                <a:ea typeface="MS PGothic" pitchFamily="34" charset="-128"/>
                <a:cs typeface="Calibri" panose="020F0502020204030204" pitchFamily="34" charset="0"/>
              </a:rPr>
              <a:t> (Atanasoff 1938)</a:t>
            </a:r>
          </a:p>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CPM/PERT</a:t>
            </a:r>
            <a:r>
              <a:rPr lang="en-US" altLang="en-US" sz="2400">
                <a:ea typeface="MS PGothic" pitchFamily="34" charset="-128"/>
                <a:cs typeface="Calibri" panose="020F0502020204030204" pitchFamily="34" charset="0"/>
              </a:rPr>
              <a:t> (DuPont 1957, Navy 1958)</a:t>
            </a:r>
          </a:p>
          <a:p>
            <a:pPr>
              <a:spcAft>
                <a:spcPts val="0"/>
              </a:spcAft>
              <a:buClr>
                <a:srgbClr val="FFFF00"/>
              </a:buClr>
              <a:buFont typeface="Wingdings" pitchFamily="2" charset="2"/>
              <a:buChar char="§"/>
            </a:pP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Material Requirements Planning </a:t>
            </a:r>
            <a:r>
              <a:rPr lang="en-US" altLang="en-US" sz="2400" smtClean="0">
                <a:ea typeface="MS PGothic" pitchFamily="34" charset="-128"/>
                <a:cs typeface="Calibri" panose="020F0502020204030204" pitchFamily="34" charset="0"/>
              </a:rPr>
              <a:t>(</a:t>
            </a:r>
            <a:r>
              <a:rPr lang="en-US" altLang="en-US" sz="2400">
                <a:ea typeface="MS PGothic" pitchFamily="34" charset="-128"/>
                <a:cs typeface="Calibri" panose="020F0502020204030204" pitchFamily="34" charset="0"/>
              </a:rPr>
              <a:t>Orlicky 1960)</a:t>
            </a:r>
          </a:p>
          <a:p>
            <a:pPr>
              <a:spcAft>
                <a:spcPts val="0"/>
              </a:spcAft>
              <a:buClr>
                <a:srgbClr val="FFFF00"/>
              </a:buClr>
              <a:buFont typeface="Wingdings" pitchFamily="2" charset="2"/>
              <a:buChar char="§"/>
            </a:pP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Computer Aided Design </a:t>
            </a:r>
            <a:r>
              <a:rPr lang="en-US" altLang="en-US" sz="2400" smtClean="0">
                <a:ea typeface="MS PGothic" pitchFamily="34" charset="-128"/>
                <a:cs typeface="Calibri" panose="020F0502020204030204" pitchFamily="34" charset="0"/>
              </a:rPr>
              <a:t>(</a:t>
            </a:r>
            <a:r>
              <a:rPr lang="en-US" altLang="en-US" sz="2400">
                <a:ea typeface="MS PGothic" pitchFamily="34" charset="-128"/>
                <a:cs typeface="Calibri" panose="020F0502020204030204" pitchFamily="34" charset="0"/>
              </a:rPr>
              <a:t>CAD 1970)</a:t>
            </a:r>
          </a:p>
          <a:p>
            <a:pPr>
              <a:spcAft>
                <a:spcPts val="0"/>
              </a:spcAft>
              <a:buClr>
                <a:srgbClr val="FFFF00"/>
              </a:buClr>
              <a:buFont typeface="Wingdings" pitchFamily="2" charset="2"/>
              <a:buChar char="§"/>
            </a:pP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Flexible Manufacturing System </a:t>
            </a:r>
            <a:r>
              <a:rPr lang="en-US" altLang="en-US" sz="2400" smtClean="0">
                <a:ea typeface="MS PGothic" pitchFamily="34" charset="-128"/>
                <a:cs typeface="Calibri" panose="020F0502020204030204" pitchFamily="34" charset="0"/>
              </a:rPr>
              <a:t>(</a:t>
            </a:r>
            <a:r>
              <a:rPr lang="en-US" altLang="en-US" sz="2400">
                <a:ea typeface="MS PGothic" pitchFamily="34" charset="-128"/>
                <a:cs typeface="Calibri" panose="020F0502020204030204" pitchFamily="34" charset="0"/>
              </a:rPr>
              <a:t>FMS 1975)</a:t>
            </a:r>
          </a:p>
          <a:p>
            <a:pPr>
              <a:spcAft>
                <a:spcPts val="0"/>
              </a:spcAft>
              <a:buClr>
                <a:srgbClr val="FFFF00"/>
              </a:buClr>
              <a:buFont typeface="Wingdings" pitchFamily="2" charset="2"/>
              <a:buChar char="§"/>
            </a:pP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Baldrige Quality Awards </a:t>
            </a:r>
            <a:r>
              <a:rPr lang="en-US" altLang="en-US" sz="2400" smtClean="0">
                <a:ea typeface="MS PGothic" pitchFamily="34" charset="-128"/>
                <a:cs typeface="Calibri" panose="020F0502020204030204" pitchFamily="34" charset="0"/>
              </a:rPr>
              <a:t>(</a:t>
            </a:r>
            <a:r>
              <a:rPr lang="en-US" altLang="en-US" sz="2400">
                <a:ea typeface="MS PGothic" pitchFamily="34" charset="-128"/>
                <a:cs typeface="Calibri" panose="020F0502020204030204" pitchFamily="34" charset="0"/>
              </a:rPr>
              <a:t>1980)</a:t>
            </a:r>
          </a:p>
          <a:p>
            <a:pPr>
              <a:spcAft>
                <a:spcPts val="0"/>
              </a:spcAft>
              <a:buClr>
                <a:srgbClr val="FFFF00"/>
              </a:buClr>
              <a:buFont typeface="Wingdings" pitchFamily="2" charset="2"/>
              <a:buChar char="§"/>
            </a:pP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Computer Integrated Manufacturing</a:t>
            </a:r>
            <a:r>
              <a:rPr lang="en-US" altLang="en-US" sz="2400" smtClean="0">
                <a:ea typeface="MS PGothic" pitchFamily="34" charset="-128"/>
                <a:cs typeface="Calibri" panose="020F0502020204030204" pitchFamily="34" charset="0"/>
              </a:rPr>
              <a:t> </a:t>
            </a:r>
            <a:r>
              <a:rPr lang="en-US" altLang="en-US" sz="2400">
                <a:ea typeface="MS PGothic" pitchFamily="34" charset="-128"/>
                <a:cs typeface="Calibri" panose="020F0502020204030204" pitchFamily="34" charset="0"/>
              </a:rPr>
              <a:t>(1990)</a:t>
            </a:r>
          </a:p>
          <a:p>
            <a:pPr>
              <a:spcAft>
                <a:spcPts val="0"/>
              </a:spcAft>
              <a:buClr>
                <a:srgbClr val="FFFF00"/>
              </a:buClr>
              <a:buFont typeface="Wingdings" pitchFamily="2" charset="2"/>
              <a:buChar char="§"/>
            </a:pPr>
            <a:r>
              <a:rPr lang="en-US" altLang="en-US" sz="2400" b="1" smtClean="0">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Globalization</a:t>
            </a:r>
            <a:r>
              <a:rPr lang="en-US" altLang="en-US" sz="2400" smtClean="0">
                <a:ea typeface="MS PGothic" pitchFamily="34" charset="-128"/>
                <a:cs typeface="Calibri" panose="020F0502020204030204" pitchFamily="34" charset="0"/>
              </a:rPr>
              <a:t> </a:t>
            </a:r>
            <a:r>
              <a:rPr lang="en-US" altLang="en-US" sz="2400">
                <a:ea typeface="MS PGothic" pitchFamily="34" charset="-128"/>
                <a:cs typeface="Calibri" panose="020F0502020204030204" pitchFamily="34" charset="0"/>
              </a:rPr>
              <a:t>(1992)</a:t>
            </a:r>
          </a:p>
          <a:p>
            <a:pPr>
              <a:spcAft>
                <a:spcPts val="0"/>
              </a:spcAft>
              <a:buClr>
                <a:srgbClr val="FFFF00"/>
              </a:buClr>
              <a:buFont typeface="Wingdings" pitchFamily="2" charset="2"/>
              <a:buChar char="§"/>
            </a:pPr>
            <a:r>
              <a:rPr lang="en-US" altLang="en-US" sz="2400" b="1">
                <a:solidFill>
                  <a:srgbClr val="00B0F0"/>
                </a:solidFill>
                <a:effectLst>
                  <a:outerShdw blurRad="38100" dist="38100" dir="2700000" algn="tl">
                    <a:srgbClr val="000000">
                      <a:alpha val="43137"/>
                    </a:srgbClr>
                  </a:outerShdw>
                </a:effectLst>
                <a:ea typeface="MS PGothic" pitchFamily="34" charset="-128"/>
                <a:cs typeface="Calibri" panose="020F0502020204030204" pitchFamily="34" charset="0"/>
              </a:rPr>
              <a:t>Internet</a:t>
            </a:r>
            <a:r>
              <a:rPr lang="en-US" altLang="en-US" sz="2400">
                <a:ea typeface="MS PGothic" pitchFamily="34" charset="-128"/>
                <a:cs typeface="Calibri" panose="020F0502020204030204" pitchFamily="34" charset="0"/>
              </a:rPr>
              <a:t> (1995)</a:t>
            </a:r>
          </a:p>
        </p:txBody>
      </p:sp>
    </p:spTree>
    <p:extLst>
      <p:ext uri="{BB962C8B-B14F-4D97-AF65-F5344CB8AC3E}">
        <p14:creationId xmlns:p14="http://schemas.microsoft.com/office/powerpoint/2010/main" val="2715120754"/>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2467"/>
                                        </p:tgtEl>
                                        <p:attrNameLst>
                                          <p:attrName>style.visibility</p:attrName>
                                        </p:attrNameLst>
                                      </p:cBhvr>
                                      <p:to>
                                        <p:strVal val="visible"/>
                                      </p:to>
                                    </p:set>
                                    <p:animEffect transition="in" filter="strips(downRight)">
                                      <p:cBhvr>
                                        <p:cTn id="7" dur="10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73100" y="390526"/>
            <a:ext cx="7772400" cy="640556"/>
          </a:xfrm>
        </p:spPr>
        <p:txBody>
          <a:bodyPr>
            <a:normAutofit fontScale="90000"/>
          </a:bodyPr>
          <a:lstStyle/>
          <a:p>
            <a:r>
              <a:rPr lang="en-US" altLang="en-US" smtClean="0">
                <a:latin typeface="Arial" pitchFamily="34" charset="0"/>
                <a:cs typeface="Arial" pitchFamily="34" charset="0"/>
              </a:rPr>
              <a:t>Eli Whitney</a:t>
            </a:r>
          </a:p>
        </p:txBody>
      </p:sp>
      <p:sp>
        <p:nvSpPr>
          <p:cNvPr id="66563" name="Rectangle 3"/>
          <p:cNvSpPr>
            <a:spLocks noChangeArrowheads="1"/>
          </p:cNvSpPr>
          <p:nvPr/>
        </p:nvSpPr>
        <p:spPr bwMode="auto">
          <a:xfrm>
            <a:off x="831851" y="1323975"/>
            <a:ext cx="7478713"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342900" indent="-342900" algn="just">
              <a:lnSpc>
                <a:spcPct val="90000"/>
              </a:lnSpc>
              <a:spcAft>
                <a:spcPts val="1200"/>
              </a:spcAft>
              <a:buClr>
                <a:srgbClr val="FFFF00"/>
              </a:buClr>
              <a:buFont typeface="Wingdings" panose="05000000000000000000" pitchFamily="2" charset="2"/>
              <a:buChar char="§"/>
            </a:pPr>
            <a:r>
              <a:rPr lang="en-US" altLang="en-US" sz="2400" smtClean="0">
                <a:latin typeface="Arial" pitchFamily="34" charset="0"/>
              </a:rPr>
              <a:t>Lahir </a:t>
            </a:r>
            <a:r>
              <a:rPr lang="en-US" altLang="en-US" sz="2400">
                <a:latin typeface="Arial" pitchFamily="34" charset="0"/>
              </a:rPr>
              <a:t>1765; </a:t>
            </a:r>
            <a:r>
              <a:rPr lang="en-US" altLang="en-US" sz="2400" smtClean="0">
                <a:latin typeface="Arial" pitchFamily="34" charset="0"/>
              </a:rPr>
              <a:t>wafat </a:t>
            </a:r>
            <a:r>
              <a:rPr lang="en-US" altLang="en-US" sz="2400">
                <a:latin typeface="Arial" pitchFamily="34" charset="0"/>
              </a:rPr>
              <a:t>1825</a:t>
            </a:r>
          </a:p>
          <a:p>
            <a:pPr marL="342900" indent="-342900" algn="just">
              <a:lnSpc>
                <a:spcPct val="90000"/>
              </a:lnSpc>
              <a:spcAft>
                <a:spcPts val="1200"/>
              </a:spcAft>
              <a:buClr>
                <a:srgbClr val="FFFF00"/>
              </a:buClr>
              <a:buFont typeface="Wingdings" panose="05000000000000000000" pitchFamily="2" charset="2"/>
              <a:buChar char="§"/>
            </a:pPr>
            <a:r>
              <a:rPr lang="en-US" altLang="en-US" sz="2400" smtClean="0">
                <a:latin typeface="Arial" pitchFamily="34" charset="0"/>
              </a:rPr>
              <a:t>Pada tahun </a:t>
            </a:r>
            <a:r>
              <a:rPr lang="en-US" altLang="en-US" sz="2400">
                <a:latin typeface="Arial" pitchFamily="34" charset="0"/>
              </a:rPr>
              <a:t>1798, </a:t>
            </a:r>
            <a:r>
              <a:rPr lang="en-US" altLang="en-US" sz="2400" smtClean="0">
                <a:latin typeface="Arial" pitchFamily="34" charset="0"/>
              </a:rPr>
              <a:t>menerima kontrak dengan pemerintah untuk membuat 10,000 senapan</a:t>
            </a:r>
            <a:endParaRPr lang="en-US" altLang="en-US" sz="2400">
              <a:latin typeface="Arial" pitchFamily="34" charset="0"/>
            </a:endParaRPr>
          </a:p>
          <a:p>
            <a:pPr marL="342900" indent="-342900" algn="just">
              <a:lnSpc>
                <a:spcPct val="90000"/>
              </a:lnSpc>
              <a:spcAft>
                <a:spcPts val="1200"/>
              </a:spcAft>
              <a:buClr>
                <a:srgbClr val="FFFF00"/>
              </a:buClr>
              <a:buFont typeface="Wingdings" panose="05000000000000000000" pitchFamily="2" charset="2"/>
              <a:buChar char="§"/>
            </a:pPr>
            <a:r>
              <a:rPr lang="en-US" altLang="en-US" sz="2400" smtClean="0">
                <a:latin typeface="Arial" pitchFamily="34" charset="0"/>
              </a:rPr>
              <a:t>Menunjukkan </a:t>
            </a:r>
            <a:r>
              <a:rPr lang="en-US" altLang="en-US" sz="2400">
                <a:latin typeface="Arial" pitchFamily="34" charset="0"/>
              </a:rPr>
              <a:t>bahwa peralatan mesin dapat </a:t>
            </a:r>
            <a:r>
              <a:rPr lang="en-US" altLang="en-US" sz="2400" smtClean="0">
                <a:latin typeface="Arial" pitchFamily="34" charset="0"/>
              </a:rPr>
              <a:t>di</a:t>
            </a:r>
            <a:r>
              <a:rPr lang="en-US" altLang="en-US" sz="2400" smtClean="0">
                <a:latin typeface="Arial" pitchFamily="34" charset="0"/>
              </a:rPr>
              <a:t>buat </a:t>
            </a:r>
            <a:r>
              <a:rPr lang="en-US" altLang="en-US" sz="2400">
                <a:latin typeface="Arial" pitchFamily="34" charset="0"/>
              </a:rPr>
              <a:t>komponen standar untuk spesifikasi yang </a:t>
            </a:r>
            <a:r>
              <a:rPr lang="en-US" altLang="en-US" sz="2400" smtClean="0">
                <a:latin typeface="Arial" pitchFamily="34" charset="0"/>
              </a:rPr>
              <a:t>tepat</a:t>
            </a:r>
          </a:p>
          <a:p>
            <a:pPr marL="342900" indent="-342900" algn="just">
              <a:lnSpc>
                <a:spcPct val="90000"/>
              </a:lnSpc>
              <a:spcAft>
                <a:spcPts val="1200"/>
              </a:spcAft>
              <a:buClr>
                <a:srgbClr val="FFFF00"/>
              </a:buClr>
              <a:buFont typeface="Wingdings" panose="05000000000000000000" pitchFamily="2" charset="2"/>
              <a:buChar char="§"/>
            </a:pPr>
            <a:r>
              <a:rPr lang="en-US" altLang="en-US" sz="2400" smtClean="0">
                <a:latin typeface="Arial" pitchFamily="34" charset="0"/>
              </a:rPr>
              <a:t>Komponen senapan dapat digunakan di setiap </a:t>
            </a:r>
            <a:r>
              <a:rPr lang="en-US" altLang="en-US" sz="2400" smtClean="0">
                <a:latin typeface="Arial" pitchFamily="34" charset="0"/>
              </a:rPr>
              <a:t>senapan.</a:t>
            </a:r>
            <a:endParaRPr lang="en-US" altLang="en-US" sz="2400" smtClean="0">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6563"/>
                                        </p:tgtEl>
                                        <p:attrNameLst>
                                          <p:attrName>style.visibility</p:attrName>
                                        </p:attrNameLst>
                                      </p:cBhvr>
                                      <p:to>
                                        <p:strVal val="visible"/>
                                      </p:to>
                                    </p:set>
                                    <p:animEffect transition="in" filter="strips(downRight)">
                                      <p:cBhvr>
                                        <p:cTn id="7" dur="1000"/>
                                        <p:tgtEl>
                                          <p:spTgt spid="6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73100" y="428625"/>
            <a:ext cx="7772400" cy="658416"/>
          </a:xfrm>
        </p:spPr>
        <p:txBody>
          <a:bodyPr>
            <a:normAutofit fontScale="90000"/>
          </a:bodyPr>
          <a:lstStyle/>
          <a:p>
            <a:r>
              <a:rPr lang="en-US" altLang="en-US" smtClean="0">
                <a:latin typeface="Arial" pitchFamily="34" charset="0"/>
                <a:cs typeface="Arial" pitchFamily="34" charset="0"/>
              </a:rPr>
              <a:t>Frederick W. Taylor</a:t>
            </a:r>
          </a:p>
        </p:txBody>
      </p:sp>
      <p:sp>
        <p:nvSpPr>
          <p:cNvPr id="68611" name="Rectangle 3"/>
          <p:cNvSpPr>
            <a:spLocks noChangeArrowheads="1"/>
          </p:cNvSpPr>
          <p:nvPr/>
        </p:nvSpPr>
        <p:spPr bwMode="auto">
          <a:xfrm>
            <a:off x="830264" y="1333501"/>
            <a:ext cx="7481887" cy="345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600"/>
              </a:spcAft>
              <a:buClr>
                <a:srgbClr val="FFFF00"/>
              </a:buClr>
              <a:buFont typeface="Wingdings" pitchFamily="2" charset="2"/>
              <a:buChar char="§"/>
            </a:pPr>
            <a:r>
              <a:rPr lang="en-US" altLang="en-US" sz="2000" smtClean="0">
                <a:latin typeface="Arial" pitchFamily="34" charset="0"/>
              </a:rPr>
              <a:t>Lahir </a:t>
            </a:r>
            <a:r>
              <a:rPr lang="en-US" altLang="en-US" sz="2000">
                <a:latin typeface="Arial" pitchFamily="34" charset="0"/>
              </a:rPr>
              <a:t>1856; </a:t>
            </a:r>
            <a:r>
              <a:rPr lang="en-US" altLang="en-US" sz="2000" smtClean="0">
                <a:latin typeface="Arial" pitchFamily="34" charset="0"/>
              </a:rPr>
              <a:t>Wafat </a:t>
            </a:r>
            <a:r>
              <a:rPr lang="en-US" altLang="en-US" sz="2000">
                <a:latin typeface="Arial" pitchFamily="34" charset="0"/>
              </a:rPr>
              <a:t>1915</a:t>
            </a:r>
          </a:p>
          <a:p>
            <a:pPr>
              <a:spcAft>
                <a:spcPts val="600"/>
              </a:spcAft>
              <a:buClr>
                <a:srgbClr val="FFFF00"/>
              </a:buClr>
              <a:buFont typeface="Wingdings" pitchFamily="2" charset="2"/>
              <a:buChar char="§"/>
            </a:pPr>
            <a:r>
              <a:rPr lang="en-US" altLang="en-US" sz="2000" smtClean="0">
                <a:latin typeface="Arial" pitchFamily="34" charset="0"/>
              </a:rPr>
              <a:t>Dikenal sebagai ‘Bapak </a:t>
            </a:r>
            <a:r>
              <a:rPr lang="en-US" altLang="en-US" sz="2000" b="1" smtClean="0">
                <a:solidFill>
                  <a:srgbClr val="00B0F0"/>
                </a:solidFill>
                <a:effectLst>
                  <a:outerShdw blurRad="38100" dist="38100" dir="2700000" algn="tl">
                    <a:srgbClr val="000000">
                      <a:alpha val="43137"/>
                    </a:srgbClr>
                  </a:outerShdw>
                </a:effectLst>
                <a:latin typeface="Arial" pitchFamily="34" charset="0"/>
              </a:rPr>
              <a:t>Scientific Management</a:t>
            </a:r>
            <a:r>
              <a:rPr lang="en-US" altLang="en-US" sz="2000" smtClean="0">
                <a:latin typeface="Arial" pitchFamily="34" charset="0"/>
              </a:rPr>
              <a:t>’</a:t>
            </a:r>
            <a:endParaRPr lang="en-US" altLang="en-US" sz="2000">
              <a:latin typeface="Arial" pitchFamily="34" charset="0"/>
            </a:endParaRPr>
          </a:p>
          <a:p>
            <a:pPr>
              <a:spcAft>
                <a:spcPts val="600"/>
              </a:spcAft>
              <a:buClr>
                <a:srgbClr val="FFFF00"/>
              </a:buClr>
              <a:buFont typeface="Wingdings" pitchFamily="2" charset="2"/>
              <a:buChar char="§"/>
            </a:pPr>
            <a:r>
              <a:rPr lang="en-US" altLang="en-US" sz="2000" smtClean="0">
                <a:latin typeface="Arial" pitchFamily="34" charset="0"/>
              </a:rPr>
              <a:t>Pada tahun </a:t>
            </a:r>
            <a:r>
              <a:rPr lang="en-US" altLang="en-US" sz="2000">
                <a:latin typeface="Arial" pitchFamily="34" charset="0"/>
              </a:rPr>
              <a:t>1881, </a:t>
            </a:r>
            <a:r>
              <a:rPr lang="en-US" altLang="en-US" sz="2000" smtClean="0">
                <a:latin typeface="Arial" pitchFamily="34" charset="0"/>
              </a:rPr>
              <a:t>sebagai Chief Engineer untuk </a:t>
            </a:r>
            <a:r>
              <a:rPr lang="en-US" altLang="en-US" sz="2000">
                <a:latin typeface="Arial" pitchFamily="34" charset="0"/>
              </a:rPr>
              <a:t>Midvale Steel, studied how tasks were done</a:t>
            </a:r>
          </a:p>
          <a:p>
            <a:pPr marL="514350" lvl="1" indent="-514350">
              <a:spcAft>
                <a:spcPts val="600"/>
              </a:spcAft>
              <a:buClr>
                <a:srgbClr val="FFFF00"/>
              </a:buClr>
              <a:buFont typeface="Wingdings" pitchFamily="2" charset="2"/>
              <a:buChar char="§"/>
            </a:pPr>
            <a:r>
              <a:rPr lang="en-US" altLang="en-US" sz="2000" smtClean="0">
                <a:latin typeface="Arial" pitchFamily="34" charset="0"/>
              </a:rPr>
              <a:t>Memulai </a:t>
            </a:r>
            <a:r>
              <a:rPr lang="en-US" altLang="en-US" sz="2000" b="1" smtClean="0">
                <a:solidFill>
                  <a:srgbClr val="00B0F0"/>
                </a:solidFill>
                <a:effectLst>
                  <a:outerShdw blurRad="38100" dist="38100" dir="2700000" algn="tl">
                    <a:srgbClr val="000000">
                      <a:alpha val="43137"/>
                    </a:srgbClr>
                  </a:outerShdw>
                </a:effectLst>
                <a:latin typeface="Arial" pitchFamily="34" charset="0"/>
              </a:rPr>
              <a:t>First Motion and Time Studies</a:t>
            </a:r>
            <a:endParaRPr lang="en-US" altLang="en-US" sz="2000" b="1">
              <a:solidFill>
                <a:srgbClr val="00B0F0"/>
              </a:solidFill>
              <a:effectLst>
                <a:outerShdw blurRad="38100" dist="38100" dir="2700000" algn="tl">
                  <a:srgbClr val="000000">
                    <a:alpha val="43137"/>
                  </a:srgbClr>
                </a:outerShdw>
              </a:effectLst>
              <a:latin typeface="Arial" pitchFamily="34" charset="0"/>
            </a:endParaRPr>
          </a:p>
          <a:p>
            <a:pPr>
              <a:spcAft>
                <a:spcPts val="600"/>
              </a:spcAft>
              <a:buClr>
                <a:srgbClr val="FFFF00"/>
              </a:buClr>
              <a:buFont typeface="Wingdings" pitchFamily="2" charset="2"/>
              <a:buChar char="§"/>
            </a:pPr>
            <a:r>
              <a:rPr lang="en-US" altLang="en-US" sz="2000" smtClean="0">
                <a:latin typeface="Arial" pitchFamily="34" charset="0"/>
              </a:rPr>
              <a:t>Menciptakan Prinsip-prinsip Efisiensi</a:t>
            </a:r>
            <a:endParaRPr lang="en-US" altLang="en-US" sz="2000">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8611"/>
                                        </p:tgtEl>
                                        <p:attrNameLst>
                                          <p:attrName>style.visibility</p:attrName>
                                        </p:attrNameLst>
                                      </p:cBhvr>
                                      <p:to>
                                        <p:strVal val="visible"/>
                                      </p:to>
                                    </p:set>
                                    <p:animEffect transition="in" filter="strips(downRight)">
                                      <p:cBhvr>
                                        <p:cTn id="7" dur="1000"/>
                                        <p:tgtEl>
                                          <p:spTgt spid="68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73100" y="419101"/>
            <a:ext cx="7772400" cy="631031"/>
          </a:xfrm>
        </p:spPr>
        <p:txBody>
          <a:bodyPr>
            <a:normAutofit/>
          </a:bodyPr>
          <a:lstStyle/>
          <a:p>
            <a:pPr>
              <a:lnSpc>
                <a:spcPct val="80000"/>
              </a:lnSpc>
            </a:pPr>
            <a:r>
              <a:rPr lang="en-US" altLang="en-US" sz="4000" smtClean="0">
                <a:solidFill>
                  <a:srgbClr val="00B0F0"/>
                </a:solidFill>
                <a:latin typeface="Arial" pitchFamily="34" charset="0"/>
                <a:cs typeface="Arial" pitchFamily="34" charset="0"/>
              </a:rPr>
              <a:t>Prinsip-prinsip Taylor</a:t>
            </a:r>
          </a:p>
        </p:txBody>
      </p:sp>
      <p:sp>
        <p:nvSpPr>
          <p:cNvPr id="75778" name="Rectangle 3"/>
          <p:cNvSpPr>
            <a:spLocks noGrp="1" noChangeArrowheads="1"/>
          </p:cNvSpPr>
          <p:nvPr>
            <p:ph idx="1"/>
          </p:nvPr>
        </p:nvSpPr>
        <p:spPr>
          <a:xfrm>
            <a:off x="673101" y="1298973"/>
            <a:ext cx="7127875" cy="901303"/>
          </a:xfrm>
        </p:spPr>
        <p:txBody>
          <a:bodyPr>
            <a:normAutofit lnSpcReduction="10000"/>
          </a:bodyPr>
          <a:lstStyle/>
          <a:p>
            <a:pPr marL="0" indent="0">
              <a:buFont typeface="Arial Unicode MS" pitchFamily="34" charset="-128"/>
              <a:buNone/>
            </a:pPr>
            <a:r>
              <a:rPr lang="en-US" altLang="en-US" b="1" smtClean="0">
                <a:solidFill>
                  <a:srgbClr val="FFFF00"/>
                </a:solidFill>
                <a:effectLst>
                  <a:outerShdw blurRad="38100" dist="38100" dir="2700000" algn="tl">
                    <a:srgbClr val="000000">
                      <a:alpha val="43137"/>
                    </a:srgbClr>
                  </a:outerShdw>
                </a:effectLst>
                <a:latin typeface="Arial" pitchFamily="34" charset="0"/>
                <a:cs typeface="Arial" pitchFamily="34" charset="0"/>
              </a:rPr>
              <a:t>Manajemen harus Bertanggungjawab Lebih besar untuk:</a:t>
            </a:r>
          </a:p>
        </p:txBody>
      </p:sp>
      <p:sp>
        <p:nvSpPr>
          <p:cNvPr id="70660" name="Text Box 4"/>
          <p:cNvSpPr txBox="1">
            <a:spLocks noChangeArrowheads="1"/>
          </p:cNvSpPr>
          <p:nvPr/>
        </p:nvSpPr>
        <p:spPr bwMode="auto">
          <a:xfrm>
            <a:off x="1163639" y="2266951"/>
            <a:ext cx="6891337"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600"/>
              </a:spcAft>
              <a:buClr>
                <a:srgbClr val="FFFF00"/>
              </a:buClr>
              <a:buSzPct val="100000"/>
              <a:buFont typeface="Wingdings" pitchFamily="2" charset="2"/>
              <a:buChar char="§"/>
            </a:pPr>
            <a:r>
              <a:rPr lang="en-US" altLang="en-US" sz="2000" smtClean="0">
                <a:latin typeface="Arial" pitchFamily="34" charset="0"/>
              </a:rPr>
              <a:t>Menyesuaikan karyawan dengan pekerjaan yang benar (the right man in the right place)</a:t>
            </a:r>
            <a:endParaRPr lang="en-US" altLang="en-US" sz="2000">
              <a:latin typeface="Arial" pitchFamily="34" charset="0"/>
            </a:endParaRPr>
          </a:p>
          <a:p>
            <a:pPr lvl="0">
              <a:spcAft>
                <a:spcPts val="600"/>
              </a:spcAft>
              <a:buClr>
                <a:srgbClr val="FFFF00"/>
              </a:buClr>
              <a:buSzPct val="100000"/>
              <a:buFont typeface="Wingdings" pitchFamily="2" charset="2"/>
              <a:buChar char="§"/>
            </a:pPr>
            <a:r>
              <a:rPr lang="en-US" sz="2000" smtClean="0">
                <a:latin typeface="Arial" pitchFamily="34" charset="0"/>
              </a:rPr>
              <a:t>Memberikan </a:t>
            </a:r>
            <a:r>
              <a:rPr lang="en-US" sz="2000">
                <a:latin typeface="Arial" pitchFamily="34" charset="0"/>
              </a:rPr>
              <a:t>pelatihan yang tepat</a:t>
            </a:r>
          </a:p>
          <a:p>
            <a:pPr lvl="0">
              <a:spcAft>
                <a:spcPts val="600"/>
              </a:spcAft>
              <a:buClr>
                <a:srgbClr val="FFFF00"/>
              </a:buClr>
              <a:buSzPct val="100000"/>
              <a:buFont typeface="Wingdings" pitchFamily="2" charset="2"/>
              <a:buChar char="§"/>
            </a:pPr>
            <a:r>
              <a:rPr lang="en-US" sz="2000">
                <a:latin typeface="Arial" pitchFamily="34" charset="0"/>
              </a:rPr>
              <a:t>Menyediakan metode dan alat kerja yang tepat</a:t>
            </a:r>
          </a:p>
          <a:p>
            <a:pPr lvl="0">
              <a:spcAft>
                <a:spcPts val="600"/>
              </a:spcAft>
              <a:buClr>
                <a:srgbClr val="FFFF00"/>
              </a:buClr>
              <a:buSzPct val="100000"/>
              <a:buFont typeface="Wingdings" pitchFamily="2" charset="2"/>
              <a:buChar char="§"/>
            </a:pPr>
            <a:r>
              <a:rPr lang="en-US" sz="2000">
                <a:latin typeface="Arial" pitchFamily="34" charset="0"/>
              </a:rPr>
              <a:t>Menetapkan insentif yang sah untuk pekerjaan yang harus dilakukan</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0660"/>
                                        </p:tgtEl>
                                        <p:attrNameLst>
                                          <p:attrName>style.visibility</p:attrName>
                                        </p:attrNameLst>
                                      </p:cBhvr>
                                      <p:to>
                                        <p:strVal val="visible"/>
                                      </p:to>
                                    </p:set>
                                    <p:animEffect transition="in" filter="strips(downRight)">
                                      <p:cBhvr>
                                        <p:cTn id="7" dur="10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73100" y="381000"/>
            <a:ext cx="7772400" cy="606029"/>
          </a:xfrm>
        </p:spPr>
        <p:txBody>
          <a:bodyPr>
            <a:normAutofit fontScale="90000"/>
          </a:bodyPr>
          <a:lstStyle/>
          <a:p>
            <a:r>
              <a:rPr lang="en-US" altLang="en-US" smtClean="0">
                <a:latin typeface="Arial" pitchFamily="34" charset="0"/>
                <a:cs typeface="Arial" pitchFamily="34" charset="0"/>
              </a:rPr>
              <a:t>Frank &amp; Lillian Gilbreth</a:t>
            </a:r>
          </a:p>
        </p:txBody>
      </p:sp>
      <p:sp>
        <p:nvSpPr>
          <p:cNvPr id="72707" name="Rectangle 3"/>
          <p:cNvSpPr>
            <a:spLocks noChangeArrowheads="1"/>
          </p:cNvSpPr>
          <p:nvPr/>
        </p:nvSpPr>
        <p:spPr bwMode="auto">
          <a:xfrm>
            <a:off x="647700" y="1123950"/>
            <a:ext cx="8026400" cy="355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Wingdings" pitchFamily="2" charset="2"/>
              <a:buChar char="§"/>
            </a:pPr>
            <a:r>
              <a:rPr lang="en-US" altLang="en-US" sz="2000">
                <a:latin typeface="Arial" pitchFamily="34" charset="0"/>
              </a:rPr>
              <a:t>Frank (1868-1924); Lillian (1878-1972)</a:t>
            </a:r>
          </a:p>
          <a:p>
            <a:pPr>
              <a:lnSpc>
                <a:spcPct val="90000"/>
              </a:lnSpc>
              <a:spcAft>
                <a:spcPts val="1200"/>
              </a:spcAft>
              <a:buClr>
                <a:srgbClr val="FFFF00"/>
              </a:buClr>
              <a:buFont typeface="Wingdings" pitchFamily="2" charset="2"/>
              <a:buChar char="§"/>
            </a:pPr>
            <a:r>
              <a:rPr lang="en-US" altLang="en-US" sz="2000" smtClean="0">
                <a:latin typeface="Arial" pitchFamily="34" charset="0"/>
              </a:rPr>
              <a:t>Tim rekayasa suami istri</a:t>
            </a:r>
          </a:p>
          <a:p>
            <a:pPr>
              <a:lnSpc>
                <a:spcPct val="90000"/>
              </a:lnSpc>
              <a:spcAft>
                <a:spcPts val="1200"/>
              </a:spcAft>
              <a:buClr>
                <a:srgbClr val="FFFF00"/>
              </a:buClr>
              <a:buFont typeface="Wingdings" pitchFamily="2" charset="2"/>
              <a:buChar char="§"/>
            </a:pPr>
            <a:r>
              <a:rPr lang="en-US" altLang="en-US" sz="2000" smtClean="0">
                <a:latin typeface="Arial" pitchFamily="34" charset="0"/>
              </a:rPr>
              <a:t>Metode pengukuran kerja dikembangkan lebih lanjut</a:t>
            </a:r>
          </a:p>
          <a:p>
            <a:pPr>
              <a:lnSpc>
                <a:spcPct val="90000"/>
              </a:lnSpc>
              <a:spcAft>
                <a:spcPts val="1200"/>
              </a:spcAft>
              <a:buClr>
                <a:srgbClr val="FFFF00"/>
              </a:buClr>
              <a:buFont typeface="Wingdings" pitchFamily="2" charset="2"/>
              <a:buChar char="§"/>
            </a:pPr>
            <a:r>
              <a:rPr lang="en-US" altLang="en-US" sz="2000" smtClean="0">
                <a:latin typeface="Arial" pitchFamily="34" charset="0"/>
              </a:rPr>
              <a:t>Metode efisiensi terapan ke rumah mereka dan 12 anak</a:t>
            </a:r>
          </a:p>
          <a:p>
            <a:pPr>
              <a:lnSpc>
                <a:spcPct val="90000"/>
              </a:lnSpc>
              <a:spcAft>
                <a:spcPts val="1200"/>
              </a:spcAft>
              <a:buClr>
                <a:srgbClr val="FFFF00"/>
              </a:buClr>
              <a:buFont typeface="Wingdings" pitchFamily="2" charset="2"/>
              <a:buChar char="§"/>
            </a:pPr>
            <a:r>
              <a:rPr lang="en-US" altLang="en-US" sz="2000" smtClean="0">
                <a:latin typeface="Arial" pitchFamily="34" charset="0"/>
              </a:rPr>
              <a:t>Buku dan film: “Cheaper by the Dozen,” “Bells on Their Toes”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2707"/>
                                        </p:tgtEl>
                                        <p:attrNameLst>
                                          <p:attrName>style.visibility</p:attrName>
                                        </p:attrNameLst>
                                      </p:cBhvr>
                                      <p:to>
                                        <p:strVal val="visible"/>
                                      </p:to>
                                    </p:set>
                                    <p:animEffect transition="in" filter="strips(downRight)">
                                      <p:cBhvr>
                                        <p:cTn id="7" dur="1000"/>
                                        <p:tgtEl>
                                          <p:spTgt spid="72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762001" y="1102519"/>
            <a:ext cx="7713663" cy="353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9988"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Wingdings" pitchFamily="2" charset="2"/>
              <a:buChar char="§"/>
            </a:pPr>
            <a:r>
              <a:rPr lang="en-US" altLang="en-US" sz="2000" smtClean="0">
                <a:latin typeface="Arial" pitchFamily="34" charset="0"/>
              </a:rPr>
              <a:t>Lahir </a:t>
            </a:r>
            <a:r>
              <a:rPr lang="en-US" altLang="en-US" sz="2000">
                <a:latin typeface="Arial" pitchFamily="34" charset="0"/>
              </a:rPr>
              <a:t>1863; </a:t>
            </a:r>
            <a:r>
              <a:rPr lang="en-US" altLang="en-US" sz="2000" smtClean="0">
                <a:latin typeface="Arial" pitchFamily="34" charset="0"/>
              </a:rPr>
              <a:t>Wafat </a:t>
            </a:r>
            <a:r>
              <a:rPr lang="en-US" altLang="en-US" sz="2000">
                <a:latin typeface="Arial" pitchFamily="34" charset="0"/>
              </a:rPr>
              <a:t>1947</a:t>
            </a:r>
          </a:p>
          <a:p>
            <a:pPr>
              <a:lnSpc>
                <a:spcPct val="90000"/>
              </a:lnSpc>
              <a:spcAft>
                <a:spcPts val="1200"/>
              </a:spcAft>
              <a:buClr>
                <a:srgbClr val="FFFF00"/>
              </a:buClr>
              <a:buFont typeface="Wingdings" pitchFamily="2" charset="2"/>
              <a:buChar char="§"/>
            </a:pPr>
            <a:r>
              <a:rPr lang="en-US" altLang="en-US" sz="2000" smtClean="0">
                <a:latin typeface="Arial" pitchFamily="34" charset="0"/>
              </a:rPr>
              <a:t>Pada tahun </a:t>
            </a:r>
            <a:r>
              <a:rPr lang="en-US" altLang="en-US" sz="2000">
                <a:latin typeface="Arial" pitchFamily="34" charset="0"/>
              </a:rPr>
              <a:t>1903, </a:t>
            </a:r>
            <a:r>
              <a:rPr lang="en-US" altLang="en-US" sz="2000" smtClean="0">
                <a:latin typeface="Arial" pitchFamily="34" charset="0"/>
              </a:rPr>
              <a:t>mendirikan </a:t>
            </a:r>
            <a:r>
              <a:rPr lang="en-US" altLang="en-US" sz="2000">
                <a:latin typeface="Arial" pitchFamily="34" charset="0"/>
              </a:rPr>
              <a:t>Ford Motor Company</a:t>
            </a:r>
          </a:p>
          <a:p>
            <a:pPr>
              <a:lnSpc>
                <a:spcPct val="90000"/>
              </a:lnSpc>
              <a:spcAft>
                <a:spcPts val="1200"/>
              </a:spcAft>
              <a:buClr>
                <a:srgbClr val="FFFF00"/>
              </a:buClr>
              <a:buFont typeface="Wingdings" pitchFamily="2" charset="2"/>
              <a:buChar char="§"/>
            </a:pPr>
            <a:r>
              <a:rPr lang="en-US" altLang="en-US" sz="2000" smtClean="0">
                <a:latin typeface="Arial" pitchFamily="34" charset="0"/>
              </a:rPr>
              <a:t>Pada tahun </a:t>
            </a:r>
            <a:r>
              <a:rPr lang="en-US" altLang="en-US" sz="2000">
                <a:latin typeface="Arial" pitchFamily="34" charset="0"/>
              </a:rPr>
              <a:t>1913, </a:t>
            </a:r>
            <a:r>
              <a:rPr lang="en-US" altLang="en-US" sz="2000" smtClean="0">
                <a:latin typeface="Arial" pitchFamily="34" charset="0"/>
              </a:rPr>
              <a:t>pertama menggunakan </a:t>
            </a:r>
            <a:r>
              <a:rPr lang="en-US" altLang="en-US" sz="2000" b="1" smtClean="0">
                <a:solidFill>
                  <a:srgbClr val="00B0F0"/>
                </a:solidFill>
                <a:latin typeface="Arial" pitchFamily="34" charset="0"/>
              </a:rPr>
              <a:t>Moving Assembly Line </a:t>
            </a:r>
            <a:r>
              <a:rPr lang="en-US" altLang="en-US" sz="2000" smtClean="0">
                <a:latin typeface="Arial" pitchFamily="34" charset="0"/>
              </a:rPr>
              <a:t>untuk membuat Model </a:t>
            </a:r>
            <a:r>
              <a:rPr lang="en-US" altLang="en-US" sz="2000">
                <a:latin typeface="Arial" pitchFamily="34" charset="0"/>
              </a:rPr>
              <a:t>T</a:t>
            </a:r>
          </a:p>
          <a:p>
            <a:pPr marL="514350" lvl="1">
              <a:lnSpc>
                <a:spcPct val="90000"/>
              </a:lnSpc>
              <a:spcAft>
                <a:spcPts val="1200"/>
              </a:spcAft>
              <a:buClr>
                <a:srgbClr val="FFFF00"/>
              </a:buClr>
              <a:buFont typeface="Wingdings" pitchFamily="2" charset="2"/>
              <a:buChar char="§"/>
            </a:pPr>
            <a:r>
              <a:rPr lang="en-US" altLang="en-US" sz="2000" smtClean="0">
                <a:latin typeface="Arial" pitchFamily="34" charset="0"/>
              </a:rPr>
              <a:t>Produk setengah jadi bergerak melalui </a:t>
            </a:r>
            <a:r>
              <a:rPr lang="en-US" altLang="en-US" sz="2000" b="1" i="1" smtClean="0">
                <a:latin typeface="Arial" pitchFamily="34" charset="0"/>
              </a:rPr>
              <a:t>conveyor</a:t>
            </a:r>
            <a:r>
              <a:rPr lang="en-US" altLang="en-US" sz="2000" smtClean="0">
                <a:latin typeface="Arial" pitchFamily="34" charset="0"/>
              </a:rPr>
              <a:t> (ban berjalan) melewati stasiun kerja</a:t>
            </a:r>
            <a:endParaRPr lang="en-US" altLang="en-US" sz="2000">
              <a:latin typeface="Arial" pitchFamily="34" charset="0"/>
            </a:endParaRPr>
          </a:p>
          <a:p>
            <a:pPr>
              <a:lnSpc>
                <a:spcPct val="90000"/>
              </a:lnSpc>
              <a:spcAft>
                <a:spcPts val="1200"/>
              </a:spcAft>
              <a:buClr>
                <a:srgbClr val="FFFF00"/>
              </a:buClr>
              <a:buFont typeface="Wingdings" pitchFamily="2" charset="2"/>
              <a:buChar char="§"/>
            </a:pPr>
            <a:r>
              <a:rPr lang="en-US" altLang="en-US" sz="2000" smtClean="0">
                <a:latin typeface="Arial" pitchFamily="34" charset="0"/>
              </a:rPr>
              <a:t>Membayar karyawan sangat baik pada tahun 1911 </a:t>
            </a:r>
            <a:r>
              <a:rPr lang="en-US" altLang="en-US" sz="2000">
                <a:latin typeface="Arial" pitchFamily="34" charset="0"/>
              </a:rPr>
              <a:t>($</a:t>
            </a:r>
            <a:r>
              <a:rPr lang="en-US" altLang="en-US" sz="2000" smtClean="0">
                <a:latin typeface="Arial" pitchFamily="34" charset="0"/>
              </a:rPr>
              <a:t>5/hari!)</a:t>
            </a:r>
            <a:endParaRPr lang="en-US" altLang="en-US" sz="2000">
              <a:latin typeface="Arial" pitchFamily="34" charset="0"/>
            </a:endParaRPr>
          </a:p>
        </p:txBody>
      </p:sp>
      <p:sp>
        <p:nvSpPr>
          <p:cNvPr id="79874" name="Rectangle 3"/>
          <p:cNvSpPr>
            <a:spLocks noGrp="1" noChangeArrowheads="1"/>
          </p:cNvSpPr>
          <p:nvPr>
            <p:ph type="title"/>
          </p:nvPr>
        </p:nvSpPr>
        <p:spPr>
          <a:xfrm>
            <a:off x="673100" y="409575"/>
            <a:ext cx="7772400" cy="639366"/>
          </a:xfrm>
        </p:spPr>
        <p:txBody>
          <a:bodyPr>
            <a:normAutofit fontScale="90000"/>
          </a:bodyPr>
          <a:lstStyle/>
          <a:p>
            <a:r>
              <a:rPr lang="en-US" altLang="en-US" smtClean="0">
                <a:latin typeface="Arial" pitchFamily="34" charset="0"/>
                <a:cs typeface="Arial" pitchFamily="34" charset="0"/>
              </a:rPr>
              <a:t>Henry Ford</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4754"/>
                                        </p:tgtEl>
                                        <p:attrNameLst>
                                          <p:attrName>style.visibility</p:attrName>
                                        </p:attrNameLst>
                                      </p:cBhvr>
                                      <p:to>
                                        <p:strVal val="visible"/>
                                      </p:to>
                                    </p:set>
                                    <p:animEffect transition="in" filter="strips(downRight)">
                                      <p:cBhvr>
                                        <p:cTn id="7" dur="1000"/>
                                        <p:tgtEl>
                                          <p:spTgt spid="7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73100" y="371476"/>
            <a:ext cx="7772400" cy="640556"/>
          </a:xfrm>
        </p:spPr>
        <p:txBody>
          <a:bodyPr>
            <a:normAutofit fontScale="90000"/>
          </a:bodyPr>
          <a:lstStyle/>
          <a:p>
            <a:r>
              <a:rPr lang="en-US" altLang="en-US" smtClean="0">
                <a:latin typeface="Arial" pitchFamily="34" charset="0"/>
                <a:cs typeface="Arial" pitchFamily="34" charset="0"/>
              </a:rPr>
              <a:t>W. Edwards Deming</a:t>
            </a:r>
          </a:p>
        </p:txBody>
      </p:sp>
      <p:sp>
        <p:nvSpPr>
          <p:cNvPr id="76803" name="Rectangle 3"/>
          <p:cNvSpPr>
            <a:spLocks noChangeArrowheads="1"/>
          </p:cNvSpPr>
          <p:nvPr/>
        </p:nvSpPr>
        <p:spPr bwMode="auto">
          <a:xfrm>
            <a:off x="896939" y="1282304"/>
            <a:ext cx="7350125" cy="327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Wingdings" panose="05000000000000000000" pitchFamily="2" charset="2"/>
              <a:buChar char="§"/>
            </a:pPr>
            <a:r>
              <a:rPr lang="en-US" altLang="en-US" sz="2000" smtClean="0">
                <a:latin typeface="Arial" pitchFamily="34" charset="0"/>
              </a:rPr>
              <a:t>Lahir </a:t>
            </a:r>
            <a:r>
              <a:rPr lang="en-US" altLang="en-US" sz="2000">
                <a:latin typeface="Arial" pitchFamily="34" charset="0"/>
              </a:rPr>
              <a:t>1900; </a:t>
            </a:r>
            <a:r>
              <a:rPr lang="en-US" altLang="en-US" sz="2000" smtClean="0">
                <a:latin typeface="Arial" pitchFamily="34" charset="0"/>
              </a:rPr>
              <a:t>Wafat </a:t>
            </a:r>
            <a:r>
              <a:rPr lang="en-US" altLang="en-US" sz="2000">
                <a:latin typeface="Arial" pitchFamily="34" charset="0"/>
              </a:rPr>
              <a:t>1993</a:t>
            </a:r>
          </a:p>
          <a:p>
            <a:pPr>
              <a:lnSpc>
                <a:spcPct val="90000"/>
              </a:lnSpc>
              <a:spcAft>
                <a:spcPts val="1200"/>
              </a:spcAft>
              <a:buClr>
                <a:srgbClr val="FFFF00"/>
              </a:buClr>
              <a:buFont typeface="Wingdings" panose="05000000000000000000" pitchFamily="2" charset="2"/>
              <a:buChar char="§"/>
            </a:pPr>
            <a:r>
              <a:rPr lang="en-US" altLang="en-US" sz="2000">
                <a:latin typeface="Arial" pitchFamily="34" charset="0"/>
              </a:rPr>
              <a:t>Insinyur dan </a:t>
            </a:r>
            <a:r>
              <a:rPr lang="en-US" altLang="en-US" sz="2000" smtClean="0">
                <a:latin typeface="Arial" pitchFamily="34" charset="0"/>
              </a:rPr>
              <a:t>fisikawan</a:t>
            </a:r>
          </a:p>
          <a:p>
            <a:pPr>
              <a:lnSpc>
                <a:spcPct val="90000"/>
              </a:lnSpc>
              <a:spcAft>
                <a:spcPts val="1200"/>
              </a:spcAft>
              <a:buClr>
                <a:srgbClr val="FFFF00"/>
              </a:buClr>
              <a:buFont typeface="Wingdings" panose="05000000000000000000" pitchFamily="2" charset="2"/>
              <a:buChar char="§"/>
            </a:pPr>
            <a:r>
              <a:rPr lang="en-US" altLang="en-US" sz="2000" smtClean="0">
                <a:latin typeface="Arial" pitchFamily="34" charset="0"/>
              </a:rPr>
              <a:t>Terpercaya dengan metode pengendalian kualitas Jepang di era paska PD II</a:t>
            </a:r>
          </a:p>
          <a:p>
            <a:pPr>
              <a:lnSpc>
                <a:spcPct val="90000"/>
              </a:lnSpc>
              <a:spcAft>
                <a:spcPts val="1200"/>
              </a:spcAft>
              <a:buClr>
                <a:srgbClr val="FFFF00"/>
              </a:buClr>
              <a:buFont typeface="Wingdings" panose="05000000000000000000" pitchFamily="2" charset="2"/>
              <a:buChar char="§"/>
            </a:pPr>
            <a:r>
              <a:rPr lang="en-US" altLang="en-US" sz="2000" smtClean="0">
                <a:latin typeface="Arial" pitchFamily="34" charset="0"/>
              </a:rPr>
              <a:t>Menggunakan statistika untuk menganalisis proses</a:t>
            </a:r>
          </a:p>
          <a:p>
            <a:pPr>
              <a:lnSpc>
                <a:spcPct val="90000"/>
              </a:lnSpc>
              <a:spcAft>
                <a:spcPts val="1200"/>
              </a:spcAft>
              <a:buClr>
                <a:srgbClr val="FFFF00"/>
              </a:buClr>
              <a:buFont typeface="Wingdings" panose="05000000000000000000" pitchFamily="2" charset="2"/>
              <a:buChar char="§"/>
            </a:pPr>
            <a:r>
              <a:rPr lang="en-US" altLang="en-US" sz="2000" smtClean="0">
                <a:latin typeface="Arial" pitchFamily="34" charset="0"/>
              </a:rPr>
              <a:t>Metodenya melibatkan karyawan dalam pengambilan keputusan</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6803"/>
                                        </p:tgtEl>
                                        <p:attrNameLst>
                                          <p:attrName>style.visibility</p:attrName>
                                        </p:attrNameLst>
                                      </p:cBhvr>
                                      <p:to>
                                        <p:strVal val="visible"/>
                                      </p:to>
                                    </p:set>
                                    <p:animEffect transition="in" filter="strips(downRight)">
                                      <p:cBhvr>
                                        <p:cTn id="7" dur="1000"/>
                                        <p:tgtEl>
                                          <p:spTgt spid="76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73100" y="457201"/>
            <a:ext cx="7772400" cy="631031"/>
          </a:xfrm>
        </p:spPr>
        <p:txBody>
          <a:bodyPr>
            <a:noAutofit/>
          </a:bodyPr>
          <a:lstStyle/>
          <a:p>
            <a:pPr algn="l"/>
            <a:r>
              <a:rPr lang="en-US" altLang="en-US" sz="3200" smtClean="0">
                <a:latin typeface="Arial" pitchFamily="34" charset="0"/>
                <a:cs typeface="Arial" pitchFamily="34" charset="0"/>
              </a:rPr>
              <a:t>MO akan terus berkembang dengan kontribusi dari</a:t>
            </a:r>
            <a:endParaRPr lang="en-US" altLang="en-US" sz="3200" smtClean="0">
              <a:latin typeface="Arial" pitchFamily="34" charset="0"/>
              <a:cs typeface="Arial" pitchFamily="34" charset="0"/>
            </a:endParaRPr>
          </a:p>
        </p:txBody>
      </p:sp>
      <p:sp>
        <p:nvSpPr>
          <p:cNvPr id="78851" name="Rectangle 3"/>
          <p:cNvSpPr>
            <a:spLocks noGrp="1" noChangeArrowheads="1"/>
          </p:cNvSpPr>
          <p:nvPr>
            <p:ph idx="1"/>
          </p:nvPr>
        </p:nvSpPr>
        <p:spPr>
          <a:xfrm>
            <a:off x="1665289" y="1434703"/>
            <a:ext cx="5303837" cy="3013472"/>
          </a:xfrm>
        </p:spPr>
        <p:txBody>
          <a:bodyPr rtlCol="0">
            <a:normAutofit/>
          </a:bodyPr>
          <a:lstStyle/>
          <a:p>
            <a:pPr marL="533400" indent="-533400" fontAlgn="auto">
              <a:lnSpc>
                <a:spcPct val="110000"/>
              </a:lnSpc>
              <a:spcBef>
                <a:spcPts val="0"/>
              </a:spcBef>
              <a:defRPr/>
            </a:pPr>
            <a:r>
              <a:rPr lang="en-US" smtClean="0">
                <a:effectLst>
                  <a:outerShdw blurRad="38100" dist="38100" dir="2700000" algn="tl">
                    <a:srgbClr val="000000">
                      <a:alpha val="43137"/>
                    </a:srgbClr>
                  </a:outerShdw>
                </a:effectLst>
              </a:rPr>
              <a:t>Teknik Industri</a:t>
            </a:r>
            <a:endParaRPr lang="en-US">
              <a:effectLst>
                <a:outerShdw blurRad="38100" dist="38100" dir="2700000" algn="tl">
                  <a:srgbClr val="000000">
                    <a:alpha val="43137"/>
                  </a:srgbClr>
                </a:outerShdw>
              </a:effectLst>
            </a:endParaRPr>
          </a:p>
          <a:p>
            <a:pPr marL="533400" indent="-533400" fontAlgn="auto">
              <a:lnSpc>
                <a:spcPct val="110000"/>
              </a:lnSpc>
              <a:spcBef>
                <a:spcPts val="0"/>
              </a:spcBef>
              <a:defRPr/>
            </a:pPr>
            <a:r>
              <a:rPr lang="en-US" smtClean="0">
                <a:effectLst>
                  <a:outerShdw blurRad="38100" dist="38100" dir="2700000" algn="tl">
                    <a:srgbClr val="000000">
                      <a:alpha val="43137"/>
                    </a:srgbClr>
                  </a:outerShdw>
                </a:effectLst>
              </a:rPr>
              <a:t>Sain Manajemen</a:t>
            </a:r>
            <a:endParaRPr lang="en-US">
              <a:effectLst>
                <a:outerShdw blurRad="38100" dist="38100" dir="2700000" algn="tl">
                  <a:srgbClr val="000000">
                    <a:alpha val="43137"/>
                  </a:srgbClr>
                </a:outerShdw>
              </a:effectLst>
            </a:endParaRPr>
          </a:p>
          <a:p>
            <a:pPr marL="533400" indent="-533400" fontAlgn="auto">
              <a:lnSpc>
                <a:spcPct val="110000"/>
              </a:lnSpc>
              <a:spcBef>
                <a:spcPts val="0"/>
              </a:spcBef>
              <a:defRPr/>
            </a:pPr>
            <a:r>
              <a:rPr lang="en-US" smtClean="0">
                <a:effectLst>
                  <a:outerShdw blurRad="38100" dist="38100" dir="2700000" algn="tl">
                    <a:srgbClr val="000000">
                      <a:alpha val="43137"/>
                    </a:srgbClr>
                  </a:outerShdw>
                </a:effectLst>
              </a:rPr>
              <a:t>Sain Biologi</a:t>
            </a:r>
            <a:endParaRPr lang="en-US">
              <a:effectLst>
                <a:outerShdw blurRad="38100" dist="38100" dir="2700000" algn="tl">
                  <a:srgbClr val="000000">
                    <a:alpha val="43137"/>
                  </a:srgbClr>
                </a:outerShdw>
              </a:effectLst>
            </a:endParaRPr>
          </a:p>
          <a:p>
            <a:pPr marL="533400" indent="-533400" fontAlgn="auto">
              <a:lnSpc>
                <a:spcPct val="110000"/>
              </a:lnSpc>
              <a:spcBef>
                <a:spcPts val="0"/>
              </a:spcBef>
              <a:defRPr/>
            </a:pPr>
            <a:r>
              <a:rPr lang="en-US" smtClean="0">
                <a:effectLst>
                  <a:outerShdw blurRad="38100" dist="38100" dir="2700000" algn="tl">
                    <a:srgbClr val="000000">
                      <a:alpha val="43137"/>
                    </a:srgbClr>
                  </a:outerShdw>
                </a:effectLst>
              </a:rPr>
              <a:t>Sain Fisika</a:t>
            </a:r>
            <a:endParaRPr lang="en-US">
              <a:effectLst>
                <a:outerShdw blurRad="38100" dist="38100" dir="2700000" algn="tl">
                  <a:srgbClr val="000000">
                    <a:alpha val="43137"/>
                  </a:srgbClr>
                </a:outerShdw>
              </a:effectLst>
            </a:endParaRPr>
          </a:p>
          <a:p>
            <a:pPr marL="533400" indent="-533400" fontAlgn="auto">
              <a:lnSpc>
                <a:spcPct val="110000"/>
              </a:lnSpc>
              <a:spcBef>
                <a:spcPts val="0"/>
              </a:spcBef>
              <a:defRPr/>
            </a:pPr>
            <a:r>
              <a:rPr lang="en-US" smtClean="0">
                <a:effectLst>
                  <a:outerShdw blurRad="38100" dist="38100" dir="2700000" algn="tl">
                    <a:srgbClr val="000000">
                      <a:alpha val="43137"/>
                    </a:srgbClr>
                  </a:outerShdw>
                </a:effectLst>
              </a:rPr>
              <a:t>Teknologi Informasi</a:t>
            </a:r>
            <a:endParaRPr lang="en-US">
              <a:effectLst>
                <a:outerShdw blurRad="38100" dist="38100" dir="2700000" algn="tl">
                  <a:srgbClr val="000000">
                    <a:alpha val="43137"/>
                  </a:srgbClr>
                </a:outerShdw>
              </a:effectLst>
            </a:endParaRPr>
          </a:p>
        </p:txBody>
      </p:sp>
    </p:spTree>
  </p:cSld>
  <p:clrMapOvr>
    <a:masterClrMapping/>
  </p:clrMapOvr>
  <p:transition>
    <p:pull dir="l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457200" y="205978"/>
            <a:ext cx="8229600" cy="1232297"/>
          </a:xfrm>
        </p:spPr>
        <p:txBody>
          <a:bodyPr>
            <a:normAutofit/>
          </a:bodyPr>
          <a:lstStyle/>
          <a:p>
            <a:r>
              <a:rPr lang="en-US" altLang="en-US" smtClean="0">
                <a:latin typeface="Arial" pitchFamily="34" charset="0"/>
                <a:cs typeface="Arial" pitchFamily="34" charset="0"/>
              </a:rPr>
              <a:t>Operasi untuk Barang dan Jasa</a:t>
            </a:r>
          </a:p>
        </p:txBody>
      </p:sp>
      <p:sp>
        <p:nvSpPr>
          <p:cNvPr id="86018" name="Content Placeholder 2"/>
          <p:cNvSpPr>
            <a:spLocks noGrp="1"/>
          </p:cNvSpPr>
          <p:nvPr>
            <p:ph idx="1"/>
          </p:nvPr>
        </p:nvSpPr>
        <p:spPr>
          <a:xfrm>
            <a:off x="622300" y="1581150"/>
            <a:ext cx="7924800" cy="2447925"/>
          </a:xfrm>
        </p:spPr>
        <p:txBody>
          <a:bodyPr>
            <a:normAutofit fontScale="92500" lnSpcReduction="10000"/>
          </a:bodyPr>
          <a:lstStyle/>
          <a:p>
            <a:pPr>
              <a:lnSpc>
                <a:spcPct val="110000"/>
              </a:lnSpc>
              <a:spcBef>
                <a:spcPts val="0"/>
              </a:spcBef>
              <a:spcAft>
                <a:spcPts val="600"/>
              </a:spcAft>
              <a:buClr>
                <a:srgbClr val="FFFF00"/>
              </a:buClr>
              <a:buSzPct val="100000"/>
              <a:buFont typeface="Wingdings" pitchFamily="2" charset="2"/>
              <a:buChar char="§"/>
            </a:pPr>
            <a:r>
              <a:rPr lang="en-US" altLang="en-US" smtClean="0">
                <a:latin typeface="Calibri" panose="020F0502020204030204" pitchFamily="34" charset="0"/>
                <a:cs typeface="Calibri" panose="020F0502020204030204" pitchFamily="34" charset="0"/>
              </a:rPr>
              <a:t>Manufaktur memproduksi produk berujud, jasa biasanya tidak berujud</a:t>
            </a:r>
          </a:p>
          <a:p>
            <a:pPr>
              <a:lnSpc>
                <a:spcPct val="110000"/>
              </a:lnSpc>
              <a:spcBef>
                <a:spcPts val="0"/>
              </a:spcBef>
              <a:spcAft>
                <a:spcPts val="600"/>
              </a:spcAft>
              <a:buClr>
                <a:srgbClr val="FFFF00"/>
              </a:buClr>
              <a:buSzPct val="100000"/>
              <a:buFont typeface="Wingdings" pitchFamily="2" charset="2"/>
              <a:buChar char="§"/>
            </a:pPr>
            <a:r>
              <a:rPr lang="en-US" altLang="en-US" smtClean="0">
                <a:latin typeface="Calibri" panose="020F0502020204030204" pitchFamily="34" charset="0"/>
                <a:cs typeface="Calibri" panose="020F0502020204030204" pitchFamily="34" charset="0"/>
              </a:rPr>
              <a:t>Kegiatan operasi seringkali sangat sama</a:t>
            </a:r>
          </a:p>
          <a:p>
            <a:pPr>
              <a:lnSpc>
                <a:spcPct val="110000"/>
              </a:lnSpc>
              <a:spcBef>
                <a:spcPts val="0"/>
              </a:spcBef>
              <a:spcAft>
                <a:spcPts val="600"/>
              </a:spcAft>
              <a:buClr>
                <a:srgbClr val="FFFF00"/>
              </a:buClr>
              <a:buSzPct val="100000"/>
              <a:buFont typeface="Wingdings" pitchFamily="2" charset="2"/>
              <a:buChar char="§"/>
            </a:pPr>
            <a:r>
              <a:rPr lang="en-US" altLang="en-US" smtClean="0">
                <a:latin typeface="Calibri" panose="020F0502020204030204" pitchFamily="34" charset="0"/>
                <a:cs typeface="Calibri" panose="020F0502020204030204" pitchFamily="34" charset="0"/>
              </a:rPr>
              <a:t>Perpedaannya tidak selalu jelas</a:t>
            </a:r>
          </a:p>
          <a:p>
            <a:pPr>
              <a:lnSpc>
                <a:spcPct val="110000"/>
              </a:lnSpc>
              <a:spcBef>
                <a:spcPts val="0"/>
              </a:spcBef>
              <a:spcAft>
                <a:spcPts val="600"/>
              </a:spcAft>
              <a:buClr>
                <a:srgbClr val="FFFF00"/>
              </a:buClr>
              <a:buSzPct val="100000"/>
              <a:buFont typeface="Wingdings" pitchFamily="2" charset="2"/>
              <a:buChar char="§"/>
            </a:pPr>
            <a:r>
              <a:rPr lang="en-US" altLang="en-US" smtClean="0">
                <a:latin typeface="Calibri" panose="020F0502020204030204" pitchFamily="34" charset="0"/>
                <a:cs typeface="Calibri" panose="020F0502020204030204" pitchFamily="34" charset="0"/>
              </a:rPr>
              <a:t>Sedikit sekali yang murni jasa</a:t>
            </a:r>
          </a:p>
        </p:txBody>
      </p:sp>
    </p:spTree>
  </p:cSld>
  <p:clrMapOvr>
    <a:masterClrMapping/>
  </p:clrMapOvr>
  <p:transition spd="slow">
    <p:pull dir="l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fontAlgn="auto">
              <a:spcAft>
                <a:spcPts val="0"/>
              </a:spcAft>
              <a:defRPr/>
            </a:pPr>
            <a:r>
              <a:rPr lang="en-US" sz="2400" smtClean="0"/>
              <a:t>Perbedaan antara  Barang dan Jasa</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2277070287"/>
              </p:ext>
            </p:extLst>
          </p:nvPr>
        </p:nvGraphicFramePr>
        <p:xfrm>
          <a:off x="368300" y="915475"/>
          <a:ext cx="8470900" cy="4076923"/>
        </p:xfrm>
        <a:graphic>
          <a:graphicData uri="http://schemas.openxmlformats.org/drawingml/2006/table">
            <a:tbl>
              <a:tblPr firstRow="1" bandRow="1">
                <a:tableStyleId>{2D5ABB26-0587-4C30-8999-92F81FD0307C}</a:tableStyleId>
              </a:tblPr>
              <a:tblGrid>
                <a:gridCol w="1402737"/>
                <a:gridCol w="2805475"/>
                <a:gridCol w="4262688"/>
              </a:tblGrid>
              <a:tr h="232202">
                <a:tc>
                  <a:txBody>
                    <a:bodyPr/>
                    <a:lstStyle/>
                    <a:p>
                      <a:r>
                        <a:rPr lang="en-US" sz="1100" b="1" dirty="0" smtClean="0">
                          <a:solidFill>
                            <a:schemeClr val="bg1"/>
                          </a:solidFill>
                        </a:rPr>
                        <a:t>TABLE 1.3</a:t>
                      </a:r>
                      <a:endParaRPr lang="en-US" sz="1100" b="1" dirty="0">
                        <a:solidFill>
                          <a:schemeClr val="bg1"/>
                        </a:solidFill>
                      </a:endParaRPr>
                    </a:p>
                  </a:txBody>
                  <a:tcPr marT="34295" marB="34295">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solidFill>
                      <a:schemeClr val="tx1"/>
                    </a:solidFill>
                  </a:tcPr>
                </a:tc>
                <a:tc>
                  <a:txBody>
                    <a:bodyPr/>
                    <a:lstStyle/>
                    <a:p>
                      <a:endParaRPr lang="en-US" sz="1100" b="1" dirty="0"/>
                    </a:p>
                  </a:txBody>
                  <a:tcPr marT="34295" marB="34295">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b="1" dirty="0"/>
                    </a:p>
                  </a:txBody>
                  <a:tcPr marT="34295" marB="34295">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57">
                <a:tc gridSpan="2">
                  <a:txBody>
                    <a:bodyPr/>
                    <a:lstStyle/>
                    <a:p>
                      <a:r>
                        <a:rPr lang="en-US" sz="1100" b="1" smtClean="0">
                          <a:solidFill>
                            <a:srgbClr val="FFFFFF"/>
                          </a:solidFill>
                        </a:rPr>
                        <a:t>KARAKTERISTIK</a:t>
                      </a:r>
                      <a:r>
                        <a:rPr lang="en-US" sz="1100" b="1" baseline="0" smtClean="0">
                          <a:solidFill>
                            <a:srgbClr val="FFFFFF"/>
                          </a:solidFill>
                        </a:rPr>
                        <a:t> JASA</a:t>
                      </a:r>
                      <a:endParaRPr lang="en-US" sz="1100" b="1" dirty="0">
                        <a:solidFill>
                          <a:srgbClr val="FFFFFF"/>
                        </a:solidFill>
                      </a:endParaRP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100" b="1" smtClean="0">
                          <a:solidFill>
                            <a:srgbClr val="FFFFFF"/>
                          </a:solidFill>
                        </a:rPr>
                        <a:t>KARAKTERISTIK</a:t>
                      </a:r>
                      <a:r>
                        <a:rPr lang="en-US" sz="1100" b="1" baseline="0" smtClean="0">
                          <a:solidFill>
                            <a:srgbClr val="FFFFFF"/>
                          </a:solidFill>
                        </a:rPr>
                        <a:t> BARANG</a:t>
                      </a:r>
                      <a:endParaRPr lang="en-US" sz="1100" b="1" dirty="0">
                        <a:solidFill>
                          <a:srgbClr val="FFFFFF"/>
                        </a:solidFil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38157">
                <a:tc gridSpan="2">
                  <a:txBody>
                    <a:bodyPr/>
                    <a:lstStyle/>
                    <a:p>
                      <a:r>
                        <a:rPr lang="en-US" sz="1050" b="0" kern="1200" smtClean="0">
                          <a:solidFill>
                            <a:schemeClr val="tx1"/>
                          </a:solidFill>
                          <a:effectLst/>
                          <a:latin typeface="+mn-lt"/>
                          <a:ea typeface="+mn-ea"/>
                          <a:cs typeface="+mn-cs"/>
                        </a:rPr>
                        <a:t>Tidak berujud: Naik</a:t>
                      </a:r>
                      <a:r>
                        <a:rPr lang="en-US" sz="1050" b="0" kern="1200" baseline="0" smtClean="0">
                          <a:solidFill>
                            <a:schemeClr val="tx1"/>
                          </a:solidFill>
                          <a:effectLst/>
                          <a:latin typeface="+mn-lt"/>
                          <a:ea typeface="+mn-ea"/>
                          <a:cs typeface="+mn-cs"/>
                        </a:rPr>
                        <a:t> di kursi </a:t>
                      </a:r>
                      <a:r>
                        <a:rPr lang="en-US" sz="1050" b="0" kern="1200" baseline="0" smtClean="0">
                          <a:solidFill>
                            <a:schemeClr val="tx1"/>
                          </a:solidFill>
                          <a:effectLst/>
                          <a:latin typeface="+mn-lt"/>
                          <a:ea typeface="+mn-ea"/>
                          <a:cs typeface="+mn-cs"/>
                        </a:rPr>
                        <a:t>pesawat terbang</a:t>
                      </a:r>
                      <a:endParaRPr lang="en-US" sz="1050" b="0" dirty="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100" b="0" kern="1200" smtClean="0">
                          <a:solidFill>
                            <a:schemeClr val="tx1"/>
                          </a:solidFill>
                          <a:effectLst/>
                          <a:latin typeface="+mn-lt"/>
                          <a:ea typeface="+mn-ea"/>
                          <a:cs typeface="+mn-cs"/>
                        </a:rPr>
                        <a:t>Berujud: Kursi itu sendiri </a:t>
                      </a:r>
                      <a:endParaRPr lang="en-US" sz="1100" b="0"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Produksi dan konsumsi terjadi secara simultan (bersamaan): Salon kecantikan menproduksi potongrambut yang dikonsumsi pada</a:t>
                      </a:r>
                      <a:r>
                        <a:rPr lang="en-US" sz="1050" b="0" kern="1200" baseline="0" smtClean="0">
                          <a:solidFill>
                            <a:schemeClr val="tx1"/>
                          </a:solidFill>
                          <a:effectLst/>
                          <a:latin typeface="+mn-lt"/>
                          <a:ea typeface="+mn-ea"/>
                          <a:cs typeface="+mn-cs"/>
                        </a:rPr>
                        <a:t> saat yang bersamaan dengan produksi.</a:t>
                      </a: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0" kern="1200" smtClean="0">
                          <a:solidFill>
                            <a:schemeClr val="tx1"/>
                          </a:solidFill>
                          <a:effectLst/>
                          <a:latin typeface="+mn-lt"/>
                          <a:ea typeface="+mn-ea"/>
                          <a:cs typeface="+mn-cs"/>
                        </a:rPr>
                        <a:t>Biasanya produk dapat disimpan dalam persediaan (produk alat kecantikan)</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67">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Unik: Perusahaan investasi dan rumah sakit masing-masing</a:t>
                      </a:r>
                      <a:r>
                        <a:rPr lang="en-US" sz="1050" b="0" kern="1200" baseline="0" smtClean="0">
                          <a:solidFill>
                            <a:schemeClr val="tx1"/>
                          </a:solidFill>
                          <a:effectLst/>
                          <a:latin typeface="+mn-lt"/>
                          <a:ea typeface="+mn-ea"/>
                          <a:cs typeface="+mn-cs"/>
                        </a:rPr>
                        <a:t> punya keunikan</a:t>
                      </a:r>
                      <a:r>
                        <a:rPr lang="en-US" sz="1050" b="0" kern="1200" smtClean="0">
                          <a:solidFill>
                            <a:schemeClr val="tx1"/>
                          </a:solidFill>
                          <a:effectLst/>
                          <a:latin typeface="+mn-lt"/>
                          <a:ea typeface="+mn-ea"/>
                          <a:cs typeface="+mn-cs"/>
                        </a:rPr>
                        <a:t> </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0" kern="1200" smtClean="0">
                          <a:solidFill>
                            <a:schemeClr val="tx1"/>
                          </a:solidFill>
                          <a:effectLst/>
                          <a:latin typeface="+mn-lt"/>
                          <a:ea typeface="+mn-ea"/>
                          <a:cs typeface="+mn-cs"/>
                        </a:rPr>
                        <a:t>Diproduksi produk yang sama  </a:t>
                      </a:r>
                      <a:r>
                        <a:rPr lang="en-US" sz="1100" b="0" kern="1200" dirty="0" smtClean="0">
                          <a:solidFill>
                            <a:schemeClr val="tx1"/>
                          </a:solidFill>
                          <a:effectLst/>
                          <a:latin typeface="+mn-lt"/>
                          <a:ea typeface="+mn-ea"/>
                          <a:cs typeface="+mn-cs"/>
                        </a:rPr>
                        <a:t>(iPods) </a:t>
                      </a:r>
                      <a:endParaRPr lang="en-US" sz="1100" b="0"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Interaksi dengan pelanggan tinggi: Kadang-kadang interaksi inilah</a:t>
                      </a:r>
                      <a:r>
                        <a:rPr lang="en-US" sz="1050" b="0" kern="1200" baseline="0" smtClean="0">
                          <a:solidFill>
                            <a:schemeClr val="tx1"/>
                          </a:solidFill>
                          <a:effectLst/>
                          <a:latin typeface="+mn-lt"/>
                          <a:ea typeface="+mn-ea"/>
                          <a:cs typeface="+mn-cs"/>
                        </a:rPr>
                        <a:t> yang dibeli oleh pelanggan</a:t>
                      </a:r>
                    </a:p>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a:t>
                      </a:r>
                      <a:r>
                        <a:rPr lang="en-US" sz="1050" b="0" kern="1200" dirty="0" smtClean="0">
                          <a:solidFill>
                            <a:schemeClr val="tx1"/>
                          </a:solidFill>
                          <a:effectLst/>
                          <a:latin typeface="+mn-lt"/>
                          <a:ea typeface="+mn-ea"/>
                          <a:cs typeface="+mn-cs"/>
                        </a:rPr>
                        <a:t>consulting, education) </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0" kern="1200" smtClean="0">
                          <a:solidFill>
                            <a:schemeClr val="tx1"/>
                          </a:solidFill>
                          <a:effectLst/>
                          <a:latin typeface="+mn-lt"/>
                          <a:ea typeface="+mn-ea"/>
                          <a:cs typeface="+mn-cs"/>
                        </a:rPr>
                        <a:t>Terbatas keterlibatan pelanggan pada proses</a:t>
                      </a:r>
                      <a:r>
                        <a:rPr lang="en-US" sz="1100" b="0" kern="1200" baseline="0" smtClean="0">
                          <a:solidFill>
                            <a:schemeClr val="tx1"/>
                          </a:solidFill>
                          <a:effectLst/>
                          <a:latin typeface="+mn-lt"/>
                          <a:ea typeface="+mn-ea"/>
                          <a:cs typeface="+mn-cs"/>
                        </a:rPr>
                        <a:t> produksi</a:t>
                      </a:r>
                      <a:endParaRPr lang="en-US" sz="1100" b="0"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r>
                        <a:rPr lang="en-US" sz="1050" b="0" kern="1200" smtClean="0">
                          <a:solidFill>
                            <a:schemeClr val="tx1"/>
                          </a:solidFill>
                          <a:effectLst/>
                          <a:latin typeface="+mn-lt"/>
                          <a:ea typeface="+mn-ea"/>
                          <a:cs typeface="+mn-cs"/>
                        </a:rPr>
                        <a:t>Definisi produk tidak konsisten: Asuransi mobil berbeda sesuai umur dan jenis mobil</a:t>
                      </a: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100" b="0" kern="1200" smtClean="0">
                          <a:solidFill>
                            <a:schemeClr val="tx1"/>
                          </a:solidFill>
                          <a:effectLst/>
                          <a:latin typeface="+mn-lt"/>
                          <a:ea typeface="+mn-ea"/>
                          <a:cs typeface="+mn-cs"/>
                        </a:rPr>
                        <a:t>Produk terstandarisasi (iPhone</a:t>
                      </a:r>
                      <a:r>
                        <a:rPr lang="en-US" sz="1100" b="0" kern="1200" dirty="0" smtClean="0">
                          <a:solidFill>
                            <a:schemeClr val="tx1"/>
                          </a:solidFill>
                          <a:effectLst/>
                          <a:latin typeface="+mn-lt"/>
                          <a:ea typeface="+mn-ea"/>
                          <a:cs typeface="+mn-cs"/>
                        </a:rPr>
                        <a:t>) </a:t>
                      </a:r>
                      <a:endParaRPr lang="en-US" sz="1100" b="0"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Sering berbasis pada pengetahuan: Hukum,</a:t>
                      </a:r>
                      <a:r>
                        <a:rPr lang="en-US" sz="1050" b="0" kern="1200" baseline="0" smtClean="0">
                          <a:solidFill>
                            <a:schemeClr val="tx1"/>
                          </a:solidFill>
                          <a:effectLst/>
                          <a:latin typeface="+mn-lt"/>
                          <a:ea typeface="+mn-ea"/>
                          <a:cs typeface="+mn-cs"/>
                        </a:rPr>
                        <a:t> pendidikan, dan layanan kesehatan agak sulit untuk diotomasi</a:t>
                      </a:r>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0" kern="1200" smtClean="0">
                          <a:solidFill>
                            <a:schemeClr val="tx1"/>
                          </a:solidFill>
                          <a:effectLst/>
                          <a:latin typeface="+mn-lt"/>
                          <a:ea typeface="+mn-ea"/>
                          <a:cs typeface="+mn-cs"/>
                        </a:rPr>
                        <a:t>Produk berujud yang terstandarisasi cenderung dapat diotomasikan</a:t>
                      </a:r>
                      <a:endParaRPr lang="en-US" sz="1100" b="0" dirty="0" smtClean="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Layanan tersebar: Layanan mungkin terjadi di toko ritel, di kantor lokal, panggilan, atau melalui internet </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sz="1100" b="0" kern="1200" smtClean="0">
                          <a:solidFill>
                            <a:schemeClr val="tx1"/>
                          </a:solidFill>
                          <a:effectLst/>
                          <a:latin typeface="+mn-lt"/>
                          <a:ea typeface="+mn-ea"/>
                          <a:cs typeface="+mn-cs"/>
                        </a:rPr>
                        <a:t>Produk biasanya diproduksi pada fasilitas yang tetap</a:t>
                      </a:r>
                    </a:p>
                    <a:p>
                      <a:endParaRPr lang="en-US" sz="1100" b="0" dirty="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2">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0" kern="1200" smtClean="0">
                          <a:solidFill>
                            <a:schemeClr val="tx1"/>
                          </a:solidFill>
                          <a:effectLst/>
                          <a:latin typeface="+mn-lt"/>
                          <a:ea typeface="+mn-ea"/>
                          <a:cs typeface="+mn-cs"/>
                        </a:rPr>
                        <a:t>Kualitas mungkin sulit dievaluasi: Konsultansi, pendidikan, dan layanan kesehatan</a:t>
                      </a:r>
                      <a:endParaRPr lang="en-US" sz="1050" b="0" dirty="0" smtClean="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0" kern="1200" smtClean="0">
                          <a:solidFill>
                            <a:schemeClr val="tx1"/>
                          </a:solidFill>
                          <a:effectLst/>
                          <a:latin typeface="+mn-lt"/>
                          <a:ea typeface="+mn-ea"/>
                          <a:cs typeface="+mn-cs"/>
                        </a:rPr>
                        <a:t>Banyak aspek kualitas produk berujud mudah dievaluasi</a:t>
                      </a:r>
                    </a:p>
                    <a:p>
                      <a:pPr marL="0" marR="0" indent="0" algn="l" defTabSz="457200" rtl="0" eaLnBrk="1" fontAlgn="auto" latinLnBrk="0" hangingPunct="1">
                        <a:lnSpc>
                          <a:spcPct val="100000"/>
                        </a:lnSpc>
                        <a:spcBef>
                          <a:spcPts val="0"/>
                        </a:spcBef>
                        <a:spcAft>
                          <a:spcPts val="0"/>
                        </a:spcAft>
                        <a:buClrTx/>
                        <a:buSzTx/>
                        <a:buFontTx/>
                        <a:buNone/>
                        <a:tabLst/>
                        <a:defRPr/>
                      </a:pPr>
                      <a:r>
                        <a:rPr lang="en-US" sz="1100" b="0" kern="1200" smtClean="0">
                          <a:solidFill>
                            <a:schemeClr val="tx1"/>
                          </a:solidFill>
                          <a:effectLst/>
                          <a:latin typeface="+mn-lt"/>
                          <a:ea typeface="+mn-ea"/>
                          <a:cs typeface="+mn-cs"/>
                        </a:rPr>
                        <a:t>(kekuatan sebuah mur) </a:t>
                      </a:r>
                      <a:endParaRPr lang="en-US" sz="1100" b="0" dirty="0" smtClean="0"/>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67">
                <a:tc gridSpan="2">
                  <a:txBody>
                    <a:bodyPr/>
                    <a:lstStyle/>
                    <a:p>
                      <a:r>
                        <a:rPr lang="en-US" sz="1050" b="0" kern="1200" smtClean="0">
                          <a:solidFill>
                            <a:schemeClr val="tx1"/>
                          </a:solidFill>
                          <a:effectLst/>
                          <a:latin typeface="+mn-lt"/>
                          <a:ea typeface="+mn-ea"/>
                          <a:cs typeface="+mn-cs"/>
                        </a:rPr>
                        <a:t>Tidak biasa dijual kembali (reselling): Konser musik atau  kesehatan</a:t>
                      </a:r>
                      <a:endParaRPr lang="en-US" sz="1050" b="0" dirty="0"/>
                    </a:p>
                  </a:txBody>
                  <a:tcPr marT="34295" marB="34295">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tc>
                <a:tc>
                  <a:txBody>
                    <a:bodyPr/>
                    <a:lstStyle/>
                    <a:p>
                      <a:r>
                        <a:rPr lang="en-US" sz="1100" b="0" kern="1200" smtClean="0">
                          <a:solidFill>
                            <a:schemeClr val="tx1"/>
                          </a:solidFill>
                          <a:effectLst/>
                          <a:latin typeface="+mn-lt"/>
                          <a:ea typeface="+mn-ea"/>
                          <a:cs typeface="+mn-cs"/>
                        </a:rPr>
                        <a:t>Produk sering memiliki nilai sisa</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2/3*#ppt_w"/>
                                          </p:val>
                                        </p:tav>
                                        <p:tav tm="100000">
                                          <p:val>
                                            <p:strVal val="#ppt_w"/>
                                          </p:val>
                                        </p:tav>
                                      </p:tavLst>
                                    </p:anim>
                                    <p:anim calcmode="lin" valueType="num">
                                      <p:cBhvr>
                                        <p:cTn id="8"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77636" y="93507"/>
            <a:ext cx="8153400" cy="1096565"/>
          </a:xfrm>
          <a:extLst/>
        </p:spPr>
        <p:txBody>
          <a:bodyPr rtlCol="0">
            <a:noAutofit/>
          </a:bodyPr>
          <a:lstStyle/>
          <a:p>
            <a:pPr defTabSz="836613" fontAlgn="auto">
              <a:spcAft>
                <a:spcPts val="0"/>
              </a:spcAft>
              <a:defRPr/>
            </a:pPr>
            <a:r>
              <a:rPr lang="en-US" sz="2800" smtClean="0"/>
              <a:t>Penyerapan tenaga kerja di sektor Pertanian, Manufaktur dan jasa di Amerika</a:t>
            </a:r>
            <a:endParaRPr lang="en-US" sz="2800" dirty="0"/>
          </a:p>
        </p:txBody>
      </p:sp>
      <p:sp>
        <p:nvSpPr>
          <p:cNvPr id="58" name="Text Box 4"/>
          <p:cNvSpPr txBox="1">
            <a:spLocks noChangeArrowheads="1"/>
          </p:cNvSpPr>
          <p:nvPr/>
        </p:nvSpPr>
        <p:spPr bwMode="auto">
          <a:xfrm>
            <a:off x="116995" y="1180892"/>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1.5</a:t>
            </a:r>
          </a:p>
        </p:txBody>
      </p:sp>
      <p:grpSp>
        <p:nvGrpSpPr>
          <p:cNvPr id="5" name="Group 4"/>
          <p:cNvGrpSpPr>
            <a:grpSpLocks/>
          </p:cNvGrpSpPr>
          <p:nvPr/>
        </p:nvGrpSpPr>
        <p:grpSpPr bwMode="auto">
          <a:xfrm>
            <a:off x="1117591" y="1350169"/>
            <a:ext cx="7061209" cy="3439266"/>
            <a:chOff x="1091739" y="1748770"/>
            <a:chExt cx="7061662" cy="4585628"/>
          </a:xfrm>
        </p:grpSpPr>
        <p:sp>
          <p:nvSpPr>
            <p:cNvPr id="61" name="Rectangle 60"/>
            <p:cNvSpPr/>
            <p:nvPr/>
          </p:nvSpPr>
          <p:spPr>
            <a:xfrm>
              <a:off x="1844271" y="2256763"/>
              <a:ext cx="5582008" cy="3135014"/>
            </a:xfrm>
            <a:prstGeom prst="rect">
              <a:avLst/>
            </a:prstGeom>
            <a:solidFill>
              <a:schemeClr val="accent3"/>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400">
                <a:latin typeface="Helvetica Neue"/>
                <a:cs typeface="Helvetica Neue"/>
              </a:endParaRPr>
            </a:p>
          </p:txBody>
        </p:sp>
        <p:sp>
          <p:nvSpPr>
            <p:cNvPr id="88069" name="TextBox 62"/>
            <p:cNvSpPr txBox="1">
              <a:spLocks noChangeArrowheads="1"/>
            </p:cNvSpPr>
            <p:nvPr/>
          </p:nvSpPr>
          <p:spPr bwMode="auto">
            <a:xfrm>
              <a:off x="1513688" y="1748770"/>
              <a:ext cx="537361" cy="396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84000"/>
                </a:lnSpc>
              </a:pPr>
              <a:r>
                <a:rPr lang="en-US" altLang="en-US" sz="1100">
                  <a:latin typeface="Arial" pitchFamily="34" charset="0"/>
                </a:rPr>
                <a:t>100 –</a:t>
              </a:r>
            </a:p>
            <a:p>
              <a:pPr algn="r">
                <a:lnSpc>
                  <a:spcPct val="284000"/>
                </a:lnSpc>
              </a:pPr>
              <a:r>
                <a:rPr lang="en-US" altLang="en-US" sz="1100">
                  <a:latin typeface="Arial" pitchFamily="34" charset="0"/>
                </a:rPr>
                <a:t>80 –</a:t>
              </a:r>
            </a:p>
            <a:p>
              <a:pPr algn="r">
                <a:lnSpc>
                  <a:spcPct val="284000"/>
                </a:lnSpc>
              </a:pPr>
              <a:r>
                <a:rPr lang="en-US" altLang="en-US" sz="1100">
                  <a:latin typeface="Arial" pitchFamily="34" charset="0"/>
                </a:rPr>
                <a:t>60 –</a:t>
              </a:r>
            </a:p>
            <a:p>
              <a:pPr algn="r">
                <a:lnSpc>
                  <a:spcPct val="284000"/>
                </a:lnSpc>
              </a:pPr>
              <a:r>
                <a:rPr lang="en-US" altLang="en-US" sz="1100">
                  <a:latin typeface="Arial" pitchFamily="34" charset="0"/>
                </a:rPr>
                <a:t>40 –</a:t>
              </a:r>
            </a:p>
            <a:p>
              <a:pPr algn="r">
                <a:lnSpc>
                  <a:spcPct val="284000"/>
                </a:lnSpc>
              </a:pPr>
              <a:r>
                <a:rPr lang="en-US" altLang="en-US" sz="1100">
                  <a:latin typeface="Arial" pitchFamily="34" charset="0"/>
                </a:rPr>
                <a:t>20 –</a:t>
              </a:r>
            </a:p>
            <a:p>
              <a:pPr algn="r">
                <a:lnSpc>
                  <a:spcPct val="284000"/>
                </a:lnSpc>
              </a:pPr>
              <a:r>
                <a:rPr lang="en-US" altLang="en-US" sz="1100">
                  <a:latin typeface="Arial" pitchFamily="34" charset="0"/>
                </a:rPr>
                <a:t>0 –</a:t>
              </a:r>
            </a:p>
          </p:txBody>
        </p:sp>
        <p:sp>
          <p:nvSpPr>
            <p:cNvPr id="64" name="Freeform 63"/>
            <p:cNvSpPr/>
            <p:nvPr/>
          </p:nvSpPr>
          <p:spPr>
            <a:xfrm>
              <a:off x="2123689" y="2717132"/>
              <a:ext cx="5034286" cy="2473292"/>
            </a:xfrm>
            <a:custGeom>
              <a:avLst/>
              <a:gdLst>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60700 w 4292600"/>
                <a:gd name="connsiteY6" fmla="*/ 698500 h 2108200"/>
                <a:gd name="connsiteX7" fmla="*/ 3530600 w 4292600"/>
                <a:gd name="connsiteY7" fmla="*/ 419100 h 2108200"/>
                <a:gd name="connsiteX8" fmla="*/ 4013200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26834 w 4292600"/>
                <a:gd name="connsiteY6" fmla="*/ 723900 h 2108200"/>
                <a:gd name="connsiteX7" fmla="*/ 3530600 w 4292600"/>
                <a:gd name="connsiteY7" fmla="*/ 419100 h 2108200"/>
                <a:gd name="connsiteX8" fmla="*/ 4013200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26834 w 4292600"/>
                <a:gd name="connsiteY6" fmla="*/ 723900 h 2108200"/>
                <a:gd name="connsiteX7" fmla="*/ 3530600 w 4292600"/>
                <a:gd name="connsiteY7" fmla="*/ 385234 h 2108200"/>
                <a:gd name="connsiteX8" fmla="*/ 4013200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4600 w 4292600"/>
                <a:gd name="connsiteY5" fmla="*/ 1219200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495300 w 4292600"/>
                <a:gd name="connsiteY1" fmla="*/ 1879600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016000 w 4292600"/>
                <a:gd name="connsiteY2" fmla="*/ 1778000 h 2108200"/>
                <a:gd name="connsiteX3" fmla="*/ 1511300 w 4292600"/>
                <a:gd name="connsiteY3" fmla="*/ 1625600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511300 w 4292600"/>
                <a:gd name="connsiteY3" fmla="*/ 1625600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019300 w 4292600"/>
                <a:gd name="connsiteY4" fmla="*/ 1524000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357967 w 4292600"/>
                <a:gd name="connsiteY4" fmla="*/ 1418167 h 2108200"/>
                <a:gd name="connsiteX5" fmla="*/ 2518833 w 4292600"/>
                <a:gd name="connsiteY5" fmla="*/ 12361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357967 w 4292600"/>
                <a:gd name="connsiteY4" fmla="*/ 1418167 h 2108200"/>
                <a:gd name="connsiteX5" fmla="*/ 2946400 w 4292600"/>
                <a:gd name="connsiteY5" fmla="*/ 1071033 h 2108200"/>
                <a:gd name="connsiteX6" fmla="*/ 3026834 w 4292600"/>
                <a:gd name="connsiteY6" fmla="*/ 7239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4292600"/>
                <a:gd name="connsiteY0" fmla="*/ 2108200 h 2108200"/>
                <a:gd name="connsiteX1" fmla="*/ 601133 w 4292600"/>
                <a:gd name="connsiteY1" fmla="*/ 1824567 h 2108200"/>
                <a:gd name="connsiteX2" fmla="*/ 1176867 w 4292600"/>
                <a:gd name="connsiteY2" fmla="*/ 1722967 h 2108200"/>
                <a:gd name="connsiteX3" fmla="*/ 1773766 w 4292600"/>
                <a:gd name="connsiteY3" fmla="*/ 1528233 h 2108200"/>
                <a:gd name="connsiteX4" fmla="*/ 2357967 w 4292600"/>
                <a:gd name="connsiteY4" fmla="*/ 1418167 h 2108200"/>
                <a:gd name="connsiteX5" fmla="*/ 2946400 w 4292600"/>
                <a:gd name="connsiteY5" fmla="*/ 1071033 h 2108200"/>
                <a:gd name="connsiteX6" fmla="*/ 3539067 w 4292600"/>
                <a:gd name="connsiteY6" fmla="*/ 508000 h 2108200"/>
                <a:gd name="connsiteX7" fmla="*/ 3530600 w 4292600"/>
                <a:gd name="connsiteY7" fmla="*/ 385234 h 2108200"/>
                <a:gd name="connsiteX8" fmla="*/ 4042834 w 4292600"/>
                <a:gd name="connsiteY8" fmla="*/ 165100 h 2108200"/>
                <a:gd name="connsiteX9" fmla="*/ 4292600 w 4292600"/>
                <a:gd name="connsiteY9" fmla="*/ 0 h 2108200"/>
                <a:gd name="connsiteX0" fmla="*/ 0 w 5033433"/>
                <a:gd name="connsiteY0" fmla="*/ 2472266 h 2472266"/>
                <a:gd name="connsiteX1" fmla="*/ 601133 w 5033433"/>
                <a:gd name="connsiteY1" fmla="*/ 2188633 h 2472266"/>
                <a:gd name="connsiteX2" fmla="*/ 1176867 w 5033433"/>
                <a:gd name="connsiteY2" fmla="*/ 2087033 h 2472266"/>
                <a:gd name="connsiteX3" fmla="*/ 1773766 w 5033433"/>
                <a:gd name="connsiteY3" fmla="*/ 1892299 h 2472266"/>
                <a:gd name="connsiteX4" fmla="*/ 2357967 w 5033433"/>
                <a:gd name="connsiteY4" fmla="*/ 1782233 h 2472266"/>
                <a:gd name="connsiteX5" fmla="*/ 2946400 w 5033433"/>
                <a:gd name="connsiteY5" fmla="*/ 1435099 h 2472266"/>
                <a:gd name="connsiteX6" fmla="*/ 3539067 w 5033433"/>
                <a:gd name="connsiteY6" fmla="*/ 872066 h 2472266"/>
                <a:gd name="connsiteX7" fmla="*/ 3530600 w 5033433"/>
                <a:gd name="connsiteY7" fmla="*/ 749300 h 2472266"/>
                <a:gd name="connsiteX8" fmla="*/ 4042834 w 5033433"/>
                <a:gd name="connsiteY8" fmla="*/ 529166 h 2472266"/>
                <a:gd name="connsiteX9" fmla="*/ 5033433 w 5033433"/>
                <a:gd name="connsiteY9" fmla="*/ 0 h 2472266"/>
                <a:gd name="connsiteX0" fmla="*/ 0 w 5033433"/>
                <a:gd name="connsiteY0" fmla="*/ 2472266 h 2472266"/>
                <a:gd name="connsiteX1" fmla="*/ 601133 w 5033433"/>
                <a:gd name="connsiteY1" fmla="*/ 2188633 h 2472266"/>
                <a:gd name="connsiteX2" fmla="*/ 1176867 w 5033433"/>
                <a:gd name="connsiteY2" fmla="*/ 2087033 h 2472266"/>
                <a:gd name="connsiteX3" fmla="*/ 1773766 w 5033433"/>
                <a:gd name="connsiteY3" fmla="*/ 1892299 h 2472266"/>
                <a:gd name="connsiteX4" fmla="*/ 2357967 w 5033433"/>
                <a:gd name="connsiteY4" fmla="*/ 1782233 h 2472266"/>
                <a:gd name="connsiteX5" fmla="*/ 2946400 w 5033433"/>
                <a:gd name="connsiteY5" fmla="*/ 1435099 h 2472266"/>
                <a:gd name="connsiteX6" fmla="*/ 3539067 w 5033433"/>
                <a:gd name="connsiteY6" fmla="*/ 872066 h 2472266"/>
                <a:gd name="connsiteX7" fmla="*/ 3530600 w 5033433"/>
                <a:gd name="connsiteY7" fmla="*/ 749300 h 2472266"/>
                <a:gd name="connsiteX8" fmla="*/ 4711700 w 5033433"/>
                <a:gd name="connsiteY8" fmla="*/ 190499 h 2472266"/>
                <a:gd name="connsiteX9" fmla="*/ 5033433 w 5033433"/>
                <a:gd name="connsiteY9" fmla="*/ 0 h 2472266"/>
                <a:gd name="connsiteX0" fmla="*/ 0 w 5033433"/>
                <a:gd name="connsiteY0" fmla="*/ 2472266 h 2472266"/>
                <a:gd name="connsiteX1" fmla="*/ 601133 w 5033433"/>
                <a:gd name="connsiteY1" fmla="*/ 2188633 h 2472266"/>
                <a:gd name="connsiteX2" fmla="*/ 1176867 w 5033433"/>
                <a:gd name="connsiteY2" fmla="*/ 2087033 h 2472266"/>
                <a:gd name="connsiteX3" fmla="*/ 1773766 w 5033433"/>
                <a:gd name="connsiteY3" fmla="*/ 1892299 h 2472266"/>
                <a:gd name="connsiteX4" fmla="*/ 2357967 w 5033433"/>
                <a:gd name="connsiteY4" fmla="*/ 1782233 h 2472266"/>
                <a:gd name="connsiteX5" fmla="*/ 2946400 w 5033433"/>
                <a:gd name="connsiteY5" fmla="*/ 1435099 h 2472266"/>
                <a:gd name="connsiteX6" fmla="*/ 3539067 w 5033433"/>
                <a:gd name="connsiteY6" fmla="*/ 872066 h 2472266"/>
                <a:gd name="connsiteX7" fmla="*/ 4119033 w 5033433"/>
                <a:gd name="connsiteY7" fmla="*/ 465667 h 2472266"/>
                <a:gd name="connsiteX8" fmla="*/ 4711700 w 5033433"/>
                <a:gd name="connsiteY8" fmla="*/ 190499 h 2472266"/>
                <a:gd name="connsiteX9" fmla="*/ 5033433 w 5033433"/>
                <a:gd name="connsiteY9" fmla="*/ 0 h 247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33433" h="2472266">
                  <a:moveTo>
                    <a:pt x="0" y="2472266"/>
                  </a:moveTo>
                  <a:lnTo>
                    <a:pt x="601133" y="2188633"/>
                  </a:lnTo>
                  <a:lnTo>
                    <a:pt x="1176867" y="2087033"/>
                  </a:lnTo>
                  <a:lnTo>
                    <a:pt x="1773766" y="1892299"/>
                  </a:lnTo>
                  <a:lnTo>
                    <a:pt x="2357967" y="1782233"/>
                  </a:lnTo>
                  <a:lnTo>
                    <a:pt x="2946400" y="1435099"/>
                  </a:lnTo>
                  <a:lnTo>
                    <a:pt x="3539067" y="872066"/>
                  </a:lnTo>
                  <a:lnTo>
                    <a:pt x="4119033" y="465667"/>
                  </a:lnTo>
                  <a:lnTo>
                    <a:pt x="4711700" y="190499"/>
                  </a:lnTo>
                  <a:lnTo>
                    <a:pt x="5033433" y="0"/>
                  </a:lnTo>
                </a:path>
              </a:pathLst>
            </a:custGeom>
            <a:ln w="57150"/>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400">
                <a:latin typeface="Arial"/>
                <a:cs typeface="Arial"/>
              </a:endParaRPr>
            </a:p>
          </p:txBody>
        </p:sp>
        <p:sp>
          <p:nvSpPr>
            <p:cNvPr id="65" name="Freeform 64"/>
            <p:cNvSpPr/>
            <p:nvPr/>
          </p:nvSpPr>
          <p:spPr>
            <a:xfrm>
              <a:off x="2128453" y="2556797"/>
              <a:ext cx="5016822" cy="2692365"/>
            </a:xfrm>
            <a:custGeom>
              <a:avLst/>
              <a:gdLst>
                <a:gd name="connsiteX0" fmla="*/ 0 w 4305300"/>
                <a:gd name="connsiteY0" fmla="*/ 0 h 2307166"/>
                <a:gd name="connsiteX1" fmla="*/ 503767 w 4305300"/>
                <a:gd name="connsiteY1" fmla="*/ 266700 h 2307166"/>
                <a:gd name="connsiteX2" fmla="*/ 1003300 w 4305300"/>
                <a:gd name="connsiteY2" fmla="*/ 651933 h 2307166"/>
                <a:gd name="connsiteX3" fmla="*/ 1515533 w 4305300"/>
                <a:gd name="connsiteY3" fmla="*/ 1049866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003300 w 4305300"/>
                <a:gd name="connsiteY2" fmla="*/ 651933 h 2307166"/>
                <a:gd name="connsiteX3" fmla="*/ 1515533 w 4305300"/>
                <a:gd name="connsiteY3" fmla="*/ 1049866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515533 w 4305300"/>
                <a:gd name="connsiteY3" fmla="*/ 1049866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756833 w 4305300"/>
                <a:gd name="connsiteY3" fmla="*/ 1206499 h 2307166"/>
                <a:gd name="connsiteX4" fmla="*/ 2027767 w 4305300"/>
                <a:gd name="connsiteY4" fmla="*/ 1176866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756833 w 4305300"/>
                <a:gd name="connsiteY3" fmla="*/ 1206499 h 2307166"/>
                <a:gd name="connsiteX4" fmla="*/ 2353734 w 4305300"/>
                <a:gd name="connsiteY4" fmla="*/ 1363133 h 2307166"/>
                <a:gd name="connsiteX5" fmla="*/ 2535767 w 4305300"/>
                <a:gd name="connsiteY5" fmla="*/ 1485900 h 2307166"/>
                <a:gd name="connsiteX6" fmla="*/ 3031067 w 4305300"/>
                <a:gd name="connsiteY6" fmla="*/ 20362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07166"/>
                <a:gd name="connsiteX1" fmla="*/ 601134 w 4305300"/>
                <a:gd name="connsiteY1" fmla="*/ 300566 h 2307166"/>
                <a:gd name="connsiteX2" fmla="*/ 1181100 w 4305300"/>
                <a:gd name="connsiteY2" fmla="*/ 749300 h 2307166"/>
                <a:gd name="connsiteX3" fmla="*/ 1756833 w 4305300"/>
                <a:gd name="connsiteY3" fmla="*/ 1206499 h 2307166"/>
                <a:gd name="connsiteX4" fmla="*/ 2353734 w 4305300"/>
                <a:gd name="connsiteY4" fmla="*/ 1363133 h 2307166"/>
                <a:gd name="connsiteX5" fmla="*/ 2535767 w 4305300"/>
                <a:gd name="connsiteY5" fmla="*/ 1485900 h 2307166"/>
                <a:gd name="connsiteX6" fmla="*/ 2950634 w 4305300"/>
                <a:gd name="connsiteY6" fmla="*/ 1731433 h 2307166"/>
                <a:gd name="connsiteX7" fmla="*/ 3526367 w 4305300"/>
                <a:gd name="connsiteY7" fmla="*/ 2214033 h 2307166"/>
                <a:gd name="connsiteX8" fmla="*/ 4038600 w 4305300"/>
                <a:gd name="connsiteY8" fmla="*/ 2298700 h 2307166"/>
                <a:gd name="connsiteX9" fmla="*/ 4305300 w 4305300"/>
                <a:gd name="connsiteY9" fmla="*/ 2307166 h 2307166"/>
                <a:gd name="connsiteX0" fmla="*/ 0 w 4305300"/>
                <a:gd name="connsiteY0" fmla="*/ 0 h 2362200"/>
                <a:gd name="connsiteX1" fmla="*/ 601134 w 4305300"/>
                <a:gd name="connsiteY1" fmla="*/ 300566 h 2362200"/>
                <a:gd name="connsiteX2" fmla="*/ 1181100 w 4305300"/>
                <a:gd name="connsiteY2" fmla="*/ 749300 h 2362200"/>
                <a:gd name="connsiteX3" fmla="*/ 1756833 w 4305300"/>
                <a:gd name="connsiteY3" fmla="*/ 1206499 h 2362200"/>
                <a:gd name="connsiteX4" fmla="*/ 2353734 w 4305300"/>
                <a:gd name="connsiteY4" fmla="*/ 1363133 h 2362200"/>
                <a:gd name="connsiteX5" fmla="*/ 2535767 w 4305300"/>
                <a:gd name="connsiteY5" fmla="*/ 1485900 h 2362200"/>
                <a:gd name="connsiteX6" fmla="*/ 2950634 w 4305300"/>
                <a:gd name="connsiteY6" fmla="*/ 1731433 h 2362200"/>
                <a:gd name="connsiteX7" fmla="*/ 3530600 w 4305300"/>
                <a:gd name="connsiteY7" fmla="*/ 2362200 h 2362200"/>
                <a:gd name="connsiteX8" fmla="*/ 4038600 w 4305300"/>
                <a:gd name="connsiteY8" fmla="*/ 2298700 h 2362200"/>
                <a:gd name="connsiteX9" fmla="*/ 4305300 w 4305300"/>
                <a:gd name="connsiteY9" fmla="*/ 2307166 h 2362200"/>
                <a:gd name="connsiteX0" fmla="*/ 0 w 4305300"/>
                <a:gd name="connsiteY0" fmla="*/ 0 h 2573866"/>
                <a:gd name="connsiteX1" fmla="*/ 601134 w 4305300"/>
                <a:gd name="connsiteY1" fmla="*/ 300566 h 2573866"/>
                <a:gd name="connsiteX2" fmla="*/ 1181100 w 4305300"/>
                <a:gd name="connsiteY2" fmla="*/ 749300 h 2573866"/>
                <a:gd name="connsiteX3" fmla="*/ 1756833 w 4305300"/>
                <a:gd name="connsiteY3" fmla="*/ 1206499 h 2573866"/>
                <a:gd name="connsiteX4" fmla="*/ 2353734 w 4305300"/>
                <a:gd name="connsiteY4" fmla="*/ 1363133 h 2573866"/>
                <a:gd name="connsiteX5" fmla="*/ 2535767 w 4305300"/>
                <a:gd name="connsiteY5" fmla="*/ 1485900 h 2573866"/>
                <a:gd name="connsiteX6" fmla="*/ 2950634 w 4305300"/>
                <a:gd name="connsiteY6" fmla="*/ 1731433 h 2573866"/>
                <a:gd name="connsiteX7" fmla="*/ 3530600 w 4305300"/>
                <a:gd name="connsiteY7" fmla="*/ 2362200 h 2573866"/>
                <a:gd name="connsiteX8" fmla="*/ 4114800 w 4305300"/>
                <a:gd name="connsiteY8" fmla="*/ 2573866 h 2573866"/>
                <a:gd name="connsiteX9" fmla="*/ 4305300 w 4305300"/>
                <a:gd name="connsiteY9" fmla="*/ 2307166 h 2573866"/>
                <a:gd name="connsiteX0" fmla="*/ 0 w 4715933"/>
                <a:gd name="connsiteY0" fmla="*/ 0 h 2679699"/>
                <a:gd name="connsiteX1" fmla="*/ 601134 w 4715933"/>
                <a:gd name="connsiteY1" fmla="*/ 300566 h 2679699"/>
                <a:gd name="connsiteX2" fmla="*/ 1181100 w 4715933"/>
                <a:gd name="connsiteY2" fmla="*/ 749300 h 2679699"/>
                <a:gd name="connsiteX3" fmla="*/ 1756833 w 4715933"/>
                <a:gd name="connsiteY3" fmla="*/ 1206499 h 2679699"/>
                <a:gd name="connsiteX4" fmla="*/ 2353734 w 4715933"/>
                <a:gd name="connsiteY4" fmla="*/ 1363133 h 2679699"/>
                <a:gd name="connsiteX5" fmla="*/ 2535767 w 4715933"/>
                <a:gd name="connsiteY5" fmla="*/ 1485900 h 2679699"/>
                <a:gd name="connsiteX6" fmla="*/ 2950634 w 4715933"/>
                <a:gd name="connsiteY6" fmla="*/ 1731433 h 2679699"/>
                <a:gd name="connsiteX7" fmla="*/ 3530600 w 4715933"/>
                <a:gd name="connsiteY7" fmla="*/ 2362200 h 2679699"/>
                <a:gd name="connsiteX8" fmla="*/ 4114800 w 4715933"/>
                <a:gd name="connsiteY8" fmla="*/ 2573866 h 2679699"/>
                <a:gd name="connsiteX9" fmla="*/ 4715933 w 4715933"/>
                <a:gd name="connsiteY9" fmla="*/ 2679699 h 2679699"/>
                <a:gd name="connsiteX0" fmla="*/ 0 w 5016499"/>
                <a:gd name="connsiteY0" fmla="*/ 0 h 2692399"/>
                <a:gd name="connsiteX1" fmla="*/ 601134 w 5016499"/>
                <a:gd name="connsiteY1" fmla="*/ 300566 h 2692399"/>
                <a:gd name="connsiteX2" fmla="*/ 1181100 w 5016499"/>
                <a:gd name="connsiteY2" fmla="*/ 749300 h 2692399"/>
                <a:gd name="connsiteX3" fmla="*/ 1756833 w 5016499"/>
                <a:gd name="connsiteY3" fmla="*/ 1206499 h 2692399"/>
                <a:gd name="connsiteX4" fmla="*/ 2353734 w 5016499"/>
                <a:gd name="connsiteY4" fmla="*/ 1363133 h 2692399"/>
                <a:gd name="connsiteX5" fmla="*/ 2535767 w 5016499"/>
                <a:gd name="connsiteY5" fmla="*/ 1485900 h 2692399"/>
                <a:gd name="connsiteX6" fmla="*/ 2950634 w 5016499"/>
                <a:gd name="connsiteY6" fmla="*/ 1731433 h 2692399"/>
                <a:gd name="connsiteX7" fmla="*/ 3530600 w 5016499"/>
                <a:gd name="connsiteY7" fmla="*/ 2362200 h 2692399"/>
                <a:gd name="connsiteX8" fmla="*/ 4114800 w 5016499"/>
                <a:gd name="connsiteY8" fmla="*/ 2573866 h 2692399"/>
                <a:gd name="connsiteX9" fmla="*/ 5016499 w 5016499"/>
                <a:gd name="connsiteY9" fmla="*/ 2692399 h 2692399"/>
                <a:gd name="connsiteX0" fmla="*/ 0 w 5016499"/>
                <a:gd name="connsiteY0" fmla="*/ 0 h 2692399"/>
                <a:gd name="connsiteX1" fmla="*/ 601134 w 5016499"/>
                <a:gd name="connsiteY1" fmla="*/ 300566 h 2692399"/>
                <a:gd name="connsiteX2" fmla="*/ 1181100 w 5016499"/>
                <a:gd name="connsiteY2" fmla="*/ 749300 h 2692399"/>
                <a:gd name="connsiteX3" fmla="*/ 1756833 w 5016499"/>
                <a:gd name="connsiteY3" fmla="*/ 1206499 h 2692399"/>
                <a:gd name="connsiteX4" fmla="*/ 2353734 w 5016499"/>
                <a:gd name="connsiteY4" fmla="*/ 1363133 h 2692399"/>
                <a:gd name="connsiteX5" fmla="*/ 2535767 w 5016499"/>
                <a:gd name="connsiteY5" fmla="*/ 1485900 h 2692399"/>
                <a:gd name="connsiteX6" fmla="*/ 2950634 w 5016499"/>
                <a:gd name="connsiteY6" fmla="*/ 1731433 h 2692399"/>
                <a:gd name="connsiteX7" fmla="*/ 3530600 w 5016499"/>
                <a:gd name="connsiteY7" fmla="*/ 2362200 h 2692399"/>
                <a:gd name="connsiteX8" fmla="*/ 4114800 w 5016499"/>
                <a:gd name="connsiteY8" fmla="*/ 2573866 h 2692399"/>
                <a:gd name="connsiteX9" fmla="*/ 4708382 w 5016499"/>
                <a:gd name="connsiteY9" fmla="*/ 2683927 h 2692399"/>
                <a:gd name="connsiteX10" fmla="*/ 5016499 w 5016499"/>
                <a:gd name="connsiteY10" fmla="*/ 2692399 h 26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16499" h="2692399">
                  <a:moveTo>
                    <a:pt x="0" y="0"/>
                  </a:moveTo>
                  <a:lnTo>
                    <a:pt x="601134" y="300566"/>
                  </a:lnTo>
                  <a:lnTo>
                    <a:pt x="1181100" y="749300"/>
                  </a:lnTo>
                  <a:lnTo>
                    <a:pt x="1756833" y="1206499"/>
                  </a:lnTo>
                  <a:lnTo>
                    <a:pt x="2353734" y="1363133"/>
                  </a:lnTo>
                  <a:lnTo>
                    <a:pt x="2535767" y="1485900"/>
                  </a:lnTo>
                  <a:lnTo>
                    <a:pt x="2950634" y="1731433"/>
                  </a:lnTo>
                  <a:lnTo>
                    <a:pt x="3530600" y="2362200"/>
                  </a:lnTo>
                  <a:lnTo>
                    <a:pt x="4114800" y="2573866"/>
                  </a:lnTo>
                  <a:cubicBezTo>
                    <a:pt x="4309839" y="2599264"/>
                    <a:pt x="4513343" y="2658529"/>
                    <a:pt x="4708382" y="2683927"/>
                  </a:cubicBezTo>
                  <a:lnTo>
                    <a:pt x="5016499" y="2692399"/>
                  </a:lnTo>
                </a:path>
              </a:pathLst>
            </a:custGeom>
            <a:ln w="57150" cap="rnd">
              <a:solidFill>
                <a:schemeClr val="tx2"/>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400">
                <a:latin typeface="Arial"/>
                <a:cs typeface="Arial"/>
              </a:endParaRPr>
            </a:p>
          </p:txBody>
        </p:sp>
        <p:sp>
          <p:nvSpPr>
            <p:cNvPr id="66" name="Freeform 65"/>
            <p:cNvSpPr/>
            <p:nvPr/>
          </p:nvSpPr>
          <p:spPr>
            <a:xfrm>
              <a:off x="2128453" y="4309374"/>
              <a:ext cx="5012059" cy="761990"/>
            </a:xfrm>
            <a:custGeom>
              <a:avLst/>
              <a:gdLst>
                <a:gd name="connsiteX0" fmla="*/ 0 w 4326467"/>
                <a:gd name="connsiteY0" fmla="*/ 651933 h 664633"/>
                <a:gd name="connsiteX1" fmla="*/ 512233 w 4326467"/>
                <a:gd name="connsiteY1" fmla="*/ 664633 h 664633"/>
                <a:gd name="connsiteX2" fmla="*/ 1024467 w 4326467"/>
                <a:gd name="connsiteY2" fmla="*/ 342900 h 664633"/>
                <a:gd name="connsiteX3" fmla="*/ 1528233 w 4326467"/>
                <a:gd name="connsiteY3" fmla="*/ 114300 h 664633"/>
                <a:gd name="connsiteX4" fmla="*/ 2036233 w 4326467"/>
                <a:gd name="connsiteY4" fmla="*/ 84667 h 664633"/>
                <a:gd name="connsiteX5" fmla="*/ 2544233 w 4326467"/>
                <a:gd name="connsiteY5" fmla="*/ 63500 h 664633"/>
                <a:gd name="connsiteX6" fmla="*/ 3048000 w 4326467"/>
                <a:gd name="connsiteY6" fmla="*/ 0 h 664633"/>
                <a:gd name="connsiteX7" fmla="*/ 3543300 w 4326467"/>
                <a:gd name="connsiteY7" fmla="*/ 160867 h 664633"/>
                <a:gd name="connsiteX8" fmla="*/ 4042833 w 4326467"/>
                <a:gd name="connsiteY8" fmla="*/ 313267 h 664633"/>
                <a:gd name="connsiteX9" fmla="*/ 4326467 w 4326467"/>
                <a:gd name="connsiteY9" fmla="*/ 478367 h 664633"/>
                <a:gd name="connsiteX0" fmla="*/ 0 w 4326467"/>
                <a:gd name="connsiteY0" fmla="*/ 651933 h 664633"/>
                <a:gd name="connsiteX1" fmla="*/ 512233 w 4326467"/>
                <a:gd name="connsiteY1" fmla="*/ 664633 h 664633"/>
                <a:gd name="connsiteX2" fmla="*/ 1185333 w 4326467"/>
                <a:gd name="connsiteY2" fmla="*/ 283633 h 664633"/>
                <a:gd name="connsiteX3" fmla="*/ 1528233 w 4326467"/>
                <a:gd name="connsiteY3" fmla="*/ 114300 h 664633"/>
                <a:gd name="connsiteX4" fmla="*/ 2036233 w 4326467"/>
                <a:gd name="connsiteY4" fmla="*/ 84667 h 664633"/>
                <a:gd name="connsiteX5" fmla="*/ 2544233 w 4326467"/>
                <a:gd name="connsiteY5" fmla="*/ 63500 h 664633"/>
                <a:gd name="connsiteX6" fmla="*/ 3048000 w 4326467"/>
                <a:gd name="connsiteY6" fmla="*/ 0 h 664633"/>
                <a:gd name="connsiteX7" fmla="*/ 3543300 w 4326467"/>
                <a:gd name="connsiteY7" fmla="*/ 160867 h 664633"/>
                <a:gd name="connsiteX8" fmla="*/ 4042833 w 4326467"/>
                <a:gd name="connsiteY8" fmla="*/ 313267 h 664633"/>
                <a:gd name="connsiteX9" fmla="*/ 4326467 w 4326467"/>
                <a:gd name="connsiteY9" fmla="*/ 478367 h 664633"/>
                <a:gd name="connsiteX0" fmla="*/ 0 w 4326467"/>
                <a:gd name="connsiteY0" fmla="*/ 651933 h 664633"/>
                <a:gd name="connsiteX1" fmla="*/ 512233 w 4326467"/>
                <a:gd name="connsiteY1" fmla="*/ 664633 h 664633"/>
                <a:gd name="connsiteX2" fmla="*/ 1185333 w 4326467"/>
                <a:gd name="connsiteY2" fmla="*/ 283633 h 664633"/>
                <a:gd name="connsiteX3" fmla="*/ 1761066 w 4326467"/>
                <a:gd name="connsiteY3" fmla="*/ 8467 h 664633"/>
                <a:gd name="connsiteX4" fmla="*/ 2036233 w 4326467"/>
                <a:gd name="connsiteY4" fmla="*/ 84667 h 664633"/>
                <a:gd name="connsiteX5" fmla="*/ 2544233 w 4326467"/>
                <a:gd name="connsiteY5" fmla="*/ 63500 h 664633"/>
                <a:gd name="connsiteX6" fmla="*/ 3048000 w 4326467"/>
                <a:gd name="connsiteY6" fmla="*/ 0 h 664633"/>
                <a:gd name="connsiteX7" fmla="*/ 3543300 w 4326467"/>
                <a:gd name="connsiteY7" fmla="*/ 160867 h 664633"/>
                <a:gd name="connsiteX8" fmla="*/ 4042833 w 4326467"/>
                <a:gd name="connsiteY8" fmla="*/ 313267 h 664633"/>
                <a:gd name="connsiteX9" fmla="*/ 4326467 w 4326467"/>
                <a:gd name="connsiteY9" fmla="*/ 478367 h 664633"/>
                <a:gd name="connsiteX0" fmla="*/ 0 w 4326467"/>
                <a:gd name="connsiteY0" fmla="*/ 668866 h 681566"/>
                <a:gd name="connsiteX1" fmla="*/ 512233 w 4326467"/>
                <a:gd name="connsiteY1" fmla="*/ 681566 h 681566"/>
                <a:gd name="connsiteX2" fmla="*/ 1185333 w 4326467"/>
                <a:gd name="connsiteY2" fmla="*/ 300566 h 681566"/>
                <a:gd name="connsiteX3" fmla="*/ 1761066 w 4326467"/>
                <a:gd name="connsiteY3" fmla="*/ 25400 h 681566"/>
                <a:gd name="connsiteX4" fmla="*/ 2349500 w 4326467"/>
                <a:gd name="connsiteY4" fmla="*/ 0 h 681566"/>
                <a:gd name="connsiteX5" fmla="*/ 2544233 w 4326467"/>
                <a:gd name="connsiteY5" fmla="*/ 80433 h 681566"/>
                <a:gd name="connsiteX6" fmla="*/ 3048000 w 4326467"/>
                <a:gd name="connsiteY6" fmla="*/ 16933 h 681566"/>
                <a:gd name="connsiteX7" fmla="*/ 3543300 w 4326467"/>
                <a:gd name="connsiteY7" fmla="*/ 177800 h 681566"/>
                <a:gd name="connsiteX8" fmla="*/ 4042833 w 4326467"/>
                <a:gd name="connsiteY8" fmla="*/ 330200 h 681566"/>
                <a:gd name="connsiteX9" fmla="*/ 4326467 w 4326467"/>
                <a:gd name="connsiteY9" fmla="*/ 495300 h 681566"/>
                <a:gd name="connsiteX0" fmla="*/ 0 w 4326467"/>
                <a:gd name="connsiteY0" fmla="*/ 698500 h 711200"/>
                <a:gd name="connsiteX1" fmla="*/ 512233 w 4326467"/>
                <a:gd name="connsiteY1" fmla="*/ 711200 h 711200"/>
                <a:gd name="connsiteX2" fmla="*/ 1185333 w 4326467"/>
                <a:gd name="connsiteY2" fmla="*/ 330200 h 711200"/>
                <a:gd name="connsiteX3" fmla="*/ 1761066 w 4326467"/>
                <a:gd name="connsiteY3" fmla="*/ 55034 h 711200"/>
                <a:gd name="connsiteX4" fmla="*/ 2349500 w 4326467"/>
                <a:gd name="connsiteY4" fmla="*/ 29634 h 711200"/>
                <a:gd name="connsiteX5" fmla="*/ 2946400 w 4326467"/>
                <a:gd name="connsiteY5" fmla="*/ 0 h 711200"/>
                <a:gd name="connsiteX6" fmla="*/ 3048000 w 4326467"/>
                <a:gd name="connsiteY6" fmla="*/ 46567 h 711200"/>
                <a:gd name="connsiteX7" fmla="*/ 3543300 w 4326467"/>
                <a:gd name="connsiteY7" fmla="*/ 207434 h 711200"/>
                <a:gd name="connsiteX8" fmla="*/ 4042833 w 4326467"/>
                <a:gd name="connsiteY8" fmla="*/ 359834 h 711200"/>
                <a:gd name="connsiteX9" fmla="*/ 4326467 w 4326467"/>
                <a:gd name="connsiteY9" fmla="*/ 524934 h 711200"/>
                <a:gd name="connsiteX0" fmla="*/ 0 w 4326467"/>
                <a:gd name="connsiteY0" fmla="*/ 762000 h 774700"/>
                <a:gd name="connsiteX1" fmla="*/ 512233 w 4326467"/>
                <a:gd name="connsiteY1" fmla="*/ 774700 h 774700"/>
                <a:gd name="connsiteX2" fmla="*/ 1185333 w 4326467"/>
                <a:gd name="connsiteY2" fmla="*/ 393700 h 774700"/>
                <a:gd name="connsiteX3" fmla="*/ 1761066 w 4326467"/>
                <a:gd name="connsiteY3" fmla="*/ 118534 h 774700"/>
                <a:gd name="connsiteX4" fmla="*/ 2349500 w 4326467"/>
                <a:gd name="connsiteY4" fmla="*/ 93134 h 774700"/>
                <a:gd name="connsiteX5" fmla="*/ 2946400 w 4326467"/>
                <a:gd name="connsiteY5" fmla="*/ 63500 h 774700"/>
                <a:gd name="connsiteX6" fmla="*/ 3534834 w 4326467"/>
                <a:gd name="connsiteY6" fmla="*/ 0 h 774700"/>
                <a:gd name="connsiteX7" fmla="*/ 3543300 w 4326467"/>
                <a:gd name="connsiteY7" fmla="*/ 270934 h 774700"/>
                <a:gd name="connsiteX8" fmla="*/ 4042833 w 4326467"/>
                <a:gd name="connsiteY8" fmla="*/ 423334 h 774700"/>
                <a:gd name="connsiteX9" fmla="*/ 4326467 w 4326467"/>
                <a:gd name="connsiteY9" fmla="*/ 588434 h 774700"/>
                <a:gd name="connsiteX0" fmla="*/ 0 w 4326467"/>
                <a:gd name="connsiteY0" fmla="*/ 762000 h 774700"/>
                <a:gd name="connsiteX1" fmla="*/ 512233 w 4326467"/>
                <a:gd name="connsiteY1" fmla="*/ 774700 h 774700"/>
                <a:gd name="connsiteX2" fmla="*/ 1185333 w 4326467"/>
                <a:gd name="connsiteY2" fmla="*/ 393700 h 774700"/>
                <a:gd name="connsiteX3" fmla="*/ 1761066 w 4326467"/>
                <a:gd name="connsiteY3" fmla="*/ 118534 h 774700"/>
                <a:gd name="connsiteX4" fmla="*/ 2349500 w 4326467"/>
                <a:gd name="connsiteY4" fmla="*/ 93134 h 774700"/>
                <a:gd name="connsiteX5" fmla="*/ 2946400 w 4326467"/>
                <a:gd name="connsiteY5" fmla="*/ 63500 h 774700"/>
                <a:gd name="connsiteX6" fmla="*/ 3534834 w 4326467"/>
                <a:gd name="connsiteY6" fmla="*/ 0 h 774700"/>
                <a:gd name="connsiteX7" fmla="*/ 4123267 w 4326467"/>
                <a:gd name="connsiteY7" fmla="*/ 182034 h 774700"/>
                <a:gd name="connsiteX8" fmla="*/ 4042833 w 4326467"/>
                <a:gd name="connsiteY8" fmla="*/ 423334 h 774700"/>
                <a:gd name="connsiteX9" fmla="*/ 4326467 w 4326467"/>
                <a:gd name="connsiteY9" fmla="*/ 588434 h 774700"/>
                <a:gd name="connsiteX0" fmla="*/ 0 w 4694766"/>
                <a:gd name="connsiteY0" fmla="*/ 762000 h 774700"/>
                <a:gd name="connsiteX1" fmla="*/ 512233 w 4694766"/>
                <a:gd name="connsiteY1" fmla="*/ 774700 h 774700"/>
                <a:gd name="connsiteX2" fmla="*/ 1185333 w 4694766"/>
                <a:gd name="connsiteY2" fmla="*/ 393700 h 774700"/>
                <a:gd name="connsiteX3" fmla="*/ 1761066 w 4694766"/>
                <a:gd name="connsiteY3" fmla="*/ 118534 h 774700"/>
                <a:gd name="connsiteX4" fmla="*/ 2349500 w 4694766"/>
                <a:gd name="connsiteY4" fmla="*/ 93134 h 774700"/>
                <a:gd name="connsiteX5" fmla="*/ 2946400 w 4694766"/>
                <a:gd name="connsiteY5" fmla="*/ 63500 h 774700"/>
                <a:gd name="connsiteX6" fmla="*/ 3534834 w 4694766"/>
                <a:gd name="connsiteY6" fmla="*/ 0 h 774700"/>
                <a:gd name="connsiteX7" fmla="*/ 4123267 w 4694766"/>
                <a:gd name="connsiteY7" fmla="*/ 182034 h 774700"/>
                <a:gd name="connsiteX8" fmla="*/ 4694766 w 4694766"/>
                <a:gd name="connsiteY8" fmla="*/ 347134 h 774700"/>
                <a:gd name="connsiteX9" fmla="*/ 4326467 w 4694766"/>
                <a:gd name="connsiteY9" fmla="*/ 588434 h 774700"/>
                <a:gd name="connsiteX0" fmla="*/ 0 w 5012267"/>
                <a:gd name="connsiteY0" fmla="*/ 762000 h 774700"/>
                <a:gd name="connsiteX1" fmla="*/ 512233 w 5012267"/>
                <a:gd name="connsiteY1" fmla="*/ 774700 h 774700"/>
                <a:gd name="connsiteX2" fmla="*/ 1185333 w 5012267"/>
                <a:gd name="connsiteY2" fmla="*/ 393700 h 774700"/>
                <a:gd name="connsiteX3" fmla="*/ 1761066 w 5012267"/>
                <a:gd name="connsiteY3" fmla="*/ 118534 h 774700"/>
                <a:gd name="connsiteX4" fmla="*/ 2349500 w 5012267"/>
                <a:gd name="connsiteY4" fmla="*/ 93134 h 774700"/>
                <a:gd name="connsiteX5" fmla="*/ 2946400 w 5012267"/>
                <a:gd name="connsiteY5" fmla="*/ 63500 h 774700"/>
                <a:gd name="connsiteX6" fmla="*/ 3534834 w 5012267"/>
                <a:gd name="connsiteY6" fmla="*/ 0 h 774700"/>
                <a:gd name="connsiteX7" fmla="*/ 4123267 w 5012267"/>
                <a:gd name="connsiteY7" fmla="*/ 182034 h 774700"/>
                <a:gd name="connsiteX8" fmla="*/ 4694766 w 5012267"/>
                <a:gd name="connsiteY8" fmla="*/ 347134 h 774700"/>
                <a:gd name="connsiteX9" fmla="*/ 5012267 w 5012267"/>
                <a:gd name="connsiteY9" fmla="*/ 541867 h 774700"/>
                <a:gd name="connsiteX0" fmla="*/ 0 w 5012267"/>
                <a:gd name="connsiteY0" fmla="*/ 762000 h 762000"/>
                <a:gd name="connsiteX1" fmla="*/ 520700 w 5012267"/>
                <a:gd name="connsiteY1" fmla="*/ 757766 h 762000"/>
                <a:gd name="connsiteX2" fmla="*/ 1185333 w 5012267"/>
                <a:gd name="connsiteY2" fmla="*/ 393700 h 762000"/>
                <a:gd name="connsiteX3" fmla="*/ 1761066 w 5012267"/>
                <a:gd name="connsiteY3" fmla="*/ 118534 h 762000"/>
                <a:gd name="connsiteX4" fmla="*/ 2349500 w 5012267"/>
                <a:gd name="connsiteY4" fmla="*/ 93134 h 762000"/>
                <a:gd name="connsiteX5" fmla="*/ 2946400 w 5012267"/>
                <a:gd name="connsiteY5" fmla="*/ 63500 h 762000"/>
                <a:gd name="connsiteX6" fmla="*/ 3534834 w 5012267"/>
                <a:gd name="connsiteY6" fmla="*/ 0 h 762000"/>
                <a:gd name="connsiteX7" fmla="*/ 4123267 w 5012267"/>
                <a:gd name="connsiteY7" fmla="*/ 182034 h 762000"/>
                <a:gd name="connsiteX8" fmla="*/ 4694766 w 5012267"/>
                <a:gd name="connsiteY8" fmla="*/ 347134 h 762000"/>
                <a:gd name="connsiteX9" fmla="*/ 5012267 w 5012267"/>
                <a:gd name="connsiteY9" fmla="*/ 541867 h 762000"/>
                <a:gd name="connsiteX0" fmla="*/ 0 w 5012267"/>
                <a:gd name="connsiteY0" fmla="*/ 762000 h 762000"/>
                <a:gd name="connsiteX1" fmla="*/ 584200 w 5012267"/>
                <a:gd name="connsiteY1" fmla="*/ 745066 h 762000"/>
                <a:gd name="connsiteX2" fmla="*/ 1185333 w 5012267"/>
                <a:gd name="connsiteY2" fmla="*/ 393700 h 762000"/>
                <a:gd name="connsiteX3" fmla="*/ 1761066 w 5012267"/>
                <a:gd name="connsiteY3" fmla="*/ 118534 h 762000"/>
                <a:gd name="connsiteX4" fmla="*/ 2349500 w 5012267"/>
                <a:gd name="connsiteY4" fmla="*/ 93134 h 762000"/>
                <a:gd name="connsiteX5" fmla="*/ 2946400 w 5012267"/>
                <a:gd name="connsiteY5" fmla="*/ 63500 h 762000"/>
                <a:gd name="connsiteX6" fmla="*/ 3534834 w 5012267"/>
                <a:gd name="connsiteY6" fmla="*/ 0 h 762000"/>
                <a:gd name="connsiteX7" fmla="*/ 4123267 w 5012267"/>
                <a:gd name="connsiteY7" fmla="*/ 182034 h 762000"/>
                <a:gd name="connsiteX8" fmla="*/ 4694766 w 5012267"/>
                <a:gd name="connsiteY8" fmla="*/ 347134 h 762000"/>
                <a:gd name="connsiteX9" fmla="*/ 5012267 w 5012267"/>
                <a:gd name="connsiteY9" fmla="*/ 541867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267" h="762000">
                  <a:moveTo>
                    <a:pt x="0" y="762000"/>
                  </a:moveTo>
                  <a:lnTo>
                    <a:pt x="584200" y="745066"/>
                  </a:lnTo>
                  <a:lnTo>
                    <a:pt x="1185333" y="393700"/>
                  </a:lnTo>
                  <a:lnTo>
                    <a:pt x="1761066" y="118534"/>
                  </a:lnTo>
                  <a:lnTo>
                    <a:pt x="2349500" y="93134"/>
                  </a:lnTo>
                  <a:lnTo>
                    <a:pt x="2946400" y="63500"/>
                  </a:lnTo>
                  <a:lnTo>
                    <a:pt x="3534834" y="0"/>
                  </a:lnTo>
                  <a:lnTo>
                    <a:pt x="4123267" y="182034"/>
                  </a:lnTo>
                  <a:lnTo>
                    <a:pt x="4694766" y="347134"/>
                  </a:lnTo>
                  <a:lnTo>
                    <a:pt x="5012267" y="541867"/>
                  </a:lnTo>
                </a:path>
              </a:pathLst>
            </a:custGeom>
            <a:ln w="57150">
              <a:solidFill>
                <a:schemeClr val="accent5"/>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400">
                <a:latin typeface="Arial"/>
                <a:cs typeface="Arial"/>
              </a:endParaRPr>
            </a:p>
          </p:txBody>
        </p:sp>
        <p:cxnSp>
          <p:nvCxnSpPr>
            <p:cNvPr id="67" name="Straight Connector 66"/>
            <p:cNvCxnSpPr/>
            <p:nvPr/>
          </p:nvCxnSpPr>
          <p:spPr>
            <a:xfrm flipV="1">
              <a:off x="7167501" y="2556797"/>
              <a:ext cx="258779" cy="157160"/>
            </a:xfrm>
            <a:prstGeom prst="line">
              <a:avLst/>
            </a:prstGeom>
            <a:ln w="57150" cmpd="sng">
              <a:prstDash val="sysDot"/>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7177026" y="5244399"/>
              <a:ext cx="249253" cy="0"/>
            </a:xfrm>
            <a:prstGeom prst="line">
              <a:avLst/>
            </a:prstGeom>
            <a:ln w="57150" cmpd="sng">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7146861" y="4850704"/>
              <a:ext cx="279418" cy="155573"/>
            </a:xfrm>
            <a:prstGeom prst="line">
              <a:avLst/>
            </a:prstGeom>
            <a:ln w="57150" cmpd="sng">
              <a:solidFill>
                <a:srgbClr val="4BACC6"/>
              </a:solidFill>
              <a:prstDash val="sysDot"/>
            </a:ln>
            <a:effectLst/>
          </p:spPr>
          <p:style>
            <a:lnRef idx="2">
              <a:schemeClr val="accent1"/>
            </a:lnRef>
            <a:fillRef idx="0">
              <a:schemeClr val="accent1"/>
            </a:fillRef>
            <a:effectRef idx="1">
              <a:schemeClr val="accent1"/>
            </a:effectRef>
            <a:fontRef idx="minor">
              <a:schemeClr val="tx1"/>
            </a:fontRef>
          </p:style>
        </p:cxnSp>
        <p:sp>
          <p:nvSpPr>
            <p:cNvPr id="88076" name="TextBox 69"/>
            <p:cNvSpPr txBox="1">
              <a:spLocks noChangeArrowheads="1"/>
            </p:cNvSpPr>
            <p:nvPr/>
          </p:nvSpPr>
          <p:spPr bwMode="auto">
            <a:xfrm rot="16200000">
              <a:off x="54943" y="3754933"/>
              <a:ext cx="2381390" cy="30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smtClean="0">
                  <a:latin typeface="Arial" pitchFamily="34" charset="0"/>
                </a:rPr>
                <a:t>Persen tenaga kerja</a:t>
              </a:r>
              <a:endParaRPr lang="en-US" altLang="en-US" sz="1400">
                <a:latin typeface="Arial" pitchFamily="34" charset="0"/>
              </a:endParaRPr>
            </a:p>
          </p:txBody>
        </p:sp>
        <p:sp>
          <p:nvSpPr>
            <p:cNvPr id="88077" name="TextBox 70"/>
            <p:cNvSpPr txBox="1">
              <a:spLocks noChangeArrowheads="1"/>
            </p:cNvSpPr>
            <p:nvPr/>
          </p:nvSpPr>
          <p:spPr bwMode="auto">
            <a:xfrm>
              <a:off x="1828922"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1800</a:t>
              </a:r>
            </a:p>
          </p:txBody>
        </p:sp>
        <p:sp>
          <p:nvSpPr>
            <p:cNvPr id="88078" name="TextBox 71"/>
            <p:cNvSpPr txBox="1">
              <a:spLocks noChangeArrowheads="1"/>
            </p:cNvSpPr>
            <p:nvPr/>
          </p:nvSpPr>
          <p:spPr bwMode="auto">
            <a:xfrm>
              <a:off x="2331646"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1825</a:t>
              </a:r>
            </a:p>
          </p:txBody>
        </p:sp>
        <p:sp>
          <p:nvSpPr>
            <p:cNvPr id="88079" name="TextBox 72"/>
            <p:cNvSpPr txBox="1">
              <a:spLocks noChangeArrowheads="1"/>
            </p:cNvSpPr>
            <p:nvPr/>
          </p:nvSpPr>
          <p:spPr bwMode="auto">
            <a:xfrm>
              <a:off x="3012170"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1850</a:t>
              </a:r>
            </a:p>
          </p:txBody>
        </p:sp>
        <p:sp>
          <p:nvSpPr>
            <p:cNvPr id="88080" name="TextBox 73"/>
            <p:cNvSpPr txBox="1">
              <a:spLocks noChangeArrowheads="1"/>
            </p:cNvSpPr>
            <p:nvPr/>
          </p:nvSpPr>
          <p:spPr bwMode="auto">
            <a:xfrm>
              <a:off x="3597444"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1875</a:t>
              </a:r>
            </a:p>
          </p:txBody>
        </p:sp>
        <p:sp>
          <p:nvSpPr>
            <p:cNvPr id="88081" name="TextBox 74"/>
            <p:cNvSpPr txBox="1">
              <a:spLocks noChangeArrowheads="1"/>
            </p:cNvSpPr>
            <p:nvPr/>
          </p:nvSpPr>
          <p:spPr bwMode="auto">
            <a:xfrm>
              <a:off x="4182718"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1900</a:t>
              </a:r>
            </a:p>
          </p:txBody>
        </p:sp>
        <p:sp>
          <p:nvSpPr>
            <p:cNvPr id="88082" name="TextBox 75"/>
            <p:cNvSpPr txBox="1">
              <a:spLocks noChangeArrowheads="1"/>
            </p:cNvSpPr>
            <p:nvPr/>
          </p:nvSpPr>
          <p:spPr bwMode="auto">
            <a:xfrm>
              <a:off x="4685442"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1925</a:t>
              </a:r>
            </a:p>
          </p:txBody>
        </p:sp>
        <p:sp>
          <p:nvSpPr>
            <p:cNvPr id="88083" name="TextBox 76"/>
            <p:cNvSpPr txBox="1">
              <a:spLocks noChangeArrowheads="1"/>
            </p:cNvSpPr>
            <p:nvPr/>
          </p:nvSpPr>
          <p:spPr bwMode="auto">
            <a:xfrm>
              <a:off x="5359616"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1950</a:t>
              </a:r>
            </a:p>
          </p:txBody>
        </p:sp>
        <p:sp>
          <p:nvSpPr>
            <p:cNvPr id="88084" name="TextBox 77"/>
            <p:cNvSpPr txBox="1">
              <a:spLocks noChangeArrowheads="1"/>
            </p:cNvSpPr>
            <p:nvPr/>
          </p:nvSpPr>
          <p:spPr bwMode="auto">
            <a:xfrm>
              <a:off x="5944890" y="5391777"/>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1975</a:t>
              </a:r>
            </a:p>
          </p:txBody>
        </p:sp>
        <p:sp>
          <p:nvSpPr>
            <p:cNvPr id="88085" name="TextBox 78"/>
            <p:cNvSpPr txBox="1">
              <a:spLocks noChangeArrowheads="1"/>
            </p:cNvSpPr>
            <p:nvPr/>
          </p:nvSpPr>
          <p:spPr bwMode="auto">
            <a:xfrm>
              <a:off x="6536512" y="5537200"/>
              <a:ext cx="58224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2000</a:t>
              </a:r>
            </a:p>
          </p:txBody>
        </p:sp>
        <p:sp>
          <p:nvSpPr>
            <p:cNvPr id="88086" name="TextBox 79"/>
            <p:cNvSpPr txBox="1">
              <a:spLocks noChangeArrowheads="1"/>
            </p:cNvSpPr>
            <p:nvPr/>
          </p:nvSpPr>
          <p:spPr bwMode="auto">
            <a:xfrm>
              <a:off x="7073900" y="5391777"/>
              <a:ext cx="1039134"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Arial" pitchFamily="34" charset="0"/>
                </a:rPr>
                <a:t>2025 (est.)</a:t>
              </a:r>
            </a:p>
          </p:txBody>
        </p:sp>
        <p:sp>
          <p:nvSpPr>
            <p:cNvPr id="88087" name="TextBox 80"/>
            <p:cNvSpPr txBox="1">
              <a:spLocks noChangeArrowheads="1"/>
            </p:cNvSpPr>
            <p:nvPr/>
          </p:nvSpPr>
          <p:spPr bwMode="auto">
            <a:xfrm>
              <a:off x="2001220"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88" name="TextBox 81"/>
            <p:cNvSpPr txBox="1">
              <a:spLocks noChangeArrowheads="1"/>
            </p:cNvSpPr>
            <p:nvPr/>
          </p:nvSpPr>
          <p:spPr bwMode="auto">
            <a:xfrm>
              <a:off x="2600766"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89" name="TextBox 82"/>
            <p:cNvSpPr txBox="1">
              <a:spLocks noChangeArrowheads="1"/>
            </p:cNvSpPr>
            <p:nvPr/>
          </p:nvSpPr>
          <p:spPr bwMode="auto">
            <a:xfrm>
              <a:off x="3187612"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0" name="TextBox 83"/>
            <p:cNvSpPr txBox="1">
              <a:spLocks noChangeArrowheads="1"/>
            </p:cNvSpPr>
            <p:nvPr/>
          </p:nvSpPr>
          <p:spPr bwMode="auto">
            <a:xfrm>
              <a:off x="3774458"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1" name="TextBox 84"/>
            <p:cNvSpPr txBox="1">
              <a:spLocks noChangeArrowheads="1"/>
            </p:cNvSpPr>
            <p:nvPr/>
          </p:nvSpPr>
          <p:spPr bwMode="auto">
            <a:xfrm>
              <a:off x="4361304"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2" name="TextBox 85"/>
            <p:cNvSpPr txBox="1">
              <a:spLocks noChangeArrowheads="1"/>
            </p:cNvSpPr>
            <p:nvPr/>
          </p:nvSpPr>
          <p:spPr bwMode="auto">
            <a:xfrm>
              <a:off x="4954500"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3" name="TextBox 86"/>
            <p:cNvSpPr txBox="1">
              <a:spLocks noChangeArrowheads="1"/>
            </p:cNvSpPr>
            <p:nvPr/>
          </p:nvSpPr>
          <p:spPr bwMode="auto">
            <a:xfrm>
              <a:off x="5541346"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4" name="TextBox 87"/>
            <p:cNvSpPr txBox="1">
              <a:spLocks noChangeArrowheads="1"/>
            </p:cNvSpPr>
            <p:nvPr/>
          </p:nvSpPr>
          <p:spPr bwMode="auto">
            <a:xfrm>
              <a:off x="6128192"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sp>
          <p:nvSpPr>
            <p:cNvPr id="88095" name="TextBox 88"/>
            <p:cNvSpPr txBox="1">
              <a:spLocks noChangeArrowheads="1"/>
            </p:cNvSpPr>
            <p:nvPr/>
          </p:nvSpPr>
          <p:spPr bwMode="auto">
            <a:xfrm>
              <a:off x="6721387" y="5027086"/>
              <a:ext cx="234375"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a:t>
              </a:r>
            </a:p>
          </p:txBody>
        </p:sp>
        <p:grpSp>
          <p:nvGrpSpPr>
            <p:cNvPr id="88096" name="Group 3"/>
            <p:cNvGrpSpPr>
              <a:grpSpLocks/>
            </p:cNvGrpSpPr>
            <p:nvPr/>
          </p:nvGrpSpPr>
          <p:grpSpPr bwMode="auto">
            <a:xfrm>
              <a:off x="1633121" y="5924034"/>
              <a:ext cx="6520280" cy="410364"/>
              <a:chOff x="1480721" y="5962134"/>
              <a:chExt cx="6520280" cy="410364"/>
            </a:xfrm>
          </p:grpSpPr>
          <p:sp>
            <p:nvSpPr>
              <p:cNvPr id="88097" name="TextBox 90"/>
              <p:cNvSpPr txBox="1">
                <a:spLocks noChangeArrowheads="1"/>
              </p:cNvSpPr>
              <p:nvPr/>
            </p:nvSpPr>
            <p:spPr bwMode="auto">
              <a:xfrm>
                <a:off x="2145383" y="5962134"/>
                <a:ext cx="5855618" cy="41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159000" algn="l"/>
                    <a:tab pos="4038600" algn="l"/>
                  </a:tabLst>
                  <a:defRPr>
                    <a:solidFill>
                      <a:schemeClr val="tx1"/>
                    </a:solidFill>
                    <a:latin typeface="Calibri" pitchFamily="34" charset="0"/>
                    <a:cs typeface="Arial" pitchFamily="34" charset="0"/>
                  </a:defRPr>
                </a:lvl1pPr>
                <a:lvl2pPr marL="742950" indent="-285750">
                  <a:tabLst>
                    <a:tab pos="2159000" algn="l"/>
                    <a:tab pos="4038600" algn="l"/>
                  </a:tabLst>
                  <a:defRPr>
                    <a:solidFill>
                      <a:schemeClr val="tx1"/>
                    </a:solidFill>
                    <a:latin typeface="Calibri" pitchFamily="34" charset="0"/>
                    <a:cs typeface="Arial" pitchFamily="34" charset="0"/>
                  </a:defRPr>
                </a:lvl2pPr>
                <a:lvl3pPr marL="1143000" indent="-228600">
                  <a:tabLst>
                    <a:tab pos="2159000" algn="l"/>
                    <a:tab pos="4038600" algn="l"/>
                  </a:tabLst>
                  <a:defRPr>
                    <a:solidFill>
                      <a:schemeClr val="tx1"/>
                    </a:solidFill>
                    <a:latin typeface="Calibri" pitchFamily="34" charset="0"/>
                    <a:cs typeface="Arial" pitchFamily="34" charset="0"/>
                  </a:defRPr>
                </a:lvl3pPr>
                <a:lvl4pPr marL="1600200" indent="-228600">
                  <a:tabLst>
                    <a:tab pos="2159000" algn="l"/>
                    <a:tab pos="4038600" algn="l"/>
                  </a:tabLst>
                  <a:defRPr>
                    <a:solidFill>
                      <a:schemeClr val="tx1"/>
                    </a:solidFill>
                    <a:latin typeface="Calibri" pitchFamily="34" charset="0"/>
                    <a:cs typeface="Arial" pitchFamily="34" charset="0"/>
                  </a:defRPr>
                </a:lvl4pPr>
                <a:lvl5pPr marL="2057400" indent="-228600">
                  <a:tabLst>
                    <a:tab pos="2159000" algn="l"/>
                    <a:tab pos="4038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159000" algn="l"/>
                    <a:tab pos="4038600" algn="l"/>
                  </a:tabLst>
                  <a:defRPr>
                    <a:solidFill>
                      <a:schemeClr val="tx1"/>
                    </a:solidFill>
                    <a:latin typeface="Calibri" pitchFamily="34" charset="0"/>
                    <a:cs typeface="Arial" pitchFamily="34" charset="0"/>
                  </a:defRPr>
                </a:lvl9pPr>
              </a:lstStyle>
              <a:p>
                <a:r>
                  <a:rPr lang="en-US" altLang="en-US" sz="1400" smtClean="0">
                    <a:latin typeface="Arial" pitchFamily="34" charset="0"/>
                  </a:rPr>
                  <a:t>Pertanian</a:t>
                </a:r>
                <a:r>
                  <a:rPr lang="en-US" altLang="en-US" sz="1400">
                    <a:latin typeface="Arial" pitchFamily="34" charset="0"/>
                  </a:rPr>
                  <a:t>	</a:t>
                </a:r>
                <a:r>
                  <a:rPr lang="en-US" altLang="en-US" sz="1400" smtClean="0">
                    <a:latin typeface="Arial" pitchFamily="34" charset="0"/>
                  </a:rPr>
                  <a:t>Jasa</a:t>
                </a:r>
                <a:r>
                  <a:rPr lang="en-US" altLang="en-US" sz="1400">
                    <a:latin typeface="Arial" pitchFamily="34" charset="0"/>
                  </a:rPr>
                  <a:t>	</a:t>
                </a:r>
                <a:r>
                  <a:rPr lang="en-US" altLang="en-US" sz="1400" smtClean="0">
                    <a:latin typeface="Arial" pitchFamily="34" charset="0"/>
                  </a:rPr>
                  <a:t>Manufaktur</a:t>
                </a:r>
                <a:endParaRPr lang="en-US" altLang="en-US" sz="1400">
                  <a:latin typeface="Arial" pitchFamily="34" charset="0"/>
                </a:endParaRPr>
              </a:p>
            </p:txBody>
          </p:sp>
          <p:cxnSp>
            <p:nvCxnSpPr>
              <p:cNvPr id="92" name="Straight Connector 91"/>
              <p:cNvCxnSpPr/>
              <p:nvPr/>
            </p:nvCxnSpPr>
            <p:spPr>
              <a:xfrm>
                <a:off x="3562066" y="6131801"/>
                <a:ext cx="663618" cy="0"/>
              </a:xfrm>
              <a:prstGeom prst="line">
                <a:avLst/>
              </a:prstGeom>
              <a:ln w="57150" cmpd="sng">
                <a:prstDash val="soli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V="1">
                <a:off x="1480721" y="6131801"/>
                <a:ext cx="576299" cy="0"/>
              </a:xfrm>
              <a:prstGeom prst="line">
                <a:avLst/>
              </a:prstGeom>
              <a:ln w="5715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492590" y="6131801"/>
                <a:ext cx="608052" cy="0"/>
              </a:xfrm>
              <a:prstGeom prst="line">
                <a:avLst/>
              </a:prstGeom>
              <a:ln w="57150" cmpd="sng">
                <a:solidFill>
                  <a:srgbClr val="4BACC6"/>
                </a:solidFill>
                <a:prstDash val="solid"/>
              </a:ln>
              <a:effectLst/>
            </p:spPr>
            <p:style>
              <a:lnRef idx="2">
                <a:schemeClr val="accent1"/>
              </a:lnRef>
              <a:fillRef idx="0">
                <a:schemeClr val="accent1"/>
              </a:fillRef>
              <a:effectRef idx="1">
                <a:schemeClr val="accent1"/>
              </a:effectRef>
              <a:fontRef idx="minor">
                <a:schemeClr val="tx1"/>
              </a:fontRef>
            </p:style>
          </p:cxnSp>
        </p:grpSp>
      </p:gr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2/3*#ppt_w"/>
                                          </p:val>
                                        </p:tav>
                                        <p:tav tm="100000">
                                          <p:val>
                                            <p:strVal val="#ppt_w"/>
                                          </p:val>
                                        </p:tav>
                                      </p:tavLst>
                                    </p:anim>
                                    <p:anim calcmode="lin" valueType="num">
                                      <p:cBhvr>
                                        <p:cTn id="8" dur="1000" fill="hold"/>
                                        <p:tgtEl>
                                          <p:spTgt spid="5"/>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1000"/>
                                  </p:stCondLst>
                                  <p:childTnLst>
                                    <p:set>
                                      <p:cBhvr>
                                        <p:cTn id="11" dur="1" fill="hold">
                                          <p:stCondLst>
                                            <p:cond delay="0"/>
                                          </p:stCondLst>
                                        </p:cTn>
                                        <p:tgtEl>
                                          <p:spTgt spid="58"/>
                                        </p:tgtEl>
                                        <p:attrNameLst>
                                          <p:attrName>style.visibility</p:attrName>
                                        </p:attrNameLst>
                                      </p:cBhvr>
                                      <p:to>
                                        <p:strVal val="visible"/>
                                      </p:to>
                                    </p:set>
                                    <p:animEffect transition="in" filter="wipe(left)">
                                      <p:cBhvr>
                                        <p:cTn id="12"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r>
              <a:rPr lang="en-US" altLang="en-US" smtClean="0">
                <a:latin typeface="Arial" pitchFamily="34" charset="0"/>
                <a:cs typeface="Arial" pitchFamily="34" charset="0"/>
              </a:rPr>
              <a:t>Organisasi pada tiap sektor</a:t>
            </a:r>
          </a:p>
        </p:txBody>
      </p:sp>
      <p:graphicFrame>
        <p:nvGraphicFramePr>
          <p:cNvPr id="7" name="Table 6"/>
          <p:cNvGraphicFramePr>
            <a:graphicFrameLocks noGrp="1"/>
          </p:cNvGraphicFramePr>
          <p:nvPr>
            <p:extLst>
              <p:ext uri="{D42A27DB-BD31-4B8C-83A1-F6EECF244321}">
                <p14:modId xmlns:p14="http://schemas.microsoft.com/office/powerpoint/2010/main" val="2776577874"/>
              </p:ext>
            </p:extLst>
          </p:nvPr>
        </p:nvGraphicFramePr>
        <p:xfrm>
          <a:off x="469901" y="1101329"/>
          <a:ext cx="8232775" cy="3758613"/>
        </p:xfrm>
        <a:graphic>
          <a:graphicData uri="http://schemas.openxmlformats.org/drawingml/2006/table">
            <a:tbl>
              <a:tblPr firstRow="1" bandRow="1">
                <a:tableStyleId>{2D5ABB26-0587-4C30-8999-92F81FD0307C}</a:tableStyleId>
              </a:tblPr>
              <a:tblGrid>
                <a:gridCol w="1371707"/>
                <a:gridCol w="1638426"/>
                <a:gridCol w="3784891"/>
                <a:gridCol w="495338"/>
                <a:gridCol w="241319"/>
                <a:gridCol w="701094"/>
              </a:tblGrid>
              <a:tr h="238141">
                <a:tc>
                  <a:txBody>
                    <a:bodyPr/>
                    <a:lstStyle/>
                    <a:p>
                      <a:r>
                        <a:rPr lang="en-US" sz="1100" b="1" dirty="0" smtClean="0">
                          <a:solidFill>
                            <a:schemeClr val="bg1"/>
                          </a:solidFill>
                        </a:rPr>
                        <a:t>TABLE 1.4</a:t>
                      </a:r>
                      <a:endParaRPr lang="en-US" sz="1100" b="1" dirty="0">
                        <a:solidFill>
                          <a:schemeClr val="bg1"/>
                        </a:solidFill>
                      </a:endParaRPr>
                    </a:p>
                  </a:txBody>
                  <a:tcPr marL="91447" marR="91447" marT="34292" marB="34292">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gridSpan="2">
                  <a:txBody>
                    <a:bodyPr/>
                    <a:lstStyle/>
                    <a:p>
                      <a:endParaRPr lang="en-US" sz="1100" b="1"/>
                    </a:p>
                  </a:txBody>
                  <a:tcPr marL="91447" marR="91447" marT="34292" marB="34292">
                    <a:lnB w="12700" cap="flat" cmpd="sng" algn="ctr">
                      <a:solidFill>
                        <a:srgbClr val="000000"/>
                      </a:solidFill>
                      <a:prstDash val="solid"/>
                      <a:round/>
                      <a:headEnd type="none" w="med" len="med"/>
                      <a:tailEnd type="none" w="med" len="med"/>
                    </a:lnB>
                  </a:tcPr>
                </a:tc>
                <a:tc hMerge="1">
                  <a:txBody>
                    <a:bodyPr/>
                    <a:lstStyle/>
                    <a:p>
                      <a:endParaRPr lang="en-US"/>
                    </a:p>
                  </a:txBody>
                  <a:tcPr/>
                </a:tc>
              </a:tr>
              <a:tr h="388646">
                <a:tc gridSpan="2">
                  <a:txBody>
                    <a:bodyPr/>
                    <a:lstStyle/>
                    <a:p>
                      <a:r>
                        <a:rPr lang="en-US" sz="1100" b="1" smtClean="0">
                          <a:solidFill>
                            <a:srgbClr val="FFFFFF"/>
                          </a:solidFill>
                        </a:rPr>
                        <a:t>SEKTOR</a:t>
                      </a:r>
                      <a:endParaRPr lang="en-US" sz="1100" b="1" dirty="0">
                        <a:solidFill>
                          <a:srgbClr val="FFFFFF"/>
                        </a:solidFill>
                      </a:endParaRPr>
                    </a:p>
                  </a:txBody>
                  <a:tcPr marL="91447" marR="91447" marT="34292" marB="34292"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p>
                  </a:txBody>
                  <a:tcPr/>
                </a:tc>
                <a:tc>
                  <a:txBody>
                    <a:bodyPr/>
                    <a:lstStyle/>
                    <a:p>
                      <a:r>
                        <a:rPr lang="en-US" sz="1100" b="1" smtClean="0">
                          <a:solidFill>
                            <a:srgbClr val="FFFFFF"/>
                          </a:solidFill>
                        </a:rPr>
                        <a:t>CONTOH</a:t>
                      </a:r>
                      <a:endParaRPr lang="en-US" sz="1100" b="1" dirty="0">
                        <a:solidFill>
                          <a:srgbClr val="FFFFFF"/>
                        </a:solidFill>
                      </a:endParaRPr>
                    </a:p>
                  </a:txBody>
                  <a:tcPr marL="91447" marR="91447" marT="34292" marB="34292"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smtClean="0">
                          <a:solidFill>
                            <a:srgbClr val="FFFFFF"/>
                          </a:solidFill>
                        </a:rPr>
                        <a:t>PERSEN TENAGA KERJA</a:t>
                      </a:r>
                      <a:endParaRPr lang="en-US" sz="1100" b="1" dirty="0" smtClean="0">
                        <a:solidFill>
                          <a:srgbClr val="FFFFFF"/>
                        </a:solidFill>
                      </a:endParaRPr>
                    </a:p>
                  </a:txBody>
                  <a:tcPr marL="91447" marR="91447" marT="34292" marB="34292" anchor="b">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400" dirty="0"/>
                    </a:p>
                  </a:txBody>
                  <a:tcPr/>
                </a:tc>
                <a:tc hMerge="1">
                  <a:txBody>
                    <a:bodyPr/>
                    <a:lstStyle/>
                    <a:p>
                      <a:endParaRPr lang="en-US"/>
                    </a:p>
                  </a:txBody>
                  <a:tcPr/>
                </a:tc>
              </a:tr>
              <a:tr h="228616">
                <a:tc gridSpan="2">
                  <a:txBody>
                    <a:bodyPr/>
                    <a:lstStyle/>
                    <a:p>
                      <a:r>
                        <a:rPr lang="en-US" sz="1100" b="1" smtClean="0"/>
                        <a:t>Sektor jasa</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1531724">
                <a:tc gridSpan="2">
                  <a:txBody>
                    <a:bodyPr/>
                    <a:lstStyle/>
                    <a:p>
                      <a:pPr marL="177800" indent="0">
                        <a:spcAft>
                          <a:spcPts val="600"/>
                        </a:spcAft>
                        <a:tabLst/>
                      </a:pPr>
                      <a:r>
                        <a:rPr lang="en-US" sz="1100" b="1" kern="1200" smtClean="0">
                          <a:solidFill>
                            <a:schemeClr val="tx1"/>
                          </a:solidFill>
                          <a:effectLst/>
                          <a:latin typeface="+mn-lt"/>
                          <a:ea typeface="+mn-ea"/>
                          <a:cs typeface="+mn-cs"/>
                        </a:rPr>
                        <a:t>Pendidikan , Hukum, Medis, Lainnya</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Perdagangan</a:t>
                      </a:r>
                      <a:r>
                        <a:rPr lang="en-US" sz="1100" b="1" kern="1200" baseline="0" smtClean="0">
                          <a:solidFill>
                            <a:schemeClr val="tx1"/>
                          </a:solidFill>
                          <a:effectLst/>
                          <a:latin typeface="+mn-lt"/>
                          <a:ea typeface="+mn-ea"/>
                          <a:cs typeface="+mn-cs"/>
                        </a:rPr>
                        <a:t> </a:t>
                      </a:r>
                      <a:r>
                        <a:rPr lang="en-US" sz="1100" b="1" kern="1200" smtClean="0">
                          <a:solidFill>
                            <a:schemeClr val="tx1"/>
                          </a:solidFill>
                          <a:effectLst/>
                          <a:latin typeface="+mn-lt"/>
                          <a:ea typeface="+mn-ea"/>
                          <a:cs typeface="+mn-cs"/>
                        </a:rPr>
                        <a:t>(ritel, besar) </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Utilitas,  Transportasi </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Layanan Professional dan Bisnis</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Keuangan, Informasi, Riel Estat</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Makanan, Penginapan, Entertainmen </a:t>
                      </a:r>
                      <a:endParaRPr lang="en-US" sz="1100" b="1" kern="1200" dirty="0" smtClean="0">
                        <a:solidFill>
                          <a:schemeClr val="tx1"/>
                        </a:solidFill>
                        <a:effectLst/>
                        <a:latin typeface="+mn-lt"/>
                        <a:ea typeface="+mn-ea"/>
                        <a:cs typeface="+mn-cs"/>
                      </a:endParaRPr>
                    </a:p>
                    <a:p>
                      <a:pPr marL="177800" indent="0">
                        <a:spcAft>
                          <a:spcPts val="600"/>
                        </a:spcAft>
                        <a:tabLst/>
                      </a:pPr>
                      <a:r>
                        <a:rPr lang="en-US" sz="1100" b="1" kern="1200" smtClean="0">
                          <a:solidFill>
                            <a:schemeClr val="tx1"/>
                          </a:solidFill>
                          <a:effectLst/>
                          <a:latin typeface="+mn-lt"/>
                          <a:ea typeface="+mn-ea"/>
                          <a:cs typeface="+mn-cs"/>
                        </a:rPr>
                        <a:t>Administrasi</a:t>
                      </a:r>
                      <a:r>
                        <a:rPr lang="en-US" sz="1100" b="1" kern="1200" baseline="0" smtClean="0">
                          <a:solidFill>
                            <a:schemeClr val="tx1"/>
                          </a:solidFill>
                          <a:effectLst/>
                          <a:latin typeface="+mn-lt"/>
                          <a:ea typeface="+mn-ea"/>
                          <a:cs typeface="+mn-cs"/>
                        </a:rPr>
                        <a:t> Publik</a:t>
                      </a:r>
                      <a:endParaRPr lang="en-US" sz="1100" b="1" dirty="0" smtClean="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pPr>
                        <a:spcAft>
                          <a:spcPts val="600"/>
                        </a:spcAft>
                      </a:pPr>
                      <a:r>
                        <a:rPr lang="en-US" sz="1100" b="1" kern="1200" dirty="0" smtClean="0">
                          <a:solidFill>
                            <a:schemeClr val="tx1"/>
                          </a:solidFill>
                          <a:effectLst/>
                          <a:latin typeface="+mn-lt"/>
                          <a:ea typeface="+mn-ea"/>
                          <a:cs typeface="+mn-cs"/>
                        </a:rPr>
                        <a:t>San Diego Zoo, Arnold Palmer Hospital </a:t>
                      </a:r>
                      <a:endParaRPr lang="en-US" sz="1100" b="1" dirty="0" smtClean="0"/>
                    </a:p>
                    <a:p>
                      <a:pPr>
                        <a:spcAft>
                          <a:spcPts val="600"/>
                        </a:spcAft>
                      </a:pPr>
                      <a:r>
                        <a:rPr lang="en-US" sz="1100" b="1" kern="1200" dirty="0" smtClean="0">
                          <a:solidFill>
                            <a:schemeClr val="tx1"/>
                          </a:solidFill>
                          <a:effectLst/>
                          <a:latin typeface="+mn-lt"/>
                          <a:ea typeface="+mn-ea"/>
                          <a:cs typeface="+mn-cs"/>
                        </a:rPr>
                        <a:t>Walgreen's, </a:t>
                      </a:r>
                      <a:r>
                        <a:rPr lang="en-US" sz="1100" b="1" kern="1200" dirty="0" err="1" smtClean="0">
                          <a:solidFill>
                            <a:schemeClr val="tx1"/>
                          </a:solidFill>
                          <a:effectLst/>
                          <a:latin typeface="+mn-lt"/>
                          <a:ea typeface="+mn-ea"/>
                          <a:cs typeface="+mn-cs"/>
                        </a:rPr>
                        <a:t>Walmart</a:t>
                      </a:r>
                      <a:r>
                        <a:rPr lang="en-US" sz="1100" b="1" kern="1200" dirty="0" smtClean="0">
                          <a:solidFill>
                            <a:schemeClr val="tx1"/>
                          </a:solidFill>
                          <a:effectLst/>
                          <a:latin typeface="+mn-lt"/>
                          <a:ea typeface="+mn-ea"/>
                          <a:cs typeface="+mn-cs"/>
                        </a:rPr>
                        <a:t>, Nordstrom </a:t>
                      </a:r>
                      <a:endParaRPr lang="en-US" sz="1100" b="1" dirty="0" smtClean="0"/>
                    </a:p>
                    <a:p>
                      <a:pPr>
                        <a:spcAft>
                          <a:spcPts val="600"/>
                        </a:spcAft>
                      </a:pPr>
                      <a:r>
                        <a:rPr lang="en-US" sz="1100" b="1" kern="1200" dirty="0" smtClean="0">
                          <a:solidFill>
                            <a:schemeClr val="tx1"/>
                          </a:solidFill>
                          <a:effectLst/>
                          <a:latin typeface="+mn-lt"/>
                          <a:ea typeface="+mn-ea"/>
                          <a:cs typeface="+mn-cs"/>
                        </a:rPr>
                        <a:t>Pacific Gas &amp; Electric, American Airlines </a:t>
                      </a:r>
                      <a:endParaRPr lang="en-US" sz="1100" b="1" dirty="0" smtClean="0"/>
                    </a:p>
                    <a:p>
                      <a:pPr>
                        <a:spcAft>
                          <a:spcPts val="600"/>
                        </a:spcAft>
                      </a:pPr>
                      <a:r>
                        <a:rPr lang="en-US" sz="1100" b="1" kern="1200" dirty="0" smtClean="0">
                          <a:solidFill>
                            <a:schemeClr val="tx1"/>
                          </a:solidFill>
                          <a:effectLst/>
                          <a:latin typeface="+mn-lt"/>
                          <a:ea typeface="+mn-ea"/>
                          <a:cs typeface="+mn-cs"/>
                        </a:rPr>
                        <a:t>Snelling and Snelling, Waste Management, Inc. </a:t>
                      </a:r>
                      <a:endParaRPr lang="en-US" sz="1100" b="1" dirty="0" smtClean="0"/>
                    </a:p>
                    <a:p>
                      <a:pPr>
                        <a:spcAft>
                          <a:spcPts val="600"/>
                        </a:spcAft>
                      </a:pPr>
                      <a:r>
                        <a:rPr lang="en-US" sz="1100" b="1" kern="1200" dirty="0" smtClean="0">
                          <a:solidFill>
                            <a:schemeClr val="tx1"/>
                          </a:solidFill>
                          <a:effectLst/>
                          <a:latin typeface="+mn-lt"/>
                          <a:ea typeface="+mn-ea"/>
                          <a:cs typeface="+mn-cs"/>
                        </a:rPr>
                        <a:t>Citicorp, American Express, Prudential, Aetna</a:t>
                      </a:r>
                    </a:p>
                    <a:p>
                      <a:pPr>
                        <a:spcAft>
                          <a:spcPts val="600"/>
                        </a:spcAft>
                      </a:pPr>
                      <a:r>
                        <a:rPr lang="en-US" sz="1100" b="1" kern="1200" dirty="0" smtClean="0">
                          <a:solidFill>
                            <a:schemeClr val="tx1"/>
                          </a:solidFill>
                          <a:effectLst/>
                          <a:latin typeface="+mn-lt"/>
                          <a:ea typeface="+mn-ea"/>
                          <a:cs typeface="+mn-cs"/>
                        </a:rPr>
                        <a:t>Olive Garden, Motel 6, Walt Disney</a:t>
                      </a:r>
                    </a:p>
                    <a:p>
                      <a:pPr>
                        <a:spcAft>
                          <a:spcPts val="600"/>
                        </a:spcAft>
                      </a:pPr>
                      <a:r>
                        <a:rPr lang="en-US" sz="1100" b="1" kern="1200" dirty="0" smtClean="0">
                          <a:solidFill>
                            <a:schemeClr val="tx1"/>
                          </a:solidFill>
                          <a:effectLst/>
                          <a:latin typeface="+mn-lt"/>
                          <a:ea typeface="+mn-ea"/>
                          <a:cs typeface="+mn-cs"/>
                        </a:rPr>
                        <a:t>U.S., State of Alabama, Cook County </a:t>
                      </a:r>
                      <a:endParaRPr lang="en-US" sz="1100" b="1" dirty="0" smtClean="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pPr>
                        <a:spcAft>
                          <a:spcPts val="600"/>
                        </a:spcAft>
                        <a:tabLst>
                          <a:tab pos="533400" algn="r"/>
                        </a:tabLst>
                      </a:pPr>
                      <a:r>
                        <a:rPr lang="en-US" sz="1100" b="1" dirty="0" smtClean="0"/>
                        <a:t>	13.2</a:t>
                      </a:r>
                    </a:p>
                    <a:p>
                      <a:pPr>
                        <a:spcAft>
                          <a:spcPts val="600"/>
                        </a:spcAft>
                        <a:tabLst>
                          <a:tab pos="533400" algn="r"/>
                        </a:tabLst>
                      </a:pPr>
                      <a:r>
                        <a:rPr lang="en-US" sz="1100" b="1" dirty="0" smtClean="0"/>
                        <a:t>	13.8</a:t>
                      </a:r>
                    </a:p>
                    <a:p>
                      <a:pPr>
                        <a:spcAft>
                          <a:spcPts val="600"/>
                        </a:spcAft>
                        <a:tabLst>
                          <a:tab pos="533400" algn="r"/>
                        </a:tabLst>
                      </a:pPr>
                      <a:r>
                        <a:rPr lang="en-US" sz="1100" b="1" dirty="0" smtClean="0"/>
                        <a:t>	3.3</a:t>
                      </a:r>
                    </a:p>
                    <a:p>
                      <a:pPr>
                        <a:spcAft>
                          <a:spcPts val="600"/>
                        </a:spcAft>
                        <a:tabLst>
                          <a:tab pos="533400" algn="r"/>
                        </a:tabLst>
                      </a:pPr>
                      <a:r>
                        <a:rPr lang="en-US" sz="1100" b="1" dirty="0" smtClean="0"/>
                        <a:t>	10.1</a:t>
                      </a:r>
                    </a:p>
                    <a:p>
                      <a:pPr>
                        <a:spcAft>
                          <a:spcPts val="600"/>
                        </a:spcAft>
                        <a:tabLst>
                          <a:tab pos="533400" algn="r"/>
                        </a:tabLst>
                      </a:pPr>
                      <a:r>
                        <a:rPr lang="en-US" sz="1100" b="1" dirty="0" smtClean="0"/>
                        <a:t>	21.0</a:t>
                      </a:r>
                    </a:p>
                    <a:p>
                      <a:pPr>
                        <a:spcAft>
                          <a:spcPts val="600"/>
                        </a:spcAft>
                        <a:tabLst>
                          <a:tab pos="533400" algn="r"/>
                        </a:tabLst>
                      </a:pPr>
                      <a:r>
                        <a:rPr lang="en-US" sz="1100" b="1" dirty="0" smtClean="0"/>
                        <a:t>	9.0</a:t>
                      </a:r>
                    </a:p>
                    <a:p>
                      <a:pPr>
                        <a:spcAft>
                          <a:spcPts val="600"/>
                        </a:spcAft>
                        <a:tabLst>
                          <a:tab pos="533400" algn="r"/>
                        </a:tabLst>
                      </a:pPr>
                      <a:r>
                        <a:rPr lang="en-US" sz="1100" b="1" dirty="0" smtClean="0"/>
                        <a:t>	15.5</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spcAft>
                          <a:spcPts val="600"/>
                        </a:spcAft>
                      </a:pP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spcAft>
                          <a:spcPts val="900"/>
                        </a:spcAft>
                      </a:pPr>
                      <a:endParaRPr lang="en-US" sz="1100" b="1" dirty="0" smtClean="0"/>
                    </a:p>
                    <a:p>
                      <a:pPr algn="r">
                        <a:spcAft>
                          <a:spcPts val="900"/>
                        </a:spcAft>
                      </a:pPr>
                      <a:endParaRPr lang="en-US" sz="1100" b="1" dirty="0" smtClean="0"/>
                    </a:p>
                    <a:p>
                      <a:pPr algn="r">
                        <a:spcAft>
                          <a:spcPts val="900"/>
                        </a:spcAft>
                      </a:pPr>
                      <a:endParaRPr lang="en-US" sz="1100" b="1" dirty="0" smtClean="0"/>
                    </a:p>
                    <a:p>
                      <a:pPr algn="r">
                        <a:spcAft>
                          <a:spcPts val="900"/>
                        </a:spcAft>
                      </a:pPr>
                      <a:r>
                        <a:rPr lang="en-US" sz="1100" b="1" dirty="0" smtClean="0"/>
                        <a:t>85.9</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Sektor Manufaktur</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smtClean="0">
                          <a:solidFill>
                            <a:schemeClr val="tx1"/>
                          </a:solidFill>
                          <a:effectLst/>
                          <a:latin typeface="+mn-lt"/>
                          <a:ea typeface="+mn-ea"/>
                          <a:cs typeface="+mn-cs"/>
                        </a:rPr>
                        <a:t>General Electric, Ford, U.S. Steel, Intel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8.2</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Sektor Konstruksi</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smtClean="0">
                          <a:solidFill>
                            <a:schemeClr val="tx1"/>
                          </a:solidFill>
                          <a:effectLst/>
                          <a:latin typeface="+mn-lt"/>
                          <a:ea typeface="+mn-ea"/>
                          <a:cs typeface="+mn-cs"/>
                        </a:rPr>
                        <a:t>Bechtel, McDermott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4.1</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Pertanian</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smtClean="0">
                          <a:solidFill>
                            <a:schemeClr val="tx1"/>
                          </a:solidFill>
                          <a:effectLst/>
                          <a:latin typeface="+mn-lt"/>
                          <a:ea typeface="+mn-ea"/>
                          <a:cs typeface="+mn-cs"/>
                        </a:rPr>
                        <a:t>King Ranch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1.4</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smtClean="0"/>
                        <a:t>Sektor Pertambangan</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p>
                  </a:txBody>
                  <a:tcPr/>
                </a:tc>
                <a:tc>
                  <a:txBody>
                    <a:bodyPr/>
                    <a:lstStyle/>
                    <a:p>
                      <a:r>
                        <a:rPr lang="en-US" sz="1100" b="1" kern="1200" dirty="0" err="1" smtClean="0">
                          <a:solidFill>
                            <a:schemeClr val="tx1"/>
                          </a:solidFill>
                          <a:effectLst/>
                          <a:latin typeface="+mn-lt"/>
                          <a:ea typeface="+mn-ea"/>
                          <a:cs typeface="+mn-cs"/>
                        </a:rPr>
                        <a:t>Homestake</a:t>
                      </a:r>
                      <a:r>
                        <a:rPr lang="en-US" sz="1100" b="1" kern="1200" dirty="0" smtClean="0">
                          <a:solidFill>
                            <a:schemeClr val="tx1"/>
                          </a:solidFill>
                          <a:effectLst/>
                          <a:latin typeface="+mn-lt"/>
                          <a:ea typeface="+mn-ea"/>
                          <a:cs typeface="+mn-cs"/>
                        </a:rPr>
                        <a:t> Mining </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1100" b="1" dirty="0" smtClean="0"/>
                        <a:t>.4</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16">
                <a:tc gridSpan="2">
                  <a:txBody>
                    <a:bodyPr/>
                    <a:lstStyle/>
                    <a:p>
                      <a:r>
                        <a:rPr lang="en-US" sz="1100" b="1" dirty="0" smtClean="0"/>
                        <a:t>Grand Total</a:t>
                      </a:r>
                      <a:endParaRPr lang="en-US" sz="1100" b="1" dirty="0"/>
                    </a:p>
                  </a:txBody>
                  <a:tcPr marL="91447" marR="91447" marT="34292" marB="34292">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200" dirty="0"/>
                    </a:p>
                  </a:txBody>
                  <a:tcPr/>
                </a:tc>
                <a:tc>
                  <a:txBody>
                    <a:bodyPr/>
                    <a:lstStyle/>
                    <a:p>
                      <a:endParaRPr lang="en-US" sz="1100" b="1"/>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r"/>
                      <a:endParaRPr lang="en-US" sz="14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1100" b="1" dirty="0" smtClean="0"/>
                        <a:t>100.0</a:t>
                      </a:r>
                      <a:endParaRPr lang="en-US" sz="1100" b="1" dirty="0"/>
                    </a:p>
                  </a:txBody>
                  <a:tcPr marL="91447" marR="91447" marT="34292" marB="34292">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Right Brace 8"/>
          <p:cNvSpPr/>
          <p:nvPr/>
        </p:nvSpPr>
        <p:spPr>
          <a:xfrm>
            <a:off x="7950200" y="2047875"/>
            <a:ext cx="228600" cy="1381125"/>
          </a:xfrm>
          <a:prstGeom prst="rightBrace">
            <a:avLst>
              <a:gd name="adj1" fmla="val 8333"/>
              <a:gd name="adj2" fmla="val 50230"/>
            </a:avLst>
          </a:prstGeom>
          <a:ln w="254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2/3*#ppt_w"/>
                                          </p:val>
                                        </p:tav>
                                        <p:tav tm="100000">
                                          <p:val>
                                            <p:strVal val="#ppt_w"/>
                                          </p:val>
                                        </p:tav>
                                      </p:tavLst>
                                    </p:anim>
                                    <p:anim calcmode="lin" valueType="num">
                                      <p:cBhvr>
                                        <p:cTn id="8" dur="1000" fill="hold"/>
                                        <p:tgtEl>
                                          <p:spTgt spid="7"/>
                                        </p:tgtEl>
                                        <p:attrNameLst>
                                          <p:attrName>ppt_h</p:attrName>
                                        </p:attrNameLst>
                                      </p:cBhvr>
                                      <p:tavLst>
                                        <p:tav tm="0">
                                          <p:val>
                                            <p:strVal val="2/3*#ppt_h"/>
                                          </p:val>
                                        </p:tav>
                                        <p:tav tm="100000">
                                          <p:val>
                                            <p:strVal val="#ppt_h"/>
                                          </p:val>
                                        </p:tav>
                                      </p:tavLst>
                                    </p:anim>
                                  </p:childTnLst>
                                </p:cTn>
                              </p:par>
                              <p:par>
                                <p:cTn id="9" presetID="16" presetClass="entr" presetSubtype="42"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barn(outHorizontal)">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Tantangan Produktivitas</a:t>
            </a:r>
          </a:p>
        </p:txBody>
      </p:sp>
      <p:sp>
        <p:nvSpPr>
          <p:cNvPr id="113667" name="Text Box 3"/>
          <p:cNvSpPr txBox="1">
            <a:spLocks noChangeArrowheads="1"/>
          </p:cNvSpPr>
          <p:nvPr/>
        </p:nvSpPr>
        <p:spPr bwMode="auto">
          <a:xfrm>
            <a:off x="898526" y="1321594"/>
            <a:ext cx="7345363"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800" smtClean="0">
                <a:latin typeface="Arial" pitchFamily="34" charset="0"/>
              </a:rPr>
              <a:t>Produktivitas adalah rasio output (barang dan jasa) dibagi dengan input (sumberdaya seperti tenaga kerja dan modal)</a:t>
            </a:r>
            <a:endParaRPr lang="en-AU" altLang="en-US" sz="2800">
              <a:latin typeface="Arial" pitchFamily="34" charset="0"/>
            </a:endParaRPr>
          </a:p>
        </p:txBody>
      </p:sp>
      <p:sp>
        <p:nvSpPr>
          <p:cNvPr id="113668" name="Text Box 4"/>
          <p:cNvSpPr txBox="1">
            <a:spLocks noChangeArrowheads="1"/>
          </p:cNvSpPr>
          <p:nvPr/>
        </p:nvSpPr>
        <p:spPr bwMode="auto">
          <a:xfrm>
            <a:off x="963613" y="2625328"/>
            <a:ext cx="72136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800" b="1" smtClean="0">
                <a:solidFill>
                  <a:srgbClr val="92D050"/>
                </a:solidFill>
                <a:latin typeface="Arial" pitchFamily="34" charset="0"/>
              </a:rPr>
              <a:t>Tujuannya adalah untuk memperbaiki produktivitas</a:t>
            </a:r>
            <a:endParaRPr lang="en-AU" altLang="en-US" sz="2800" b="1">
              <a:solidFill>
                <a:srgbClr val="92D050"/>
              </a:solidFill>
              <a:latin typeface="Arial" pitchFamily="34" charset="0"/>
            </a:endParaRPr>
          </a:p>
        </p:txBody>
      </p:sp>
      <p:sp>
        <p:nvSpPr>
          <p:cNvPr id="113669" name="Text Box 5"/>
          <p:cNvSpPr txBox="1">
            <a:spLocks noChangeArrowheads="1"/>
          </p:cNvSpPr>
          <p:nvPr/>
        </p:nvSpPr>
        <p:spPr bwMode="auto">
          <a:xfrm>
            <a:off x="1762126" y="3411141"/>
            <a:ext cx="5618163" cy="1309820"/>
          </a:xfrm>
          <a:prstGeom prst="rect">
            <a:avLst/>
          </a:prstGeom>
          <a:solidFill>
            <a:schemeClr val="accent2"/>
          </a:solidFill>
          <a:ln w="9525">
            <a:solidFill>
              <a:schemeClr val="tx1"/>
            </a:solidFill>
            <a:miter lim="800000"/>
            <a:headEnd/>
            <a:tailEnd/>
          </a:ln>
        </p:spPr>
        <p:txBody>
          <a:bodyPr lIns="126000" tIns="154800" rIns="126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400" i="1" smtClean="0">
                <a:latin typeface="Arial" pitchFamily="34" charset="0"/>
                <a:ea typeface="MS PGothic" pitchFamily="34" charset="-128"/>
              </a:rPr>
              <a:t>Catatan Penting!</a:t>
            </a:r>
            <a:endParaRPr lang="en-AU" altLang="en-US" sz="2400" i="1">
              <a:latin typeface="Arial" pitchFamily="34" charset="0"/>
              <a:ea typeface="MS PGothic" pitchFamily="34" charset="-128"/>
            </a:endParaRPr>
          </a:p>
          <a:p>
            <a:pPr algn="ctr">
              <a:lnSpc>
                <a:spcPct val="90000"/>
              </a:lnSpc>
            </a:pPr>
            <a:r>
              <a:rPr lang="en-AU" altLang="en-US" sz="2400" i="1" smtClean="0">
                <a:latin typeface="Arial" pitchFamily="34" charset="0"/>
                <a:ea typeface="MS PGothic" pitchFamily="34" charset="-128"/>
              </a:rPr>
              <a:t>Produksi adalah hanya ukuran output dan bukan ukuran efisiensi.</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3667"/>
                                        </p:tgtEl>
                                        <p:attrNameLst>
                                          <p:attrName>style.visibility</p:attrName>
                                        </p:attrNameLst>
                                      </p:cBhvr>
                                      <p:to>
                                        <p:strVal val="visible"/>
                                      </p:to>
                                    </p:set>
                                    <p:animEffect transition="in" filter="strips(downRight)">
                                      <p:cBhvr>
                                        <p:cTn id="7" dur="1000"/>
                                        <p:tgtEl>
                                          <p:spTgt spid="1136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3668"/>
                                        </p:tgtEl>
                                        <p:attrNameLst>
                                          <p:attrName>style.visibility</p:attrName>
                                        </p:attrNameLst>
                                      </p:cBhvr>
                                      <p:to>
                                        <p:strVal val="visible"/>
                                      </p:to>
                                    </p:set>
                                    <p:animEffect transition="in" filter="strips(downRight)">
                                      <p:cBhvr>
                                        <p:cTn id="11" dur="1000"/>
                                        <p:tgtEl>
                                          <p:spTgt spid="11366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13669"/>
                                        </p:tgtEl>
                                        <p:attrNameLst>
                                          <p:attrName>style.visibility</p:attrName>
                                        </p:attrNameLst>
                                      </p:cBhvr>
                                      <p:to>
                                        <p:strVal val="visible"/>
                                      </p:to>
                                    </p:set>
                                    <p:animEffect transition="in" filter="strips(downRight)">
                                      <p:cBhvr>
                                        <p:cTn id="15" dur="1000"/>
                                        <p:tgtEl>
                                          <p:spTgt spid="113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p:bldP spid="113668" grpId="0"/>
      <p:bldP spid="11366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714" name="Group 2"/>
          <p:cNvGrpSpPr>
            <a:grpSpLocks/>
          </p:cNvGrpSpPr>
          <p:nvPr/>
        </p:nvGrpSpPr>
        <p:grpSpPr bwMode="auto">
          <a:xfrm>
            <a:off x="1625600" y="2495550"/>
            <a:ext cx="6070600" cy="1806178"/>
            <a:chOff x="1024" y="2408"/>
            <a:chExt cx="3824" cy="1517"/>
          </a:xfrm>
        </p:grpSpPr>
        <p:sp>
          <p:nvSpPr>
            <p:cNvPr id="94225" name="Freeform 3"/>
            <p:cNvSpPr>
              <a:spLocks/>
            </p:cNvSpPr>
            <p:nvPr/>
          </p:nvSpPr>
          <p:spPr bwMode="auto">
            <a:xfrm>
              <a:off x="3624" y="2408"/>
              <a:ext cx="1224" cy="1320"/>
            </a:xfrm>
            <a:custGeom>
              <a:avLst/>
              <a:gdLst>
                <a:gd name="T0" fmla="*/ 1224 w 1224"/>
                <a:gd name="T1" fmla="*/ 0 h 1320"/>
                <a:gd name="T2" fmla="*/ 1224 w 1224"/>
                <a:gd name="T3" fmla="*/ 1320 h 1320"/>
                <a:gd name="T4" fmla="*/ 0 w 1224"/>
                <a:gd name="T5" fmla="*/ 1320 h 1320"/>
                <a:gd name="T6" fmla="*/ 0 60000 65536"/>
                <a:gd name="T7" fmla="*/ 0 60000 65536"/>
                <a:gd name="T8" fmla="*/ 0 60000 65536"/>
                <a:gd name="T9" fmla="*/ 0 w 1224"/>
                <a:gd name="T10" fmla="*/ 0 h 1320"/>
                <a:gd name="T11" fmla="*/ 1224 w 1224"/>
                <a:gd name="T12" fmla="*/ 1320 h 1320"/>
              </a:gdLst>
              <a:ahLst/>
              <a:cxnLst>
                <a:cxn ang="T6">
                  <a:pos x="T0" y="T1"/>
                </a:cxn>
                <a:cxn ang="T7">
                  <a:pos x="T2" y="T3"/>
                </a:cxn>
                <a:cxn ang="T8">
                  <a:pos x="T4" y="T5"/>
                </a:cxn>
              </a:cxnLst>
              <a:rect l="T9" t="T10" r="T11" b="T12"/>
              <a:pathLst>
                <a:path w="1224" h="1320">
                  <a:moveTo>
                    <a:pt x="1224" y="0"/>
                  </a:moveTo>
                  <a:lnTo>
                    <a:pt x="1224" y="1320"/>
                  </a:lnTo>
                  <a:lnTo>
                    <a:pt x="0" y="1320"/>
                  </a:lnTo>
                </a:path>
              </a:pathLst>
            </a:custGeom>
            <a:noFill/>
            <a:ln w="5715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226" name="Text Box 4"/>
            <p:cNvSpPr txBox="1">
              <a:spLocks noChangeArrowheads="1"/>
            </p:cNvSpPr>
            <p:nvPr/>
          </p:nvSpPr>
          <p:spPr bwMode="auto">
            <a:xfrm>
              <a:off x="2470" y="3615"/>
              <a:ext cx="107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a:latin typeface="Arial" pitchFamily="34" charset="0"/>
                </a:rPr>
                <a:t>Feedback loop</a:t>
              </a:r>
            </a:p>
          </p:txBody>
        </p:sp>
        <p:sp>
          <p:nvSpPr>
            <p:cNvPr id="94227" name="Freeform 5"/>
            <p:cNvSpPr>
              <a:spLocks/>
            </p:cNvSpPr>
            <p:nvPr/>
          </p:nvSpPr>
          <p:spPr bwMode="auto">
            <a:xfrm>
              <a:off x="1024" y="2440"/>
              <a:ext cx="1400" cy="1288"/>
            </a:xfrm>
            <a:custGeom>
              <a:avLst/>
              <a:gdLst>
                <a:gd name="T0" fmla="*/ 1400 w 1400"/>
                <a:gd name="T1" fmla="*/ 1288 h 1288"/>
                <a:gd name="T2" fmla="*/ 0 w 1400"/>
                <a:gd name="T3" fmla="*/ 1288 h 1288"/>
                <a:gd name="T4" fmla="*/ 0 w 1400"/>
                <a:gd name="T5" fmla="*/ 0 h 1288"/>
                <a:gd name="T6" fmla="*/ 0 60000 65536"/>
                <a:gd name="T7" fmla="*/ 0 60000 65536"/>
                <a:gd name="T8" fmla="*/ 0 60000 65536"/>
                <a:gd name="T9" fmla="*/ 0 w 1400"/>
                <a:gd name="T10" fmla="*/ 0 h 1288"/>
                <a:gd name="T11" fmla="*/ 1400 w 1400"/>
                <a:gd name="T12" fmla="*/ 1288 h 1288"/>
              </a:gdLst>
              <a:ahLst/>
              <a:cxnLst>
                <a:cxn ang="T6">
                  <a:pos x="T0" y="T1"/>
                </a:cxn>
                <a:cxn ang="T7">
                  <a:pos x="T2" y="T3"/>
                </a:cxn>
                <a:cxn ang="T8">
                  <a:pos x="T4" y="T5"/>
                </a:cxn>
              </a:cxnLst>
              <a:rect l="T9" t="T10" r="T11" b="T12"/>
              <a:pathLst>
                <a:path w="1400" h="1288">
                  <a:moveTo>
                    <a:pt x="1400" y="1288"/>
                  </a:moveTo>
                  <a:lnTo>
                    <a:pt x="0" y="1288"/>
                  </a:lnTo>
                  <a:lnTo>
                    <a:pt x="0" y="0"/>
                  </a:lnTo>
                </a:path>
              </a:pathLst>
            </a:custGeom>
            <a:noFill/>
            <a:ln w="5715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228" name="Line 6"/>
            <p:cNvSpPr>
              <a:spLocks noChangeShapeType="1"/>
            </p:cNvSpPr>
            <p:nvPr/>
          </p:nvSpPr>
          <p:spPr bwMode="auto">
            <a:xfrm flipV="1">
              <a:off x="3000" y="3368"/>
              <a:ext cx="0" cy="2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15719" name="Group 7"/>
          <p:cNvGrpSpPr>
            <a:grpSpLocks/>
          </p:cNvGrpSpPr>
          <p:nvPr/>
        </p:nvGrpSpPr>
        <p:grpSpPr bwMode="auto">
          <a:xfrm>
            <a:off x="6350000" y="1160860"/>
            <a:ext cx="2000250" cy="1407318"/>
            <a:chOff x="4000" y="1167"/>
            <a:chExt cx="1260" cy="1182"/>
          </a:xfrm>
        </p:grpSpPr>
        <p:sp>
          <p:nvSpPr>
            <p:cNvPr id="94221" name="AutoShape 8"/>
            <p:cNvSpPr>
              <a:spLocks noChangeArrowheads="1"/>
            </p:cNvSpPr>
            <p:nvPr/>
          </p:nvSpPr>
          <p:spPr bwMode="auto">
            <a:xfrm>
              <a:off x="4000" y="1752"/>
              <a:ext cx="440" cy="432"/>
            </a:xfrm>
            <a:prstGeom prst="rightArrow">
              <a:avLst>
                <a:gd name="adj1" fmla="val 50000"/>
                <a:gd name="adj2" fmla="val 25463"/>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94222" name="Group 9"/>
            <p:cNvGrpSpPr>
              <a:grpSpLocks/>
            </p:cNvGrpSpPr>
            <p:nvPr/>
          </p:nvGrpSpPr>
          <p:grpSpPr bwMode="auto">
            <a:xfrm>
              <a:off x="4448" y="1167"/>
              <a:ext cx="812" cy="1182"/>
              <a:chOff x="4448" y="1167"/>
              <a:chExt cx="812" cy="1182"/>
            </a:xfrm>
          </p:grpSpPr>
          <p:sp>
            <p:nvSpPr>
              <p:cNvPr id="94223" name="Text Box 10"/>
              <p:cNvSpPr txBox="1">
                <a:spLocks noChangeArrowheads="1"/>
              </p:cNvSpPr>
              <p:nvPr/>
            </p:nvSpPr>
            <p:spPr bwMode="auto">
              <a:xfrm>
                <a:off x="4489" y="1167"/>
                <a:ext cx="60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i="1" smtClean="0">
                    <a:latin typeface="Arial" pitchFamily="34" charset="0"/>
                  </a:rPr>
                  <a:t>Output</a:t>
                </a:r>
                <a:endParaRPr lang="en-AU" altLang="en-US" sz="2000" i="1">
                  <a:latin typeface="Arial" pitchFamily="34" charset="0"/>
                </a:endParaRPr>
              </a:p>
            </p:txBody>
          </p:sp>
          <p:sp>
            <p:nvSpPr>
              <p:cNvPr id="115723" name="Text Box 11"/>
              <p:cNvSpPr txBox="1">
                <a:spLocks noChangeArrowheads="1"/>
              </p:cNvSpPr>
              <p:nvPr/>
            </p:nvSpPr>
            <p:spPr bwMode="auto">
              <a:xfrm>
                <a:off x="4448" y="1612"/>
                <a:ext cx="812" cy="737"/>
              </a:xfrm>
              <a:prstGeom prst="rect">
                <a:avLst/>
              </a:prstGeom>
              <a:solidFill>
                <a:schemeClr val="accent4"/>
              </a:solidFill>
              <a:ln w="9525">
                <a:solidFill>
                  <a:schemeClr val="tx1"/>
                </a:solidFill>
                <a:miter lim="800000"/>
                <a:headEnd/>
                <a:tailEnd/>
              </a:ln>
              <a:effectLst/>
              <a:extLst/>
            </p:spPr>
            <p:txBody>
              <a:bodyPr lIns="198000" tIns="190800" rIns="198000" bIns="190800">
                <a:spAutoFit/>
              </a:bodyPr>
              <a:lstStyle/>
              <a:p>
                <a:pPr algn="ctr" fontAlgn="auto">
                  <a:spcBef>
                    <a:spcPts val="0"/>
                  </a:spcBef>
                  <a:spcAft>
                    <a:spcPts val="0"/>
                  </a:spcAft>
                  <a:defRPr/>
                </a:pPr>
                <a:r>
                  <a:rPr lang="en-AU" sz="1600" smtClean="0">
                    <a:solidFill>
                      <a:srgbClr val="000000"/>
                    </a:solidFill>
                    <a:latin typeface="Arial"/>
                    <a:cs typeface="Arial"/>
                  </a:rPr>
                  <a:t>Barang dan Jasa</a:t>
                </a:r>
                <a:endParaRPr lang="en-AU" sz="1600">
                  <a:solidFill>
                    <a:srgbClr val="000000"/>
                  </a:solidFill>
                  <a:latin typeface="Arial"/>
                  <a:cs typeface="Arial"/>
                </a:endParaRPr>
              </a:p>
            </p:txBody>
          </p:sp>
        </p:grpSp>
      </p:grpSp>
      <p:grpSp>
        <p:nvGrpSpPr>
          <p:cNvPr id="115735" name="Group 23"/>
          <p:cNvGrpSpPr>
            <a:grpSpLocks/>
          </p:cNvGrpSpPr>
          <p:nvPr/>
        </p:nvGrpSpPr>
        <p:grpSpPr bwMode="auto">
          <a:xfrm>
            <a:off x="2438400" y="1160860"/>
            <a:ext cx="3951288" cy="3377802"/>
            <a:chOff x="1536" y="975"/>
            <a:chExt cx="2489" cy="2837"/>
          </a:xfrm>
        </p:grpSpPr>
        <p:sp>
          <p:nvSpPr>
            <p:cNvPr id="94217" name="AutoShape 13"/>
            <p:cNvSpPr>
              <a:spLocks noChangeArrowheads="1"/>
            </p:cNvSpPr>
            <p:nvPr/>
          </p:nvSpPr>
          <p:spPr bwMode="auto">
            <a:xfrm>
              <a:off x="1536" y="1560"/>
              <a:ext cx="440" cy="432"/>
            </a:xfrm>
            <a:prstGeom prst="rightArrow">
              <a:avLst>
                <a:gd name="adj1" fmla="val 50000"/>
                <a:gd name="adj2" fmla="val 25463"/>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94218" name="Group 22"/>
            <p:cNvGrpSpPr>
              <a:grpSpLocks/>
            </p:cNvGrpSpPr>
            <p:nvPr/>
          </p:nvGrpSpPr>
          <p:grpSpPr bwMode="auto">
            <a:xfrm>
              <a:off x="1991" y="975"/>
              <a:ext cx="2034" cy="2837"/>
              <a:chOff x="1991" y="975"/>
              <a:chExt cx="2034" cy="2837"/>
            </a:xfrm>
          </p:grpSpPr>
          <p:sp>
            <p:nvSpPr>
              <p:cNvPr id="94219" name="Text Box 15"/>
              <p:cNvSpPr txBox="1">
                <a:spLocks noChangeArrowheads="1"/>
              </p:cNvSpPr>
              <p:nvPr/>
            </p:nvSpPr>
            <p:spPr bwMode="auto">
              <a:xfrm>
                <a:off x="2349" y="975"/>
                <a:ext cx="104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i="1" smtClean="0">
                    <a:latin typeface="Arial" pitchFamily="34" charset="0"/>
                  </a:rPr>
                  <a:t>Transformasi</a:t>
                </a:r>
                <a:endParaRPr lang="en-AU" altLang="en-US" sz="2000" i="1">
                  <a:latin typeface="Arial" pitchFamily="34" charset="0"/>
                </a:endParaRPr>
              </a:p>
            </p:txBody>
          </p:sp>
          <p:sp>
            <p:nvSpPr>
              <p:cNvPr id="94220" name="Text Box 16"/>
              <p:cNvSpPr txBox="1">
                <a:spLocks noChangeArrowheads="1"/>
              </p:cNvSpPr>
              <p:nvPr/>
            </p:nvSpPr>
            <p:spPr bwMode="auto">
              <a:xfrm>
                <a:off x="1991" y="1420"/>
                <a:ext cx="2034" cy="2392"/>
              </a:xfrm>
              <a:prstGeom prst="rect">
                <a:avLst/>
              </a:prstGeom>
              <a:solidFill>
                <a:schemeClr val="accent2"/>
              </a:solidFill>
              <a:ln w="9525">
                <a:solidFill>
                  <a:schemeClr val="tx1"/>
                </a:solidFill>
                <a:miter lim="800000"/>
                <a:headEnd/>
                <a:tailEnd/>
              </a:ln>
            </p:spPr>
            <p:txBody>
              <a:bodyPr lIns="198000" tIns="190800" rIns="198000" bIns="190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smtClean="0">
                    <a:latin typeface="Arial" pitchFamily="34" charset="0"/>
                  </a:rPr>
                  <a:t>Sistem ekonom A.S. mentransformasi input menjadi output pada kisaran kenaikan produktivitas 2.5%  per tahun</a:t>
                </a:r>
              </a:p>
              <a:p>
                <a:pPr algn="ctr"/>
                <a:r>
                  <a:rPr lang="en-AU" altLang="en-US" sz="1600" smtClean="0">
                    <a:latin typeface="Arial" pitchFamily="34" charset="0"/>
                  </a:rPr>
                  <a:t>Kenaikan produktivitas ini sebagai hasil dari kombinasi antara modal (38% dari 2,5%, tenaga kerja (10% dari 2.5%), dan manajemen (52% dari 2,5%)</a:t>
                </a:r>
                <a:endParaRPr lang="en-AU" altLang="en-US" sz="1600">
                  <a:latin typeface="Arial" pitchFamily="34" charset="0"/>
                </a:endParaRPr>
              </a:p>
            </p:txBody>
          </p:sp>
        </p:grpSp>
      </p:grpSp>
      <p:sp>
        <p:nvSpPr>
          <p:cNvPr id="94212" name="Rectangle 17"/>
          <p:cNvSpPr>
            <a:spLocks noGrp="1" noChangeArrowheads="1"/>
          </p:cNvSpPr>
          <p:nvPr>
            <p:ph type="title"/>
          </p:nvPr>
        </p:nvSpPr>
        <p:spPr>
          <a:xfrm>
            <a:off x="685800" y="326231"/>
            <a:ext cx="7772400" cy="647700"/>
          </a:xfrm>
        </p:spPr>
        <p:txBody>
          <a:bodyPr/>
          <a:lstStyle/>
          <a:p>
            <a:pPr>
              <a:lnSpc>
                <a:spcPct val="80000"/>
              </a:lnSpc>
            </a:pPr>
            <a:r>
              <a:rPr lang="en-US" altLang="en-US" smtClean="0">
                <a:latin typeface="Arial" pitchFamily="34" charset="0"/>
                <a:cs typeface="Arial" pitchFamily="34" charset="0"/>
              </a:rPr>
              <a:t>Sistem Ekonomi</a:t>
            </a:r>
          </a:p>
        </p:txBody>
      </p:sp>
      <p:grpSp>
        <p:nvGrpSpPr>
          <p:cNvPr id="115730" name="Group 18"/>
          <p:cNvGrpSpPr>
            <a:grpSpLocks/>
          </p:cNvGrpSpPr>
          <p:nvPr/>
        </p:nvGrpSpPr>
        <p:grpSpPr bwMode="auto">
          <a:xfrm>
            <a:off x="773114" y="1160860"/>
            <a:ext cx="1717675" cy="1653777"/>
            <a:chOff x="487" y="1287"/>
            <a:chExt cx="1082" cy="1389"/>
          </a:xfrm>
        </p:grpSpPr>
        <p:sp>
          <p:nvSpPr>
            <p:cNvPr id="94215" name="Text Box 19"/>
            <p:cNvSpPr txBox="1">
              <a:spLocks noChangeArrowheads="1"/>
            </p:cNvSpPr>
            <p:nvPr/>
          </p:nvSpPr>
          <p:spPr bwMode="auto">
            <a:xfrm>
              <a:off x="730" y="1287"/>
              <a:ext cx="47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i="1" smtClean="0">
                  <a:latin typeface="Arial" pitchFamily="34" charset="0"/>
                </a:rPr>
                <a:t>Input</a:t>
              </a:r>
              <a:endParaRPr lang="en-AU" altLang="en-US" sz="2000" i="1">
                <a:latin typeface="Arial" pitchFamily="34" charset="0"/>
              </a:endParaRPr>
            </a:p>
          </p:txBody>
        </p:sp>
        <p:sp>
          <p:nvSpPr>
            <p:cNvPr id="94216" name="Text Box 20"/>
            <p:cNvSpPr txBox="1">
              <a:spLocks noChangeArrowheads="1"/>
            </p:cNvSpPr>
            <p:nvPr/>
          </p:nvSpPr>
          <p:spPr bwMode="auto">
            <a:xfrm>
              <a:off x="487" y="1732"/>
              <a:ext cx="1082" cy="944"/>
            </a:xfrm>
            <a:prstGeom prst="rect">
              <a:avLst/>
            </a:prstGeom>
            <a:solidFill>
              <a:schemeClr val="tx2"/>
            </a:solidFill>
            <a:ln w="9525">
              <a:solidFill>
                <a:schemeClr val="tx1"/>
              </a:solidFill>
              <a:miter lim="800000"/>
              <a:headEnd/>
              <a:tailEnd/>
            </a:ln>
          </p:spPr>
          <p:txBody>
            <a:bodyPr lIns="198000" tIns="190800" rIns="198000" bIns="190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smtClean="0">
                  <a:solidFill>
                    <a:schemeClr val="bg1"/>
                  </a:solidFill>
                  <a:latin typeface="Arial" pitchFamily="34" charset="0"/>
                </a:rPr>
                <a:t>Tenaga kerja,</a:t>
              </a:r>
              <a:r>
                <a:rPr lang="en-AU" altLang="en-US" sz="1600">
                  <a:solidFill>
                    <a:schemeClr val="bg1"/>
                  </a:solidFill>
                  <a:latin typeface="Arial" pitchFamily="34" charset="0"/>
                </a:rPr>
                <a:t/>
              </a:r>
              <a:br>
                <a:rPr lang="en-AU" altLang="en-US" sz="1600">
                  <a:solidFill>
                    <a:schemeClr val="bg1"/>
                  </a:solidFill>
                  <a:latin typeface="Arial" pitchFamily="34" charset="0"/>
                </a:rPr>
              </a:br>
              <a:r>
                <a:rPr lang="en-AU" altLang="en-US" sz="1600" smtClean="0">
                  <a:solidFill>
                    <a:schemeClr val="bg1"/>
                  </a:solidFill>
                  <a:latin typeface="Arial" pitchFamily="34" charset="0"/>
                </a:rPr>
                <a:t>modal,</a:t>
              </a:r>
              <a:r>
                <a:rPr lang="en-AU" altLang="en-US" sz="1600">
                  <a:solidFill>
                    <a:schemeClr val="bg1"/>
                  </a:solidFill>
                  <a:latin typeface="Arial" pitchFamily="34" charset="0"/>
                </a:rPr>
                <a:t/>
              </a:r>
              <a:br>
                <a:rPr lang="en-AU" altLang="en-US" sz="1600">
                  <a:solidFill>
                    <a:schemeClr val="bg1"/>
                  </a:solidFill>
                  <a:latin typeface="Arial" pitchFamily="34" charset="0"/>
                </a:rPr>
              </a:br>
              <a:r>
                <a:rPr lang="en-AU" altLang="en-US" sz="1600" smtClean="0">
                  <a:solidFill>
                    <a:schemeClr val="bg1"/>
                  </a:solidFill>
                  <a:latin typeface="Arial" pitchFamily="34" charset="0"/>
                </a:rPr>
                <a:t>manajemen</a:t>
              </a:r>
              <a:endParaRPr lang="en-AU" altLang="en-US" sz="1600">
                <a:solidFill>
                  <a:schemeClr val="bg1"/>
                </a:solidFill>
                <a:latin typeface="Arial" pitchFamily="34" charset="0"/>
              </a:endParaRPr>
            </a:p>
          </p:txBody>
        </p:sp>
      </p:grpSp>
      <p:sp>
        <p:nvSpPr>
          <p:cNvPr id="115733" name="Text Box 21"/>
          <p:cNvSpPr txBox="1">
            <a:spLocks noChangeArrowheads="1"/>
          </p:cNvSpPr>
          <p:nvPr/>
        </p:nvSpPr>
        <p:spPr bwMode="auto">
          <a:xfrm>
            <a:off x="7335839" y="4313635"/>
            <a:ext cx="1303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smtClean="0">
                <a:latin typeface="Arial" pitchFamily="34" charset="0"/>
              </a:rPr>
              <a:t>Gambar </a:t>
            </a:r>
            <a:r>
              <a:rPr lang="en-AU" altLang="en-US" sz="1600" b="1">
                <a:solidFill>
                  <a:schemeClr val="tx2"/>
                </a:solidFill>
                <a:latin typeface="Arial" pitchFamily="34" charset="0"/>
              </a:rPr>
              <a:t>1.6</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5730"/>
                                        </p:tgtEl>
                                        <p:attrNameLst>
                                          <p:attrName>style.visibility</p:attrName>
                                        </p:attrNameLst>
                                      </p:cBhvr>
                                      <p:to>
                                        <p:strVal val="visible"/>
                                      </p:to>
                                    </p:set>
                                    <p:animEffect transition="in" filter="wipe(left)">
                                      <p:cBhvr>
                                        <p:cTn id="7" dur="1000"/>
                                        <p:tgtEl>
                                          <p:spTgt spid="115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5735"/>
                                        </p:tgtEl>
                                        <p:attrNameLst>
                                          <p:attrName>style.visibility</p:attrName>
                                        </p:attrNameLst>
                                      </p:cBhvr>
                                      <p:to>
                                        <p:strVal val="visible"/>
                                      </p:to>
                                    </p:set>
                                    <p:animEffect transition="in" filter="wipe(left)">
                                      <p:cBhvr>
                                        <p:cTn id="12" dur="1000"/>
                                        <p:tgtEl>
                                          <p:spTgt spid="1157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15719"/>
                                        </p:tgtEl>
                                        <p:attrNameLst>
                                          <p:attrName>style.visibility</p:attrName>
                                        </p:attrNameLst>
                                      </p:cBhvr>
                                      <p:to>
                                        <p:strVal val="visible"/>
                                      </p:to>
                                    </p:set>
                                    <p:animEffect transition="in" filter="wipe(left)">
                                      <p:cBhvr>
                                        <p:cTn id="17" dur="1000"/>
                                        <p:tgtEl>
                                          <p:spTgt spid="1157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15714"/>
                                        </p:tgtEl>
                                        <p:attrNameLst>
                                          <p:attrName>style.visibility</p:attrName>
                                        </p:attrNameLst>
                                      </p:cBhvr>
                                      <p:to>
                                        <p:strVal val="visible"/>
                                      </p:to>
                                    </p:set>
                                    <p:animEffect transition="in" filter="wipe(right)">
                                      <p:cBhvr>
                                        <p:cTn id="22" dur="1000"/>
                                        <p:tgtEl>
                                          <p:spTgt spid="115714"/>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15733"/>
                                        </p:tgtEl>
                                        <p:attrNameLst>
                                          <p:attrName>style.visibility</p:attrName>
                                        </p:attrNameLst>
                                      </p:cBhvr>
                                      <p:to>
                                        <p:strVal val="visible"/>
                                      </p:to>
                                    </p:set>
                                    <p:animEffect transition="in" filter="wipe(left)">
                                      <p:cBhvr>
                                        <p:cTn id="26" dur="1000"/>
                                        <p:tgtEl>
                                          <p:spTgt spid="115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33"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tarbuck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27700" y="890588"/>
            <a:ext cx="23876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Rectangle 2"/>
          <p:cNvSpPr>
            <a:spLocks noGrp="1" noChangeArrowheads="1"/>
          </p:cNvSpPr>
          <p:nvPr>
            <p:ph type="title"/>
          </p:nvPr>
        </p:nvSpPr>
        <p:spPr>
          <a:xfrm>
            <a:off x="692150" y="236935"/>
            <a:ext cx="7734300" cy="1019175"/>
          </a:xfrm>
        </p:spPr>
        <p:txBody>
          <a:bodyPr>
            <a:normAutofit fontScale="90000"/>
          </a:bodyPr>
          <a:lstStyle/>
          <a:p>
            <a:pPr algn="l">
              <a:lnSpc>
                <a:spcPct val="80000"/>
              </a:lnSpc>
            </a:pPr>
            <a:r>
              <a:rPr lang="en-US" altLang="en-US" smtClean="0">
                <a:latin typeface="Arial" pitchFamily="34" charset="0"/>
                <a:cs typeface="Arial" pitchFamily="34" charset="0"/>
              </a:rPr>
              <a:t>Perbaikan Produktivitas di Starbucks</a:t>
            </a:r>
          </a:p>
        </p:txBody>
      </p:sp>
      <p:sp>
        <p:nvSpPr>
          <p:cNvPr id="117763" name="Text Box 3"/>
          <p:cNvSpPr txBox="1">
            <a:spLocks noChangeArrowheads="1"/>
          </p:cNvSpPr>
          <p:nvPr/>
        </p:nvSpPr>
        <p:spPr bwMode="auto">
          <a:xfrm>
            <a:off x="779463" y="1464469"/>
            <a:ext cx="4640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smtClean="0">
                <a:solidFill>
                  <a:schemeClr val="accent1"/>
                </a:solidFill>
                <a:latin typeface="Arial" pitchFamily="34" charset="0"/>
              </a:rPr>
              <a:t>Sebuah tim terdiri dari 10 orang analis secara terus menerus memelihara cara untuk menghemat waktu. Beberapa perbaikan:</a:t>
            </a:r>
            <a:endParaRPr lang="en-US" altLang="en-US" sz="2000" b="1">
              <a:solidFill>
                <a:schemeClr val="accent1"/>
              </a:solidFill>
              <a:latin typeface="Arial" pitchFamily="34" charset="0"/>
            </a:endParaRPr>
          </a:p>
        </p:txBody>
      </p:sp>
      <p:graphicFrame>
        <p:nvGraphicFramePr>
          <p:cNvPr id="117764" name="Group 4"/>
          <p:cNvGraphicFramePr>
            <a:graphicFrameLocks noGrp="1"/>
          </p:cNvGraphicFramePr>
          <p:nvPr>
            <p:extLst>
              <p:ext uri="{D42A27DB-BD31-4B8C-83A1-F6EECF244321}">
                <p14:modId xmlns:p14="http://schemas.microsoft.com/office/powerpoint/2010/main" val="3302517349"/>
              </p:ext>
            </p:extLst>
          </p:nvPr>
        </p:nvGraphicFramePr>
        <p:xfrm>
          <a:off x="827089" y="2850356"/>
          <a:ext cx="7431087" cy="2195513"/>
        </p:xfrm>
        <a:graphic>
          <a:graphicData uri="http://schemas.openxmlformats.org/drawingml/2006/table">
            <a:tbl>
              <a:tblPr/>
              <a:tblGrid>
                <a:gridCol w="3948112"/>
                <a:gridCol w="579438"/>
                <a:gridCol w="2903537"/>
              </a:tblGrid>
              <a:tr h="900113">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Menghentikan perlunya tandatangan pada pembelian dengan kartu kredit kurang dari </a:t>
                      </a:r>
                      <a:r>
                        <a:rPr kumimoji="0" lang="en-US" sz="1800" b="0" i="0" u="none" strike="noStrike" cap="none" normalizeH="0" baseline="0" dirty="0">
                          <a:ln>
                            <a:noFill/>
                          </a:ln>
                          <a:solidFill>
                            <a:schemeClr val="tx1"/>
                          </a:solidFill>
                          <a:effectLst/>
                          <a:latin typeface="Arial"/>
                          <a:ea typeface="ＭＳ Ｐゴシック" charset="0"/>
                          <a:cs typeface="Arial"/>
                        </a:rPr>
                        <a:t>$25</a:t>
                      </a:r>
                    </a:p>
                  </a:txBody>
                  <a:tcPr marT="34290" marB="3429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8 </a:t>
                      </a:r>
                      <a:r>
                        <a:rPr kumimoji="0" lang="en-US" sz="1800" b="0" i="0" u="none" strike="noStrike" cap="none" normalizeH="0" baseline="0" smtClean="0">
                          <a:ln>
                            <a:noFill/>
                          </a:ln>
                          <a:solidFill>
                            <a:schemeClr val="tx1"/>
                          </a:solidFill>
                          <a:effectLst/>
                          <a:latin typeface="Arial"/>
                          <a:ea typeface="ＭＳ Ｐゴシック" charset="0"/>
                          <a:cs typeface="Arial"/>
                        </a:rPr>
                        <a:t>detik per transaksi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cap="flat">
                      <a:noFill/>
                    </a:lnT>
                    <a:lnB>
                      <a:noFill/>
                    </a:lnB>
                    <a:lnTlToBr>
                      <a:noFill/>
                    </a:lnTlToBr>
                    <a:lnBlToTr>
                      <a:noFill/>
                    </a:lnBlToTr>
                    <a:noFill/>
                  </a:tcPr>
                </a:tc>
              </a:tr>
              <a:tr h="621506">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Merubah ukuran sendok es</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14 </a:t>
                      </a:r>
                      <a:r>
                        <a:rPr kumimoji="0" lang="en-US" sz="1800" b="0" i="0" u="none" strike="noStrike" cap="none" normalizeH="0" baseline="0" smtClean="0">
                          <a:ln>
                            <a:noFill/>
                          </a:ln>
                          <a:solidFill>
                            <a:schemeClr val="tx1"/>
                          </a:solidFill>
                          <a:effectLst/>
                          <a:latin typeface="Arial"/>
                          <a:ea typeface="ＭＳ Ｐゴシック" charset="0"/>
                          <a:cs typeface="Arial"/>
                        </a:rPr>
                        <a:t>detik per minum</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a:noFill/>
                    </a:lnB>
                    <a:lnTlToBr>
                      <a:noFill/>
                    </a:lnTlToBr>
                    <a:lnBlToTr>
                      <a:noFill/>
                    </a:lnBlToTr>
                    <a:noFill/>
                  </a:tcPr>
                </a:tc>
              </a:tr>
              <a:tr h="673894">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Mesin espresso baru</a:t>
                      </a:r>
                    </a:p>
                  </a:txBody>
                  <a:tcPr marT="34290" marB="3429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12 detik per injeksi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cap="flat">
                      <a:noFill/>
                    </a:lnB>
                    <a:lnTlToBr>
                      <a:noFill/>
                    </a:lnTlToBr>
                    <a:lnBlToTr>
                      <a:noFill/>
                    </a:lnBlToTr>
                    <a:noFill/>
                  </a:tcPr>
                </a:tc>
              </a:tr>
            </a:tbl>
          </a:graphicData>
        </a:graphic>
      </p:graphicFrame>
      <p:grpSp>
        <p:nvGrpSpPr>
          <p:cNvPr id="117784" name="Group 24"/>
          <p:cNvGrpSpPr>
            <a:grpSpLocks/>
          </p:cNvGrpSpPr>
          <p:nvPr/>
        </p:nvGrpSpPr>
        <p:grpSpPr bwMode="auto">
          <a:xfrm>
            <a:off x="4824413" y="3075384"/>
            <a:ext cx="379412" cy="1584722"/>
            <a:chOff x="3039" y="2286"/>
            <a:chExt cx="239" cy="1331"/>
          </a:xfrm>
        </p:grpSpPr>
        <p:sp>
          <p:nvSpPr>
            <p:cNvPr id="96271" name="AutoShape 25"/>
            <p:cNvSpPr>
              <a:spLocks noChangeArrowheads="1"/>
            </p:cNvSpPr>
            <p:nvPr/>
          </p:nvSpPr>
          <p:spPr bwMode="auto">
            <a:xfrm>
              <a:off x="3039" y="2286"/>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2" name="AutoShape 26"/>
            <p:cNvSpPr>
              <a:spLocks noChangeArrowheads="1"/>
            </p:cNvSpPr>
            <p:nvPr/>
          </p:nvSpPr>
          <p:spPr bwMode="auto">
            <a:xfrm>
              <a:off x="3039" y="3379"/>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3" name="AutoShape 27"/>
            <p:cNvSpPr>
              <a:spLocks noChangeArrowheads="1"/>
            </p:cNvSpPr>
            <p:nvPr/>
          </p:nvSpPr>
          <p:spPr bwMode="auto">
            <a:xfrm>
              <a:off x="3040" y="2944"/>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gtEl>
                                        <p:attrNameLst>
                                          <p:attrName>style.visibility</p:attrName>
                                        </p:attrNameLst>
                                      </p:cBhvr>
                                      <p:to>
                                        <p:strVal val="visible"/>
                                      </p:to>
                                    </p:set>
                                    <p:animEffect transition="in" filter="strips(downRight)">
                                      <p:cBhvr>
                                        <p:cTn id="7" dur="1000"/>
                                        <p:tgtEl>
                                          <p:spTgt spid="117763"/>
                                        </p:tgtEl>
                                      </p:cBhvr>
                                    </p:animEffect>
                                  </p:childTnLst>
                                </p:cTn>
                              </p:par>
                              <p:par>
                                <p:cTn id="8" presetID="23" presetClass="entr" presetSubtype="272" fill="hold"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2/3*#ppt_w"/>
                                          </p:val>
                                        </p:tav>
                                        <p:tav tm="100000">
                                          <p:val>
                                            <p:strVal val="#ppt_w"/>
                                          </p:val>
                                        </p:tav>
                                      </p:tavLst>
                                    </p:anim>
                                    <p:anim calcmode="lin" valueType="num">
                                      <p:cBhvr>
                                        <p:cTn id="11" dur="1000" fill="hold"/>
                                        <p:tgtEl>
                                          <p:spTgt spid="10"/>
                                        </p:tgtEl>
                                        <p:attrNameLst>
                                          <p:attrName>ppt_h</p:attrName>
                                        </p:attrNameLst>
                                      </p:cBhvr>
                                      <p:tavLst>
                                        <p:tav tm="0">
                                          <p:val>
                                            <p:strVal val="2/3*#ppt_h"/>
                                          </p:val>
                                        </p:tav>
                                        <p:tav tm="100000">
                                          <p:val>
                                            <p:strVal val="#ppt_h"/>
                                          </p:val>
                                        </p:tav>
                                      </p:tavLst>
                                    </p:anim>
                                  </p:childTnLst>
                                </p:cTn>
                              </p:par>
                            </p:childTnLst>
                          </p:cTn>
                        </p:par>
                        <p:par>
                          <p:cTn id="12" fill="hold" nodeType="afterGroup">
                            <p:stCondLst>
                              <p:cond delay="2000"/>
                            </p:stCondLst>
                            <p:childTnLst>
                              <p:par>
                                <p:cTn id="13" presetID="18" presetClass="entr" presetSubtype="6" fill="hold" nodeType="afterEffect">
                                  <p:stCondLst>
                                    <p:cond delay="1000"/>
                                  </p:stCondLst>
                                  <p:childTnLst>
                                    <p:set>
                                      <p:cBhvr>
                                        <p:cTn id="14" dur="1" fill="hold">
                                          <p:stCondLst>
                                            <p:cond delay="0"/>
                                          </p:stCondLst>
                                        </p:cTn>
                                        <p:tgtEl>
                                          <p:spTgt spid="117764"/>
                                        </p:tgtEl>
                                        <p:attrNameLst>
                                          <p:attrName>style.visibility</p:attrName>
                                        </p:attrNameLst>
                                      </p:cBhvr>
                                      <p:to>
                                        <p:strVal val="visible"/>
                                      </p:to>
                                    </p:set>
                                    <p:animEffect transition="in" filter="strips(downRight)">
                                      <p:cBhvr>
                                        <p:cTn id="15" dur="1000"/>
                                        <p:tgtEl>
                                          <p:spTgt spid="117764"/>
                                        </p:tgtEl>
                                      </p:cBhvr>
                                    </p:animEffect>
                                  </p:childTnLst>
                                </p:cTn>
                              </p:par>
                              <p:par>
                                <p:cTn id="16" presetID="18" presetClass="entr" presetSubtype="6" fill="hold" nodeType="withEffect">
                                  <p:stCondLst>
                                    <p:cond delay="1000"/>
                                  </p:stCondLst>
                                  <p:childTnLst>
                                    <p:set>
                                      <p:cBhvr>
                                        <p:cTn id="17" dur="1" fill="hold">
                                          <p:stCondLst>
                                            <p:cond delay="0"/>
                                          </p:stCondLst>
                                        </p:cTn>
                                        <p:tgtEl>
                                          <p:spTgt spid="117784"/>
                                        </p:tgtEl>
                                        <p:attrNameLst>
                                          <p:attrName>style.visibility</p:attrName>
                                        </p:attrNameLst>
                                      </p:cBhvr>
                                      <p:to>
                                        <p:strVal val="visible"/>
                                      </p:to>
                                    </p:set>
                                    <p:animEffect transition="in" filter="strips(downRight)">
                                      <p:cBhvr>
                                        <p:cTn id="18" dur="1000"/>
                                        <p:tgtEl>
                                          <p:spTgt spid="117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tarbuck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27700" y="890588"/>
            <a:ext cx="23876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Rectangle 2"/>
          <p:cNvSpPr>
            <a:spLocks noGrp="1" noChangeArrowheads="1"/>
          </p:cNvSpPr>
          <p:nvPr>
            <p:ph type="title"/>
          </p:nvPr>
        </p:nvSpPr>
        <p:spPr>
          <a:xfrm>
            <a:off x="692150" y="236935"/>
            <a:ext cx="7734300" cy="1019175"/>
          </a:xfrm>
        </p:spPr>
        <p:txBody>
          <a:bodyPr>
            <a:normAutofit fontScale="90000"/>
          </a:bodyPr>
          <a:lstStyle/>
          <a:p>
            <a:pPr algn="l">
              <a:lnSpc>
                <a:spcPct val="80000"/>
              </a:lnSpc>
            </a:pPr>
            <a:r>
              <a:rPr lang="en-US" altLang="en-US" smtClean="0">
                <a:latin typeface="Arial" pitchFamily="34" charset="0"/>
                <a:cs typeface="Arial" pitchFamily="34" charset="0"/>
              </a:rPr>
              <a:t>Perbaikan Produktivitas di Starbucks</a:t>
            </a:r>
          </a:p>
        </p:txBody>
      </p:sp>
      <p:sp>
        <p:nvSpPr>
          <p:cNvPr id="117763" name="Text Box 3"/>
          <p:cNvSpPr txBox="1">
            <a:spLocks noChangeArrowheads="1"/>
          </p:cNvSpPr>
          <p:nvPr/>
        </p:nvSpPr>
        <p:spPr bwMode="auto">
          <a:xfrm>
            <a:off x="779463" y="1464469"/>
            <a:ext cx="4640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smtClean="0">
                <a:solidFill>
                  <a:schemeClr val="accent1"/>
                </a:solidFill>
                <a:effectLst>
                  <a:outerShdw blurRad="38100" dist="38100" dir="2700000" algn="tl">
                    <a:srgbClr val="000000">
                      <a:alpha val="43137"/>
                    </a:srgbClr>
                  </a:outerShdw>
                </a:effectLst>
                <a:latin typeface="Arial" pitchFamily="34" charset="0"/>
              </a:rPr>
              <a:t>Sebuah tim terdiri dari 10 orang analis secara terus menerus </a:t>
            </a:r>
            <a:r>
              <a:rPr lang="en-US" altLang="en-US" sz="2000" b="1" smtClean="0">
                <a:solidFill>
                  <a:schemeClr val="accent1"/>
                </a:solidFill>
                <a:effectLst>
                  <a:outerShdw blurRad="38100" dist="38100" dir="2700000" algn="tl">
                    <a:srgbClr val="000000">
                      <a:alpha val="43137"/>
                    </a:srgbClr>
                  </a:outerShdw>
                </a:effectLst>
                <a:latin typeface="Arial" pitchFamily="34" charset="0"/>
              </a:rPr>
              <a:t>mencari </a:t>
            </a:r>
            <a:r>
              <a:rPr lang="en-US" altLang="en-US" sz="2000" b="1" smtClean="0">
                <a:solidFill>
                  <a:schemeClr val="accent1"/>
                </a:solidFill>
                <a:effectLst>
                  <a:outerShdw blurRad="38100" dist="38100" dir="2700000" algn="tl">
                    <a:srgbClr val="000000">
                      <a:alpha val="43137"/>
                    </a:srgbClr>
                  </a:outerShdw>
                </a:effectLst>
                <a:latin typeface="Arial" pitchFamily="34" charset="0"/>
              </a:rPr>
              <a:t>cara untuk menghemat waktu. Beberapa perbaikan:</a:t>
            </a:r>
            <a:endParaRPr lang="en-US" altLang="en-US" sz="2000" b="1">
              <a:solidFill>
                <a:schemeClr val="accent1"/>
              </a:solidFill>
              <a:effectLst>
                <a:outerShdw blurRad="38100" dist="38100" dir="2700000" algn="tl">
                  <a:srgbClr val="000000">
                    <a:alpha val="43137"/>
                  </a:srgbClr>
                </a:outerShdw>
              </a:effectLst>
              <a:latin typeface="Arial" pitchFamily="34" charset="0"/>
            </a:endParaRPr>
          </a:p>
        </p:txBody>
      </p:sp>
      <p:graphicFrame>
        <p:nvGraphicFramePr>
          <p:cNvPr id="117764" name="Group 4"/>
          <p:cNvGraphicFramePr>
            <a:graphicFrameLocks noGrp="1"/>
          </p:cNvGraphicFramePr>
          <p:nvPr>
            <p:extLst>
              <p:ext uri="{D42A27DB-BD31-4B8C-83A1-F6EECF244321}">
                <p14:modId xmlns:p14="http://schemas.microsoft.com/office/powerpoint/2010/main" val="3120641599"/>
              </p:ext>
            </p:extLst>
          </p:nvPr>
        </p:nvGraphicFramePr>
        <p:xfrm>
          <a:off x="827089" y="2850356"/>
          <a:ext cx="7431087" cy="2195513"/>
        </p:xfrm>
        <a:graphic>
          <a:graphicData uri="http://schemas.openxmlformats.org/drawingml/2006/table">
            <a:tbl>
              <a:tblPr/>
              <a:tblGrid>
                <a:gridCol w="3948112"/>
                <a:gridCol w="579438"/>
                <a:gridCol w="2903537"/>
              </a:tblGrid>
              <a:tr h="900113">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Menghentikan perlunya tandatangan pada pembelian dengan kartu kredit kurang dari </a:t>
                      </a:r>
                      <a:r>
                        <a:rPr kumimoji="0" lang="en-US" sz="1800" b="0" i="0" u="none" strike="noStrike" cap="none" normalizeH="0" baseline="0" dirty="0">
                          <a:ln>
                            <a:noFill/>
                          </a:ln>
                          <a:solidFill>
                            <a:schemeClr val="tx1"/>
                          </a:solidFill>
                          <a:effectLst/>
                          <a:latin typeface="Arial"/>
                          <a:ea typeface="ＭＳ Ｐゴシック" charset="0"/>
                          <a:cs typeface="Arial"/>
                        </a:rPr>
                        <a:t>$25</a:t>
                      </a:r>
                    </a:p>
                  </a:txBody>
                  <a:tcPr marT="34290" marB="3429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8 </a:t>
                      </a:r>
                      <a:r>
                        <a:rPr kumimoji="0" lang="en-US" sz="1800" b="0" i="0" u="none" strike="noStrike" cap="none" normalizeH="0" baseline="0" smtClean="0">
                          <a:ln>
                            <a:noFill/>
                          </a:ln>
                          <a:solidFill>
                            <a:schemeClr val="tx1"/>
                          </a:solidFill>
                          <a:effectLst/>
                          <a:latin typeface="Arial"/>
                          <a:ea typeface="ＭＳ Ｐゴシック" charset="0"/>
                          <a:cs typeface="Arial"/>
                        </a:rPr>
                        <a:t>detik per transaksi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cap="flat">
                      <a:noFill/>
                    </a:lnT>
                    <a:lnB>
                      <a:noFill/>
                    </a:lnB>
                    <a:lnTlToBr>
                      <a:noFill/>
                    </a:lnTlToBr>
                    <a:lnBlToTr>
                      <a:noFill/>
                    </a:lnBlToTr>
                    <a:noFill/>
                  </a:tcPr>
                </a:tc>
              </a:tr>
              <a:tr h="621506">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Merubah ukuran sendok es</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a:t>
                      </a:r>
                      <a:r>
                        <a:rPr kumimoji="0" lang="en-US" sz="1800" b="0" i="0" u="none" strike="noStrike" cap="none" normalizeH="0" baseline="0">
                          <a:ln>
                            <a:noFill/>
                          </a:ln>
                          <a:solidFill>
                            <a:schemeClr val="tx1"/>
                          </a:solidFill>
                          <a:effectLst/>
                          <a:latin typeface="Arial"/>
                          <a:ea typeface="ＭＳ Ｐゴシック" charset="0"/>
                          <a:cs typeface="Arial"/>
                        </a:rPr>
                        <a:t>14 </a:t>
                      </a:r>
                      <a:r>
                        <a:rPr kumimoji="0" lang="en-US" sz="1800" b="0" i="0" u="none" strike="noStrike" cap="none" normalizeH="0" baseline="0" smtClean="0">
                          <a:ln>
                            <a:noFill/>
                          </a:ln>
                          <a:solidFill>
                            <a:schemeClr val="tx1"/>
                          </a:solidFill>
                          <a:effectLst/>
                          <a:latin typeface="Arial"/>
                          <a:ea typeface="ＭＳ Ｐゴシック" charset="0"/>
                          <a:cs typeface="Arial"/>
                        </a:rPr>
                        <a:t>detik per minum</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a:noFill/>
                    </a:lnB>
                    <a:lnTlToBr>
                      <a:noFill/>
                    </a:lnTlToBr>
                    <a:lnBlToTr>
                      <a:noFill/>
                    </a:lnBlToTr>
                    <a:noFill/>
                  </a:tcPr>
                </a:tc>
              </a:tr>
              <a:tr h="673894">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Mesin espresso baru</a:t>
                      </a:r>
                    </a:p>
                  </a:txBody>
                  <a:tcPr marT="34290" marB="3429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endParaRPr kumimoji="0" lang="en-US" sz="1800" b="0" i="0" u="none" strike="noStrike" cap="none" normalizeH="0" baseline="0">
                        <a:ln>
                          <a:noFill/>
                        </a:ln>
                        <a:solidFill>
                          <a:schemeClr val="tx1"/>
                        </a:solidFill>
                        <a:effectLst/>
                        <a:latin typeface="Arial"/>
                        <a:ea typeface="ＭＳ Ｐゴシック" charset="0"/>
                        <a:cs typeface="Arial"/>
                      </a:endParaRPr>
                    </a:p>
                  </a:txBody>
                  <a:tcPr marT="34290" marB="34290"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1800" b="0" i="0" u="none" strike="noStrike" cap="none" normalizeH="0" baseline="0" smtClean="0">
                          <a:ln>
                            <a:noFill/>
                          </a:ln>
                          <a:solidFill>
                            <a:schemeClr val="tx1"/>
                          </a:solidFill>
                          <a:effectLst/>
                          <a:latin typeface="Arial"/>
                          <a:ea typeface="ＭＳ Ｐゴシック" charset="0"/>
                          <a:cs typeface="Arial"/>
                        </a:rPr>
                        <a:t>Menghemat 12 detik per injeksi</a:t>
                      </a:r>
                      <a:endParaRPr kumimoji="0" lang="en-US" sz="1800" b="0" i="0" u="none" strike="noStrike" cap="none" normalizeH="0" baseline="0" dirty="0">
                        <a:ln>
                          <a:noFill/>
                        </a:ln>
                        <a:solidFill>
                          <a:schemeClr val="tx1"/>
                        </a:solidFill>
                        <a:effectLst/>
                        <a:latin typeface="Arial"/>
                        <a:ea typeface="ＭＳ Ｐゴシック" charset="0"/>
                        <a:cs typeface="Arial"/>
                      </a:endParaRPr>
                    </a:p>
                  </a:txBody>
                  <a:tcPr marT="34290" marB="34290" horzOverflow="overflow">
                    <a:lnL>
                      <a:noFill/>
                    </a:lnL>
                    <a:lnR cap="flat">
                      <a:noFill/>
                    </a:lnR>
                    <a:lnT>
                      <a:noFill/>
                    </a:lnT>
                    <a:lnB cap="flat">
                      <a:noFill/>
                    </a:lnB>
                    <a:lnTlToBr>
                      <a:noFill/>
                    </a:lnTlToBr>
                    <a:lnBlToTr>
                      <a:noFill/>
                    </a:lnBlToTr>
                    <a:noFill/>
                  </a:tcPr>
                </a:tc>
              </a:tr>
            </a:tbl>
          </a:graphicData>
        </a:graphic>
      </p:graphicFrame>
      <p:grpSp>
        <p:nvGrpSpPr>
          <p:cNvPr id="117784" name="Group 24"/>
          <p:cNvGrpSpPr>
            <a:grpSpLocks/>
          </p:cNvGrpSpPr>
          <p:nvPr/>
        </p:nvGrpSpPr>
        <p:grpSpPr bwMode="auto">
          <a:xfrm>
            <a:off x="4824413" y="3075384"/>
            <a:ext cx="379412" cy="1584722"/>
            <a:chOff x="3039" y="2286"/>
            <a:chExt cx="239" cy="1331"/>
          </a:xfrm>
        </p:grpSpPr>
        <p:sp>
          <p:nvSpPr>
            <p:cNvPr id="96271" name="AutoShape 25"/>
            <p:cNvSpPr>
              <a:spLocks noChangeArrowheads="1"/>
            </p:cNvSpPr>
            <p:nvPr/>
          </p:nvSpPr>
          <p:spPr bwMode="auto">
            <a:xfrm>
              <a:off x="3039" y="2286"/>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2" name="AutoShape 26"/>
            <p:cNvSpPr>
              <a:spLocks noChangeArrowheads="1"/>
            </p:cNvSpPr>
            <p:nvPr/>
          </p:nvSpPr>
          <p:spPr bwMode="auto">
            <a:xfrm>
              <a:off x="3039" y="3379"/>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73" name="AutoShape 27"/>
            <p:cNvSpPr>
              <a:spLocks noChangeArrowheads="1"/>
            </p:cNvSpPr>
            <p:nvPr/>
          </p:nvSpPr>
          <p:spPr bwMode="auto">
            <a:xfrm>
              <a:off x="3040" y="2944"/>
              <a:ext cx="238" cy="238"/>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2" name="Group 1"/>
          <p:cNvGrpSpPr/>
          <p:nvPr/>
        </p:nvGrpSpPr>
        <p:grpSpPr>
          <a:xfrm>
            <a:off x="2657475" y="2176463"/>
            <a:ext cx="6211888" cy="2427685"/>
            <a:chOff x="2657475" y="2176463"/>
            <a:chExt cx="6211888" cy="2427685"/>
          </a:xfrm>
        </p:grpSpPr>
        <p:sp>
          <p:nvSpPr>
            <p:cNvPr id="11" name="Rectangle 30"/>
            <p:cNvSpPr>
              <a:spLocks noChangeArrowheads="1"/>
            </p:cNvSpPr>
            <p:nvPr/>
          </p:nvSpPr>
          <p:spPr bwMode="auto">
            <a:xfrm>
              <a:off x="2657475" y="2176463"/>
              <a:ext cx="6211888" cy="2427685"/>
            </a:xfrm>
            <a:prstGeom prst="rect">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a:latin typeface="Times New Roman"/>
                <a:cs typeface="Times New Roman"/>
              </a:endParaRPr>
            </a:p>
          </p:txBody>
        </p:sp>
        <p:sp>
          <p:nvSpPr>
            <p:cNvPr id="12" name="Text Box 31"/>
            <p:cNvSpPr txBox="1">
              <a:spLocks noChangeArrowheads="1"/>
            </p:cNvSpPr>
            <p:nvPr/>
          </p:nvSpPr>
          <p:spPr bwMode="auto">
            <a:xfrm>
              <a:off x="3070225" y="2561035"/>
              <a:ext cx="5387975"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US" altLang="en-US" sz="2000" smtClean="0">
                  <a:latin typeface="Arial" pitchFamily="34" charset="0"/>
                </a:rPr>
                <a:t>Perbaikan operasi telah membantu Starbucks meningkatkan penerimaan tahunan per outlet dari $</a:t>
              </a:r>
              <a:r>
                <a:rPr lang="en-US" altLang="en-US" sz="2000">
                  <a:latin typeface="Arial" pitchFamily="34" charset="0"/>
                </a:rPr>
                <a:t>250,000 </a:t>
              </a:r>
              <a:r>
                <a:rPr lang="en-US" altLang="en-US" sz="2000" smtClean="0">
                  <a:latin typeface="Arial" pitchFamily="34" charset="0"/>
                </a:rPr>
                <a:t>menjadi </a:t>
              </a:r>
              <a:r>
                <a:rPr lang="en-US" altLang="en-US" sz="2000">
                  <a:latin typeface="Arial" pitchFamily="34" charset="0"/>
                </a:rPr>
                <a:t>$1,000,000 </a:t>
              </a:r>
              <a:r>
                <a:rPr lang="en-US" altLang="en-US" sz="2000" smtClean="0">
                  <a:latin typeface="Arial" pitchFamily="34" charset="0"/>
                </a:rPr>
                <a:t>dalam tujuh tahun.</a:t>
              </a:r>
              <a:endParaRPr lang="en-US" altLang="en-US" sz="2000">
                <a:latin typeface="Arial" pitchFamily="34" charset="0"/>
              </a:endParaRPr>
            </a:p>
            <a:p>
              <a:pPr>
                <a:lnSpc>
                  <a:spcPct val="90000"/>
                </a:lnSpc>
                <a:spcAft>
                  <a:spcPct val="40000"/>
                </a:spcAft>
              </a:pPr>
              <a:r>
                <a:rPr lang="en-US" altLang="en-US" sz="2000" smtClean="0">
                  <a:latin typeface="Arial" pitchFamily="34" charset="0"/>
                </a:rPr>
                <a:t>Produktivitas telah diperbaiki sebesar </a:t>
              </a:r>
              <a:r>
                <a:rPr lang="en-US" altLang="en-US" sz="2000">
                  <a:latin typeface="Arial" pitchFamily="34" charset="0"/>
                </a:rPr>
                <a:t>27%, </a:t>
              </a:r>
              <a:r>
                <a:rPr lang="en-US" altLang="en-US" sz="2000" smtClean="0">
                  <a:latin typeface="Arial" pitchFamily="34" charset="0"/>
                </a:rPr>
                <a:t>atau sekitar </a:t>
              </a:r>
              <a:r>
                <a:rPr lang="en-US" altLang="en-US" sz="2000">
                  <a:latin typeface="Arial" pitchFamily="34" charset="0"/>
                </a:rPr>
                <a:t>4.5% per </a:t>
              </a:r>
              <a:r>
                <a:rPr lang="en-US" altLang="en-US" sz="2000" smtClean="0">
                  <a:latin typeface="Arial" pitchFamily="34" charset="0"/>
                </a:rPr>
                <a:t>tahun.</a:t>
              </a:r>
              <a:endParaRPr lang="en-US" altLang="en-US" sz="2000">
                <a:latin typeface="Arial" pitchFamily="34" charset="0"/>
              </a:endParaRPr>
            </a:p>
          </p:txBody>
        </p:sp>
      </p:grpSp>
    </p:spTree>
    <p:extLst>
      <p:ext uri="{BB962C8B-B14F-4D97-AF65-F5344CB8AC3E}">
        <p14:creationId xmlns:p14="http://schemas.microsoft.com/office/powerpoint/2010/main" val="330827468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gtEl>
                                        <p:attrNameLst>
                                          <p:attrName>style.visibility</p:attrName>
                                        </p:attrNameLst>
                                      </p:cBhvr>
                                      <p:to>
                                        <p:strVal val="visible"/>
                                      </p:to>
                                    </p:set>
                                    <p:animEffect transition="in" filter="strips(downRight)">
                                      <p:cBhvr>
                                        <p:cTn id="7" dur="1000"/>
                                        <p:tgtEl>
                                          <p:spTgt spid="117763"/>
                                        </p:tgtEl>
                                      </p:cBhvr>
                                    </p:animEffect>
                                  </p:childTnLst>
                                </p:cTn>
                              </p:par>
                              <p:par>
                                <p:cTn id="8" presetID="23" presetClass="entr" presetSubtype="272" fill="hold"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2/3*#ppt_w"/>
                                          </p:val>
                                        </p:tav>
                                        <p:tav tm="100000">
                                          <p:val>
                                            <p:strVal val="#ppt_w"/>
                                          </p:val>
                                        </p:tav>
                                      </p:tavLst>
                                    </p:anim>
                                    <p:anim calcmode="lin" valueType="num">
                                      <p:cBhvr>
                                        <p:cTn id="11" dur="1000" fill="hold"/>
                                        <p:tgtEl>
                                          <p:spTgt spid="10"/>
                                        </p:tgtEl>
                                        <p:attrNameLst>
                                          <p:attrName>ppt_h</p:attrName>
                                        </p:attrNameLst>
                                      </p:cBhvr>
                                      <p:tavLst>
                                        <p:tav tm="0">
                                          <p:val>
                                            <p:strVal val="2/3*#ppt_h"/>
                                          </p:val>
                                        </p:tav>
                                        <p:tav tm="100000">
                                          <p:val>
                                            <p:strVal val="#ppt_h"/>
                                          </p:val>
                                        </p:tav>
                                      </p:tavLst>
                                    </p:anim>
                                  </p:childTnLst>
                                </p:cTn>
                              </p:par>
                            </p:childTnLst>
                          </p:cTn>
                        </p:par>
                        <p:par>
                          <p:cTn id="12" fill="hold" nodeType="afterGroup">
                            <p:stCondLst>
                              <p:cond delay="2000"/>
                            </p:stCondLst>
                            <p:childTnLst>
                              <p:par>
                                <p:cTn id="13" presetID="18" presetClass="entr" presetSubtype="6" fill="hold" nodeType="afterEffect">
                                  <p:stCondLst>
                                    <p:cond delay="1000"/>
                                  </p:stCondLst>
                                  <p:childTnLst>
                                    <p:set>
                                      <p:cBhvr>
                                        <p:cTn id="14" dur="1" fill="hold">
                                          <p:stCondLst>
                                            <p:cond delay="0"/>
                                          </p:stCondLst>
                                        </p:cTn>
                                        <p:tgtEl>
                                          <p:spTgt spid="117764"/>
                                        </p:tgtEl>
                                        <p:attrNameLst>
                                          <p:attrName>style.visibility</p:attrName>
                                        </p:attrNameLst>
                                      </p:cBhvr>
                                      <p:to>
                                        <p:strVal val="visible"/>
                                      </p:to>
                                    </p:set>
                                    <p:animEffect transition="in" filter="strips(downRight)">
                                      <p:cBhvr>
                                        <p:cTn id="15" dur="1000"/>
                                        <p:tgtEl>
                                          <p:spTgt spid="117764"/>
                                        </p:tgtEl>
                                      </p:cBhvr>
                                    </p:animEffect>
                                  </p:childTnLst>
                                </p:cTn>
                              </p:par>
                              <p:par>
                                <p:cTn id="16" presetID="18" presetClass="entr" presetSubtype="6" fill="hold" nodeType="withEffect">
                                  <p:stCondLst>
                                    <p:cond delay="1000"/>
                                  </p:stCondLst>
                                  <p:childTnLst>
                                    <p:set>
                                      <p:cBhvr>
                                        <p:cTn id="17" dur="1" fill="hold">
                                          <p:stCondLst>
                                            <p:cond delay="0"/>
                                          </p:stCondLst>
                                        </p:cTn>
                                        <p:tgtEl>
                                          <p:spTgt spid="117784"/>
                                        </p:tgtEl>
                                        <p:attrNameLst>
                                          <p:attrName>style.visibility</p:attrName>
                                        </p:attrNameLst>
                                      </p:cBhvr>
                                      <p:to>
                                        <p:strVal val="visible"/>
                                      </p:to>
                                    </p:set>
                                    <p:animEffect transition="in" filter="strips(downRight)">
                                      <p:cBhvr>
                                        <p:cTn id="18" dur="1000"/>
                                        <p:tgtEl>
                                          <p:spTgt spid="11778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749300" y="2619375"/>
            <a:ext cx="7823200"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Wingdings" pitchFamily="2" charset="2"/>
              <a:buChar char="§"/>
            </a:pPr>
            <a:r>
              <a:rPr lang="en-US" altLang="en-US" sz="2400" smtClean="0">
                <a:latin typeface="Arial" pitchFamily="34" charset="0"/>
              </a:rPr>
              <a:t>Mengukur perbaikan proses</a:t>
            </a:r>
            <a:endParaRPr lang="en-US" altLang="en-US" sz="2400">
              <a:latin typeface="Arial" pitchFamily="34" charset="0"/>
            </a:endParaRPr>
          </a:p>
          <a:p>
            <a:pPr>
              <a:lnSpc>
                <a:spcPct val="90000"/>
              </a:lnSpc>
              <a:spcAft>
                <a:spcPct val="40000"/>
              </a:spcAft>
              <a:buClr>
                <a:srgbClr val="FFFF00"/>
              </a:buClr>
              <a:buFont typeface="Wingdings" pitchFamily="2" charset="2"/>
              <a:buChar char="§"/>
            </a:pPr>
            <a:r>
              <a:rPr lang="en-US" altLang="en-US" sz="2400" smtClean="0">
                <a:latin typeface="Arial" pitchFamily="34" charset="0"/>
              </a:rPr>
              <a:t>Menggambarkan output relatif terhadap input</a:t>
            </a:r>
            <a:endParaRPr lang="en-US" altLang="en-US" sz="2400">
              <a:latin typeface="Arial" pitchFamily="34" charset="0"/>
            </a:endParaRPr>
          </a:p>
          <a:p>
            <a:pPr>
              <a:lnSpc>
                <a:spcPct val="90000"/>
              </a:lnSpc>
              <a:spcAft>
                <a:spcPct val="40000"/>
              </a:spcAft>
              <a:buClr>
                <a:srgbClr val="FFFF00"/>
              </a:buClr>
              <a:buFont typeface="Wingdings" pitchFamily="2" charset="2"/>
              <a:buChar char="§"/>
            </a:pPr>
            <a:r>
              <a:rPr lang="en-US" altLang="en-US" sz="2400" smtClean="0">
                <a:latin typeface="Arial" pitchFamily="34" charset="0"/>
              </a:rPr>
              <a:t>Hanya dengan produktivitas yang meningkat yang dapat memperbaiki standar hidup kita</a:t>
            </a:r>
          </a:p>
        </p:txBody>
      </p:sp>
      <p:sp>
        <p:nvSpPr>
          <p:cNvPr id="100354" name="Rectangle 3"/>
          <p:cNvSpPr>
            <a:spLocks noGrp="1" noChangeArrowheads="1"/>
          </p:cNvSpPr>
          <p:nvPr>
            <p:ph type="title"/>
          </p:nvPr>
        </p:nvSpPr>
        <p:spPr>
          <a:xfrm>
            <a:off x="673100" y="438150"/>
            <a:ext cx="7772400" cy="628650"/>
          </a:xfrm>
        </p:spPr>
        <p:txBody>
          <a:bodyPr>
            <a:normAutofit fontScale="90000"/>
          </a:bodyPr>
          <a:lstStyle/>
          <a:p>
            <a:r>
              <a:rPr lang="en-US" altLang="en-US" smtClean="0">
                <a:latin typeface="Arial" pitchFamily="34" charset="0"/>
                <a:cs typeface="Arial" pitchFamily="34" charset="0"/>
              </a:rPr>
              <a:t>Produktivitas</a:t>
            </a:r>
          </a:p>
        </p:txBody>
      </p:sp>
      <p:sp>
        <p:nvSpPr>
          <p:cNvPr id="121860" name="Line 4"/>
          <p:cNvSpPr>
            <a:spLocks noChangeShapeType="1"/>
          </p:cNvSpPr>
          <p:nvPr/>
        </p:nvSpPr>
        <p:spPr bwMode="auto">
          <a:xfrm>
            <a:off x="4503738" y="2696766"/>
            <a:ext cx="3022600" cy="0"/>
          </a:xfrm>
          <a:prstGeom prst="line">
            <a:avLst/>
          </a:prstGeom>
          <a:noFill/>
          <a:ln>
            <a:noFill/>
          </a:ln>
          <a:effectLst>
            <a:outerShdw blurRad="63500" dist="38099" dir="2700000" algn="ctr" rotWithShape="0">
              <a:schemeClr val="bg2">
                <a:alpha val="74998"/>
              </a:schemeClr>
            </a:outerShdw>
          </a:effectLst>
          <a:extLst/>
        </p:spPr>
        <p:txBody>
          <a:bodyPr wrap="none" anchor="ctr"/>
          <a:lstStyle/>
          <a:p>
            <a:pPr fontAlgn="auto">
              <a:spcBef>
                <a:spcPts val="0"/>
              </a:spcBef>
              <a:spcAft>
                <a:spcPts val="0"/>
              </a:spcAft>
              <a:defRPr/>
            </a:pPr>
            <a:endParaRPr lang="en-US">
              <a:latin typeface="Arial"/>
              <a:cs typeface="Arial"/>
            </a:endParaRPr>
          </a:p>
        </p:txBody>
      </p:sp>
      <p:grpSp>
        <p:nvGrpSpPr>
          <p:cNvPr id="121861" name="Group 5"/>
          <p:cNvGrpSpPr>
            <a:grpSpLocks/>
          </p:cNvGrpSpPr>
          <p:nvPr/>
        </p:nvGrpSpPr>
        <p:grpSpPr bwMode="auto">
          <a:xfrm>
            <a:off x="1477963" y="1346598"/>
            <a:ext cx="6194424" cy="1122760"/>
            <a:chOff x="931" y="1131"/>
            <a:chExt cx="3902" cy="943"/>
          </a:xfrm>
        </p:grpSpPr>
        <p:sp>
          <p:nvSpPr>
            <p:cNvPr id="100357" name="Rectangle 6"/>
            <p:cNvSpPr>
              <a:spLocks noChangeArrowheads="1"/>
            </p:cNvSpPr>
            <p:nvPr/>
          </p:nvSpPr>
          <p:spPr bwMode="auto">
            <a:xfrm>
              <a:off x="931" y="1390"/>
              <a:ext cx="182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967" tIns="48615" rIns="98967" bIns="48615">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r>
                <a:rPr lang="en-US" altLang="en-US" sz="3200" smtClean="0">
                  <a:latin typeface="Arial" pitchFamily="34" charset="0"/>
                </a:rPr>
                <a:t>Produktivitas </a:t>
              </a:r>
              <a:r>
                <a:rPr lang="en-US" altLang="en-US" sz="3200">
                  <a:latin typeface="Arial" pitchFamily="34" charset="0"/>
                </a:rPr>
                <a:t>=</a:t>
              </a:r>
            </a:p>
          </p:txBody>
        </p:sp>
        <p:grpSp>
          <p:nvGrpSpPr>
            <p:cNvPr id="100358" name="Group 7"/>
            <p:cNvGrpSpPr>
              <a:grpSpLocks/>
            </p:cNvGrpSpPr>
            <p:nvPr/>
          </p:nvGrpSpPr>
          <p:grpSpPr bwMode="auto">
            <a:xfrm>
              <a:off x="2792" y="1131"/>
              <a:ext cx="2041" cy="943"/>
              <a:chOff x="2792" y="1131"/>
              <a:chExt cx="2041" cy="943"/>
            </a:xfrm>
          </p:grpSpPr>
          <p:sp>
            <p:nvSpPr>
              <p:cNvPr id="100359" name="Rectangle 8"/>
              <p:cNvSpPr>
                <a:spLocks noChangeArrowheads="1"/>
              </p:cNvSpPr>
              <p:nvPr/>
            </p:nvSpPr>
            <p:spPr bwMode="auto">
              <a:xfrm>
                <a:off x="2792" y="1131"/>
                <a:ext cx="2041" cy="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967" tIns="48615" rIns="98967" bIns="48615">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2800" smtClean="0">
                    <a:latin typeface="Arial" pitchFamily="34" charset="0"/>
                  </a:rPr>
                  <a:t>Unit yg diproduksi</a:t>
                </a:r>
                <a:endParaRPr lang="en-US" altLang="en-US" sz="2800">
                  <a:latin typeface="Arial" pitchFamily="34" charset="0"/>
                </a:endParaRPr>
              </a:p>
              <a:p>
                <a:pPr algn="ctr">
                  <a:lnSpc>
                    <a:spcPct val="125000"/>
                  </a:lnSpc>
                </a:pPr>
                <a:r>
                  <a:rPr lang="en-US" altLang="en-US" sz="2800">
                    <a:latin typeface="Arial" pitchFamily="34" charset="0"/>
                  </a:rPr>
                  <a:t>Input </a:t>
                </a:r>
                <a:r>
                  <a:rPr lang="en-US" altLang="en-US" sz="2800" smtClean="0">
                    <a:latin typeface="Arial" pitchFamily="34" charset="0"/>
                  </a:rPr>
                  <a:t>yg digunakan</a:t>
                </a:r>
                <a:endParaRPr lang="en-US" altLang="en-US" sz="2800">
                  <a:latin typeface="Arial" pitchFamily="34" charset="0"/>
                </a:endParaRPr>
              </a:p>
            </p:txBody>
          </p:sp>
          <p:sp>
            <p:nvSpPr>
              <p:cNvPr id="100360" name="Line 9"/>
              <p:cNvSpPr>
                <a:spLocks noChangeShapeType="1"/>
              </p:cNvSpPr>
              <p:nvPr/>
            </p:nvSpPr>
            <p:spPr bwMode="auto">
              <a:xfrm>
                <a:off x="2851" y="1622"/>
                <a:ext cx="192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21861"/>
                                        </p:tgtEl>
                                        <p:attrNameLst>
                                          <p:attrName>style.visibility</p:attrName>
                                        </p:attrNameLst>
                                      </p:cBhvr>
                                      <p:to>
                                        <p:strVal val="visible"/>
                                      </p:to>
                                    </p:set>
                                    <p:animEffect transition="in" filter="wipe(left)">
                                      <p:cBhvr>
                                        <p:cTn id="7" dur="1000"/>
                                        <p:tgtEl>
                                          <p:spTgt spid="12186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1858"/>
                                        </p:tgtEl>
                                        <p:attrNameLst>
                                          <p:attrName>style.visibility</p:attrName>
                                        </p:attrNameLst>
                                      </p:cBhvr>
                                      <p:to>
                                        <p:strVal val="visible"/>
                                      </p:to>
                                    </p:set>
                                    <p:animEffect transition="in" filter="strips(downRight)">
                                      <p:cBhvr>
                                        <p:cTn id="11" dur="1000"/>
                                        <p:tgtEl>
                                          <p:spTgt spid="121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85800" y="326231"/>
            <a:ext cx="7772400" cy="647700"/>
          </a:xfrm>
        </p:spPr>
        <p:txBody>
          <a:bodyPr>
            <a:normAutofit fontScale="90000"/>
          </a:bodyPr>
          <a:lstStyle/>
          <a:p>
            <a:r>
              <a:rPr lang="en-AU" altLang="en-US" smtClean="0">
                <a:latin typeface="Arial" pitchFamily="34" charset="0"/>
                <a:cs typeface="Arial" pitchFamily="34" charset="0"/>
              </a:rPr>
              <a:t>Menghitung Produktivitas</a:t>
            </a:r>
          </a:p>
        </p:txBody>
      </p:sp>
      <p:grpSp>
        <p:nvGrpSpPr>
          <p:cNvPr id="123907" name="Group 3"/>
          <p:cNvGrpSpPr>
            <a:grpSpLocks/>
          </p:cNvGrpSpPr>
          <p:nvPr/>
        </p:nvGrpSpPr>
        <p:grpSpPr bwMode="auto">
          <a:xfrm>
            <a:off x="1038225" y="1840710"/>
            <a:ext cx="6007100" cy="970360"/>
            <a:chOff x="614" y="1232"/>
            <a:chExt cx="3784" cy="815"/>
          </a:xfrm>
        </p:grpSpPr>
        <p:sp>
          <p:nvSpPr>
            <p:cNvPr id="102410" name="Text Box 4"/>
            <p:cNvSpPr txBox="1">
              <a:spLocks noChangeArrowheads="1"/>
            </p:cNvSpPr>
            <p:nvPr/>
          </p:nvSpPr>
          <p:spPr bwMode="auto">
            <a:xfrm>
              <a:off x="614" y="1441"/>
              <a:ext cx="1608"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800" smtClean="0">
                  <a:latin typeface="Arial" pitchFamily="34" charset="0"/>
                </a:rPr>
                <a:t>Produktivitas </a:t>
              </a:r>
              <a:r>
                <a:rPr lang="en-AU" altLang="en-US" sz="2800">
                  <a:latin typeface="Arial" pitchFamily="34" charset="0"/>
                </a:rPr>
                <a:t>=</a:t>
              </a:r>
            </a:p>
          </p:txBody>
        </p:sp>
        <p:grpSp>
          <p:nvGrpSpPr>
            <p:cNvPr id="102411" name="Group 5"/>
            <p:cNvGrpSpPr>
              <a:grpSpLocks/>
            </p:cNvGrpSpPr>
            <p:nvPr/>
          </p:nvGrpSpPr>
          <p:grpSpPr bwMode="auto">
            <a:xfrm>
              <a:off x="2221" y="1232"/>
              <a:ext cx="2177" cy="815"/>
              <a:chOff x="2613" y="1456"/>
              <a:chExt cx="2177" cy="815"/>
            </a:xfrm>
          </p:grpSpPr>
          <p:sp>
            <p:nvSpPr>
              <p:cNvPr id="102412" name="Text Box 6"/>
              <p:cNvSpPr txBox="1">
                <a:spLocks noChangeArrowheads="1"/>
              </p:cNvSpPr>
              <p:nvPr/>
            </p:nvSpPr>
            <p:spPr bwMode="auto">
              <a:xfrm>
                <a:off x="2613" y="1456"/>
                <a:ext cx="2177"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400" smtClean="0">
                    <a:latin typeface="Arial" pitchFamily="34" charset="0"/>
                  </a:rPr>
                  <a:t>Unit yg diproduksi</a:t>
                </a:r>
                <a:endParaRPr lang="en-AU" altLang="en-US" sz="2400">
                  <a:latin typeface="Arial" pitchFamily="34" charset="0"/>
                </a:endParaRPr>
              </a:p>
              <a:p>
                <a:pPr algn="ctr">
                  <a:lnSpc>
                    <a:spcPct val="125000"/>
                  </a:lnSpc>
                </a:pPr>
                <a:r>
                  <a:rPr lang="en-AU" altLang="en-US" sz="2400" smtClean="0">
                    <a:latin typeface="Arial" pitchFamily="34" charset="0"/>
                  </a:rPr>
                  <a:t>Jam-kerja yg digunakan</a:t>
                </a:r>
                <a:endParaRPr lang="en-AU" altLang="en-US" sz="2400">
                  <a:latin typeface="Arial" pitchFamily="34" charset="0"/>
                </a:endParaRPr>
              </a:p>
            </p:txBody>
          </p:sp>
          <p:sp>
            <p:nvSpPr>
              <p:cNvPr id="102413" name="Line 7"/>
              <p:cNvSpPr>
                <a:spLocks noChangeShapeType="1"/>
              </p:cNvSpPr>
              <p:nvPr/>
            </p:nvSpPr>
            <p:spPr bwMode="auto">
              <a:xfrm>
                <a:off x="2662" y="1894"/>
                <a:ext cx="21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123912" name="Group 8"/>
          <p:cNvGrpSpPr>
            <a:grpSpLocks/>
          </p:cNvGrpSpPr>
          <p:nvPr/>
        </p:nvGrpSpPr>
        <p:grpSpPr bwMode="auto">
          <a:xfrm>
            <a:off x="3205164" y="2876550"/>
            <a:ext cx="4735515" cy="1169195"/>
            <a:chOff x="2019" y="2282"/>
            <a:chExt cx="2983" cy="982"/>
          </a:xfrm>
        </p:grpSpPr>
        <p:sp>
          <p:nvSpPr>
            <p:cNvPr id="102406" name="Text Box 9"/>
            <p:cNvSpPr txBox="1">
              <a:spLocks noChangeArrowheads="1"/>
            </p:cNvSpPr>
            <p:nvPr/>
          </p:nvSpPr>
          <p:spPr bwMode="auto">
            <a:xfrm>
              <a:off x="2019" y="2505"/>
              <a:ext cx="2983"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800" i="1">
                  <a:latin typeface="Arial" pitchFamily="34" charset="0"/>
                </a:rPr>
                <a:t>=             = </a:t>
              </a:r>
              <a:r>
                <a:rPr lang="en-AU" altLang="en-US" sz="2800">
                  <a:latin typeface="Arial" pitchFamily="34" charset="0"/>
                </a:rPr>
                <a:t>4</a:t>
              </a:r>
              <a:r>
                <a:rPr lang="en-AU" altLang="en-US" sz="2800" i="1">
                  <a:latin typeface="Arial" pitchFamily="34" charset="0"/>
                </a:rPr>
                <a:t> </a:t>
              </a:r>
              <a:r>
                <a:rPr lang="en-AU" altLang="en-US" sz="2800" smtClean="0">
                  <a:latin typeface="Arial" pitchFamily="34" charset="0"/>
                </a:rPr>
                <a:t>units/jam kerja</a:t>
              </a:r>
              <a:endParaRPr lang="en-AU" altLang="en-US" sz="2800">
                <a:latin typeface="Arial" pitchFamily="34" charset="0"/>
              </a:endParaRPr>
            </a:p>
          </p:txBody>
        </p:sp>
        <p:grpSp>
          <p:nvGrpSpPr>
            <p:cNvPr id="102407" name="Group 10"/>
            <p:cNvGrpSpPr>
              <a:grpSpLocks/>
            </p:cNvGrpSpPr>
            <p:nvPr/>
          </p:nvGrpSpPr>
          <p:grpSpPr bwMode="auto">
            <a:xfrm>
              <a:off x="2291" y="2282"/>
              <a:ext cx="684" cy="982"/>
              <a:chOff x="1971" y="2282"/>
              <a:chExt cx="684" cy="982"/>
            </a:xfrm>
          </p:grpSpPr>
          <p:sp>
            <p:nvSpPr>
              <p:cNvPr id="102408" name="Text Box 11"/>
              <p:cNvSpPr txBox="1">
                <a:spLocks noChangeArrowheads="1"/>
              </p:cNvSpPr>
              <p:nvPr/>
            </p:nvSpPr>
            <p:spPr bwMode="auto">
              <a:xfrm>
                <a:off x="1971" y="2282"/>
                <a:ext cx="684"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800">
                    <a:latin typeface="Arial" pitchFamily="34" charset="0"/>
                  </a:rPr>
                  <a:t>1,000</a:t>
                </a:r>
              </a:p>
              <a:p>
                <a:pPr algn="ctr">
                  <a:lnSpc>
                    <a:spcPct val="125000"/>
                  </a:lnSpc>
                </a:pPr>
                <a:r>
                  <a:rPr lang="en-AU" altLang="en-US" sz="2800">
                    <a:latin typeface="Arial" pitchFamily="34" charset="0"/>
                  </a:rPr>
                  <a:t>250</a:t>
                </a:r>
              </a:p>
            </p:txBody>
          </p:sp>
          <p:sp>
            <p:nvSpPr>
              <p:cNvPr id="102409" name="Line 12"/>
              <p:cNvSpPr>
                <a:spLocks noChangeShapeType="1"/>
              </p:cNvSpPr>
              <p:nvPr/>
            </p:nvSpPr>
            <p:spPr bwMode="auto">
              <a:xfrm>
                <a:off x="2013" y="2783"/>
                <a:ext cx="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23917" name="Text Box 13"/>
          <p:cNvSpPr txBox="1">
            <a:spLocks noChangeArrowheads="1"/>
          </p:cNvSpPr>
          <p:nvPr/>
        </p:nvSpPr>
        <p:spPr bwMode="auto">
          <a:xfrm>
            <a:off x="708025" y="1243013"/>
            <a:ext cx="52838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3200" b="1" smtClean="0">
                <a:solidFill>
                  <a:srgbClr val="FFFF00"/>
                </a:solidFill>
                <a:latin typeface="Arial" pitchFamily="34" charset="0"/>
              </a:rPr>
              <a:t>Produktivitas tenaga kerja</a:t>
            </a:r>
            <a:endParaRPr lang="en-AU" altLang="en-US" sz="3200" b="1">
              <a:solidFill>
                <a:srgbClr val="FFFF00"/>
              </a:solidFill>
              <a:latin typeface="Arial" pitchFamily="34" charset="0"/>
            </a:endParaRPr>
          </a:p>
        </p:txBody>
      </p:sp>
      <p:sp>
        <p:nvSpPr>
          <p:cNvPr id="123918" name="Text Box 14"/>
          <p:cNvSpPr txBox="1">
            <a:spLocks noChangeArrowheads="1"/>
          </p:cNvSpPr>
          <p:nvPr/>
        </p:nvSpPr>
        <p:spPr bwMode="auto">
          <a:xfrm>
            <a:off x="23127" y="3952876"/>
            <a:ext cx="9097761" cy="816214"/>
          </a:xfrm>
          <a:prstGeom prst="rect">
            <a:avLst/>
          </a:prstGeom>
          <a:solidFill>
            <a:schemeClr val="accent2"/>
          </a:solidFill>
          <a:ln w="9525">
            <a:solidFill>
              <a:schemeClr val="tx1"/>
            </a:solidFill>
            <a:miter lim="800000"/>
            <a:headEnd/>
            <a:tailEnd/>
          </a:ln>
        </p:spPr>
        <p:txBody>
          <a:bodyPr wrap="none" lIns="198000" tIns="190800" rIns="198000" bIns="190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i="1" smtClean="0">
                <a:latin typeface="Arial" pitchFamily="34" charset="0"/>
              </a:rPr>
              <a:t>Satu input sumberdaya </a:t>
            </a:r>
            <a:r>
              <a:rPr lang="en-US" altLang="en-US" sz="2800" i="1">
                <a:latin typeface="Arial" pitchFamily="34" charset="0"/>
                <a:sym typeface="Wingdings" pitchFamily="2" charset="2"/>
              </a:rPr>
              <a:t> </a:t>
            </a:r>
            <a:r>
              <a:rPr lang="en-US" altLang="en-US" sz="2800" i="1" smtClean="0">
                <a:latin typeface="Arial" pitchFamily="34" charset="0"/>
                <a:sym typeface="Wingdings" pitchFamily="2" charset="2"/>
              </a:rPr>
              <a:t>produktivitas faktor-tunggal</a:t>
            </a:r>
            <a:endParaRPr lang="en-US" altLang="en-US" sz="2800" i="1">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3917"/>
                                        </p:tgtEl>
                                        <p:attrNameLst>
                                          <p:attrName>style.visibility</p:attrName>
                                        </p:attrNameLst>
                                      </p:cBhvr>
                                      <p:to>
                                        <p:strVal val="visible"/>
                                      </p:to>
                                    </p:set>
                                    <p:animEffect transition="in" filter="strips(downRight)">
                                      <p:cBhvr>
                                        <p:cTn id="7" dur="1000"/>
                                        <p:tgtEl>
                                          <p:spTgt spid="12391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3907"/>
                                        </p:tgtEl>
                                        <p:attrNameLst>
                                          <p:attrName>style.visibility</p:attrName>
                                        </p:attrNameLst>
                                      </p:cBhvr>
                                      <p:to>
                                        <p:strVal val="visible"/>
                                      </p:to>
                                    </p:set>
                                    <p:animEffect transition="in" filter="strips(downRight)">
                                      <p:cBhvr>
                                        <p:cTn id="11" dur="1000"/>
                                        <p:tgtEl>
                                          <p:spTgt spid="123907"/>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123912"/>
                                        </p:tgtEl>
                                        <p:attrNameLst>
                                          <p:attrName>style.visibility</p:attrName>
                                        </p:attrNameLst>
                                      </p:cBhvr>
                                      <p:to>
                                        <p:strVal val="visible"/>
                                      </p:to>
                                    </p:set>
                                    <p:animEffect transition="in" filter="strips(downRight)">
                                      <p:cBhvr>
                                        <p:cTn id="15" dur="1000"/>
                                        <p:tgtEl>
                                          <p:spTgt spid="123912"/>
                                        </p:tgtEl>
                                      </p:cBhvr>
                                    </p:animEffect>
                                  </p:childTnLst>
                                </p:cTn>
                              </p:par>
                            </p:childTnLst>
                          </p:cTn>
                        </p:par>
                        <p:par>
                          <p:cTn id="16" fill="hold" nodeType="afterGroup">
                            <p:stCondLst>
                              <p:cond delay="6000"/>
                            </p:stCondLst>
                            <p:childTnLst>
                              <p:par>
                                <p:cTn id="17" presetID="22" presetClass="entr" presetSubtype="8" fill="hold" grpId="0" nodeType="afterEffect">
                                  <p:stCondLst>
                                    <p:cond delay="1000"/>
                                  </p:stCondLst>
                                  <p:childTnLst>
                                    <p:set>
                                      <p:cBhvr>
                                        <p:cTn id="18" dur="1" fill="hold">
                                          <p:stCondLst>
                                            <p:cond delay="0"/>
                                          </p:stCondLst>
                                        </p:cTn>
                                        <p:tgtEl>
                                          <p:spTgt spid="123918"/>
                                        </p:tgtEl>
                                        <p:attrNameLst>
                                          <p:attrName>style.visibility</p:attrName>
                                        </p:attrNameLst>
                                      </p:cBhvr>
                                      <p:to>
                                        <p:strVal val="visible"/>
                                      </p:to>
                                    </p:set>
                                    <p:animEffect transition="in" filter="wipe(left)">
                                      <p:cBhvr>
                                        <p:cTn id="19" dur="1000"/>
                                        <p:tgtEl>
                                          <p:spTgt spid="123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7" grpId="0"/>
      <p:bldP spid="12391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685800" y="326231"/>
            <a:ext cx="7772400" cy="647700"/>
          </a:xfrm>
        </p:spPr>
        <p:txBody>
          <a:bodyPr>
            <a:normAutofit fontScale="90000"/>
          </a:bodyPr>
          <a:lstStyle/>
          <a:p>
            <a:r>
              <a:rPr lang="en-US" altLang="en-US" smtClean="0">
                <a:latin typeface="Arial" pitchFamily="34" charset="0"/>
                <a:cs typeface="Arial" pitchFamily="34" charset="0"/>
              </a:rPr>
              <a:t>Produktivitas multi-faktor</a:t>
            </a:r>
          </a:p>
        </p:txBody>
      </p:sp>
      <p:grpSp>
        <p:nvGrpSpPr>
          <p:cNvPr id="125966" name="Group 14"/>
          <p:cNvGrpSpPr>
            <a:grpSpLocks/>
          </p:cNvGrpSpPr>
          <p:nvPr/>
        </p:nvGrpSpPr>
        <p:grpSpPr bwMode="auto">
          <a:xfrm>
            <a:off x="479425" y="1168009"/>
            <a:ext cx="8205788" cy="1545431"/>
            <a:chOff x="302" y="981"/>
            <a:chExt cx="5169" cy="1298"/>
          </a:xfrm>
        </p:grpSpPr>
        <p:grpSp>
          <p:nvGrpSpPr>
            <p:cNvPr id="104453" name="Group 13"/>
            <p:cNvGrpSpPr>
              <a:grpSpLocks/>
            </p:cNvGrpSpPr>
            <p:nvPr/>
          </p:nvGrpSpPr>
          <p:grpSpPr bwMode="auto">
            <a:xfrm>
              <a:off x="2120" y="981"/>
              <a:ext cx="3351" cy="1298"/>
              <a:chOff x="2120" y="981"/>
              <a:chExt cx="3351" cy="1298"/>
            </a:xfrm>
          </p:grpSpPr>
          <p:sp>
            <p:nvSpPr>
              <p:cNvPr id="104455" name="Line 5"/>
              <p:cNvSpPr>
                <a:spLocks noChangeShapeType="1"/>
              </p:cNvSpPr>
              <p:nvPr/>
            </p:nvSpPr>
            <p:spPr bwMode="auto">
              <a:xfrm>
                <a:off x="2163" y="1432"/>
                <a:ext cx="321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56" name="Text Box 6"/>
              <p:cNvSpPr txBox="1">
                <a:spLocks noChangeArrowheads="1"/>
              </p:cNvSpPr>
              <p:nvPr/>
            </p:nvSpPr>
            <p:spPr bwMode="auto">
              <a:xfrm>
                <a:off x="2120" y="981"/>
                <a:ext cx="3351" cy="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pPr>
                <a:r>
                  <a:rPr lang="en-US" altLang="en-US" sz="3200" smtClean="0">
                    <a:latin typeface="Arial" pitchFamily="34" charset="0"/>
                  </a:rPr>
                  <a:t>Output</a:t>
                </a:r>
                <a:endParaRPr lang="en-US" altLang="en-US" sz="3200">
                  <a:latin typeface="Arial" pitchFamily="34" charset="0"/>
                </a:endParaRPr>
              </a:p>
              <a:p>
                <a:pPr algn="ctr">
                  <a:lnSpc>
                    <a:spcPct val="90000"/>
                  </a:lnSpc>
                  <a:spcBef>
                    <a:spcPct val="25000"/>
                  </a:spcBef>
                </a:pPr>
                <a:r>
                  <a:rPr lang="en-US" altLang="en-US" sz="3200" smtClean="0">
                    <a:latin typeface="Arial" pitchFamily="34" charset="0"/>
                  </a:rPr>
                  <a:t>Tng.kerja </a:t>
                </a:r>
                <a:r>
                  <a:rPr lang="en-US" altLang="en-US" sz="3200">
                    <a:latin typeface="Arial" pitchFamily="34" charset="0"/>
                  </a:rPr>
                  <a:t>+ B</a:t>
                </a:r>
                <a:r>
                  <a:rPr lang="en-US" altLang="en-US" sz="3200" smtClean="0">
                    <a:latin typeface="Arial" pitchFamily="34" charset="0"/>
                  </a:rPr>
                  <a:t>ahan </a:t>
                </a:r>
                <a:r>
                  <a:rPr lang="en-US" altLang="en-US" sz="3200">
                    <a:latin typeface="Arial" pitchFamily="34" charset="0"/>
                  </a:rPr>
                  <a:t>+ E</a:t>
                </a:r>
                <a:r>
                  <a:rPr lang="en-US" altLang="en-US" sz="3200" smtClean="0">
                    <a:latin typeface="Arial" pitchFamily="34" charset="0"/>
                  </a:rPr>
                  <a:t>nergi </a:t>
                </a:r>
                <a:r>
                  <a:rPr lang="en-US" altLang="en-US" sz="3200">
                    <a:latin typeface="Arial" pitchFamily="34" charset="0"/>
                  </a:rPr>
                  <a:t>+ </a:t>
                </a:r>
                <a:r>
                  <a:rPr lang="en-US" altLang="en-US" sz="3200" smtClean="0">
                    <a:latin typeface="Arial" pitchFamily="34" charset="0"/>
                  </a:rPr>
                  <a:t>Modal </a:t>
                </a:r>
                <a:r>
                  <a:rPr lang="en-US" altLang="en-US" sz="3200">
                    <a:latin typeface="Arial" pitchFamily="34" charset="0"/>
                  </a:rPr>
                  <a:t>+ </a:t>
                </a:r>
                <a:r>
                  <a:rPr lang="en-US" altLang="en-US" sz="3200" smtClean="0">
                    <a:latin typeface="Arial" pitchFamily="34" charset="0"/>
                  </a:rPr>
                  <a:t>Lain-lain</a:t>
                </a:r>
                <a:endParaRPr lang="en-AU" altLang="en-US" sz="3200">
                  <a:latin typeface="Arial" pitchFamily="34" charset="0"/>
                </a:endParaRPr>
              </a:p>
            </p:txBody>
          </p:sp>
        </p:grpSp>
        <p:sp>
          <p:nvSpPr>
            <p:cNvPr id="104454" name="Text Box 7"/>
            <p:cNvSpPr txBox="1">
              <a:spLocks noChangeArrowheads="1"/>
            </p:cNvSpPr>
            <p:nvPr/>
          </p:nvSpPr>
          <p:spPr bwMode="auto">
            <a:xfrm>
              <a:off x="302" y="1274"/>
              <a:ext cx="1818"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3200" smtClean="0">
                  <a:latin typeface="Arial" pitchFamily="34" charset="0"/>
                </a:rPr>
                <a:t>Produktivitas </a:t>
              </a:r>
              <a:r>
                <a:rPr lang="en-US" altLang="en-US" sz="3200">
                  <a:latin typeface="Arial" pitchFamily="34" charset="0"/>
                </a:rPr>
                <a:t>=</a:t>
              </a:r>
              <a:endParaRPr lang="en-AU" altLang="en-US" sz="3200">
                <a:latin typeface="Arial" pitchFamily="34" charset="0"/>
              </a:endParaRPr>
            </a:p>
          </p:txBody>
        </p:sp>
      </p:grpSp>
      <p:sp>
        <p:nvSpPr>
          <p:cNvPr id="125960" name="Text Box 8"/>
          <p:cNvSpPr txBox="1">
            <a:spLocks noChangeArrowheads="1"/>
          </p:cNvSpPr>
          <p:nvPr/>
        </p:nvSpPr>
        <p:spPr bwMode="auto">
          <a:xfrm>
            <a:off x="908049" y="2823526"/>
            <a:ext cx="7626351"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SzPct val="99000"/>
              <a:buFont typeface="Wingdings" pitchFamily="2" charset="2"/>
              <a:buChar char="§"/>
            </a:pPr>
            <a:r>
              <a:rPr lang="en-AU" altLang="en-US" sz="2400" smtClean="0">
                <a:latin typeface="Arial" pitchFamily="34" charset="0"/>
                <a:ea typeface="MS PGothic" pitchFamily="34" charset="-128"/>
              </a:rPr>
              <a:t>Juga disebut sebagai </a:t>
            </a:r>
            <a:r>
              <a:rPr lang="en-AU" altLang="en-US" sz="2400" b="1" i="1" smtClean="0">
                <a:solidFill>
                  <a:srgbClr val="00B0F0"/>
                </a:solidFill>
                <a:effectLst>
                  <a:outerShdw blurRad="38100" dist="38100" dir="2700000" algn="tl">
                    <a:srgbClr val="000000">
                      <a:alpha val="43137"/>
                    </a:srgbClr>
                  </a:outerShdw>
                </a:effectLst>
                <a:latin typeface="Arial" pitchFamily="34" charset="0"/>
                <a:ea typeface="MS PGothic" pitchFamily="34" charset="-128"/>
              </a:rPr>
              <a:t>Total Factor Productivity</a:t>
            </a:r>
            <a:endParaRPr lang="en-AU" altLang="en-US" sz="2400" b="1" i="1" smtClean="0">
              <a:solidFill>
                <a:srgbClr val="00B0F0"/>
              </a:solidFill>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Aft>
                <a:spcPct val="40000"/>
              </a:spcAft>
              <a:buClr>
                <a:srgbClr val="FFFF00"/>
              </a:buClr>
              <a:buSzPct val="99000"/>
              <a:buFont typeface="Wingdings" pitchFamily="2" charset="2"/>
              <a:buChar char="§"/>
            </a:pPr>
            <a:r>
              <a:rPr lang="en-AU" altLang="en-US" sz="2400" smtClean="0">
                <a:latin typeface="Arial" pitchFamily="34" charset="0"/>
                <a:ea typeface="MS PGothic" pitchFamily="34" charset="-128"/>
              </a:rPr>
              <a:t>Output dan </a:t>
            </a:r>
            <a:r>
              <a:rPr lang="en-AU" altLang="en-US" sz="2400">
                <a:latin typeface="Arial" pitchFamily="34" charset="0"/>
                <a:ea typeface="MS PGothic" pitchFamily="34" charset="-128"/>
              </a:rPr>
              <a:t>inputs </a:t>
            </a:r>
            <a:r>
              <a:rPr lang="en-AU" altLang="en-US" sz="2400" smtClean="0">
                <a:latin typeface="Arial" pitchFamily="34" charset="0"/>
                <a:ea typeface="MS PGothic" pitchFamily="34" charset="-128"/>
              </a:rPr>
              <a:t>sering dinyatakan dalam Rupiah</a:t>
            </a:r>
            <a:endParaRPr lang="en-AU" altLang="en-US" sz="2400">
              <a:latin typeface="Arial" pitchFamily="34" charset="0"/>
              <a:ea typeface="MS PGothic" pitchFamily="34" charset="-128"/>
            </a:endParaRPr>
          </a:p>
        </p:txBody>
      </p:sp>
      <p:sp>
        <p:nvSpPr>
          <p:cNvPr id="125961" name="Text Box 9"/>
          <p:cNvSpPr txBox="1">
            <a:spLocks noChangeArrowheads="1"/>
          </p:cNvSpPr>
          <p:nvPr/>
        </p:nvSpPr>
        <p:spPr bwMode="auto">
          <a:xfrm>
            <a:off x="211931" y="4246114"/>
            <a:ext cx="8694737" cy="725420"/>
          </a:xfrm>
          <a:prstGeom prst="rect">
            <a:avLst/>
          </a:prstGeom>
          <a:solidFill>
            <a:schemeClr val="accent2"/>
          </a:solidFill>
          <a:ln w="9525">
            <a:solidFill>
              <a:schemeClr val="tx1"/>
            </a:solidFill>
            <a:miter lim="800000"/>
            <a:headEnd/>
            <a:tailEnd/>
          </a:ln>
        </p:spPr>
        <p:txBody>
          <a:bodyPr lIns="198000" tIns="190800" rIns="198000" bIns="190800">
            <a:spAutoFit/>
          </a:bodyPr>
          <a:lstStyle>
            <a:lvl1pPr>
              <a:tabLst>
                <a:tab pos="900113" algn="ctr"/>
                <a:tab pos="1698625" algn="l"/>
              </a:tabLst>
              <a:defRPr>
                <a:solidFill>
                  <a:schemeClr val="tx1"/>
                </a:solidFill>
                <a:latin typeface="Calibri" pitchFamily="34" charset="0"/>
                <a:cs typeface="Arial" pitchFamily="34" charset="0"/>
              </a:defRPr>
            </a:lvl1pPr>
            <a:lvl2pPr marL="742950" indent="-285750">
              <a:tabLst>
                <a:tab pos="900113" algn="ctr"/>
                <a:tab pos="1698625" algn="l"/>
              </a:tabLst>
              <a:defRPr>
                <a:solidFill>
                  <a:schemeClr val="tx1"/>
                </a:solidFill>
                <a:latin typeface="Calibri" pitchFamily="34" charset="0"/>
                <a:cs typeface="Arial" pitchFamily="34" charset="0"/>
              </a:defRPr>
            </a:lvl2pPr>
            <a:lvl3pPr marL="1143000" indent="-228600">
              <a:tabLst>
                <a:tab pos="900113" algn="ctr"/>
                <a:tab pos="1698625" algn="l"/>
              </a:tabLst>
              <a:defRPr>
                <a:solidFill>
                  <a:schemeClr val="tx1"/>
                </a:solidFill>
                <a:latin typeface="Calibri" pitchFamily="34" charset="0"/>
                <a:cs typeface="Arial" pitchFamily="34" charset="0"/>
              </a:defRPr>
            </a:lvl3pPr>
            <a:lvl4pPr marL="1600200" indent="-228600">
              <a:tabLst>
                <a:tab pos="900113" algn="ctr"/>
                <a:tab pos="1698625" algn="l"/>
              </a:tabLst>
              <a:defRPr>
                <a:solidFill>
                  <a:schemeClr val="tx1"/>
                </a:solidFill>
                <a:latin typeface="Calibri" pitchFamily="34" charset="0"/>
                <a:cs typeface="Arial" pitchFamily="34" charset="0"/>
              </a:defRPr>
            </a:lvl4pPr>
            <a:lvl5pPr marL="2057400" indent="-228600">
              <a:tabLst>
                <a:tab pos="900113" algn="ctr"/>
                <a:tab pos="1698625"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900113" algn="ctr"/>
                <a:tab pos="1698625" algn="l"/>
              </a:tabLst>
              <a:defRPr>
                <a:solidFill>
                  <a:schemeClr val="tx1"/>
                </a:solidFill>
                <a:latin typeface="Calibri" pitchFamily="34" charset="0"/>
                <a:cs typeface="Arial" pitchFamily="34" charset="0"/>
              </a:defRPr>
            </a:lvl9pPr>
          </a:lstStyle>
          <a:p>
            <a:pPr algn="ctr">
              <a:lnSpc>
                <a:spcPct val="85000"/>
              </a:lnSpc>
            </a:pPr>
            <a:r>
              <a:rPr lang="en-US" altLang="en-US" sz="2600" i="1" smtClean="0">
                <a:latin typeface="Arial" pitchFamily="34" charset="0"/>
                <a:ea typeface="MS PGothic" pitchFamily="34" charset="-128"/>
              </a:rPr>
              <a:t>Input sumberdaya </a:t>
            </a:r>
            <a:r>
              <a:rPr lang="en-US" altLang="en-US" sz="2600" i="1" smtClean="0">
                <a:latin typeface="Arial" pitchFamily="34" charset="0"/>
                <a:ea typeface="MS PGothic" pitchFamily="34" charset="-128"/>
              </a:rPr>
              <a:t>MULTI </a:t>
            </a:r>
            <a:r>
              <a:rPr lang="en-US" altLang="en-US" sz="2600" i="1">
                <a:latin typeface="Arial" pitchFamily="34" charset="0"/>
                <a:ea typeface="MS PGothic" pitchFamily="34" charset="-128"/>
                <a:sym typeface="Wingdings" pitchFamily="2" charset="2"/>
              </a:rPr>
              <a:t> </a:t>
            </a:r>
            <a:r>
              <a:rPr lang="en-US" altLang="en-US" sz="2600" i="1" smtClean="0">
                <a:latin typeface="Arial" pitchFamily="34" charset="0"/>
                <a:ea typeface="MS PGothic" pitchFamily="34" charset="-128"/>
                <a:sym typeface="Wingdings" pitchFamily="2" charset="2"/>
              </a:rPr>
              <a:t>Produktivitas faktor banyak</a:t>
            </a:r>
            <a:endParaRPr lang="en-US" altLang="en-US" sz="2600" i="1">
              <a:latin typeface="Arial"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25966"/>
                                        </p:tgtEl>
                                        <p:attrNameLst>
                                          <p:attrName>style.visibility</p:attrName>
                                        </p:attrNameLst>
                                      </p:cBhvr>
                                      <p:to>
                                        <p:strVal val="visible"/>
                                      </p:to>
                                    </p:set>
                                    <p:animEffect transition="in" filter="wipe(left)">
                                      <p:cBhvr>
                                        <p:cTn id="7" dur="1000"/>
                                        <p:tgtEl>
                                          <p:spTgt spid="12596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5960"/>
                                        </p:tgtEl>
                                        <p:attrNameLst>
                                          <p:attrName>style.visibility</p:attrName>
                                        </p:attrNameLst>
                                      </p:cBhvr>
                                      <p:to>
                                        <p:strVal val="visible"/>
                                      </p:to>
                                    </p:set>
                                    <p:animEffect transition="in" filter="strips(downRight)">
                                      <p:cBhvr>
                                        <p:cTn id="11" dur="1000"/>
                                        <p:tgtEl>
                                          <p:spTgt spid="125960"/>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125961"/>
                                        </p:tgtEl>
                                        <p:attrNameLst>
                                          <p:attrName>style.visibility</p:attrName>
                                        </p:attrNameLst>
                                      </p:cBhvr>
                                      <p:to>
                                        <p:strVal val="visible"/>
                                      </p:to>
                                    </p:set>
                                    <p:animEffect transition="in" filter="wipe(left)">
                                      <p:cBhvr>
                                        <p:cTn id="15" dur="1000"/>
                                        <p:tgtEl>
                                          <p:spTgt spid="1259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60" grpId="0"/>
      <p:bldP spid="12596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28003" name="Group 3"/>
          <p:cNvGrpSpPr>
            <a:grpSpLocks/>
          </p:cNvGrpSpPr>
          <p:nvPr/>
        </p:nvGrpSpPr>
        <p:grpSpPr bwMode="auto">
          <a:xfrm>
            <a:off x="492126" y="1096566"/>
            <a:ext cx="7864476" cy="1079897"/>
            <a:chOff x="310" y="1017"/>
            <a:chExt cx="4954" cy="907"/>
          </a:xfrm>
        </p:grpSpPr>
        <p:sp>
          <p:nvSpPr>
            <p:cNvPr id="106508" name="Text Box 4"/>
            <p:cNvSpPr txBox="1">
              <a:spLocks noChangeArrowheads="1"/>
            </p:cNvSpPr>
            <p:nvPr/>
          </p:nvSpPr>
          <p:spPr bwMode="auto">
            <a:xfrm>
              <a:off x="526" y="1329"/>
              <a:ext cx="4738"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06509"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28006" name="Group 6"/>
          <p:cNvGrpSpPr>
            <a:grpSpLocks/>
          </p:cNvGrpSpPr>
          <p:nvPr/>
        </p:nvGrpSpPr>
        <p:grpSpPr bwMode="auto">
          <a:xfrm>
            <a:off x="1050926" y="3115866"/>
            <a:ext cx="2187575" cy="923924"/>
            <a:chOff x="662" y="2713"/>
            <a:chExt cx="1378" cy="776"/>
          </a:xfrm>
        </p:grpSpPr>
        <p:sp>
          <p:nvSpPr>
            <p:cNvPr id="106506" name="Text Box 7"/>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06507" name="Text Box 8"/>
            <p:cNvSpPr txBox="1">
              <a:spLocks noChangeArrowheads="1"/>
            </p:cNvSpPr>
            <p:nvPr/>
          </p:nvSpPr>
          <p:spPr bwMode="auto">
            <a:xfrm>
              <a:off x="662" y="2713"/>
              <a:ext cx="1228"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grpSp>
        <p:nvGrpSpPr>
          <p:cNvPr id="128009" name="Group 9"/>
          <p:cNvGrpSpPr>
            <a:grpSpLocks/>
          </p:cNvGrpSpPr>
          <p:nvPr/>
        </p:nvGrpSpPr>
        <p:grpSpPr bwMode="auto">
          <a:xfrm>
            <a:off x="2120900" y="1743075"/>
            <a:ext cx="3016250" cy="2102643"/>
            <a:chOff x="1336" y="1560"/>
            <a:chExt cx="1900" cy="1766"/>
          </a:xfrm>
        </p:grpSpPr>
        <p:grpSp>
          <p:nvGrpSpPr>
            <p:cNvPr id="106501" name="Group 10"/>
            <p:cNvGrpSpPr>
              <a:grpSpLocks/>
            </p:cNvGrpSpPr>
            <p:nvPr/>
          </p:nvGrpSpPr>
          <p:grpSpPr bwMode="auto">
            <a:xfrm>
              <a:off x="2076" y="2602"/>
              <a:ext cx="1160" cy="724"/>
              <a:chOff x="2490" y="3298"/>
              <a:chExt cx="1160" cy="724"/>
            </a:xfrm>
          </p:grpSpPr>
          <p:sp>
            <p:nvSpPr>
              <p:cNvPr id="106504" name="Text Box 11"/>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06505" name="Line 12"/>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6502" name="Line 13"/>
            <p:cNvSpPr>
              <a:spLocks noChangeShapeType="1"/>
            </p:cNvSpPr>
            <p:nvPr/>
          </p:nvSpPr>
          <p:spPr bwMode="auto">
            <a:xfrm flipH="1">
              <a:off x="2640" y="1576"/>
              <a:ext cx="568" cy="1088"/>
            </a:xfrm>
            <a:prstGeom prst="line">
              <a:avLst/>
            </a:prstGeom>
            <a:noFill/>
            <a:ln w="57150">
              <a:solidFill>
                <a:srgbClr val="D3332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03" name="Line 14"/>
            <p:cNvSpPr>
              <a:spLocks noChangeShapeType="1"/>
            </p:cNvSpPr>
            <p:nvPr/>
          </p:nvSpPr>
          <p:spPr bwMode="auto">
            <a:xfrm>
              <a:off x="1336" y="1560"/>
              <a:ext cx="792" cy="1432"/>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28003"/>
                                        </p:tgtEl>
                                        <p:attrNameLst>
                                          <p:attrName>style.visibility</p:attrName>
                                        </p:attrNameLst>
                                      </p:cBhvr>
                                      <p:to>
                                        <p:strVal val="visible"/>
                                      </p:to>
                                    </p:set>
                                    <p:animEffect transition="in" filter="strips(downRight)">
                                      <p:cBhvr>
                                        <p:cTn id="7" dur="1000"/>
                                        <p:tgtEl>
                                          <p:spTgt spid="128003"/>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8006"/>
                                        </p:tgtEl>
                                        <p:attrNameLst>
                                          <p:attrName>style.visibility</p:attrName>
                                        </p:attrNameLst>
                                      </p:cBhvr>
                                      <p:to>
                                        <p:strVal val="visible"/>
                                      </p:to>
                                    </p:set>
                                    <p:animEffect transition="in" filter="strips(downRight)">
                                      <p:cBhvr>
                                        <p:cTn id="11" dur="1000"/>
                                        <p:tgtEl>
                                          <p:spTgt spid="1280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28009"/>
                                        </p:tgtEl>
                                        <p:attrNameLst>
                                          <p:attrName>style.visibility</p:attrName>
                                        </p:attrNameLst>
                                      </p:cBhvr>
                                      <p:to>
                                        <p:strVal val="visible"/>
                                      </p:to>
                                    </p:set>
                                    <p:animEffect transition="in" filter="wipe(up)">
                                      <p:cBhvr>
                                        <p:cTn id="16" dur="1000"/>
                                        <p:tgtEl>
                                          <p:spTgt spid="1280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85800" y="326231"/>
            <a:ext cx="7772400" cy="657225"/>
          </a:xfrm>
        </p:spPr>
        <p:txBody>
          <a:bodyPr>
            <a:normAutofit fontScale="90000"/>
          </a:bodyPr>
          <a:lstStyle/>
          <a:p>
            <a:r>
              <a:rPr lang="en-AU" altLang="en-US">
                <a:latin typeface="Arial" pitchFamily="34" charset="0"/>
                <a:cs typeface="Arial" pitchFamily="34" charset="0"/>
              </a:rPr>
              <a:t>Produktivitas Judul Collins</a:t>
            </a:r>
            <a:endParaRPr lang="en-AU" altLang="en-US" smtClean="0">
              <a:latin typeface="Arial" pitchFamily="34" charset="0"/>
              <a:cs typeface="Arial" pitchFamily="34" charset="0"/>
            </a:endParaRPr>
          </a:p>
        </p:txBody>
      </p:sp>
      <p:grpSp>
        <p:nvGrpSpPr>
          <p:cNvPr id="108546" name="Group 3"/>
          <p:cNvGrpSpPr>
            <a:grpSpLocks/>
          </p:cNvGrpSpPr>
          <p:nvPr/>
        </p:nvGrpSpPr>
        <p:grpSpPr bwMode="auto">
          <a:xfrm>
            <a:off x="492126" y="1096566"/>
            <a:ext cx="7821613" cy="1079897"/>
            <a:chOff x="310" y="1017"/>
            <a:chExt cx="4927" cy="907"/>
          </a:xfrm>
        </p:grpSpPr>
        <p:sp>
          <p:nvSpPr>
            <p:cNvPr id="108555" name="Text Box 4"/>
            <p:cNvSpPr txBox="1">
              <a:spLocks noChangeArrowheads="1"/>
            </p:cNvSpPr>
            <p:nvPr/>
          </p:nvSpPr>
          <p:spPr bwMode="auto">
            <a:xfrm>
              <a:off x="526" y="1329"/>
              <a:ext cx="4711"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08556" name="Text Box 5"/>
            <p:cNvSpPr txBox="1">
              <a:spLocks noChangeArrowheads="1"/>
            </p:cNvSpPr>
            <p:nvPr/>
          </p:nvSpPr>
          <p:spPr bwMode="auto">
            <a:xfrm>
              <a:off x="310" y="1017"/>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08547" name="Group 6"/>
          <p:cNvGrpSpPr>
            <a:grpSpLocks/>
          </p:cNvGrpSpPr>
          <p:nvPr/>
        </p:nvGrpSpPr>
        <p:grpSpPr bwMode="auto">
          <a:xfrm>
            <a:off x="1050926" y="2983707"/>
            <a:ext cx="6591302" cy="1054894"/>
            <a:chOff x="662" y="2602"/>
            <a:chExt cx="4152" cy="886"/>
          </a:xfrm>
        </p:grpSpPr>
        <p:grpSp>
          <p:nvGrpSpPr>
            <p:cNvPr id="108548" name="Group 7"/>
            <p:cNvGrpSpPr>
              <a:grpSpLocks/>
            </p:cNvGrpSpPr>
            <p:nvPr/>
          </p:nvGrpSpPr>
          <p:grpSpPr bwMode="auto">
            <a:xfrm>
              <a:off x="2076" y="2602"/>
              <a:ext cx="1160" cy="724"/>
              <a:chOff x="2490" y="3298"/>
              <a:chExt cx="1160" cy="724"/>
            </a:xfrm>
          </p:grpSpPr>
          <p:sp>
            <p:nvSpPr>
              <p:cNvPr id="108553" name="Text Box 8"/>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08554" name="Line 9"/>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08549" name="Group 10"/>
            <p:cNvGrpSpPr>
              <a:grpSpLocks/>
            </p:cNvGrpSpPr>
            <p:nvPr/>
          </p:nvGrpSpPr>
          <p:grpSpPr bwMode="auto">
            <a:xfrm>
              <a:off x="662" y="2713"/>
              <a:ext cx="1378" cy="775"/>
              <a:chOff x="662" y="2713"/>
              <a:chExt cx="1378" cy="775"/>
            </a:xfrm>
          </p:grpSpPr>
          <p:sp>
            <p:nvSpPr>
              <p:cNvPr id="108551" name="Text Box 11"/>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08552" name="Text Box 12"/>
              <p:cNvSpPr txBox="1">
                <a:spLocks noChangeArrowheads="1"/>
              </p:cNvSpPr>
              <p:nvPr/>
            </p:nvSpPr>
            <p:spPr bwMode="auto">
              <a:xfrm>
                <a:off x="662" y="2713"/>
                <a:ext cx="1228"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sp>
          <p:nvSpPr>
            <p:cNvPr id="108550" name="Rectangle 13"/>
            <p:cNvSpPr>
              <a:spLocks noChangeArrowheads="1"/>
            </p:cNvSpPr>
            <p:nvPr/>
          </p:nvSpPr>
          <p:spPr bwMode="auto">
            <a:xfrm>
              <a:off x="3249" y="2808"/>
              <a:ext cx="156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.25 </a:t>
              </a:r>
              <a:r>
                <a:rPr lang="en-AU" altLang="en-US" sz="2000" smtClean="0">
                  <a:latin typeface="Arial" pitchFamily="34" charset="0"/>
                </a:rPr>
                <a:t>judul/jam kerja</a:t>
              </a:r>
              <a:endParaRPr lang="en-AU" altLang="en-US" sz="2000">
                <a:latin typeface="Arial" pitchFamily="34" charset="0"/>
              </a:endParaRPr>
            </a:p>
          </p:txBody>
        </p:sp>
      </p:grpSp>
    </p:spTree>
  </p:cSld>
  <p:clrMapOvr>
    <a:masterClrMapping/>
  </p:clrMapOvr>
  <p:transition spd="med">
    <p:strips dir="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85800" y="326231"/>
            <a:ext cx="7772400" cy="657225"/>
          </a:xfrm>
        </p:spPr>
        <p:txBody>
          <a:bodyPr>
            <a:normAutofit fontScale="90000"/>
          </a:bodyPr>
          <a:lstStyle/>
          <a:p>
            <a:r>
              <a:rPr lang="en-AU" altLang="en-US">
                <a:latin typeface="Arial" pitchFamily="34" charset="0"/>
                <a:cs typeface="Arial" pitchFamily="34" charset="0"/>
              </a:rPr>
              <a:t>Produktivitas Judul Collins</a:t>
            </a:r>
            <a:endParaRPr lang="en-AU" altLang="en-US" smtClean="0">
              <a:latin typeface="Arial" pitchFamily="34" charset="0"/>
              <a:cs typeface="Arial" pitchFamily="34" charset="0"/>
            </a:endParaRPr>
          </a:p>
        </p:txBody>
      </p:sp>
      <p:grpSp>
        <p:nvGrpSpPr>
          <p:cNvPr id="110594" name="Group 3"/>
          <p:cNvGrpSpPr>
            <a:grpSpLocks/>
          </p:cNvGrpSpPr>
          <p:nvPr/>
        </p:nvGrpSpPr>
        <p:grpSpPr bwMode="auto">
          <a:xfrm>
            <a:off x="492126" y="1096566"/>
            <a:ext cx="7821614" cy="1079897"/>
            <a:chOff x="310" y="1017"/>
            <a:chExt cx="4927" cy="907"/>
          </a:xfrm>
        </p:grpSpPr>
        <p:sp>
          <p:nvSpPr>
            <p:cNvPr id="110614" name="Text Box 4"/>
            <p:cNvSpPr txBox="1">
              <a:spLocks noChangeArrowheads="1"/>
            </p:cNvSpPr>
            <p:nvPr/>
          </p:nvSpPr>
          <p:spPr bwMode="auto">
            <a:xfrm>
              <a:off x="526" y="1329"/>
              <a:ext cx="4711"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061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0595" name="Group 6"/>
          <p:cNvGrpSpPr>
            <a:grpSpLocks/>
          </p:cNvGrpSpPr>
          <p:nvPr/>
        </p:nvGrpSpPr>
        <p:grpSpPr bwMode="auto">
          <a:xfrm>
            <a:off x="492126" y="2068116"/>
            <a:ext cx="7821614" cy="771525"/>
            <a:chOff x="310" y="1833"/>
            <a:chExt cx="4927" cy="648"/>
          </a:xfrm>
        </p:grpSpPr>
        <p:sp>
          <p:nvSpPr>
            <p:cNvPr id="110612" name="Text Box 7"/>
            <p:cNvSpPr txBox="1">
              <a:spLocks noChangeArrowheads="1"/>
            </p:cNvSpPr>
            <p:nvPr/>
          </p:nvSpPr>
          <p:spPr bwMode="auto">
            <a:xfrm>
              <a:off x="526" y="2145"/>
              <a:ext cx="471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061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10596" name="Group 9"/>
          <p:cNvGrpSpPr>
            <a:grpSpLocks/>
          </p:cNvGrpSpPr>
          <p:nvPr/>
        </p:nvGrpSpPr>
        <p:grpSpPr bwMode="auto">
          <a:xfrm>
            <a:off x="3295650" y="2983703"/>
            <a:ext cx="1841500" cy="862012"/>
            <a:chOff x="2490" y="3298"/>
            <a:chExt cx="1160" cy="724"/>
          </a:xfrm>
        </p:grpSpPr>
        <p:sp>
          <p:nvSpPr>
            <p:cNvPr id="110610" name="Text Box 10"/>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0611" name="Line 11"/>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10597" name="Group 12"/>
          <p:cNvGrpSpPr>
            <a:grpSpLocks/>
          </p:cNvGrpSpPr>
          <p:nvPr/>
        </p:nvGrpSpPr>
        <p:grpSpPr bwMode="auto">
          <a:xfrm>
            <a:off x="1050926" y="3115866"/>
            <a:ext cx="2187575" cy="923924"/>
            <a:chOff x="662" y="2713"/>
            <a:chExt cx="1378" cy="776"/>
          </a:xfrm>
        </p:grpSpPr>
        <p:sp>
          <p:nvSpPr>
            <p:cNvPr id="110608" name="Text Box 13"/>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0609" name="Text Box 14"/>
            <p:cNvSpPr txBox="1">
              <a:spLocks noChangeArrowheads="1"/>
            </p:cNvSpPr>
            <p:nvPr/>
          </p:nvSpPr>
          <p:spPr bwMode="auto">
            <a:xfrm>
              <a:off x="662" y="2713"/>
              <a:ext cx="1228"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grpSp>
        <p:nvGrpSpPr>
          <p:cNvPr id="132111" name="Group 15"/>
          <p:cNvGrpSpPr>
            <a:grpSpLocks/>
          </p:cNvGrpSpPr>
          <p:nvPr/>
        </p:nvGrpSpPr>
        <p:grpSpPr bwMode="auto">
          <a:xfrm>
            <a:off x="885826" y="3973117"/>
            <a:ext cx="2212975" cy="923924"/>
            <a:chOff x="558" y="3433"/>
            <a:chExt cx="1394" cy="776"/>
          </a:xfrm>
        </p:grpSpPr>
        <p:sp>
          <p:nvSpPr>
            <p:cNvPr id="110606" name="Text Box 16"/>
            <p:cNvSpPr txBox="1">
              <a:spLocks noChangeArrowheads="1"/>
            </p:cNvSpPr>
            <p:nvPr/>
          </p:nvSpPr>
          <p:spPr bwMode="auto">
            <a:xfrm>
              <a:off x="1742" y="352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0607" name="Text Box 17"/>
            <p:cNvSpPr txBox="1">
              <a:spLocks noChangeArrowheads="1"/>
            </p:cNvSpPr>
            <p:nvPr/>
          </p:nvSpPr>
          <p:spPr bwMode="auto">
            <a:xfrm>
              <a:off x="558" y="3433"/>
              <a:ext cx="124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baru</a:t>
              </a:r>
              <a:endParaRPr lang="en-AU" altLang="en-US" sz="2000">
                <a:latin typeface="Arial" pitchFamily="34" charset="0"/>
              </a:endParaRPr>
            </a:p>
          </p:txBody>
        </p:sp>
      </p:grpSp>
      <p:sp>
        <p:nvSpPr>
          <p:cNvPr id="110599" name="Rectangle 18"/>
          <p:cNvSpPr>
            <a:spLocks noChangeArrowheads="1"/>
          </p:cNvSpPr>
          <p:nvPr/>
        </p:nvSpPr>
        <p:spPr bwMode="auto">
          <a:xfrm>
            <a:off x="5157788" y="3228976"/>
            <a:ext cx="24849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.25 </a:t>
            </a:r>
            <a:r>
              <a:rPr lang="en-AU" altLang="en-US" sz="2000" smtClean="0">
                <a:latin typeface="Arial" pitchFamily="34" charset="0"/>
              </a:rPr>
              <a:t>judul/jam kerja</a:t>
            </a:r>
            <a:endParaRPr lang="en-AU" altLang="en-US" sz="2000">
              <a:latin typeface="Arial" pitchFamily="34" charset="0"/>
            </a:endParaRPr>
          </a:p>
        </p:txBody>
      </p:sp>
      <p:grpSp>
        <p:nvGrpSpPr>
          <p:cNvPr id="132115" name="Group 19"/>
          <p:cNvGrpSpPr>
            <a:grpSpLocks/>
          </p:cNvGrpSpPr>
          <p:nvPr/>
        </p:nvGrpSpPr>
        <p:grpSpPr bwMode="auto">
          <a:xfrm>
            <a:off x="636588" y="1800225"/>
            <a:ext cx="4360862" cy="2902743"/>
            <a:chOff x="401" y="1608"/>
            <a:chExt cx="2747" cy="2438"/>
          </a:xfrm>
        </p:grpSpPr>
        <p:grpSp>
          <p:nvGrpSpPr>
            <p:cNvPr id="110601" name="Group 20"/>
            <p:cNvGrpSpPr>
              <a:grpSpLocks/>
            </p:cNvGrpSpPr>
            <p:nvPr/>
          </p:nvGrpSpPr>
          <p:grpSpPr bwMode="auto">
            <a:xfrm>
              <a:off x="1988" y="3322"/>
              <a:ext cx="1160" cy="724"/>
              <a:chOff x="2540" y="3322"/>
              <a:chExt cx="1160" cy="724"/>
            </a:xfrm>
          </p:grpSpPr>
          <p:sp>
            <p:nvSpPr>
              <p:cNvPr id="110604" name="Text Box 21"/>
              <p:cNvSpPr txBox="1">
                <a:spLocks noChangeArrowheads="1"/>
              </p:cNvSpPr>
              <p:nvPr/>
            </p:nvSpPr>
            <p:spPr bwMode="auto">
              <a:xfrm>
                <a:off x="2624" y="3322"/>
                <a:ext cx="98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0605" name="Line 22"/>
              <p:cNvSpPr>
                <a:spLocks noChangeShapeType="1"/>
              </p:cNvSpPr>
              <p:nvPr/>
            </p:nvSpPr>
            <p:spPr bwMode="auto">
              <a:xfrm>
                <a:off x="2540"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0602" name="Freeform 23"/>
            <p:cNvSpPr>
              <a:spLocks/>
            </p:cNvSpPr>
            <p:nvPr/>
          </p:nvSpPr>
          <p:spPr bwMode="auto">
            <a:xfrm>
              <a:off x="401" y="1608"/>
              <a:ext cx="1575" cy="2192"/>
            </a:xfrm>
            <a:custGeom>
              <a:avLst/>
              <a:gdLst>
                <a:gd name="T0" fmla="*/ 727 w 1575"/>
                <a:gd name="T1" fmla="*/ 0 h 2192"/>
                <a:gd name="T2" fmla="*/ 79 w 1575"/>
                <a:gd name="T3" fmla="*/ 784 h 2192"/>
                <a:gd name="T4" fmla="*/ 255 w 1575"/>
                <a:gd name="T5" fmla="*/ 1808 h 2192"/>
                <a:gd name="T6" fmla="*/ 1575 w 1575"/>
                <a:gd name="T7" fmla="*/ 2192 h 2192"/>
                <a:gd name="T8" fmla="*/ 0 60000 65536"/>
                <a:gd name="T9" fmla="*/ 0 60000 65536"/>
                <a:gd name="T10" fmla="*/ 0 60000 65536"/>
                <a:gd name="T11" fmla="*/ 0 60000 65536"/>
                <a:gd name="T12" fmla="*/ 0 w 1575"/>
                <a:gd name="T13" fmla="*/ 0 h 2192"/>
                <a:gd name="T14" fmla="*/ 1575 w 1575"/>
                <a:gd name="T15" fmla="*/ 2192 h 2192"/>
              </a:gdLst>
              <a:ahLst/>
              <a:cxnLst>
                <a:cxn ang="T8">
                  <a:pos x="T0" y="T1"/>
                </a:cxn>
                <a:cxn ang="T9">
                  <a:pos x="T2" y="T3"/>
                </a:cxn>
                <a:cxn ang="T10">
                  <a:pos x="T4" y="T5"/>
                </a:cxn>
                <a:cxn ang="T11">
                  <a:pos x="T6" y="T7"/>
                </a:cxn>
              </a:cxnLst>
              <a:rect l="T12" t="T13" r="T14" b="T15"/>
              <a:pathLst>
                <a:path w="1575" h="2192">
                  <a:moveTo>
                    <a:pt x="727" y="0"/>
                  </a:moveTo>
                  <a:cubicBezTo>
                    <a:pt x="619" y="131"/>
                    <a:pt x="158" y="483"/>
                    <a:pt x="79" y="784"/>
                  </a:cubicBezTo>
                  <a:cubicBezTo>
                    <a:pt x="0" y="1085"/>
                    <a:pt x="6" y="1573"/>
                    <a:pt x="255" y="1808"/>
                  </a:cubicBezTo>
                  <a:cubicBezTo>
                    <a:pt x="504" y="2043"/>
                    <a:pt x="1300" y="2112"/>
                    <a:pt x="1575" y="2192"/>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603" name="Line 24"/>
            <p:cNvSpPr>
              <a:spLocks noChangeShapeType="1"/>
            </p:cNvSpPr>
            <p:nvPr/>
          </p:nvSpPr>
          <p:spPr bwMode="auto">
            <a:xfrm>
              <a:off x="1104" y="2384"/>
              <a:ext cx="928" cy="1016"/>
            </a:xfrm>
            <a:prstGeom prst="line">
              <a:avLst/>
            </a:prstGeom>
            <a:noFill/>
            <a:ln w="57150">
              <a:solidFill>
                <a:srgbClr val="D3332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32111"/>
                                        </p:tgtEl>
                                        <p:attrNameLst>
                                          <p:attrName>style.visibility</p:attrName>
                                        </p:attrNameLst>
                                      </p:cBhvr>
                                      <p:to>
                                        <p:strVal val="visible"/>
                                      </p:to>
                                    </p:set>
                                    <p:animEffect transition="in" filter="strips(downRight)">
                                      <p:cBhvr>
                                        <p:cTn id="7" dur="1000"/>
                                        <p:tgtEl>
                                          <p:spTgt spid="1321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32115"/>
                                        </p:tgtEl>
                                        <p:attrNameLst>
                                          <p:attrName>style.visibility</p:attrName>
                                        </p:attrNameLst>
                                      </p:cBhvr>
                                      <p:to>
                                        <p:strVal val="visible"/>
                                      </p:to>
                                    </p:set>
                                    <p:animEffect transition="in" filter="strips(downRight)">
                                      <p:cBhvr>
                                        <p:cTn id="12" dur="1000"/>
                                        <p:tgtEl>
                                          <p:spTgt spid="132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85800" y="326231"/>
            <a:ext cx="7772400" cy="657225"/>
          </a:xfrm>
        </p:spPr>
        <p:txBody>
          <a:bodyPr>
            <a:normAutofit fontScale="90000"/>
          </a:bodyPr>
          <a:lstStyle/>
          <a:p>
            <a:r>
              <a:rPr lang="en-AU" altLang="en-US">
                <a:latin typeface="Arial" pitchFamily="34" charset="0"/>
                <a:cs typeface="Arial" pitchFamily="34" charset="0"/>
              </a:rPr>
              <a:t>Produktivitas Judul Collins</a:t>
            </a:r>
            <a:endParaRPr lang="en-AU" altLang="en-US" smtClean="0">
              <a:latin typeface="Arial" pitchFamily="34" charset="0"/>
              <a:cs typeface="Arial" pitchFamily="34" charset="0"/>
            </a:endParaRPr>
          </a:p>
        </p:txBody>
      </p:sp>
      <p:grpSp>
        <p:nvGrpSpPr>
          <p:cNvPr id="112642" name="Group 3"/>
          <p:cNvGrpSpPr>
            <a:grpSpLocks/>
          </p:cNvGrpSpPr>
          <p:nvPr/>
        </p:nvGrpSpPr>
        <p:grpSpPr bwMode="auto">
          <a:xfrm>
            <a:off x="492126" y="1096566"/>
            <a:ext cx="7821614" cy="1079897"/>
            <a:chOff x="310" y="1017"/>
            <a:chExt cx="4927" cy="907"/>
          </a:xfrm>
        </p:grpSpPr>
        <p:sp>
          <p:nvSpPr>
            <p:cNvPr id="112662" name="Text Box 4"/>
            <p:cNvSpPr txBox="1">
              <a:spLocks noChangeArrowheads="1"/>
            </p:cNvSpPr>
            <p:nvPr/>
          </p:nvSpPr>
          <p:spPr bwMode="auto">
            <a:xfrm>
              <a:off x="526" y="1329"/>
              <a:ext cx="4711"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bekerja 8 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2663"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2643" name="Group 6"/>
          <p:cNvGrpSpPr>
            <a:grpSpLocks/>
          </p:cNvGrpSpPr>
          <p:nvPr/>
        </p:nvGrpSpPr>
        <p:grpSpPr bwMode="auto">
          <a:xfrm>
            <a:off x="492126" y="2068116"/>
            <a:ext cx="7821614" cy="771525"/>
            <a:chOff x="310" y="1833"/>
            <a:chExt cx="4927" cy="648"/>
          </a:xfrm>
        </p:grpSpPr>
        <p:sp>
          <p:nvSpPr>
            <p:cNvPr id="112660" name="Text Box 7"/>
            <p:cNvSpPr txBox="1">
              <a:spLocks noChangeArrowheads="1"/>
            </p:cNvSpPr>
            <p:nvPr/>
          </p:nvSpPr>
          <p:spPr bwMode="auto">
            <a:xfrm>
              <a:off x="526" y="2145"/>
              <a:ext cx="4711"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biaya overhead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2661"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12644" name="Group 9"/>
          <p:cNvGrpSpPr>
            <a:grpSpLocks/>
          </p:cNvGrpSpPr>
          <p:nvPr/>
        </p:nvGrpSpPr>
        <p:grpSpPr bwMode="auto">
          <a:xfrm>
            <a:off x="1050926" y="2983707"/>
            <a:ext cx="6591302" cy="1054894"/>
            <a:chOff x="662" y="2602"/>
            <a:chExt cx="4152" cy="886"/>
          </a:xfrm>
        </p:grpSpPr>
        <p:grpSp>
          <p:nvGrpSpPr>
            <p:cNvPr id="112653" name="Group 10"/>
            <p:cNvGrpSpPr>
              <a:grpSpLocks/>
            </p:cNvGrpSpPr>
            <p:nvPr/>
          </p:nvGrpSpPr>
          <p:grpSpPr bwMode="auto">
            <a:xfrm>
              <a:off x="2076" y="2602"/>
              <a:ext cx="1160" cy="724"/>
              <a:chOff x="2490" y="3298"/>
              <a:chExt cx="1160" cy="724"/>
            </a:xfrm>
          </p:grpSpPr>
          <p:sp>
            <p:nvSpPr>
              <p:cNvPr id="112658" name="Text Box 11"/>
              <p:cNvSpPr txBox="1">
                <a:spLocks noChangeArrowheads="1"/>
              </p:cNvSpPr>
              <p:nvPr/>
            </p:nvSpPr>
            <p:spPr bwMode="auto">
              <a:xfrm>
                <a:off x="2572" y="3298"/>
                <a:ext cx="996"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2659" name="Line 12"/>
              <p:cNvSpPr>
                <a:spLocks noChangeShapeType="1"/>
              </p:cNvSpPr>
              <p:nvPr/>
            </p:nvSpPr>
            <p:spPr bwMode="auto">
              <a:xfrm>
                <a:off x="2490" y="3648"/>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12654" name="Group 13"/>
            <p:cNvGrpSpPr>
              <a:grpSpLocks/>
            </p:cNvGrpSpPr>
            <p:nvPr/>
          </p:nvGrpSpPr>
          <p:grpSpPr bwMode="auto">
            <a:xfrm>
              <a:off x="662" y="2713"/>
              <a:ext cx="1378" cy="775"/>
              <a:chOff x="662" y="2713"/>
              <a:chExt cx="1378" cy="775"/>
            </a:xfrm>
          </p:grpSpPr>
          <p:sp>
            <p:nvSpPr>
              <p:cNvPr id="112656" name="Text Box 14"/>
              <p:cNvSpPr txBox="1">
                <a:spLocks noChangeArrowheads="1"/>
              </p:cNvSpPr>
              <p:nvPr/>
            </p:nvSpPr>
            <p:spPr bwMode="auto">
              <a:xfrm>
                <a:off x="18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2657" name="Text Box 15"/>
              <p:cNvSpPr txBox="1">
                <a:spLocks noChangeArrowheads="1"/>
              </p:cNvSpPr>
              <p:nvPr/>
            </p:nvSpPr>
            <p:spPr bwMode="auto">
              <a:xfrm>
                <a:off x="662" y="2713"/>
                <a:ext cx="1228"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lama</a:t>
                </a:r>
                <a:endParaRPr lang="en-AU" altLang="en-US" sz="2000">
                  <a:latin typeface="Arial" pitchFamily="34" charset="0"/>
                </a:endParaRPr>
              </a:p>
            </p:txBody>
          </p:sp>
        </p:grpSp>
        <p:sp>
          <p:nvSpPr>
            <p:cNvPr id="112655" name="Rectangle 16"/>
            <p:cNvSpPr>
              <a:spLocks noChangeArrowheads="1"/>
            </p:cNvSpPr>
            <p:nvPr/>
          </p:nvSpPr>
          <p:spPr bwMode="auto">
            <a:xfrm>
              <a:off x="3249" y="2808"/>
              <a:ext cx="156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.25 </a:t>
              </a:r>
              <a:r>
                <a:rPr lang="en-AU" altLang="en-US" sz="2000" smtClean="0">
                  <a:latin typeface="Arial" pitchFamily="34" charset="0"/>
                </a:rPr>
                <a:t>judul/jam kerja</a:t>
              </a:r>
              <a:endParaRPr lang="en-AU" altLang="en-US" sz="2000">
                <a:latin typeface="Arial" pitchFamily="34" charset="0"/>
              </a:endParaRPr>
            </a:p>
          </p:txBody>
        </p:sp>
      </p:grpSp>
      <p:grpSp>
        <p:nvGrpSpPr>
          <p:cNvPr id="112645" name="Group 17"/>
          <p:cNvGrpSpPr>
            <a:grpSpLocks/>
          </p:cNvGrpSpPr>
          <p:nvPr/>
        </p:nvGrpSpPr>
        <p:grpSpPr bwMode="auto">
          <a:xfrm>
            <a:off x="885826" y="3840957"/>
            <a:ext cx="6897688" cy="1054894"/>
            <a:chOff x="558" y="3322"/>
            <a:chExt cx="4345" cy="886"/>
          </a:xfrm>
        </p:grpSpPr>
        <p:grpSp>
          <p:nvGrpSpPr>
            <p:cNvPr id="112646" name="Group 18"/>
            <p:cNvGrpSpPr>
              <a:grpSpLocks/>
            </p:cNvGrpSpPr>
            <p:nvPr/>
          </p:nvGrpSpPr>
          <p:grpSpPr bwMode="auto">
            <a:xfrm>
              <a:off x="1988" y="3322"/>
              <a:ext cx="1160" cy="724"/>
              <a:chOff x="2540" y="3322"/>
              <a:chExt cx="1160" cy="724"/>
            </a:xfrm>
          </p:grpSpPr>
          <p:sp>
            <p:nvSpPr>
              <p:cNvPr id="112651" name="Text Box 19"/>
              <p:cNvSpPr txBox="1">
                <a:spLocks noChangeArrowheads="1"/>
              </p:cNvSpPr>
              <p:nvPr/>
            </p:nvSpPr>
            <p:spPr bwMode="auto">
              <a:xfrm>
                <a:off x="2624" y="3322"/>
                <a:ext cx="98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32 </a:t>
                </a:r>
                <a:r>
                  <a:rPr lang="en-AU" altLang="en-US" sz="2000" smtClean="0">
                    <a:latin typeface="Arial" pitchFamily="34" charset="0"/>
                  </a:rPr>
                  <a:t>jam kerja</a:t>
                </a:r>
                <a:endParaRPr lang="en-AU" altLang="en-US" sz="2000">
                  <a:latin typeface="Arial" pitchFamily="34" charset="0"/>
                </a:endParaRPr>
              </a:p>
            </p:txBody>
          </p:sp>
          <p:sp>
            <p:nvSpPr>
              <p:cNvPr id="112652" name="Line 20"/>
              <p:cNvSpPr>
                <a:spLocks noChangeShapeType="1"/>
              </p:cNvSpPr>
              <p:nvPr/>
            </p:nvSpPr>
            <p:spPr bwMode="auto">
              <a:xfrm>
                <a:off x="2540"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grpSp>
        <p:grpSp>
          <p:nvGrpSpPr>
            <p:cNvPr id="112647" name="Group 21"/>
            <p:cNvGrpSpPr>
              <a:grpSpLocks/>
            </p:cNvGrpSpPr>
            <p:nvPr/>
          </p:nvGrpSpPr>
          <p:grpSpPr bwMode="auto">
            <a:xfrm>
              <a:off x="558" y="3433"/>
              <a:ext cx="1394" cy="775"/>
              <a:chOff x="558" y="3433"/>
              <a:chExt cx="1394" cy="775"/>
            </a:xfrm>
          </p:grpSpPr>
          <p:sp>
            <p:nvSpPr>
              <p:cNvPr id="112649" name="Text Box 22"/>
              <p:cNvSpPr txBox="1">
                <a:spLocks noChangeArrowheads="1"/>
              </p:cNvSpPr>
              <p:nvPr/>
            </p:nvSpPr>
            <p:spPr bwMode="auto">
              <a:xfrm>
                <a:off x="1742" y="352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2650" name="Text Box 23"/>
              <p:cNvSpPr txBox="1">
                <a:spLocks noChangeArrowheads="1"/>
              </p:cNvSpPr>
              <p:nvPr/>
            </p:nvSpPr>
            <p:spPr bwMode="auto">
              <a:xfrm>
                <a:off x="558" y="3433"/>
                <a:ext cx="1240"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Tenaga kerja baru</a:t>
                </a:r>
                <a:endParaRPr lang="en-AU" altLang="en-US" sz="2000">
                  <a:latin typeface="Arial" pitchFamily="34" charset="0"/>
                </a:endParaRPr>
              </a:p>
            </p:txBody>
          </p:sp>
        </p:grpSp>
        <p:sp>
          <p:nvSpPr>
            <p:cNvPr id="112648" name="Text Box 24"/>
            <p:cNvSpPr txBox="1">
              <a:spLocks noChangeArrowheads="1"/>
            </p:cNvSpPr>
            <p:nvPr/>
          </p:nvSpPr>
          <p:spPr bwMode="auto">
            <a:xfrm>
              <a:off x="3158" y="3521"/>
              <a:ext cx="174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.4375 </a:t>
              </a:r>
              <a:r>
                <a:rPr lang="en-AU" altLang="en-US" sz="2000" smtClean="0">
                  <a:latin typeface="Arial" pitchFamily="34" charset="0"/>
                </a:rPr>
                <a:t>judul/jam kerja</a:t>
              </a:r>
              <a:endParaRPr lang="en-AU" altLang="en-US" sz="2000">
                <a:latin typeface="Arial" pitchFamily="34" charset="0"/>
              </a:endParaRPr>
            </a:p>
          </p:txBody>
        </p:sp>
      </p:grpSp>
    </p:spTree>
  </p:cSld>
  <p:clrMapOvr>
    <a:masterClrMapping/>
  </p:clrMapOvr>
  <p:transition spd="med">
    <p:strips dir="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36204" name="Group 12"/>
          <p:cNvGrpSpPr>
            <a:grpSpLocks/>
          </p:cNvGrpSpPr>
          <p:nvPr/>
        </p:nvGrpSpPr>
        <p:grpSpPr bwMode="auto">
          <a:xfrm>
            <a:off x="2660650" y="1685925"/>
            <a:ext cx="4610100" cy="2159793"/>
            <a:chOff x="1676" y="1512"/>
            <a:chExt cx="2904" cy="1814"/>
          </a:xfrm>
        </p:grpSpPr>
        <p:grpSp>
          <p:nvGrpSpPr>
            <p:cNvPr id="114694" name="Group 13"/>
            <p:cNvGrpSpPr>
              <a:grpSpLocks/>
            </p:cNvGrpSpPr>
            <p:nvPr/>
          </p:nvGrpSpPr>
          <p:grpSpPr bwMode="auto">
            <a:xfrm>
              <a:off x="2268" y="2602"/>
              <a:ext cx="1160" cy="724"/>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4695" name="Freeform 16"/>
            <p:cNvSpPr>
              <a:spLocks/>
            </p:cNvSpPr>
            <p:nvPr/>
          </p:nvSpPr>
          <p:spPr bwMode="auto">
            <a:xfrm>
              <a:off x="2824" y="1512"/>
              <a:ext cx="360" cy="1152"/>
            </a:xfrm>
            <a:custGeom>
              <a:avLst/>
              <a:gdLst>
                <a:gd name="T0" fmla="*/ 360 w 360"/>
                <a:gd name="T1" fmla="*/ 0 h 1152"/>
                <a:gd name="T2" fmla="*/ 72 w 360"/>
                <a:gd name="T3" fmla="*/ 320 h 1152"/>
                <a:gd name="T4" fmla="*/ 0 w 360"/>
                <a:gd name="T5" fmla="*/ 1152 h 1152"/>
                <a:gd name="T6" fmla="*/ 0 60000 65536"/>
                <a:gd name="T7" fmla="*/ 0 60000 65536"/>
                <a:gd name="T8" fmla="*/ 0 60000 65536"/>
                <a:gd name="T9" fmla="*/ 0 w 360"/>
                <a:gd name="T10" fmla="*/ 0 h 1152"/>
                <a:gd name="T11" fmla="*/ 360 w 360"/>
                <a:gd name="T12" fmla="*/ 1152 h 1152"/>
              </a:gdLst>
              <a:ahLst/>
              <a:cxnLst>
                <a:cxn ang="T6">
                  <a:pos x="T0" y="T1"/>
                </a:cxn>
                <a:cxn ang="T7">
                  <a:pos x="T2" y="T3"/>
                </a:cxn>
                <a:cxn ang="T8">
                  <a:pos x="T4" y="T5"/>
                </a:cxn>
              </a:cxnLst>
              <a:rect l="T9" t="T10" r="T11" b="T12"/>
              <a:pathLst>
                <a:path w="360" h="1152">
                  <a:moveTo>
                    <a:pt x="360" y="0"/>
                  </a:moveTo>
                  <a:cubicBezTo>
                    <a:pt x="246" y="64"/>
                    <a:pt x="132" y="128"/>
                    <a:pt x="72" y="320"/>
                  </a:cubicBezTo>
                  <a:cubicBezTo>
                    <a:pt x="12" y="512"/>
                    <a:pt x="6" y="832"/>
                    <a:pt x="0" y="1152"/>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696" name="Freeform 17"/>
            <p:cNvSpPr>
              <a:spLocks/>
            </p:cNvSpPr>
            <p:nvPr/>
          </p:nvSpPr>
          <p:spPr bwMode="auto">
            <a:xfrm>
              <a:off x="1676" y="1816"/>
              <a:ext cx="620" cy="1256"/>
            </a:xfrm>
            <a:custGeom>
              <a:avLst/>
              <a:gdLst>
                <a:gd name="T0" fmla="*/ 364 w 620"/>
                <a:gd name="T1" fmla="*/ 0 h 1256"/>
                <a:gd name="T2" fmla="*/ 68 w 620"/>
                <a:gd name="T3" fmla="*/ 464 h 1256"/>
                <a:gd name="T4" fmla="*/ 92 w 620"/>
                <a:gd name="T5" fmla="*/ 1016 h 1256"/>
                <a:gd name="T6" fmla="*/ 620 w 620"/>
                <a:gd name="T7" fmla="*/ 1256 h 1256"/>
                <a:gd name="T8" fmla="*/ 0 60000 65536"/>
                <a:gd name="T9" fmla="*/ 0 60000 65536"/>
                <a:gd name="T10" fmla="*/ 0 60000 65536"/>
                <a:gd name="T11" fmla="*/ 0 60000 65536"/>
                <a:gd name="T12" fmla="*/ 0 w 620"/>
                <a:gd name="T13" fmla="*/ 0 h 1256"/>
                <a:gd name="T14" fmla="*/ 620 w 620"/>
                <a:gd name="T15" fmla="*/ 1256 h 1256"/>
              </a:gdLst>
              <a:ahLst/>
              <a:cxnLst>
                <a:cxn ang="T8">
                  <a:pos x="T0" y="T1"/>
                </a:cxn>
                <a:cxn ang="T9">
                  <a:pos x="T2" y="T3"/>
                </a:cxn>
                <a:cxn ang="T10">
                  <a:pos x="T4" y="T5"/>
                </a:cxn>
                <a:cxn ang="T11">
                  <a:pos x="T6" y="T7"/>
                </a:cxn>
              </a:cxnLst>
              <a:rect l="T12" t="T13" r="T14" b="T15"/>
              <a:pathLst>
                <a:path w="620" h="1256">
                  <a:moveTo>
                    <a:pt x="364" y="0"/>
                  </a:moveTo>
                  <a:cubicBezTo>
                    <a:pt x="230" y="142"/>
                    <a:pt x="113" y="295"/>
                    <a:pt x="68" y="464"/>
                  </a:cubicBezTo>
                  <a:cubicBezTo>
                    <a:pt x="23" y="633"/>
                    <a:pt x="0" y="884"/>
                    <a:pt x="92" y="1016"/>
                  </a:cubicBezTo>
                  <a:cubicBezTo>
                    <a:pt x="184" y="1148"/>
                    <a:pt x="510" y="1206"/>
                    <a:pt x="620" y="1256"/>
                  </a:cubicBezTo>
                </a:path>
              </a:pathLst>
            </a:custGeom>
            <a:noFill/>
            <a:ln w="57150" cmpd="sng">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697" name="Freeform 18"/>
            <p:cNvSpPr>
              <a:spLocks/>
            </p:cNvSpPr>
            <p:nvPr/>
          </p:nvSpPr>
          <p:spPr bwMode="auto">
            <a:xfrm>
              <a:off x="3472" y="1864"/>
              <a:ext cx="1108" cy="1216"/>
            </a:xfrm>
            <a:custGeom>
              <a:avLst/>
              <a:gdLst>
                <a:gd name="T0" fmla="*/ 1108 w 1108"/>
                <a:gd name="T1" fmla="*/ 0 h 1216"/>
                <a:gd name="T2" fmla="*/ 992 w 1108"/>
                <a:gd name="T3" fmla="*/ 512 h 1216"/>
                <a:gd name="T4" fmla="*/ 664 w 1108"/>
                <a:gd name="T5" fmla="*/ 952 h 1216"/>
                <a:gd name="T6" fmla="*/ 0 w 1108"/>
                <a:gd name="T7" fmla="*/ 1216 h 1216"/>
                <a:gd name="T8" fmla="*/ 0 60000 65536"/>
                <a:gd name="T9" fmla="*/ 0 60000 65536"/>
                <a:gd name="T10" fmla="*/ 0 60000 65536"/>
                <a:gd name="T11" fmla="*/ 0 60000 65536"/>
                <a:gd name="T12" fmla="*/ 0 w 1108"/>
                <a:gd name="T13" fmla="*/ 0 h 1216"/>
                <a:gd name="T14" fmla="*/ 1108 w 1108"/>
                <a:gd name="T15" fmla="*/ 1216 h 1216"/>
              </a:gdLst>
              <a:ahLst/>
              <a:cxnLst>
                <a:cxn ang="T8">
                  <a:pos x="T0" y="T1"/>
                </a:cxn>
                <a:cxn ang="T9">
                  <a:pos x="T2" y="T3"/>
                </a:cxn>
                <a:cxn ang="T10">
                  <a:pos x="T4" y="T5"/>
                </a:cxn>
                <a:cxn ang="T11">
                  <a:pos x="T6" y="T7"/>
                </a:cxn>
              </a:cxnLst>
              <a:rect l="T12" t="T13" r="T14" b="T15"/>
              <a:pathLst>
                <a:path w="1108" h="1216">
                  <a:moveTo>
                    <a:pt x="1108" y="0"/>
                  </a:moveTo>
                  <a:cubicBezTo>
                    <a:pt x="1089" y="85"/>
                    <a:pt x="1066" y="353"/>
                    <a:pt x="992" y="512"/>
                  </a:cubicBezTo>
                  <a:cubicBezTo>
                    <a:pt x="918" y="671"/>
                    <a:pt x="829" y="835"/>
                    <a:pt x="664" y="952"/>
                  </a:cubicBezTo>
                  <a:cubicBezTo>
                    <a:pt x="499" y="1069"/>
                    <a:pt x="138" y="1161"/>
                    <a:pt x="0" y="1216"/>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36204"/>
                                        </p:tgtEl>
                                        <p:attrNameLst>
                                          <p:attrName>style.visibility</p:attrName>
                                        </p:attrNameLst>
                                      </p:cBhvr>
                                      <p:to>
                                        <p:strVal val="visible"/>
                                      </p:to>
                                    </p:set>
                                    <p:animEffect transition="in" filter="wipe(up)">
                                      <p:cBhvr>
                                        <p:cTn id="12" dur="1000"/>
                                        <p:tgtEl>
                                          <p:spTgt spid="136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spTree>
    <p:extLst>
      <p:ext uri="{BB962C8B-B14F-4D97-AF65-F5344CB8AC3E}">
        <p14:creationId xmlns:p14="http://schemas.microsoft.com/office/powerpoint/2010/main" val="3105414522"/>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spTree>
    <p:extLst>
      <p:ext uri="{BB962C8B-B14F-4D97-AF65-F5344CB8AC3E}">
        <p14:creationId xmlns:p14="http://schemas.microsoft.com/office/powerpoint/2010/main" val="715422352"/>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grpSp>
        <p:nvGrpSpPr>
          <p:cNvPr id="16" name="Group 19"/>
          <p:cNvGrpSpPr>
            <a:grpSpLocks/>
          </p:cNvGrpSpPr>
          <p:nvPr/>
        </p:nvGrpSpPr>
        <p:grpSpPr bwMode="auto">
          <a:xfrm>
            <a:off x="503238" y="2105025"/>
            <a:ext cx="6729412" cy="2588418"/>
            <a:chOff x="317" y="1864"/>
            <a:chExt cx="4239" cy="2174"/>
          </a:xfrm>
        </p:grpSpPr>
        <p:grpSp>
          <p:nvGrpSpPr>
            <p:cNvPr id="17" name="Group 20"/>
            <p:cNvGrpSpPr>
              <a:grpSpLocks/>
            </p:cNvGrpSpPr>
            <p:nvPr/>
          </p:nvGrpSpPr>
          <p:grpSpPr bwMode="auto">
            <a:xfrm>
              <a:off x="2292" y="3314"/>
              <a:ext cx="1160" cy="724"/>
              <a:chOff x="3596" y="3322"/>
              <a:chExt cx="1160" cy="724"/>
            </a:xfrm>
          </p:grpSpPr>
          <p:sp>
            <p:nvSpPr>
              <p:cNvPr id="22" name="Text Box 21"/>
              <p:cNvSpPr txBox="1">
                <a:spLocks noChangeArrowheads="1"/>
              </p:cNvSpPr>
              <p:nvPr/>
            </p:nvSpPr>
            <p:spPr bwMode="auto">
              <a:xfrm>
                <a:off x="3679" y="3322"/>
                <a:ext cx="997"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+ 800</a:t>
                </a:r>
              </a:p>
            </p:txBody>
          </p:sp>
          <p:sp>
            <p:nvSpPr>
              <p:cNvPr id="23" name="Line 22"/>
              <p:cNvSpPr>
                <a:spLocks noChangeShapeType="1"/>
              </p:cNvSpPr>
              <p:nvPr/>
            </p:nvSpPr>
            <p:spPr bwMode="auto">
              <a:xfrm>
                <a:off x="3596"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8" name="Freeform 23"/>
            <p:cNvSpPr>
              <a:spLocks/>
            </p:cNvSpPr>
            <p:nvPr/>
          </p:nvSpPr>
          <p:spPr bwMode="auto">
            <a:xfrm>
              <a:off x="1760" y="2328"/>
              <a:ext cx="688" cy="1040"/>
            </a:xfrm>
            <a:custGeom>
              <a:avLst/>
              <a:gdLst>
                <a:gd name="T0" fmla="*/ 0 w 688"/>
                <a:gd name="T1" fmla="*/ 0 h 1040"/>
                <a:gd name="T2" fmla="*/ 384 w 688"/>
                <a:gd name="T3" fmla="*/ 392 h 1040"/>
                <a:gd name="T4" fmla="*/ 688 w 688"/>
                <a:gd name="T5" fmla="*/ 1040 h 1040"/>
                <a:gd name="T6" fmla="*/ 0 60000 65536"/>
                <a:gd name="T7" fmla="*/ 0 60000 65536"/>
                <a:gd name="T8" fmla="*/ 0 60000 65536"/>
                <a:gd name="T9" fmla="*/ 0 w 688"/>
                <a:gd name="T10" fmla="*/ 0 h 1040"/>
                <a:gd name="T11" fmla="*/ 688 w 688"/>
                <a:gd name="T12" fmla="*/ 1040 h 1040"/>
              </a:gdLst>
              <a:ahLst/>
              <a:cxnLst>
                <a:cxn ang="T6">
                  <a:pos x="T0" y="T1"/>
                </a:cxn>
                <a:cxn ang="T7">
                  <a:pos x="T2" y="T3"/>
                </a:cxn>
                <a:cxn ang="T8">
                  <a:pos x="T4" y="T5"/>
                </a:cxn>
              </a:cxnLst>
              <a:rect l="T9" t="T10" r="T11" b="T12"/>
              <a:pathLst>
                <a:path w="688" h="1040">
                  <a:moveTo>
                    <a:pt x="0" y="0"/>
                  </a:moveTo>
                  <a:cubicBezTo>
                    <a:pt x="64" y="65"/>
                    <a:pt x="269" y="219"/>
                    <a:pt x="384" y="392"/>
                  </a:cubicBezTo>
                  <a:cubicBezTo>
                    <a:pt x="499" y="565"/>
                    <a:pt x="625" y="905"/>
                    <a:pt x="688" y="1040"/>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24"/>
            <p:cNvSpPr>
              <a:spLocks/>
            </p:cNvSpPr>
            <p:nvPr/>
          </p:nvSpPr>
          <p:spPr bwMode="auto">
            <a:xfrm>
              <a:off x="317" y="1864"/>
              <a:ext cx="2011" cy="1920"/>
            </a:xfrm>
            <a:custGeom>
              <a:avLst/>
              <a:gdLst>
                <a:gd name="T0" fmla="*/ 299 w 2011"/>
                <a:gd name="T1" fmla="*/ 0 h 1920"/>
                <a:gd name="T2" fmla="*/ 51 w 2011"/>
                <a:gd name="T3" fmla="*/ 544 h 1920"/>
                <a:gd name="T4" fmla="*/ 99 w 2011"/>
                <a:gd name="T5" fmla="*/ 1160 h 1920"/>
                <a:gd name="T6" fmla="*/ 643 w 2011"/>
                <a:gd name="T7" fmla="*/ 1752 h 1920"/>
                <a:gd name="T8" fmla="*/ 2011 w 2011"/>
                <a:gd name="T9" fmla="*/ 1920 h 1920"/>
                <a:gd name="T10" fmla="*/ 0 60000 65536"/>
                <a:gd name="T11" fmla="*/ 0 60000 65536"/>
                <a:gd name="T12" fmla="*/ 0 60000 65536"/>
                <a:gd name="T13" fmla="*/ 0 60000 65536"/>
                <a:gd name="T14" fmla="*/ 0 60000 65536"/>
                <a:gd name="T15" fmla="*/ 0 w 2011"/>
                <a:gd name="T16" fmla="*/ 0 h 1920"/>
                <a:gd name="T17" fmla="*/ 2011 w 2011"/>
                <a:gd name="T18" fmla="*/ 1920 h 1920"/>
              </a:gdLst>
              <a:ahLst/>
              <a:cxnLst>
                <a:cxn ang="T10">
                  <a:pos x="T0" y="T1"/>
                </a:cxn>
                <a:cxn ang="T11">
                  <a:pos x="T2" y="T3"/>
                </a:cxn>
                <a:cxn ang="T12">
                  <a:pos x="T4" y="T5"/>
                </a:cxn>
                <a:cxn ang="T13">
                  <a:pos x="T6" y="T7"/>
                </a:cxn>
                <a:cxn ang="T14">
                  <a:pos x="T8" y="T9"/>
                </a:cxn>
              </a:cxnLst>
              <a:rect l="T15" t="T16" r="T17" b="T18"/>
              <a:pathLst>
                <a:path w="2011" h="1920">
                  <a:moveTo>
                    <a:pt x="299" y="0"/>
                  </a:moveTo>
                  <a:cubicBezTo>
                    <a:pt x="258" y="91"/>
                    <a:pt x="84" y="351"/>
                    <a:pt x="51" y="544"/>
                  </a:cubicBezTo>
                  <a:cubicBezTo>
                    <a:pt x="18" y="737"/>
                    <a:pt x="0" y="959"/>
                    <a:pt x="99" y="1160"/>
                  </a:cubicBezTo>
                  <a:cubicBezTo>
                    <a:pt x="198" y="1361"/>
                    <a:pt x="324" y="1625"/>
                    <a:pt x="643" y="1752"/>
                  </a:cubicBezTo>
                  <a:cubicBezTo>
                    <a:pt x="962" y="1879"/>
                    <a:pt x="1726" y="1885"/>
                    <a:pt x="2011" y="1920"/>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Freeform 25"/>
            <p:cNvSpPr>
              <a:spLocks/>
            </p:cNvSpPr>
            <p:nvPr/>
          </p:nvSpPr>
          <p:spPr bwMode="auto">
            <a:xfrm>
              <a:off x="3448" y="2432"/>
              <a:ext cx="1108" cy="1352"/>
            </a:xfrm>
            <a:custGeom>
              <a:avLst/>
              <a:gdLst>
                <a:gd name="T0" fmla="*/ 1108 w 1108"/>
                <a:gd name="T1" fmla="*/ 0 h 1216"/>
                <a:gd name="T2" fmla="*/ 992 w 1108"/>
                <a:gd name="T3" fmla="*/ 569 h 1216"/>
                <a:gd name="T4" fmla="*/ 664 w 1108"/>
                <a:gd name="T5" fmla="*/ 1058 h 1216"/>
                <a:gd name="T6" fmla="*/ 0 w 1108"/>
                <a:gd name="T7" fmla="*/ 1352 h 1216"/>
                <a:gd name="T8" fmla="*/ 0 60000 65536"/>
                <a:gd name="T9" fmla="*/ 0 60000 65536"/>
                <a:gd name="T10" fmla="*/ 0 60000 65536"/>
                <a:gd name="T11" fmla="*/ 0 60000 65536"/>
                <a:gd name="T12" fmla="*/ 0 w 1108"/>
                <a:gd name="T13" fmla="*/ 0 h 1216"/>
                <a:gd name="T14" fmla="*/ 1108 w 1108"/>
                <a:gd name="T15" fmla="*/ 1216 h 1216"/>
              </a:gdLst>
              <a:ahLst/>
              <a:cxnLst>
                <a:cxn ang="T8">
                  <a:pos x="T0" y="T1"/>
                </a:cxn>
                <a:cxn ang="T9">
                  <a:pos x="T2" y="T3"/>
                </a:cxn>
                <a:cxn ang="T10">
                  <a:pos x="T4" y="T5"/>
                </a:cxn>
                <a:cxn ang="T11">
                  <a:pos x="T6" y="T7"/>
                </a:cxn>
              </a:cxnLst>
              <a:rect l="T12" t="T13" r="T14" b="T15"/>
              <a:pathLst>
                <a:path w="1108" h="1216">
                  <a:moveTo>
                    <a:pt x="1108" y="0"/>
                  </a:moveTo>
                  <a:cubicBezTo>
                    <a:pt x="1089" y="85"/>
                    <a:pt x="1066" y="353"/>
                    <a:pt x="992" y="512"/>
                  </a:cubicBezTo>
                  <a:cubicBezTo>
                    <a:pt x="918" y="671"/>
                    <a:pt x="829" y="835"/>
                    <a:pt x="664" y="952"/>
                  </a:cubicBezTo>
                  <a:cubicBezTo>
                    <a:pt x="499" y="1069"/>
                    <a:pt x="138" y="1161"/>
                    <a:pt x="0" y="1216"/>
                  </a:cubicBezTo>
                </a:path>
              </a:pathLst>
            </a:custGeom>
            <a:noFill/>
            <a:ln w="57150" cmpd="sng">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4" name="Group 15"/>
          <p:cNvGrpSpPr>
            <a:grpSpLocks/>
          </p:cNvGrpSpPr>
          <p:nvPr/>
        </p:nvGrpSpPr>
        <p:grpSpPr bwMode="auto">
          <a:xfrm>
            <a:off x="809625" y="3963594"/>
            <a:ext cx="2797175" cy="646509"/>
            <a:chOff x="510" y="3425"/>
            <a:chExt cx="1762" cy="543"/>
          </a:xfrm>
        </p:grpSpPr>
        <p:sp>
          <p:nvSpPr>
            <p:cNvPr id="25" name="Text Box 16"/>
            <p:cNvSpPr txBox="1">
              <a:spLocks noChangeArrowheads="1"/>
            </p:cNvSpPr>
            <p:nvPr/>
          </p:nvSpPr>
          <p:spPr bwMode="auto">
            <a:xfrm>
              <a:off x="2062" y="3513"/>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26" name="Text Box 17"/>
            <p:cNvSpPr txBox="1">
              <a:spLocks noChangeArrowheads="1"/>
            </p:cNvSpPr>
            <p:nvPr/>
          </p:nvSpPr>
          <p:spPr bwMode="auto">
            <a:xfrm>
              <a:off x="510" y="3425"/>
              <a:ext cx="1603"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baru</a:t>
              </a:r>
              <a:endParaRPr lang="en-AU" altLang="en-US" sz="2000">
                <a:latin typeface="Arial" pitchFamily="34" charset="0"/>
              </a:endParaRPr>
            </a:p>
          </p:txBody>
        </p:sp>
      </p:grpSp>
    </p:spTree>
    <p:extLst>
      <p:ext uri="{BB962C8B-B14F-4D97-AF65-F5344CB8AC3E}">
        <p14:creationId xmlns:p14="http://schemas.microsoft.com/office/powerpoint/2010/main" val="3770214293"/>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Judul Collins</a:t>
            </a:r>
          </a:p>
        </p:txBody>
      </p:sp>
      <p:grpSp>
        <p:nvGrpSpPr>
          <p:cNvPr id="114690" name="Group 3"/>
          <p:cNvGrpSpPr>
            <a:grpSpLocks/>
          </p:cNvGrpSpPr>
          <p:nvPr/>
        </p:nvGrpSpPr>
        <p:grpSpPr bwMode="auto">
          <a:xfrm>
            <a:off x="492126" y="1096566"/>
            <a:ext cx="7192963" cy="1079897"/>
            <a:chOff x="310" y="1017"/>
            <a:chExt cx="4531" cy="907"/>
          </a:xfrm>
        </p:grpSpPr>
        <p:sp>
          <p:nvSpPr>
            <p:cNvPr id="114704" name="Text Box 4"/>
            <p:cNvSpPr txBox="1">
              <a:spLocks noChangeArrowheads="1"/>
            </p:cNvSpPr>
            <p:nvPr/>
          </p:nvSpPr>
          <p:spPr bwMode="auto">
            <a:xfrm>
              <a:off x="526" y="1329"/>
              <a:ext cx="431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smtClean="0">
                  <a:latin typeface="Arial" pitchFamily="34" charset="0"/>
                  <a:ea typeface="MS PGothic" pitchFamily="34" charset="-128"/>
                </a:rPr>
                <a:t>4 Staf kerja </a:t>
              </a:r>
              <a:r>
                <a:rPr lang="en-AU" altLang="en-US" sz="2000">
                  <a:latin typeface="Arial" pitchFamily="34" charset="0"/>
                  <a:ea typeface="MS PGothic" pitchFamily="34" charset="-128"/>
                </a:rPr>
                <a:t>8 </a:t>
              </a:r>
              <a:r>
                <a:rPr lang="en-AU" altLang="en-US" sz="2000" smtClean="0">
                  <a:latin typeface="Arial" pitchFamily="34" charset="0"/>
                  <a:ea typeface="MS PGothic" pitchFamily="34" charset="-128"/>
                </a:rPr>
                <a:t>jam/hari</a:t>
              </a:r>
              <a:r>
                <a:rPr lang="en-AU" altLang="en-US" sz="2000">
                  <a:latin typeface="Arial" pitchFamily="34" charset="0"/>
                  <a:ea typeface="MS PGothic" pitchFamily="34" charset="-128"/>
                </a:rPr>
                <a:t>	 8 </a:t>
              </a:r>
              <a:r>
                <a:rPr lang="en-AU" altLang="en-US" sz="2000" smtClean="0">
                  <a:latin typeface="Arial" pitchFamily="34" charset="0"/>
                  <a:ea typeface="MS PGothic" pitchFamily="34" charset="-128"/>
                </a:rPr>
                <a:t>judul/hari</a:t>
              </a:r>
              <a:endParaRPr lang="en-AU" altLang="en-US" sz="2000">
                <a:latin typeface="Arial" pitchFamily="34" charset="0"/>
                <a:ea typeface="MS PGothic" pitchFamily="34" charset="-128"/>
              </a:endParaRPr>
            </a:p>
            <a:p>
              <a:r>
                <a:rPr lang="en-AU" altLang="en-US" sz="2000" smtClean="0">
                  <a:latin typeface="Arial" pitchFamily="34" charset="0"/>
                  <a:ea typeface="MS PGothic" pitchFamily="34" charset="-128"/>
                </a:rPr>
                <a:t>Biaya gaji = </a:t>
              </a:r>
              <a:r>
                <a:rPr lang="en-AU" altLang="en-US" sz="2000">
                  <a:latin typeface="Arial" pitchFamily="34" charset="0"/>
                  <a:ea typeface="MS PGothic" pitchFamily="34" charset="-128"/>
                </a:rPr>
                <a:t>$</a:t>
              </a:r>
              <a:r>
                <a:rPr lang="en-AU" altLang="en-US" sz="2000" smtClean="0">
                  <a:latin typeface="Arial" pitchFamily="34" charset="0"/>
                  <a:ea typeface="MS PGothic" pitchFamily="34" charset="-128"/>
                </a:rPr>
                <a:t>640/hari</a:t>
              </a:r>
              <a:r>
                <a:rPr lang="en-AU" altLang="en-US" sz="2000">
                  <a:latin typeface="Arial" pitchFamily="34" charset="0"/>
                  <a:ea typeface="MS PGothic" pitchFamily="34" charset="-128"/>
                </a:rPr>
                <a:t>	 O</a:t>
              </a:r>
              <a:r>
                <a:rPr lang="en-AU" altLang="en-US" sz="2000" smtClean="0">
                  <a:latin typeface="Arial" pitchFamily="34" charset="0"/>
                  <a:ea typeface="MS PGothic" pitchFamily="34" charset="-128"/>
                </a:rPr>
                <a:t>verhead </a:t>
              </a:r>
              <a:r>
                <a:rPr lang="en-AU" altLang="en-US" sz="2000">
                  <a:latin typeface="Arial" pitchFamily="34" charset="0"/>
                  <a:ea typeface="MS PGothic" pitchFamily="34" charset="-128"/>
                </a:rPr>
                <a:t>= $</a:t>
              </a:r>
              <a:r>
                <a:rPr lang="en-AU" altLang="en-US" sz="2000" smtClean="0">
                  <a:latin typeface="Arial" pitchFamily="34" charset="0"/>
                  <a:ea typeface="MS PGothic" pitchFamily="34" charset="-128"/>
                </a:rPr>
                <a:t>400/hari</a:t>
              </a:r>
              <a:endParaRPr lang="en-AU" altLang="en-US" sz="2000">
                <a:latin typeface="Arial" pitchFamily="34" charset="0"/>
                <a:ea typeface="MS PGothic" pitchFamily="34" charset="-128"/>
              </a:endParaRPr>
            </a:p>
          </p:txBody>
        </p:sp>
        <p:sp>
          <p:nvSpPr>
            <p:cNvPr id="114705" name="Text Box 5"/>
            <p:cNvSpPr txBox="1">
              <a:spLocks noChangeArrowheads="1"/>
            </p:cNvSpPr>
            <p:nvPr/>
          </p:nvSpPr>
          <p:spPr bwMode="auto">
            <a:xfrm>
              <a:off x="310" y="1017"/>
              <a:ext cx="137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Lama:</a:t>
              </a:r>
              <a:endParaRPr lang="en-AU" altLang="en-US" sz="2400" b="1">
                <a:solidFill>
                  <a:srgbClr val="FFFF00"/>
                </a:solidFill>
                <a:latin typeface="Arial" pitchFamily="34" charset="0"/>
              </a:endParaRPr>
            </a:p>
          </p:txBody>
        </p:sp>
      </p:grpSp>
      <p:grpSp>
        <p:nvGrpSpPr>
          <p:cNvPr id="114691" name="Group 6"/>
          <p:cNvGrpSpPr>
            <a:grpSpLocks/>
          </p:cNvGrpSpPr>
          <p:nvPr/>
        </p:nvGrpSpPr>
        <p:grpSpPr bwMode="auto">
          <a:xfrm>
            <a:off x="492126" y="2068116"/>
            <a:ext cx="7192963" cy="771525"/>
            <a:chOff x="310" y="1833"/>
            <a:chExt cx="4531" cy="648"/>
          </a:xfrm>
        </p:grpSpPr>
        <p:sp>
          <p:nvSpPr>
            <p:cNvPr id="114702" name="Text Box 7"/>
            <p:cNvSpPr txBox="1">
              <a:spLocks noChangeArrowheads="1"/>
            </p:cNvSpPr>
            <p:nvPr/>
          </p:nvSpPr>
          <p:spPr bwMode="auto">
            <a:xfrm>
              <a:off x="526" y="2145"/>
              <a:ext cx="4315"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127500" algn="l"/>
                </a:tabLst>
                <a:defRPr>
                  <a:solidFill>
                    <a:schemeClr val="tx1"/>
                  </a:solidFill>
                  <a:latin typeface="Calibri" pitchFamily="34" charset="0"/>
                  <a:cs typeface="Arial" pitchFamily="34" charset="0"/>
                </a:defRPr>
              </a:lvl1pPr>
              <a:lvl2pPr marL="742950" indent="-285750">
                <a:tabLst>
                  <a:tab pos="4127500" algn="l"/>
                </a:tabLst>
                <a:defRPr>
                  <a:solidFill>
                    <a:schemeClr val="tx1"/>
                  </a:solidFill>
                  <a:latin typeface="Calibri" pitchFamily="34" charset="0"/>
                  <a:cs typeface="Arial" pitchFamily="34" charset="0"/>
                </a:defRPr>
              </a:lvl2pPr>
              <a:lvl3pPr marL="1143000" indent="-228600">
                <a:tabLst>
                  <a:tab pos="4127500" algn="l"/>
                </a:tabLst>
                <a:defRPr>
                  <a:solidFill>
                    <a:schemeClr val="tx1"/>
                  </a:solidFill>
                  <a:latin typeface="Calibri" pitchFamily="34" charset="0"/>
                  <a:cs typeface="Arial" pitchFamily="34" charset="0"/>
                </a:defRPr>
              </a:lvl3pPr>
              <a:lvl4pPr marL="1600200" indent="-228600">
                <a:tabLst>
                  <a:tab pos="4127500" algn="l"/>
                </a:tabLst>
                <a:defRPr>
                  <a:solidFill>
                    <a:schemeClr val="tx1"/>
                  </a:solidFill>
                  <a:latin typeface="Calibri" pitchFamily="34" charset="0"/>
                  <a:cs typeface="Arial" pitchFamily="34" charset="0"/>
                </a:defRPr>
              </a:lvl4pPr>
              <a:lvl5pPr marL="2057400" indent="-228600">
                <a:tabLst>
                  <a:tab pos="4127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27500" algn="l"/>
                </a:tabLst>
                <a:defRPr>
                  <a:solidFill>
                    <a:schemeClr val="tx1"/>
                  </a:solidFill>
                  <a:latin typeface="Calibri" pitchFamily="34" charset="0"/>
                  <a:cs typeface="Arial" pitchFamily="34" charset="0"/>
                </a:defRPr>
              </a:lvl9pPr>
            </a:lstStyle>
            <a:p>
              <a:r>
                <a:rPr lang="en-AU" altLang="en-US" sz="2000">
                  <a:latin typeface="Arial" pitchFamily="34" charset="0"/>
                  <a:ea typeface="MS PGothic" pitchFamily="34" charset="-128"/>
                </a:rPr>
                <a:t>14 </a:t>
              </a:r>
              <a:r>
                <a:rPr lang="en-AU" altLang="en-US" sz="2000" smtClean="0">
                  <a:latin typeface="Arial" pitchFamily="34" charset="0"/>
                  <a:ea typeface="MS PGothic" pitchFamily="34" charset="-128"/>
                </a:rPr>
                <a:t>judul/hari</a:t>
              </a:r>
              <a:r>
                <a:rPr lang="en-AU" altLang="en-US" sz="2000">
                  <a:latin typeface="Arial" pitchFamily="34" charset="0"/>
                  <a:ea typeface="MS PGothic" pitchFamily="34" charset="-128"/>
                </a:rPr>
                <a:t>	 Overhead = $</a:t>
              </a:r>
              <a:r>
                <a:rPr lang="en-AU" altLang="en-US" sz="2000" smtClean="0">
                  <a:latin typeface="Arial" pitchFamily="34" charset="0"/>
                  <a:ea typeface="MS PGothic" pitchFamily="34" charset="-128"/>
                </a:rPr>
                <a:t>800/hari</a:t>
              </a:r>
              <a:endParaRPr lang="en-AU" altLang="en-US" sz="2000">
                <a:latin typeface="Arial" pitchFamily="34" charset="0"/>
                <a:ea typeface="MS PGothic" pitchFamily="34" charset="-128"/>
              </a:endParaRPr>
            </a:p>
          </p:txBody>
        </p:sp>
        <p:sp>
          <p:nvSpPr>
            <p:cNvPr id="114703" name="Text Box 8"/>
            <p:cNvSpPr txBox="1">
              <a:spLocks noChangeArrowheads="1"/>
            </p:cNvSpPr>
            <p:nvPr/>
          </p:nvSpPr>
          <p:spPr bwMode="auto">
            <a:xfrm>
              <a:off x="310" y="1833"/>
              <a:ext cx="131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400" b="1" smtClean="0">
                  <a:solidFill>
                    <a:srgbClr val="FFFF00"/>
                  </a:solidFill>
                  <a:latin typeface="Arial" pitchFamily="34" charset="0"/>
                </a:rPr>
                <a:t>Sistem Baru:</a:t>
              </a:r>
              <a:endParaRPr lang="en-AU" altLang="en-US" sz="2400" b="1">
                <a:solidFill>
                  <a:srgbClr val="FFFF00"/>
                </a:solidFill>
                <a:latin typeface="Arial" pitchFamily="34" charset="0"/>
              </a:endParaRPr>
            </a:p>
          </p:txBody>
        </p:sp>
      </p:grpSp>
      <p:grpSp>
        <p:nvGrpSpPr>
          <p:cNvPr id="136201" name="Group 9"/>
          <p:cNvGrpSpPr>
            <a:grpSpLocks/>
          </p:cNvGrpSpPr>
          <p:nvPr/>
        </p:nvGrpSpPr>
        <p:grpSpPr bwMode="auto">
          <a:xfrm>
            <a:off x="847726" y="3115868"/>
            <a:ext cx="2708275" cy="646509"/>
            <a:chOff x="534" y="2713"/>
            <a:chExt cx="1706" cy="543"/>
          </a:xfrm>
        </p:grpSpPr>
        <p:sp>
          <p:nvSpPr>
            <p:cNvPr id="114700" name="Text Box 10"/>
            <p:cNvSpPr txBox="1">
              <a:spLocks noChangeArrowheads="1"/>
            </p:cNvSpPr>
            <p:nvPr/>
          </p:nvSpPr>
          <p:spPr bwMode="auto">
            <a:xfrm>
              <a:off x="2030" y="2801"/>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114701" name="Text Box 11"/>
            <p:cNvSpPr txBox="1">
              <a:spLocks noChangeArrowheads="1"/>
            </p:cNvSpPr>
            <p:nvPr/>
          </p:nvSpPr>
          <p:spPr bwMode="auto">
            <a:xfrm>
              <a:off x="534" y="2713"/>
              <a:ext cx="155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lama</a:t>
              </a:r>
              <a:endParaRPr lang="en-AU" altLang="en-US" sz="2000">
                <a:latin typeface="Arial" pitchFamily="34" charset="0"/>
              </a:endParaRPr>
            </a:p>
          </p:txBody>
        </p:sp>
      </p:grpSp>
      <p:grpSp>
        <p:nvGrpSpPr>
          <p:cNvPr id="114694" name="Group 13"/>
          <p:cNvGrpSpPr>
            <a:grpSpLocks/>
          </p:cNvGrpSpPr>
          <p:nvPr/>
        </p:nvGrpSpPr>
        <p:grpSpPr bwMode="auto">
          <a:xfrm>
            <a:off x="3600450" y="2983705"/>
            <a:ext cx="1841500" cy="862012"/>
            <a:chOff x="2268" y="2602"/>
            <a:chExt cx="1160" cy="724"/>
          </a:xfrm>
        </p:grpSpPr>
        <p:sp>
          <p:nvSpPr>
            <p:cNvPr id="114698" name="Text Box 14"/>
            <p:cNvSpPr txBox="1">
              <a:spLocks noChangeArrowheads="1"/>
            </p:cNvSpPr>
            <p:nvPr/>
          </p:nvSpPr>
          <p:spPr bwMode="auto">
            <a:xfrm>
              <a:off x="2383" y="2602"/>
              <a:ext cx="928"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8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+ 400</a:t>
              </a:r>
            </a:p>
          </p:txBody>
        </p:sp>
        <p:sp>
          <p:nvSpPr>
            <p:cNvPr id="114699" name="Line 15"/>
            <p:cNvSpPr>
              <a:spLocks noChangeShapeType="1"/>
            </p:cNvSpPr>
            <p:nvPr/>
          </p:nvSpPr>
          <p:spPr bwMode="auto">
            <a:xfrm>
              <a:off x="2268" y="295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 name="Text Box 16"/>
          <p:cNvSpPr txBox="1">
            <a:spLocks noChangeArrowheads="1"/>
          </p:cNvSpPr>
          <p:nvPr/>
        </p:nvSpPr>
        <p:spPr bwMode="auto">
          <a:xfrm>
            <a:off x="5419726" y="3220640"/>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.0077 </a:t>
            </a:r>
            <a:r>
              <a:rPr lang="en-AU" altLang="en-US" sz="2000" smtClean="0">
                <a:latin typeface="Arial" pitchFamily="34" charset="0"/>
              </a:rPr>
              <a:t>judul/dollar</a:t>
            </a:r>
            <a:endParaRPr lang="en-AU" altLang="en-US" sz="2000">
              <a:latin typeface="Arial" pitchFamily="34" charset="0"/>
            </a:endParaRPr>
          </a:p>
        </p:txBody>
      </p:sp>
      <p:grpSp>
        <p:nvGrpSpPr>
          <p:cNvPr id="17" name="Group 20"/>
          <p:cNvGrpSpPr>
            <a:grpSpLocks/>
          </p:cNvGrpSpPr>
          <p:nvPr/>
        </p:nvGrpSpPr>
        <p:grpSpPr bwMode="auto">
          <a:xfrm>
            <a:off x="3638551" y="3831430"/>
            <a:ext cx="1841500" cy="862012"/>
            <a:chOff x="3596" y="3322"/>
            <a:chExt cx="1160" cy="724"/>
          </a:xfrm>
        </p:grpSpPr>
        <p:sp>
          <p:nvSpPr>
            <p:cNvPr id="22" name="Text Box 21"/>
            <p:cNvSpPr txBox="1">
              <a:spLocks noChangeArrowheads="1"/>
            </p:cNvSpPr>
            <p:nvPr/>
          </p:nvSpPr>
          <p:spPr bwMode="auto">
            <a:xfrm>
              <a:off x="3679" y="3322"/>
              <a:ext cx="997" cy="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AU" altLang="en-US" sz="2000">
                  <a:latin typeface="Arial" pitchFamily="34" charset="0"/>
                </a:rPr>
                <a:t>14 </a:t>
              </a:r>
              <a:r>
                <a:rPr lang="en-AU" altLang="en-US" sz="2000" smtClean="0">
                  <a:latin typeface="Arial" pitchFamily="34" charset="0"/>
                </a:rPr>
                <a:t>judul/hari</a:t>
              </a:r>
              <a:endParaRPr lang="en-AU" altLang="en-US" sz="2000">
                <a:latin typeface="Arial" pitchFamily="34" charset="0"/>
              </a:endParaRPr>
            </a:p>
            <a:p>
              <a:pPr algn="ctr">
                <a:lnSpc>
                  <a:spcPct val="125000"/>
                </a:lnSpc>
              </a:pPr>
              <a:r>
                <a:rPr lang="en-AU" altLang="en-US" sz="2000">
                  <a:latin typeface="Arial" pitchFamily="34" charset="0"/>
                </a:rPr>
                <a:t>$640 + 800</a:t>
              </a:r>
            </a:p>
          </p:txBody>
        </p:sp>
        <p:sp>
          <p:nvSpPr>
            <p:cNvPr id="23" name="Line 22"/>
            <p:cNvSpPr>
              <a:spLocks noChangeShapeType="1"/>
            </p:cNvSpPr>
            <p:nvPr/>
          </p:nvSpPr>
          <p:spPr bwMode="auto">
            <a:xfrm>
              <a:off x="3596" y="3672"/>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4" name="Group 15"/>
          <p:cNvGrpSpPr>
            <a:grpSpLocks/>
          </p:cNvGrpSpPr>
          <p:nvPr/>
        </p:nvGrpSpPr>
        <p:grpSpPr bwMode="auto">
          <a:xfrm>
            <a:off x="809625" y="3963594"/>
            <a:ext cx="2797175" cy="646509"/>
            <a:chOff x="510" y="3425"/>
            <a:chExt cx="1762" cy="543"/>
          </a:xfrm>
        </p:grpSpPr>
        <p:sp>
          <p:nvSpPr>
            <p:cNvPr id="25" name="Text Box 16"/>
            <p:cNvSpPr txBox="1">
              <a:spLocks noChangeArrowheads="1"/>
            </p:cNvSpPr>
            <p:nvPr/>
          </p:nvSpPr>
          <p:spPr bwMode="auto">
            <a:xfrm>
              <a:off x="2062" y="3513"/>
              <a:ext cx="2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a:t>
              </a:r>
            </a:p>
          </p:txBody>
        </p:sp>
        <p:sp>
          <p:nvSpPr>
            <p:cNvPr id="26" name="Text Box 17"/>
            <p:cNvSpPr txBox="1">
              <a:spLocks noChangeArrowheads="1"/>
            </p:cNvSpPr>
            <p:nvPr/>
          </p:nvSpPr>
          <p:spPr bwMode="auto">
            <a:xfrm>
              <a:off x="510" y="3425"/>
              <a:ext cx="1603"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smtClean="0">
                  <a:latin typeface="Arial" pitchFamily="34" charset="0"/>
                </a:rPr>
                <a:t>Produktivitas</a:t>
              </a:r>
            </a:p>
            <a:p>
              <a:pPr algn="ctr">
                <a:lnSpc>
                  <a:spcPct val="90000"/>
                </a:lnSpc>
              </a:pPr>
              <a:r>
                <a:rPr lang="en-AU" altLang="en-US" sz="2000" smtClean="0">
                  <a:latin typeface="Arial" pitchFamily="34" charset="0"/>
                </a:rPr>
                <a:t>Multifaktor baru</a:t>
              </a:r>
              <a:endParaRPr lang="en-AU" altLang="en-US" sz="2000">
                <a:latin typeface="Arial" pitchFamily="34" charset="0"/>
              </a:endParaRPr>
            </a:p>
          </p:txBody>
        </p:sp>
      </p:grpSp>
      <p:sp>
        <p:nvSpPr>
          <p:cNvPr id="27" name="Text Box 22"/>
          <p:cNvSpPr txBox="1">
            <a:spLocks noChangeArrowheads="1"/>
          </p:cNvSpPr>
          <p:nvPr/>
        </p:nvSpPr>
        <p:spPr bwMode="auto">
          <a:xfrm>
            <a:off x="5470525" y="4068366"/>
            <a:ext cx="235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2000">
                <a:latin typeface="Arial" pitchFamily="34" charset="0"/>
              </a:rPr>
              <a:t>= .0097 </a:t>
            </a:r>
            <a:r>
              <a:rPr lang="en-AU" altLang="en-US" sz="2000" smtClean="0">
                <a:latin typeface="Arial" pitchFamily="34" charset="0"/>
              </a:rPr>
              <a:t>judul/dollar</a:t>
            </a:r>
            <a:endParaRPr lang="en-AU" altLang="en-US" sz="2000">
              <a:latin typeface="Arial" pitchFamily="34" charset="0"/>
            </a:endParaRPr>
          </a:p>
        </p:txBody>
      </p:sp>
    </p:spTree>
    <p:extLst>
      <p:ext uri="{BB962C8B-B14F-4D97-AF65-F5344CB8AC3E}">
        <p14:creationId xmlns:p14="http://schemas.microsoft.com/office/powerpoint/2010/main" val="2913060598"/>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36201"/>
                                        </p:tgtEl>
                                        <p:attrNameLst>
                                          <p:attrName>style.visibility</p:attrName>
                                        </p:attrNameLst>
                                      </p:cBhvr>
                                      <p:to>
                                        <p:strVal val="visible"/>
                                      </p:to>
                                    </p:set>
                                    <p:animEffect transition="in" filter="wipe(left)">
                                      <p:cBhvr>
                                        <p:cTn id="7" dur="10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73100" y="457200"/>
            <a:ext cx="7772400" cy="628650"/>
          </a:xfrm>
        </p:spPr>
        <p:txBody>
          <a:bodyPr>
            <a:normAutofit fontScale="90000"/>
          </a:bodyPr>
          <a:lstStyle/>
          <a:p>
            <a:r>
              <a:rPr lang="en-US" altLang="en-US" smtClean="0">
                <a:latin typeface="Arial" pitchFamily="34" charset="0"/>
                <a:cs typeface="Arial" pitchFamily="34" charset="0"/>
              </a:rPr>
              <a:t>Masalah-masalah </a:t>
            </a:r>
            <a:r>
              <a:rPr lang="en-US" altLang="en-US" smtClean="0">
                <a:latin typeface="Arial" pitchFamily="34" charset="0"/>
                <a:cs typeface="Arial" pitchFamily="34" charset="0"/>
              </a:rPr>
              <a:t>Pengukuran</a:t>
            </a:r>
          </a:p>
        </p:txBody>
      </p:sp>
      <p:sp>
        <p:nvSpPr>
          <p:cNvPr id="144387" name="Text Box 3"/>
          <p:cNvSpPr txBox="1">
            <a:spLocks noChangeArrowheads="1"/>
          </p:cNvSpPr>
          <p:nvPr/>
        </p:nvSpPr>
        <p:spPr bwMode="auto">
          <a:xfrm>
            <a:off x="895350" y="1306116"/>
            <a:ext cx="75819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a:pPr>
            <a:r>
              <a:rPr lang="en-US" altLang="en-US" sz="2800" b="1" smtClean="0">
                <a:solidFill>
                  <a:srgbClr val="FFFF00"/>
                </a:solidFill>
                <a:latin typeface="Arial" pitchFamily="34" charset="0"/>
                <a:ea typeface="MS PGothic" pitchFamily="34" charset="-128"/>
              </a:rPr>
              <a:t>Kualitas</a:t>
            </a:r>
            <a:r>
              <a:rPr lang="en-US" altLang="en-US" sz="2800" smtClean="0">
                <a:solidFill>
                  <a:srgbClr val="D33320"/>
                </a:solidFill>
                <a:latin typeface="Arial" pitchFamily="34" charset="0"/>
                <a:ea typeface="MS PGothic" pitchFamily="34" charset="-128"/>
              </a:rPr>
              <a:t> </a:t>
            </a:r>
            <a:r>
              <a:rPr lang="en-US" altLang="en-US" sz="2800" smtClean="0">
                <a:latin typeface="Arial" pitchFamily="34" charset="0"/>
                <a:ea typeface="MS PGothic" pitchFamily="34" charset="-128"/>
              </a:rPr>
              <a:t>mungkin berubah sementara kuantitas input dan output tetap konstan</a:t>
            </a:r>
            <a:endParaRPr lang="en-US" altLang="en-US" sz="2800">
              <a:latin typeface="Arial" pitchFamily="34" charset="0"/>
              <a:ea typeface="MS PGothic" pitchFamily="34" charset="-128"/>
            </a:endParaRPr>
          </a:p>
        </p:txBody>
      </p:sp>
      <p:sp>
        <p:nvSpPr>
          <p:cNvPr id="144388" name="Text Box 4"/>
          <p:cNvSpPr txBox="1">
            <a:spLocks noChangeArrowheads="1"/>
          </p:cNvSpPr>
          <p:nvPr/>
        </p:nvSpPr>
        <p:spPr bwMode="auto">
          <a:xfrm>
            <a:off x="895350" y="2258838"/>
            <a:ext cx="75819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startAt="2"/>
            </a:pPr>
            <a:r>
              <a:rPr lang="en-US" altLang="en-US" sz="2800" b="1" smtClean="0">
                <a:solidFill>
                  <a:srgbClr val="FFFF00"/>
                </a:solidFill>
                <a:latin typeface="Arial" pitchFamily="34" charset="0"/>
                <a:ea typeface="MS PGothic" pitchFamily="34" charset="-128"/>
              </a:rPr>
              <a:t>Elemen eksternal </a:t>
            </a:r>
            <a:r>
              <a:rPr lang="en-US" altLang="en-US" sz="2800" smtClean="0">
                <a:latin typeface="Arial" pitchFamily="34" charset="0"/>
                <a:ea typeface="MS PGothic" pitchFamily="34" charset="-128"/>
              </a:rPr>
              <a:t>mungkin menyebabkan kenaikan pada produktivitas</a:t>
            </a:r>
          </a:p>
          <a:p>
            <a:pPr>
              <a:lnSpc>
                <a:spcPct val="90000"/>
              </a:lnSpc>
              <a:spcAft>
                <a:spcPct val="40000"/>
              </a:spcAft>
              <a:buClr>
                <a:srgbClr val="BF0922"/>
              </a:buClr>
              <a:buFont typeface="Arial" pitchFamily="34" charset="0"/>
              <a:buAutoNum type="arabicPeriod" startAt="2"/>
            </a:pPr>
            <a:r>
              <a:rPr lang="en-US" altLang="en-US" sz="2800" b="1" smtClean="0">
                <a:solidFill>
                  <a:srgbClr val="FFFF00"/>
                </a:solidFill>
                <a:latin typeface="Arial" pitchFamily="34" charset="0"/>
                <a:ea typeface="MS PGothic" pitchFamily="34" charset="-128"/>
              </a:rPr>
              <a:t>Unit persis </a:t>
            </a:r>
            <a:r>
              <a:rPr lang="en-US" altLang="en-US" sz="2800" smtClean="0">
                <a:latin typeface="Arial" pitchFamily="34" charset="0"/>
                <a:ea typeface="MS PGothic" pitchFamily="34" charset="-128"/>
              </a:rPr>
              <a:t>suatu pengukuran mungkin </a:t>
            </a:r>
            <a:r>
              <a:rPr lang="en-US" altLang="en-US" sz="2800" smtClean="0">
                <a:latin typeface="Arial" pitchFamily="34" charset="0"/>
                <a:ea typeface="MS PGothic" pitchFamily="34" charset="-128"/>
              </a:rPr>
              <a:t>tidak tersedia</a:t>
            </a:r>
            <a:endParaRPr lang="en-AU" altLang="en-US" sz="2800">
              <a:latin typeface="Arial"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4387"/>
                                        </p:tgtEl>
                                        <p:attrNameLst>
                                          <p:attrName>style.visibility</p:attrName>
                                        </p:attrNameLst>
                                      </p:cBhvr>
                                      <p:to>
                                        <p:strVal val="visible"/>
                                      </p:to>
                                    </p:set>
                                    <p:animEffect transition="in" filter="strips(downRight)">
                                      <p:cBhvr>
                                        <p:cTn id="7" dur="1000"/>
                                        <p:tgtEl>
                                          <p:spTgt spid="1443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44388">
                                            <p:txEl>
                                              <p:pRg st="0" end="0"/>
                                            </p:txEl>
                                          </p:spTgt>
                                        </p:tgtEl>
                                        <p:attrNameLst>
                                          <p:attrName>style.visibility</p:attrName>
                                        </p:attrNameLst>
                                      </p:cBhvr>
                                      <p:to>
                                        <p:strVal val="visible"/>
                                      </p:to>
                                    </p:set>
                                    <p:animEffect transition="in" filter="strips(downRight)">
                                      <p:cBhvr>
                                        <p:cTn id="12" dur="1000"/>
                                        <p:tgtEl>
                                          <p:spTgt spid="14438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4388">
                                            <p:txEl>
                                              <p:pRg st="1" end="1"/>
                                            </p:txEl>
                                          </p:spTgt>
                                        </p:tgtEl>
                                        <p:attrNameLst>
                                          <p:attrName>style.visibility</p:attrName>
                                        </p:attrNameLst>
                                      </p:cBhvr>
                                      <p:to>
                                        <p:strVal val="visible"/>
                                      </p:to>
                                    </p:set>
                                    <p:animEffect transition="in" filter="strips(downRight)">
                                      <p:cBhvr>
                                        <p:cTn id="17" dur="1000"/>
                                        <p:tgtEl>
                                          <p:spTgt spid="14438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p:bldP spid="144388"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b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30900" y="1252538"/>
            <a:ext cx="25654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machin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30900" y="2957513"/>
            <a:ext cx="25654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1" name="Rectangle 2"/>
          <p:cNvSpPr>
            <a:spLocks noGrp="1" noChangeArrowheads="1"/>
          </p:cNvSpPr>
          <p:nvPr>
            <p:ph type="title"/>
          </p:nvPr>
        </p:nvSpPr>
        <p:spPr>
          <a:xfrm>
            <a:off x="685800" y="326231"/>
            <a:ext cx="7772400" cy="638175"/>
          </a:xfrm>
        </p:spPr>
        <p:txBody>
          <a:bodyPr>
            <a:normAutofit fontScale="90000"/>
          </a:bodyPr>
          <a:lstStyle/>
          <a:p>
            <a:r>
              <a:rPr lang="en-US" altLang="en-US" smtClean="0">
                <a:latin typeface="Arial" pitchFamily="34" charset="0"/>
                <a:cs typeface="Arial" pitchFamily="34" charset="0"/>
              </a:rPr>
              <a:t>Variabel Produktivitas</a:t>
            </a:r>
          </a:p>
        </p:txBody>
      </p:sp>
      <p:sp>
        <p:nvSpPr>
          <p:cNvPr id="146435" name="Text Box 3"/>
          <p:cNvSpPr txBox="1">
            <a:spLocks noChangeArrowheads="1"/>
          </p:cNvSpPr>
          <p:nvPr/>
        </p:nvSpPr>
        <p:spPr bwMode="auto">
          <a:xfrm>
            <a:off x="762000" y="1178719"/>
            <a:ext cx="50673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a:pPr>
            <a:r>
              <a:rPr lang="en-US" altLang="en-US" sz="2800" b="1" smtClean="0">
                <a:solidFill>
                  <a:srgbClr val="FFFF00"/>
                </a:solidFill>
                <a:latin typeface="Arial" pitchFamily="34" charset="0"/>
                <a:ea typeface="MS PGothic" pitchFamily="34" charset="-128"/>
              </a:rPr>
              <a:t>Tenaga kerja</a:t>
            </a:r>
            <a:r>
              <a:rPr lang="en-US" altLang="en-US" sz="2800" smtClean="0">
                <a:solidFill>
                  <a:srgbClr val="D33320"/>
                </a:solidFill>
                <a:latin typeface="Arial" pitchFamily="34" charset="0"/>
                <a:ea typeface="MS PGothic" pitchFamily="34" charset="-128"/>
              </a:rPr>
              <a:t> </a:t>
            </a:r>
            <a:r>
              <a:rPr lang="en-US" altLang="en-US" sz="2800" smtClean="0">
                <a:latin typeface="Arial" pitchFamily="34" charset="0"/>
                <a:ea typeface="MS PGothic" pitchFamily="34" charset="-128"/>
              </a:rPr>
              <a:t>– menyum-bang sekitar 10</a:t>
            </a:r>
            <a:r>
              <a:rPr lang="en-US" altLang="en-US" sz="2800">
                <a:latin typeface="Arial" pitchFamily="34" charset="0"/>
                <a:ea typeface="MS PGothic" pitchFamily="34" charset="-128"/>
              </a:rPr>
              <a:t>% </a:t>
            </a:r>
            <a:r>
              <a:rPr lang="en-US" altLang="en-US" sz="2800" smtClean="0">
                <a:latin typeface="Arial" pitchFamily="34" charset="0"/>
                <a:ea typeface="MS PGothic" pitchFamily="34" charset="-128"/>
              </a:rPr>
              <a:t>dari kenaikan tahunan</a:t>
            </a:r>
            <a:endParaRPr lang="en-US" altLang="en-US" sz="2800">
              <a:latin typeface="Arial" pitchFamily="34" charset="0"/>
              <a:ea typeface="MS PGothic" pitchFamily="34" charset="-128"/>
            </a:endParaRPr>
          </a:p>
        </p:txBody>
      </p:sp>
      <p:sp>
        <p:nvSpPr>
          <p:cNvPr id="146436" name="Text Box 4"/>
          <p:cNvSpPr txBox="1">
            <a:spLocks noChangeArrowheads="1"/>
          </p:cNvSpPr>
          <p:nvPr/>
        </p:nvSpPr>
        <p:spPr bwMode="auto">
          <a:xfrm>
            <a:off x="762000" y="2361010"/>
            <a:ext cx="50673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Arial" pitchFamily="34" charset="0"/>
              <a:buAutoNum type="arabicPeriod" startAt="2"/>
            </a:pPr>
            <a:r>
              <a:rPr lang="en-US" altLang="en-US" sz="2800" b="1" smtClean="0">
                <a:solidFill>
                  <a:srgbClr val="FFFF00"/>
                </a:solidFill>
                <a:latin typeface="Arial" pitchFamily="34" charset="0"/>
                <a:ea typeface="MS PGothic" pitchFamily="34" charset="-128"/>
              </a:rPr>
              <a:t>Modal</a:t>
            </a:r>
            <a:r>
              <a:rPr lang="en-US" altLang="en-US" sz="2800" smtClean="0">
                <a:solidFill>
                  <a:srgbClr val="D33320"/>
                </a:solidFill>
                <a:latin typeface="Arial" pitchFamily="34" charset="0"/>
                <a:ea typeface="MS PGothic" pitchFamily="34" charset="-128"/>
              </a:rPr>
              <a:t> </a:t>
            </a:r>
            <a:r>
              <a:rPr lang="en-US" altLang="en-US" sz="2800" smtClean="0">
                <a:latin typeface="Arial" pitchFamily="34" charset="0"/>
                <a:ea typeface="MS PGothic" pitchFamily="34" charset="-128"/>
              </a:rPr>
              <a:t>– menyumbang sekitar 38</a:t>
            </a:r>
            <a:r>
              <a:rPr lang="en-US" altLang="en-US" sz="2800">
                <a:latin typeface="Arial" pitchFamily="34" charset="0"/>
                <a:ea typeface="MS PGothic" pitchFamily="34" charset="-128"/>
              </a:rPr>
              <a:t>% </a:t>
            </a:r>
            <a:r>
              <a:rPr lang="en-US" altLang="en-US" sz="2800" smtClean="0">
                <a:latin typeface="Arial" pitchFamily="34" charset="0"/>
                <a:ea typeface="MS PGothic" pitchFamily="34" charset="-128"/>
              </a:rPr>
              <a:t>dari kenaikan tahunan</a:t>
            </a:r>
            <a:endParaRPr lang="en-US" altLang="en-US" sz="2800">
              <a:latin typeface="Arial" pitchFamily="34" charset="0"/>
              <a:ea typeface="MS PGothic" pitchFamily="34" charset="-128"/>
            </a:endParaRPr>
          </a:p>
        </p:txBody>
      </p:sp>
      <p:sp>
        <p:nvSpPr>
          <p:cNvPr id="146438" name="Text Box 6"/>
          <p:cNvSpPr txBox="1">
            <a:spLocks noChangeArrowheads="1"/>
          </p:cNvSpPr>
          <p:nvPr/>
        </p:nvSpPr>
        <p:spPr bwMode="auto">
          <a:xfrm>
            <a:off x="757238" y="3493294"/>
            <a:ext cx="5067300" cy="1255728"/>
          </a:xfrm>
          <a:prstGeom prst="rect">
            <a:avLst/>
          </a:prstGeom>
          <a:noFill/>
          <a:ln>
            <a:noFill/>
          </a:ln>
          <a:effectLst/>
          <a:extLst/>
        </p:spPr>
        <p:txBody>
          <a:bodyPr>
            <a:spAutoFit/>
          </a:bodyPr>
          <a:lstStyle>
            <a:lvl1pPr marL="533400" indent="-533400">
              <a:defRPr sz="2400">
                <a:solidFill>
                  <a:schemeClr val="tx1"/>
                </a:solidFill>
                <a:latin typeface="Arial" charset="0"/>
                <a:ea typeface="ＭＳ Ｐゴシック" charset="0"/>
                <a:cs typeface="ＭＳ Ｐゴシック" charset="0"/>
              </a:defRPr>
            </a:lvl1pPr>
            <a:lvl2pPr marL="1169988" indent="-457200">
              <a:defRPr sz="2400">
                <a:solidFill>
                  <a:schemeClr val="tx1"/>
                </a:solidFill>
                <a:latin typeface="Arial" charset="0"/>
                <a:ea typeface="ＭＳ Ｐゴシック" charset="0"/>
              </a:defRPr>
            </a:lvl2pPr>
            <a:lvl3pPr marL="1371600" indent="-457200">
              <a:defRPr sz="2400">
                <a:solidFill>
                  <a:schemeClr val="tx1"/>
                </a:solidFill>
                <a:latin typeface="Arial" charset="0"/>
                <a:ea typeface="ＭＳ Ｐゴシック" charset="0"/>
              </a:defRPr>
            </a:lvl3pPr>
            <a:lvl4pPr marL="1828800" indent="-457200">
              <a:defRPr sz="2400">
                <a:solidFill>
                  <a:schemeClr val="tx1"/>
                </a:solidFill>
                <a:latin typeface="Arial" charset="0"/>
                <a:ea typeface="ＭＳ Ｐゴシック" charset="0"/>
              </a:defRPr>
            </a:lvl4pPr>
            <a:lvl5pPr marL="2286000" indent="-457200">
              <a:defRPr sz="2400">
                <a:solidFill>
                  <a:schemeClr val="tx1"/>
                </a:solidFill>
                <a:latin typeface="Arial" charset="0"/>
                <a:ea typeface="ＭＳ Ｐゴシック" charset="0"/>
              </a:defRPr>
            </a:lvl5pPr>
            <a:lvl6pPr marL="2743200" indent="-457200" eaLnBrk="0" fontAlgn="base" hangingPunct="0">
              <a:spcBef>
                <a:spcPct val="0"/>
              </a:spcBef>
              <a:spcAft>
                <a:spcPct val="0"/>
              </a:spcAft>
              <a:defRPr sz="2400">
                <a:solidFill>
                  <a:schemeClr val="tx1"/>
                </a:solidFill>
                <a:latin typeface="Arial" charset="0"/>
                <a:ea typeface="ＭＳ Ｐゴシック" charset="0"/>
              </a:defRPr>
            </a:lvl6pPr>
            <a:lvl7pPr marL="3200400" indent="-457200" eaLnBrk="0" fontAlgn="base" hangingPunct="0">
              <a:spcBef>
                <a:spcPct val="0"/>
              </a:spcBef>
              <a:spcAft>
                <a:spcPct val="0"/>
              </a:spcAft>
              <a:defRPr sz="2400">
                <a:solidFill>
                  <a:schemeClr val="tx1"/>
                </a:solidFill>
                <a:latin typeface="Arial" charset="0"/>
                <a:ea typeface="ＭＳ Ｐゴシック" charset="0"/>
              </a:defRPr>
            </a:lvl7pPr>
            <a:lvl8pPr marL="3657600" indent="-457200" eaLnBrk="0" fontAlgn="base" hangingPunct="0">
              <a:spcBef>
                <a:spcPct val="0"/>
              </a:spcBef>
              <a:spcAft>
                <a:spcPct val="0"/>
              </a:spcAft>
              <a:defRPr sz="2400">
                <a:solidFill>
                  <a:schemeClr val="tx1"/>
                </a:solidFill>
                <a:latin typeface="Arial" charset="0"/>
                <a:ea typeface="ＭＳ Ｐゴシック" charset="0"/>
              </a:defRPr>
            </a:lvl8pPr>
            <a:lvl9pPr marL="4114800" indent="-457200" eaLnBrk="0" fontAlgn="base" hangingPunct="0">
              <a:spcBef>
                <a:spcPct val="0"/>
              </a:spcBef>
              <a:spcAft>
                <a:spcPct val="0"/>
              </a:spcAft>
              <a:defRPr sz="2400">
                <a:solidFill>
                  <a:schemeClr val="tx1"/>
                </a:solidFill>
                <a:latin typeface="Arial" charset="0"/>
                <a:ea typeface="ＭＳ Ｐゴシック" charset="0"/>
              </a:defRPr>
            </a:lvl9pPr>
          </a:lstStyle>
          <a:p>
            <a:pPr fontAlgn="auto">
              <a:lnSpc>
                <a:spcPct val="90000"/>
              </a:lnSpc>
              <a:spcBef>
                <a:spcPts val="0"/>
              </a:spcBef>
              <a:spcAft>
                <a:spcPct val="40000"/>
              </a:spcAft>
              <a:buClr>
                <a:srgbClr val="BF0922"/>
              </a:buClr>
              <a:buFont typeface="Arial" charset="0"/>
              <a:buAutoNum type="arabicPeriod" startAt="3"/>
              <a:defRPr/>
            </a:pPr>
            <a:r>
              <a:rPr lang="en-US" sz="2800" b="1" smtClean="0">
                <a:solidFill>
                  <a:srgbClr val="FFFF00"/>
                </a:solidFill>
                <a:latin typeface="Arial"/>
                <a:cs typeface="Arial"/>
              </a:rPr>
              <a:t>Manajemen</a:t>
            </a:r>
            <a:r>
              <a:rPr lang="en-US" sz="2800" smtClean="0">
                <a:solidFill>
                  <a:srgbClr val="D33320"/>
                </a:solidFill>
                <a:effectLst>
                  <a:outerShdw blurRad="38100" dist="38100" dir="2700000" algn="tl">
                    <a:srgbClr val="DDDDDD"/>
                  </a:outerShdw>
                </a:effectLst>
                <a:latin typeface="Arial"/>
                <a:cs typeface="Arial"/>
              </a:rPr>
              <a:t> </a:t>
            </a:r>
            <a:r>
              <a:rPr lang="en-US" sz="2800" smtClean="0">
                <a:latin typeface="Arial"/>
                <a:cs typeface="Arial"/>
              </a:rPr>
              <a:t>– menyumbang sekitar 52</a:t>
            </a:r>
            <a:r>
              <a:rPr lang="en-US" sz="2800">
                <a:latin typeface="Arial"/>
                <a:cs typeface="Arial"/>
              </a:rPr>
              <a:t>% </a:t>
            </a:r>
            <a:r>
              <a:rPr lang="en-US" sz="2800" smtClean="0">
                <a:latin typeface="Arial"/>
                <a:cs typeface="Arial"/>
              </a:rPr>
              <a:t>dari kenaikan tahunan</a:t>
            </a:r>
            <a:endParaRPr lang="en-AU" sz="2800" dirty="0">
              <a:latin typeface="Arial"/>
              <a:cs typeface="Arial"/>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6435"/>
                                        </p:tgtEl>
                                        <p:attrNameLst>
                                          <p:attrName>style.visibility</p:attrName>
                                        </p:attrNameLst>
                                      </p:cBhvr>
                                      <p:to>
                                        <p:strVal val="visible"/>
                                      </p:to>
                                    </p:set>
                                    <p:animEffect transition="in" filter="strips(downRight)">
                                      <p:cBhvr>
                                        <p:cTn id="7" dur="1000"/>
                                        <p:tgtEl>
                                          <p:spTgt spid="146435"/>
                                        </p:tgtEl>
                                      </p:cBhvr>
                                    </p:animEffect>
                                  </p:childTnLst>
                                </p:cTn>
                              </p:par>
                            </p:childTnLst>
                          </p:cTn>
                        </p:par>
                        <p:par>
                          <p:cTn id="8" fill="hold" nodeType="afterGroup">
                            <p:stCondLst>
                              <p:cond delay="2000"/>
                            </p:stCondLst>
                            <p:childTnLst>
                              <p:par>
                                <p:cTn id="9" presetID="23" presetClass="entr" presetSubtype="27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2/3*#ppt_w"/>
                                          </p:val>
                                        </p:tav>
                                        <p:tav tm="100000">
                                          <p:val>
                                            <p:strVal val="#ppt_w"/>
                                          </p:val>
                                        </p:tav>
                                      </p:tavLst>
                                    </p:anim>
                                    <p:anim calcmode="lin" valueType="num">
                                      <p:cBhvr>
                                        <p:cTn id="12" dur="1000" fill="hold"/>
                                        <p:tgtEl>
                                          <p:spTgt spid="5"/>
                                        </p:tgtEl>
                                        <p:attrNameLst>
                                          <p:attrName>ppt_h</p:attrName>
                                        </p:attrNameLst>
                                      </p:cBhvr>
                                      <p:tavLst>
                                        <p:tav tm="0">
                                          <p:val>
                                            <p:strVal val="2/3*#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6436">
                                            <p:txEl>
                                              <p:pRg st="0" end="0"/>
                                            </p:txEl>
                                          </p:spTgt>
                                        </p:tgtEl>
                                        <p:attrNameLst>
                                          <p:attrName>style.visibility</p:attrName>
                                        </p:attrNameLst>
                                      </p:cBhvr>
                                      <p:to>
                                        <p:strVal val="visible"/>
                                      </p:to>
                                    </p:set>
                                    <p:animEffect transition="in" filter="strips(downRight)">
                                      <p:cBhvr>
                                        <p:cTn id="17" dur="1000"/>
                                        <p:tgtEl>
                                          <p:spTgt spid="146436">
                                            <p:txEl>
                                              <p:pRg st="0" end="0"/>
                                            </p:txEl>
                                          </p:spTgt>
                                        </p:tgtEl>
                                      </p:cBhvr>
                                    </p:animEffect>
                                  </p:childTnLst>
                                </p:cTn>
                              </p:par>
                            </p:childTnLst>
                          </p:cTn>
                        </p:par>
                        <p:par>
                          <p:cTn id="18" fill="hold" nodeType="afterGroup">
                            <p:stCondLst>
                              <p:cond delay="1000"/>
                            </p:stCondLst>
                            <p:childTnLst>
                              <p:par>
                                <p:cTn id="19" presetID="23" presetClass="entr" presetSubtype="27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2/3*#ppt_w"/>
                                          </p:val>
                                        </p:tav>
                                        <p:tav tm="100000">
                                          <p:val>
                                            <p:strVal val="#ppt_w"/>
                                          </p:val>
                                        </p:tav>
                                      </p:tavLst>
                                    </p:anim>
                                    <p:anim calcmode="lin" valueType="num">
                                      <p:cBhvr>
                                        <p:cTn id="22"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46438">
                                            <p:txEl>
                                              <p:pRg st="0" end="0"/>
                                            </p:txEl>
                                          </p:spTgt>
                                        </p:tgtEl>
                                        <p:attrNameLst>
                                          <p:attrName>style.visibility</p:attrName>
                                        </p:attrNameLst>
                                      </p:cBhvr>
                                      <p:to>
                                        <p:strVal val="visible"/>
                                      </p:to>
                                    </p:set>
                                    <p:animEffect transition="in" filter="strips(downRight)">
                                      <p:cBhvr>
                                        <p:cTn id="27" dur="1000"/>
                                        <p:tgtEl>
                                          <p:spTgt spid="1464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p:bldP spid="146436" grpId="0" build="p"/>
      <p:bldP spid="146438"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85800" y="333375"/>
            <a:ext cx="7772400" cy="1085850"/>
          </a:xfrm>
        </p:spPr>
        <p:txBody>
          <a:bodyPr>
            <a:normAutofit/>
          </a:bodyPr>
          <a:lstStyle/>
          <a:p>
            <a:pPr>
              <a:lnSpc>
                <a:spcPct val="90000"/>
              </a:lnSpc>
            </a:pPr>
            <a:r>
              <a:rPr lang="en-US" altLang="en-US" sz="3600" smtClean="0">
                <a:latin typeface="Arial" pitchFamily="34" charset="0"/>
                <a:cs typeface="Arial" pitchFamily="34" charset="0"/>
              </a:rPr>
              <a:t>Variabel kunci untuk memperbaiki Produktivitas Tenaga Kerja</a:t>
            </a:r>
          </a:p>
        </p:txBody>
      </p:sp>
      <p:sp>
        <p:nvSpPr>
          <p:cNvPr id="148484" name="Text Box 4"/>
          <p:cNvSpPr txBox="1">
            <a:spLocks noChangeArrowheads="1"/>
          </p:cNvSpPr>
          <p:nvPr/>
        </p:nvSpPr>
        <p:spPr bwMode="auto">
          <a:xfrm>
            <a:off x="860426" y="1572816"/>
            <a:ext cx="6773863" cy="139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Arial" pitchFamily="34" charset="0"/>
              <a:buAutoNum type="arabicPeriod"/>
            </a:pPr>
            <a:r>
              <a:rPr lang="en-US" altLang="en-US" sz="2400" smtClean="0">
                <a:ea typeface="MS PGothic" pitchFamily="34" charset="-128"/>
                <a:cs typeface="Calibri" panose="020F0502020204030204" pitchFamily="34" charset="0"/>
              </a:rPr>
              <a:t>Pendidikan </a:t>
            </a:r>
            <a:r>
              <a:rPr lang="en-US" altLang="en-US" sz="2400" smtClean="0">
                <a:ea typeface="MS PGothic" pitchFamily="34" charset="-128"/>
                <a:cs typeface="Calibri" panose="020F0502020204030204" pitchFamily="34" charset="0"/>
              </a:rPr>
              <a:t>yg </a:t>
            </a:r>
            <a:r>
              <a:rPr lang="en-US" altLang="en-US" sz="2400" smtClean="0">
                <a:ea typeface="MS PGothic" pitchFamily="34" charset="-128"/>
                <a:cs typeface="Calibri" panose="020F0502020204030204" pitchFamily="34" charset="0"/>
              </a:rPr>
              <a:t>sesuai dengan </a:t>
            </a:r>
            <a:r>
              <a:rPr lang="en-US" altLang="en-US" sz="2400" smtClean="0">
                <a:ea typeface="MS PGothic" pitchFamily="34" charset="-128"/>
                <a:cs typeface="Calibri" panose="020F0502020204030204" pitchFamily="34" charset="0"/>
              </a:rPr>
              <a:t>angkatan </a:t>
            </a:r>
            <a:r>
              <a:rPr lang="en-US" altLang="en-US" sz="2400" smtClean="0">
                <a:ea typeface="MS PGothic" pitchFamily="34" charset="-128"/>
                <a:cs typeface="Calibri" panose="020F0502020204030204" pitchFamily="34" charset="0"/>
              </a:rPr>
              <a:t>kerja</a:t>
            </a:r>
            <a:endParaRPr lang="en-US" altLang="en-US" sz="2400">
              <a:ea typeface="MS PGothic" pitchFamily="34" charset="-128"/>
              <a:cs typeface="Calibri" panose="020F0502020204030204" pitchFamily="34" charset="0"/>
            </a:endParaRPr>
          </a:p>
          <a:p>
            <a:pPr>
              <a:lnSpc>
                <a:spcPct val="90000"/>
              </a:lnSpc>
              <a:spcAft>
                <a:spcPts val="1200"/>
              </a:spcAft>
              <a:buClr>
                <a:srgbClr val="FFFF00"/>
              </a:buClr>
              <a:buFont typeface="Arial" pitchFamily="34" charset="0"/>
              <a:buAutoNum type="arabicPeriod"/>
            </a:pPr>
            <a:r>
              <a:rPr lang="en-US" altLang="en-US" sz="2400" smtClean="0">
                <a:ea typeface="MS PGothic" pitchFamily="34" charset="-128"/>
                <a:cs typeface="Calibri" panose="020F0502020204030204" pitchFamily="34" charset="0"/>
              </a:rPr>
              <a:t>Pengetatan tenaga kerja</a:t>
            </a:r>
          </a:p>
          <a:p>
            <a:pPr>
              <a:lnSpc>
                <a:spcPct val="90000"/>
              </a:lnSpc>
              <a:spcAft>
                <a:spcPts val="1200"/>
              </a:spcAft>
              <a:buClr>
                <a:srgbClr val="FFFF00"/>
              </a:buClr>
              <a:buFont typeface="Arial" pitchFamily="34" charset="0"/>
              <a:buAutoNum type="arabicPeriod"/>
            </a:pPr>
            <a:r>
              <a:rPr lang="en-US" altLang="en-US" sz="2400">
                <a:ea typeface="MS PGothic" pitchFamily="34" charset="-128"/>
                <a:cs typeface="Calibri" panose="020F0502020204030204" pitchFamily="34" charset="0"/>
              </a:rPr>
              <a:t>Biaya sosial yang membuat tenaga kerja tersedia</a:t>
            </a:r>
            <a:endParaRPr lang="en-AU" altLang="en-US" sz="2400">
              <a:ea typeface="MS PGothic" pitchFamily="34" charset="-128"/>
              <a:cs typeface="Calibri" panose="020F0502020204030204" pitchFamily="34" charset="0"/>
            </a:endParaRPr>
          </a:p>
        </p:txBody>
      </p:sp>
      <p:sp>
        <p:nvSpPr>
          <p:cNvPr id="148485" name="Text Box 5"/>
          <p:cNvSpPr txBox="1">
            <a:spLocks noChangeArrowheads="1"/>
          </p:cNvSpPr>
          <p:nvPr/>
        </p:nvSpPr>
        <p:spPr bwMode="auto">
          <a:xfrm>
            <a:off x="1304926" y="2970122"/>
            <a:ext cx="7396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Font typeface="Wingdings" pitchFamily="2" charset="2"/>
              <a:buChar char="§"/>
            </a:pPr>
            <a:r>
              <a:rPr lang="en-US" altLang="en-US" sz="2000" smtClean="0">
                <a:ea typeface="MS PGothic" pitchFamily="34" charset="-128"/>
                <a:cs typeface="Calibri" panose="020F0502020204030204" pitchFamily="34" charset="0"/>
              </a:rPr>
              <a:t>Tantangannya adalah memelihara dan meningkatkan ketrampilan ditengah cepatnya perubahan teknologi dan ilmu pengetahuan</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8484"/>
                                        </p:tgtEl>
                                        <p:attrNameLst>
                                          <p:attrName>style.visibility</p:attrName>
                                        </p:attrNameLst>
                                      </p:cBhvr>
                                      <p:to>
                                        <p:strVal val="visible"/>
                                      </p:to>
                                    </p:set>
                                    <p:animEffect transition="in" filter="strips(downRight)">
                                      <p:cBhvr>
                                        <p:cTn id="7" dur="1000"/>
                                        <p:tgtEl>
                                          <p:spTgt spid="148484"/>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8485"/>
                                        </p:tgtEl>
                                        <p:attrNameLst>
                                          <p:attrName>style.visibility</p:attrName>
                                        </p:attrNameLst>
                                      </p:cBhvr>
                                      <p:to>
                                        <p:strVal val="visible"/>
                                      </p:to>
                                    </p:set>
                                    <p:animEffect transition="in" filter="strips(downRight)">
                                      <p:cBhvr>
                                        <p:cTn id="11" dur="1000"/>
                                        <p:tgtEl>
                                          <p:spTgt spid="148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p:bldP spid="14848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85800" y="326232"/>
            <a:ext cx="7772400" cy="670322"/>
          </a:xfrm>
        </p:spPr>
        <p:txBody>
          <a:bodyPr>
            <a:normAutofit fontScale="90000"/>
          </a:bodyPr>
          <a:lstStyle/>
          <a:p>
            <a:r>
              <a:rPr lang="en-US" altLang="en-US" smtClean="0">
                <a:latin typeface="Arial" pitchFamily="34" charset="0"/>
                <a:cs typeface="Arial" pitchFamily="34" charset="0"/>
              </a:rPr>
              <a:t>Ketrampilan Tenaga Kerja</a:t>
            </a:r>
          </a:p>
        </p:txBody>
      </p:sp>
      <p:sp>
        <p:nvSpPr>
          <p:cNvPr id="150531" name="Rectangle 3"/>
          <p:cNvSpPr>
            <a:spLocks noChangeArrowheads="1"/>
          </p:cNvSpPr>
          <p:nvPr/>
        </p:nvSpPr>
        <p:spPr bwMode="auto">
          <a:xfrm>
            <a:off x="652464" y="1183481"/>
            <a:ext cx="7839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smtClean="0">
                <a:solidFill>
                  <a:srgbClr val="FFFF00"/>
                </a:solidFill>
                <a:latin typeface="Arial" pitchFamily="34" charset="0"/>
              </a:rPr>
              <a:t>Sekitar separo dari usia 17-tahun di A.S. tidak dapat menjawab dengan benar pertanyaan semacam ini:</a:t>
            </a:r>
            <a:endParaRPr lang="en-US" altLang="en-US" sz="2000" b="1">
              <a:solidFill>
                <a:srgbClr val="FFFF00"/>
              </a:solidFill>
              <a:latin typeface="Arial" pitchFamily="34" charset="0"/>
            </a:endParaRPr>
          </a:p>
        </p:txBody>
      </p:sp>
      <p:sp>
        <p:nvSpPr>
          <p:cNvPr id="150532" name="Rectangle 4"/>
          <p:cNvSpPr>
            <a:spLocks noChangeArrowheads="1"/>
          </p:cNvSpPr>
          <p:nvPr/>
        </p:nvSpPr>
        <p:spPr bwMode="auto">
          <a:xfrm>
            <a:off x="7180264" y="4504135"/>
            <a:ext cx="1154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a:latin typeface="Arial" pitchFamily="34" charset="0"/>
              </a:rPr>
              <a:t>Figure </a:t>
            </a:r>
            <a:r>
              <a:rPr lang="en-US" altLang="en-US" sz="1600" b="1">
                <a:solidFill>
                  <a:schemeClr val="tx2"/>
                </a:solidFill>
                <a:latin typeface="Arial" pitchFamily="34" charset="0"/>
              </a:rPr>
              <a:t>1.7</a:t>
            </a:r>
          </a:p>
        </p:txBody>
      </p:sp>
      <p:pic>
        <p:nvPicPr>
          <p:cNvPr id="1505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1849041"/>
            <a:ext cx="8050212" cy="251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50531"/>
                                        </p:tgtEl>
                                        <p:attrNameLst>
                                          <p:attrName>style.visibility</p:attrName>
                                        </p:attrNameLst>
                                      </p:cBhvr>
                                      <p:to>
                                        <p:strVal val="visible"/>
                                      </p:to>
                                    </p:set>
                                    <p:animEffect transition="in" filter="wipe(left)">
                                      <p:cBhvr>
                                        <p:cTn id="7" dur="1000"/>
                                        <p:tgtEl>
                                          <p:spTgt spid="150531"/>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150534"/>
                                        </p:tgtEl>
                                        <p:attrNameLst>
                                          <p:attrName>style.visibility</p:attrName>
                                        </p:attrNameLst>
                                      </p:cBhvr>
                                      <p:to>
                                        <p:strVal val="visible"/>
                                      </p:to>
                                    </p:set>
                                    <p:anim calcmode="lin" valueType="num">
                                      <p:cBhvr>
                                        <p:cTn id="11" dur="1000" fill="hold"/>
                                        <p:tgtEl>
                                          <p:spTgt spid="150534"/>
                                        </p:tgtEl>
                                        <p:attrNameLst>
                                          <p:attrName>ppt_w</p:attrName>
                                        </p:attrNameLst>
                                      </p:cBhvr>
                                      <p:tavLst>
                                        <p:tav tm="0">
                                          <p:val>
                                            <p:strVal val="2/3*#ppt_w"/>
                                          </p:val>
                                        </p:tav>
                                        <p:tav tm="100000">
                                          <p:val>
                                            <p:strVal val="#ppt_w"/>
                                          </p:val>
                                        </p:tav>
                                      </p:tavLst>
                                    </p:anim>
                                    <p:anim calcmode="lin" valueType="num">
                                      <p:cBhvr>
                                        <p:cTn id="12" dur="1000" fill="hold"/>
                                        <p:tgtEl>
                                          <p:spTgt spid="150534"/>
                                        </p:tgtEl>
                                        <p:attrNameLst>
                                          <p:attrName>ppt_h</p:attrName>
                                        </p:attrNameLst>
                                      </p:cBhvr>
                                      <p:tavLst>
                                        <p:tav tm="0">
                                          <p:val>
                                            <p:strVal val="2/3*#ppt_h"/>
                                          </p:val>
                                        </p:tav>
                                        <p:tav tm="100000">
                                          <p:val>
                                            <p:strVal val="#ppt_h"/>
                                          </p:val>
                                        </p:tav>
                                      </p:tavLst>
                                    </p:anim>
                                  </p:childTnLst>
                                </p:cTn>
                              </p:par>
                            </p:childTnLst>
                          </p:cTn>
                        </p:par>
                        <p:par>
                          <p:cTn id="13" fill="hold" nodeType="afterGroup">
                            <p:stCondLst>
                              <p:cond delay="4000"/>
                            </p:stCondLst>
                            <p:childTnLst>
                              <p:par>
                                <p:cTn id="14" presetID="22" presetClass="entr" presetSubtype="8" fill="hold" grpId="0" nodeType="afterEffect">
                                  <p:stCondLst>
                                    <p:cond delay="0"/>
                                  </p:stCondLst>
                                  <p:childTnLst>
                                    <p:set>
                                      <p:cBhvr>
                                        <p:cTn id="15" dur="1" fill="hold">
                                          <p:stCondLst>
                                            <p:cond delay="0"/>
                                          </p:stCondLst>
                                        </p:cTn>
                                        <p:tgtEl>
                                          <p:spTgt spid="150532"/>
                                        </p:tgtEl>
                                        <p:attrNameLst>
                                          <p:attrName>style.visibility</p:attrName>
                                        </p:attrNameLst>
                                      </p:cBhvr>
                                      <p:to>
                                        <p:strVal val="visible"/>
                                      </p:to>
                                    </p:set>
                                    <p:animEffect transition="in" filter="wipe(left)">
                                      <p:cBhvr>
                                        <p:cTn id="16" dur="1000"/>
                                        <p:tgtEl>
                                          <p:spTgt spid="150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autoUpdateAnimBg="0"/>
      <p:bldP spid="150532"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677863" y="326231"/>
            <a:ext cx="7770812" cy="962025"/>
          </a:xfrm>
        </p:spPr>
        <p:txBody>
          <a:bodyPr/>
          <a:lstStyle/>
          <a:p>
            <a:pPr>
              <a:lnSpc>
                <a:spcPct val="80000"/>
              </a:lnSpc>
            </a:pPr>
            <a:r>
              <a:rPr lang="en-US" altLang="en-US" smtClean="0">
                <a:latin typeface="Arial" pitchFamily="34" charset="0"/>
                <a:cs typeface="Arial" pitchFamily="34" charset="0"/>
              </a:rPr>
              <a:t>Capital</a:t>
            </a:r>
            <a:endParaRPr lang="en-US" altLang="en-US" sz="7200" smtClean="0">
              <a:latin typeface="Arial" pitchFamily="34" charset="0"/>
              <a:cs typeface="Arial" pitchFamily="34" charset="0"/>
            </a:endParaRPr>
          </a:p>
        </p:txBody>
      </p:sp>
      <p:grpSp>
        <p:nvGrpSpPr>
          <p:cNvPr id="152579" name="Group 3"/>
          <p:cNvGrpSpPr>
            <a:grpSpLocks/>
          </p:cNvGrpSpPr>
          <p:nvPr/>
        </p:nvGrpSpPr>
        <p:grpSpPr bwMode="auto">
          <a:xfrm>
            <a:off x="1114425" y="1109663"/>
            <a:ext cx="6445251" cy="4155282"/>
            <a:chOff x="702" y="1044"/>
            <a:chExt cx="4060" cy="3490"/>
          </a:xfrm>
        </p:grpSpPr>
        <p:sp>
          <p:nvSpPr>
            <p:cNvPr id="131077" name="Text Box 4"/>
            <p:cNvSpPr txBox="1">
              <a:spLocks noChangeArrowheads="1"/>
            </p:cNvSpPr>
            <p:nvPr/>
          </p:nvSpPr>
          <p:spPr bwMode="auto">
            <a:xfrm>
              <a:off x="866" y="1044"/>
              <a:ext cx="260" cy="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75000"/>
                </a:lnSpc>
              </a:pPr>
              <a:r>
                <a:rPr lang="en-AU" altLang="en-US" sz="1600" b="1">
                  <a:latin typeface="Arial" pitchFamily="34" charset="0"/>
                </a:rPr>
                <a:t>10</a:t>
              </a:r>
            </a:p>
            <a:p>
              <a:pPr algn="r">
                <a:lnSpc>
                  <a:spcPct val="275000"/>
                </a:lnSpc>
              </a:pPr>
              <a:r>
                <a:rPr lang="en-AU" altLang="en-US" sz="1600" b="1">
                  <a:latin typeface="Arial" pitchFamily="34" charset="0"/>
                </a:rPr>
                <a:t>8</a:t>
              </a:r>
            </a:p>
            <a:p>
              <a:pPr algn="r">
                <a:lnSpc>
                  <a:spcPct val="275000"/>
                </a:lnSpc>
              </a:pPr>
              <a:r>
                <a:rPr lang="en-AU" altLang="en-US" sz="1600" b="1">
                  <a:latin typeface="Arial" pitchFamily="34" charset="0"/>
                </a:rPr>
                <a:t>6</a:t>
              </a:r>
            </a:p>
            <a:p>
              <a:pPr algn="r">
                <a:lnSpc>
                  <a:spcPct val="275000"/>
                </a:lnSpc>
              </a:pPr>
              <a:r>
                <a:rPr lang="en-AU" altLang="en-US" sz="1600" b="1">
                  <a:latin typeface="Arial" pitchFamily="34" charset="0"/>
                </a:rPr>
                <a:t>4</a:t>
              </a:r>
            </a:p>
            <a:p>
              <a:pPr algn="r">
                <a:lnSpc>
                  <a:spcPct val="275000"/>
                </a:lnSpc>
              </a:pPr>
              <a:r>
                <a:rPr lang="en-AU" altLang="en-US" sz="1600" b="1">
                  <a:latin typeface="Arial" pitchFamily="34" charset="0"/>
                </a:rPr>
                <a:t>2</a:t>
              </a:r>
            </a:p>
            <a:p>
              <a:pPr algn="r">
                <a:lnSpc>
                  <a:spcPct val="275000"/>
                </a:lnSpc>
              </a:pPr>
              <a:r>
                <a:rPr lang="en-AU" altLang="en-US" sz="1600" b="1">
                  <a:latin typeface="Arial" pitchFamily="34" charset="0"/>
                </a:rPr>
                <a:t>0</a:t>
              </a:r>
            </a:p>
          </p:txBody>
        </p:sp>
        <p:grpSp>
          <p:nvGrpSpPr>
            <p:cNvPr id="131078" name="Group 5"/>
            <p:cNvGrpSpPr>
              <a:grpSpLocks/>
            </p:cNvGrpSpPr>
            <p:nvPr/>
          </p:nvGrpSpPr>
          <p:grpSpPr bwMode="auto">
            <a:xfrm>
              <a:off x="702" y="1071"/>
              <a:ext cx="4060" cy="2964"/>
              <a:chOff x="702" y="1071"/>
              <a:chExt cx="4060" cy="2964"/>
            </a:xfrm>
          </p:grpSpPr>
          <p:sp>
            <p:nvSpPr>
              <p:cNvPr id="131079" name="Text Box 6"/>
              <p:cNvSpPr txBox="1">
                <a:spLocks noChangeArrowheads="1"/>
              </p:cNvSpPr>
              <p:nvPr/>
            </p:nvSpPr>
            <p:spPr bwMode="auto">
              <a:xfrm rot="16200000">
                <a:off x="-577" y="2350"/>
                <a:ext cx="277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rPr>
                  <a:t>Percent increase in productivity</a:t>
                </a:r>
              </a:p>
            </p:txBody>
          </p:sp>
          <p:sp>
            <p:nvSpPr>
              <p:cNvPr id="131080" name="Text Box 7"/>
              <p:cNvSpPr txBox="1">
                <a:spLocks noChangeArrowheads="1"/>
              </p:cNvSpPr>
              <p:nvPr/>
            </p:nvSpPr>
            <p:spPr bwMode="auto">
              <a:xfrm>
                <a:off x="2148" y="3751"/>
                <a:ext cx="153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b="1">
                    <a:latin typeface="Arial" pitchFamily="34" charset="0"/>
                  </a:rPr>
                  <a:t>Percentage investment</a:t>
                </a:r>
              </a:p>
            </p:txBody>
          </p:sp>
          <p:sp>
            <p:nvSpPr>
              <p:cNvPr id="131081" name="Text Box 8"/>
              <p:cNvSpPr txBox="1">
                <a:spLocks noChangeArrowheads="1"/>
              </p:cNvSpPr>
              <p:nvPr/>
            </p:nvSpPr>
            <p:spPr bwMode="auto">
              <a:xfrm>
                <a:off x="1036" y="3535"/>
                <a:ext cx="3726"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1pPr>
                <a:lvl2pPr marL="742950" indent="-28575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2pPr>
                <a:lvl3pPr marL="1143000" indent="-22860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3pPr>
                <a:lvl4pPr marL="1600200" indent="-22860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4pPr>
                <a:lvl5pPr marL="2057400" indent="-228600">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257300" algn="ctr"/>
                    <a:tab pos="2336800" algn="ctr"/>
                    <a:tab pos="3403600" algn="ctr"/>
                    <a:tab pos="4483100" algn="ctr"/>
                    <a:tab pos="5562600" algn="ctr"/>
                  </a:tabLst>
                  <a:defRPr>
                    <a:solidFill>
                      <a:schemeClr val="tx1"/>
                    </a:solidFill>
                    <a:latin typeface="Calibri" pitchFamily="34" charset="0"/>
                    <a:cs typeface="Arial" pitchFamily="34" charset="0"/>
                  </a:defRPr>
                </a:lvl9pPr>
              </a:lstStyle>
              <a:p>
                <a:r>
                  <a:rPr lang="en-AU" altLang="en-US" sz="1600" b="1">
                    <a:latin typeface="Arial" pitchFamily="34" charset="0"/>
                    <a:ea typeface="MS PGothic" pitchFamily="34" charset="-128"/>
                  </a:rPr>
                  <a:t>10	15	20	25	30	35</a:t>
                </a:r>
              </a:p>
            </p:txBody>
          </p:sp>
          <p:sp>
            <p:nvSpPr>
              <p:cNvPr id="131082" name="Freeform 9"/>
              <p:cNvSpPr>
                <a:spLocks/>
              </p:cNvSpPr>
              <p:nvPr/>
            </p:nvSpPr>
            <p:spPr bwMode="auto">
              <a:xfrm>
                <a:off x="1166" y="1297"/>
                <a:ext cx="3560" cy="2192"/>
              </a:xfrm>
              <a:custGeom>
                <a:avLst/>
                <a:gdLst>
                  <a:gd name="T0" fmla="*/ 0 w 3560"/>
                  <a:gd name="T1" fmla="*/ 0 h 2192"/>
                  <a:gd name="T2" fmla="*/ 0 w 3560"/>
                  <a:gd name="T3" fmla="*/ 2192 h 2192"/>
                  <a:gd name="T4" fmla="*/ 3560 w 3560"/>
                  <a:gd name="T5" fmla="*/ 2192 h 2192"/>
                  <a:gd name="T6" fmla="*/ 0 60000 65536"/>
                  <a:gd name="T7" fmla="*/ 0 60000 65536"/>
                  <a:gd name="T8" fmla="*/ 0 60000 65536"/>
                  <a:gd name="T9" fmla="*/ 0 w 3560"/>
                  <a:gd name="T10" fmla="*/ 0 h 2192"/>
                  <a:gd name="T11" fmla="*/ 3560 w 3560"/>
                  <a:gd name="T12" fmla="*/ 2192 h 2192"/>
                </a:gdLst>
                <a:ahLst/>
                <a:cxnLst>
                  <a:cxn ang="T6">
                    <a:pos x="T0" y="T1"/>
                  </a:cxn>
                  <a:cxn ang="T7">
                    <a:pos x="T2" y="T3"/>
                  </a:cxn>
                  <a:cxn ang="T8">
                    <a:pos x="T4" y="T5"/>
                  </a:cxn>
                </a:cxnLst>
                <a:rect l="T9" t="T10" r="T11" b="T12"/>
                <a:pathLst>
                  <a:path w="3560" h="2192">
                    <a:moveTo>
                      <a:pt x="0" y="0"/>
                    </a:moveTo>
                    <a:lnTo>
                      <a:pt x="0" y="2192"/>
                    </a:lnTo>
                    <a:lnTo>
                      <a:pt x="3560" y="2192"/>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pic>
        <p:nvPicPr>
          <p:cNvPr id="15258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626" y="2239566"/>
            <a:ext cx="2132013" cy="183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7" name="AutoShape 11"/>
          <p:cNvSpPr>
            <a:spLocks noChangeArrowheads="1"/>
          </p:cNvSpPr>
          <p:nvPr/>
        </p:nvSpPr>
        <p:spPr bwMode="auto">
          <a:xfrm rot="19648949">
            <a:off x="2024064" y="2130028"/>
            <a:ext cx="5049837" cy="898922"/>
          </a:xfrm>
          <a:prstGeom prst="notchedRightArrow">
            <a:avLst>
              <a:gd name="adj1" fmla="val 49907"/>
              <a:gd name="adj2" fmla="val 80442"/>
            </a:avLst>
          </a:prstGeom>
          <a:solidFill>
            <a:schemeClr val="hlink"/>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52579"/>
                                        </p:tgtEl>
                                        <p:attrNameLst>
                                          <p:attrName>style.visibility</p:attrName>
                                        </p:attrNameLst>
                                      </p:cBhvr>
                                      <p:to>
                                        <p:strVal val="visible"/>
                                      </p:to>
                                    </p:set>
                                    <p:animEffect transition="in" filter="strips(upRight)">
                                      <p:cBhvr>
                                        <p:cTn id="7" dur="1000"/>
                                        <p:tgtEl>
                                          <p:spTgt spid="152579"/>
                                        </p:tgtEl>
                                      </p:cBhvr>
                                    </p:animEffect>
                                  </p:childTnLst>
                                </p:cTn>
                              </p:par>
                            </p:childTnLst>
                          </p:cTn>
                        </p:par>
                        <p:par>
                          <p:cTn id="8" fill="hold" nodeType="afterGroup">
                            <p:stCondLst>
                              <p:cond delay="2000"/>
                            </p:stCondLst>
                            <p:childTnLst>
                              <p:par>
                                <p:cTn id="9" presetID="22" presetClass="entr" presetSubtype="4" fill="hold" nodeType="afterEffect">
                                  <p:stCondLst>
                                    <p:cond delay="500"/>
                                  </p:stCondLst>
                                  <p:childTnLst>
                                    <p:set>
                                      <p:cBhvr>
                                        <p:cTn id="10" dur="1" fill="hold">
                                          <p:stCondLst>
                                            <p:cond delay="0"/>
                                          </p:stCondLst>
                                        </p:cTn>
                                        <p:tgtEl>
                                          <p:spTgt spid="152586"/>
                                        </p:tgtEl>
                                        <p:attrNameLst>
                                          <p:attrName>style.visibility</p:attrName>
                                        </p:attrNameLst>
                                      </p:cBhvr>
                                      <p:to>
                                        <p:strVal val="visible"/>
                                      </p:to>
                                    </p:set>
                                    <p:animEffect transition="in" filter="wipe(down)">
                                      <p:cBhvr>
                                        <p:cTn id="11" dur="1000"/>
                                        <p:tgtEl>
                                          <p:spTgt spid="152586"/>
                                        </p:tgtEl>
                                      </p:cBhvr>
                                    </p:animEffect>
                                  </p:childTnLst>
                                </p:cTn>
                              </p:par>
                            </p:childTnLst>
                          </p:cTn>
                        </p:par>
                        <p:par>
                          <p:cTn id="12" fill="hold" nodeType="afterGroup">
                            <p:stCondLst>
                              <p:cond delay="3500"/>
                            </p:stCondLst>
                            <p:childTnLst>
                              <p:par>
                                <p:cTn id="13" presetID="18" presetClass="entr" presetSubtype="3" fill="hold" grpId="0" nodeType="afterEffect">
                                  <p:stCondLst>
                                    <p:cond delay="1000"/>
                                  </p:stCondLst>
                                  <p:childTnLst>
                                    <p:set>
                                      <p:cBhvr>
                                        <p:cTn id="14" dur="1" fill="hold">
                                          <p:stCondLst>
                                            <p:cond delay="0"/>
                                          </p:stCondLst>
                                        </p:cTn>
                                        <p:tgtEl>
                                          <p:spTgt spid="152587"/>
                                        </p:tgtEl>
                                        <p:attrNameLst>
                                          <p:attrName>style.visibility</p:attrName>
                                        </p:attrNameLst>
                                      </p:cBhvr>
                                      <p:to>
                                        <p:strVal val="visible"/>
                                      </p:to>
                                    </p:set>
                                    <p:animEffect transition="in" filter="strips(upRight)">
                                      <p:cBhvr>
                                        <p:cTn id="15" dur="1000"/>
                                        <p:tgtEl>
                                          <p:spTgt spid="152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p:nvPr>
        </p:nvSpPr>
        <p:spPr/>
        <p:txBody>
          <a:bodyPr/>
          <a:lstStyle/>
          <a:p>
            <a:r>
              <a:rPr lang="en-US" altLang="en-US" smtClean="0">
                <a:latin typeface="Arial" pitchFamily="34" charset="0"/>
                <a:cs typeface="Arial" pitchFamily="34" charset="0"/>
              </a:rPr>
              <a:t>Manajemen</a:t>
            </a:r>
          </a:p>
        </p:txBody>
      </p:sp>
      <p:sp>
        <p:nvSpPr>
          <p:cNvPr id="133122" name="Content Placeholder 2"/>
          <p:cNvSpPr>
            <a:spLocks noGrp="1"/>
          </p:cNvSpPr>
          <p:nvPr>
            <p:ph idx="1"/>
          </p:nvPr>
        </p:nvSpPr>
        <p:spPr>
          <a:xfrm>
            <a:off x="615950" y="1323975"/>
            <a:ext cx="7937500" cy="2971800"/>
          </a:xfrm>
        </p:spPr>
        <p:txBody>
          <a:bodyPr>
            <a:normAutofit fontScale="92500"/>
          </a:bodyPr>
          <a:lstStyle/>
          <a:p>
            <a:pPr>
              <a:buFont typeface="Wingdings" pitchFamily="2" charset="2"/>
              <a:buChar char="q"/>
            </a:pPr>
            <a:r>
              <a:rPr lang="en-US" altLang="en-US" smtClean="0">
                <a:latin typeface="Arial" pitchFamily="34" charset="0"/>
                <a:cs typeface="Arial" pitchFamily="34" charset="0"/>
              </a:rPr>
              <a:t>Pastikan tenaga kerja dan modal digunakan secara efektif untuk meningkatkan produktivitas</a:t>
            </a:r>
          </a:p>
          <a:p>
            <a:pPr lvl="1">
              <a:buFont typeface="Wingdings" pitchFamily="2" charset="2"/>
              <a:buChar char="q"/>
            </a:pPr>
            <a:r>
              <a:rPr lang="en-US" altLang="en-US" smtClean="0">
                <a:latin typeface="Arial" pitchFamily="34" charset="0"/>
                <a:cs typeface="Arial" pitchFamily="34" charset="0"/>
              </a:rPr>
              <a:t>Menggunakan pengetahuan</a:t>
            </a:r>
          </a:p>
          <a:p>
            <a:pPr lvl="1">
              <a:buFont typeface="Wingdings" pitchFamily="2" charset="2"/>
              <a:buChar char="q"/>
            </a:pPr>
            <a:r>
              <a:rPr lang="en-US" altLang="en-US" smtClean="0">
                <a:latin typeface="Arial" pitchFamily="34" charset="0"/>
                <a:cs typeface="Arial" pitchFamily="34" charset="0"/>
              </a:rPr>
              <a:t>Menerapkan teknologi</a:t>
            </a:r>
          </a:p>
          <a:p>
            <a:pPr>
              <a:buFont typeface="Wingdings" pitchFamily="2" charset="2"/>
              <a:buChar char="q"/>
            </a:pPr>
            <a:r>
              <a:rPr lang="en-US" altLang="en-US" smtClean="0">
                <a:latin typeface="Arial" pitchFamily="34" charset="0"/>
                <a:cs typeface="Arial" pitchFamily="34" charset="0"/>
              </a:rPr>
              <a:t>Pengetahuan masyarakat</a:t>
            </a:r>
          </a:p>
          <a:p>
            <a:pPr>
              <a:buFont typeface="Wingdings" pitchFamily="2" charset="2"/>
              <a:buChar char="q"/>
            </a:pPr>
            <a:r>
              <a:rPr lang="en-US" altLang="en-US" smtClean="0">
                <a:latin typeface="Arial" pitchFamily="34" charset="0"/>
                <a:cs typeface="Arial" pitchFamily="34" charset="0"/>
              </a:rPr>
              <a:t>Tantangan sulit</a:t>
            </a:r>
          </a:p>
          <a:p>
            <a:pPr>
              <a:buFont typeface="Wingdings" pitchFamily="2" charset="2"/>
              <a:buChar char="q"/>
            </a:pPr>
            <a:endParaRPr lang="en-US" altLang="en-US" smtClean="0">
              <a:latin typeface="Arial" pitchFamily="34" charset="0"/>
              <a:cs typeface="Arial" pitchFamily="34" charset="0"/>
            </a:endParaRPr>
          </a:p>
        </p:txBody>
      </p:sp>
    </p:spTree>
  </p:cSld>
  <p:clrMapOvr>
    <a:masterClrMapping/>
  </p:clrMapOvr>
  <p:transition spd="slow">
    <p:pull dir="l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917575" y="326231"/>
            <a:ext cx="7551511" cy="987029"/>
          </a:xfrm>
        </p:spPr>
        <p:txBody>
          <a:bodyPr>
            <a:normAutofit fontScale="90000"/>
          </a:bodyPr>
          <a:lstStyle/>
          <a:p>
            <a:pPr>
              <a:lnSpc>
                <a:spcPct val="90000"/>
              </a:lnSpc>
            </a:pPr>
            <a:r>
              <a:rPr lang="en-US" altLang="en-US" smtClean="0">
                <a:latin typeface="Arial" pitchFamily="34" charset="0"/>
                <a:cs typeface="Arial" pitchFamily="34" charset="0"/>
              </a:rPr>
              <a:t>Produktivitas </a:t>
            </a:r>
            <a:r>
              <a:rPr lang="en-US" altLang="en-US" smtClean="0">
                <a:latin typeface="Arial" pitchFamily="34" charset="0"/>
                <a:cs typeface="Arial" pitchFamily="34" charset="0"/>
              </a:rPr>
              <a:t>dan Sektor Jasa</a:t>
            </a:r>
          </a:p>
        </p:txBody>
      </p:sp>
      <p:sp>
        <p:nvSpPr>
          <p:cNvPr id="154627" name="Text Box 3"/>
          <p:cNvSpPr txBox="1">
            <a:spLocks noChangeArrowheads="1"/>
          </p:cNvSpPr>
          <p:nvPr/>
        </p:nvSpPr>
        <p:spPr bwMode="auto">
          <a:xfrm>
            <a:off x="917575" y="1579960"/>
            <a:ext cx="743585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Arial" pitchFamily="34" charset="0"/>
              <a:buAutoNum type="arabicPeriod"/>
            </a:pPr>
            <a:r>
              <a:rPr lang="en-US" altLang="en-US" sz="2400" smtClean="0">
                <a:ea typeface="MS PGothic" pitchFamily="34" charset="-128"/>
                <a:cs typeface="Calibri" panose="020F0502020204030204" pitchFamily="34" charset="0"/>
              </a:rPr>
              <a:t>Biasanya </a:t>
            </a:r>
            <a:r>
              <a:rPr lang="en-US" altLang="en-US" sz="2400">
                <a:ea typeface="MS PGothic" pitchFamily="34" charset="-128"/>
                <a:cs typeface="Calibri" panose="020F0502020204030204" pitchFamily="34" charset="0"/>
              </a:rPr>
              <a:t>labor intensive</a:t>
            </a:r>
          </a:p>
        </p:txBody>
      </p:sp>
      <p:sp>
        <p:nvSpPr>
          <p:cNvPr id="154628" name="Text Box 4"/>
          <p:cNvSpPr txBox="1">
            <a:spLocks noChangeArrowheads="1"/>
          </p:cNvSpPr>
          <p:nvPr/>
        </p:nvSpPr>
        <p:spPr bwMode="auto">
          <a:xfrm>
            <a:off x="917575" y="1999060"/>
            <a:ext cx="7435850" cy="254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Font typeface="Arial" pitchFamily="34" charset="0"/>
              <a:buAutoNum type="arabicPeriod" startAt="2"/>
            </a:pPr>
            <a:r>
              <a:rPr lang="en-US" altLang="en-US" sz="2400" smtClean="0">
                <a:ea typeface="MS PGothic" pitchFamily="34" charset="-128"/>
                <a:cs typeface="Calibri" panose="020F0502020204030204" pitchFamily="34" charset="0"/>
              </a:rPr>
              <a:t>Sering terfokus pada atribut individu yang unik dan diinginkan</a:t>
            </a:r>
          </a:p>
          <a:p>
            <a:pPr>
              <a:lnSpc>
                <a:spcPct val="90000"/>
              </a:lnSpc>
              <a:spcAft>
                <a:spcPts val="1200"/>
              </a:spcAft>
              <a:buClr>
                <a:srgbClr val="BF0922"/>
              </a:buClr>
              <a:buFont typeface="Arial" pitchFamily="34" charset="0"/>
              <a:buAutoNum type="arabicPeriod" startAt="2"/>
            </a:pPr>
            <a:r>
              <a:rPr lang="en-US" altLang="en-US" sz="2400" smtClean="0">
                <a:ea typeface="MS PGothic" pitchFamily="34" charset="-128"/>
                <a:cs typeface="Calibri" panose="020F0502020204030204" pitchFamily="34" charset="0"/>
              </a:rPr>
              <a:t>Sering sebuah tugas intelektual </a:t>
            </a:r>
            <a:r>
              <a:rPr lang="en-US" altLang="en-US" sz="2400" smtClean="0">
                <a:ea typeface="MS PGothic" pitchFamily="34" charset="-128"/>
                <a:cs typeface="Calibri" panose="020F0502020204030204" pitchFamily="34" charset="0"/>
              </a:rPr>
              <a:t>dilakukan oleh </a:t>
            </a:r>
            <a:r>
              <a:rPr lang="en-US" altLang="en-US" sz="2400" smtClean="0">
                <a:ea typeface="MS PGothic" pitchFamily="34" charset="-128"/>
                <a:cs typeface="Calibri" panose="020F0502020204030204" pitchFamily="34" charset="0"/>
              </a:rPr>
              <a:t>profesional</a:t>
            </a:r>
          </a:p>
          <a:p>
            <a:pPr>
              <a:lnSpc>
                <a:spcPct val="90000"/>
              </a:lnSpc>
              <a:spcAft>
                <a:spcPts val="1200"/>
              </a:spcAft>
              <a:buClr>
                <a:srgbClr val="BF0922"/>
              </a:buClr>
              <a:buFont typeface="Arial" pitchFamily="34" charset="0"/>
              <a:buAutoNum type="arabicPeriod" startAt="2"/>
            </a:pPr>
            <a:r>
              <a:rPr lang="en-US" altLang="en-US" sz="2400" smtClean="0">
                <a:ea typeface="MS PGothic" pitchFamily="34" charset="-128"/>
                <a:cs typeface="Calibri" panose="020F0502020204030204" pitchFamily="34" charset="0"/>
              </a:rPr>
              <a:t>Sering sulit untuk dimekanisasi dan diotomasi</a:t>
            </a:r>
          </a:p>
          <a:p>
            <a:pPr>
              <a:lnSpc>
                <a:spcPct val="90000"/>
              </a:lnSpc>
              <a:spcAft>
                <a:spcPts val="1200"/>
              </a:spcAft>
              <a:buClr>
                <a:srgbClr val="BF0922"/>
              </a:buClr>
              <a:buFont typeface="Arial" pitchFamily="34" charset="0"/>
              <a:buAutoNum type="arabicPeriod" startAt="2"/>
            </a:pPr>
            <a:r>
              <a:rPr lang="en-US" altLang="en-US" sz="2400" smtClean="0">
                <a:ea typeface="MS PGothic" pitchFamily="34" charset="-128"/>
                <a:cs typeface="Calibri" panose="020F0502020204030204" pitchFamily="34" charset="0"/>
              </a:rPr>
              <a:t>Sering sulit untuk dievaluasi kualitasnya</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4627"/>
                                        </p:tgtEl>
                                        <p:attrNameLst>
                                          <p:attrName>style.visibility</p:attrName>
                                        </p:attrNameLst>
                                      </p:cBhvr>
                                      <p:to>
                                        <p:strVal val="visible"/>
                                      </p:to>
                                    </p:set>
                                    <p:animEffect transition="in" filter="strips(downRight)">
                                      <p:cBhvr>
                                        <p:cTn id="7" dur="1000"/>
                                        <p:tgtEl>
                                          <p:spTgt spid="1546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4628">
                                            <p:txEl>
                                              <p:pRg st="0" end="0"/>
                                            </p:txEl>
                                          </p:spTgt>
                                        </p:tgtEl>
                                        <p:attrNameLst>
                                          <p:attrName>style.visibility</p:attrName>
                                        </p:attrNameLst>
                                      </p:cBhvr>
                                      <p:to>
                                        <p:strVal val="visible"/>
                                      </p:to>
                                    </p:set>
                                    <p:animEffect transition="in" filter="strips(downRight)">
                                      <p:cBhvr>
                                        <p:cTn id="12" dur="1000"/>
                                        <p:tgtEl>
                                          <p:spTgt spid="15462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54628">
                                            <p:txEl>
                                              <p:pRg st="1" end="1"/>
                                            </p:txEl>
                                          </p:spTgt>
                                        </p:tgtEl>
                                        <p:attrNameLst>
                                          <p:attrName>style.visibility</p:attrName>
                                        </p:attrNameLst>
                                      </p:cBhvr>
                                      <p:to>
                                        <p:strVal val="visible"/>
                                      </p:to>
                                    </p:set>
                                    <p:animEffect transition="in" filter="strips(downRight)">
                                      <p:cBhvr>
                                        <p:cTn id="17" dur="1000"/>
                                        <p:tgtEl>
                                          <p:spTgt spid="15462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4628">
                                            <p:txEl>
                                              <p:pRg st="2" end="2"/>
                                            </p:txEl>
                                          </p:spTgt>
                                        </p:tgtEl>
                                        <p:attrNameLst>
                                          <p:attrName>style.visibility</p:attrName>
                                        </p:attrNameLst>
                                      </p:cBhvr>
                                      <p:to>
                                        <p:strVal val="visible"/>
                                      </p:to>
                                    </p:set>
                                    <p:animEffect transition="in" filter="strips(downRight)">
                                      <p:cBhvr>
                                        <p:cTn id="22" dur="1000"/>
                                        <p:tgtEl>
                                          <p:spTgt spid="15462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54628">
                                            <p:txEl>
                                              <p:pRg st="3" end="3"/>
                                            </p:txEl>
                                          </p:spTgt>
                                        </p:tgtEl>
                                        <p:attrNameLst>
                                          <p:attrName>style.visibility</p:attrName>
                                        </p:attrNameLst>
                                      </p:cBhvr>
                                      <p:to>
                                        <p:strVal val="visible"/>
                                      </p:to>
                                    </p:set>
                                    <p:animEffect transition="in" filter="strips(downRight)">
                                      <p:cBhvr>
                                        <p:cTn id="27" dur="1000"/>
                                        <p:tgtEl>
                                          <p:spTgt spid="1546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p:bldP spid="154628"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co be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0500" y="1114425"/>
            <a:ext cx="18542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4"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di Taco Bell</a:t>
            </a:r>
          </a:p>
        </p:txBody>
      </p:sp>
      <p:sp>
        <p:nvSpPr>
          <p:cNvPr id="156675" name="Text Box 3"/>
          <p:cNvSpPr txBox="1">
            <a:spLocks noChangeArrowheads="1"/>
          </p:cNvSpPr>
          <p:nvPr/>
        </p:nvSpPr>
        <p:spPr bwMode="auto">
          <a:xfrm>
            <a:off x="695325" y="1263253"/>
            <a:ext cx="19046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AU" altLang="en-US" sz="2800" smtClean="0">
                <a:latin typeface="Arial" pitchFamily="34" charset="0"/>
              </a:rPr>
              <a:t>Perbaikan:</a:t>
            </a:r>
            <a:endParaRPr lang="en-AU" altLang="en-US" sz="2800">
              <a:latin typeface="Arial" pitchFamily="34" charset="0"/>
            </a:endParaRPr>
          </a:p>
        </p:txBody>
      </p:sp>
      <p:sp>
        <p:nvSpPr>
          <p:cNvPr id="156676" name="Text Box 4"/>
          <p:cNvSpPr txBox="1">
            <a:spLocks noChangeArrowheads="1"/>
          </p:cNvSpPr>
          <p:nvPr/>
        </p:nvSpPr>
        <p:spPr bwMode="auto">
          <a:xfrm>
            <a:off x="1431926" y="1709738"/>
            <a:ext cx="6061075" cy="239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Menu yang direvisi </a:t>
            </a:r>
            <a:endParaRPr lang="en-AU" altLang="en-US">
              <a:latin typeface="Arial" pitchFamily="34" charset="0"/>
              <a:ea typeface="MS PGothic" pitchFamily="34" charset="-128"/>
            </a:endParaRP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Makanan yang sudah didesain untuk memudahkan dalam menyiapkannya</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Memindahkan beberapa penyiapkan kepada suplier</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Layout yang efisien dan otomasi</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Pelatihan dan pemberdayaan karyawan</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Gril baru yang hemat energi dan hemat air</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6675"/>
                                        </p:tgtEl>
                                        <p:attrNameLst>
                                          <p:attrName>style.visibility</p:attrName>
                                        </p:attrNameLst>
                                      </p:cBhvr>
                                      <p:to>
                                        <p:strVal val="visible"/>
                                      </p:to>
                                    </p:set>
                                    <p:animEffect transition="in" filter="strips(downRight)">
                                      <p:cBhvr>
                                        <p:cTn id="7" dur="1000"/>
                                        <p:tgtEl>
                                          <p:spTgt spid="156675"/>
                                        </p:tgtEl>
                                      </p:cBhvr>
                                    </p:animEffect>
                                  </p:childTnLst>
                                </p:cTn>
                              </p:par>
                              <p:par>
                                <p:cTn id="8" presetID="23" presetClass="entr" presetSubtype="272"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2/3*#ppt_w"/>
                                          </p:val>
                                        </p:tav>
                                        <p:tav tm="100000">
                                          <p:val>
                                            <p:strVal val="#ppt_w"/>
                                          </p:val>
                                        </p:tav>
                                      </p:tavLst>
                                    </p:anim>
                                    <p:anim calcmode="lin" valueType="num">
                                      <p:cBhvr>
                                        <p:cTn id="11" dur="1000" fill="hold"/>
                                        <p:tgtEl>
                                          <p:spTgt spid="3"/>
                                        </p:tgtEl>
                                        <p:attrNameLst>
                                          <p:attrName>ppt_h</p:attrName>
                                        </p:attrNameLst>
                                      </p:cBhvr>
                                      <p:tavLst>
                                        <p:tav tm="0">
                                          <p:val>
                                            <p:strVal val="2/3*#ppt_h"/>
                                          </p:val>
                                        </p:tav>
                                        <p:tav tm="100000">
                                          <p:val>
                                            <p:strVal val="#ppt_h"/>
                                          </p:val>
                                        </p:tav>
                                      </p:tavLst>
                                    </p:anim>
                                  </p:childTnLst>
                                </p:cTn>
                              </p:par>
                            </p:childTnLst>
                          </p:cTn>
                        </p:par>
                        <p:par>
                          <p:cTn id="12" fill="hold" nodeType="afterGroup">
                            <p:stCondLst>
                              <p:cond delay="2000"/>
                            </p:stCondLst>
                            <p:childTnLst>
                              <p:par>
                                <p:cTn id="13" presetID="18" presetClass="entr" presetSubtype="6" fill="hold" grpId="0" nodeType="afterEffect">
                                  <p:stCondLst>
                                    <p:cond delay="1000"/>
                                  </p:stCondLst>
                                  <p:childTnLst>
                                    <p:set>
                                      <p:cBhvr>
                                        <p:cTn id="14" dur="1" fill="hold">
                                          <p:stCondLst>
                                            <p:cond delay="0"/>
                                          </p:stCondLst>
                                        </p:cTn>
                                        <p:tgtEl>
                                          <p:spTgt spid="156676"/>
                                        </p:tgtEl>
                                        <p:attrNameLst>
                                          <p:attrName>style.visibility</p:attrName>
                                        </p:attrNameLst>
                                      </p:cBhvr>
                                      <p:to>
                                        <p:strVal val="visible"/>
                                      </p:to>
                                    </p:set>
                                    <p:animEffect transition="in" filter="strips(downRight)">
                                      <p:cBhvr>
                                        <p:cTn id="15" dur="1000"/>
                                        <p:tgtEl>
                                          <p:spTgt spid="156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p:bldP spid="15667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co be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0500" y="1114425"/>
            <a:ext cx="18542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4" name="Rectangle 2"/>
          <p:cNvSpPr>
            <a:spLocks noGrp="1" noChangeArrowheads="1"/>
          </p:cNvSpPr>
          <p:nvPr>
            <p:ph type="title"/>
          </p:nvPr>
        </p:nvSpPr>
        <p:spPr>
          <a:xfrm>
            <a:off x="685800" y="326231"/>
            <a:ext cx="7772400" cy="657225"/>
          </a:xfrm>
        </p:spPr>
        <p:txBody>
          <a:bodyPr>
            <a:normAutofit fontScale="90000"/>
          </a:bodyPr>
          <a:lstStyle/>
          <a:p>
            <a:r>
              <a:rPr lang="en-AU" altLang="en-US" smtClean="0">
                <a:latin typeface="Arial" pitchFamily="34" charset="0"/>
                <a:cs typeface="Arial" pitchFamily="34" charset="0"/>
              </a:rPr>
              <a:t>Produktivitas di Taco Bell</a:t>
            </a:r>
          </a:p>
        </p:txBody>
      </p:sp>
      <p:sp>
        <p:nvSpPr>
          <p:cNvPr id="156675" name="Text Box 3"/>
          <p:cNvSpPr txBox="1">
            <a:spLocks noChangeArrowheads="1"/>
          </p:cNvSpPr>
          <p:nvPr/>
        </p:nvSpPr>
        <p:spPr bwMode="auto">
          <a:xfrm>
            <a:off x="695325" y="1263253"/>
            <a:ext cx="19046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AU" altLang="en-US" sz="2800" smtClean="0">
                <a:latin typeface="Arial" pitchFamily="34" charset="0"/>
              </a:rPr>
              <a:t>Perbaikan:</a:t>
            </a:r>
            <a:endParaRPr lang="en-AU" altLang="en-US" sz="2800">
              <a:latin typeface="Arial" pitchFamily="34" charset="0"/>
            </a:endParaRPr>
          </a:p>
        </p:txBody>
      </p:sp>
      <p:sp>
        <p:nvSpPr>
          <p:cNvPr id="156676" name="Text Box 4"/>
          <p:cNvSpPr txBox="1">
            <a:spLocks noChangeArrowheads="1"/>
          </p:cNvSpPr>
          <p:nvPr/>
        </p:nvSpPr>
        <p:spPr bwMode="auto">
          <a:xfrm>
            <a:off x="1431926" y="1709738"/>
            <a:ext cx="6061075" cy="239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Menu yang direvisi </a:t>
            </a:r>
            <a:endParaRPr lang="en-AU" altLang="en-US">
              <a:latin typeface="Arial" pitchFamily="34" charset="0"/>
              <a:ea typeface="MS PGothic" pitchFamily="34" charset="-128"/>
            </a:endParaRP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Makanan yang sudah didesain untuk memudahkan dalam menyiapkannya</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Memindahkan beberapa penyiapkan kepada suplier</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Layout yang efisien dan otomasi</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Pelatihan dan pemberdayaan karyawan</a:t>
            </a:r>
          </a:p>
          <a:p>
            <a:pPr>
              <a:lnSpc>
                <a:spcPct val="90000"/>
              </a:lnSpc>
              <a:spcAft>
                <a:spcPct val="40000"/>
              </a:spcAft>
              <a:buClr>
                <a:srgbClr val="FFFF00"/>
              </a:buClr>
              <a:buFont typeface="Courier New" pitchFamily="49" charset="0"/>
              <a:buChar char="o"/>
            </a:pPr>
            <a:r>
              <a:rPr lang="en-AU" altLang="en-US" smtClean="0">
                <a:latin typeface="Arial" pitchFamily="34" charset="0"/>
                <a:ea typeface="MS PGothic" pitchFamily="34" charset="-128"/>
              </a:rPr>
              <a:t>Gril baru yang hemat energi dan hemat air</a:t>
            </a:r>
          </a:p>
        </p:txBody>
      </p:sp>
      <p:grpSp>
        <p:nvGrpSpPr>
          <p:cNvPr id="6" name="Group 5"/>
          <p:cNvGrpSpPr/>
          <p:nvPr/>
        </p:nvGrpSpPr>
        <p:grpSpPr>
          <a:xfrm>
            <a:off x="1231900" y="326232"/>
            <a:ext cx="7366000" cy="4331494"/>
            <a:chOff x="1231900" y="326232"/>
            <a:chExt cx="7366000" cy="4331494"/>
          </a:xfrm>
        </p:grpSpPr>
        <p:sp>
          <p:nvSpPr>
            <p:cNvPr id="7" name="Rectangle 6"/>
            <p:cNvSpPr>
              <a:spLocks noChangeArrowheads="1"/>
            </p:cNvSpPr>
            <p:nvPr/>
          </p:nvSpPr>
          <p:spPr bwMode="auto">
            <a:xfrm>
              <a:off x="1231900" y="326232"/>
              <a:ext cx="7366000" cy="4331494"/>
            </a:xfrm>
            <a:prstGeom prst="rect">
              <a:avLst/>
            </a:prstGeom>
            <a:solidFill>
              <a:schemeClr val="accent2"/>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a:effectLst>
                  <a:outerShdw blurRad="38100" dist="38100" dir="2700000" algn="tl">
                    <a:srgbClr val="000000">
                      <a:alpha val="43137"/>
                    </a:srgbClr>
                  </a:outerShdw>
                </a:effectLst>
                <a:latin typeface="Arial"/>
                <a:cs typeface="Arial"/>
              </a:endParaRPr>
            </a:p>
          </p:txBody>
        </p:sp>
        <p:sp>
          <p:nvSpPr>
            <p:cNvPr id="8" name="Text Box 8"/>
            <p:cNvSpPr txBox="1">
              <a:spLocks noChangeArrowheads="1"/>
            </p:cNvSpPr>
            <p:nvPr/>
          </p:nvSpPr>
          <p:spPr bwMode="auto">
            <a:xfrm>
              <a:off x="1404936" y="566185"/>
              <a:ext cx="6989763"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0" indent="0">
                <a:lnSpc>
                  <a:spcPct val="90000"/>
                </a:lnSpc>
                <a:spcAft>
                  <a:spcPts val="1200"/>
                </a:spcAft>
                <a:buClr>
                  <a:srgbClr val="FFFF00"/>
                </a:buClr>
              </a:pPr>
              <a:r>
                <a:rPr lang="en-AU" altLang="en-US" b="1" smtClean="0">
                  <a:effectLst>
                    <a:outerShdw blurRad="38100" dist="38100" dir="2700000" algn="tl">
                      <a:srgbClr val="000000">
                        <a:alpha val="43137"/>
                      </a:srgbClr>
                    </a:outerShdw>
                  </a:effectLst>
                  <a:latin typeface="Arial" pitchFamily="34" charset="0"/>
                  <a:ea typeface="MS PGothic" pitchFamily="34" charset="-128"/>
                </a:rPr>
                <a:t>HASIL:</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Waktu penyiapan dikurangi menjadi 8 detik</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Rentang kendali (</a:t>
              </a:r>
              <a:r>
                <a:rPr lang="en-AU" altLang="en-US" i="1" smtClean="0">
                  <a:latin typeface="Arial" pitchFamily="34" charset="0"/>
                  <a:ea typeface="MS PGothic" pitchFamily="34" charset="-128"/>
                </a:rPr>
                <a:t>span of control</a:t>
              </a:r>
              <a:r>
                <a:rPr lang="en-AU" altLang="en-US" smtClean="0">
                  <a:latin typeface="Arial" pitchFamily="34" charset="0"/>
                  <a:ea typeface="MS PGothic" pitchFamily="34" charset="-128"/>
                </a:rPr>
                <a:t>) meningkat dari 5 menjadi 30</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Tenaga kerja di toko dikurangi 15 jam/hari</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Luas lantai dikurangi lebih dari 50%</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Rata-rata toko 164 detik/pelanggan dari drive-up ke </a:t>
              </a:r>
              <a:r>
                <a:rPr lang="en-AU" altLang="en-US">
                  <a:latin typeface="Arial" pitchFamily="34" charset="0"/>
                  <a:ea typeface="MS PGothic" pitchFamily="34" charset="-128"/>
                </a:rPr>
                <a:t>pull-out</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Grill hemat air dan energi menyelamatkan 300 juta gallon air dan200 juta </a:t>
              </a:r>
              <a:r>
                <a:rPr lang="en-AU" altLang="en-US">
                  <a:latin typeface="Arial" pitchFamily="34" charset="0"/>
                  <a:ea typeface="MS PGothic" pitchFamily="34" charset="-128"/>
                </a:rPr>
                <a:t>KwH </a:t>
              </a:r>
              <a:r>
                <a:rPr lang="en-AU" altLang="en-US" smtClean="0">
                  <a:latin typeface="Arial" pitchFamily="34" charset="0"/>
                  <a:ea typeface="MS PGothic" pitchFamily="34" charset="-128"/>
                </a:rPr>
                <a:t>tenaga listrik tiap tahun</a:t>
              </a:r>
            </a:p>
            <a:p>
              <a:pPr>
                <a:lnSpc>
                  <a:spcPct val="90000"/>
                </a:lnSpc>
                <a:spcAft>
                  <a:spcPts val="1200"/>
                </a:spcAft>
                <a:buClr>
                  <a:srgbClr val="FFFF00"/>
                </a:buClr>
                <a:buFont typeface="Courier New" pitchFamily="49" charset="0"/>
                <a:buChar char="o"/>
              </a:pPr>
              <a:r>
                <a:rPr lang="en-AU" altLang="en-US" smtClean="0">
                  <a:latin typeface="Arial" pitchFamily="34" charset="0"/>
                  <a:ea typeface="MS PGothic" pitchFamily="34" charset="-128"/>
                </a:rPr>
                <a:t>Metode memasak Green-inspired menghemat </a:t>
              </a:r>
              <a:r>
                <a:rPr lang="en-AU" altLang="en-US">
                  <a:latin typeface="Arial" pitchFamily="34" charset="0"/>
                  <a:ea typeface="MS PGothic" pitchFamily="34" charset="-128"/>
                </a:rPr>
                <a:t>5,800 </a:t>
              </a:r>
              <a:r>
                <a:rPr lang="en-AU" altLang="en-US" smtClean="0">
                  <a:latin typeface="Arial" pitchFamily="34" charset="0"/>
                  <a:ea typeface="MS PGothic" pitchFamily="34" charset="-128"/>
                </a:rPr>
                <a:t>restauran </a:t>
              </a:r>
              <a:r>
                <a:rPr lang="en-AU" altLang="en-US">
                  <a:latin typeface="Arial" pitchFamily="34" charset="0"/>
                  <a:ea typeface="MS PGothic" pitchFamily="34" charset="-128"/>
                </a:rPr>
                <a:t>$17 </a:t>
              </a:r>
              <a:r>
                <a:rPr lang="en-AU" altLang="en-US" smtClean="0">
                  <a:latin typeface="Arial" pitchFamily="34" charset="0"/>
                  <a:ea typeface="MS PGothic" pitchFamily="34" charset="-128"/>
                </a:rPr>
                <a:t>juta per tahun</a:t>
              </a:r>
              <a:endParaRPr lang="en-AU" altLang="en-US">
                <a:latin typeface="Arial" pitchFamily="34" charset="0"/>
                <a:ea typeface="MS PGothic" pitchFamily="34" charset="-128"/>
              </a:endParaRPr>
            </a:p>
          </p:txBody>
        </p:sp>
      </p:grpSp>
    </p:spTree>
    <p:extLst>
      <p:ext uri="{BB962C8B-B14F-4D97-AF65-F5344CB8AC3E}">
        <p14:creationId xmlns:p14="http://schemas.microsoft.com/office/powerpoint/2010/main" val="28506019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85800" y="326232"/>
            <a:ext cx="7772400" cy="650081"/>
          </a:xfrm>
        </p:spPr>
        <p:txBody>
          <a:bodyPr>
            <a:normAutofit fontScale="90000"/>
          </a:bodyPr>
          <a:lstStyle/>
          <a:p>
            <a:r>
              <a:rPr lang="en-US" altLang="en-US" smtClean="0">
                <a:latin typeface="Arial" pitchFamily="34" charset="0"/>
                <a:cs typeface="Arial" pitchFamily="34" charset="0"/>
              </a:rPr>
              <a:t>Tantangan Baru dalam MO</a:t>
            </a:r>
          </a:p>
        </p:txBody>
      </p:sp>
      <p:sp>
        <p:nvSpPr>
          <p:cNvPr id="140290" name="Rectangle 3"/>
          <p:cNvSpPr>
            <a:spLocks noGrp="1" noChangeArrowheads="1"/>
          </p:cNvSpPr>
          <p:nvPr>
            <p:ph idx="1"/>
          </p:nvPr>
        </p:nvSpPr>
        <p:spPr>
          <a:xfrm>
            <a:off x="1060450" y="1259682"/>
            <a:ext cx="7092950" cy="3274219"/>
          </a:xfrm>
        </p:spPr>
        <p:txBody>
          <a:bodyPr>
            <a:normAutofit fontScale="92500" lnSpcReduction="10000"/>
          </a:bodyPr>
          <a:lstStyle/>
          <a:p>
            <a:pPr marL="536575" indent="-536575">
              <a:buFont typeface="Wingdings" pitchFamily="2" charset="2"/>
              <a:buChar char="q"/>
            </a:pPr>
            <a:r>
              <a:rPr lang="en-US" altLang="en-US" smtClean="0">
                <a:latin typeface="Arial" pitchFamily="34" charset="0"/>
                <a:cs typeface="Arial" pitchFamily="34" charset="0"/>
              </a:rPr>
              <a:t>Fokus Global</a:t>
            </a:r>
          </a:p>
          <a:p>
            <a:pPr marL="536575" indent="-536575">
              <a:buFont typeface="Wingdings" pitchFamily="2" charset="2"/>
              <a:buChar char="q"/>
            </a:pPr>
            <a:r>
              <a:rPr lang="en-US" altLang="en-US" smtClean="0">
                <a:latin typeface="Arial" pitchFamily="34" charset="0"/>
                <a:cs typeface="Arial" pitchFamily="34" charset="0"/>
              </a:rPr>
              <a:t>Partner Rantai Pasokan</a:t>
            </a:r>
          </a:p>
          <a:p>
            <a:pPr marL="536575" indent="-536575">
              <a:buFont typeface="Wingdings" pitchFamily="2" charset="2"/>
              <a:buChar char="q"/>
            </a:pPr>
            <a:r>
              <a:rPr lang="en-US" altLang="en-US" smtClean="0">
                <a:latin typeface="Arial" pitchFamily="34" charset="0"/>
                <a:cs typeface="Arial" pitchFamily="34" charset="0"/>
              </a:rPr>
              <a:t>Keberlanjutan</a:t>
            </a:r>
          </a:p>
          <a:p>
            <a:pPr marL="536575" indent="-536575">
              <a:buFont typeface="Wingdings" pitchFamily="2" charset="2"/>
              <a:buChar char="q"/>
            </a:pPr>
            <a:r>
              <a:rPr lang="en-US" altLang="en-US" smtClean="0">
                <a:latin typeface="Arial" pitchFamily="34" charset="0"/>
                <a:cs typeface="Arial" pitchFamily="34" charset="0"/>
              </a:rPr>
              <a:t>Pengembangan produk cepat</a:t>
            </a:r>
          </a:p>
          <a:p>
            <a:pPr marL="536575" indent="-536575">
              <a:buFont typeface="Wingdings" pitchFamily="2" charset="2"/>
              <a:buChar char="q"/>
            </a:pPr>
            <a:r>
              <a:rPr lang="en-US" altLang="en-US" smtClean="0">
                <a:latin typeface="Arial" pitchFamily="34" charset="0"/>
                <a:cs typeface="Arial" pitchFamily="34" charset="0"/>
              </a:rPr>
              <a:t>Kastemisasi Masal</a:t>
            </a:r>
          </a:p>
          <a:p>
            <a:pPr marL="536575" indent="-536575">
              <a:buFont typeface="Wingdings" pitchFamily="2" charset="2"/>
              <a:buChar char="q"/>
            </a:pPr>
            <a:r>
              <a:rPr lang="en-US" altLang="en-US" smtClean="0">
                <a:latin typeface="Arial" pitchFamily="34" charset="0"/>
                <a:cs typeface="Arial" pitchFamily="34" charset="0"/>
              </a:rPr>
              <a:t>Kinerja Just-in-time</a:t>
            </a:r>
          </a:p>
          <a:p>
            <a:pPr marL="536575" indent="-536575">
              <a:buFont typeface="Wingdings" pitchFamily="2" charset="2"/>
              <a:buChar char="q"/>
            </a:pPr>
            <a:r>
              <a:rPr lang="en-US" altLang="en-US" smtClean="0">
                <a:latin typeface="Arial" pitchFamily="34" charset="0"/>
                <a:cs typeface="Arial" pitchFamily="34" charset="0"/>
              </a:rPr>
              <a:t>Pemberdayaan Karyawan</a:t>
            </a:r>
          </a:p>
        </p:txBody>
      </p:sp>
    </p:spTree>
  </p:cSld>
  <p:clrMapOvr>
    <a:masterClrMapping/>
  </p:clrMapOvr>
  <p:transition>
    <p:pull dir="l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ctrTitle"/>
          </p:nvPr>
        </p:nvSpPr>
        <p:spPr>
          <a:xfrm>
            <a:off x="495300" y="381000"/>
            <a:ext cx="8174038" cy="1162050"/>
          </a:xfrm>
        </p:spPr>
        <p:txBody>
          <a:bodyPr>
            <a:noAutofit/>
          </a:bodyPr>
          <a:lstStyle/>
          <a:p>
            <a:pPr defTabSz="836613"/>
            <a:r>
              <a:rPr lang="en-US" altLang="en-US" sz="3200" smtClean="0">
                <a:latin typeface="Arial" pitchFamily="34" charset="0"/>
                <a:cs typeface="Arial" pitchFamily="34" charset="0"/>
              </a:rPr>
              <a:t>etika, tanggungjawab sosial, dan keberlanjutan</a:t>
            </a:r>
          </a:p>
        </p:txBody>
      </p:sp>
      <p:sp>
        <p:nvSpPr>
          <p:cNvPr id="160771" name="Text Box 3"/>
          <p:cNvSpPr txBox="1">
            <a:spLocks noChangeArrowheads="1"/>
          </p:cNvSpPr>
          <p:nvPr/>
        </p:nvSpPr>
        <p:spPr bwMode="auto">
          <a:xfrm>
            <a:off x="619125" y="1754982"/>
            <a:ext cx="776996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AU" altLang="en-US" sz="2800" b="1" smtClean="0">
                <a:solidFill>
                  <a:schemeClr val="accent1"/>
                </a:solidFill>
                <a:latin typeface="Arial" pitchFamily="34" charset="0"/>
              </a:rPr>
              <a:t>Tantangan yang dihadapi Manajer Operasi</a:t>
            </a:r>
            <a:endParaRPr lang="en-AU" altLang="en-US" sz="2800" b="1">
              <a:solidFill>
                <a:schemeClr val="accent1"/>
              </a:solidFill>
              <a:latin typeface="Arial" pitchFamily="34" charset="0"/>
            </a:endParaRPr>
          </a:p>
        </p:txBody>
      </p:sp>
      <p:sp>
        <p:nvSpPr>
          <p:cNvPr id="160772" name="Text Box 4"/>
          <p:cNvSpPr txBox="1">
            <a:spLocks noChangeArrowheads="1"/>
          </p:cNvSpPr>
          <p:nvPr/>
        </p:nvSpPr>
        <p:spPr bwMode="auto">
          <a:xfrm>
            <a:off x="1216026" y="2370502"/>
            <a:ext cx="7026275" cy="204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FF00"/>
              </a:buClr>
              <a:buFont typeface="Wingdings" pitchFamily="2" charset="2"/>
              <a:buChar char="v"/>
            </a:pPr>
            <a:r>
              <a:rPr lang="en-AU" altLang="en-US" sz="2400" smtClean="0">
                <a:ea typeface="MS PGothic" pitchFamily="34" charset="-128"/>
                <a:cs typeface="Calibri" panose="020F0502020204030204" pitchFamily="34" charset="0"/>
              </a:rPr>
              <a:t>Mengembangkan dan memproduksi produk aman, berkualitas tinggi dan produk hijau</a:t>
            </a:r>
          </a:p>
          <a:p>
            <a:pPr>
              <a:lnSpc>
                <a:spcPct val="90000"/>
              </a:lnSpc>
              <a:spcAft>
                <a:spcPct val="40000"/>
              </a:spcAft>
              <a:buClr>
                <a:srgbClr val="FFFF00"/>
              </a:buClr>
              <a:buFont typeface="Wingdings" pitchFamily="2" charset="2"/>
              <a:buChar char="v"/>
            </a:pPr>
            <a:r>
              <a:rPr lang="en-AU" altLang="en-US" sz="2400" smtClean="0">
                <a:ea typeface="MS PGothic" pitchFamily="34" charset="-128"/>
                <a:cs typeface="Calibri" panose="020F0502020204030204" pitchFamily="34" charset="0"/>
              </a:rPr>
              <a:t>Melatih, melatih ulang dan memotivasi karyawan di tempat kerja yang aman</a:t>
            </a:r>
          </a:p>
          <a:p>
            <a:pPr>
              <a:lnSpc>
                <a:spcPct val="90000"/>
              </a:lnSpc>
              <a:spcAft>
                <a:spcPct val="40000"/>
              </a:spcAft>
              <a:buClr>
                <a:srgbClr val="FFFF00"/>
              </a:buClr>
              <a:buFont typeface="Wingdings" pitchFamily="2" charset="2"/>
              <a:buChar char="v"/>
            </a:pPr>
            <a:r>
              <a:rPr lang="en-AU" altLang="en-US" sz="2400" smtClean="0">
                <a:ea typeface="MS PGothic" pitchFamily="34" charset="-128"/>
                <a:cs typeface="Calibri" panose="020F0502020204030204" pitchFamily="34" charset="0"/>
              </a:rPr>
              <a:t>Komitmen menghargai stakeholder</a:t>
            </a:r>
            <a:endParaRPr lang="en-AU" altLang="en-US" sz="2400">
              <a:ea typeface="MS PGothic" pitchFamily="34" charset="-128"/>
              <a:cs typeface="Calibri" panose="020F0502020204030204"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0771"/>
                                        </p:tgtEl>
                                        <p:attrNameLst>
                                          <p:attrName>style.visibility</p:attrName>
                                        </p:attrNameLst>
                                      </p:cBhvr>
                                      <p:to>
                                        <p:strVal val="visible"/>
                                      </p:to>
                                    </p:set>
                                    <p:animEffect transition="in" filter="strips(downRight)">
                                      <p:cBhvr>
                                        <p:cTn id="7" dur="1000"/>
                                        <p:tgtEl>
                                          <p:spTgt spid="16077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60772"/>
                                        </p:tgtEl>
                                        <p:attrNameLst>
                                          <p:attrName>style.visibility</p:attrName>
                                        </p:attrNameLst>
                                      </p:cBhvr>
                                      <p:to>
                                        <p:strVal val="visible"/>
                                      </p:to>
                                    </p:set>
                                    <p:animEffect transition="in" filter="strips(downRight)">
                                      <p:cBhvr>
                                        <p:cTn id="11" dur="1000"/>
                                        <p:tgtEl>
                                          <p:spTgt spid="160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p:bldP spid="16077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Apex</Template>
  <TotalTime>1738</TotalTime>
  <Words>2847</Words>
  <Application>Microsoft Office PowerPoint</Application>
  <PresentationFormat>On-screen Show (16:9)</PresentationFormat>
  <Paragraphs>733</Paragraphs>
  <Slides>64</Slides>
  <Notes>55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64</vt:i4>
      </vt:variant>
    </vt:vector>
  </HeadingPairs>
  <TitlesOfParts>
    <vt:vector size="79" baseType="lpstr">
      <vt:lpstr>Arial Unicode MS</vt:lpstr>
      <vt:lpstr>MS PGothic</vt:lpstr>
      <vt:lpstr>MS PGothic</vt:lpstr>
      <vt:lpstr>Arial</vt:lpstr>
      <vt:lpstr>Book Antiqua</vt:lpstr>
      <vt:lpstr>Calibri</vt:lpstr>
      <vt:lpstr>Century Gothic</vt:lpstr>
      <vt:lpstr>Courier New</vt:lpstr>
      <vt:lpstr>Helvetica Neue</vt:lpstr>
      <vt:lpstr>Lucida Sans</vt:lpstr>
      <vt:lpstr>Times New Roman</vt:lpstr>
      <vt:lpstr>Wingdings</vt:lpstr>
      <vt:lpstr>Wingdings 2</vt:lpstr>
      <vt:lpstr>Wingdings 3</vt:lpstr>
      <vt:lpstr>Apex</vt:lpstr>
      <vt:lpstr>PowerPoint Presentation</vt:lpstr>
      <vt:lpstr>Apa itu Manajemen operasi?</vt:lpstr>
      <vt:lpstr>Mengorganisir untuk Memproduksi Barang dan Jasa</vt:lpstr>
      <vt:lpstr>Struktur Organisasi</vt:lpstr>
      <vt:lpstr>Struktur Organisasi</vt:lpstr>
      <vt:lpstr>Struktur Organisasi</vt:lpstr>
      <vt:lpstr>Rantai Pasokan (Supply Chain)</vt:lpstr>
      <vt:lpstr>Rantai Pasokan (Supply Chain)</vt:lpstr>
      <vt:lpstr>Mengapa mempelajari MO?</vt:lpstr>
      <vt:lpstr>Opsi untuk Meningkatkan Kontribusi (Laba bersih)</vt:lpstr>
      <vt:lpstr>What Operations  Managers Do</vt:lpstr>
      <vt:lpstr>10 Keputusan Strategis MO</vt:lpstr>
      <vt:lpstr>Keputusan Strategis</vt:lpstr>
      <vt:lpstr>Keputusan Strategis</vt:lpstr>
      <vt:lpstr>Keputusan Strategis</vt:lpstr>
      <vt:lpstr>Keputusan Strategis</vt:lpstr>
      <vt:lpstr>Keputusan Strategis</vt:lpstr>
      <vt:lpstr>Di mana pekerjaan Manajemen Operasi?</vt:lpstr>
      <vt:lpstr>Peluang karir di bidang operasi</vt:lpstr>
      <vt:lpstr>PowerPoint Presentation</vt:lpstr>
      <vt:lpstr>PowerPoint Presentation</vt:lpstr>
      <vt:lpstr>Sertifikasi</vt:lpstr>
      <vt:lpstr>Event Nyata pada MO</vt:lpstr>
      <vt:lpstr>om heritage</vt:lpstr>
      <vt:lpstr>Warisan MO</vt:lpstr>
      <vt:lpstr>Warisan MO</vt:lpstr>
      <vt:lpstr>Eli Whitney</vt:lpstr>
      <vt:lpstr>Frederick W. Taylor</vt:lpstr>
      <vt:lpstr>Prinsip-prinsip Taylor</vt:lpstr>
      <vt:lpstr>Frank &amp; Lillian Gilbreth</vt:lpstr>
      <vt:lpstr>Henry Ford</vt:lpstr>
      <vt:lpstr>W. Edwards Deming</vt:lpstr>
      <vt:lpstr>MO akan terus berkembang dengan kontribusi dari</vt:lpstr>
      <vt:lpstr>Operasi untuk Barang dan Jasa</vt:lpstr>
      <vt:lpstr>Perbedaan antara  Barang dan Jasa</vt:lpstr>
      <vt:lpstr>Penyerapan tenaga kerja di sektor Pertanian, Manufaktur dan jasa di Amerika</vt:lpstr>
      <vt:lpstr>Organisasi pada tiap sektor</vt:lpstr>
      <vt:lpstr>Tantangan Produktivitas</vt:lpstr>
      <vt:lpstr>Sistem Ekonomi</vt:lpstr>
      <vt:lpstr>Perbaikan Produktivitas di Starbucks</vt:lpstr>
      <vt:lpstr>Perbaikan Produktivitas di Starbucks</vt:lpstr>
      <vt:lpstr>Produktivitas</vt:lpstr>
      <vt:lpstr>Menghitung Produktivitas</vt:lpstr>
      <vt:lpstr>Produktivitas multi-faktor</vt:lpstr>
      <vt:lpstr>Produktivitas Judul Collins</vt:lpstr>
      <vt:lpstr>Produktivitas Judul Collins</vt:lpstr>
      <vt:lpstr>Produktivitas Judul Collins</vt:lpstr>
      <vt:lpstr>Produktivitas Judul Collins</vt:lpstr>
      <vt:lpstr>Produktivitas Judul Collins</vt:lpstr>
      <vt:lpstr>Produktivitas Judul Collins</vt:lpstr>
      <vt:lpstr>Produktivitas Judul Collins</vt:lpstr>
      <vt:lpstr>Produktivitas Judul Collins</vt:lpstr>
      <vt:lpstr>Produktivitas Judul Collins</vt:lpstr>
      <vt:lpstr>Masalah-masalah Pengukuran</vt:lpstr>
      <vt:lpstr>Variabel Produktivitas</vt:lpstr>
      <vt:lpstr>Variabel kunci untuk memperbaiki Produktivitas Tenaga Kerja</vt:lpstr>
      <vt:lpstr>Ketrampilan Tenaga Kerja</vt:lpstr>
      <vt:lpstr>Capital</vt:lpstr>
      <vt:lpstr>Manajemen</vt:lpstr>
      <vt:lpstr>Produktivitas dan Sektor Jasa</vt:lpstr>
      <vt:lpstr>Produktivitas di Taco Bell</vt:lpstr>
      <vt:lpstr>Produktivitas di Taco Bell</vt:lpstr>
      <vt:lpstr>Tantangan Baru dalam MO</vt:lpstr>
      <vt:lpstr>etika, tanggungjawab sosial, dan keberlanjutan</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1 - Operations and Productivity</dc:subject>
  <dc:creator>Jeff Heyl</dc:creator>
  <cp:lastModifiedBy>Jaryono Angga Widagdo</cp:lastModifiedBy>
  <cp:revision>226</cp:revision>
  <dcterms:created xsi:type="dcterms:W3CDTF">2012-09-28T10:33:31Z</dcterms:created>
  <dcterms:modified xsi:type="dcterms:W3CDTF">2018-08-22T16:00:55Z</dcterms:modified>
</cp:coreProperties>
</file>